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36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3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6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1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6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712" r:id="rId4"/>
    <p:sldMasterId id="2147483724" r:id="rId5"/>
  </p:sldMasterIdLst>
  <p:notesMasterIdLst>
    <p:notesMasterId r:id="rId48"/>
  </p:notesMasterIdLst>
  <p:sldIdLst>
    <p:sldId id="256" r:id="rId6"/>
    <p:sldId id="1543" r:id="rId7"/>
    <p:sldId id="2147473755" r:id="rId8"/>
    <p:sldId id="2147473756" r:id="rId9"/>
    <p:sldId id="403" r:id="rId10"/>
    <p:sldId id="1545" r:id="rId11"/>
    <p:sldId id="397" r:id="rId12"/>
    <p:sldId id="2147474091" r:id="rId13"/>
    <p:sldId id="1549" r:id="rId14"/>
    <p:sldId id="1550" r:id="rId15"/>
    <p:sldId id="1551" r:id="rId16"/>
    <p:sldId id="2147474092" r:id="rId17"/>
    <p:sldId id="2141412737" r:id="rId18"/>
    <p:sldId id="2141412738" r:id="rId19"/>
    <p:sldId id="2141412786" r:id="rId20"/>
    <p:sldId id="2141412787" r:id="rId21"/>
    <p:sldId id="2147474087" r:id="rId22"/>
    <p:sldId id="2147474088" r:id="rId23"/>
    <p:sldId id="2141412794" r:id="rId24"/>
    <p:sldId id="270" r:id="rId25"/>
    <p:sldId id="2147473796" r:id="rId26"/>
    <p:sldId id="279" r:id="rId27"/>
    <p:sldId id="2147473792" r:id="rId28"/>
    <p:sldId id="2147474084" r:id="rId29"/>
    <p:sldId id="2147474085" r:id="rId30"/>
    <p:sldId id="2147474086" r:id="rId31"/>
    <p:sldId id="2147471714" r:id="rId32"/>
    <p:sldId id="2147473799" r:id="rId33"/>
    <p:sldId id="2134959111" r:id="rId34"/>
    <p:sldId id="2147470624" r:id="rId35"/>
    <p:sldId id="2147473802" r:id="rId36"/>
    <p:sldId id="271" r:id="rId37"/>
    <p:sldId id="306" r:id="rId38"/>
    <p:sldId id="275" r:id="rId39"/>
    <p:sldId id="294" r:id="rId40"/>
    <p:sldId id="2147473800" r:id="rId41"/>
    <p:sldId id="293" r:id="rId42"/>
    <p:sldId id="2147470757" r:id="rId43"/>
    <p:sldId id="2147470758" r:id="rId44"/>
    <p:sldId id="2147473804" r:id="rId45"/>
    <p:sldId id="2147470769" r:id="rId46"/>
    <p:sldId id="214747380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4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848432568549748E-2"/>
          <c:y val="0.14742118397884843"/>
          <c:w val="0.89366058798336157"/>
          <c:h val="0.7329672455093942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Sheet1!$A$2:$A$15</c:f>
              <c:numCache>
                <c:formatCode>General</c:formatCode>
                <c:ptCount val="14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</c:numCache>
            </c:num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4D-6D4E-8B12-7277B36256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8613327"/>
        <c:axId val="788649807"/>
      </c:lineChart>
      <c:catAx>
        <c:axId val="78861332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8649807"/>
        <c:crosses val="autoZero"/>
        <c:auto val="1"/>
        <c:lblAlgn val="ctr"/>
        <c:lblOffset val="100"/>
        <c:noMultiLvlLbl val="0"/>
      </c:catAx>
      <c:valAx>
        <c:axId val="788649807"/>
        <c:scaling>
          <c:orientation val="minMax"/>
          <c:max val="1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8613327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848432568549748E-2"/>
          <c:y val="0.14742118397884843"/>
          <c:w val="0.89366058798336157"/>
          <c:h val="0.7329672455093942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Sheet1!$A$2:$A$18</c:f>
              <c:numCache>
                <c:formatCode>General</c:formatCode>
                <c:ptCount val="1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4D-6D4E-8B12-7277B36256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8613327"/>
        <c:axId val="788649807"/>
      </c:lineChart>
      <c:catAx>
        <c:axId val="78861332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8649807"/>
        <c:crosses val="autoZero"/>
        <c:auto val="1"/>
        <c:lblAlgn val="ctr"/>
        <c:lblOffset val="100"/>
        <c:noMultiLvlLbl val="0"/>
      </c:catAx>
      <c:valAx>
        <c:axId val="788649807"/>
        <c:scaling>
          <c:orientation val="minMax"/>
          <c:max val="1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8613327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88C5EA-AC9B-4EE4-93FB-8E81335DE63C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875624-90C1-4988-A0A5-42F3DD9418A8}">
      <dgm:prSet phldrT="[Text]" custT="1"/>
      <dgm:spPr>
        <a:solidFill>
          <a:schemeClr val="bg1">
            <a:lumMod val="95000"/>
          </a:schemeClr>
        </a:solidFill>
      </dgm:spPr>
      <dgm:t>
        <a:bodyPr tIns="0"/>
        <a:lstStyle/>
        <a:p>
          <a:pPr>
            <a:spcAft>
              <a:spcPct val="35000"/>
            </a:spcAft>
          </a:pPr>
          <a:r>
            <a:rPr lang="en-US" sz="2200" b="1"/>
            <a:t>Monotherapy</a:t>
          </a:r>
        </a:p>
        <a:p>
          <a:pPr>
            <a:spcAft>
              <a:spcPts val="1800"/>
            </a:spcAft>
          </a:pPr>
          <a:r>
            <a:rPr lang="en-US" sz="1800"/>
            <a:t>Olutasidenib 150 mg BID</a:t>
          </a:r>
          <a:endParaRPr lang="en-US" sz="2000"/>
        </a:p>
      </dgm:t>
    </dgm:pt>
    <dgm:pt modelId="{8F906236-0FC1-4F28-AF85-85996F2F9300}" type="parTrans" cxnId="{F9149C4A-7324-4072-B3AB-FBF8905A13CD}">
      <dgm:prSet/>
      <dgm:spPr/>
      <dgm:t>
        <a:bodyPr/>
        <a:lstStyle/>
        <a:p>
          <a:endParaRPr lang="en-US"/>
        </a:p>
      </dgm:t>
    </dgm:pt>
    <dgm:pt modelId="{6E925D5C-52CA-479B-BE24-80878BDB39DF}" type="sibTrans" cxnId="{F9149C4A-7324-4072-B3AB-FBF8905A13CD}">
      <dgm:prSet/>
      <dgm:spPr/>
      <dgm:t>
        <a:bodyPr/>
        <a:lstStyle/>
        <a:p>
          <a:endParaRPr lang="en-US"/>
        </a:p>
      </dgm:t>
    </dgm:pt>
    <dgm:pt modelId="{D1E1692A-B41C-4F76-B9E7-A8A5150E47E5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600" b="1"/>
            <a:t>Cohort 1</a:t>
          </a:r>
          <a:r>
            <a:rPr lang="en-US" sz="1600"/>
            <a:t>: R/R AML (N = 153)</a:t>
          </a:r>
        </a:p>
      </dgm:t>
    </dgm:pt>
    <dgm:pt modelId="{1A17BEB3-AF19-4F88-8CC9-52DEED20142D}" type="parTrans" cxnId="{BFA80624-BABF-4951-BE14-EF57F5C133C3}">
      <dgm:prSet/>
      <dgm:spPr/>
      <dgm:t>
        <a:bodyPr/>
        <a:lstStyle/>
        <a:p>
          <a:endParaRPr lang="en-US"/>
        </a:p>
      </dgm:t>
    </dgm:pt>
    <dgm:pt modelId="{E9F1BD5C-51C3-4E8F-8F9F-6657483671F0}" type="sibTrans" cxnId="{BFA80624-BABF-4951-BE14-EF57F5C133C3}">
      <dgm:prSet/>
      <dgm:spPr/>
      <dgm:t>
        <a:bodyPr/>
        <a:lstStyle/>
        <a:p>
          <a:endParaRPr lang="en-US"/>
        </a:p>
      </dgm:t>
    </dgm:pt>
    <dgm:pt modelId="{5958CF4E-322A-43AF-9574-E893D56D998E}">
      <dgm:prSet phldrT="[Text]" custT="1"/>
      <dgm:spPr/>
      <dgm:t>
        <a:bodyPr/>
        <a:lstStyle/>
        <a:p>
          <a:r>
            <a:rPr lang="en-US" sz="1600" b="1"/>
            <a:t>Cohort 2</a:t>
          </a:r>
          <a:r>
            <a:rPr lang="en-US" sz="1600"/>
            <a:t>: MRD-positive AML     in CR/CRi</a:t>
          </a:r>
        </a:p>
      </dgm:t>
    </dgm:pt>
    <dgm:pt modelId="{C6570C5F-A4BC-4450-B959-A9917C593B68}" type="parTrans" cxnId="{92C38C57-3CA9-4E9B-86F4-6C3A8982FC43}">
      <dgm:prSet/>
      <dgm:spPr/>
      <dgm:t>
        <a:bodyPr/>
        <a:lstStyle/>
        <a:p>
          <a:endParaRPr lang="en-US"/>
        </a:p>
      </dgm:t>
    </dgm:pt>
    <dgm:pt modelId="{3BCECBCE-6FCD-4E52-978C-7CACA231EAE0}" type="sibTrans" cxnId="{92C38C57-3CA9-4E9B-86F4-6C3A8982FC43}">
      <dgm:prSet/>
      <dgm:spPr/>
      <dgm:t>
        <a:bodyPr/>
        <a:lstStyle/>
        <a:p>
          <a:endParaRPr lang="en-US"/>
        </a:p>
      </dgm:t>
    </dgm:pt>
    <dgm:pt modelId="{D6AE9535-43BF-4139-BB77-9854431BFFF7}">
      <dgm:prSet phldrT="[Text]" custT="1"/>
      <dgm:spPr>
        <a:solidFill>
          <a:schemeClr val="bg1">
            <a:lumMod val="95000"/>
          </a:schemeClr>
        </a:solidFill>
      </dgm:spPr>
      <dgm:t>
        <a:bodyPr tIns="0"/>
        <a:lstStyle/>
        <a:p>
          <a:r>
            <a:rPr lang="en-US" sz="2200" b="1"/>
            <a:t>Combination Therapy</a:t>
          </a:r>
        </a:p>
        <a:p>
          <a:r>
            <a:rPr lang="en-US" sz="1800"/>
            <a:t>Olutasidenib 150 mg BID + Aza</a:t>
          </a:r>
        </a:p>
      </dgm:t>
    </dgm:pt>
    <dgm:pt modelId="{6376F90E-1A43-4773-B036-2D20B00A8AAB}" type="parTrans" cxnId="{022099AF-DA8B-4958-B58C-9ECE930B1B30}">
      <dgm:prSet/>
      <dgm:spPr/>
      <dgm:t>
        <a:bodyPr/>
        <a:lstStyle/>
        <a:p>
          <a:endParaRPr lang="en-US"/>
        </a:p>
      </dgm:t>
    </dgm:pt>
    <dgm:pt modelId="{E4ABB763-CA46-4436-843E-E497E91B61F4}" type="sibTrans" cxnId="{022099AF-DA8B-4958-B58C-9ECE930B1B30}">
      <dgm:prSet/>
      <dgm:spPr/>
      <dgm:t>
        <a:bodyPr/>
        <a:lstStyle/>
        <a:p>
          <a:endParaRPr lang="en-US"/>
        </a:p>
      </dgm:t>
    </dgm:pt>
    <dgm:pt modelId="{0A4F4D69-9645-47E9-9BBE-58D3AFFABB11}">
      <dgm:prSet phldrT="[Text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US" sz="1600" b="1" dirty="0"/>
            <a:t>Cohort 4</a:t>
          </a:r>
          <a:r>
            <a:rPr lang="en-US" sz="1600" dirty="0"/>
            <a:t>: R/R AML/MDS with no prior HMA or IDH1 inhibitor</a:t>
          </a:r>
        </a:p>
      </dgm:t>
    </dgm:pt>
    <dgm:pt modelId="{CD224D52-173D-4AA5-92D8-659A933A5E39}" type="parTrans" cxnId="{2AA9171C-B725-4AEC-94C5-75B663203420}">
      <dgm:prSet/>
      <dgm:spPr/>
      <dgm:t>
        <a:bodyPr/>
        <a:lstStyle/>
        <a:p>
          <a:endParaRPr lang="en-US"/>
        </a:p>
      </dgm:t>
    </dgm:pt>
    <dgm:pt modelId="{A4E10DD2-EAE6-4AF1-8591-8602947BF138}" type="sibTrans" cxnId="{2AA9171C-B725-4AEC-94C5-75B663203420}">
      <dgm:prSet/>
      <dgm:spPr/>
      <dgm:t>
        <a:bodyPr/>
        <a:lstStyle/>
        <a:p>
          <a:endParaRPr lang="en-US"/>
        </a:p>
      </dgm:t>
    </dgm:pt>
    <dgm:pt modelId="{A68670EE-15A9-4FAF-AB74-79834A0722A0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1"/>
            <a:t>Cohort 5</a:t>
          </a:r>
          <a:r>
            <a:rPr lang="en-US" sz="1600" b="0"/>
            <a:t>: R/R AML/MDS with progression on HMA</a:t>
          </a:r>
        </a:p>
      </dgm:t>
    </dgm:pt>
    <dgm:pt modelId="{2C98971F-83A0-4544-9FCF-A9C86F3D61E1}" type="parTrans" cxnId="{D7FB0AF5-4C20-4EA1-B06D-5623974EE5FA}">
      <dgm:prSet/>
      <dgm:spPr/>
      <dgm:t>
        <a:bodyPr/>
        <a:lstStyle/>
        <a:p>
          <a:endParaRPr lang="en-US"/>
        </a:p>
      </dgm:t>
    </dgm:pt>
    <dgm:pt modelId="{FC11254E-7911-423B-8AA5-D813E85BFC0F}" type="sibTrans" cxnId="{D7FB0AF5-4C20-4EA1-B06D-5623974EE5FA}">
      <dgm:prSet/>
      <dgm:spPr/>
      <dgm:t>
        <a:bodyPr/>
        <a:lstStyle/>
        <a:p>
          <a:endParaRPr lang="en-US"/>
        </a:p>
      </dgm:t>
    </dgm:pt>
    <dgm:pt modelId="{7B33C700-E431-4EDC-9F4D-6784787CE5D7}">
      <dgm:prSet custT="1"/>
      <dgm:spPr>
        <a:solidFill>
          <a:schemeClr val="bg2"/>
        </a:solidFill>
      </dgm:spPr>
      <dgm:t>
        <a:bodyPr/>
        <a:lstStyle/>
        <a:p>
          <a:r>
            <a:rPr lang="en-US" sz="1600" b="1"/>
            <a:t>Cohort 6</a:t>
          </a:r>
          <a:r>
            <a:rPr lang="en-US" sz="1600"/>
            <a:t>: R/R AML most recently treated with IDH1 inhibitor monotherapy</a:t>
          </a:r>
        </a:p>
      </dgm:t>
    </dgm:pt>
    <dgm:pt modelId="{7268632A-8AEB-4A4C-AECE-0FFE87A07606}" type="parTrans" cxnId="{93E55677-D737-4FC5-885B-40EBC956E23F}">
      <dgm:prSet/>
      <dgm:spPr/>
      <dgm:t>
        <a:bodyPr/>
        <a:lstStyle/>
        <a:p>
          <a:endParaRPr lang="en-US"/>
        </a:p>
      </dgm:t>
    </dgm:pt>
    <dgm:pt modelId="{B50F6FF4-BF04-44CA-8999-1D5DF9512099}" type="sibTrans" cxnId="{93E55677-D737-4FC5-885B-40EBC956E23F}">
      <dgm:prSet/>
      <dgm:spPr/>
      <dgm:t>
        <a:bodyPr/>
        <a:lstStyle/>
        <a:p>
          <a:endParaRPr lang="en-US"/>
        </a:p>
      </dgm:t>
    </dgm:pt>
    <dgm:pt modelId="{8E6B39C7-9252-4DA2-9D75-860650DFD87F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 b="1"/>
            <a:t>Cohort 8</a:t>
          </a:r>
          <a:r>
            <a:rPr lang="en-US" sz="1600"/>
            <a:t>: ND AML eligible for frontline Aza</a:t>
          </a:r>
        </a:p>
      </dgm:t>
    </dgm:pt>
    <dgm:pt modelId="{DC91DC37-21F2-4F5C-8295-B75D204FB1D3}" type="parTrans" cxnId="{9E565E49-D03E-433E-9DDC-58AE9E4C7B58}">
      <dgm:prSet/>
      <dgm:spPr/>
      <dgm:t>
        <a:bodyPr/>
        <a:lstStyle/>
        <a:p>
          <a:endParaRPr lang="en-US"/>
        </a:p>
      </dgm:t>
    </dgm:pt>
    <dgm:pt modelId="{1EBE9415-4BBF-44D6-BD64-28441C3EB9C0}" type="sibTrans" cxnId="{9E565E49-D03E-433E-9DDC-58AE9E4C7B58}">
      <dgm:prSet/>
      <dgm:spPr/>
      <dgm:t>
        <a:bodyPr/>
        <a:lstStyle/>
        <a:p>
          <a:endParaRPr lang="en-US"/>
        </a:p>
      </dgm:t>
    </dgm:pt>
    <dgm:pt modelId="{87DC1817-7F62-480E-B8F2-465DC1A7275F}">
      <dgm:prSet custT="1"/>
      <dgm:spPr/>
      <dgm:t>
        <a:bodyPr/>
        <a:lstStyle/>
        <a:p>
          <a:r>
            <a:rPr lang="en-US" sz="1500" b="1" dirty="0"/>
            <a:t>Cohort 3</a:t>
          </a:r>
          <a:r>
            <a:rPr lang="en-US" sz="1500" dirty="0"/>
            <a:t>: R/R AML/MDS treated with prior IDH1 inhibitors; standard treatments contraindicated</a:t>
          </a:r>
        </a:p>
      </dgm:t>
    </dgm:pt>
    <dgm:pt modelId="{703C3FDF-299A-4A56-A947-59E9AB9CF948}" type="parTrans" cxnId="{F9C37019-8116-4466-8193-1E497DBFC1A2}">
      <dgm:prSet/>
      <dgm:spPr/>
      <dgm:t>
        <a:bodyPr/>
        <a:lstStyle/>
        <a:p>
          <a:endParaRPr lang="en-US"/>
        </a:p>
      </dgm:t>
    </dgm:pt>
    <dgm:pt modelId="{13C60A5C-3F8C-4D42-A200-D111689A231D}" type="sibTrans" cxnId="{F9C37019-8116-4466-8193-1E497DBFC1A2}">
      <dgm:prSet/>
      <dgm:spPr/>
      <dgm:t>
        <a:bodyPr/>
        <a:lstStyle/>
        <a:p>
          <a:endParaRPr lang="en-US"/>
        </a:p>
      </dgm:t>
    </dgm:pt>
    <dgm:pt modelId="{34438C38-FD1E-4C20-A5B7-16CDC7FCFB5B}">
      <dgm:prSet custT="1"/>
      <dgm:spPr/>
      <dgm:t>
        <a:bodyPr/>
        <a:lstStyle/>
        <a:p>
          <a:r>
            <a:rPr lang="en-US" sz="1600" b="1"/>
            <a:t>Cohort 7</a:t>
          </a:r>
          <a:r>
            <a:rPr lang="en-US" sz="1600"/>
            <a:t>: ND AML; standard treatments contraindicated</a:t>
          </a:r>
        </a:p>
      </dgm:t>
    </dgm:pt>
    <dgm:pt modelId="{6585418C-C028-40DC-87AB-78C7D83728EB}" type="parTrans" cxnId="{DC32B63D-10BF-40BD-8F23-3D3462642A06}">
      <dgm:prSet/>
      <dgm:spPr/>
      <dgm:t>
        <a:bodyPr/>
        <a:lstStyle/>
        <a:p>
          <a:endParaRPr lang="en-US"/>
        </a:p>
      </dgm:t>
    </dgm:pt>
    <dgm:pt modelId="{EA2F0F1E-ABB8-4933-8A7D-243A702AEFE1}" type="sibTrans" cxnId="{DC32B63D-10BF-40BD-8F23-3D3462642A06}">
      <dgm:prSet/>
      <dgm:spPr/>
      <dgm:t>
        <a:bodyPr/>
        <a:lstStyle/>
        <a:p>
          <a:endParaRPr lang="en-US"/>
        </a:p>
      </dgm:t>
    </dgm:pt>
    <dgm:pt modelId="{AFE4084A-538D-4FB0-A6E2-570163DFF953}" type="pres">
      <dgm:prSet presAssocID="{D688C5EA-AC9B-4EE4-93FB-8E81335DE63C}" presName="theList" presStyleCnt="0">
        <dgm:presLayoutVars>
          <dgm:dir/>
          <dgm:animLvl val="lvl"/>
          <dgm:resizeHandles val="exact"/>
        </dgm:presLayoutVars>
      </dgm:prSet>
      <dgm:spPr/>
    </dgm:pt>
    <dgm:pt modelId="{26869F41-E88E-423E-8820-1E42FF09BFF7}" type="pres">
      <dgm:prSet presAssocID="{C1875624-90C1-4988-A0A5-42F3DD9418A8}" presName="compNode" presStyleCnt="0"/>
      <dgm:spPr/>
    </dgm:pt>
    <dgm:pt modelId="{B517FF2F-46B4-489A-86D9-2308B7CD0D5C}" type="pres">
      <dgm:prSet presAssocID="{C1875624-90C1-4988-A0A5-42F3DD9418A8}" presName="aNode" presStyleLbl="bgShp" presStyleIdx="0" presStyleCnt="2" custLinFactNeighborX="974" custLinFactNeighborY="1005"/>
      <dgm:spPr>
        <a:prstGeom prst="rect">
          <a:avLst/>
        </a:prstGeom>
      </dgm:spPr>
    </dgm:pt>
    <dgm:pt modelId="{70017948-C5DC-4168-BBEA-A50A2927F7F1}" type="pres">
      <dgm:prSet presAssocID="{C1875624-90C1-4988-A0A5-42F3DD9418A8}" presName="textNode" presStyleLbl="bgShp" presStyleIdx="0" presStyleCnt="2"/>
      <dgm:spPr/>
    </dgm:pt>
    <dgm:pt modelId="{E26DC90E-966F-4FA4-8748-36C93EA48D32}" type="pres">
      <dgm:prSet presAssocID="{C1875624-90C1-4988-A0A5-42F3DD9418A8}" presName="compChildNode" presStyleCnt="0"/>
      <dgm:spPr/>
    </dgm:pt>
    <dgm:pt modelId="{62E1B89B-3478-4B6A-8297-9046565FAAEC}" type="pres">
      <dgm:prSet presAssocID="{C1875624-90C1-4988-A0A5-42F3DD9418A8}" presName="theInnerList" presStyleCnt="0"/>
      <dgm:spPr/>
    </dgm:pt>
    <dgm:pt modelId="{978F22F3-83CB-42B2-9FD8-367BB41926BA}" type="pres">
      <dgm:prSet presAssocID="{D1E1692A-B41C-4F76-B9E7-A8A5150E47E5}" presName="childNode" presStyleLbl="node1" presStyleIdx="0" presStyleCnt="8" custScaleY="84685">
        <dgm:presLayoutVars>
          <dgm:bulletEnabled val="1"/>
        </dgm:presLayoutVars>
      </dgm:prSet>
      <dgm:spPr>
        <a:prstGeom prst="rect">
          <a:avLst/>
        </a:prstGeom>
      </dgm:spPr>
    </dgm:pt>
    <dgm:pt modelId="{13974C5A-8498-4C1C-8C78-EAC3E7620AC9}" type="pres">
      <dgm:prSet presAssocID="{D1E1692A-B41C-4F76-B9E7-A8A5150E47E5}" presName="aSpace2" presStyleCnt="0"/>
      <dgm:spPr/>
    </dgm:pt>
    <dgm:pt modelId="{B6AC5405-E178-4CAA-AF2C-C719A2B7BDCE}" type="pres">
      <dgm:prSet presAssocID="{5958CF4E-322A-43AF-9574-E893D56D998E}" presName="childNode" presStyleLbl="node1" presStyleIdx="1" presStyleCnt="8" custScaleY="84685">
        <dgm:presLayoutVars>
          <dgm:bulletEnabled val="1"/>
        </dgm:presLayoutVars>
      </dgm:prSet>
      <dgm:spPr>
        <a:prstGeom prst="rect">
          <a:avLst/>
        </a:prstGeom>
      </dgm:spPr>
    </dgm:pt>
    <dgm:pt modelId="{959D154E-B0E5-4073-BF64-20CEBCBE9C6D}" type="pres">
      <dgm:prSet presAssocID="{5958CF4E-322A-43AF-9574-E893D56D998E}" presName="aSpace2" presStyleCnt="0"/>
      <dgm:spPr/>
    </dgm:pt>
    <dgm:pt modelId="{41569A7C-6850-4D00-A3F3-075D6AD51926}" type="pres">
      <dgm:prSet presAssocID="{87DC1817-7F62-480E-B8F2-465DC1A7275F}" presName="childNode" presStyleLbl="node1" presStyleIdx="2" presStyleCnt="8" custScaleY="84685">
        <dgm:presLayoutVars>
          <dgm:bulletEnabled val="1"/>
        </dgm:presLayoutVars>
      </dgm:prSet>
      <dgm:spPr>
        <a:prstGeom prst="rect">
          <a:avLst/>
        </a:prstGeom>
      </dgm:spPr>
    </dgm:pt>
    <dgm:pt modelId="{CF03D0B5-9F14-478E-AD73-8B53F7B2733D}" type="pres">
      <dgm:prSet presAssocID="{87DC1817-7F62-480E-B8F2-465DC1A7275F}" presName="aSpace2" presStyleCnt="0"/>
      <dgm:spPr/>
    </dgm:pt>
    <dgm:pt modelId="{D686BEB3-88B8-4127-8437-3E3FFCFD0B4A}" type="pres">
      <dgm:prSet presAssocID="{34438C38-FD1E-4C20-A5B7-16CDC7FCFB5B}" presName="childNode" presStyleLbl="node1" presStyleIdx="3" presStyleCnt="8" custScaleY="84685">
        <dgm:presLayoutVars>
          <dgm:bulletEnabled val="1"/>
        </dgm:presLayoutVars>
      </dgm:prSet>
      <dgm:spPr>
        <a:prstGeom prst="rect">
          <a:avLst/>
        </a:prstGeom>
      </dgm:spPr>
    </dgm:pt>
    <dgm:pt modelId="{702F4AAF-06AD-4B2A-AE92-7DA211825C7D}" type="pres">
      <dgm:prSet presAssocID="{C1875624-90C1-4988-A0A5-42F3DD9418A8}" presName="aSpace" presStyleCnt="0"/>
      <dgm:spPr/>
    </dgm:pt>
    <dgm:pt modelId="{9802B2D0-4305-4399-B867-B3597D3794B5}" type="pres">
      <dgm:prSet presAssocID="{D6AE9535-43BF-4139-BB77-9854431BFFF7}" presName="compNode" presStyleCnt="0"/>
      <dgm:spPr/>
    </dgm:pt>
    <dgm:pt modelId="{18BE1BEE-F6FE-47CA-8B6D-0E6151AA4892}" type="pres">
      <dgm:prSet presAssocID="{D6AE9535-43BF-4139-BB77-9854431BFFF7}" presName="aNode" presStyleLbl="bgShp" presStyleIdx="1" presStyleCnt="2" custLinFactNeighborX="229" custLinFactNeighborY="12266"/>
      <dgm:spPr>
        <a:prstGeom prst="rect">
          <a:avLst/>
        </a:prstGeom>
      </dgm:spPr>
    </dgm:pt>
    <dgm:pt modelId="{476BA4B7-73BE-4AA7-A431-F89BFB7C3631}" type="pres">
      <dgm:prSet presAssocID="{D6AE9535-43BF-4139-BB77-9854431BFFF7}" presName="textNode" presStyleLbl="bgShp" presStyleIdx="1" presStyleCnt="2"/>
      <dgm:spPr/>
    </dgm:pt>
    <dgm:pt modelId="{4C2AEF91-FE0D-4A3B-BBB8-826B2AA13E6F}" type="pres">
      <dgm:prSet presAssocID="{D6AE9535-43BF-4139-BB77-9854431BFFF7}" presName="compChildNode" presStyleCnt="0"/>
      <dgm:spPr/>
    </dgm:pt>
    <dgm:pt modelId="{F6A1C5B6-1FCA-469F-9922-EA0E69316B0B}" type="pres">
      <dgm:prSet presAssocID="{D6AE9535-43BF-4139-BB77-9854431BFFF7}" presName="theInnerList" presStyleCnt="0"/>
      <dgm:spPr/>
    </dgm:pt>
    <dgm:pt modelId="{DAEC72B2-49C0-49D3-AA9C-54A2214BDF9C}" type="pres">
      <dgm:prSet presAssocID="{0A4F4D69-9645-47E9-9BBE-58D3AFFABB11}" presName="childNode" presStyleLbl="node1" presStyleIdx="4" presStyleCnt="8" custScaleY="84685">
        <dgm:presLayoutVars>
          <dgm:bulletEnabled val="1"/>
        </dgm:presLayoutVars>
      </dgm:prSet>
      <dgm:spPr>
        <a:prstGeom prst="rect">
          <a:avLst/>
        </a:prstGeom>
      </dgm:spPr>
    </dgm:pt>
    <dgm:pt modelId="{2E0B2564-B0D2-467D-A68A-86CBBED9510F}" type="pres">
      <dgm:prSet presAssocID="{0A4F4D69-9645-47E9-9BBE-58D3AFFABB11}" presName="aSpace2" presStyleCnt="0"/>
      <dgm:spPr/>
    </dgm:pt>
    <dgm:pt modelId="{6B003BFD-4383-4859-B68A-2CDF5F7C9DA5}" type="pres">
      <dgm:prSet presAssocID="{A68670EE-15A9-4FAF-AB74-79834A0722A0}" presName="childNode" presStyleLbl="node1" presStyleIdx="5" presStyleCnt="8" custScaleY="84685">
        <dgm:presLayoutVars>
          <dgm:bulletEnabled val="1"/>
        </dgm:presLayoutVars>
      </dgm:prSet>
      <dgm:spPr>
        <a:prstGeom prst="rect">
          <a:avLst/>
        </a:prstGeom>
      </dgm:spPr>
    </dgm:pt>
    <dgm:pt modelId="{7357A074-5DA7-4C5F-ADFB-3D9287DBCAB0}" type="pres">
      <dgm:prSet presAssocID="{A68670EE-15A9-4FAF-AB74-79834A0722A0}" presName="aSpace2" presStyleCnt="0"/>
      <dgm:spPr/>
    </dgm:pt>
    <dgm:pt modelId="{0D049355-FC56-466A-B29C-D450680A4358}" type="pres">
      <dgm:prSet presAssocID="{7B33C700-E431-4EDC-9F4D-6784787CE5D7}" presName="childNode" presStyleLbl="node1" presStyleIdx="6" presStyleCnt="8" custScaleY="84685">
        <dgm:presLayoutVars>
          <dgm:bulletEnabled val="1"/>
        </dgm:presLayoutVars>
      </dgm:prSet>
      <dgm:spPr>
        <a:prstGeom prst="rect">
          <a:avLst/>
        </a:prstGeom>
      </dgm:spPr>
    </dgm:pt>
    <dgm:pt modelId="{791227E6-2E7B-403A-B1C1-C88EFEF5A647}" type="pres">
      <dgm:prSet presAssocID="{7B33C700-E431-4EDC-9F4D-6784787CE5D7}" presName="aSpace2" presStyleCnt="0"/>
      <dgm:spPr/>
    </dgm:pt>
    <dgm:pt modelId="{862B6679-7C97-4387-BBA3-FE2AB51B4689}" type="pres">
      <dgm:prSet presAssocID="{8E6B39C7-9252-4DA2-9D75-860650DFD87F}" presName="childNode" presStyleLbl="node1" presStyleIdx="7" presStyleCnt="8" custScaleY="84685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652FDA15-BB57-4021-8D95-A86561DFDC90}" type="presOf" srcId="{34438C38-FD1E-4C20-A5B7-16CDC7FCFB5B}" destId="{D686BEB3-88B8-4127-8437-3E3FFCFD0B4A}" srcOrd="0" destOrd="0" presId="urn:microsoft.com/office/officeart/2005/8/layout/lProcess2"/>
    <dgm:cxn modelId="{484EB816-7BF9-431B-94CB-1455DEDFB62D}" type="presOf" srcId="{D1E1692A-B41C-4F76-B9E7-A8A5150E47E5}" destId="{978F22F3-83CB-42B2-9FD8-367BB41926BA}" srcOrd="0" destOrd="0" presId="urn:microsoft.com/office/officeart/2005/8/layout/lProcess2"/>
    <dgm:cxn modelId="{F9C37019-8116-4466-8193-1E497DBFC1A2}" srcId="{C1875624-90C1-4988-A0A5-42F3DD9418A8}" destId="{87DC1817-7F62-480E-B8F2-465DC1A7275F}" srcOrd="2" destOrd="0" parTransId="{703C3FDF-299A-4A56-A947-59E9AB9CF948}" sibTransId="{13C60A5C-3F8C-4D42-A200-D111689A231D}"/>
    <dgm:cxn modelId="{2AA9171C-B725-4AEC-94C5-75B663203420}" srcId="{D6AE9535-43BF-4139-BB77-9854431BFFF7}" destId="{0A4F4D69-9645-47E9-9BBE-58D3AFFABB11}" srcOrd="0" destOrd="0" parTransId="{CD224D52-173D-4AA5-92D8-659A933A5E39}" sibTransId="{A4E10DD2-EAE6-4AF1-8591-8602947BF138}"/>
    <dgm:cxn modelId="{C38F2C1E-9C0D-4C92-AAD3-739C7B91EF80}" type="presOf" srcId="{A68670EE-15A9-4FAF-AB74-79834A0722A0}" destId="{6B003BFD-4383-4859-B68A-2CDF5F7C9DA5}" srcOrd="0" destOrd="0" presId="urn:microsoft.com/office/officeart/2005/8/layout/lProcess2"/>
    <dgm:cxn modelId="{BFA80624-BABF-4951-BE14-EF57F5C133C3}" srcId="{C1875624-90C1-4988-A0A5-42F3DD9418A8}" destId="{D1E1692A-B41C-4F76-B9E7-A8A5150E47E5}" srcOrd="0" destOrd="0" parTransId="{1A17BEB3-AF19-4F88-8CC9-52DEED20142D}" sibTransId="{E9F1BD5C-51C3-4E8F-8F9F-6657483671F0}"/>
    <dgm:cxn modelId="{50D0A82A-C00B-4EF1-8213-C175A1377E39}" type="presOf" srcId="{5958CF4E-322A-43AF-9574-E893D56D998E}" destId="{B6AC5405-E178-4CAA-AF2C-C719A2B7BDCE}" srcOrd="0" destOrd="0" presId="urn:microsoft.com/office/officeart/2005/8/layout/lProcess2"/>
    <dgm:cxn modelId="{DC32B63D-10BF-40BD-8F23-3D3462642A06}" srcId="{C1875624-90C1-4988-A0A5-42F3DD9418A8}" destId="{34438C38-FD1E-4C20-A5B7-16CDC7FCFB5B}" srcOrd="3" destOrd="0" parTransId="{6585418C-C028-40DC-87AB-78C7D83728EB}" sibTransId="{EA2F0F1E-ABB8-4933-8A7D-243A702AEFE1}"/>
    <dgm:cxn modelId="{9E565E49-D03E-433E-9DDC-58AE9E4C7B58}" srcId="{D6AE9535-43BF-4139-BB77-9854431BFFF7}" destId="{8E6B39C7-9252-4DA2-9D75-860650DFD87F}" srcOrd="3" destOrd="0" parTransId="{DC91DC37-21F2-4F5C-8295-B75D204FB1D3}" sibTransId="{1EBE9415-4BBF-44D6-BD64-28441C3EB9C0}"/>
    <dgm:cxn modelId="{F9149C4A-7324-4072-B3AB-FBF8905A13CD}" srcId="{D688C5EA-AC9B-4EE4-93FB-8E81335DE63C}" destId="{C1875624-90C1-4988-A0A5-42F3DD9418A8}" srcOrd="0" destOrd="0" parTransId="{8F906236-0FC1-4F28-AF85-85996F2F9300}" sibTransId="{6E925D5C-52CA-479B-BE24-80878BDB39DF}"/>
    <dgm:cxn modelId="{92C38C57-3CA9-4E9B-86F4-6C3A8982FC43}" srcId="{C1875624-90C1-4988-A0A5-42F3DD9418A8}" destId="{5958CF4E-322A-43AF-9574-E893D56D998E}" srcOrd="1" destOrd="0" parTransId="{C6570C5F-A4BC-4450-B959-A9917C593B68}" sibTransId="{3BCECBCE-6FCD-4E52-978C-7CACA231EAE0}"/>
    <dgm:cxn modelId="{93E55677-D737-4FC5-885B-40EBC956E23F}" srcId="{D6AE9535-43BF-4139-BB77-9854431BFFF7}" destId="{7B33C700-E431-4EDC-9F4D-6784787CE5D7}" srcOrd="2" destOrd="0" parTransId="{7268632A-8AEB-4A4C-AECE-0FFE87A07606}" sibTransId="{B50F6FF4-BF04-44CA-8999-1D5DF9512099}"/>
    <dgm:cxn modelId="{C27A8E77-CCFC-4801-B89F-7D643A9C3564}" type="presOf" srcId="{0A4F4D69-9645-47E9-9BBE-58D3AFFABB11}" destId="{DAEC72B2-49C0-49D3-AA9C-54A2214BDF9C}" srcOrd="0" destOrd="0" presId="urn:microsoft.com/office/officeart/2005/8/layout/lProcess2"/>
    <dgm:cxn modelId="{EA93979D-F597-48BA-91FB-472EF8CBB6DC}" type="presOf" srcId="{87DC1817-7F62-480E-B8F2-465DC1A7275F}" destId="{41569A7C-6850-4D00-A3F3-075D6AD51926}" srcOrd="0" destOrd="0" presId="urn:microsoft.com/office/officeart/2005/8/layout/lProcess2"/>
    <dgm:cxn modelId="{022099AF-DA8B-4958-B58C-9ECE930B1B30}" srcId="{D688C5EA-AC9B-4EE4-93FB-8E81335DE63C}" destId="{D6AE9535-43BF-4139-BB77-9854431BFFF7}" srcOrd="1" destOrd="0" parTransId="{6376F90E-1A43-4773-B036-2D20B00A8AAB}" sibTransId="{E4ABB763-CA46-4436-843E-E497E91B61F4}"/>
    <dgm:cxn modelId="{F17C8AC1-0B10-44B3-8DF8-980122D17EE6}" type="presOf" srcId="{7B33C700-E431-4EDC-9F4D-6784787CE5D7}" destId="{0D049355-FC56-466A-B29C-D450680A4358}" srcOrd="0" destOrd="0" presId="urn:microsoft.com/office/officeart/2005/8/layout/lProcess2"/>
    <dgm:cxn modelId="{DF5432CD-74EA-4E04-AC7D-085CE01B58F6}" type="presOf" srcId="{D688C5EA-AC9B-4EE4-93FB-8E81335DE63C}" destId="{AFE4084A-538D-4FB0-A6E2-570163DFF953}" srcOrd="0" destOrd="0" presId="urn:microsoft.com/office/officeart/2005/8/layout/lProcess2"/>
    <dgm:cxn modelId="{E8876BD8-03EF-4253-BBF4-55FF35D967F3}" type="presOf" srcId="{D6AE9535-43BF-4139-BB77-9854431BFFF7}" destId="{18BE1BEE-F6FE-47CA-8B6D-0E6151AA4892}" srcOrd="0" destOrd="0" presId="urn:microsoft.com/office/officeart/2005/8/layout/lProcess2"/>
    <dgm:cxn modelId="{F08B2FE0-9673-4C80-A6A5-AAD2FA87F718}" type="presOf" srcId="{8E6B39C7-9252-4DA2-9D75-860650DFD87F}" destId="{862B6679-7C97-4387-BBA3-FE2AB51B4689}" srcOrd="0" destOrd="0" presId="urn:microsoft.com/office/officeart/2005/8/layout/lProcess2"/>
    <dgm:cxn modelId="{C3CA70E0-D2E6-4BA5-A348-7EF3BE26C8AC}" type="presOf" srcId="{D6AE9535-43BF-4139-BB77-9854431BFFF7}" destId="{476BA4B7-73BE-4AA7-A431-F89BFB7C3631}" srcOrd="1" destOrd="0" presId="urn:microsoft.com/office/officeart/2005/8/layout/lProcess2"/>
    <dgm:cxn modelId="{849203E2-3A7F-4553-A310-1ABB37DA5EB5}" type="presOf" srcId="{C1875624-90C1-4988-A0A5-42F3DD9418A8}" destId="{70017948-C5DC-4168-BBEA-A50A2927F7F1}" srcOrd="1" destOrd="0" presId="urn:microsoft.com/office/officeart/2005/8/layout/lProcess2"/>
    <dgm:cxn modelId="{D7FB0AF5-4C20-4EA1-B06D-5623974EE5FA}" srcId="{D6AE9535-43BF-4139-BB77-9854431BFFF7}" destId="{A68670EE-15A9-4FAF-AB74-79834A0722A0}" srcOrd="1" destOrd="0" parTransId="{2C98971F-83A0-4544-9FCF-A9C86F3D61E1}" sibTransId="{FC11254E-7911-423B-8AA5-D813E85BFC0F}"/>
    <dgm:cxn modelId="{ECDFB5FA-EB64-41B0-BED0-8A6C1FB64A0C}" type="presOf" srcId="{C1875624-90C1-4988-A0A5-42F3DD9418A8}" destId="{B517FF2F-46B4-489A-86D9-2308B7CD0D5C}" srcOrd="0" destOrd="0" presId="urn:microsoft.com/office/officeart/2005/8/layout/lProcess2"/>
    <dgm:cxn modelId="{CD193D0A-C6A7-4437-AC8C-EFF12AECE9A1}" type="presParOf" srcId="{AFE4084A-538D-4FB0-A6E2-570163DFF953}" destId="{26869F41-E88E-423E-8820-1E42FF09BFF7}" srcOrd="0" destOrd="0" presId="urn:microsoft.com/office/officeart/2005/8/layout/lProcess2"/>
    <dgm:cxn modelId="{093FB236-DAB2-403B-8D5A-055BEB3E8FC5}" type="presParOf" srcId="{26869F41-E88E-423E-8820-1E42FF09BFF7}" destId="{B517FF2F-46B4-489A-86D9-2308B7CD0D5C}" srcOrd="0" destOrd="0" presId="urn:microsoft.com/office/officeart/2005/8/layout/lProcess2"/>
    <dgm:cxn modelId="{D89836B7-66FC-4793-90DB-D7BCB1621257}" type="presParOf" srcId="{26869F41-E88E-423E-8820-1E42FF09BFF7}" destId="{70017948-C5DC-4168-BBEA-A50A2927F7F1}" srcOrd="1" destOrd="0" presId="urn:microsoft.com/office/officeart/2005/8/layout/lProcess2"/>
    <dgm:cxn modelId="{362F6D7A-7649-4839-9FA6-F1C7E2BD830D}" type="presParOf" srcId="{26869F41-E88E-423E-8820-1E42FF09BFF7}" destId="{E26DC90E-966F-4FA4-8748-36C93EA48D32}" srcOrd="2" destOrd="0" presId="urn:microsoft.com/office/officeart/2005/8/layout/lProcess2"/>
    <dgm:cxn modelId="{36059101-FB07-4D75-8288-53E0E3BA2F8D}" type="presParOf" srcId="{E26DC90E-966F-4FA4-8748-36C93EA48D32}" destId="{62E1B89B-3478-4B6A-8297-9046565FAAEC}" srcOrd="0" destOrd="0" presId="urn:microsoft.com/office/officeart/2005/8/layout/lProcess2"/>
    <dgm:cxn modelId="{1B0DA2BF-CBFA-4472-A1B5-5857EA962295}" type="presParOf" srcId="{62E1B89B-3478-4B6A-8297-9046565FAAEC}" destId="{978F22F3-83CB-42B2-9FD8-367BB41926BA}" srcOrd="0" destOrd="0" presId="urn:microsoft.com/office/officeart/2005/8/layout/lProcess2"/>
    <dgm:cxn modelId="{3A0D1956-720B-4C90-BBB7-1FEBCBABE28B}" type="presParOf" srcId="{62E1B89B-3478-4B6A-8297-9046565FAAEC}" destId="{13974C5A-8498-4C1C-8C78-EAC3E7620AC9}" srcOrd="1" destOrd="0" presId="urn:microsoft.com/office/officeart/2005/8/layout/lProcess2"/>
    <dgm:cxn modelId="{F21D63BE-97FA-43D8-B5D3-CBDA1161DB1D}" type="presParOf" srcId="{62E1B89B-3478-4B6A-8297-9046565FAAEC}" destId="{B6AC5405-E178-4CAA-AF2C-C719A2B7BDCE}" srcOrd="2" destOrd="0" presId="urn:microsoft.com/office/officeart/2005/8/layout/lProcess2"/>
    <dgm:cxn modelId="{232AE169-03F3-44CA-B5B5-E324B1B534F7}" type="presParOf" srcId="{62E1B89B-3478-4B6A-8297-9046565FAAEC}" destId="{959D154E-B0E5-4073-BF64-20CEBCBE9C6D}" srcOrd="3" destOrd="0" presId="urn:microsoft.com/office/officeart/2005/8/layout/lProcess2"/>
    <dgm:cxn modelId="{D814084D-0CA3-407A-AB6E-0CD78E6DB363}" type="presParOf" srcId="{62E1B89B-3478-4B6A-8297-9046565FAAEC}" destId="{41569A7C-6850-4D00-A3F3-075D6AD51926}" srcOrd="4" destOrd="0" presId="urn:microsoft.com/office/officeart/2005/8/layout/lProcess2"/>
    <dgm:cxn modelId="{3D334EC4-EEFD-496A-8E8B-8C16E90BA20F}" type="presParOf" srcId="{62E1B89B-3478-4B6A-8297-9046565FAAEC}" destId="{CF03D0B5-9F14-478E-AD73-8B53F7B2733D}" srcOrd="5" destOrd="0" presId="urn:microsoft.com/office/officeart/2005/8/layout/lProcess2"/>
    <dgm:cxn modelId="{6446B533-BB9A-4E2A-9670-3F070E786811}" type="presParOf" srcId="{62E1B89B-3478-4B6A-8297-9046565FAAEC}" destId="{D686BEB3-88B8-4127-8437-3E3FFCFD0B4A}" srcOrd="6" destOrd="0" presId="urn:microsoft.com/office/officeart/2005/8/layout/lProcess2"/>
    <dgm:cxn modelId="{65760F0B-6B75-4943-ABDC-9C2CA32F09D9}" type="presParOf" srcId="{AFE4084A-538D-4FB0-A6E2-570163DFF953}" destId="{702F4AAF-06AD-4B2A-AE92-7DA211825C7D}" srcOrd="1" destOrd="0" presId="urn:microsoft.com/office/officeart/2005/8/layout/lProcess2"/>
    <dgm:cxn modelId="{1E6D4327-6707-4F97-AC47-3513E3B06D54}" type="presParOf" srcId="{AFE4084A-538D-4FB0-A6E2-570163DFF953}" destId="{9802B2D0-4305-4399-B867-B3597D3794B5}" srcOrd="2" destOrd="0" presId="urn:microsoft.com/office/officeart/2005/8/layout/lProcess2"/>
    <dgm:cxn modelId="{267449D0-F7FF-4B6C-9316-88D721AAB7A1}" type="presParOf" srcId="{9802B2D0-4305-4399-B867-B3597D3794B5}" destId="{18BE1BEE-F6FE-47CA-8B6D-0E6151AA4892}" srcOrd="0" destOrd="0" presId="urn:microsoft.com/office/officeart/2005/8/layout/lProcess2"/>
    <dgm:cxn modelId="{59BE3975-202A-446D-BFCA-AB4E8242A72E}" type="presParOf" srcId="{9802B2D0-4305-4399-B867-B3597D3794B5}" destId="{476BA4B7-73BE-4AA7-A431-F89BFB7C3631}" srcOrd="1" destOrd="0" presId="urn:microsoft.com/office/officeart/2005/8/layout/lProcess2"/>
    <dgm:cxn modelId="{AD685635-EF89-4E8F-B388-5E79A11D98D2}" type="presParOf" srcId="{9802B2D0-4305-4399-B867-B3597D3794B5}" destId="{4C2AEF91-FE0D-4A3B-BBB8-826B2AA13E6F}" srcOrd="2" destOrd="0" presId="urn:microsoft.com/office/officeart/2005/8/layout/lProcess2"/>
    <dgm:cxn modelId="{BB0CED06-887F-451B-8F6E-68E3CD35932A}" type="presParOf" srcId="{4C2AEF91-FE0D-4A3B-BBB8-826B2AA13E6F}" destId="{F6A1C5B6-1FCA-469F-9922-EA0E69316B0B}" srcOrd="0" destOrd="0" presId="urn:microsoft.com/office/officeart/2005/8/layout/lProcess2"/>
    <dgm:cxn modelId="{0525BB99-4AC6-4305-9412-59AE2B464A33}" type="presParOf" srcId="{F6A1C5B6-1FCA-469F-9922-EA0E69316B0B}" destId="{DAEC72B2-49C0-49D3-AA9C-54A2214BDF9C}" srcOrd="0" destOrd="0" presId="urn:microsoft.com/office/officeart/2005/8/layout/lProcess2"/>
    <dgm:cxn modelId="{58871429-8149-48B0-99DD-D54C8DC2BB63}" type="presParOf" srcId="{F6A1C5B6-1FCA-469F-9922-EA0E69316B0B}" destId="{2E0B2564-B0D2-467D-A68A-86CBBED9510F}" srcOrd="1" destOrd="0" presId="urn:microsoft.com/office/officeart/2005/8/layout/lProcess2"/>
    <dgm:cxn modelId="{C28B7E1D-1692-467C-B74C-F882A1C313AE}" type="presParOf" srcId="{F6A1C5B6-1FCA-469F-9922-EA0E69316B0B}" destId="{6B003BFD-4383-4859-B68A-2CDF5F7C9DA5}" srcOrd="2" destOrd="0" presId="urn:microsoft.com/office/officeart/2005/8/layout/lProcess2"/>
    <dgm:cxn modelId="{9F0A41FE-C6F2-40A8-BEA8-E97C91F812ED}" type="presParOf" srcId="{F6A1C5B6-1FCA-469F-9922-EA0E69316B0B}" destId="{7357A074-5DA7-4C5F-ADFB-3D9287DBCAB0}" srcOrd="3" destOrd="0" presId="urn:microsoft.com/office/officeart/2005/8/layout/lProcess2"/>
    <dgm:cxn modelId="{3BD31489-4EFC-4843-AF73-38C05418B131}" type="presParOf" srcId="{F6A1C5B6-1FCA-469F-9922-EA0E69316B0B}" destId="{0D049355-FC56-466A-B29C-D450680A4358}" srcOrd="4" destOrd="0" presId="urn:microsoft.com/office/officeart/2005/8/layout/lProcess2"/>
    <dgm:cxn modelId="{4D383583-BB6E-4C1B-8B23-3790500F82B5}" type="presParOf" srcId="{F6A1C5B6-1FCA-469F-9922-EA0E69316B0B}" destId="{791227E6-2E7B-403A-B1C1-C88EFEF5A647}" srcOrd="5" destOrd="0" presId="urn:microsoft.com/office/officeart/2005/8/layout/lProcess2"/>
    <dgm:cxn modelId="{5FD57FE4-A184-4968-A6A1-42B8F535617B}" type="presParOf" srcId="{F6A1C5B6-1FCA-469F-9922-EA0E69316B0B}" destId="{862B6679-7C97-4387-BBA3-FE2AB51B4689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7FF2F-46B4-489A-86D9-2308B7CD0D5C}">
      <dsp:nvSpPr>
        <dsp:cNvPr id="0" name=""/>
        <dsp:cNvSpPr/>
      </dsp:nvSpPr>
      <dsp:spPr>
        <a:xfrm>
          <a:off x="42182" y="0"/>
          <a:ext cx="3913187" cy="4916966"/>
        </a:xfrm>
        <a:prstGeom prst="rect">
          <a:avLst/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Monotherapy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en-US" sz="1800" kern="1200"/>
            <a:t>Olutasidenib 150 mg BID</a:t>
          </a:r>
          <a:endParaRPr lang="en-US" sz="2000" kern="1200"/>
        </a:p>
      </dsp:txBody>
      <dsp:txXfrm>
        <a:off x="42182" y="0"/>
        <a:ext cx="3913187" cy="1475089"/>
      </dsp:txXfrm>
    </dsp:sp>
    <dsp:sp modelId="{978F22F3-83CB-42B2-9FD8-367BB41926BA}">
      <dsp:nvSpPr>
        <dsp:cNvPr id="0" name=""/>
        <dsp:cNvSpPr/>
      </dsp:nvSpPr>
      <dsp:spPr>
        <a:xfrm>
          <a:off x="395386" y="1475374"/>
          <a:ext cx="3130550" cy="703070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Cohort 1</a:t>
          </a:r>
          <a:r>
            <a:rPr lang="en-US" sz="1600" kern="1200"/>
            <a:t>: R/R AML (N = 153)</a:t>
          </a:r>
        </a:p>
      </dsp:txBody>
      <dsp:txXfrm>
        <a:off x="395386" y="1475374"/>
        <a:ext cx="3130550" cy="703070"/>
      </dsp:txXfrm>
    </dsp:sp>
    <dsp:sp modelId="{B6AC5405-E178-4CAA-AF2C-C719A2B7BDCE}">
      <dsp:nvSpPr>
        <dsp:cNvPr id="0" name=""/>
        <dsp:cNvSpPr/>
      </dsp:nvSpPr>
      <dsp:spPr>
        <a:xfrm>
          <a:off x="395386" y="2306170"/>
          <a:ext cx="3130550" cy="70307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Cohort 2</a:t>
          </a:r>
          <a:r>
            <a:rPr lang="en-US" sz="1600" kern="1200"/>
            <a:t>: MRD-positive AML     in CR/CRi</a:t>
          </a:r>
        </a:p>
      </dsp:txBody>
      <dsp:txXfrm>
        <a:off x="395386" y="2306170"/>
        <a:ext cx="3130550" cy="703070"/>
      </dsp:txXfrm>
    </dsp:sp>
    <dsp:sp modelId="{41569A7C-6850-4D00-A3F3-075D6AD51926}">
      <dsp:nvSpPr>
        <dsp:cNvPr id="0" name=""/>
        <dsp:cNvSpPr/>
      </dsp:nvSpPr>
      <dsp:spPr>
        <a:xfrm>
          <a:off x="395386" y="3136966"/>
          <a:ext cx="3130550" cy="70307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Cohort 3</a:t>
          </a:r>
          <a:r>
            <a:rPr lang="en-US" sz="1500" kern="1200" dirty="0"/>
            <a:t>: R/R AML/MDS treated with prior IDH1 inhibitors; standard treatments contraindicated</a:t>
          </a:r>
        </a:p>
      </dsp:txBody>
      <dsp:txXfrm>
        <a:off x="395386" y="3136966"/>
        <a:ext cx="3130550" cy="703070"/>
      </dsp:txXfrm>
    </dsp:sp>
    <dsp:sp modelId="{D686BEB3-88B8-4127-8437-3E3FFCFD0B4A}">
      <dsp:nvSpPr>
        <dsp:cNvPr id="0" name=""/>
        <dsp:cNvSpPr/>
      </dsp:nvSpPr>
      <dsp:spPr>
        <a:xfrm>
          <a:off x="395386" y="3967762"/>
          <a:ext cx="3130550" cy="70307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Cohort 7</a:t>
          </a:r>
          <a:r>
            <a:rPr lang="en-US" sz="1600" kern="1200"/>
            <a:t>: ND AML; standard treatments contraindicated</a:t>
          </a:r>
        </a:p>
      </dsp:txBody>
      <dsp:txXfrm>
        <a:off x="395386" y="3967762"/>
        <a:ext cx="3130550" cy="703070"/>
      </dsp:txXfrm>
    </dsp:sp>
    <dsp:sp modelId="{18BE1BEE-F6FE-47CA-8B6D-0E6151AA4892}">
      <dsp:nvSpPr>
        <dsp:cNvPr id="0" name=""/>
        <dsp:cNvSpPr/>
      </dsp:nvSpPr>
      <dsp:spPr>
        <a:xfrm>
          <a:off x="4214812" y="0"/>
          <a:ext cx="3913187" cy="4916966"/>
        </a:xfrm>
        <a:prstGeom prst="rect">
          <a:avLst/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Combination Therapy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Olutasidenib 150 mg BID + Aza</a:t>
          </a:r>
        </a:p>
      </dsp:txBody>
      <dsp:txXfrm>
        <a:off x="4214812" y="0"/>
        <a:ext cx="3913187" cy="1475089"/>
      </dsp:txXfrm>
    </dsp:sp>
    <dsp:sp modelId="{DAEC72B2-49C0-49D3-AA9C-54A2214BDF9C}">
      <dsp:nvSpPr>
        <dsp:cNvPr id="0" name=""/>
        <dsp:cNvSpPr/>
      </dsp:nvSpPr>
      <dsp:spPr>
        <a:xfrm>
          <a:off x="4602063" y="1475374"/>
          <a:ext cx="3130550" cy="703070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Cohort 4</a:t>
          </a:r>
          <a:r>
            <a:rPr lang="en-US" sz="1600" kern="1200" dirty="0"/>
            <a:t>: R/R AML/MDS with no prior HMA or IDH1 inhibitor</a:t>
          </a:r>
        </a:p>
      </dsp:txBody>
      <dsp:txXfrm>
        <a:off x="4602063" y="1475374"/>
        <a:ext cx="3130550" cy="703070"/>
      </dsp:txXfrm>
    </dsp:sp>
    <dsp:sp modelId="{6B003BFD-4383-4859-B68A-2CDF5F7C9DA5}">
      <dsp:nvSpPr>
        <dsp:cNvPr id="0" name=""/>
        <dsp:cNvSpPr/>
      </dsp:nvSpPr>
      <dsp:spPr>
        <a:xfrm>
          <a:off x="4602063" y="2306170"/>
          <a:ext cx="3130550" cy="70307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Cohort 5</a:t>
          </a:r>
          <a:r>
            <a:rPr lang="en-US" sz="1600" b="0" kern="1200"/>
            <a:t>: R/R AML/MDS with progression on HMA</a:t>
          </a:r>
        </a:p>
      </dsp:txBody>
      <dsp:txXfrm>
        <a:off x="4602063" y="2306170"/>
        <a:ext cx="3130550" cy="703070"/>
      </dsp:txXfrm>
    </dsp:sp>
    <dsp:sp modelId="{0D049355-FC56-466A-B29C-D450680A4358}">
      <dsp:nvSpPr>
        <dsp:cNvPr id="0" name=""/>
        <dsp:cNvSpPr/>
      </dsp:nvSpPr>
      <dsp:spPr>
        <a:xfrm>
          <a:off x="4602063" y="3136966"/>
          <a:ext cx="3130550" cy="703070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Cohort 6</a:t>
          </a:r>
          <a:r>
            <a:rPr lang="en-US" sz="1600" kern="1200"/>
            <a:t>: R/R AML most recently treated with IDH1 inhibitor monotherapy</a:t>
          </a:r>
        </a:p>
      </dsp:txBody>
      <dsp:txXfrm>
        <a:off x="4602063" y="3136966"/>
        <a:ext cx="3130550" cy="703070"/>
      </dsp:txXfrm>
    </dsp:sp>
    <dsp:sp modelId="{862B6679-7C97-4387-BBA3-FE2AB51B4689}">
      <dsp:nvSpPr>
        <dsp:cNvPr id="0" name=""/>
        <dsp:cNvSpPr/>
      </dsp:nvSpPr>
      <dsp:spPr>
        <a:xfrm>
          <a:off x="4602063" y="3967762"/>
          <a:ext cx="3130550" cy="703070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Cohort 8</a:t>
          </a:r>
          <a:r>
            <a:rPr lang="en-US" sz="1600" kern="1200"/>
            <a:t>: ND AML eligible for frontline Aza</a:t>
          </a:r>
        </a:p>
      </dsp:txBody>
      <dsp:txXfrm>
        <a:off x="4602063" y="3967762"/>
        <a:ext cx="3130550" cy="703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D032A-AB73-4CDA-8AC1-0280A2893183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A67A7-2416-47EE-B7EE-3B7E3B975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95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1B563-0A95-CE47-A4A0-A51F3D1B17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22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99AE2-B724-42EA-BA0A-BB421B06D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39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99AE2-B724-42EA-BA0A-BB421B06D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475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99AE2-B724-42EA-BA0A-BB421B06D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011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99AE2-B724-42EA-BA0A-BB421B06D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293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at the responses in the ND AML cohort, our overall composite remission was 96.2% with 85% of those patients MRD negative by flow cytometry. The swimmer’s plot on the left with IDH1 mutated AML on the top and IDH2 mutated on the bottom, we can see 3 patients from each cohort have gone on to stem cell transplant with 8 patients (30%) remaining on study. The Purple and Green bullets on the left are patients wo received prior IDHi or HMA for prior MDS.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- 4 patients (15%) with prior HMA</a:t>
            </a:r>
          </a:p>
          <a:p>
            <a:r>
              <a:rPr lang="en-US" dirty="0"/>
              <a:t>- 6 patients (22%) proceeded to SCT </a:t>
            </a:r>
          </a:p>
          <a:p>
            <a:r>
              <a:rPr lang="en-US" dirty="0"/>
              <a:t>- 4 deaths </a:t>
            </a:r>
            <a:r>
              <a:rPr lang="en-US" dirty="0">
                <a:sym typeface="Wingdings" pitchFamily="2" charset="2"/>
              </a:rPr>
              <a:t> Cardiac arrest (unrelated), patient withdrawal (hospice, de-</a:t>
            </a:r>
            <a:r>
              <a:rPr lang="en-US" dirty="0" err="1">
                <a:sym typeface="Wingdings" pitchFamily="2" charset="2"/>
              </a:rPr>
              <a:t>conditioining</a:t>
            </a:r>
            <a:r>
              <a:rPr lang="en-US" dirty="0">
                <a:sym typeface="Wingdings" pitchFamily="2" charset="2"/>
              </a:rPr>
              <a:t>, 2 cycles), Relapse, progressive deconditioning (likely relapse)  all 4 had s/t AML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066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at the responses in the ND AML cohort, our overall composite remission was 96.2% with 85% of those patients MRD negative by flow cytometry. The swimmer’s plot on the left with IDH1 mutated AML on the top and IDH2 mutated on the bottom, we can see 3 patients from each cohort have gone on to stem cell transplant with 8 patients (30%) remaining on study. The Purple and Green bullets on the left are patients wo received prior IDHi or HMA for prior MDS.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- 4 patients (15%) with prior HMA</a:t>
            </a:r>
          </a:p>
          <a:p>
            <a:r>
              <a:rPr lang="en-US" dirty="0"/>
              <a:t>- 6 patients (22%) proceeded to SCT </a:t>
            </a:r>
          </a:p>
          <a:p>
            <a:r>
              <a:rPr lang="en-US" dirty="0"/>
              <a:t>- 4 deaths </a:t>
            </a:r>
            <a:r>
              <a:rPr lang="en-US" dirty="0">
                <a:sym typeface="Wingdings" pitchFamily="2" charset="2"/>
              </a:rPr>
              <a:t> Cardiac arrest (unrelated), patient withdrawal (hospice, de-</a:t>
            </a:r>
            <a:r>
              <a:rPr lang="en-US" dirty="0" err="1">
                <a:sym typeface="Wingdings" pitchFamily="2" charset="2"/>
              </a:rPr>
              <a:t>conditioining</a:t>
            </a:r>
            <a:r>
              <a:rPr lang="en-US" dirty="0">
                <a:sym typeface="Wingdings" pitchFamily="2" charset="2"/>
              </a:rPr>
              <a:t>, 2 cycles), Relapse, progressive deconditioning (likely relapse)  all 4 had s/t AML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875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we confirmed a reasonable safety and tolerability for this triplet study with impressive CRc rates in both ND and RR AML especially considering extensive prior treatment in the RR cohort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195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New</a:t>
            </a:r>
          </a:p>
          <a:p>
            <a:endParaRPr lang="en-US" sz="1800" b="1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b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Schema is based on ClinicalTrials.gov description; diagram was redrawn from August 2023 corporate presentation https://www.rigel.com/investors/news-events/events-presentations</a:t>
            </a:r>
            <a:endParaRPr lang="en-US" sz="18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F1ED-33D8-4194-BAF8-E6BC5B51E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0D49E0-D58C-4D48-9D62-1F7553BE02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832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981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0" indent="-18122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1A0FF-FFD2-A845-BF33-EACA18EA1E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5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479EEB-7E23-5533-29C0-F1B7FD023024}"/>
              </a:ext>
            </a:extLst>
          </p:cNvPr>
          <p:cNvSpPr txBox="1"/>
          <p:nvPr/>
        </p:nvSpPr>
        <p:spPr>
          <a:xfrm>
            <a:off x="0" y="2288961"/>
            <a:ext cx="685800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De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botton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p8/¶1/ln1 (CI)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E6E19A-C17C-2526-B101-BA198AA8ED47}"/>
              </a:ext>
            </a:extLst>
          </p:cNvPr>
          <p:cNvCxnSpPr/>
          <p:nvPr/>
        </p:nvCxnSpPr>
        <p:spPr>
          <a:xfrm>
            <a:off x="685800" y="2496710"/>
            <a:ext cx="2524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2786571-8454-3B0A-849B-2F145194849F}"/>
              </a:ext>
            </a:extLst>
          </p:cNvPr>
          <p:cNvSpPr txBox="1"/>
          <p:nvPr/>
        </p:nvSpPr>
        <p:spPr>
          <a:xfrm>
            <a:off x="6172200" y="2288961"/>
            <a:ext cx="6858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Tibsovo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PI/ p29/Table 16 /row12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(95% CR)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7401CF-0CFF-1F2E-DB67-CB2AD7EB9585}"/>
              </a:ext>
            </a:extLst>
          </p:cNvPr>
          <p:cNvCxnSpPr>
            <a:cxnSpLocks/>
          </p:cNvCxnSpPr>
          <p:nvPr/>
        </p:nvCxnSpPr>
        <p:spPr>
          <a:xfrm>
            <a:off x="6011186" y="2498036"/>
            <a:ext cx="1610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894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E281B-2797-334E-ADF9-D5C05446A9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018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1A0FF-FFD2-A845-BF33-EACA18EA1E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5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9406C4A-17F1-F7E5-3D62-ED28567921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385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Abbreviations: CR=complete remission; 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=CR with incomplete recovery; </a:t>
            </a:r>
            <a:br>
              <a:rPr lang="en-GB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CRh</a:t>
            </a:r>
            <a:r>
              <a:rPr lang="en-GB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=CR with partial hematologic recovery;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HMA=hypomethylating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0D49E0-D58C-4D48-9D62-1F7553BE0252}" type="slidenum"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94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 330499</a:t>
            </a:r>
          </a:p>
          <a:p>
            <a:endParaRPr lang="en-US" sz="1800" b="1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fr-FR" b="0" i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ALL, acute </a:t>
            </a:r>
            <a:r>
              <a:rPr lang="fr-FR" b="0" i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lymphocytic</a:t>
            </a:r>
            <a:r>
              <a:rPr lang="fr-FR" b="0" i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leukemia</a:t>
            </a:r>
            <a:r>
              <a:rPr lang="fr-FR" b="0" i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; DLBCL, diffuse large B-</a:t>
            </a:r>
            <a:r>
              <a:rPr lang="fr-FR" b="0" i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cell</a:t>
            </a:r>
            <a:r>
              <a:rPr lang="fr-FR" b="0" i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lymphoma</a:t>
            </a:r>
            <a:r>
              <a:rPr lang="fr-FR" b="0" i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; MM/PCD, multiple </a:t>
            </a:r>
            <a:r>
              <a:rPr lang="fr-FR" b="0" i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myeloma</a:t>
            </a:r>
            <a:r>
              <a:rPr lang="fr-FR" b="0" i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/plasma </a:t>
            </a:r>
            <a:r>
              <a:rPr lang="fr-FR" b="0" i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cell</a:t>
            </a:r>
            <a:r>
              <a:rPr lang="fr-FR" b="0" i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fr-FR" b="0" i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disorders</a:t>
            </a:r>
            <a:r>
              <a:rPr lang="fr-FR" b="0" i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; </a:t>
            </a:r>
            <a:r>
              <a:rPr lang="en-US"/>
              <a:t>MPAL, mixed-phenotype acute leukemia.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F1ED-33D8-4194-BAF8-E6BC5B51E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016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F1ED-33D8-4194-BAF8-E6BC5B51E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46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432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alibri"/>
                <a:ea typeface="Geneva"/>
                <a:cs typeface="Calibri"/>
              </a:rPr>
              <a:t>As of July 24, 2023, 94 patients received ≥1 dose of </a:t>
            </a:r>
            <a:r>
              <a:rPr lang="en-US" sz="1400" dirty="0" err="1">
                <a:effectLst/>
                <a:latin typeface="Calibri"/>
                <a:ea typeface="Geneva"/>
                <a:cs typeface="Calibri"/>
              </a:rPr>
              <a:t>revumenib</a:t>
            </a:r>
            <a:r>
              <a:rPr lang="en-US" sz="1400" dirty="0">
                <a:effectLst/>
                <a:latin typeface="Calibri"/>
                <a:ea typeface="Geneva"/>
                <a:cs typeface="Calibri"/>
              </a:rPr>
              <a:t> at a recommended phase 2 dose of 163 mg (or 95 mg/m</a:t>
            </a:r>
            <a:r>
              <a:rPr lang="en-US" sz="1400" baseline="30000" dirty="0">
                <a:effectLst/>
                <a:latin typeface="Calibri"/>
                <a:ea typeface="Geneva"/>
                <a:cs typeface="Calibri"/>
              </a:rPr>
              <a:t>2</a:t>
            </a:r>
            <a:r>
              <a:rPr lang="en-US" sz="1400" dirty="0">
                <a:effectLst/>
                <a:latin typeface="Calibri"/>
                <a:ea typeface="Geneva"/>
                <a:cs typeface="Calibri"/>
              </a:rPr>
              <a:t> if body weight &lt;40 kg) and were included in the </a:t>
            </a:r>
            <a:r>
              <a:rPr lang="en-US" sz="1400" i="1" dirty="0">
                <a:effectLst/>
                <a:latin typeface="Calibri"/>
                <a:ea typeface="Geneva"/>
                <a:cs typeface="Calibri"/>
              </a:rPr>
              <a:t>KMT2Ar</a:t>
            </a:r>
            <a:r>
              <a:rPr lang="en-US" sz="1400" dirty="0">
                <a:latin typeface="Calibri"/>
                <a:ea typeface="Geneva"/>
                <a:cs typeface="Calibri"/>
              </a:rPr>
              <a:t> safety population</a:t>
            </a:r>
            <a:endParaRPr lang="en-US" sz="1400" dirty="0">
              <a:effectLst/>
              <a:latin typeface="Calibri" panose="020F0502020204030204" pitchFamily="34" charset="0"/>
            </a:endParaRPr>
          </a:p>
          <a:p>
            <a:pPr marL="285750" indent="-285750"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ea typeface="Geneva"/>
                <a:cs typeface="Calibri"/>
              </a:rPr>
              <a:t>At the time of the pre-specified interim analysis, 57</a:t>
            </a:r>
            <a:r>
              <a:rPr lang="en-US" sz="1400" dirty="0">
                <a:effectLst/>
                <a:latin typeface="Calibri"/>
                <a:ea typeface="Geneva"/>
                <a:cs typeface="Calibri"/>
              </a:rPr>
              <a:t> </a:t>
            </a:r>
            <a:r>
              <a:rPr lang="en-US" sz="1400" dirty="0">
                <a:latin typeface="Calibri"/>
                <a:ea typeface="Geneva"/>
                <a:cs typeface="Calibri"/>
              </a:rPr>
              <a:t>patients had the opportunity for sufficient follow-up to evaluate for efficacy </a:t>
            </a:r>
          </a:p>
          <a:p>
            <a:pPr marL="226695" lvl="2" indent="0">
              <a:spcBef>
                <a:spcPts val="1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None/>
            </a:pPr>
            <a:endParaRPr lang="en-US" sz="1400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32236-04C1-194D-9422-81657BE95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742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/>
              <a:t>The majority of patients had AML.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1"/>
              <a:t>RAS</a:t>
            </a:r>
            <a:r>
              <a:rPr lang="en-US" sz="1200"/>
              <a:t> was the most common co-mutation.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/>
              <a:t>A quarter of patients were primary refractory and had never achieved a remission, and over half of pts were refractory to their last salvage therapy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/>
              <a:t>Patients were heavily pretreated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/>
              <a:t>About half of patients had 3 or more prior lines of therapy, the majority had prior </a:t>
            </a:r>
            <a:r>
              <a:rPr lang="en-US" sz="1200" err="1"/>
              <a:t>venetoclax</a:t>
            </a:r>
            <a:r>
              <a:rPr lang="en-US" sz="1200"/>
              <a:t>, and about half of patients had prior transplant, </a:t>
            </a:r>
            <a:r>
              <a:rPr lang="en-US" sz="1200" b="1"/>
              <a:t>with about 10% with two prior transplants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3293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With a median follow-up time of 6.1 months in the efficacy population, </a:t>
            </a:r>
            <a:r>
              <a:rPr lang="en-US" dirty="0">
                <a:solidFill>
                  <a:schemeClr val="tx1"/>
                </a:solidFill>
              </a:rPr>
              <a:t>the ORR was </a:t>
            </a:r>
            <a:r>
              <a:rPr lang="en-US" sz="1200" spc="-10" dirty="0"/>
              <a:t>63.2% (95% CI, 49.3-75.6).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The primary endpoint of the pivotal phase 2 study was met </a:t>
            </a:r>
            <a:r>
              <a:rPr lang="en-US" sz="1200" spc="-10" dirty="0"/>
              <a:t>with a </a:t>
            </a:r>
            <a:r>
              <a:rPr lang="en-US" sz="1200" spc="-10" dirty="0" err="1"/>
              <a:t>CR+CRh</a:t>
            </a:r>
            <a:r>
              <a:rPr lang="en-US" sz="1200" spc="-10" dirty="0"/>
              <a:t> rate of 22.8% (13/57; 95% CI, 12.7-35.8) ; </a:t>
            </a:r>
            <a:r>
              <a:rPr lang="en-US" spc="-10" dirty="0"/>
              <a:t>1</a:t>
            </a:r>
            <a:r>
              <a:rPr lang="en-US" sz="1200" spc="-10" dirty="0"/>
              <a:t>-sided </a:t>
            </a:r>
            <a:r>
              <a:rPr lang="en-US" sz="1200" i="1" spc="-10" dirty="0"/>
              <a:t>P</a:t>
            </a:r>
            <a:r>
              <a:rPr lang="en-US" sz="1200" spc="-10" dirty="0"/>
              <a:t>=0.0036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PMingLiU" panose="02020500000000000000" pitchFamily="18" charset="-120"/>
              </a:rPr>
              <a:t>The lower bound of the 95% CI was 12.7% and exceeded the null hypothesis of 10% for antileukemic activity.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pc="-10" dirty="0" err="1"/>
              <a:t>CRc</a:t>
            </a:r>
            <a:r>
              <a:rPr lang="en-US" spc="-10" dirty="0"/>
              <a:t> rate was 44%.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pc="-10" dirty="0"/>
              <a:t>70% of patients in CR/</a:t>
            </a:r>
            <a:r>
              <a:rPr lang="en-US" spc="-10" dirty="0" err="1"/>
              <a:t>CRh</a:t>
            </a:r>
            <a:r>
              <a:rPr lang="en-US" spc="-10" dirty="0"/>
              <a:t> were MRD negative, with similar MRD negative rates in patients with </a:t>
            </a:r>
            <a:r>
              <a:rPr lang="en-US" spc="-10" dirty="0" err="1"/>
              <a:t>CRc</a:t>
            </a:r>
            <a:r>
              <a:rPr lang="en-US" spc="-10" dirty="0"/>
              <a:t>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pc="-1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Overall, responses were observed across all major subgroups, including in patients with or without prior transplant, patients with </a:t>
            </a:r>
            <a:r>
              <a:rPr lang="en-US" sz="1200" dirty="0"/>
              <a:t>relapsed/refractory </a:t>
            </a:r>
            <a:r>
              <a:rPr lang="en-US" dirty="0"/>
              <a:t>disease, and with varying numbers of prior lines of treatment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pc="-10" dirty="0" err="1"/>
              <a:t>CR+CRh</a:t>
            </a:r>
            <a:r>
              <a:rPr lang="en-US" spc="-10" dirty="0"/>
              <a:t> rate was similar in adult (22.7%; 95% CI, 11.5-37.8) and pediatric patients (23.1%; 95% CI, 5.0-53.8)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pc="-10" dirty="0"/>
              <a:t>In general, the number of patients per subgroup are small and the study was not powered to look at difference among subgroups.</a:t>
            </a:r>
            <a:endParaRPr lang="en-US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pc="-10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pc="-10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pc="-1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0713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fontAlgn="auto"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Febrile neutropenia was the most frequent ≥grade 3 adverse event; dose reductions because of cytopenias were infrequent (thrombocytopenia [3 patients, 3.2%] and neutropenia [2 patients; 2.1%]) 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≥grade 3 DS occurred in 16%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≥grade 3 QTC occurred in 14%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/>
              <a:t>No patients discontinued due to differentiation syndrome, QTc prolongation, or cytopenias</a:t>
            </a:r>
          </a:p>
          <a:p>
            <a:pPr marL="171450" lvl="0" indent="-171450" fontAlgn="auto"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2580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ea typeface="Geneva"/>
                <a:cs typeface="Arial"/>
              </a:rPr>
              <a:t>Revumenib is effective and safe in pediatric and adult patients with R/R </a:t>
            </a:r>
            <a:r>
              <a:rPr lang="en-US" sz="1800" i="1">
                <a:latin typeface="Arial"/>
                <a:ea typeface="Geneva"/>
                <a:cs typeface="Arial"/>
              </a:rPr>
              <a:t>KMT2Ar </a:t>
            </a:r>
            <a:r>
              <a:rPr lang="en-US" sz="1800">
                <a:latin typeface="Arial"/>
                <a:ea typeface="Geneva"/>
                <a:cs typeface="Arial"/>
              </a:rPr>
              <a:t>acute leukemia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ea typeface="Geneva"/>
                <a:cs typeface="Arial"/>
              </a:rPr>
              <a:t>Durable MRD-negative remissions were observed in responders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This therapy allowed a high percentage of patients to proceed to potentially curative transplant and resumed revumenib post-transplant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Discontinuations and dose reductions due to adverse events were low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Study was stopped early after meeting the primary efficacy endpoint at the predefined interim analysis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 New Drug Application for </a:t>
            </a:r>
            <a:r>
              <a:rPr lang="en-US" sz="1600" i="1">
                <a:latin typeface="Arial" panose="020B0604020202020204" pitchFamily="34" charset="0"/>
                <a:cs typeface="Arial" panose="020B0604020202020204" pitchFamily="34" charset="0"/>
              </a:rPr>
              <a:t>KMT2Ar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 leukemia has been initiated under the FDA Real-Time Oncology Review program based on these data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i="0">
                <a:latin typeface="Arial" panose="020B0604020202020204" pitchFamily="34" charset="0"/>
                <a:cs typeface="Arial" panose="020B0604020202020204" pitchFamily="34" charset="0"/>
              </a:rPr>
              <a:t>The independent NPM1m cohort continues to enroll at all sites</a:t>
            </a:r>
          </a:p>
          <a:p>
            <a:pPr lvl="1">
              <a:spcBef>
                <a:spcPts val="1200"/>
              </a:spcBef>
            </a:pPr>
            <a:endParaRPr lang="en-US" sz="1600"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3077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Here are the response rates with the combination of enasidenib plus venetoclax. The overall response rate was 70%, composed mostly of complete remissions. Interestingly, the response rate was higher in patients with R172 mutations, with an overall response rate of 83% compared to 55% in patients with R140 mutations.</a:t>
            </a:r>
          </a:p>
          <a:p>
            <a:endParaRPr/>
          </a:p>
          <a:p>
            <a:r>
              <a:t>The only patient with MDS received less than 1 cycle of treatment and was not evaluable for response. </a:t>
            </a:r>
          </a:p>
        </p:txBody>
      </p:sp>
    </p:spTree>
    <p:extLst>
      <p:ext uri="{BB962C8B-B14F-4D97-AF65-F5344CB8AC3E}">
        <p14:creationId xmlns:p14="http://schemas.microsoft.com/office/powerpoint/2010/main" val="3017145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E281B-2797-334E-ADF9-D5C05446A9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0851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695" lvl="2" indent="0">
              <a:spcBef>
                <a:spcPts val="1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None/>
            </a:pPr>
            <a:endParaRPr lang="en-US" sz="1400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32236-04C1-194D-9422-81657BE95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9937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Notes Placeholder 2">
            <a:extLst>
              <a:ext uri="{FF2B5EF4-FFF2-40B4-BE49-F238E27FC236}">
                <a16:creationId xmlns:a16="http://schemas.microsoft.com/office/drawing/2014/main" id="{65936785-F250-8B4C-E61E-DC993076B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5330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Notes Placeholder 2">
            <a:extLst>
              <a:ext uri="{FF2B5EF4-FFF2-40B4-BE49-F238E27FC236}">
                <a16:creationId xmlns:a16="http://schemas.microsoft.com/office/drawing/2014/main" id="{65936785-F250-8B4C-E61E-DC993076B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1624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Notes Placeholder 2">
            <a:extLst>
              <a:ext uri="{FF2B5EF4-FFF2-40B4-BE49-F238E27FC236}">
                <a16:creationId xmlns:a16="http://schemas.microsoft.com/office/drawing/2014/main" id="{65936785-F250-8B4C-E61E-DC993076B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</p:spPr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57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99AE2-B724-42EA-BA0A-BB421B06D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93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99AE2-B724-42EA-BA0A-BB421B06D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7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99AE2-B724-42EA-BA0A-BB421B06D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130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99AE2-B724-42EA-BA0A-BB421B06D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511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99AE2-B724-42EA-BA0A-BB421B06D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457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99AE2-B724-42EA-BA0A-BB421B06D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666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gel.com/" TargetMode="External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956D0-4BB2-2E62-46CA-9EF1DFF5F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29F45F-4EED-4AEC-C2D0-324D638C9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53954-CDDB-4A14-4350-721E5FCD4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F89-7B5F-4BA1-ACC5-B0292F9FE94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CBE4F-D749-D811-3518-35B2DE58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414A1-9FCD-ADB2-1766-D4EB5389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D19E-73AF-4196-B5FF-4B455855A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04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FDEF6-6AF9-1F23-6AA2-786465927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63C845-F54C-79C1-46A2-09E93C386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18071-1409-D9AD-1946-73809FB4A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F89-7B5F-4BA1-ACC5-B0292F9FE94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D5FAF-677C-1A94-D899-084A3EC6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37402-45F2-2E20-1407-2B447CB7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D19E-73AF-4196-B5FF-4B455855A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440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09F2671-D48E-48D2-9185-3C2F84DBDC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69317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09F2671-D48E-48D2-9185-3C2F84DBDC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7D512E3-19F3-4F51-93F8-BEA9344AC27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CAE7E6"/>
          </a:solidFill>
        </p:spPr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 defTabSz="457200">
              <a:spcBef>
                <a:spcPts val="1200"/>
              </a:spcBef>
              <a:buFontTx/>
              <a:buNone/>
            </a:pPr>
            <a:endParaRPr lang="en-US" sz="2400" b="1" i="0" baseline="0">
              <a:solidFill>
                <a:srgbClr val="333333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E09FE9-29C8-4C57-9846-7A5DC35AEBA3}"/>
              </a:ext>
            </a:extLst>
          </p:cNvPr>
          <p:cNvGrpSpPr/>
          <p:nvPr userDrawn="1"/>
        </p:nvGrpSpPr>
        <p:grpSpPr>
          <a:xfrm>
            <a:off x="0" y="0"/>
            <a:ext cx="12204700" cy="885468"/>
            <a:chOff x="0" y="0"/>
            <a:chExt cx="12204700" cy="8854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7CD3AF-FF0F-4BC8-A451-3EFCB4B92ACA}"/>
                </a:ext>
              </a:extLst>
            </p:cNvPr>
            <p:cNvSpPr/>
            <p:nvPr userDrawn="1"/>
          </p:nvSpPr>
          <p:spPr>
            <a:xfrm>
              <a:off x="0" y="0"/>
              <a:ext cx="12192000" cy="874395"/>
            </a:xfrm>
            <a:prstGeom prst="rect">
              <a:avLst/>
            </a:prstGeom>
            <a:gradFill flip="none" rotWithShape="1">
              <a:gsLst>
                <a:gs pos="25000">
                  <a:srgbClr val="18A9C4"/>
                </a:gs>
                <a:gs pos="3000">
                  <a:srgbClr val="17BDCD"/>
                </a:gs>
                <a:gs pos="40000">
                  <a:srgbClr val="1A94BC"/>
                </a:gs>
                <a:gs pos="85000">
                  <a:srgbClr val="1175B4"/>
                </a:gs>
                <a:gs pos="58000">
                  <a:srgbClr val="1C8BB8"/>
                </a:gs>
              </a:gsLst>
              <a:lin ang="18900000" scaled="1"/>
              <a:tileRect/>
            </a:gradFill>
          </p:spPr>
          <p:txBody>
            <a:bodyPr rtlCol="0" anchor="ctr">
              <a:noAutofit/>
            </a:bodyPr>
            <a:lstStyle/>
            <a:p>
              <a:pPr marL="173038" indent="-173038" algn="l" defTabSz="457200">
                <a:spcBef>
                  <a:spcPts val="1200"/>
                </a:spcBef>
                <a:buFont typeface="Arial"/>
                <a:buChar char="•"/>
              </a:pPr>
              <a:endParaRPr lang="en-US" sz="1600">
                <a:solidFill>
                  <a:srgbClr val="333333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1E1F51-66E1-4F51-804A-CF50C3247E3D}"/>
                </a:ext>
              </a:extLst>
            </p:cNvPr>
            <p:cNvSpPr/>
            <p:nvPr userDrawn="1"/>
          </p:nvSpPr>
          <p:spPr>
            <a:xfrm>
              <a:off x="12700" y="11073"/>
              <a:ext cx="12192000" cy="874395"/>
            </a:xfrm>
            <a:prstGeom prst="rect">
              <a:avLst/>
            </a:prstGeom>
            <a:gradFill flip="none" rotWithShape="1">
              <a:gsLst>
                <a:gs pos="25000">
                  <a:srgbClr val="18A9C4">
                    <a:alpha val="0"/>
                  </a:srgbClr>
                </a:gs>
                <a:gs pos="3000">
                  <a:srgbClr val="17BDCD">
                    <a:alpha val="0"/>
                  </a:srgbClr>
                </a:gs>
                <a:gs pos="40000">
                  <a:srgbClr val="1A94BC">
                    <a:alpha val="0"/>
                  </a:srgbClr>
                </a:gs>
                <a:gs pos="85000">
                  <a:srgbClr val="1175B4">
                    <a:alpha val="61000"/>
                  </a:srgbClr>
                </a:gs>
                <a:gs pos="58000">
                  <a:srgbClr val="1C8BB8">
                    <a:alpha val="0"/>
                  </a:srgbClr>
                </a:gs>
              </a:gsLst>
              <a:lin ang="18900000" scaled="1"/>
              <a:tileRect/>
            </a:gradFill>
          </p:spPr>
          <p:txBody>
            <a:bodyPr rtlCol="0" anchor="ctr">
              <a:noAutofit/>
            </a:bodyPr>
            <a:lstStyle/>
            <a:p>
              <a:pPr marL="173038" indent="-173038" algn="l" defTabSz="457200">
                <a:spcBef>
                  <a:spcPts val="1200"/>
                </a:spcBef>
                <a:buFont typeface="Arial"/>
                <a:buChar char="•"/>
              </a:pPr>
              <a:endParaRPr lang="en-US" sz="1600">
                <a:solidFill>
                  <a:srgbClr val="333333"/>
                </a:solidFill>
              </a:endParaRPr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98200" cy="874394"/>
          </a:xfrm>
          <a:prstGeom prst="rect">
            <a:avLst/>
          </a:prstGeom>
        </p:spPr>
        <p:txBody>
          <a:bodyPr lIns="0" tIns="91440" rIns="0" bIns="45720" anchor="ctr">
            <a:noAutofit/>
          </a:bodyPr>
          <a:lstStyle>
            <a:lvl1pPr marL="0" algn="l">
              <a:spcBef>
                <a:spcPts val="0"/>
              </a:spcBef>
              <a:defRPr sz="2400" b="1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609600" y="1371918"/>
            <a:ext cx="10998200" cy="4628832"/>
          </a:xfrm>
          <a:prstGeom prst="rect">
            <a:avLst/>
          </a:prstGeom>
        </p:spPr>
        <p:txBody>
          <a:bodyPr lIns="0"/>
          <a:lstStyle>
            <a:lvl1pPr marL="171450" indent="-171450">
              <a:spcBef>
                <a:spcPts val="1200"/>
              </a:spcBef>
              <a:defRPr sz="1600">
                <a:solidFill>
                  <a:schemeClr val="accent6"/>
                </a:solidFill>
              </a:defRPr>
            </a:lvl1pPr>
            <a:lvl2pPr marL="347472" indent="-173736">
              <a:spcBef>
                <a:spcPts val="1200"/>
              </a:spcBef>
              <a:defRPr sz="1600">
                <a:solidFill>
                  <a:schemeClr val="accent6"/>
                </a:solidFill>
              </a:defRPr>
            </a:lvl2pPr>
            <a:lvl3pPr marL="521208" indent="-171450">
              <a:spcBef>
                <a:spcPts val="1200"/>
              </a:spcBef>
              <a:buFont typeface="Courier New" panose="02070309020205020404" pitchFamily="49" charset="0"/>
              <a:buChar char="o"/>
              <a:defRPr sz="1600">
                <a:solidFill>
                  <a:schemeClr val="accent6"/>
                </a:solidFill>
              </a:defRPr>
            </a:lvl3pPr>
            <a:lvl4pPr marL="685800" indent="-173736">
              <a:spcBef>
                <a:spcPts val="1200"/>
              </a:spcBef>
              <a:defRPr sz="1600">
                <a:solidFill>
                  <a:schemeClr val="accent6"/>
                </a:solidFill>
              </a:defRPr>
            </a:lvl4pPr>
            <a:lvl5pPr marL="914400" indent="-173736">
              <a:spcBef>
                <a:spcPts val="1200"/>
              </a:spcBef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63A1A10-49CD-4A8A-A306-01DBDBE83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0200" y="6352439"/>
            <a:ext cx="947600" cy="223229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pPr defTabSz="457200"/>
            <a:fld id="{33B05D85-7E10-5D4F-A75C-A55D283254FB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82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Divider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0EFD64F-E97D-441B-A383-836B17AB5D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40132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0EFD64F-E97D-441B-A383-836B17AB5D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4EFB5FB-D145-4BB7-B6D7-054CFB50E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AFC354B-58AF-40B2-87FF-75479749A93F}"/>
              </a:ext>
            </a:extLst>
          </p:cNvPr>
          <p:cNvSpPr/>
          <p:nvPr userDrawn="1"/>
        </p:nvSpPr>
        <p:spPr>
          <a:xfrm>
            <a:off x="0" y="0"/>
            <a:ext cx="12192001" cy="6857999"/>
          </a:xfrm>
          <a:prstGeom prst="rect">
            <a:avLst/>
          </a:prstGeom>
          <a:gradFill flip="none" rotWithShape="1">
            <a:gsLst>
              <a:gs pos="15000">
                <a:srgbClr val="30CECC">
                  <a:alpha val="63000"/>
                </a:srgbClr>
              </a:gs>
              <a:gs pos="83000">
                <a:schemeClr val="bg2">
                  <a:alpha val="63000"/>
                </a:schemeClr>
              </a:gs>
            </a:gsLst>
            <a:lin ang="17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IN" sz="1400" err="1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243F117-4AE7-41FF-8433-575E4BF1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1359068"/>
            <a:ext cx="10363200" cy="25139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0" cap="none"/>
            </a:lvl1pPr>
          </a:lstStyle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5CD4253-36CD-4679-BAB8-61FD6D208D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63084" y="4032664"/>
            <a:ext cx="10363200" cy="173631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AB63FF5A-7826-4280-911B-F6C791290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0200" y="6352439"/>
            <a:ext cx="947600" cy="223229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defTabSz="457200"/>
            <a:fld id="{33B05D85-7E10-5D4F-A75C-A55D283254FB}" type="slidenum">
              <a:rPr lang="en-US" smtClean="0"/>
              <a:pPr defTabSz="457200"/>
              <a:t>‹#›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7F9D54-1D5A-4481-8A1A-E091D5C1C18D}"/>
              </a:ext>
            </a:extLst>
          </p:cNvPr>
          <p:cNvSpPr txBox="1"/>
          <p:nvPr userDrawn="1"/>
        </p:nvSpPr>
        <p:spPr>
          <a:xfrm>
            <a:off x="5515951" y="6292381"/>
            <a:ext cx="1408572" cy="34334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100" spc="0">
                <a:solidFill>
                  <a:schemeClr val="bg1"/>
                </a:solidFill>
              </a:rPr>
              <a:t>© 2022 Blue Matter</a:t>
            </a:r>
          </a:p>
        </p:txBody>
      </p:sp>
      <p:pic>
        <p:nvPicPr>
          <p:cNvPr id="17" name="pasted-image.pdf">
            <a:extLst>
              <a:ext uri="{FF2B5EF4-FFF2-40B4-BE49-F238E27FC236}">
                <a16:creationId xmlns:a16="http://schemas.microsoft.com/office/drawing/2014/main" id="{84A32A06-2B9D-44AE-99F4-E70F9068F75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60" y="6234801"/>
            <a:ext cx="1128341" cy="3503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71947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8" y="12"/>
            <a:ext cx="11582399" cy="13564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383" y="1457302"/>
            <a:ext cx="11574821" cy="4719671"/>
          </a:xfrm>
        </p:spPr>
        <p:txBody>
          <a:bodyPr/>
          <a:lstStyle>
            <a:lvl1pPr>
              <a:lnSpc>
                <a:spcPct val="85000"/>
              </a:lnSpc>
              <a:spcBef>
                <a:spcPts val="1600"/>
              </a:spcBef>
              <a:buClr>
                <a:schemeClr val="accent1"/>
              </a:buClr>
              <a:defRPr sz="2667"/>
            </a:lvl1pPr>
            <a:lvl2pPr marL="609555" indent="-228584">
              <a:lnSpc>
                <a:spcPct val="85000"/>
              </a:lnSpc>
              <a:spcBef>
                <a:spcPts val="800"/>
              </a:spcBef>
              <a:buClr>
                <a:schemeClr val="tx2"/>
              </a:buClr>
              <a:defRPr/>
            </a:lvl2pPr>
            <a:lvl3pPr marL="914332" indent="-228584">
              <a:lnSpc>
                <a:spcPct val="85000"/>
              </a:lnSpc>
              <a:spcBef>
                <a:spcPts val="800"/>
              </a:spcBef>
              <a:buClr>
                <a:schemeClr val="tx2"/>
              </a:buClr>
              <a:defRPr/>
            </a:lvl3pPr>
            <a:lvl4pPr marL="1142915" indent="-152388">
              <a:lnSpc>
                <a:spcPct val="85000"/>
              </a:lnSpc>
              <a:spcBef>
                <a:spcPts val="800"/>
              </a:spcBef>
              <a:buClr>
                <a:schemeClr val="tx2"/>
              </a:buClr>
              <a:defRPr/>
            </a:lvl4pPr>
            <a:lvl5pPr marL="1371498" indent="-152388">
              <a:lnSpc>
                <a:spcPct val="85000"/>
              </a:lnSpc>
              <a:spcBef>
                <a:spcPts val="800"/>
              </a:spcBef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69893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062F88-D98D-57ED-507C-6490484E8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70C00-81FD-EF8D-7C64-4A5872F5B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2E4BE-D05E-C74A-5C1A-638381B75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F89-7B5F-4BA1-ACC5-B0292F9FE94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14CE5-2965-CF4C-8C41-C0C9327F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AF081-10DF-ABF2-049C-19409E82A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D19E-73AF-4196-B5FF-4B455855A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49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104F88-C2E2-C37B-AC4F-BE44049EE02F}"/>
              </a:ext>
            </a:extLst>
          </p:cNvPr>
          <p:cNvSpPr txBox="1"/>
          <p:nvPr userDrawn="1"/>
        </p:nvSpPr>
        <p:spPr>
          <a:xfrm>
            <a:off x="4413326" y="3317358"/>
            <a:ext cx="3365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</a:rPr>
              <a:t>DO NOT USE</a:t>
            </a:r>
          </a:p>
        </p:txBody>
      </p:sp>
    </p:spTree>
    <p:extLst>
      <p:ext uri="{BB962C8B-B14F-4D97-AF65-F5344CB8AC3E}">
        <p14:creationId xmlns:p14="http://schemas.microsoft.com/office/powerpoint/2010/main" val="2160778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-L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02B670-80F3-0D5B-266F-BD3DB67E21C3}"/>
              </a:ext>
            </a:extLst>
          </p:cNvPr>
          <p:cNvSpPr txBox="1"/>
          <p:nvPr userDrawn="1"/>
        </p:nvSpPr>
        <p:spPr>
          <a:xfrm>
            <a:off x="4413326" y="3317358"/>
            <a:ext cx="3365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</a:rPr>
              <a:t>DO NOT USE</a:t>
            </a:r>
          </a:p>
        </p:txBody>
      </p:sp>
    </p:spTree>
    <p:extLst>
      <p:ext uri="{BB962C8B-B14F-4D97-AF65-F5344CB8AC3E}">
        <p14:creationId xmlns:p14="http://schemas.microsoft.com/office/powerpoint/2010/main" val="1282262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840469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 dirty="0"/>
              <a:t>Table/Chart Title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002109A-F2F6-6C45-914D-AF9325565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7588272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 dirty="0"/>
              <a:t>Callout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F0DEF2-0937-2B41-BBF7-5A925BF5E9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55667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719668" y="1274618"/>
            <a:ext cx="10752667" cy="506522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670ADA5-D249-DF4E-9628-0C44C2A9C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764564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 dirty="0"/>
              <a:t>Table/Chart Title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DDD00E7-4CA1-B14F-A2A9-B250C76DE6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5640576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 dirty="0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4C4A056-767E-7846-ADD6-6B974878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363540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DF3B2-BE6E-55D2-D08C-7D3359C7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AD3AF-97E3-F6A9-79D3-3043ADE2C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9DFAB-D0C7-0A89-9D71-A4902D3D2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F89-7B5F-4BA1-ACC5-B0292F9FE94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0BBCD-43AA-6ED2-FAAE-7D9859D6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B9373-C7FF-8A7B-C4E5-F354A1C2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D19E-73AF-4196-B5FF-4B455855A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0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E26E41-BE52-EA4D-9723-BC2D748151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6"/>
            <a:ext cx="3382962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481B53C-8B67-2A4C-A0EB-8E19D7EA13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02426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 dirty="0"/>
              <a:t>Table/Chart Title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8BECD78-4FC2-FE4A-B0AD-B67981B7F3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6"/>
            <a:ext cx="3382962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4D62FE7-9E3C-C642-B5F9-6FC9906206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9486852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 dirty="0"/>
              <a:t>Callout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B9B7CDD4-5358-4D8E-8ED9-166A8565E4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07042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8784519-ACB7-864D-9900-D7AE9DBF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6819736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719669" y="1274618"/>
            <a:ext cx="7906172" cy="516857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5718AC-2FD5-0440-95AD-599C14F5AB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6"/>
            <a:ext cx="3382962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D22A12F-A14E-494C-B19F-804882DB1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5024671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 dirty="0"/>
              <a:t>Table/Chart Title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719669" y="1817225"/>
            <a:ext cx="7906172" cy="462596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B4AAD2D-984D-E544-BD25-871E6B66A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6"/>
            <a:ext cx="3382962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3865CA-3CF8-D949-8BB9-0AAC2100FA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083260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 dirty="0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719669" y="1817225"/>
            <a:ext cx="7906172" cy="462596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D1709C7-12E6-844D-A9A7-0947E09376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07042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123E37-5834-2642-9C6F-AB0F6E2009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9202004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6" y="150128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29540"/>
            <a:ext cx="880871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C484EA-0BDF-4770-B31E-6CC037854A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5938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3280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 dirty="0"/>
              <a:t>Table/Chart Title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3B8EEF4-EC73-414D-BC41-9FC13827DC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29540"/>
            <a:ext cx="880871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C0BD4B-501C-C344-A596-388688D86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28281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 dirty="0"/>
              <a:t>Callout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FE6E611-6A87-6A4E-9A21-3D61C39F2C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29540"/>
            <a:ext cx="880871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611CB88-F6CF-8D4D-AC16-80C4475AE3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6923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3786960" y="1274618"/>
            <a:ext cx="7906172" cy="5062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F7DEDA-B224-3342-9EBB-7357C367E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29540"/>
            <a:ext cx="880871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5BFC60-AF06-E843-A18B-2B960A3787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70258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588BD-40BC-40F7-F3FC-1EBB6B205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C6BC3-51EE-33EC-241F-BE9DBAF5A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807B3-A638-1E7C-3E66-200C41B26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F89-7B5F-4BA1-ACC5-B0292F9FE94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95021-2ECD-EB7C-899C-3367D5F80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4331F-0F83-8DD7-D59D-CB106B09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D19E-73AF-4196-B5FF-4B455855A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01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720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 dirty="0"/>
              <a:t>Notes comes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AA40195-06BC-7C49-A95F-A02178B1C3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B9F2D8-4722-B908-832D-8D1BF5801920}"/>
              </a:ext>
            </a:extLst>
          </p:cNvPr>
          <p:cNvSpPr txBox="1"/>
          <p:nvPr userDrawn="1"/>
        </p:nvSpPr>
        <p:spPr>
          <a:xfrm>
            <a:off x="4413326" y="3317358"/>
            <a:ext cx="3365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</a:rPr>
              <a:t>DO NOT USE</a:t>
            </a:r>
          </a:p>
        </p:txBody>
      </p:sp>
    </p:spTree>
    <p:extLst>
      <p:ext uri="{BB962C8B-B14F-4D97-AF65-F5344CB8AC3E}">
        <p14:creationId xmlns:p14="http://schemas.microsoft.com/office/powerpoint/2010/main" val="271169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648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 dirty="0"/>
              <a:t>Notes comes here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2772229"/>
            <a:ext cx="10752667" cy="364092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CF5EE89-7A94-684A-AC6B-0595660363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C6A533-AE05-BE26-FAAA-99C855458D13}"/>
              </a:ext>
            </a:extLst>
          </p:cNvPr>
          <p:cNvSpPr txBox="1"/>
          <p:nvPr userDrawn="1"/>
        </p:nvSpPr>
        <p:spPr>
          <a:xfrm>
            <a:off x="4413326" y="3317358"/>
            <a:ext cx="3365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</a:rPr>
              <a:t>DO NOT USE</a:t>
            </a:r>
          </a:p>
        </p:txBody>
      </p:sp>
    </p:spTree>
    <p:extLst>
      <p:ext uri="{BB962C8B-B14F-4D97-AF65-F5344CB8AC3E}">
        <p14:creationId xmlns:p14="http://schemas.microsoft.com/office/powerpoint/2010/main" val="1336303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C07A8-1AAE-2FB2-D26A-8EC498DA5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AE15C-F9BC-4EAA-9274-A07F4ACDB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F664D-6D7A-287B-6853-E22FD9018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5BC6E-B7B7-6344-B8C7-9EE4A1A557DB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01DC7-0E96-A284-791F-057C001C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2A68C-3B24-20C3-8AED-BB7D1298D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AC8-9075-0145-AEA9-9CE645FB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38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DA4CC8-9A66-402F-86BE-AFF503AE1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550-DBA1-42B1-BE66-E3D779C57B7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3330F8-953C-4A3C-A140-5847C5444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A49B0-D439-4AEC-BC23-7F354D91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EEDE-DE4F-4B21-847F-A7C755B15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47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4/15/24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1629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19105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C 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1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08864" y="3929145"/>
            <a:ext cx="171308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08864" y="2770297"/>
            <a:ext cx="11065820" cy="738664"/>
          </a:xfrm>
          <a:prstGeom prst="rect">
            <a:avLst/>
          </a:prstGeom>
          <a:noFill/>
        </p:spPr>
        <p:txBody>
          <a:bodyPr wrap="square" lIns="0" rIns="0" anchor="b" anchorCtr="0">
            <a:spAutoFit/>
          </a:bodyPr>
          <a:lstStyle>
            <a:lvl1pPr algn="l">
              <a:lnSpc>
                <a:spcPct val="10000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Breaker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2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822">
          <p15:clr>
            <a:srgbClr val="FBAE40"/>
          </p15:clr>
        </p15:guide>
        <p15:guide id="3" pos="544">
          <p15:clr>
            <a:srgbClr val="FBAE40"/>
          </p15:clr>
        </p15:guide>
        <p15:guide id="4" orient="horz" pos="343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520E0-F525-124B-8DCB-FDFCBFF95DE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59250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015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940332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7D426-E945-A418-76F4-7E914880A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9FC21-EDCE-AA8F-7AC2-9395C85D67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D42E61-8909-8A83-7ED4-80FE3DD4B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27D5C-5E86-F18C-BC06-39C5E6757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F89-7B5F-4BA1-ACC5-B0292F9FE94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37457-9655-8C7C-8635-162C47C1E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BAE04-2E7F-199B-9E5F-CF13EC1B1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D19E-73AF-4196-B5FF-4B455855A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15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3597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0414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8" y="1274618"/>
            <a:ext cx="10752667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53789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_Two 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8C47D524-D24E-4966-BEC7-E133614B38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2525" y="1274618"/>
            <a:ext cx="5027989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8" y="1274618"/>
            <a:ext cx="5027989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9361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E243145-C8B5-4266-81B5-8D69F68ABF7C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967265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3C8396-BDCF-443F-9747-889481DF4DE1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8961118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18C7E7DF-1840-40A3-9C9B-BB0C026EA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5"/>
            <a:ext cx="3382962" cy="5596457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0F4F7F-8E32-4131-8F87-795D724E9536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42576579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01EBDE80-5172-47F1-AAA1-248B43213C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9C6134-EF43-40B1-9DF0-B6D3952F4EAE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308504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B9B7CDD4-5358-4D8E-8ED9-166A8565E4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144042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CB7F8F-C137-4294-8094-B85D9A87CEE7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8386450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ontent Only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05" name="Text Placeholder 2">
            <a:extLst>
              <a:ext uri="{FF2B5EF4-FFF2-40B4-BE49-F238E27FC236}">
                <a16:creationId xmlns:a16="http://schemas.microsoft.com/office/drawing/2014/main" id="{2A179F37-E3A4-41FF-BD92-DEE1BD951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274618"/>
            <a:ext cx="7906172" cy="500469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28B2BAB-F87B-4989-8830-FF30142D99F5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3943136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3DF3-F6D2-A695-C4C6-7FCE519A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5D09D-AE02-3F1C-BC15-C46D62E19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52DCA-2FC0-A45A-AF08-ABE8AF63A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05BCDD-1917-AD08-CA70-1B322FCB16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6EF700-5C08-5344-86D6-54F4BAACC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9D804F-61CE-A8C4-3382-88ADF79ED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F89-7B5F-4BA1-ACC5-B0292F9FE94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0122E8-A658-C36D-51E0-7D2233FA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711C6-B0EF-7DFE-BF77-63E73600A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D19E-73AF-4196-B5FF-4B455855A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280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62583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33615CCD-723B-4AD7-8A55-20E3B23D9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17225"/>
            <a:ext cx="7906172" cy="440470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4E621E-9F5F-424A-A6A0-F56F3264CEC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736178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62583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136" name="Text Placeholder 2">
            <a:extLst>
              <a:ext uri="{FF2B5EF4-FFF2-40B4-BE49-F238E27FC236}">
                <a16:creationId xmlns:a16="http://schemas.microsoft.com/office/drawing/2014/main" id="{E545D14B-E803-4B04-B3A4-2D14402EC5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144042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17225"/>
            <a:ext cx="7906172" cy="4431176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9AFFA6-6A7D-46CE-8F9C-2221CED3E185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042472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C484EA-0BDF-4770-B31E-6CC037854A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B2D417-4FA9-468A-B1F7-CA30B4A3D99B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39841564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3280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E9529ED-E945-4996-B7F4-B70DF68F5B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4253332-CB92-45ED-A4D3-9A7327FE0A65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3769064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2962" y="1081907"/>
            <a:ext cx="8809037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96F7ADE-05EE-4BB4-99FF-C73DE9E2C0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341C4A-B961-4F74-A372-AD4F61519FFD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7754304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ontent Only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85BE17-3001-43A8-B1C8-A2A45892E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786960" y="1274618"/>
            <a:ext cx="7906172" cy="500469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520B4A-CEFC-445F-9F68-43F7F1F97109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4098065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720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6853EB-84E5-4EF3-A50D-BD15789E6AAD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30891536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ontent Only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648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2772229"/>
            <a:ext cx="10752667" cy="364092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D23BD4-9B0E-495D-8644-EA548813714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3063523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2D85-540C-4FBC-A590-5716F99AE3D9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A4F37-76BA-4F52-B181-1B1AA0967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113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8" y="1274618"/>
            <a:ext cx="10752667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4994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0E52A-2687-814C-1098-93D094C1D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A15128-62AF-0D81-13A7-03A6BA296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F89-7B5F-4BA1-ACC5-B0292F9FE94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313759-4613-5554-B2B3-3C645450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58C571-2637-5320-20C9-2E4CF0CEA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D19E-73AF-4196-B5FF-4B455855A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107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6032" y="1691641"/>
            <a:ext cx="11329416" cy="4382505"/>
          </a:xfrm>
        </p:spPr>
        <p:txBody>
          <a:bodyPr/>
          <a:lstStyle>
            <a:lvl1pPr>
              <a:defRPr>
                <a:solidFill>
                  <a:srgbClr val="141414"/>
                </a:solidFill>
                <a:latin typeface="+mj-lt"/>
              </a:defRPr>
            </a:lvl1pPr>
            <a:lvl2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420856" cy="694944"/>
          </a:xfrm>
        </p:spPr>
        <p:txBody>
          <a:bodyPr anchor="b"/>
          <a:lstStyle>
            <a:lvl1pPr>
              <a:spcBef>
                <a:spcPts val="0"/>
              </a:spcBef>
              <a:defRPr sz="1400" b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1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defTabSz="914377">
              <a:defRPr/>
            </a:pPr>
            <a:fld id="{BFA19188-CCD0-4FFB-8DFB-60D3E72DC091}" type="slidenum">
              <a:rPr 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267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6059648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093BB9-289D-1B44-83D8-250414A386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39" t="-7983" r="-12073" b="-4734"/>
          <a:stretch/>
        </p:blipFill>
        <p:spPr>
          <a:xfrm>
            <a:off x="5284865" y="5479684"/>
            <a:ext cx="1483784" cy="10109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r="9998" b="1129"/>
          <a:stretch/>
        </p:blipFill>
        <p:spPr>
          <a:xfrm>
            <a:off x="-1" y="124315"/>
            <a:ext cx="12192001" cy="628808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61574"/>
            <a:ext cx="9144000" cy="597429"/>
          </a:xfrm>
        </p:spPr>
        <p:txBody>
          <a:bodyPr>
            <a:noAutofit/>
          </a:bodyPr>
          <a:lstStyle>
            <a:lvl1pPr marL="0" indent="0" algn="ctr">
              <a:buNone/>
              <a:defRPr sz="2800" b="0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3681"/>
            <a:ext cx="12192000" cy="64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721618"/>
            <a:ext cx="12192000" cy="1363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6C9B1-CDAA-46DC-8A97-4F133C12DCEA}"/>
              </a:ext>
            </a:extLst>
          </p:cNvPr>
          <p:cNvSpPr txBox="1"/>
          <p:nvPr userDrawn="1"/>
        </p:nvSpPr>
        <p:spPr>
          <a:xfrm>
            <a:off x="1972492" y="6487468"/>
            <a:ext cx="8247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CONFIDENTIAL AND FOR EDUCATIONAL PURPOSES ONLY – NOT FOR PROMOTIONAL USE. DO NOT COPY, DISSEMINATE, OR DISTRIBUTE.</a:t>
            </a:r>
          </a:p>
          <a:p>
            <a:pPr algn="ctr"/>
            <a:endParaRPr 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F7B167-0012-58FC-CBF9-E4348AC95333}"/>
              </a:ext>
            </a:extLst>
          </p:cNvPr>
          <p:cNvSpPr/>
          <p:nvPr userDrawn="1"/>
        </p:nvSpPr>
        <p:spPr>
          <a:xfrm>
            <a:off x="1972492" y="228600"/>
            <a:ext cx="8247016" cy="830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0" i="0" dirty="0">
                <a:solidFill>
                  <a:schemeClr val="accent1"/>
                </a:solidFill>
                <a:latin typeface="Helvetica Light" panose="020B0403020202020204" pitchFamily="34" charset="0"/>
              </a:rPr>
              <a:t>AML ADVISORY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E603D9-25E9-14A0-9A01-2E60E9B7D91B}"/>
              </a:ext>
            </a:extLst>
          </p:cNvPr>
          <p:cNvSpPr txBox="1"/>
          <p:nvPr userDrawn="1"/>
        </p:nvSpPr>
        <p:spPr>
          <a:xfrm>
            <a:off x="1" y="276225"/>
            <a:ext cx="12192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063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Acute Myeloid Leukemia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C5687-6008-C41B-DA66-9BFE438A832C}"/>
              </a:ext>
            </a:extLst>
          </p:cNvPr>
          <p:cNvSpPr txBox="1"/>
          <p:nvPr userDrawn="1"/>
        </p:nvSpPr>
        <p:spPr>
          <a:xfrm>
            <a:off x="3357327" y="1176683"/>
            <a:ext cx="5477347" cy="769441"/>
          </a:xfrm>
          <a:prstGeom prst="rect">
            <a:avLst/>
          </a:prstGeom>
          <a:solidFill>
            <a:srgbClr val="F1891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ADVISORY BOARD</a:t>
            </a:r>
          </a:p>
        </p:txBody>
      </p:sp>
    </p:spTree>
    <p:extLst>
      <p:ext uri="{BB962C8B-B14F-4D97-AF65-F5344CB8AC3E}">
        <p14:creationId xmlns:p14="http://schemas.microsoft.com/office/powerpoint/2010/main" val="4062537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" t="39673" b="19389"/>
          <a:stretch/>
        </p:blipFill>
        <p:spPr>
          <a:xfrm>
            <a:off x="-78317" y="3681"/>
            <a:ext cx="12348634" cy="3555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59509"/>
            <a:ext cx="12192000" cy="1076154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16" y="478631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3681"/>
            <a:ext cx="12192000" cy="64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721618"/>
            <a:ext cx="12192000" cy="136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06C9B1-CDAA-46DC-8A97-4F133C12DCEA}"/>
              </a:ext>
            </a:extLst>
          </p:cNvPr>
          <p:cNvSpPr txBox="1"/>
          <p:nvPr userDrawn="1"/>
        </p:nvSpPr>
        <p:spPr>
          <a:xfrm>
            <a:off x="1972492" y="6487468"/>
            <a:ext cx="824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CONFIDENTIAL AND FOR EDUCATIONAL PURPOSES ONLY – NOT FOR PROMOTIONAL USE. DO NOT COPY, DISSEMINATE, OR DISTRIBUTE.</a:t>
            </a:r>
          </a:p>
          <a:p>
            <a:pPr algn="ctr"/>
            <a:endParaRPr 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01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2600" y="5906322"/>
            <a:ext cx="9398000" cy="556302"/>
          </a:xfrm>
        </p:spPr>
        <p:txBody>
          <a:bodyPr/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spcBef>
                <a:spcPts val="600"/>
              </a:spcBef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96863" indent="-296863">
              <a:spcBef>
                <a:spcPts val="1200"/>
              </a:spcBef>
              <a:tabLst/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4822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470" y="1325880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25880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9484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76648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55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2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3776" y="6062472"/>
            <a:ext cx="9440333" cy="3661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1871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721618"/>
            <a:ext cx="12192000" cy="1363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681"/>
            <a:ext cx="12192000" cy="64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68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1239A0-3216-6993-B51A-8684308C5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F89-7B5F-4BA1-ACC5-B0292F9FE94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20DFB4-DD0C-A307-2640-356B2924C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F2934-72CA-F89B-C015-58E17806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D19E-73AF-4196-B5FF-4B455855A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225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588E68F-89EF-4FB1-BE12-32981F24B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03294"/>
            <a:ext cx="11826240" cy="8272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sz="3200" b="1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57120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FCBE74-9EF7-4C97-96EA-7EAEC121243E}"/>
              </a:ext>
            </a:extLst>
          </p:cNvPr>
          <p:cNvSpPr/>
          <p:nvPr userDrawn="1"/>
        </p:nvSpPr>
        <p:spPr>
          <a:xfrm>
            <a:off x="0" y="0"/>
            <a:ext cx="12192000" cy="12583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C7A7FCB-6073-4A8D-9679-6BCEE8D9C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47666" r="19388" b="48516"/>
          <a:stretch/>
        </p:blipFill>
        <p:spPr>
          <a:xfrm>
            <a:off x="4065" y="922552"/>
            <a:ext cx="12192000" cy="329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324465"/>
            <a:ext cx="10977446" cy="914387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331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SubHead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3400" b="0" kern="1200" baseline="0">
                <a:ln w="6350">
                  <a:noFill/>
                </a:ln>
                <a:solidFill>
                  <a:schemeClr val="tx1"/>
                </a:solidFill>
                <a:effectLst/>
                <a:latin typeface="Futura Bk BT" panose="020B05020202040203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/>
          <a:p>
            <a:fld id="{D8D0F2C8-8DAD-480A-8C12-6A902EB0F7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5011" y="1057700"/>
            <a:ext cx="11468732" cy="613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3"/>
                </a:solidFill>
              </a:defRPr>
            </a:lvl1pPr>
            <a:lvl2pPr marL="344488" indent="0">
              <a:buFontTx/>
              <a:buNone/>
              <a:defRPr/>
            </a:lvl2pPr>
            <a:lvl3pPr marL="744538" indent="0">
              <a:buFontTx/>
              <a:buNone/>
              <a:defRPr/>
            </a:lvl3pPr>
            <a:lvl4pPr marL="1144587" indent="0">
              <a:buFontTx/>
              <a:buNone/>
              <a:defRPr/>
            </a:lvl4pPr>
            <a:lvl5pPr marL="1484313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85011" y="1709000"/>
            <a:ext cx="11468732" cy="4471082"/>
          </a:xfrm>
          <a:prstGeom prst="rect">
            <a:avLst/>
          </a:prstGeom>
        </p:spPr>
        <p:txBody>
          <a:bodyPr/>
          <a:lstStyle>
            <a:lvl1pPr marL="231775" indent="-231775">
              <a:spcBef>
                <a:spcPts val="1200"/>
              </a:spcBef>
              <a:buFont typeface="Arial" panose="020B0604020202020204" pitchFamily="34" charset="0"/>
              <a:buChar char="•"/>
              <a:defRPr/>
            </a:lvl1pPr>
            <a:lvl2pPr marL="511175" indent="-223838">
              <a:spcBef>
                <a:spcPts val="1200"/>
              </a:spcBef>
              <a:buFont typeface="Arial" panose="020B0604020202020204" pitchFamily="34" charset="0"/>
              <a:buChar char="•"/>
              <a:defRPr/>
            </a:lvl2pPr>
            <a:lvl3pPr marL="798513" indent="-225425">
              <a:spcBef>
                <a:spcPts val="1200"/>
              </a:spcBef>
              <a:buFont typeface="Arial" panose="020B0604020202020204" pitchFamily="34" charset="0"/>
              <a:buChar char="•"/>
              <a:defRPr/>
            </a:lvl3pPr>
            <a:lvl4pPr marL="1084263" indent="-223838">
              <a:spcBef>
                <a:spcPts val="1200"/>
              </a:spcBef>
              <a:buFont typeface="Arial" panose="020B0604020202020204" pitchFamily="34" charset="0"/>
              <a:buChar char="•"/>
              <a:defRPr/>
            </a:lvl4pPr>
            <a:lvl5pPr marL="1317625" indent="-171450">
              <a:spcBef>
                <a:spcPts val="1200"/>
              </a:spcBef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7628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bg>
      <p:bgPr>
        <a:gradFill flip="none" rotWithShape="1">
          <a:gsLst>
            <a:gs pos="92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95000"/>
                <a:lumOff val="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64F9D5E-1859-49B0-BC26-CE5917F0D7D8}"/>
              </a:ext>
            </a:extLst>
          </p:cNvPr>
          <p:cNvGrpSpPr/>
          <p:nvPr userDrawn="1"/>
        </p:nvGrpSpPr>
        <p:grpSpPr>
          <a:xfrm>
            <a:off x="0" y="958061"/>
            <a:ext cx="10585682" cy="2427377"/>
            <a:chOff x="0" y="958061"/>
            <a:chExt cx="10585682" cy="2427377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517A34D-63CC-45B6-ADAE-8457E7E929DE}"/>
                </a:ext>
              </a:extLst>
            </p:cNvPr>
            <p:cNvSpPr/>
            <p:nvPr userDrawn="1"/>
          </p:nvSpPr>
          <p:spPr>
            <a:xfrm>
              <a:off x="0" y="958063"/>
              <a:ext cx="9324975" cy="24273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D1BB2BA8-72B1-487F-891D-0FBB61BB20EC}"/>
                </a:ext>
              </a:extLst>
            </p:cNvPr>
            <p:cNvSpPr/>
            <p:nvPr userDrawn="1"/>
          </p:nvSpPr>
          <p:spPr>
            <a:xfrm flipH="1" flipV="1">
              <a:off x="9324975" y="958061"/>
              <a:ext cx="1260707" cy="2427375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62FEA29-6284-403A-801A-28C7719BD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35" t="63317" r="5960" b="8563"/>
          <a:stretch/>
        </p:blipFill>
        <p:spPr>
          <a:xfrm>
            <a:off x="1" y="958064"/>
            <a:ext cx="12192000" cy="2427374"/>
          </a:xfrm>
          <a:prstGeom prst="rect">
            <a:avLst/>
          </a:prstGeom>
          <a:noFill/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1EF61F8-A706-4524-9A54-9B9D4A7C6F2E}"/>
              </a:ext>
            </a:extLst>
          </p:cNvPr>
          <p:cNvSpPr/>
          <p:nvPr userDrawn="1"/>
        </p:nvSpPr>
        <p:spPr>
          <a:xfrm rot="10800000" flipH="1" flipV="1">
            <a:off x="9324975" y="958064"/>
            <a:ext cx="1327450" cy="2427374"/>
          </a:xfrm>
          <a:prstGeom prst="parallelogram">
            <a:avLst>
              <a:gd name="adj" fmla="val 9546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18314"/>
            <a:ext cx="9418319" cy="1623060"/>
          </a:xfrm>
          <a:noFill/>
        </p:spPr>
        <p:txBody>
          <a:bodyPr lIns="548640" tIns="91440" bIns="18288" anchor="ctr" anchorCtr="0"/>
          <a:lstStyle>
            <a:lvl1pPr algn="l">
              <a:lnSpc>
                <a:spcPct val="8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CDF51-24BF-C44D-8620-F4FF622966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3840946"/>
            <a:ext cx="7863839" cy="360358"/>
          </a:xfrm>
          <a:prstGeom prst="rect">
            <a:avLst/>
          </a:prstGeom>
          <a:solidFill>
            <a:schemeClr val="accent1"/>
          </a:solidFill>
        </p:spPr>
        <p:txBody>
          <a:bodyPr lIns="548640" tIns="91440" bIns="54864" anchor="ctr" anchorCtr="0"/>
          <a:lstStyle>
            <a:lvl1pPr marL="0" indent="0" algn="l">
              <a:buNone/>
              <a:defRPr sz="1800" b="1" spc="6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8485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3840946"/>
            <a:ext cx="7863839" cy="360358"/>
          </a:xfrm>
          <a:prstGeom prst="rect">
            <a:avLst/>
          </a:prstGeom>
          <a:solidFill>
            <a:schemeClr val="accent1"/>
          </a:solidFill>
        </p:spPr>
        <p:txBody>
          <a:bodyPr lIns="548640" tIns="91440" bIns="54864" anchor="ctr" anchorCtr="0"/>
          <a:lstStyle>
            <a:lvl1pPr marL="0" indent="0" algn="l">
              <a:buNone/>
              <a:defRPr sz="1800" b="1" spc="6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62FEA29-6284-403A-801A-28C7719BD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35" t="63317" r="5960" b="8563"/>
          <a:stretch/>
        </p:blipFill>
        <p:spPr>
          <a:xfrm>
            <a:off x="4065" y="958064"/>
            <a:ext cx="12187935" cy="242737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53FC1D9-5A04-4A6D-A644-D5DAA92B44B6}"/>
              </a:ext>
            </a:extLst>
          </p:cNvPr>
          <p:cNvSpPr/>
          <p:nvPr userDrawn="1"/>
        </p:nvSpPr>
        <p:spPr>
          <a:xfrm>
            <a:off x="-566057" y="2883337"/>
            <a:ext cx="4296228" cy="4296228"/>
          </a:xfrm>
          <a:prstGeom prst="ellipse">
            <a:avLst/>
          </a:prstGeom>
          <a:noFill/>
          <a:ln>
            <a:solidFill>
              <a:schemeClr val="bg1"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1EF61F8-A706-4524-9A54-9B9D4A7C6F2E}"/>
              </a:ext>
            </a:extLst>
          </p:cNvPr>
          <p:cNvSpPr/>
          <p:nvPr userDrawn="1"/>
        </p:nvSpPr>
        <p:spPr>
          <a:xfrm rot="10800000" flipH="1" flipV="1">
            <a:off x="9324975" y="958064"/>
            <a:ext cx="1327450" cy="2427374"/>
          </a:xfrm>
          <a:prstGeom prst="parallelogram">
            <a:avLst>
              <a:gd name="adj" fmla="val 9546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18314"/>
            <a:ext cx="9418319" cy="1623060"/>
          </a:xfrm>
          <a:noFill/>
        </p:spPr>
        <p:txBody>
          <a:bodyPr lIns="548640" tIns="91440" bIns="18288" anchor="ctr" anchorCtr="0"/>
          <a:lstStyle>
            <a:lvl1pPr algn="l">
              <a:lnSpc>
                <a:spcPct val="8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0022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9176" y="2333625"/>
            <a:ext cx="11172824" cy="1712700"/>
          </a:xfrm>
          <a:gradFill>
            <a:gsLst>
              <a:gs pos="0">
                <a:schemeClr val="accent4">
                  <a:lumMod val="60000"/>
                  <a:lumOff val="40000"/>
                  <a:alpha val="72000"/>
                </a:schemeClr>
              </a:gs>
              <a:gs pos="58000">
                <a:schemeClr val="bg1">
                  <a:lumMod val="85000"/>
                  <a:alpha val="55000"/>
                </a:schemeClr>
              </a:gs>
              <a:gs pos="100000">
                <a:schemeClr val="bg2">
                  <a:tint val="23500"/>
                  <a:satMod val="160000"/>
                  <a:alpha val="0"/>
                </a:schemeClr>
              </a:gs>
            </a:gsLst>
            <a:lin ang="0" scaled="1"/>
          </a:gradFill>
        </p:spPr>
        <p:txBody>
          <a:bodyPr lIns="274320" rIns="914400" anchor="ctr" anchorCtr="0"/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3949" y="4223405"/>
            <a:ext cx="8866469" cy="14980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spc="-3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CFCCB9-186C-48AE-B95C-322BD30AF8B9}"/>
              </a:ext>
            </a:extLst>
          </p:cNvPr>
          <p:cNvSpPr/>
          <p:nvPr userDrawn="1"/>
        </p:nvSpPr>
        <p:spPr>
          <a:xfrm>
            <a:off x="810296" y="2333625"/>
            <a:ext cx="208879" cy="1712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795C2-85D1-A04A-A629-C90F2F225B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17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9176" y="2333625"/>
            <a:ext cx="11172824" cy="1712700"/>
          </a:xfrm>
          <a:gradFill>
            <a:gsLst>
              <a:gs pos="0">
                <a:schemeClr val="accent4">
                  <a:lumMod val="60000"/>
                  <a:lumOff val="40000"/>
                  <a:alpha val="72000"/>
                </a:schemeClr>
              </a:gs>
              <a:gs pos="58000">
                <a:schemeClr val="bg1">
                  <a:lumMod val="85000"/>
                  <a:alpha val="55000"/>
                </a:schemeClr>
              </a:gs>
              <a:gs pos="100000">
                <a:schemeClr val="bg2">
                  <a:tint val="23500"/>
                  <a:satMod val="160000"/>
                  <a:alpha val="0"/>
                </a:schemeClr>
              </a:gs>
            </a:gsLst>
            <a:lin ang="0" scaled="1"/>
          </a:gradFill>
        </p:spPr>
        <p:txBody>
          <a:bodyPr lIns="274320" rIns="914400" anchor="ctr" anchorCtr="0"/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3949" y="4223405"/>
            <a:ext cx="8866469" cy="14980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spc="-3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795C2-85D1-A04A-A629-C90F2F225B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48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9176" y="2333625"/>
            <a:ext cx="11172824" cy="1712700"/>
          </a:xfrm>
          <a:gradFill>
            <a:gsLst>
              <a:gs pos="0">
                <a:schemeClr val="accent4">
                  <a:lumMod val="60000"/>
                  <a:lumOff val="40000"/>
                  <a:alpha val="72000"/>
                </a:schemeClr>
              </a:gs>
              <a:gs pos="58000">
                <a:schemeClr val="bg1">
                  <a:lumMod val="85000"/>
                  <a:alpha val="55000"/>
                </a:schemeClr>
              </a:gs>
              <a:gs pos="100000">
                <a:schemeClr val="bg2">
                  <a:tint val="23500"/>
                  <a:satMod val="160000"/>
                  <a:alpha val="0"/>
                </a:schemeClr>
              </a:gs>
            </a:gsLst>
            <a:lin ang="0" scaled="1"/>
          </a:gradFill>
        </p:spPr>
        <p:txBody>
          <a:bodyPr lIns="274320" rIns="914400" anchor="ctr" anchorCtr="0"/>
          <a:lstStyle>
            <a:lvl1pPr algn="l">
              <a:defRPr sz="5400">
                <a:solidFill>
                  <a:srgbClr val="69366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3949" y="4223405"/>
            <a:ext cx="8866469" cy="14980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spc="-3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CFCCB9-186C-48AE-B95C-322BD30AF8B9}"/>
              </a:ext>
            </a:extLst>
          </p:cNvPr>
          <p:cNvSpPr/>
          <p:nvPr userDrawn="1"/>
        </p:nvSpPr>
        <p:spPr>
          <a:xfrm>
            <a:off x="810296" y="2333625"/>
            <a:ext cx="208879" cy="1712700"/>
          </a:xfrm>
          <a:prstGeom prst="rect">
            <a:avLst/>
          </a:prstGeom>
          <a:solidFill>
            <a:srgbClr val="683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795C2-85D1-A04A-A629-C90F2F225B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11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>
            <a:lvl1pPr>
              <a:defRPr lang="en-US" sz="3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5012" y="1037063"/>
            <a:ext cx="11479166" cy="46573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2400" spc="-3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344488" indent="0">
              <a:buFontTx/>
              <a:buNone/>
              <a:defRPr/>
            </a:lvl2pPr>
            <a:lvl3pPr marL="744538" indent="0">
              <a:buFontTx/>
              <a:buNone/>
              <a:defRPr/>
            </a:lvl3pPr>
            <a:lvl4pPr marL="1144587" indent="0">
              <a:buFontTx/>
              <a:buNone/>
              <a:defRPr/>
            </a:lvl4pPr>
            <a:lvl5pPr marL="148431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427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>
            <a:lvl1pPr>
              <a:defRPr lang="en-US" sz="3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5012" y="1037063"/>
            <a:ext cx="11479166" cy="46573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000" b="1" spc="-30" baseline="0">
                <a:solidFill>
                  <a:schemeClr val="accent1"/>
                </a:solidFill>
                <a:latin typeface="+mj-lt"/>
              </a:defRPr>
            </a:lvl1pPr>
            <a:lvl2pPr marL="344488" indent="0">
              <a:buFontTx/>
              <a:buNone/>
              <a:defRPr/>
            </a:lvl2pPr>
            <a:lvl3pPr marL="744538" indent="0">
              <a:buFontTx/>
              <a:buNone/>
              <a:defRPr/>
            </a:lvl3pPr>
            <a:lvl4pPr marL="1144587" indent="0">
              <a:buFontTx/>
              <a:buNone/>
              <a:defRPr/>
            </a:lvl4pPr>
            <a:lvl5pPr marL="148431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1A948-7CDE-4F54-8C7C-F0289ADE53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5762" y="1708150"/>
            <a:ext cx="11467983" cy="4231332"/>
          </a:xfrm>
          <a:prstGeom prst="rect">
            <a:avLst/>
          </a:prstGeom>
        </p:spPr>
        <p:txBody>
          <a:bodyPr/>
          <a:lstStyle>
            <a:lvl1pPr marL="231775" indent="-2317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pc="-30" baseline="0">
                <a:latin typeface="+mj-lt"/>
              </a:defRPr>
            </a:lvl1pPr>
            <a:lvl2pPr marL="633413" indent="-288925">
              <a:spcAft>
                <a:spcPts val="400"/>
              </a:spcAft>
              <a:buClr>
                <a:schemeClr val="bg1">
                  <a:lumMod val="65000"/>
                </a:schemeClr>
              </a:buClr>
              <a:buFont typeface="Calibri" panose="020F0502020204030204" pitchFamily="34" charset="0"/>
              <a:buChar char="‒"/>
              <a:defRPr sz="1800" spc="-10" baseline="0">
                <a:solidFill>
                  <a:schemeClr val="tx1"/>
                </a:solidFill>
                <a:latin typeface="+mj-lt"/>
              </a:defRPr>
            </a:lvl2pPr>
            <a:lvl3pPr>
              <a:spcAft>
                <a:spcPts val="400"/>
              </a:spcAft>
              <a:defRPr sz="1600">
                <a:solidFill>
                  <a:schemeClr val="tx1"/>
                </a:solidFill>
                <a:latin typeface="+mj-lt"/>
              </a:defRPr>
            </a:lvl3pPr>
            <a:lvl4pPr>
              <a:spcAft>
                <a:spcPts val="400"/>
              </a:spcAft>
              <a:defRPr sz="1400">
                <a:solidFill>
                  <a:schemeClr val="tx1"/>
                </a:solidFill>
                <a:latin typeface="+mj-lt"/>
              </a:defRPr>
            </a:lvl4pPr>
            <a:lvl5pPr>
              <a:spcAft>
                <a:spcPts val="400"/>
              </a:spcAft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569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26015-F7A8-648A-3585-A379E3100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A4426-6E4E-FFE0-BF93-5C6D743A4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9DF03-FC8C-42DB-B5DA-F05CC4F144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4B3A0-388C-A374-A4A0-B427A26D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F89-7B5F-4BA1-ACC5-B0292F9FE94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1F1D5-F9D9-9657-6958-C02505B9D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C4064-BF1D-7C4E-E61B-8A2821551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D19E-73AF-4196-B5FF-4B455855A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050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>
            <a:lvl1pPr>
              <a:defRPr lang="en-US" sz="3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5012" y="1037063"/>
            <a:ext cx="11479166" cy="46573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1" spc="-30" baseline="0">
                <a:solidFill>
                  <a:schemeClr val="accent1"/>
                </a:solidFill>
                <a:latin typeface="+mj-lt"/>
              </a:defRPr>
            </a:lvl1pPr>
            <a:lvl2pPr marL="344488" indent="0">
              <a:buFontTx/>
              <a:buNone/>
              <a:defRPr/>
            </a:lvl2pPr>
            <a:lvl3pPr marL="744538" indent="0">
              <a:buFontTx/>
              <a:buNone/>
              <a:defRPr/>
            </a:lvl3pPr>
            <a:lvl4pPr marL="1144587" indent="0">
              <a:buFontTx/>
              <a:buNone/>
              <a:defRPr/>
            </a:lvl4pPr>
            <a:lvl5pPr marL="148431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909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>
            <a:lvl1pPr>
              <a:defRPr lang="en-US" sz="3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1A948-7CDE-4F54-8C7C-F0289ADE53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5762" y="1242467"/>
            <a:ext cx="11467983" cy="4697015"/>
          </a:xfrm>
          <a:prstGeom prst="rect">
            <a:avLst/>
          </a:prstGeom>
        </p:spPr>
        <p:txBody>
          <a:bodyPr/>
          <a:lstStyle>
            <a:lvl1pPr marL="231775" indent="-2317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pc="-30" baseline="0">
                <a:latin typeface="+mj-lt"/>
              </a:defRPr>
            </a:lvl1pPr>
            <a:lvl2pPr marL="633413" indent="-288925">
              <a:spcAft>
                <a:spcPts val="400"/>
              </a:spcAft>
              <a:buClr>
                <a:schemeClr val="bg1">
                  <a:lumMod val="65000"/>
                </a:schemeClr>
              </a:buClr>
              <a:buFont typeface="Calibri" panose="020F0502020204030204" pitchFamily="34" charset="0"/>
              <a:buChar char="‒"/>
              <a:defRPr sz="1800" spc="-10" baseline="0">
                <a:solidFill>
                  <a:schemeClr val="tx1"/>
                </a:solidFill>
                <a:latin typeface="+mj-lt"/>
              </a:defRPr>
            </a:lvl2pPr>
            <a:lvl3pPr>
              <a:spcAft>
                <a:spcPts val="400"/>
              </a:spcAft>
              <a:defRPr sz="1600">
                <a:solidFill>
                  <a:schemeClr val="tx1"/>
                </a:solidFill>
                <a:latin typeface="+mj-lt"/>
              </a:defRPr>
            </a:lvl3pPr>
            <a:lvl4pPr>
              <a:spcAft>
                <a:spcPts val="400"/>
              </a:spcAft>
              <a:defRPr sz="1400">
                <a:solidFill>
                  <a:schemeClr val="tx1"/>
                </a:solidFill>
                <a:latin typeface="+mj-lt"/>
              </a:defRPr>
            </a:lvl4pPr>
            <a:lvl5pPr>
              <a:spcAft>
                <a:spcPts val="400"/>
              </a:spcAft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2376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74BE5C-030D-38E8-3434-663BDD416201}"/>
              </a:ext>
            </a:extLst>
          </p:cNvPr>
          <p:cNvSpPr/>
          <p:nvPr userDrawn="1"/>
        </p:nvSpPr>
        <p:spPr>
          <a:xfrm>
            <a:off x="11250202" y="6349429"/>
            <a:ext cx="941798" cy="457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68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FCBE74-9EF7-4C97-96EA-7EAEC121243E}"/>
              </a:ext>
            </a:extLst>
          </p:cNvPr>
          <p:cNvSpPr/>
          <p:nvPr userDrawn="1"/>
        </p:nvSpPr>
        <p:spPr>
          <a:xfrm>
            <a:off x="0" y="0"/>
            <a:ext cx="12192000" cy="12583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C7A7FCB-6073-4A8D-9679-6BCEE8D9C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47666" r="19388" b="48516"/>
          <a:stretch/>
        </p:blipFill>
        <p:spPr>
          <a:xfrm>
            <a:off x="4065" y="922552"/>
            <a:ext cx="12192000" cy="329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324465"/>
            <a:ext cx="10977446" cy="914387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3AEDF2-94DB-498D-D597-53A88705F6D2}"/>
              </a:ext>
            </a:extLst>
          </p:cNvPr>
          <p:cNvSpPr/>
          <p:nvPr userDrawn="1"/>
        </p:nvSpPr>
        <p:spPr>
          <a:xfrm>
            <a:off x="11250202" y="6349429"/>
            <a:ext cx="941798" cy="457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12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EAB6D4-ADD6-45CD-BBE8-60D988C720E9}"/>
              </a:ext>
            </a:extLst>
          </p:cNvPr>
          <p:cNvSpPr/>
          <p:nvPr userDrawn="1"/>
        </p:nvSpPr>
        <p:spPr>
          <a:xfrm>
            <a:off x="0" y="6337189"/>
            <a:ext cx="12192000" cy="528762"/>
          </a:xfrm>
          <a:prstGeom prst="rect">
            <a:avLst/>
          </a:prstGeom>
          <a:solidFill>
            <a:srgbClr val="549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9C83D3-5B84-4521-BBBE-11C79948AC9B}"/>
              </a:ext>
            </a:extLst>
          </p:cNvPr>
          <p:cNvGrpSpPr/>
          <p:nvPr userDrawn="1"/>
        </p:nvGrpSpPr>
        <p:grpSpPr>
          <a:xfrm>
            <a:off x="11580920" y="6430711"/>
            <a:ext cx="424465" cy="349318"/>
            <a:chOff x="11588540" y="6423091"/>
            <a:chExt cx="424465" cy="34931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0A6926-0F3E-461E-A4D2-C6D735E81B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8540" y="6423091"/>
              <a:ext cx="424465" cy="3493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BBAD67-94AC-4C2B-80A4-A534EE7C77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t="39481"/>
            <a:stretch/>
          </p:blipFill>
          <p:spPr>
            <a:xfrm>
              <a:off x="11590921" y="6562157"/>
              <a:ext cx="422084" cy="210252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9FCBE74-9EF7-4C97-96EA-7EAEC121243E}"/>
              </a:ext>
            </a:extLst>
          </p:cNvPr>
          <p:cNvSpPr/>
          <p:nvPr userDrawn="1"/>
        </p:nvSpPr>
        <p:spPr>
          <a:xfrm>
            <a:off x="0" y="0"/>
            <a:ext cx="12192000" cy="1258396"/>
          </a:xfrm>
          <a:prstGeom prst="rect">
            <a:avLst/>
          </a:prstGeom>
          <a:solidFill>
            <a:srgbClr val="549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C7A7FCB-6073-4A8D-9679-6BCEE8D9C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rgbClr val="5490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2571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47666" r="19388" b="48516"/>
          <a:stretch/>
        </p:blipFill>
        <p:spPr>
          <a:xfrm>
            <a:off x="4065" y="922552"/>
            <a:ext cx="12192000" cy="329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324465"/>
            <a:ext cx="10977446" cy="914387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96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EAB6D4-ADD6-45CD-BBE8-60D988C720E9}"/>
              </a:ext>
            </a:extLst>
          </p:cNvPr>
          <p:cNvSpPr/>
          <p:nvPr userDrawn="1"/>
        </p:nvSpPr>
        <p:spPr>
          <a:xfrm>
            <a:off x="0" y="6337189"/>
            <a:ext cx="12192000" cy="528762"/>
          </a:xfrm>
          <a:prstGeom prst="rect">
            <a:avLst/>
          </a:prstGeom>
          <a:solidFill>
            <a:srgbClr val="3E8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9C83D3-5B84-4521-BBBE-11C79948AC9B}"/>
              </a:ext>
            </a:extLst>
          </p:cNvPr>
          <p:cNvGrpSpPr/>
          <p:nvPr userDrawn="1"/>
        </p:nvGrpSpPr>
        <p:grpSpPr>
          <a:xfrm>
            <a:off x="11580920" y="6430711"/>
            <a:ext cx="424465" cy="349318"/>
            <a:chOff x="11588540" y="6423091"/>
            <a:chExt cx="424465" cy="34931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0A6926-0F3E-461E-A4D2-C6D735E81B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8540" y="6423091"/>
              <a:ext cx="424465" cy="3493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BBAD67-94AC-4C2B-80A4-A534EE7C77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t="39481"/>
            <a:stretch/>
          </p:blipFill>
          <p:spPr>
            <a:xfrm>
              <a:off x="11590921" y="6562157"/>
              <a:ext cx="422084" cy="210252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9FCBE74-9EF7-4C97-96EA-7EAEC121243E}"/>
              </a:ext>
            </a:extLst>
          </p:cNvPr>
          <p:cNvSpPr/>
          <p:nvPr userDrawn="1"/>
        </p:nvSpPr>
        <p:spPr>
          <a:xfrm>
            <a:off x="0" y="0"/>
            <a:ext cx="12192000" cy="1258396"/>
          </a:xfrm>
          <a:prstGeom prst="rect">
            <a:avLst/>
          </a:prstGeom>
          <a:solidFill>
            <a:srgbClr val="3E8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C7A7FCB-6073-4A8D-9679-6BCEE8D9C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rgbClr val="247B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2571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47666" r="19388" b="48516"/>
          <a:stretch/>
        </p:blipFill>
        <p:spPr>
          <a:xfrm>
            <a:off x="4065" y="922552"/>
            <a:ext cx="12192000" cy="329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324465"/>
            <a:ext cx="10977446" cy="914387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933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EAB6D4-ADD6-45CD-BBE8-60D988C720E9}"/>
              </a:ext>
            </a:extLst>
          </p:cNvPr>
          <p:cNvSpPr/>
          <p:nvPr userDrawn="1"/>
        </p:nvSpPr>
        <p:spPr>
          <a:xfrm>
            <a:off x="0" y="6337189"/>
            <a:ext cx="12192000" cy="528762"/>
          </a:xfrm>
          <a:prstGeom prst="rect">
            <a:avLst/>
          </a:prstGeom>
          <a:solidFill>
            <a:srgbClr val="693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9C83D3-5B84-4521-BBBE-11C79948AC9B}"/>
              </a:ext>
            </a:extLst>
          </p:cNvPr>
          <p:cNvGrpSpPr/>
          <p:nvPr userDrawn="1"/>
        </p:nvGrpSpPr>
        <p:grpSpPr>
          <a:xfrm>
            <a:off x="11580920" y="6430711"/>
            <a:ext cx="424465" cy="349318"/>
            <a:chOff x="11588540" y="6423091"/>
            <a:chExt cx="424465" cy="34931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0A6926-0F3E-461E-A4D2-C6D735E81B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8540" y="6423091"/>
              <a:ext cx="424465" cy="3493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BBAD67-94AC-4C2B-80A4-A534EE7C77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t="39481"/>
            <a:stretch/>
          </p:blipFill>
          <p:spPr>
            <a:xfrm>
              <a:off x="11590921" y="6562157"/>
              <a:ext cx="422084" cy="210252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9FCBE74-9EF7-4C97-96EA-7EAEC121243E}"/>
              </a:ext>
            </a:extLst>
          </p:cNvPr>
          <p:cNvSpPr/>
          <p:nvPr userDrawn="1"/>
        </p:nvSpPr>
        <p:spPr>
          <a:xfrm>
            <a:off x="0" y="0"/>
            <a:ext cx="12192000" cy="1258396"/>
          </a:xfrm>
          <a:prstGeom prst="rect">
            <a:avLst/>
          </a:prstGeom>
          <a:solidFill>
            <a:srgbClr val="693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C7A7FCB-6073-4A8D-9679-6BCEE8D9C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rgbClr val="69366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2571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47666" r="19388" b="48516"/>
          <a:stretch/>
        </p:blipFill>
        <p:spPr>
          <a:xfrm>
            <a:off x="4065" y="922552"/>
            <a:ext cx="12192000" cy="329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324465"/>
            <a:ext cx="10977446" cy="914387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671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EAB6D4-ADD6-45CD-BBE8-60D988C720E9}"/>
              </a:ext>
            </a:extLst>
          </p:cNvPr>
          <p:cNvSpPr/>
          <p:nvPr userDrawn="1"/>
        </p:nvSpPr>
        <p:spPr>
          <a:xfrm>
            <a:off x="0" y="6337189"/>
            <a:ext cx="12192000" cy="528762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9C83D3-5B84-4521-BBBE-11C79948AC9B}"/>
              </a:ext>
            </a:extLst>
          </p:cNvPr>
          <p:cNvGrpSpPr/>
          <p:nvPr userDrawn="1"/>
        </p:nvGrpSpPr>
        <p:grpSpPr>
          <a:xfrm>
            <a:off x="11580920" y="6430711"/>
            <a:ext cx="424465" cy="349318"/>
            <a:chOff x="11588540" y="6423091"/>
            <a:chExt cx="424465" cy="34931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0A6926-0F3E-461E-A4D2-C6D735E81B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8540" y="6423091"/>
              <a:ext cx="424465" cy="3493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BBAD67-94AC-4C2B-80A4-A534EE7C77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t="39481"/>
            <a:stretch/>
          </p:blipFill>
          <p:spPr>
            <a:xfrm>
              <a:off x="11590921" y="6562157"/>
              <a:ext cx="422084" cy="210252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9FCBE74-9EF7-4C97-96EA-7EAEC121243E}"/>
              </a:ext>
            </a:extLst>
          </p:cNvPr>
          <p:cNvSpPr/>
          <p:nvPr userDrawn="1"/>
        </p:nvSpPr>
        <p:spPr>
          <a:xfrm>
            <a:off x="0" y="0"/>
            <a:ext cx="12192000" cy="1258396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C7A7FCB-6073-4A8D-9679-6BCEE8D9C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2571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47666" r="19388" b="48516"/>
          <a:stretch/>
        </p:blipFill>
        <p:spPr>
          <a:xfrm>
            <a:off x="4065" y="922552"/>
            <a:ext cx="12192000" cy="329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324465"/>
            <a:ext cx="10977446" cy="914387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035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EAB6D4-ADD6-45CD-BBE8-60D988C720E9}"/>
              </a:ext>
            </a:extLst>
          </p:cNvPr>
          <p:cNvSpPr/>
          <p:nvPr userDrawn="1"/>
        </p:nvSpPr>
        <p:spPr>
          <a:xfrm>
            <a:off x="0" y="6337189"/>
            <a:ext cx="12192000" cy="528762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9C83D3-5B84-4521-BBBE-11C79948AC9B}"/>
              </a:ext>
            </a:extLst>
          </p:cNvPr>
          <p:cNvGrpSpPr/>
          <p:nvPr userDrawn="1"/>
        </p:nvGrpSpPr>
        <p:grpSpPr>
          <a:xfrm>
            <a:off x="11580920" y="6430711"/>
            <a:ext cx="424465" cy="349318"/>
            <a:chOff x="11588540" y="6423091"/>
            <a:chExt cx="424465" cy="34931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0A6926-0F3E-461E-A4D2-C6D735E81B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8540" y="6423091"/>
              <a:ext cx="424465" cy="3493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BBAD67-94AC-4C2B-80A4-A534EE7C77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t="39481"/>
            <a:stretch/>
          </p:blipFill>
          <p:spPr>
            <a:xfrm>
              <a:off x="11590921" y="6562157"/>
              <a:ext cx="422084" cy="210252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9FCBE74-9EF7-4C97-96EA-7EAEC121243E}"/>
              </a:ext>
            </a:extLst>
          </p:cNvPr>
          <p:cNvSpPr/>
          <p:nvPr userDrawn="1"/>
        </p:nvSpPr>
        <p:spPr>
          <a:xfrm>
            <a:off x="0" y="0"/>
            <a:ext cx="12192000" cy="1258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C7A7FCB-6073-4A8D-9679-6BCEE8D9C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2571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47666" r="19388" b="48516"/>
          <a:stretch/>
        </p:blipFill>
        <p:spPr>
          <a:xfrm>
            <a:off x="4065" y="922552"/>
            <a:ext cx="12192000" cy="329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324465"/>
            <a:ext cx="11444171" cy="914387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164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Title Body blu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880" y="1630871"/>
            <a:ext cx="11468735" cy="671937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78880" y="2599058"/>
            <a:ext cx="10961350" cy="35810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Font typeface="Wingdings" panose="05000000000000000000" pitchFamily="2" charset="2"/>
              <a:buNone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4487" indent="0">
              <a:spcBef>
                <a:spcPts val="400"/>
              </a:spcBef>
              <a:buFont typeface="Arial" panose="020B0604020202020204" pitchFamily="34" charset="0"/>
              <a:buNone/>
              <a:defRPr sz="2400">
                <a:latin typeface="Futura Lt BT" panose="020B0402020204020303" pitchFamily="34" charset="0"/>
              </a:defRPr>
            </a:lvl2pPr>
            <a:lvl3pPr marL="744538" indent="0">
              <a:spcBef>
                <a:spcPts val="400"/>
              </a:spcBef>
              <a:buFont typeface="Wingdings" panose="05000000000000000000" pitchFamily="2" charset="2"/>
              <a:buNone/>
              <a:defRPr sz="2400">
                <a:latin typeface="Futura Lt BT" panose="020B0402020204020303" pitchFamily="34" charset="0"/>
              </a:defRPr>
            </a:lvl3pPr>
            <a:lvl4pPr marL="1143000" indent="0">
              <a:spcBef>
                <a:spcPts val="400"/>
              </a:spcBef>
              <a:buFont typeface="Arial" panose="020B0604020202020204" pitchFamily="34" charset="0"/>
              <a:buNone/>
              <a:defRPr sz="2400">
                <a:latin typeface="Futura Lt BT" panose="020B0402020204020303" pitchFamily="34" charset="0"/>
              </a:defRPr>
            </a:lvl4pPr>
            <a:lvl5pPr marL="1484312" indent="0">
              <a:spcBef>
                <a:spcPts val="400"/>
              </a:spcBef>
              <a:buFont typeface="Wingdings" panose="05000000000000000000" pitchFamily="2" charset="2"/>
              <a:buNone/>
              <a:defRPr sz="2400">
                <a:latin typeface="Futura Lt BT" panose="020B04020202040203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D6797A-5545-4F9E-8980-BCF273DAF9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008" y="6369128"/>
            <a:ext cx="424465" cy="3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03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72043-C8CD-F886-EE7F-1E4240338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44B1B2-9ABA-2346-7A23-E46A1BE3FE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61B95-E3A9-C1E6-05B0-C48EF2DA6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0BF6A-A694-BCF5-699C-6AD32920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F89-7B5F-4BA1-ACC5-B0292F9FE94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17287-EA79-CCC5-8221-F4D7E3166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4EC3D-91F6-9E48-56B7-95FE65C2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D19E-73AF-4196-B5FF-4B455855A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858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SubHead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5011" y="1037062"/>
            <a:ext cx="11468732" cy="4964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defRPr>
            </a:lvl1pPr>
            <a:lvl2pPr marL="344488" indent="0">
              <a:buFontTx/>
              <a:buNone/>
              <a:defRPr/>
            </a:lvl2pPr>
            <a:lvl3pPr marL="744538" indent="0">
              <a:buFontTx/>
              <a:buNone/>
              <a:defRPr/>
            </a:lvl3pPr>
            <a:lvl4pPr marL="1144587" indent="0">
              <a:buFontTx/>
              <a:buNone/>
              <a:defRPr/>
            </a:lvl4pPr>
            <a:lvl5pPr marL="148431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385007" y="1581056"/>
            <a:ext cx="11468731" cy="47752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C82FF-99C7-4805-ADA5-5BA1AEAE5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90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and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7A6B0A-360E-4A10-BCB7-C2A564709BE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11" y="1333500"/>
            <a:ext cx="5710989" cy="671937"/>
          </a:xfrm>
        </p:spPr>
        <p:txBody>
          <a:bodyPr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23B97E47-3A75-4B66-B386-0CF14D2773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391" y="6351570"/>
            <a:ext cx="460772" cy="39142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1F387-0172-46F6-AA29-AE4C9FF89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10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and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7A6B0A-360E-4A10-BCB7-C2A564709BE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11" y="1333500"/>
            <a:ext cx="5710989" cy="671937"/>
          </a:xfrm>
        </p:spPr>
        <p:txBody>
          <a:bodyPr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D054621C-C2A0-44A4-B261-6A10C45661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391" y="6351570"/>
            <a:ext cx="460772" cy="39142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F4052-8AED-41B6-A8D7-5D821116A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76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and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7A6B0A-360E-4A10-BCB7-C2A564709BE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11" y="1333500"/>
            <a:ext cx="5710989" cy="671937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FCD306-5FEA-456F-8DBF-14CD17C1F8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008" y="6369128"/>
            <a:ext cx="424465" cy="34931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4EAC6-9125-4435-90C7-5894E00BA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80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xt and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7A6B0A-360E-4A10-BCB7-C2A564709BE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11" y="1333500"/>
            <a:ext cx="5710989" cy="671937"/>
          </a:xfrm>
        </p:spPr>
        <p:txBody>
          <a:bodyPr anchor="b" anchorCtr="0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44BF43-835E-4CC0-9E45-2784E192A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008" y="6369128"/>
            <a:ext cx="424465" cy="34931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FCB9D-BDC1-4B12-B9DB-3A8C2154A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4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0E735C-B27A-2645-B9B8-50F87D54F7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44" y="523221"/>
            <a:ext cx="5523083" cy="5523083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28AE41B-5772-E447-8EE9-C9DCABDEC5AB}"/>
              </a:ext>
            </a:extLst>
          </p:cNvPr>
          <p:cNvSpPr txBox="1">
            <a:spLocks/>
          </p:cNvSpPr>
          <p:nvPr userDrawn="1"/>
        </p:nvSpPr>
        <p:spPr>
          <a:xfrm>
            <a:off x="0" y="6133090"/>
            <a:ext cx="12191999" cy="7137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RIGEL PHARMACEUTICALS, INC.    1180 Veterans Boulevard, South San Francisco, CA 94080    </a:t>
            </a:r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hlinkClick r:id="rId3"/>
              </a:rPr>
              <a:t>www.rigel.com</a:t>
            </a:r>
            <a:endParaRPr lang="en-US" sz="1200">
              <a:solidFill>
                <a:schemeClr val="accent3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-US" sz="1200">
              <a:solidFill>
                <a:schemeClr val="accent3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235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43EC08-6306-4A94-BF3C-E07C0A39B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71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and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11" y="1333500"/>
            <a:ext cx="11468735" cy="671937"/>
          </a:xfrm>
        </p:spPr>
        <p:txBody>
          <a:bodyPr/>
          <a:lstStyle>
            <a:lvl1pPr>
              <a:defRPr sz="34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096000" y="2219093"/>
            <a:ext cx="5757746" cy="4137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C528C-2D8D-4E2E-91A3-6017AB74CB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008" y="6369128"/>
            <a:ext cx="424465" cy="34931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32369C-03F0-4FDD-9CD1-3B55EC496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8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7EDD50-92C4-4E6E-8530-94D14BDA455E}"/>
              </a:ext>
            </a:extLst>
          </p:cNvPr>
          <p:cNvSpPr/>
          <p:nvPr userDrawn="1"/>
        </p:nvSpPr>
        <p:spPr>
          <a:xfrm>
            <a:off x="0" y="6337189"/>
            <a:ext cx="12192000" cy="528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83BC-CC90-4A6B-B25F-55118B3A939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8E086C-E88B-48B5-9D2A-AF06E64C8C88}"/>
              </a:ext>
            </a:extLst>
          </p:cNvPr>
          <p:cNvGrpSpPr/>
          <p:nvPr userDrawn="1"/>
        </p:nvGrpSpPr>
        <p:grpSpPr>
          <a:xfrm>
            <a:off x="11580920" y="6430711"/>
            <a:ext cx="424465" cy="349318"/>
            <a:chOff x="11588540" y="6423091"/>
            <a:chExt cx="424465" cy="3493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520632-A264-4258-845A-4CA44530A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8540" y="6423091"/>
              <a:ext cx="424465" cy="34931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B9419C-A26F-4D6C-A571-C67F1A2A2EB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t="39481"/>
            <a:stretch/>
          </p:blipFill>
          <p:spPr>
            <a:xfrm>
              <a:off x="11590921" y="6562157"/>
              <a:ext cx="422084" cy="210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3295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E6C7B2-DCED-4069-BDDF-3B9DE069A822}"/>
              </a:ext>
            </a:extLst>
          </p:cNvPr>
          <p:cNvSpPr/>
          <p:nvPr userDrawn="1"/>
        </p:nvSpPr>
        <p:spPr>
          <a:xfrm>
            <a:off x="0" y="6337189"/>
            <a:ext cx="12192000" cy="528762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428266-3C7E-4D12-9BA3-827E079321DC}"/>
              </a:ext>
            </a:extLst>
          </p:cNvPr>
          <p:cNvGrpSpPr/>
          <p:nvPr userDrawn="1"/>
        </p:nvGrpSpPr>
        <p:grpSpPr>
          <a:xfrm>
            <a:off x="11580920" y="6430711"/>
            <a:ext cx="424465" cy="349318"/>
            <a:chOff x="11588540" y="6423091"/>
            <a:chExt cx="424465" cy="34931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F4DFAF0-5FDB-40BA-A981-843AD92D7D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8540" y="6423091"/>
              <a:ext cx="424465" cy="34931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AB37C4-417A-411B-AAE4-24D10EBC2D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t="39481"/>
            <a:stretch/>
          </p:blipFill>
          <p:spPr>
            <a:xfrm>
              <a:off x="11590921" y="6562157"/>
              <a:ext cx="422084" cy="210252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F06F3D6-6EC8-4213-AC47-36FF1E4E76EB}"/>
              </a:ext>
            </a:extLst>
          </p:cNvPr>
          <p:cNvSpPr/>
          <p:nvPr userDrawn="1"/>
        </p:nvSpPr>
        <p:spPr>
          <a:xfrm>
            <a:off x="0" y="0"/>
            <a:ext cx="12192000" cy="1258396"/>
          </a:xfrm>
          <a:prstGeom prst="rect">
            <a:avLst/>
          </a:prstGeom>
          <a:solidFill>
            <a:srgbClr val="006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building&#10;&#10;Description automatically generated">
            <a:extLst>
              <a:ext uri="{FF2B5EF4-FFF2-40B4-BE49-F238E27FC236}">
                <a16:creationId xmlns:a16="http://schemas.microsoft.com/office/drawing/2014/main" id="{9967C162-855A-4D1E-BC19-3243F6BD1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2571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47666" r="19388" b="48516"/>
          <a:stretch/>
        </p:blipFill>
        <p:spPr>
          <a:xfrm>
            <a:off x="4065" y="922552"/>
            <a:ext cx="12192000" cy="329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649" y="321149"/>
            <a:ext cx="10974098" cy="914387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1A948-7CDE-4F54-8C7C-F0289ADE53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366" y="1579545"/>
            <a:ext cx="10973379" cy="4359937"/>
          </a:xfrm>
          <a:prstGeom prst="rect">
            <a:avLst/>
          </a:prstGeom>
        </p:spPr>
        <p:txBody>
          <a:bodyPr/>
          <a:lstStyle>
            <a:lvl1pPr marL="231775" indent="-2317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pc="-30" baseline="0">
                <a:latin typeface="+mj-lt"/>
              </a:defRPr>
            </a:lvl1pPr>
            <a:lvl2pPr marL="633413" indent="-288925">
              <a:spcAft>
                <a:spcPts val="400"/>
              </a:spcAft>
              <a:buClr>
                <a:schemeClr val="bg1">
                  <a:lumMod val="65000"/>
                </a:schemeClr>
              </a:buClr>
              <a:buFont typeface="Calibri" panose="020F0502020204030204" pitchFamily="34" charset="0"/>
              <a:buChar char="‒"/>
              <a:defRPr sz="1800" spc="-10" baseline="0">
                <a:solidFill>
                  <a:schemeClr val="tx1"/>
                </a:solidFill>
                <a:latin typeface="+mj-lt"/>
              </a:defRPr>
            </a:lvl2pPr>
            <a:lvl3pPr>
              <a:spcAft>
                <a:spcPts val="400"/>
              </a:spcAft>
              <a:defRPr sz="1600">
                <a:solidFill>
                  <a:schemeClr val="tx1"/>
                </a:solidFill>
                <a:latin typeface="+mj-lt"/>
              </a:defRPr>
            </a:lvl3pPr>
            <a:lvl4pPr>
              <a:spcAft>
                <a:spcPts val="400"/>
              </a:spcAft>
              <a:defRPr sz="1400">
                <a:solidFill>
                  <a:schemeClr val="tx1"/>
                </a:solidFill>
                <a:latin typeface="+mj-lt"/>
              </a:defRPr>
            </a:lvl4pPr>
            <a:lvl5pPr>
              <a:spcAft>
                <a:spcPts val="400"/>
              </a:spcAft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296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34" Type="http://schemas.microsoft.com/office/2007/relationships/hdphoto" Target="../media/hdphoto2.wdp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image" Target="../media/image6.png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image" Target="../media/image5.png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4A10F-BFA7-B1C0-6C02-5E812E21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F5927-E739-BB85-7465-E7AFFECAF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C8B13-DF6F-20AA-A2F2-2D0B85F9F7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3CF89-7B5F-4BA1-ACC5-B0292F9FE94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6ED6-3761-8BF4-CE2A-63B61473F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41407-51AC-ECC6-40C3-F9B206FC1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9D19E-73AF-4196-B5FF-4B455855A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7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085088"/>
          </a:xfrm>
          <a:prstGeom prst="rect">
            <a:avLst/>
          </a:prstGeom>
          <a:solidFill>
            <a:srgbClr val="851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24256" y="1341440"/>
            <a:ext cx="11161776" cy="4716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206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Tx/>
        <a:buNone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Wingdings" panose="05000000000000000000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Proxima Nova Rg" panose="02000506030000020004" pitchFamily="50" charset="0"/>
        <a:buChar char="-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>
          <p15:clr>
            <a:srgbClr val="F26B43"/>
          </p15:clr>
        </p15:guide>
        <p15:guide id="2" orient="horz" pos="663">
          <p15:clr>
            <a:srgbClr val="F26B43"/>
          </p15:clr>
        </p15:guide>
        <p15:guide id="3" pos="7227">
          <p15:clr>
            <a:srgbClr val="F26B43"/>
          </p15:clr>
        </p15:guide>
        <p15:guide id="4" orient="horz" pos="3816">
          <p15:clr>
            <a:srgbClr val="F26B43"/>
          </p15:clr>
        </p15:guide>
        <p15:guide id="5" orient="horz" pos="845">
          <p15:clr>
            <a:srgbClr val="F26B43"/>
          </p15:clr>
        </p15:guide>
        <p15:guide id="6" orient="horz" pos="595">
          <p15:clr>
            <a:srgbClr val="F26B43"/>
          </p15:clr>
        </p15:guide>
        <p15:guide id="7" orient="horz" pos="73">
          <p15:clr>
            <a:srgbClr val="F26B43"/>
          </p15:clr>
        </p15:guide>
        <p15:guide id="8" orient="horz" pos="113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085088"/>
          </a:xfrm>
          <a:prstGeom prst="rect">
            <a:avLst/>
          </a:prstGeom>
          <a:gradFill>
            <a:gsLst>
              <a:gs pos="16000">
                <a:srgbClr val="232C3D"/>
              </a:gs>
              <a:gs pos="100000">
                <a:srgbClr val="525F7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24256" y="1341440"/>
            <a:ext cx="11161776" cy="47164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456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Tx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Proxima Nova Rg" panose="02000506030000020004" pitchFamily="50" charset="0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>
          <p15:clr>
            <a:srgbClr val="F26B43"/>
          </p15:clr>
        </p15:guide>
        <p15:guide id="2" orient="horz" pos="663">
          <p15:clr>
            <a:srgbClr val="F26B43"/>
          </p15:clr>
        </p15:guide>
        <p15:guide id="3" pos="7227">
          <p15:clr>
            <a:srgbClr val="F26B43"/>
          </p15:clr>
        </p15:guide>
        <p15:guide id="4" orient="horz" pos="3816">
          <p15:clr>
            <a:srgbClr val="F26B43"/>
          </p15:clr>
        </p15:guide>
        <p15:guide id="5" orient="horz" pos="845">
          <p15:clr>
            <a:srgbClr val="F26B43"/>
          </p15:clr>
        </p15:guide>
        <p15:guide id="6" orient="horz" pos="595">
          <p15:clr>
            <a:srgbClr val="F26B43"/>
          </p15:clr>
        </p15:guide>
        <p15:guide id="7" orient="horz" pos="73">
          <p15:clr>
            <a:srgbClr val="F26B43"/>
          </p15:clr>
        </p15:guide>
        <p15:guide id="8" orient="horz" pos="113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600" y="0"/>
            <a:ext cx="11108266" cy="1210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0" y="1325880"/>
            <a:ext cx="11108266" cy="4743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2600" y="6069326"/>
            <a:ext cx="939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6721618"/>
            <a:ext cx="12192000" cy="1363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3681"/>
            <a:ext cx="12192000" cy="64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6C9B1-CDAA-46DC-8A97-4F133C12DCEA}"/>
              </a:ext>
            </a:extLst>
          </p:cNvPr>
          <p:cNvSpPr txBox="1"/>
          <p:nvPr userDrawn="1"/>
        </p:nvSpPr>
        <p:spPr>
          <a:xfrm>
            <a:off x="1972492" y="6487468"/>
            <a:ext cx="8247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CONFIDENTIAL AND FOR EDUCATIONAL PURPOSES ONLY – NOT FOR PROMOTIONAL USE. DO NOT COPY, DISSEMINATE, OR DISTRIBUTE.</a:t>
            </a:r>
          </a:p>
          <a:p>
            <a:pPr algn="ctr"/>
            <a:endParaRPr 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7E01C7-6D4E-5746-96DE-383CEC82B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39" t="-7983" r="-12073" b="-4734"/>
          <a:stretch/>
        </p:blipFill>
        <p:spPr>
          <a:xfrm>
            <a:off x="10604200" y="5844227"/>
            <a:ext cx="1140125" cy="77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accent4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92">
          <p15:clr>
            <a:srgbClr val="F26B43"/>
          </p15:clr>
        </p15:guide>
        <p15:guide id="3" pos="748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0991D9-3B18-44E7-9168-A716DD3C9464}"/>
              </a:ext>
            </a:extLst>
          </p:cNvPr>
          <p:cNvSpPr/>
          <p:nvPr userDrawn="1"/>
        </p:nvSpPr>
        <p:spPr>
          <a:xfrm>
            <a:off x="0" y="6337189"/>
            <a:ext cx="12192000" cy="528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011" y="344009"/>
            <a:ext cx="11468735" cy="9143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51" y="6415641"/>
            <a:ext cx="8176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01827A-F7AB-419F-8C86-F7E2F6EB6A3A}"/>
              </a:ext>
            </a:extLst>
          </p:cNvPr>
          <p:cNvGrpSpPr/>
          <p:nvPr userDrawn="1"/>
        </p:nvGrpSpPr>
        <p:grpSpPr>
          <a:xfrm>
            <a:off x="11580920" y="6430711"/>
            <a:ext cx="424465" cy="349318"/>
            <a:chOff x="11588540" y="6423091"/>
            <a:chExt cx="424465" cy="3493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F1AC69-1A34-4C89-B234-9E4B701E1C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8540" y="6423091"/>
              <a:ext cx="424465" cy="34931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69DF58-6F0B-43C0-A852-665ABE9B3B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t="39481"/>
            <a:stretch/>
          </p:blipFill>
          <p:spPr>
            <a:xfrm>
              <a:off x="11590921" y="6562157"/>
              <a:ext cx="422084" cy="210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872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  <p:sldLayoutId id="2147483754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400" b="0" kern="1200" spc="-30" baseline="0" dirty="0">
          <a:ln w="6350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5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None/>
        <a:defRPr lang="en-US" sz="2200" kern="1200" dirty="0">
          <a:solidFill>
            <a:schemeClr val="tx1"/>
          </a:solidFill>
          <a:latin typeface="Futura Bk BT" panose="020B0502020204020303" pitchFamily="34" charset="0"/>
          <a:ea typeface="+mn-ea"/>
          <a:cs typeface="+mn-cs"/>
        </a:defRPr>
      </a:lvl1pPr>
      <a:lvl2pPr marL="344488" indent="0" algn="l" defTabSz="914400" rtl="0" eaLnBrk="1" latinLnBrk="0" hangingPunct="1">
        <a:lnSpc>
          <a:spcPct val="85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latin typeface="Futura Bk BT" panose="020B0502020204020303" pitchFamily="34" charset="0"/>
          <a:ea typeface="+mn-ea"/>
          <a:cs typeface="+mn-cs"/>
        </a:defRPr>
      </a:lvl2pPr>
      <a:lvl3pPr marL="744538" indent="0" algn="l" defTabSz="914400" rtl="0" eaLnBrk="1" latinLnBrk="0" hangingPunct="1">
        <a:lnSpc>
          <a:spcPct val="85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Futura Bk BT" panose="020B0502020204020303" pitchFamily="34" charset="0"/>
          <a:ea typeface="+mn-ea"/>
          <a:cs typeface="+mn-cs"/>
        </a:defRPr>
      </a:lvl3pPr>
      <a:lvl4pPr marL="1144587" indent="0" algn="l" defTabSz="914400" rtl="0" eaLnBrk="1" latinLnBrk="0" hangingPunct="1">
        <a:lnSpc>
          <a:spcPct val="85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None/>
        <a:defRPr lang="en-US" sz="1600" kern="1200" dirty="0" smtClean="0">
          <a:solidFill>
            <a:schemeClr val="tx1"/>
          </a:solidFill>
          <a:latin typeface="Futura Bk BT" panose="020B0502020204020303" pitchFamily="34" charset="0"/>
          <a:ea typeface="+mn-ea"/>
          <a:cs typeface="+mn-cs"/>
        </a:defRPr>
      </a:lvl4pPr>
      <a:lvl5pPr marL="1484313" indent="0" algn="l" defTabSz="914400" rtl="0" eaLnBrk="1" latinLnBrk="0" hangingPunct="1">
        <a:lnSpc>
          <a:spcPct val="85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None/>
        <a:defRPr lang="en-US" sz="1400" kern="1200" dirty="0">
          <a:solidFill>
            <a:schemeClr val="tx1"/>
          </a:solidFill>
          <a:latin typeface="Futura Bk BT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9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6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D4AAA-8386-765F-CFF7-43784FDBC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Autofit/>
          </a:bodyPr>
          <a:lstStyle/>
          <a:p>
            <a:pPr algn="r"/>
            <a:r>
              <a:rPr lang="en-US" sz="4800" dirty="0"/>
              <a:t>RTP: Current and Emerging Role of Biomarker-Directed Therapeutic Approaches for Patients with AML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4823F-CD6D-E08A-61E3-C50DFFED9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0924" y="4619624"/>
            <a:ext cx="3946779" cy="1038225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Courtney DiNardo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973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0096D907-8743-B45D-0D95-19BC91842235}"/>
              </a:ext>
            </a:extLst>
          </p:cNvPr>
          <p:cNvSpPr txBox="1">
            <a:spLocks/>
          </p:cNvSpPr>
          <p:nvPr/>
        </p:nvSpPr>
        <p:spPr>
          <a:xfrm>
            <a:off x="0" y="56239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QUIZ for patients with FLT3-”like” gene expression signature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QUIWI trial of QUIZ in wild-type FLT3 patients (PETHEMA group)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734BE19-B57E-1522-5BD0-55E9F5AF5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7" name="Google Shape;178;p31">
            <a:extLst>
              <a:ext uri="{FF2B5EF4-FFF2-40B4-BE49-F238E27FC236}">
                <a16:creationId xmlns:a16="http://schemas.microsoft.com/office/drawing/2014/main" id="{9CAB470A-322A-CAFF-1624-374C416AC757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631" y="1849348"/>
            <a:ext cx="4025366" cy="294204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40F5F4-92AF-26C8-94ED-BDB3CBDB4306}"/>
              </a:ext>
            </a:extLst>
          </p:cNvPr>
          <p:cNvSpPr txBox="1"/>
          <p:nvPr/>
        </p:nvSpPr>
        <p:spPr>
          <a:xfrm>
            <a:off x="731843" y="1375367"/>
            <a:ext cx="384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NON-FLT3-LIKE AML (n=81)</a:t>
            </a:r>
          </a:p>
        </p:txBody>
      </p:sp>
      <p:pic>
        <p:nvPicPr>
          <p:cNvPr id="19" name="Google Shape;199;p33">
            <a:extLst>
              <a:ext uri="{FF2B5EF4-FFF2-40B4-BE49-F238E27FC236}">
                <a16:creationId xmlns:a16="http://schemas.microsoft.com/office/drawing/2014/main" id="{BA20613E-C40E-D14B-23D6-E37538574317}"/>
              </a:ext>
            </a:extLst>
          </p:cNvPr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7764" y="1561673"/>
            <a:ext cx="4050862" cy="308953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FDBCE9B-E728-54E5-B435-207FCBEE1A9F}"/>
              </a:ext>
            </a:extLst>
          </p:cNvPr>
          <p:cNvSpPr txBox="1"/>
          <p:nvPr/>
        </p:nvSpPr>
        <p:spPr>
          <a:xfrm>
            <a:off x="5580529" y="1375367"/>
            <a:ext cx="3058097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FLT3-LIKE AML (n=80)</a:t>
            </a:r>
          </a:p>
        </p:txBody>
      </p:sp>
      <p:sp>
        <p:nvSpPr>
          <p:cNvPr id="21" name="Google Shape;207;p34">
            <a:extLst>
              <a:ext uri="{FF2B5EF4-FFF2-40B4-BE49-F238E27FC236}">
                <a16:creationId xmlns:a16="http://schemas.microsoft.com/office/drawing/2014/main" id="{8B734445-F78E-A117-83A6-18279D2ED97B}"/>
              </a:ext>
            </a:extLst>
          </p:cNvPr>
          <p:cNvSpPr/>
          <p:nvPr/>
        </p:nvSpPr>
        <p:spPr>
          <a:xfrm>
            <a:off x="8744506" y="2438794"/>
            <a:ext cx="3281433" cy="1323300"/>
          </a:xfrm>
          <a:prstGeom prst="rect">
            <a:avLst/>
          </a:prstGeom>
          <a:solidFill>
            <a:srgbClr val="F6B26B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FLT3-like AMLs: </a:t>
            </a:r>
            <a:r>
              <a:rPr kumimoji="0" lang="e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42.5% </a:t>
            </a:r>
            <a:r>
              <a:rPr kumimoji="0" lang="e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NMP1</a:t>
            </a:r>
            <a:r>
              <a:rPr kumimoji="0" lang="es" sz="1100" b="1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mut</a:t>
            </a:r>
            <a:r>
              <a:rPr kumimoji="0" lang="e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, </a:t>
            </a:r>
            <a:r>
              <a:rPr kumimoji="0" lang="e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38.7% </a:t>
            </a:r>
            <a:r>
              <a:rPr kumimoji="0" lang="e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DNMT3A</a:t>
            </a:r>
            <a:r>
              <a:rPr kumimoji="0" lang="es" sz="1100" b="1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mut</a:t>
            </a:r>
            <a:r>
              <a:rPr kumimoji="0" lang="e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, </a:t>
            </a:r>
            <a:r>
              <a:rPr kumimoji="0" lang="e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23.7% double mutants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Non-FLT3-like AMLs: </a:t>
            </a:r>
            <a:r>
              <a:rPr kumimoji="0" lang="e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6.2% </a:t>
            </a:r>
            <a:r>
              <a:rPr kumimoji="0" lang="e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NMP1</a:t>
            </a:r>
            <a:r>
              <a:rPr kumimoji="0" lang="e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mut, 14.8% </a:t>
            </a:r>
            <a:r>
              <a:rPr kumimoji="0" lang="e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DNMT3A</a:t>
            </a:r>
            <a:r>
              <a:rPr kumimoji="0" lang="es" sz="11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mut</a:t>
            </a:r>
            <a:r>
              <a:rPr kumimoji="0" lang="e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, 2.5% double mutants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22" name="Google Shape;208;p34">
            <a:extLst>
              <a:ext uri="{FF2B5EF4-FFF2-40B4-BE49-F238E27FC236}">
                <a16:creationId xmlns:a16="http://schemas.microsoft.com/office/drawing/2014/main" id="{595CC2A8-87BD-CE53-D360-7E1F525B9F72}"/>
              </a:ext>
            </a:extLst>
          </p:cNvPr>
          <p:cNvSpPr/>
          <p:nvPr/>
        </p:nvSpPr>
        <p:spPr>
          <a:xfrm>
            <a:off x="8744506" y="2068819"/>
            <a:ext cx="3281433" cy="369900"/>
          </a:xfrm>
          <a:prstGeom prst="rect">
            <a:avLst/>
          </a:prstGeom>
          <a:solidFill>
            <a:srgbClr val="E69138"/>
          </a:solidFill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400" b="1" i="1" u="none" strike="noStrike" kern="1200" cap="none" spc="0" normalizeH="0" baseline="0" noProof="0" dirty="0">
                <a:ln>
                  <a:noFill/>
                </a:ln>
                <a:solidFill>
                  <a:srgbClr val="F7F7F8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NMP1</a:t>
            </a:r>
            <a:r>
              <a:rPr kumimoji="0" lang="es" sz="1400" b="1" i="1" u="none" strike="noStrike" kern="1200" cap="none" spc="0" normalizeH="0" baseline="30000" noProof="0" dirty="0">
                <a:ln>
                  <a:noFill/>
                </a:ln>
                <a:solidFill>
                  <a:srgbClr val="F7F7F8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mut</a:t>
            </a:r>
            <a:r>
              <a:rPr kumimoji="0" lang="es" sz="1400" b="1" i="1" u="none" strike="noStrike" kern="1200" cap="none" spc="0" normalizeH="0" baseline="0" noProof="0" dirty="0">
                <a:ln>
                  <a:noFill/>
                </a:ln>
                <a:solidFill>
                  <a:srgbClr val="F7F7F8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kumimoji="0" lang="es" sz="1400" b="1" i="0" u="none" strike="noStrike" kern="1200" cap="none" spc="0" normalizeH="0" baseline="0" noProof="0" dirty="0">
                <a:ln>
                  <a:noFill/>
                </a:ln>
                <a:solidFill>
                  <a:srgbClr val="F7F7F8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&amp; </a:t>
            </a:r>
            <a:r>
              <a:rPr kumimoji="0" lang="es" sz="1400" b="1" i="1" u="none" strike="noStrike" kern="1200" cap="none" spc="0" normalizeH="0" baseline="0" noProof="0" dirty="0">
                <a:ln>
                  <a:noFill/>
                </a:ln>
                <a:solidFill>
                  <a:srgbClr val="F7F7F8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DNMT3A</a:t>
            </a:r>
            <a:r>
              <a:rPr kumimoji="0" lang="es" sz="1400" b="1" i="1" u="none" strike="noStrike" kern="1200" cap="none" spc="0" normalizeH="0" baseline="30000" noProof="0" dirty="0">
                <a:ln>
                  <a:noFill/>
                </a:ln>
                <a:solidFill>
                  <a:srgbClr val="F7F7F8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mut</a:t>
            </a:r>
            <a:r>
              <a:rPr kumimoji="0" lang="es" sz="1400" b="1" i="1" u="none" strike="noStrike" kern="1200" cap="none" spc="0" normalizeH="0" baseline="0" noProof="0" dirty="0">
                <a:ln>
                  <a:noFill/>
                </a:ln>
                <a:solidFill>
                  <a:srgbClr val="F7F7F8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kumimoji="0" lang="es" sz="1400" b="1" i="0" u="none" strike="noStrike" kern="1200" cap="none" spc="0" normalizeH="0" baseline="0" noProof="0" dirty="0">
                <a:ln>
                  <a:noFill/>
                </a:ln>
                <a:solidFill>
                  <a:srgbClr val="F7F7F8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enrichment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F7F7F8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23" name="Google Shape;219;p35">
            <a:extLst>
              <a:ext uri="{FF2B5EF4-FFF2-40B4-BE49-F238E27FC236}">
                <a16:creationId xmlns:a16="http://schemas.microsoft.com/office/drawing/2014/main" id="{16868EA9-C3D8-D52E-3445-2B51ADB0339D}"/>
              </a:ext>
            </a:extLst>
          </p:cNvPr>
          <p:cNvSpPr/>
          <p:nvPr/>
        </p:nvSpPr>
        <p:spPr>
          <a:xfrm>
            <a:off x="9948667" y="3895076"/>
            <a:ext cx="1846800" cy="597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FLT3-Like with </a:t>
            </a:r>
            <a:r>
              <a:rPr kumimoji="0" lang="es" sz="11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NPM1 </a:t>
            </a:r>
            <a:r>
              <a:rPr kumimoji="0" lang="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or </a:t>
            </a:r>
            <a:r>
              <a:rPr kumimoji="0" lang="es" sz="11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DNMT3A </a:t>
            </a:r>
            <a:r>
              <a:rPr kumimoji="0" lang="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mut 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26% were FLT3-TKD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8074EB-EC88-6DC5-E056-DB58AE666A35}"/>
              </a:ext>
            </a:extLst>
          </p:cNvPr>
          <p:cNvSpPr txBox="1"/>
          <p:nvPr/>
        </p:nvSpPr>
        <p:spPr>
          <a:xfrm>
            <a:off x="9212580" y="6137910"/>
            <a:ext cx="258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Mosquera A, ASH #974</a:t>
            </a:r>
          </a:p>
        </p:txBody>
      </p:sp>
      <p:sp>
        <p:nvSpPr>
          <p:cNvPr id="2" name="Google Shape;186;p32">
            <a:extLst>
              <a:ext uri="{FF2B5EF4-FFF2-40B4-BE49-F238E27FC236}">
                <a16:creationId xmlns:a16="http://schemas.microsoft.com/office/drawing/2014/main" id="{7DEB8340-C11D-DF1D-0ED8-D2C90869451C}"/>
              </a:ext>
            </a:extLst>
          </p:cNvPr>
          <p:cNvSpPr/>
          <p:nvPr/>
        </p:nvSpPr>
        <p:spPr>
          <a:xfrm>
            <a:off x="5250957" y="5223258"/>
            <a:ext cx="3903600" cy="13167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49.67% of FLT3-ITD negative patients (N=80)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ELN-17 Classification: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457200" marR="0" lvl="0" indent="-298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Open Sans"/>
              <a:buChar char="●"/>
              <a:tabLst/>
              <a:defRPr/>
            </a:pPr>
            <a:r>
              <a:rPr kumimoji="0" lang="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Low Risk: 30.4%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457200" marR="0" lvl="0" indent="-298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Open Sans"/>
              <a:buChar char="●"/>
              <a:tabLst/>
              <a:defRPr/>
            </a:pPr>
            <a:r>
              <a:rPr kumimoji="0" lang="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Intermediate Risk: 40.5%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457200" marR="0" lvl="0" indent="-298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Open Sans"/>
              <a:buChar char="●"/>
              <a:tabLst/>
              <a:defRPr/>
            </a:pPr>
            <a:r>
              <a:rPr kumimoji="0" lang="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High Risk: 29.1%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4" name="Google Shape;187;p32">
            <a:extLst>
              <a:ext uri="{FF2B5EF4-FFF2-40B4-BE49-F238E27FC236}">
                <a16:creationId xmlns:a16="http://schemas.microsoft.com/office/drawing/2014/main" id="{8D0DBF12-63DC-F094-7EC7-FC7AE3FAEEF2}"/>
              </a:ext>
            </a:extLst>
          </p:cNvPr>
          <p:cNvSpPr/>
          <p:nvPr/>
        </p:nvSpPr>
        <p:spPr>
          <a:xfrm>
            <a:off x="5251082" y="4818383"/>
            <a:ext cx="3903600" cy="4047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600" b="1" i="0" u="none" strike="noStrike" kern="1200" cap="none" spc="0" normalizeH="0" baseline="0" noProof="0" dirty="0">
                <a:ln>
                  <a:noFill/>
                </a:ln>
                <a:solidFill>
                  <a:srgbClr val="F7F7F8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Characteristics of FLT3-Like Patients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7F7F8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5" name="Google Shape;169;p30">
            <a:extLst>
              <a:ext uri="{FF2B5EF4-FFF2-40B4-BE49-F238E27FC236}">
                <a16:creationId xmlns:a16="http://schemas.microsoft.com/office/drawing/2014/main" id="{44C5EDFC-6C70-7295-2C9E-93F4126B8A32}"/>
              </a:ext>
            </a:extLst>
          </p:cNvPr>
          <p:cNvSpPr/>
          <p:nvPr/>
        </p:nvSpPr>
        <p:spPr>
          <a:xfrm>
            <a:off x="674320" y="5196107"/>
            <a:ext cx="3903600" cy="13167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50.33% of FLT3-ITD negative patients (N=81)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ELN-17 Classification: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457200" marR="0" lvl="0" indent="-298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Open Sans"/>
              <a:buChar char="●"/>
              <a:tabLst/>
              <a:defRPr/>
            </a:pPr>
            <a:r>
              <a:rPr kumimoji="0" lang="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Low Risk: 18.2%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457200" marR="0" lvl="0" indent="-298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Open Sans"/>
              <a:buChar char="●"/>
              <a:tabLst/>
              <a:defRPr/>
            </a:pPr>
            <a:r>
              <a:rPr kumimoji="0" lang="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Intermediate Risk: 39.5%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457200" marR="0" lvl="0" indent="-298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Open Sans"/>
              <a:buChar char="●"/>
              <a:tabLst/>
              <a:defRPr/>
            </a:pPr>
            <a:r>
              <a:rPr kumimoji="0" lang="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High Risk: 42.0%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6" name="Google Shape;170;p30">
            <a:extLst>
              <a:ext uri="{FF2B5EF4-FFF2-40B4-BE49-F238E27FC236}">
                <a16:creationId xmlns:a16="http://schemas.microsoft.com/office/drawing/2014/main" id="{5F4AB9AC-1DD4-EF53-2C44-2E554912E194}"/>
              </a:ext>
            </a:extLst>
          </p:cNvPr>
          <p:cNvSpPr/>
          <p:nvPr/>
        </p:nvSpPr>
        <p:spPr>
          <a:xfrm>
            <a:off x="674320" y="4834939"/>
            <a:ext cx="3903600" cy="4047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600" b="1" i="0" u="none" strike="noStrike" kern="1200" cap="none" spc="0" normalizeH="0" baseline="0" noProof="0" dirty="0">
                <a:ln>
                  <a:noFill/>
                </a:ln>
                <a:solidFill>
                  <a:srgbClr val="F7F7F8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Characteristics of Non-FLT3-Like Cluster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7F7F8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97256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4723-F4D9-F4D3-726E-C1CC9E128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 fontScale="90000"/>
          </a:bodyPr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3CD7A8DE-E226-0E44-91B9-4AEA2B24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53" y="1107558"/>
            <a:ext cx="11712798" cy="5106772"/>
          </a:xfrm>
        </p:spPr>
        <p:txBody>
          <a:bodyPr>
            <a:normAutofit/>
          </a:bodyPr>
          <a:lstStyle/>
          <a:p>
            <a:endParaRPr lang="en-US" sz="240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8A71C-6860-15AB-3CA4-49965CE7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809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E3153-BE4C-6A99-D3F4-9132479B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096D907-8743-B45D-0D95-19BC91842235}"/>
              </a:ext>
            </a:extLst>
          </p:cNvPr>
          <p:cNvSpPr txBox="1">
            <a:spLocks/>
          </p:cNvSpPr>
          <p:nvPr/>
        </p:nvSpPr>
        <p:spPr>
          <a:xfrm>
            <a:off x="94035" y="132516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QUIWI results of QUIZ for FLT3-ITD wild-type AML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8A77DA8-C7A6-479C-651D-DC3C44B776AD}"/>
              </a:ext>
            </a:extLst>
          </p:cNvPr>
          <p:cNvSpPr txBox="1">
            <a:spLocks/>
          </p:cNvSpPr>
          <p:nvPr/>
        </p:nvSpPr>
        <p:spPr>
          <a:xfrm>
            <a:off x="524256" y="2066795"/>
            <a:ext cx="11161776" cy="39911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Proxima Nova Rg" panose="02000506030000020004" pitchFamily="50" charset="0"/>
              <a:buChar char="-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QUIWI trial provides initial evidence of efficacy of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quizartinib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with standard chemotherapy for FLT3-WT patients with “FLT3-like” disease based on expression patterns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47484F"/>
                </a:solidFill>
              </a:rPr>
              <a:t>Expression patterns are hard to obtain in real time in the clinical setting, but this contributes to the growing body of evidence suggesting a more personalized and targeted approach for AML therapy is possible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468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4723-F4D9-F4D3-726E-C1CC9E128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3CD7A8DE-E226-0E44-91B9-4AEA2B24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53" y="1107558"/>
            <a:ext cx="11712798" cy="5106772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8A71C-6860-15AB-3CA4-49965CE7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809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E3153-BE4C-6A99-D3F4-9132479B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096D907-8743-B45D-0D95-19BC91842235}"/>
              </a:ext>
            </a:extLst>
          </p:cNvPr>
          <p:cNvSpPr txBox="1">
            <a:spLocks/>
          </p:cNvSpPr>
          <p:nvPr/>
        </p:nvSpPr>
        <p:spPr>
          <a:xfrm>
            <a:off x="85569" y="73249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Gilteritinib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in Combination With Induction and Consolidation Chemotherapy and as Maintenance Therapy: A Phase IB Study in Patients With Newly Diagnosed AML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5A580C-57B1-18B2-2622-D18D1AB9E570}"/>
              </a:ext>
            </a:extLst>
          </p:cNvPr>
          <p:cNvSpPr txBox="1"/>
          <p:nvPr/>
        </p:nvSpPr>
        <p:spPr>
          <a:xfrm>
            <a:off x="9999133" y="6309104"/>
            <a:ext cx="21928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Pratz</a:t>
            </a:r>
            <a:r>
              <a:rPr lang="en-US" sz="1200" dirty="0"/>
              <a:t> KW et al. J Clin Oncol 2023;41(26):4236-46.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72147E-6C89-71A4-A0F9-53E91DF24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049" y="1265242"/>
            <a:ext cx="5584656" cy="16084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5D5306-FEE0-248E-D7A7-3E22F3F0F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625" y="3361842"/>
            <a:ext cx="3886042" cy="32275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BE8A1E-33B2-8074-E403-346C43B37B5B}"/>
              </a:ext>
            </a:extLst>
          </p:cNvPr>
          <p:cNvSpPr txBox="1"/>
          <p:nvPr/>
        </p:nvSpPr>
        <p:spPr>
          <a:xfrm>
            <a:off x="1253067" y="2968477"/>
            <a:ext cx="2125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DD7564-B364-6687-501A-7D72F848CE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501" y="3078824"/>
            <a:ext cx="7883497" cy="30269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6F4908-3054-6FBF-93CB-8585AE1EC4C8}"/>
              </a:ext>
            </a:extLst>
          </p:cNvPr>
          <p:cNvSpPr txBox="1"/>
          <p:nvPr/>
        </p:nvSpPr>
        <p:spPr>
          <a:xfrm>
            <a:off x="6804247" y="1441530"/>
            <a:ext cx="44648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In the 36 participants with </a:t>
            </a:r>
            <a:r>
              <a:rPr lang="en-US" b="0" i="1" u="none" strike="noStrike" dirty="0">
                <a:solidFill>
                  <a:srgbClr val="333333"/>
                </a:solidFill>
                <a:effectLst/>
                <a:latin typeface="-apple-system"/>
              </a:rPr>
              <a:t>FLT3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 mutations, the </a:t>
            </a:r>
            <a:r>
              <a:rPr lang="en-US" i="0" u="sng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median OS was 46.1 months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, and anthracycline or </a:t>
            </a:r>
            <a:r>
              <a:rPr lang="en-US" b="0" i="0" u="none" strike="noStrike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gilteritinib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start day during induction did not influence survival.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4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F3FFF2-FC01-4430-92D6-C1102E8A0038}"/>
              </a:ext>
            </a:extLst>
          </p:cNvPr>
          <p:cNvSpPr/>
          <p:nvPr/>
        </p:nvSpPr>
        <p:spPr>
          <a:xfrm>
            <a:off x="3581396" y="1079774"/>
            <a:ext cx="5041765" cy="5593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FC1BCD-770A-44AA-8E6B-683A9C91D798}"/>
              </a:ext>
            </a:extLst>
          </p:cNvPr>
          <p:cNvSpPr txBox="1"/>
          <p:nvPr/>
        </p:nvSpPr>
        <p:spPr>
          <a:xfrm>
            <a:off x="3581400" y="1041675"/>
            <a:ext cx="5041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AML with a FLT3-ITD mutation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Morphologic first remission with only 1 or 2 inductions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7FEF38-2521-4C6D-8743-65EBAE1AB13B}"/>
              </a:ext>
            </a:extLst>
          </p:cNvPr>
          <p:cNvSpPr/>
          <p:nvPr/>
        </p:nvSpPr>
        <p:spPr>
          <a:xfrm>
            <a:off x="5407964" y="1966288"/>
            <a:ext cx="1411933" cy="4249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B6611F-1256-4AF6-8D9F-48009C6832C1}"/>
              </a:ext>
            </a:extLst>
          </p:cNvPr>
          <p:cNvSpPr txBox="1"/>
          <p:nvPr/>
        </p:nvSpPr>
        <p:spPr>
          <a:xfrm>
            <a:off x="5448895" y="1967122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Registration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B6E47A-4283-48A5-9DA2-82EDF81705C0}"/>
              </a:ext>
            </a:extLst>
          </p:cNvPr>
          <p:cNvGrpSpPr/>
          <p:nvPr/>
        </p:nvGrpSpPr>
        <p:grpSpPr>
          <a:xfrm>
            <a:off x="8013654" y="2050198"/>
            <a:ext cx="3993401" cy="369513"/>
            <a:chOff x="8013654" y="2024618"/>
            <a:chExt cx="3993401" cy="36951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4A1C180-2311-463F-AEF2-490058BC82A9}"/>
                </a:ext>
              </a:extLst>
            </p:cNvPr>
            <p:cNvSpPr/>
            <p:nvPr/>
          </p:nvSpPr>
          <p:spPr>
            <a:xfrm>
              <a:off x="8057314" y="2024618"/>
              <a:ext cx="3906083" cy="36951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26B5BD-8FB3-4CD9-ADB6-1A3B6FEA7AEC}"/>
                </a:ext>
              </a:extLst>
            </p:cNvPr>
            <p:cNvSpPr txBox="1"/>
            <p:nvPr/>
          </p:nvSpPr>
          <p:spPr>
            <a:xfrm>
              <a:off x="8013654" y="2037729"/>
              <a:ext cx="39934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Marrow aspirate sample for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00FFFF"/>
                  </a:highlight>
                  <a:uLnTx/>
                  <a:uFillTx/>
                  <a:latin typeface="Arial" panose="020B0604020202020204"/>
                  <a:ea typeface="+mn-ea"/>
                  <a:cs typeface="+mn-cs"/>
                </a:rPr>
                <a:t>MRD analysis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CBAD4C-8ADE-4626-8A9F-5FCC76A562F6}"/>
              </a:ext>
            </a:extLst>
          </p:cNvPr>
          <p:cNvGrpSpPr/>
          <p:nvPr/>
        </p:nvGrpSpPr>
        <p:grpSpPr>
          <a:xfrm>
            <a:off x="3505201" y="2724099"/>
            <a:ext cx="5236098" cy="584775"/>
            <a:chOff x="3505201" y="2844225"/>
            <a:chExt cx="5236098" cy="5847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D6E689-B6AE-4644-A50D-1ADCEE07FA5A}"/>
                </a:ext>
              </a:extLst>
            </p:cNvPr>
            <p:cNvSpPr/>
            <p:nvPr/>
          </p:nvSpPr>
          <p:spPr>
            <a:xfrm>
              <a:off x="3505201" y="2865748"/>
              <a:ext cx="5214884" cy="55930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E70987-9A2E-4318-8791-5BE8607F1F98}"/>
                </a:ext>
              </a:extLst>
            </p:cNvPr>
            <p:cNvSpPr txBox="1"/>
            <p:nvPr/>
          </p:nvSpPr>
          <p:spPr>
            <a:xfrm>
              <a:off x="3635542" y="2844225"/>
              <a:ext cx="51057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Allogeneic transplant within 1 year of CR1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Any conditioning, donor, or GVHD prophylaxis allowed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450D7B-20D5-4B2B-AC3F-F6F9225AE4F7}"/>
              </a:ext>
            </a:extLst>
          </p:cNvPr>
          <p:cNvGrpSpPr/>
          <p:nvPr/>
        </p:nvGrpSpPr>
        <p:grpSpPr>
          <a:xfrm>
            <a:off x="2480289" y="3543182"/>
            <a:ext cx="7273310" cy="1077218"/>
            <a:chOff x="2480289" y="3543182"/>
            <a:chExt cx="7273310" cy="10772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D7026A-2881-47F7-8246-3948B642B1D1}"/>
                </a:ext>
              </a:extLst>
            </p:cNvPr>
            <p:cNvSpPr/>
            <p:nvPr/>
          </p:nvSpPr>
          <p:spPr>
            <a:xfrm>
              <a:off x="2480289" y="3588604"/>
              <a:ext cx="7273310" cy="10317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5E9334-C851-4337-A71D-E82BBDD34621}"/>
                </a:ext>
              </a:extLst>
            </p:cNvPr>
            <p:cNvSpPr txBox="1"/>
            <p:nvPr/>
          </p:nvSpPr>
          <p:spPr>
            <a:xfrm>
              <a:off x="2667000" y="3543182"/>
              <a:ext cx="690926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/>
                  <a:ea typeface="+mn-ea"/>
                  <a:cs typeface="+mn-cs"/>
                </a:rPr>
                <a:t>Day +30 to +90 after transplant: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Engraftment (ANC </a:t>
              </a:r>
              <a:r>
                <a:rPr kumimoji="0" lang="en-US" sz="16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&gt;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500, platelets </a:t>
              </a:r>
              <a:r>
                <a:rPr kumimoji="0" lang="en-US" sz="16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&gt;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20K, transfusion independent)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Able to take oral medication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 active grades II-IV acute GVHD requiring &gt; 0.5 mg/kg prednisone daily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955B046-EC85-4552-A376-CA21545FBFB0}"/>
              </a:ext>
            </a:extLst>
          </p:cNvPr>
          <p:cNvGrpSpPr/>
          <p:nvPr/>
        </p:nvGrpSpPr>
        <p:grpSpPr>
          <a:xfrm>
            <a:off x="5320787" y="4919245"/>
            <a:ext cx="1550424" cy="345757"/>
            <a:chOff x="945247" y="1911698"/>
            <a:chExt cx="1550424" cy="34575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2C9873-5B5C-4B50-A498-B4BD196FCA8C}"/>
                </a:ext>
              </a:extLst>
            </p:cNvPr>
            <p:cNvSpPr/>
            <p:nvPr/>
          </p:nvSpPr>
          <p:spPr>
            <a:xfrm>
              <a:off x="945247" y="1911698"/>
              <a:ext cx="1535042" cy="33855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AF17525-E362-484B-955F-94D3F8DA555E}"/>
                </a:ext>
              </a:extLst>
            </p:cNvPr>
            <p:cNvSpPr txBox="1"/>
            <p:nvPr/>
          </p:nvSpPr>
          <p:spPr>
            <a:xfrm>
              <a:off x="945247" y="1918901"/>
              <a:ext cx="15504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Randomization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B6BE7A0-6251-4FCB-8F3B-181A4B2262A2}"/>
              </a:ext>
            </a:extLst>
          </p:cNvPr>
          <p:cNvGrpSpPr/>
          <p:nvPr/>
        </p:nvGrpSpPr>
        <p:grpSpPr>
          <a:xfrm>
            <a:off x="2210963" y="5486400"/>
            <a:ext cx="7770076" cy="1077218"/>
            <a:chOff x="2210963" y="5486400"/>
            <a:chExt cx="7770076" cy="10772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227749-98FE-439C-BDAE-0E0724BB998C}"/>
                </a:ext>
              </a:extLst>
            </p:cNvPr>
            <p:cNvSpPr/>
            <p:nvPr/>
          </p:nvSpPr>
          <p:spPr>
            <a:xfrm>
              <a:off x="2285508" y="5496821"/>
              <a:ext cx="7620492" cy="10667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0B3AC3-5D7A-427B-B03E-D2D0CB649361}"/>
                </a:ext>
              </a:extLst>
            </p:cNvPr>
            <p:cNvSpPr txBox="1"/>
            <p:nvPr/>
          </p:nvSpPr>
          <p:spPr>
            <a:xfrm>
              <a:off x="2210963" y="5486400"/>
              <a:ext cx="777007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Stratification: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Conditioning regimen intensity (myeloablative vs. reduced intensity)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Time from transplant to randomization (30-60 days vs. 61-90 days)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Measurable residual disease </a:t>
              </a:r>
              <a:r>
                <a:rPr kumimoji="0" lang="en-US" sz="16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&gt;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10</a:t>
              </a: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-4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(presence vs absence from registration sample)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497F545-546A-49AB-9E8A-C57E0D00C8B7}"/>
              </a:ext>
            </a:extLst>
          </p:cNvPr>
          <p:cNvGrpSpPr/>
          <p:nvPr/>
        </p:nvGrpSpPr>
        <p:grpSpPr>
          <a:xfrm>
            <a:off x="508028" y="4820960"/>
            <a:ext cx="1632178" cy="584775"/>
            <a:chOff x="508028" y="4820960"/>
            <a:chExt cx="1632178" cy="5847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437561-417E-40E7-B78C-CC91A37D5FAE}"/>
                </a:ext>
              </a:extLst>
            </p:cNvPr>
            <p:cNvSpPr/>
            <p:nvPr/>
          </p:nvSpPr>
          <p:spPr>
            <a:xfrm>
              <a:off x="513534" y="4854476"/>
              <a:ext cx="1592438" cy="5378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162BF08-8405-484B-8630-C20F5B879AA7}"/>
                </a:ext>
              </a:extLst>
            </p:cNvPr>
            <p:cNvSpPr txBox="1"/>
            <p:nvPr/>
          </p:nvSpPr>
          <p:spPr>
            <a:xfrm>
              <a:off x="508028" y="4820960"/>
              <a:ext cx="16321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/>
                  <a:ea typeface="+mn-ea"/>
                  <a:cs typeface="+mn-cs"/>
                </a:rPr>
                <a:t>Gilteritinib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/>
                  <a:ea typeface="+mn-ea"/>
                  <a:cs typeface="+mn-cs"/>
                </a:rPr>
                <a:t>120 mg po daily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3606F9B-10B5-4992-ABD3-06FA489EFDCD}"/>
              </a:ext>
            </a:extLst>
          </p:cNvPr>
          <p:cNvGrpSpPr/>
          <p:nvPr/>
        </p:nvGrpSpPr>
        <p:grpSpPr>
          <a:xfrm>
            <a:off x="493411" y="5793463"/>
            <a:ext cx="1598545" cy="835937"/>
            <a:chOff x="493411" y="5717263"/>
            <a:chExt cx="1598545" cy="83593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18FBE76-EBC5-46B8-A4C0-D09B999432DE}"/>
                </a:ext>
              </a:extLst>
            </p:cNvPr>
            <p:cNvSpPr/>
            <p:nvPr/>
          </p:nvSpPr>
          <p:spPr>
            <a:xfrm>
              <a:off x="609601" y="5717263"/>
              <a:ext cx="1371600" cy="8309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3CF75F8-9CBB-4085-B5E4-29EBD679DD48}"/>
                </a:ext>
              </a:extLst>
            </p:cNvPr>
            <p:cNvSpPr txBox="1"/>
            <p:nvPr/>
          </p:nvSpPr>
          <p:spPr>
            <a:xfrm>
              <a:off x="493411" y="5722203"/>
              <a:ext cx="15985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/>
                  <a:ea typeface="+mn-ea"/>
                  <a:cs typeface="+mn-cs"/>
                </a:rPr>
                <a:t>24 months maintenance treatment</a:t>
              </a:r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EB4C142-6A96-4585-A2A1-E9DFE74E78CA}"/>
              </a:ext>
            </a:extLst>
          </p:cNvPr>
          <p:cNvCxnSpPr>
            <a:cxnSpLocks/>
          </p:cNvCxnSpPr>
          <p:nvPr/>
        </p:nvCxnSpPr>
        <p:spPr>
          <a:xfrm>
            <a:off x="6858000" y="2223195"/>
            <a:ext cx="10217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82D90EF-F030-4572-8775-C3199428F2B4}"/>
              </a:ext>
            </a:extLst>
          </p:cNvPr>
          <p:cNvCxnSpPr>
            <a:cxnSpLocks/>
          </p:cNvCxnSpPr>
          <p:nvPr/>
        </p:nvCxnSpPr>
        <p:spPr>
          <a:xfrm flipH="1">
            <a:off x="2286000" y="5105400"/>
            <a:ext cx="27432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309A21B-F7B4-4F96-BDA9-81789D4B6C27}"/>
              </a:ext>
            </a:extLst>
          </p:cNvPr>
          <p:cNvCxnSpPr/>
          <p:nvPr/>
        </p:nvCxnSpPr>
        <p:spPr>
          <a:xfrm>
            <a:off x="6096000" y="5257800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8C0CAF1-6BAA-458B-9FAA-B7DE92BBE103}"/>
              </a:ext>
            </a:extLst>
          </p:cNvPr>
          <p:cNvCxnSpPr/>
          <p:nvPr/>
        </p:nvCxnSpPr>
        <p:spPr>
          <a:xfrm>
            <a:off x="6096000" y="4648200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F8B42DF-9261-4B75-972A-E8C09EE84672}"/>
              </a:ext>
            </a:extLst>
          </p:cNvPr>
          <p:cNvCxnSpPr/>
          <p:nvPr/>
        </p:nvCxnSpPr>
        <p:spPr>
          <a:xfrm>
            <a:off x="6096000" y="3352800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E9BA0F6-1C24-4065-9B33-2283F93B961A}"/>
              </a:ext>
            </a:extLst>
          </p:cNvPr>
          <p:cNvCxnSpPr/>
          <p:nvPr/>
        </p:nvCxnSpPr>
        <p:spPr>
          <a:xfrm>
            <a:off x="6096000" y="2438400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451C3E9-4291-4DA7-A247-CC9A62F3ED66}"/>
              </a:ext>
            </a:extLst>
          </p:cNvPr>
          <p:cNvCxnSpPr>
            <a:cxnSpLocks/>
          </p:cNvCxnSpPr>
          <p:nvPr/>
        </p:nvCxnSpPr>
        <p:spPr>
          <a:xfrm>
            <a:off x="6096000" y="1636030"/>
            <a:ext cx="0" cy="3087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403EA48-148C-46D4-AC4C-3330AC486C05}"/>
              </a:ext>
            </a:extLst>
          </p:cNvPr>
          <p:cNvCxnSpPr>
            <a:cxnSpLocks/>
          </p:cNvCxnSpPr>
          <p:nvPr/>
        </p:nvCxnSpPr>
        <p:spPr>
          <a:xfrm>
            <a:off x="7162800" y="5105400"/>
            <a:ext cx="2667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12B6265-ABA3-47E4-BA5A-F63EB49AA662}"/>
              </a:ext>
            </a:extLst>
          </p:cNvPr>
          <p:cNvCxnSpPr/>
          <p:nvPr/>
        </p:nvCxnSpPr>
        <p:spPr>
          <a:xfrm>
            <a:off x="1295400" y="5477977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877072-430A-4919-91A3-6C569AB4EA34}"/>
              </a:ext>
            </a:extLst>
          </p:cNvPr>
          <p:cNvGrpSpPr/>
          <p:nvPr/>
        </p:nvGrpSpPr>
        <p:grpSpPr>
          <a:xfrm>
            <a:off x="10439400" y="3795927"/>
            <a:ext cx="1579257" cy="699873"/>
            <a:chOff x="9822222" y="828241"/>
            <a:chExt cx="1579257" cy="69987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0DB6EF6-0ECD-4DED-B258-917D653BA05F}"/>
                </a:ext>
              </a:extLst>
            </p:cNvPr>
            <p:cNvSpPr/>
            <p:nvPr/>
          </p:nvSpPr>
          <p:spPr>
            <a:xfrm>
              <a:off x="9822222" y="828241"/>
              <a:ext cx="1579257" cy="69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405ADA2-39AC-4C0D-9593-4933E878EF85}"/>
                </a:ext>
              </a:extLst>
            </p:cNvPr>
            <p:cNvSpPr txBox="1"/>
            <p:nvPr/>
          </p:nvSpPr>
          <p:spPr>
            <a:xfrm>
              <a:off x="9906000" y="885791"/>
              <a:ext cx="14661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Sample for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00FFFF"/>
                  </a:highlight>
                  <a:uLnTx/>
                  <a:uFillTx/>
                  <a:latin typeface="Arial" panose="020B0604020202020204"/>
                  <a:ea typeface="+mn-ea"/>
                  <a:cs typeface="+mn-cs"/>
                </a:rPr>
                <a:t>MRD analysis</a:t>
              </a:r>
            </a:p>
          </p:txBody>
        </p:sp>
      </p:grp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320C8D7-09C5-4C22-9025-D92EC945A78F}"/>
              </a:ext>
            </a:extLst>
          </p:cNvPr>
          <p:cNvCxnSpPr>
            <a:cxnSpLocks/>
          </p:cNvCxnSpPr>
          <p:nvPr/>
        </p:nvCxnSpPr>
        <p:spPr>
          <a:xfrm>
            <a:off x="9829800" y="4114800"/>
            <a:ext cx="51245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7F075E1-151F-47B0-A32D-732CF4A79B30}"/>
              </a:ext>
            </a:extLst>
          </p:cNvPr>
          <p:cNvGrpSpPr/>
          <p:nvPr/>
        </p:nvGrpSpPr>
        <p:grpSpPr>
          <a:xfrm>
            <a:off x="10078523" y="4854476"/>
            <a:ext cx="1592438" cy="537865"/>
            <a:chOff x="513534" y="4854476"/>
            <a:chExt cx="1592438" cy="537865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F18BBC8-6A6D-4D45-8B39-E63732ADD44E}"/>
                </a:ext>
              </a:extLst>
            </p:cNvPr>
            <p:cNvSpPr/>
            <p:nvPr/>
          </p:nvSpPr>
          <p:spPr>
            <a:xfrm>
              <a:off x="513534" y="4854476"/>
              <a:ext cx="1592438" cy="5378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F0190D0-C8B1-48B9-B000-3A208BE78A2E}"/>
                </a:ext>
              </a:extLst>
            </p:cNvPr>
            <p:cNvSpPr txBox="1"/>
            <p:nvPr/>
          </p:nvSpPr>
          <p:spPr>
            <a:xfrm>
              <a:off x="862292" y="4919246"/>
              <a:ext cx="9236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Placebo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E4571F5-D408-4891-B335-3E464EC4225E}"/>
              </a:ext>
            </a:extLst>
          </p:cNvPr>
          <p:cNvGrpSpPr/>
          <p:nvPr/>
        </p:nvGrpSpPr>
        <p:grpSpPr>
          <a:xfrm>
            <a:off x="10058400" y="5793463"/>
            <a:ext cx="1598545" cy="835937"/>
            <a:chOff x="493411" y="5717263"/>
            <a:chExt cx="1598545" cy="835937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B547672-231C-4101-8FC6-68E221A00D2B}"/>
                </a:ext>
              </a:extLst>
            </p:cNvPr>
            <p:cNvSpPr/>
            <p:nvPr/>
          </p:nvSpPr>
          <p:spPr>
            <a:xfrm>
              <a:off x="609601" y="5717263"/>
              <a:ext cx="1371600" cy="8309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C9FEED6-3373-4B5F-B83C-5E6A7645E7AF}"/>
                </a:ext>
              </a:extLst>
            </p:cNvPr>
            <p:cNvSpPr txBox="1"/>
            <p:nvPr/>
          </p:nvSpPr>
          <p:spPr>
            <a:xfrm>
              <a:off x="493411" y="5722203"/>
              <a:ext cx="15985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24 months maintenance treatment</a:t>
              </a: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754D93A-3962-48C5-80C2-68157BF6D4D9}"/>
              </a:ext>
            </a:extLst>
          </p:cNvPr>
          <p:cNvCxnSpPr/>
          <p:nvPr/>
        </p:nvCxnSpPr>
        <p:spPr>
          <a:xfrm>
            <a:off x="10860389" y="5477977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00EF99-E9A6-E116-6BAE-1FE732CFEBEB}"/>
              </a:ext>
            </a:extLst>
          </p:cNvPr>
          <p:cNvSpPr txBox="1"/>
          <p:nvPr/>
        </p:nvSpPr>
        <p:spPr>
          <a:xfrm>
            <a:off x="77619" y="1401159"/>
            <a:ext cx="31214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34E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PCR-NGS MRD Assay (MRD6)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34E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First 2cc aspirate sent for MRD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34E77"/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46% + 4.5% = 50.5% FLT3-ITD MRD+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C6786A-0F2F-7149-3DE9-A0B895D7FEA3}"/>
              </a:ext>
            </a:extLst>
          </p:cNvPr>
          <p:cNvSpPr txBox="1">
            <a:spLocks/>
          </p:cNvSpPr>
          <p:nvPr/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MORPHO Study Design: GILT post HSCT maintenance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377F8D-151A-7CB1-CDAB-BAEB07827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544" y="793736"/>
            <a:ext cx="2641837" cy="13049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8F329B-834C-120C-990A-B6B1B0B92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968" y="2766539"/>
            <a:ext cx="2188147" cy="11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70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4723-F4D9-F4D3-726E-C1CC9E128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3CD7A8DE-E226-0E44-91B9-4AEA2B24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53" y="1107558"/>
            <a:ext cx="11712798" cy="5106772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8A71C-6860-15AB-3CA4-49965CE7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809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E3153-BE4C-6A99-D3F4-9132479B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096D907-8743-B45D-0D95-19BC91842235}"/>
              </a:ext>
            </a:extLst>
          </p:cNvPr>
          <p:cNvSpPr txBox="1">
            <a:spLocks/>
          </p:cNvSpPr>
          <p:nvPr/>
        </p:nvSpPr>
        <p:spPr>
          <a:xfrm>
            <a:off x="17352" y="46926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Post-Hoc MRD Analysis of MORPHO Study: FLT3i post SCT improves RFS in MRD+ patients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DE853D-A57B-C19D-DD31-0687F1B8EC48}"/>
              </a:ext>
            </a:extLst>
          </p:cNvPr>
          <p:cNvSpPr txBox="1"/>
          <p:nvPr/>
        </p:nvSpPr>
        <p:spPr>
          <a:xfrm>
            <a:off x="372933" y="6278078"/>
            <a:ext cx="2517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Levis M ASH #973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9E5277-D5C1-F629-95F2-E7CF8869A648}"/>
              </a:ext>
            </a:extLst>
          </p:cNvPr>
          <p:cNvSpPr txBox="1"/>
          <p:nvPr/>
        </p:nvSpPr>
        <p:spPr>
          <a:xfrm>
            <a:off x="1524133" y="1355972"/>
            <a:ext cx="3031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38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objective: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38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Relapse-free survival (RFS)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38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HR = 0.679 (0.459-1.005)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F38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38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0.0518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524CD5-FA39-8BDC-2955-8365DD64D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33" y="2514600"/>
            <a:ext cx="5334000" cy="3537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DF941D-A9EA-9491-4486-9FB6CE22E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600" y="1107558"/>
            <a:ext cx="4354924" cy="2897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CB03F7-D1D7-A33A-4EA8-641D5367357C}"/>
              </a:ext>
            </a:extLst>
          </p:cNvPr>
          <p:cNvSpPr txBox="1"/>
          <p:nvPr/>
        </p:nvSpPr>
        <p:spPr>
          <a:xfrm>
            <a:off x="10117857" y="1540637"/>
            <a:ext cx="1962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385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RFS: MRD positive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385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(either pre or post SCT)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01249-90DA-3451-50FC-5C5EFC82C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924" y="4005044"/>
            <a:ext cx="4295641" cy="28529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771981-9415-159F-06D0-A2C64D13637A}"/>
              </a:ext>
            </a:extLst>
          </p:cNvPr>
          <p:cNvSpPr txBox="1"/>
          <p:nvPr/>
        </p:nvSpPr>
        <p:spPr>
          <a:xfrm>
            <a:off x="10049789" y="4694188"/>
            <a:ext cx="19347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385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RFS: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385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MRD negative</a:t>
            </a:r>
          </a:p>
        </p:txBody>
      </p:sp>
    </p:spTree>
    <p:extLst>
      <p:ext uri="{BB962C8B-B14F-4D97-AF65-F5344CB8AC3E}">
        <p14:creationId xmlns:p14="http://schemas.microsoft.com/office/powerpoint/2010/main" val="1320169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27E0BE9-D97F-4BAA-9617-002CD975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376" y="3962400"/>
            <a:ext cx="4410075" cy="267719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869FF7E-9AF9-43F0-A9EF-FF97B12A8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365" y="1197161"/>
            <a:ext cx="3962476" cy="2735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95D330-85E7-4A42-8482-250D4DBC3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57" y="1193491"/>
            <a:ext cx="4038158" cy="27355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802844-61EA-4A59-AC28-38059AFC3FA2}"/>
              </a:ext>
            </a:extLst>
          </p:cNvPr>
          <p:cNvSpPr txBox="1"/>
          <p:nvPr/>
        </p:nvSpPr>
        <p:spPr>
          <a:xfrm>
            <a:off x="3973029" y="1455035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MRD   14/82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DB8207-F39B-4506-A819-AD1DB7CA8E09}"/>
              </a:ext>
            </a:extLst>
          </p:cNvPr>
          <p:cNvSpPr txBox="1"/>
          <p:nvPr/>
        </p:nvSpPr>
        <p:spPr>
          <a:xfrm>
            <a:off x="2850036" y="25146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Placebo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E099C5-8604-49AA-B3FC-03028846AA90}"/>
              </a:ext>
            </a:extLst>
          </p:cNvPr>
          <p:cNvSpPr txBox="1"/>
          <p:nvPr/>
        </p:nvSpPr>
        <p:spPr>
          <a:xfrm>
            <a:off x="3887616" y="107885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01DED2-7F12-48BC-89DE-EC4A4E667075}"/>
              </a:ext>
            </a:extLst>
          </p:cNvPr>
          <p:cNvSpPr txBox="1"/>
          <p:nvPr/>
        </p:nvSpPr>
        <p:spPr>
          <a:xfrm>
            <a:off x="3990884" y="1898649"/>
            <a:ext cx="1741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MRD5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14/32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B4D99C-298D-4E5C-9109-C487CF44A05A}"/>
              </a:ext>
            </a:extLst>
          </p:cNvPr>
          <p:cNvSpPr txBox="1"/>
          <p:nvPr/>
        </p:nvSpPr>
        <p:spPr>
          <a:xfrm>
            <a:off x="3990884" y="1664816"/>
            <a:ext cx="1629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MRD6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5/19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1A1D26-90D8-40B5-9F41-41D612386337}"/>
              </a:ext>
            </a:extLst>
          </p:cNvPr>
          <p:cNvSpPr txBox="1"/>
          <p:nvPr/>
        </p:nvSpPr>
        <p:spPr>
          <a:xfrm>
            <a:off x="3979973" y="2180165"/>
            <a:ext cx="1853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MRD4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22/37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94B3FC-ACF4-4661-8CFB-BD26848E5B85}"/>
              </a:ext>
            </a:extLst>
          </p:cNvPr>
          <p:cNvGrpSpPr/>
          <p:nvPr/>
        </p:nvGrpSpPr>
        <p:grpSpPr>
          <a:xfrm>
            <a:off x="5122705" y="2547417"/>
            <a:ext cx="1219200" cy="1216288"/>
            <a:chOff x="9753600" y="5260712"/>
            <a:chExt cx="1219200" cy="12162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0A5C0F0-3567-458E-B4BD-269390829A20}"/>
                </a:ext>
              </a:extLst>
            </p:cNvPr>
            <p:cNvCxnSpPr/>
            <p:nvPr/>
          </p:nvCxnSpPr>
          <p:spPr>
            <a:xfrm>
              <a:off x="9753600" y="5260712"/>
              <a:ext cx="1219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9EEC096-2DE7-42C5-A761-ADB587027D29}"/>
                </a:ext>
              </a:extLst>
            </p:cNvPr>
            <p:cNvCxnSpPr/>
            <p:nvPr/>
          </p:nvCxnSpPr>
          <p:spPr>
            <a:xfrm>
              <a:off x="10363200" y="5260712"/>
              <a:ext cx="0" cy="12162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E4C587-5F3C-4B28-859D-D384838CF87E}"/>
              </a:ext>
            </a:extLst>
          </p:cNvPr>
          <p:cNvSpPr txBox="1"/>
          <p:nvPr/>
        </p:nvSpPr>
        <p:spPr>
          <a:xfrm>
            <a:off x="4648855" y="1169779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Events/N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2DF343-596F-4A39-A235-2A21FED970D2}"/>
              </a:ext>
            </a:extLst>
          </p:cNvPr>
          <p:cNvGrpSpPr/>
          <p:nvPr/>
        </p:nvGrpSpPr>
        <p:grpSpPr>
          <a:xfrm>
            <a:off x="8638958" y="1095426"/>
            <a:ext cx="3403514" cy="1834674"/>
            <a:chOff x="8638958" y="1019224"/>
            <a:chExt cx="3403514" cy="183467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C03D395-D99F-42E8-88F7-F8B812F6C727}"/>
                </a:ext>
              </a:extLst>
            </p:cNvPr>
            <p:cNvGrpSpPr/>
            <p:nvPr/>
          </p:nvGrpSpPr>
          <p:grpSpPr>
            <a:xfrm>
              <a:off x="8638958" y="1019224"/>
              <a:ext cx="3403514" cy="1834674"/>
              <a:chOff x="8229600" y="1049258"/>
              <a:chExt cx="3453106" cy="183467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30FE042-70BB-4571-9E83-247E5A3FE59C}"/>
                  </a:ext>
                </a:extLst>
              </p:cNvPr>
              <p:cNvSpPr txBox="1"/>
              <p:nvPr/>
            </p:nvSpPr>
            <p:spPr>
              <a:xfrm>
                <a:off x="9980672" y="1503110"/>
                <a:ext cx="170203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No MRD   18/85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F06039-7D62-43E6-B30A-C8187634F94F}"/>
                  </a:ext>
                </a:extLst>
              </p:cNvPr>
              <p:cNvSpPr txBox="1"/>
              <p:nvPr/>
            </p:nvSpPr>
            <p:spPr>
              <a:xfrm>
                <a:off x="8229600" y="2514600"/>
                <a:ext cx="1210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Gilteritinib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53DA73-4E92-40FF-8B6E-7D72585316AF}"/>
                  </a:ext>
                </a:extLst>
              </p:cNvPr>
              <p:cNvSpPr txBox="1"/>
              <p:nvPr/>
            </p:nvSpPr>
            <p:spPr>
              <a:xfrm>
                <a:off x="9940578" y="1049258"/>
                <a:ext cx="6606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MRD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B04A89F-1649-438B-B68B-AF441E9E8786}"/>
                  </a:ext>
                </a:extLst>
              </p:cNvPr>
              <p:cNvSpPr txBox="1"/>
              <p:nvPr/>
            </p:nvSpPr>
            <p:spPr>
              <a:xfrm>
                <a:off x="9969603" y="1702741"/>
                <a:ext cx="134835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MRD5        8/31</a:t>
                </a:r>
                <a:endPara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1546017-C830-4CF6-9B41-CD99F01CFA90}"/>
                  </a:ext>
                </a:extLst>
              </p:cNvPr>
              <p:cNvSpPr txBox="1"/>
              <p:nvPr/>
            </p:nvSpPr>
            <p:spPr>
              <a:xfrm>
                <a:off x="9980672" y="1325053"/>
                <a:ext cx="142136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MRD6        2/14</a:t>
                </a:r>
                <a:endPara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3392BAA-3AD3-400E-907E-0FDEE97767CB}"/>
                  </a:ext>
                </a:extLst>
              </p:cNvPr>
              <p:cNvSpPr txBox="1"/>
              <p:nvPr/>
            </p:nvSpPr>
            <p:spPr>
              <a:xfrm>
                <a:off x="9980673" y="1921169"/>
                <a:ext cx="134835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MRD4        16/41</a:t>
                </a:r>
                <a:endParaRPr kumimoji="0" lang="en-US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BB2DA86-DEC1-42B6-B913-57803DB81896}"/>
                </a:ext>
              </a:extLst>
            </p:cNvPr>
            <p:cNvSpPr txBox="1"/>
            <p:nvPr/>
          </p:nvSpPr>
          <p:spPr>
            <a:xfrm>
              <a:off x="10991727" y="1052343"/>
              <a:ext cx="8082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Events/N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622A368-7B91-47DD-A6FD-35BB5AFE94B6}"/>
              </a:ext>
            </a:extLst>
          </p:cNvPr>
          <p:cNvSpPr txBox="1"/>
          <p:nvPr/>
        </p:nvSpPr>
        <p:spPr>
          <a:xfrm>
            <a:off x="9147585" y="4535979"/>
            <a:ext cx="1923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4E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134E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-6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4E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≤ MRD6 &lt; 10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134E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8ECBA7-303B-49E3-A977-7A25F77A8FC6}"/>
              </a:ext>
            </a:extLst>
          </p:cNvPr>
          <p:cNvSpPr txBox="1"/>
          <p:nvPr/>
        </p:nvSpPr>
        <p:spPr>
          <a:xfrm>
            <a:off x="9147585" y="4895637"/>
            <a:ext cx="1923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4E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134E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-5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4E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≤ MRD5 &lt; 10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134E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8E60C1-A027-4473-8894-7EEC6CEAA115}"/>
              </a:ext>
            </a:extLst>
          </p:cNvPr>
          <p:cNvSpPr txBox="1"/>
          <p:nvPr/>
        </p:nvSpPr>
        <p:spPr>
          <a:xfrm>
            <a:off x="9147585" y="5255295"/>
            <a:ext cx="134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4E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134E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-4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4E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≤ MRD4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134E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B7213F-F416-ED7F-2C53-5B0EE68CFAB9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FLT3 MRD at any level impacts RFS, and is improved with GILT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D26266-40FE-ECBC-ABFB-3D5CACF5E529}"/>
              </a:ext>
            </a:extLst>
          </p:cNvPr>
          <p:cNvSpPr txBox="1"/>
          <p:nvPr/>
        </p:nvSpPr>
        <p:spPr>
          <a:xfrm>
            <a:off x="372933" y="6278078"/>
            <a:ext cx="2517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Levis M ASH #973</a:t>
            </a:r>
          </a:p>
        </p:txBody>
      </p:sp>
    </p:spTree>
    <p:extLst>
      <p:ext uri="{BB962C8B-B14F-4D97-AF65-F5344CB8AC3E}">
        <p14:creationId xmlns:p14="http://schemas.microsoft.com/office/powerpoint/2010/main" val="24813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B7213F-F416-ED7F-2C53-5B0EE68CFAB9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FLT3-ITD MRD eradication post-SCT is improved with GILT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6E9C17C-4133-4700-5B2D-CFA80E7495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07503" y="1210090"/>
          <a:ext cx="5319443" cy="3623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" imgW="3600997" imgH="2453009" progId="Prism10.Document">
                  <p:embed/>
                </p:oleObj>
              </mc:Choice>
              <mc:Fallback>
                <p:oleObj name="Prism 10" r:id="rId2" imgW="3600997" imgH="2453009" progId="Prism10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6E9C17C-4133-4700-5B2D-CFA80E7495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07503" y="1210090"/>
                        <a:ext cx="5319443" cy="3623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1609D7-BEF2-78C3-7E54-742EF6B28BF1}"/>
              </a:ext>
            </a:extLst>
          </p:cNvPr>
          <p:cNvSpPr txBox="1"/>
          <p:nvPr/>
        </p:nvSpPr>
        <p:spPr>
          <a:xfrm rot="16200000">
            <a:off x="2217674" y="2852659"/>
            <a:ext cx="2441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MRD Eradication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4177B-7102-ADD4-DC29-B95D8D64CDF4}"/>
              </a:ext>
            </a:extLst>
          </p:cNvPr>
          <p:cNvSpPr txBox="1"/>
          <p:nvPr/>
        </p:nvSpPr>
        <p:spPr>
          <a:xfrm>
            <a:off x="5757348" y="4685958"/>
            <a:ext cx="14287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Randomization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8DEF4B-1C88-18C7-A29A-90CFBA06DDAC}"/>
              </a:ext>
            </a:extLst>
          </p:cNvPr>
          <p:cNvSpPr txBox="1"/>
          <p:nvPr/>
        </p:nvSpPr>
        <p:spPr>
          <a:xfrm>
            <a:off x="575514" y="4947568"/>
            <a:ext cx="110409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FLT3-ITD clones post-SCT are more often eradicated with GILT compared to placebo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MRD was eradicated in 69% of pts on GILT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vs 44% with placebo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Relapse or eradication predominantly occurs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 the first 6 months post-SCT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Any level of FLT3-ITD MRD impacts RFS (the higher the MRD the worse the RFS)</a:t>
            </a:r>
          </a:p>
        </p:txBody>
      </p:sp>
    </p:spTree>
    <p:extLst>
      <p:ext uri="{BB962C8B-B14F-4D97-AF65-F5344CB8AC3E}">
        <p14:creationId xmlns:p14="http://schemas.microsoft.com/office/powerpoint/2010/main" val="1829615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F02FF5D-B6DA-C5B6-D4CD-489EC92DB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288877"/>
            <a:ext cx="10905066" cy="42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CFF4B875-C9F0-372A-5B68-8C83DE66457E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ADMIRAL study: Additional evidence of benefit of post-HSCT GILT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BBC3B9-8343-961C-4521-5F3BADA608DA}"/>
              </a:ext>
            </a:extLst>
          </p:cNvPr>
          <p:cNvSpPr txBox="1"/>
          <p:nvPr/>
        </p:nvSpPr>
        <p:spPr>
          <a:xfrm>
            <a:off x="7716033" y="6249123"/>
            <a:ext cx="4233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Perl AE et al, Transplant Cell </a:t>
            </a:r>
            <a:r>
              <a:rPr lang="en-US" dirty="0" err="1"/>
              <a:t>Ther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787368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4723-F4D9-F4D3-726E-C1CC9E128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 fontScale="90000"/>
          </a:bodyPr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3CD7A8DE-E226-0E44-91B9-4AEA2B24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53" y="1107558"/>
            <a:ext cx="11712798" cy="5106772"/>
          </a:xfrm>
        </p:spPr>
        <p:txBody>
          <a:bodyPr>
            <a:normAutofit/>
          </a:bodyPr>
          <a:lstStyle/>
          <a:p>
            <a:endParaRPr lang="en-US" sz="240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8A71C-6860-15AB-3CA4-49965CE7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809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E3153-BE4C-6A99-D3F4-9132479B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096D907-8743-B45D-0D95-19BC91842235}"/>
              </a:ext>
            </a:extLst>
          </p:cNvPr>
          <p:cNvSpPr txBox="1">
            <a:spLocks/>
          </p:cNvSpPr>
          <p:nvPr/>
        </p:nvSpPr>
        <p:spPr>
          <a:xfrm>
            <a:off x="94035" y="132516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GILT as post-HSCT maintenance  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8A77DA8-C7A6-479C-651D-DC3C44B776AD}"/>
              </a:ext>
            </a:extLst>
          </p:cNvPr>
          <p:cNvSpPr txBox="1">
            <a:spLocks/>
          </p:cNvSpPr>
          <p:nvPr/>
        </p:nvSpPr>
        <p:spPr>
          <a:xfrm>
            <a:off x="524256" y="2066795"/>
            <a:ext cx="11161776" cy="39911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Proxima Nova Rg" panose="02000506030000020004" pitchFamily="50" charset="0"/>
              <a:buChar char="-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Identification of FLT3 MTD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any level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peri-transplant impacts RFS, and is improved with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gilteritinib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post-HSCT maintenance (the higher the MRD level, the worse the RFS)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47484F"/>
                </a:solidFill>
                <a:latin typeface="+mn-lt"/>
              </a:rPr>
              <a:t>FLT3-ITD MRD eradication post-SCT is improved with GILT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Relapse or eradication predominantly occurs during the first 6 months post-SCT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583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B7213F-F416-ED7F-2C53-5B0EE68CFAB9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Update of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HMA+VEN+IDHi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 for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IDHm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 AML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EFCF09-8CCD-70A1-4D90-956E36D4C9CD}"/>
              </a:ext>
            </a:extLst>
          </p:cNvPr>
          <p:cNvSpPr txBox="1"/>
          <p:nvPr/>
        </p:nvSpPr>
        <p:spPr>
          <a:xfrm>
            <a:off x="9634014" y="6293224"/>
            <a:ext cx="20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Atluri H ASH #968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4479D-F6A1-530C-7E32-298DF9178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80" y="1238194"/>
            <a:ext cx="6553020" cy="17335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29B716-D495-28D2-BD20-1FD105A7E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50" y="3227419"/>
            <a:ext cx="5031080" cy="1530229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D1D1942-579D-BDB9-10B5-B7879628FF2F}"/>
              </a:ext>
            </a:extLst>
          </p:cNvPr>
          <p:cNvGraphicFramePr>
            <a:graphicFrameLocks noGrp="1"/>
          </p:cNvGraphicFramePr>
          <p:nvPr/>
        </p:nvGraphicFramePr>
        <p:xfrm>
          <a:off x="6823936" y="1269402"/>
          <a:ext cx="5181683" cy="4916553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111706">
                  <a:extLst>
                    <a:ext uri="{9D8B030D-6E8A-4147-A177-3AD203B41FA5}">
                      <a16:colId xmlns:a16="http://schemas.microsoft.com/office/drawing/2014/main" val="1298675412"/>
                    </a:ext>
                  </a:extLst>
                </a:gridCol>
                <a:gridCol w="729057">
                  <a:extLst>
                    <a:ext uri="{9D8B030D-6E8A-4147-A177-3AD203B41FA5}">
                      <a16:colId xmlns:a16="http://schemas.microsoft.com/office/drawing/2014/main" val="1344690352"/>
                    </a:ext>
                  </a:extLst>
                </a:gridCol>
                <a:gridCol w="795938">
                  <a:extLst>
                    <a:ext uri="{9D8B030D-6E8A-4147-A177-3AD203B41FA5}">
                      <a16:colId xmlns:a16="http://schemas.microsoft.com/office/drawing/2014/main" val="4202565596"/>
                    </a:ext>
                  </a:extLst>
                </a:gridCol>
                <a:gridCol w="802340">
                  <a:extLst>
                    <a:ext uri="{9D8B030D-6E8A-4147-A177-3AD203B41FA5}">
                      <a16:colId xmlns:a16="http://schemas.microsoft.com/office/drawing/2014/main" val="388901125"/>
                    </a:ext>
                  </a:extLst>
                </a:gridCol>
                <a:gridCol w="919304">
                  <a:extLst>
                    <a:ext uri="{9D8B030D-6E8A-4147-A177-3AD203B41FA5}">
                      <a16:colId xmlns:a16="http://schemas.microsoft.com/office/drawing/2014/main" val="289692239"/>
                    </a:ext>
                  </a:extLst>
                </a:gridCol>
                <a:gridCol w="823338">
                  <a:extLst>
                    <a:ext uri="{9D8B030D-6E8A-4147-A177-3AD203B41FA5}">
                      <a16:colId xmlns:a16="http://schemas.microsoft.com/office/drawing/2014/main" val="1418859924"/>
                    </a:ext>
                  </a:extLst>
                </a:gridCol>
              </a:tblGrid>
              <a:tr h="342159">
                <a:tc gridSpan="6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Baseline Characteristics</a:t>
                      </a:r>
                      <a:endParaRPr lang="en-US" sz="18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126015"/>
                  </a:ext>
                </a:extLst>
              </a:tr>
              <a:tr h="410940"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Variable</a:t>
                      </a:r>
                      <a:endParaRPr lang="en-US" sz="14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</a:t>
                      </a:r>
                      <a:endParaRPr lang="en-US" sz="1400" b="1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(n=57)</a:t>
                      </a:r>
                      <a:endParaRPr lang="en-US" sz="14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 gridSpan="2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Newly Diagnosed</a:t>
                      </a:r>
                      <a:endParaRPr lang="en-US" sz="1400" b="1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(n=27)</a:t>
                      </a:r>
                      <a:endParaRPr lang="en-US" sz="14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Relapsed Refractory</a:t>
                      </a:r>
                      <a:endParaRPr lang="en-US" sz="1400" b="1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(n=30)</a:t>
                      </a:r>
                      <a:endParaRPr lang="en-US" sz="14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967470"/>
                  </a:ext>
                </a:extLst>
              </a:tr>
              <a:tr h="410940"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IDH1</a:t>
                      </a:r>
                      <a:endParaRPr lang="en-US" sz="1200" b="1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(n=11)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IDH2</a:t>
                      </a:r>
                      <a:endParaRPr lang="en-US" sz="1200" b="1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(n=16)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IDH1</a:t>
                      </a:r>
                      <a:endParaRPr lang="en-US" sz="1200" b="1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(n=11)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IDH2</a:t>
                      </a:r>
                      <a:endParaRPr lang="en-US" sz="1200" b="1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(n=19)</a:t>
                      </a:r>
                      <a:endParaRPr lang="en-US" sz="2400" b="1" dirty="0">
                        <a:solidFill>
                          <a:srgbClr val="232C3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extLst>
                  <a:ext uri="{0D108BD9-81ED-4DB2-BD59-A6C34878D82A}">
                    <a16:rowId xmlns:a16="http://schemas.microsoft.com/office/drawing/2014/main" val="1270610614"/>
                  </a:ext>
                </a:extLst>
              </a:tr>
              <a:tr h="235003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 (years)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 (41-86)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 (70-80)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 (62-83)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 (41-86)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 (56-84)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extLst>
                  <a:ext uri="{0D108BD9-81ED-4DB2-BD59-A6C34878D82A}">
                    <a16:rowId xmlns:a16="http://schemas.microsoft.com/office/drawing/2014/main" val="2407253456"/>
                  </a:ext>
                </a:extLst>
              </a:tr>
              <a:tr h="235003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Male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(61)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(36)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(75)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(72)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(58)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extLst>
                  <a:ext uri="{0D108BD9-81ED-4DB2-BD59-A6C34878D82A}">
                    <a16:rowId xmlns:a16="http://schemas.microsoft.com/office/drawing/2014/main" val="1549463474"/>
                  </a:ext>
                </a:extLst>
              </a:tr>
              <a:tr h="235003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ECOG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(1-2)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(1-2)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(1-2)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(1-2)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1(1-2)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extLst>
                  <a:ext uri="{0D108BD9-81ED-4DB2-BD59-A6C34878D82A}">
                    <a16:rowId xmlns:a16="http://schemas.microsoft.com/office/drawing/2014/main" val="1699080571"/>
                  </a:ext>
                </a:extLst>
              </a:tr>
              <a:tr h="215108">
                <a:tc gridSpan="6"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ELN Risk (2022)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 hMerge="1"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24" marR="23024" marT="6395" marB="0" anchor="ctr"/>
                </a:tc>
                <a:tc hMerge="1"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398" marR="61398" marT="30699" marB="30699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398" marR="61398" marT="30699" marB="30699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911610"/>
                  </a:ext>
                </a:extLst>
              </a:tr>
              <a:tr h="235003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ELN Favorable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(12)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(27)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(13)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(9)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(5)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96" marR="4796" marT="4796" marB="0" anchor="ctr"/>
                </a:tc>
                <a:extLst>
                  <a:ext uri="{0D108BD9-81ED-4DB2-BD59-A6C34878D82A}">
                    <a16:rowId xmlns:a16="http://schemas.microsoft.com/office/drawing/2014/main" val="3258651131"/>
                  </a:ext>
                </a:extLst>
              </a:tr>
              <a:tr h="235003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ELN Intermediate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(4)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(6)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(10)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extLst>
                  <a:ext uri="{0D108BD9-81ED-4DB2-BD59-A6C34878D82A}">
                    <a16:rowId xmlns:a16="http://schemas.microsoft.com/office/drawing/2014/main" val="311816450"/>
                  </a:ext>
                </a:extLst>
              </a:tr>
              <a:tr h="235003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ELN Adverse 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 (82)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(72)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(81)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(91)</a:t>
                      </a:r>
                      <a:endParaRPr lang="en-US" sz="1200" b="1" i="0" u="none" strike="noStrike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kern="100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16 (85)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extLst>
                  <a:ext uri="{0D108BD9-81ED-4DB2-BD59-A6C34878D82A}">
                    <a16:rowId xmlns:a16="http://schemas.microsoft.com/office/drawing/2014/main" val="3599423077"/>
                  </a:ext>
                </a:extLst>
              </a:tr>
              <a:tr h="191784">
                <a:tc gridSpan="6"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Cytogenetic Risk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 hMerge="1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24" marR="23024" marT="6395" marB="0" anchor="ctr"/>
                </a:tc>
                <a:tc hMerge="1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24" marR="23024" marT="6395" marB="0" anchor="ctr"/>
                </a:tc>
                <a:tc hMerge="1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398" marR="61398" marT="30699" marB="30699"/>
                </a:tc>
                <a:tc hMerge="1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398" marR="61398" marT="30699" marB="30699"/>
                </a:tc>
                <a:tc hMerge="1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398" marR="61398" marT="30699" marB="30699"/>
                </a:tc>
                <a:extLst>
                  <a:ext uri="{0D108BD9-81ED-4DB2-BD59-A6C34878D82A}">
                    <a16:rowId xmlns:a16="http://schemas.microsoft.com/office/drawing/2014/main" val="3656244047"/>
                  </a:ext>
                </a:extLst>
              </a:tr>
              <a:tr h="235003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Intermediate Risk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 (65)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(73)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 (88)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(36) 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(58)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extLst>
                  <a:ext uri="{0D108BD9-81ED-4DB2-BD59-A6C34878D82A}">
                    <a16:rowId xmlns:a16="http://schemas.microsoft.com/office/drawing/2014/main" val="2270037960"/>
                  </a:ext>
                </a:extLst>
              </a:tr>
              <a:tr h="235003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Adverse Risk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(35)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(27)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(12)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(64)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(42)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extLst>
                  <a:ext uri="{0D108BD9-81ED-4DB2-BD59-A6C34878D82A}">
                    <a16:rowId xmlns:a16="http://schemas.microsoft.com/office/drawing/2014/main" val="3748985948"/>
                  </a:ext>
                </a:extLst>
              </a:tr>
              <a:tr h="191784">
                <a:tc gridSpan="6"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Co-Occurring Mutations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 hMerge="1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24" marR="23024" marT="6395" marB="0" anchor="ctr"/>
                </a:tc>
                <a:tc hMerge="1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24" marR="23024" marT="6395" marB="0" anchor="ctr"/>
                </a:tc>
                <a:tc hMerge="1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398" marR="61398" marT="30699" marB="30699"/>
                </a:tc>
                <a:tc hMerge="1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398" marR="61398" marT="30699" marB="30699"/>
                </a:tc>
                <a:tc hMerge="1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398" marR="61398" marT="30699" marB="30699"/>
                </a:tc>
                <a:extLst>
                  <a:ext uri="{0D108BD9-81ED-4DB2-BD59-A6C34878D82A}">
                    <a16:rowId xmlns:a16="http://schemas.microsoft.com/office/drawing/2014/main" val="1271784611"/>
                  </a:ext>
                </a:extLst>
              </a:tr>
              <a:tr h="235003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NPM1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(16)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(27)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(19)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(18)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(5)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extLst>
                  <a:ext uri="{0D108BD9-81ED-4DB2-BD59-A6C34878D82A}">
                    <a16:rowId xmlns:a16="http://schemas.microsoft.com/office/drawing/2014/main" val="2870988580"/>
                  </a:ext>
                </a:extLst>
              </a:tr>
              <a:tr h="235003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KRAS/NRAS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(14)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(9)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(19)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(9)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(5)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extLst>
                  <a:ext uri="{0D108BD9-81ED-4DB2-BD59-A6C34878D82A}">
                    <a16:rowId xmlns:a16="http://schemas.microsoft.com/office/drawing/2014/main" val="3971368269"/>
                  </a:ext>
                </a:extLst>
              </a:tr>
              <a:tr h="235003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FLT3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(2)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(9)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extLst>
                  <a:ext uri="{0D108BD9-81ED-4DB2-BD59-A6C34878D82A}">
                    <a16:rowId xmlns:a16="http://schemas.microsoft.com/office/drawing/2014/main" val="604167005"/>
                  </a:ext>
                </a:extLst>
              </a:tr>
              <a:tr h="235003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TP53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(21)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(12)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(55)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rgbClr val="232C3D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(21)</a:t>
                      </a:r>
                      <a:endParaRPr lang="en-US" sz="1200" b="1" i="0" u="none" strike="noStrike" dirty="0">
                        <a:solidFill>
                          <a:srgbClr val="232C3D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049" marR="46049" marT="23024" marB="23024"/>
                </a:tc>
                <a:extLst>
                  <a:ext uri="{0D108BD9-81ED-4DB2-BD59-A6C34878D82A}">
                    <a16:rowId xmlns:a16="http://schemas.microsoft.com/office/drawing/2014/main" val="1652787532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825CAD34-4B45-8679-E65A-C5B47836DF52}"/>
              </a:ext>
            </a:extLst>
          </p:cNvPr>
          <p:cNvGraphicFramePr>
            <a:graphicFrameLocks noGrp="1"/>
          </p:cNvGraphicFramePr>
          <p:nvPr/>
        </p:nvGraphicFramePr>
        <p:xfrm>
          <a:off x="2852057" y="4854691"/>
          <a:ext cx="3571047" cy="153023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390845">
                  <a:extLst>
                    <a:ext uri="{9D8B030D-6E8A-4147-A177-3AD203B41FA5}">
                      <a16:colId xmlns:a16="http://schemas.microsoft.com/office/drawing/2014/main" val="815874901"/>
                    </a:ext>
                  </a:extLst>
                </a:gridCol>
                <a:gridCol w="1150131">
                  <a:extLst>
                    <a:ext uri="{9D8B030D-6E8A-4147-A177-3AD203B41FA5}">
                      <a16:colId xmlns:a16="http://schemas.microsoft.com/office/drawing/2014/main" val="2987745825"/>
                    </a:ext>
                  </a:extLst>
                </a:gridCol>
                <a:gridCol w="1030071">
                  <a:extLst>
                    <a:ext uri="{9D8B030D-6E8A-4147-A177-3AD203B41FA5}">
                      <a16:colId xmlns:a16="http://schemas.microsoft.com/office/drawing/2014/main" val="480606545"/>
                    </a:ext>
                  </a:extLst>
                </a:gridCol>
              </a:tblGrid>
              <a:tr h="218228">
                <a:tc gridSpan="3"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 dirty="0">
                          <a:solidFill>
                            <a:srgbClr val="232C3D"/>
                          </a:solidFill>
                          <a:effectLst/>
                        </a:rPr>
                        <a:t>Prior Treatments (R/R Only)</a:t>
                      </a:r>
                      <a:endParaRPr lang="en-US" sz="1000" b="1" i="0" u="none" strike="noStrike" dirty="0">
                        <a:solidFill>
                          <a:srgbClr val="232C3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268" marR="17268" marT="4796" marB="0" anchor="ctr"/>
                </a:tc>
                <a:tc hMerge="1"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24" marR="23024" marT="6395" marB="0" anchor="ctr"/>
                </a:tc>
                <a:tc hMerge="1"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24" marR="23024" marT="6395" marB="0" anchor="ctr"/>
                </a:tc>
                <a:extLst>
                  <a:ext uri="{0D108BD9-81ED-4DB2-BD59-A6C34878D82A}">
                    <a16:rowId xmlns:a16="http://schemas.microsoft.com/office/drawing/2014/main" val="196643870"/>
                  </a:ext>
                </a:extLst>
              </a:tr>
              <a:tr h="386488"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i="0" u="none" strike="noStrike" dirty="0">
                        <a:solidFill>
                          <a:srgbClr val="232C3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 dirty="0">
                          <a:solidFill>
                            <a:srgbClr val="232C3D"/>
                          </a:solidFill>
                          <a:effectLst/>
                        </a:rPr>
                        <a:t>IDH1</a:t>
                      </a:r>
                      <a:endParaRPr lang="en-US" sz="1000" b="1" u="none" strike="noStrike" dirty="0">
                        <a:solidFill>
                          <a:srgbClr val="232C3D"/>
                        </a:solidFill>
                        <a:effectLst/>
                      </a:endParaRPr>
                    </a:p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 dirty="0">
                          <a:solidFill>
                            <a:srgbClr val="232C3D"/>
                          </a:solidFill>
                          <a:effectLst/>
                        </a:rPr>
                        <a:t>(n=11)</a:t>
                      </a:r>
                      <a:endParaRPr lang="en-US" sz="1000" b="1" dirty="0">
                        <a:solidFill>
                          <a:srgbClr val="232C3D"/>
                        </a:solidFill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 dirty="0">
                          <a:solidFill>
                            <a:srgbClr val="232C3D"/>
                          </a:solidFill>
                          <a:effectLst/>
                        </a:rPr>
                        <a:t>IDH2</a:t>
                      </a:r>
                      <a:endParaRPr lang="en-US" sz="1000" b="1" u="none" strike="noStrike" dirty="0">
                        <a:solidFill>
                          <a:srgbClr val="232C3D"/>
                        </a:solidFill>
                        <a:effectLst/>
                      </a:endParaRPr>
                    </a:p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 dirty="0">
                          <a:solidFill>
                            <a:srgbClr val="232C3D"/>
                          </a:solidFill>
                          <a:effectLst/>
                        </a:rPr>
                        <a:t>(n=19)</a:t>
                      </a:r>
                      <a:endParaRPr lang="en-US" sz="1000" b="1" i="0" u="none" strike="noStrike" dirty="0">
                        <a:solidFill>
                          <a:srgbClr val="232C3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268" marR="17268" marT="4796" marB="0" anchor="ctr"/>
                </a:tc>
                <a:extLst>
                  <a:ext uri="{0D108BD9-81ED-4DB2-BD59-A6C34878D82A}">
                    <a16:rowId xmlns:a16="http://schemas.microsoft.com/office/drawing/2014/main" val="2504249607"/>
                  </a:ext>
                </a:extLst>
              </a:tr>
              <a:tr h="234831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>
                          <a:solidFill>
                            <a:srgbClr val="232C3D"/>
                          </a:solidFill>
                          <a:effectLst/>
                        </a:rPr>
                        <a:t>Prior HMA + VEN</a:t>
                      </a:r>
                      <a:endParaRPr lang="en-US" sz="1000" b="1" i="0" u="none" strike="noStrike">
                        <a:solidFill>
                          <a:srgbClr val="232C3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 dirty="0">
                          <a:solidFill>
                            <a:srgbClr val="232C3D"/>
                          </a:solidFill>
                          <a:effectLst/>
                        </a:rPr>
                        <a:t>6 (55)</a:t>
                      </a:r>
                      <a:endParaRPr lang="en-US" sz="1000" b="1" i="0" u="none" strike="noStrike" dirty="0">
                        <a:solidFill>
                          <a:srgbClr val="232C3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 dirty="0">
                          <a:solidFill>
                            <a:srgbClr val="232C3D"/>
                          </a:solidFill>
                          <a:effectLst/>
                        </a:rPr>
                        <a:t>13 (68)</a:t>
                      </a:r>
                      <a:endParaRPr lang="en-US" sz="1000" b="1" i="0" u="none" strike="noStrike" dirty="0">
                        <a:solidFill>
                          <a:srgbClr val="232C3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049" marR="46049" marT="23024" marB="23024"/>
                </a:tc>
                <a:extLst>
                  <a:ext uri="{0D108BD9-81ED-4DB2-BD59-A6C34878D82A}">
                    <a16:rowId xmlns:a16="http://schemas.microsoft.com/office/drawing/2014/main" val="3557601439"/>
                  </a:ext>
                </a:extLst>
              </a:tr>
              <a:tr h="234831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>
                          <a:solidFill>
                            <a:srgbClr val="232C3D"/>
                          </a:solidFill>
                          <a:effectLst/>
                        </a:rPr>
                        <a:t>No Prior VEN</a:t>
                      </a:r>
                      <a:endParaRPr lang="en-US" sz="1000" b="1" i="0" u="none" strike="noStrike">
                        <a:solidFill>
                          <a:srgbClr val="232C3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 dirty="0">
                          <a:solidFill>
                            <a:srgbClr val="232C3D"/>
                          </a:solidFill>
                          <a:effectLst/>
                        </a:rPr>
                        <a:t>3 (27)</a:t>
                      </a:r>
                      <a:endParaRPr lang="en-US" sz="1000" b="1" i="0" u="none" strike="noStrike" dirty="0">
                        <a:solidFill>
                          <a:srgbClr val="232C3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 dirty="0">
                          <a:solidFill>
                            <a:srgbClr val="232C3D"/>
                          </a:solidFill>
                          <a:effectLst/>
                        </a:rPr>
                        <a:t>6 (32)</a:t>
                      </a:r>
                      <a:endParaRPr lang="en-US" sz="1000" b="1" i="0" u="none" strike="noStrike" dirty="0">
                        <a:solidFill>
                          <a:srgbClr val="232C3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049" marR="46049" marT="23024" marB="23024"/>
                </a:tc>
                <a:extLst>
                  <a:ext uri="{0D108BD9-81ED-4DB2-BD59-A6C34878D82A}">
                    <a16:rowId xmlns:a16="http://schemas.microsoft.com/office/drawing/2014/main" val="1526731454"/>
                  </a:ext>
                </a:extLst>
              </a:tr>
              <a:tr h="234831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>
                          <a:solidFill>
                            <a:srgbClr val="232C3D"/>
                          </a:solidFill>
                          <a:effectLst/>
                        </a:rPr>
                        <a:t>Prior IDHi</a:t>
                      </a:r>
                      <a:endParaRPr lang="en-US" sz="1000" b="1" i="0" u="none" strike="noStrike">
                        <a:solidFill>
                          <a:srgbClr val="232C3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 dirty="0">
                          <a:solidFill>
                            <a:srgbClr val="232C3D"/>
                          </a:solidFill>
                          <a:effectLst/>
                        </a:rPr>
                        <a:t>4 (36)</a:t>
                      </a:r>
                      <a:endParaRPr lang="en-US" sz="1000" b="1" i="0" u="none" strike="noStrike" dirty="0">
                        <a:solidFill>
                          <a:srgbClr val="232C3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 dirty="0">
                          <a:solidFill>
                            <a:srgbClr val="232C3D"/>
                          </a:solidFill>
                          <a:effectLst/>
                        </a:rPr>
                        <a:t>3 (16)</a:t>
                      </a:r>
                      <a:endParaRPr lang="en-US" sz="1000" b="1" i="0" u="none" strike="noStrike" dirty="0">
                        <a:solidFill>
                          <a:srgbClr val="232C3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049" marR="46049" marT="23024" marB="23024"/>
                </a:tc>
                <a:extLst>
                  <a:ext uri="{0D108BD9-81ED-4DB2-BD59-A6C34878D82A}">
                    <a16:rowId xmlns:a16="http://schemas.microsoft.com/office/drawing/2014/main" val="2626240125"/>
                  </a:ext>
                </a:extLst>
              </a:tr>
              <a:tr h="221021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 dirty="0">
                          <a:solidFill>
                            <a:srgbClr val="232C3D"/>
                          </a:solidFill>
                          <a:effectLst/>
                        </a:rPr>
                        <a:t>HMA/VEN/IDHi naïve</a:t>
                      </a:r>
                      <a:endParaRPr lang="en-US" sz="1000" b="1" i="0" u="none" strike="noStrike" dirty="0">
                        <a:solidFill>
                          <a:srgbClr val="232C3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268" marR="17268" marT="4796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 dirty="0">
                          <a:solidFill>
                            <a:srgbClr val="232C3D"/>
                          </a:solidFill>
                          <a:effectLst/>
                        </a:rPr>
                        <a:t>1 (9)</a:t>
                      </a:r>
                      <a:endParaRPr lang="en-US" sz="1000" b="1" i="0" u="none" strike="noStrike" dirty="0">
                        <a:solidFill>
                          <a:srgbClr val="232C3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049" marR="46049" marT="23024" marB="23024"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00" dirty="0">
                          <a:solidFill>
                            <a:srgbClr val="232C3D"/>
                          </a:solidFill>
                          <a:effectLst/>
                        </a:rPr>
                        <a:t>4 (21)</a:t>
                      </a:r>
                      <a:endParaRPr lang="en-US" sz="1000" b="1" i="0" u="none" strike="noStrike" dirty="0">
                        <a:solidFill>
                          <a:srgbClr val="232C3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049" marR="46049" marT="23024" marB="23024"/>
                </a:tc>
                <a:extLst>
                  <a:ext uri="{0D108BD9-81ED-4DB2-BD59-A6C34878D82A}">
                    <a16:rowId xmlns:a16="http://schemas.microsoft.com/office/drawing/2014/main" val="3005423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919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F0C1B9D-32E5-EA63-1F53-3969E662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77" y="132515"/>
            <a:ext cx="12188757" cy="828675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Newly Dx IC-eligible </a:t>
            </a:r>
            <a:r>
              <a:rPr lang="en-US" u="sng" dirty="0">
                <a:latin typeface="Arial Narrow" panose="020B0606020202030204" pitchFamily="34" charset="0"/>
              </a:rPr>
              <a:t>FLT3-ITD</a:t>
            </a:r>
            <a:r>
              <a:rPr lang="en-US" dirty="0">
                <a:latin typeface="Arial Narrow" panose="020B0606020202030204" pitchFamily="34" charset="0"/>
              </a:rPr>
              <a:t> Mutated: </a:t>
            </a:r>
            <a:r>
              <a:rPr lang="en-US" dirty="0" err="1">
                <a:latin typeface="Arial Narrow" panose="020B0606020202030204" pitchFamily="34" charset="0"/>
              </a:rPr>
              <a:t>QuANTUM</a:t>
            </a:r>
            <a:r>
              <a:rPr lang="en-US" dirty="0">
                <a:latin typeface="Arial Narrow" panose="020B0606020202030204" pitchFamily="34" charset="0"/>
              </a:rPr>
              <a:t>-First Updates</a:t>
            </a:r>
          </a:p>
        </p:txBody>
      </p:sp>
      <p:pic>
        <p:nvPicPr>
          <p:cNvPr id="531" name="Picture 530">
            <a:extLst>
              <a:ext uri="{FF2B5EF4-FFF2-40B4-BE49-F238E27FC236}">
                <a16:creationId xmlns:a16="http://schemas.microsoft.com/office/drawing/2014/main" id="{0F6AFF25-8F40-485C-967D-620DD09E0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7985"/>
            <a:ext cx="12192000" cy="4415088"/>
          </a:xfrm>
          <a:prstGeom prst="rect">
            <a:avLst/>
          </a:prstGeom>
        </p:spPr>
      </p:pic>
      <p:sp>
        <p:nvSpPr>
          <p:cNvPr id="532" name="TextBox 531">
            <a:extLst>
              <a:ext uri="{FF2B5EF4-FFF2-40B4-BE49-F238E27FC236}">
                <a16:creationId xmlns:a16="http://schemas.microsoft.com/office/drawing/2014/main" id="{1C924B11-E902-8B96-2142-1346D6634D79}"/>
              </a:ext>
            </a:extLst>
          </p:cNvPr>
          <p:cNvSpPr txBox="1"/>
          <p:nvPr/>
        </p:nvSpPr>
        <p:spPr>
          <a:xfrm>
            <a:off x="304083" y="1258755"/>
            <a:ext cx="11367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F38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Background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F38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addition of QUIZ to IC induction, Consolidation and Maintenance Improves OS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7E386-678E-9172-0EA9-3BCB9565425B}"/>
              </a:ext>
            </a:extLst>
          </p:cNvPr>
          <p:cNvSpPr txBox="1"/>
          <p:nvPr/>
        </p:nvSpPr>
        <p:spPr>
          <a:xfrm>
            <a:off x="304083" y="6314739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Erba H et al, Lancet 2023 </a:t>
            </a:r>
          </a:p>
        </p:txBody>
      </p:sp>
    </p:spTree>
    <p:extLst>
      <p:ext uri="{BB962C8B-B14F-4D97-AF65-F5344CB8AC3E}">
        <p14:creationId xmlns:p14="http://schemas.microsoft.com/office/powerpoint/2010/main" val="3378743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A1302-94E3-F019-FA36-5710EF490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700" y="1143325"/>
            <a:ext cx="5228154" cy="42114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B7B0AE-D5EB-21C2-738A-17DA1AE4D9AF}"/>
              </a:ext>
            </a:extLst>
          </p:cNvPr>
          <p:cNvSpPr/>
          <p:nvPr/>
        </p:nvSpPr>
        <p:spPr>
          <a:xfrm>
            <a:off x="139021" y="5387180"/>
            <a:ext cx="5368894" cy="10907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Overall CRc 96.2% with 85% flow MRD negative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*No 30 or 60 day early mortality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D5813-C907-EFDE-417F-B2BF6BEF274B}"/>
              </a:ext>
            </a:extLst>
          </p:cNvPr>
          <p:cNvSpPr txBox="1"/>
          <p:nvPr/>
        </p:nvSpPr>
        <p:spPr>
          <a:xfrm>
            <a:off x="1000242" y="5109678"/>
            <a:ext cx="580608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(n=11)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F34274-9C75-67AF-63B9-12D9394FFC4A}"/>
              </a:ext>
            </a:extLst>
          </p:cNvPr>
          <p:cNvSpPr txBox="1"/>
          <p:nvPr/>
        </p:nvSpPr>
        <p:spPr>
          <a:xfrm>
            <a:off x="2761232" y="5121153"/>
            <a:ext cx="61908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(n=16)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BDB45-FC01-28C6-3AFD-39867CF346F8}"/>
              </a:ext>
            </a:extLst>
          </p:cNvPr>
          <p:cNvSpPr txBox="1"/>
          <p:nvPr/>
        </p:nvSpPr>
        <p:spPr>
          <a:xfrm>
            <a:off x="1915905" y="5121153"/>
            <a:ext cx="684376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(n=9)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8D77E-D57F-E1F0-D13A-F72D6C16695B}"/>
              </a:ext>
            </a:extLst>
          </p:cNvPr>
          <p:cNvSpPr txBox="1"/>
          <p:nvPr/>
        </p:nvSpPr>
        <p:spPr>
          <a:xfrm>
            <a:off x="3685357" y="5109678"/>
            <a:ext cx="61908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(n=14)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8750980-F3DE-047D-0E11-E474A28FF170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HMA+VEN+IDHi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for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Newly Dx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IDHm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AML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FC4527-5AFD-3CEA-B01E-E9A62B2DD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724" y="1608095"/>
            <a:ext cx="4451109" cy="32477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894B055-F1C8-94DB-E0F0-068B9E97A273}"/>
              </a:ext>
            </a:extLst>
          </p:cNvPr>
          <p:cNvSpPr/>
          <p:nvPr/>
        </p:nvSpPr>
        <p:spPr>
          <a:xfrm>
            <a:off x="6910341" y="1293963"/>
            <a:ext cx="4774603" cy="3141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Overall Survival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796A39A-0838-FF06-FAE0-DD31DB99587C}"/>
              </a:ext>
            </a:extLst>
          </p:cNvPr>
          <p:cNvGraphicFramePr>
            <a:graphicFrameLocks noGrp="1"/>
          </p:cNvGraphicFramePr>
          <p:nvPr/>
        </p:nvGraphicFramePr>
        <p:xfrm>
          <a:off x="7113839" y="4945727"/>
          <a:ext cx="4367605" cy="154164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21774">
                  <a:extLst>
                    <a:ext uri="{9D8B030D-6E8A-4147-A177-3AD203B41FA5}">
                      <a16:colId xmlns:a16="http://schemas.microsoft.com/office/drawing/2014/main" val="4229956256"/>
                    </a:ext>
                  </a:extLst>
                </a:gridCol>
                <a:gridCol w="1380858">
                  <a:extLst>
                    <a:ext uri="{9D8B030D-6E8A-4147-A177-3AD203B41FA5}">
                      <a16:colId xmlns:a16="http://schemas.microsoft.com/office/drawing/2014/main" val="1239650398"/>
                    </a:ext>
                  </a:extLst>
                </a:gridCol>
                <a:gridCol w="1564973">
                  <a:extLst>
                    <a:ext uri="{9D8B030D-6E8A-4147-A177-3AD203B41FA5}">
                      <a16:colId xmlns:a16="http://schemas.microsoft.com/office/drawing/2014/main" val="3925462311"/>
                    </a:ext>
                  </a:extLst>
                </a:gridCol>
              </a:tblGrid>
              <a:tr h="293751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ND-AML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ND-AML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284528"/>
                  </a:ext>
                </a:extLst>
              </a:tr>
              <a:tr h="53547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Outcome </a:t>
                      </a:r>
                    </a:p>
                    <a:p>
                      <a:pPr algn="ctr"/>
                      <a:r>
                        <a:rPr lang="en-US" sz="1400" b="1" dirty="0"/>
                        <a:t>(months)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IDH1 </a:t>
                      </a:r>
                    </a:p>
                    <a:p>
                      <a:pPr algn="ctr"/>
                      <a:r>
                        <a:rPr lang="en-US" sz="1400" b="1" dirty="0"/>
                        <a:t>(n=11)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IDH2 </a:t>
                      </a:r>
                    </a:p>
                    <a:p>
                      <a:pPr algn="ctr"/>
                      <a:r>
                        <a:rPr lang="en-US" sz="1400" b="1" dirty="0"/>
                        <a:t>(n=16)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9408519"/>
                  </a:ext>
                </a:extLst>
              </a:tr>
              <a:tr h="43048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Median DOR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NR (6.9-NR)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NR (10.1-NR)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84892985"/>
                  </a:ext>
                </a:extLst>
              </a:tr>
              <a:tr h="26252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Median OS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598260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3A456F1-4281-1AE7-A7E2-D8C3D5AE7957}"/>
              </a:ext>
            </a:extLst>
          </p:cNvPr>
          <p:cNvSpPr txBox="1"/>
          <p:nvPr/>
        </p:nvSpPr>
        <p:spPr>
          <a:xfrm>
            <a:off x="139021" y="6487371"/>
            <a:ext cx="20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Atluri H ASH #968</a:t>
            </a:r>
          </a:p>
        </p:txBody>
      </p:sp>
    </p:spTree>
    <p:extLst>
      <p:ext uri="{BB962C8B-B14F-4D97-AF65-F5344CB8AC3E}">
        <p14:creationId xmlns:p14="http://schemas.microsoft.com/office/powerpoint/2010/main" val="1279069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3A456F1-4281-1AE7-A7E2-D8C3D5AE7957}"/>
              </a:ext>
            </a:extLst>
          </p:cNvPr>
          <p:cNvSpPr txBox="1"/>
          <p:nvPr/>
        </p:nvSpPr>
        <p:spPr>
          <a:xfrm>
            <a:off x="117506" y="6362912"/>
            <a:ext cx="20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Atluri H ASH #968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8750980-F3DE-047D-0E11-E474A28FF170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HMA+VEN+IDHi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for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R/R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IDHm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AML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94B055-F1C8-94DB-E0F0-068B9E97A273}"/>
              </a:ext>
            </a:extLst>
          </p:cNvPr>
          <p:cNvSpPr/>
          <p:nvPr/>
        </p:nvSpPr>
        <p:spPr>
          <a:xfrm>
            <a:off x="7049408" y="1151068"/>
            <a:ext cx="4774603" cy="3141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Overall Survival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2DCDAF-846C-31AE-72FE-DF82886C5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38" y="1151068"/>
            <a:ext cx="5124689" cy="34923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B90D93-946F-7F7E-7113-9CC5DAF84746}"/>
              </a:ext>
            </a:extLst>
          </p:cNvPr>
          <p:cNvSpPr/>
          <p:nvPr/>
        </p:nvSpPr>
        <p:spPr>
          <a:xfrm>
            <a:off x="329438" y="4643444"/>
            <a:ext cx="6071362" cy="16746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*Overall CRc 56.6% with 70.5% flow MRD neg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47.6% in pts with prior VEN (n=21) and 77.7% in VEN naïve (n=9)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*78% flow MRD(-)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R/R but VEN naïve pts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71% in those with prior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IDHi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(n=7)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8A84FF-7599-7B1A-94BC-01804BFAF821}"/>
              </a:ext>
            </a:extLst>
          </p:cNvPr>
          <p:cNvSpPr txBox="1"/>
          <p:nvPr/>
        </p:nvSpPr>
        <p:spPr>
          <a:xfrm>
            <a:off x="1244859" y="4431458"/>
            <a:ext cx="4844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(n=11)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AE89B3-E1FC-C9E0-86D5-B3B037D535AD}"/>
              </a:ext>
            </a:extLst>
          </p:cNvPr>
          <p:cNvSpPr txBox="1"/>
          <p:nvPr/>
        </p:nvSpPr>
        <p:spPr>
          <a:xfrm>
            <a:off x="2884291" y="4435145"/>
            <a:ext cx="4844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(n=19)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F1ACAC-439A-A3A0-0E3B-C45935E52390}"/>
              </a:ext>
            </a:extLst>
          </p:cNvPr>
          <p:cNvSpPr txBox="1"/>
          <p:nvPr/>
        </p:nvSpPr>
        <p:spPr>
          <a:xfrm>
            <a:off x="3766961" y="4420855"/>
            <a:ext cx="4267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(n=6)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35BBCD-DDDB-6B31-9920-619FF545EF65}"/>
              </a:ext>
            </a:extLst>
          </p:cNvPr>
          <p:cNvSpPr txBox="1"/>
          <p:nvPr/>
        </p:nvSpPr>
        <p:spPr>
          <a:xfrm>
            <a:off x="2079795" y="4420855"/>
            <a:ext cx="4267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(n=6)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C4A164D-B74B-5552-E515-23E8BCC99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580" y="1465201"/>
            <a:ext cx="5128256" cy="2753566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7E5A7C2-BBDD-33E5-F850-CEAC8B53951D}"/>
              </a:ext>
            </a:extLst>
          </p:cNvPr>
          <p:cNvGraphicFramePr>
            <a:graphicFrameLocks noGrp="1"/>
          </p:cNvGraphicFramePr>
          <p:nvPr/>
        </p:nvGraphicFramePr>
        <p:xfrm>
          <a:off x="7616416" y="4266900"/>
          <a:ext cx="3856088" cy="107219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011115">
                  <a:extLst>
                    <a:ext uri="{9D8B030D-6E8A-4147-A177-3AD203B41FA5}">
                      <a16:colId xmlns:a16="http://schemas.microsoft.com/office/drawing/2014/main" val="1684974954"/>
                    </a:ext>
                  </a:extLst>
                </a:gridCol>
                <a:gridCol w="1320452">
                  <a:extLst>
                    <a:ext uri="{9D8B030D-6E8A-4147-A177-3AD203B41FA5}">
                      <a16:colId xmlns:a16="http://schemas.microsoft.com/office/drawing/2014/main" val="2625050731"/>
                    </a:ext>
                  </a:extLst>
                </a:gridCol>
                <a:gridCol w="1524521">
                  <a:extLst>
                    <a:ext uri="{9D8B030D-6E8A-4147-A177-3AD203B41FA5}">
                      <a16:colId xmlns:a16="http://schemas.microsoft.com/office/drawing/2014/main" val="2386790386"/>
                    </a:ext>
                  </a:extLst>
                </a:gridCol>
              </a:tblGrid>
              <a:tr h="198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R/R-AML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R/R-AML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860659"/>
                  </a:ext>
                </a:extLst>
              </a:tr>
              <a:tr h="335971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Outcome</a:t>
                      </a:r>
                    </a:p>
                    <a:p>
                      <a:pPr algn="ctr"/>
                      <a:r>
                        <a:rPr lang="en-US" sz="1000" b="1" dirty="0"/>
                        <a:t>(months)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IDH1 </a:t>
                      </a:r>
                    </a:p>
                    <a:p>
                      <a:pPr algn="ctr"/>
                      <a:r>
                        <a:rPr lang="en-US" sz="1000" b="1" dirty="0"/>
                        <a:t>(n=11)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IDH2</a:t>
                      </a:r>
                    </a:p>
                    <a:p>
                      <a:pPr algn="ctr"/>
                      <a:r>
                        <a:rPr lang="en-US" sz="1000" b="1" dirty="0"/>
                        <a:t>(n=19)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45208064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Median DOR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13.8 (13.2-NR)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16.1 (NR-NR)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77032152"/>
                  </a:ext>
                </a:extLst>
              </a:tr>
              <a:tr h="25685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Median OS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17.7 (4.47-NR)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10.4 (8.78 – NR)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1408250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4E99E05-9922-C05A-D3FB-6F36CAB2E92D}"/>
              </a:ext>
            </a:extLst>
          </p:cNvPr>
          <p:cNvGraphicFramePr>
            <a:graphicFrameLocks noGrp="1"/>
          </p:cNvGraphicFramePr>
          <p:nvPr/>
        </p:nvGraphicFramePr>
        <p:xfrm>
          <a:off x="6920406" y="5480779"/>
          <a:ext cx="5032606" cy="106679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02983">
                  <a:extLst>
                    <a:ext uri="{9D8B030D-6E8A-4147-A177-3AD203B41FA5}">
                      <a16:colId xmlns:a16="http://schemas.microsoft.com/office/drawing/2014/main" val="2150756075"/>
                    </a:ext>
                  </a:extLst>
                </a:gridCol>
                <a:gridCol w="1097157">
                  <a:extLst>
                    <a:ext uri="{9D8B030D-6E8A-4147-A177-3AD203B41FA5}">
                      <a16:colId xmlns:a16="http://schemas.microsoft.com/office/drawing/2014/main" val="3000137309"/>
                    </a:ext>
                  </a:extLst>
                </a:gridCol>
                <a:gridCol w="967810">
                  <a:extLst>
                    <a:ext uri="{9D8B030D-6E8A-4147-A177-3AD203B41FA5}">
                      <a16:colId xmlns:a16="http://schemas.microsoft.com/office/drawing/2014/main" val="3978428010"/>
                    </a:ext>
                  </a:extLst>
                </a:gridCol>
                <a:gridCol w="1086376">
                  <a:extLst>
                    <a:ext uri="{9D8B030D-6E8A-4147-A177-3AD203B41FA5}">
                      <a16:colId xmlns:a16="http://schemas.microsoft.com/office/drawing/2014/main" val="1934511155"/>
                    </a:ext>
                  </a:extLst>
                </a:gridCol>
                <a:gridCol w="978280">
                  <a:extLst>
                    <a:ext uri="{9D8B030D-6E8A-4147-A177-3AD203B41FA5}">
                      <a16:colId xmlns:a16="http://schemas.microsoft.com/office/drawing/2014/main" val="4043463958"/>
                    </a:ext>
                  </a:extLst>
                </a:gridCol>
              </a:tblGrid>
              <a:tr h="201296">
                <a:tc gridSpan="5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Outcomes by Prior therapy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R/R-AML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1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1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42180544"/>
                  </a:ext>
                </a:extLst>
              </a:tr>
              <a:tr h="340121">
                <a:tc>
                  <a:txBody>
                    <a:bodyPr/>
                    <a:lstStyle/>
                    <a:p>
                      <a:pPr algn="ctr"/>
                      <a:endParaRPr lang="en-US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Prior VEN</a:t>
                      </a:r>
                      <a:br>
                        <a:rPr lang="en-US" sz="1000" b="1" dirty="0"/>
                      </a:br>
                      <a:r>
                        <a:rPr lang="en-US" sz="1000" b="1" dirty="0"/>
                        <a:t>(n=21)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VEN Naïve</a:t>
                      </a:r>
                      <a:br>
                        <a:rPr lang="en-US" sz="1000" b="1" dirty="0"/>
                      </a:br>
                      <a:r>
                        <a:rPr lang="en-US" sz="1000" b="1" dirty="0"/>
                        <a:t>(n=9)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Prior IDHi</a:t>
                      </a:r>
                      <a:br>
                        <a:rPr lang="en-US" sz="1000" b="1" dirty="0"/>
                      </a:br>
                      <a:r>
                        <a:rPr lang="en-US" sz="1000" b="1" dirty="0"/>
                        <a:t>(n=7)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TP53 Mut</a:t>
                      </a:r>
                    </a:p>
                    <a:p>
                      <a:pPr algn="ctr"/>
                      <a:r>
                        <a:rPr lang="en-US" sz="1000" b="1" dirty="0"/>
                        <a:t>(n=10)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0740826"/>
                  </a:ext>
                </a:extLst>
              </a:tr>
              <a:tr h="20129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Median DOR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14.5 (14.5 –NA)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13.2 (NR-NR)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13.8 (13.2 – NR)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13.2 (NR-NR)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22010707"/>
                  </a:ext>
                </a:extLst>
              </a:tr>
              <a:tr h="251459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Median OS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10.4 (4.7 – NR)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17.7 (5.9-NR)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17.7 (10.4-NR)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4.59 (2.9 -NR)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54528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186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5F644-B9FD-91E2-3B1C-71B6555731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334814"/>
            <a:ext cx="12191999" cy="200276"/>
          </a:xfrm>
        </p:spPr>
        <p:txBody>
          <a:bodyPr/>
          <a:lstStyle/>
          <a:p>
            <a:pPr algn="l"/>
            <a:r>
              <a:rPr lang="en-US" dirty="0"/>
              <a:t>Safety profile and tolerability of triplet combination of ASTX727 + VEN + IDHi in both ND and R/R AML appears reassuring and may prove to be the optimal method of incorporating all effective therapies (HMA+VEN vs HMA+IVO vs HMA+VEN+IVO)</a:t>
            </a:r>
          </a:p>
          <a:p>
            <a:pPr algn="l"/>
            <a:endParaRPr lang="en-US" dirty="0"/>
          </a:p>
          <a:p>
            <a:pPr algn="l"/>
            <a:r>
              <a:rPr lang="en-US" b="1" dirty="0">
                <a:solidFill>
                  <a:srgbClr val="B62B30"/>
                </a:solidFill>
              </a:rPr>
              <a:t>Triplet outcomes to date: </a:t>
            </a:r>
          </a:p>
          <a:p>
            <a:pPr algn="l"/>
            <a:r>
              <a:rPr lang="en-US" b="1" dirty="0">
                <a:solidFill>
                  <a:srgbClr val="B62B30"/>
                </a:solidFill>
              </a:rPr>
              <a:t>	</a:t>
            </a:r>
            <a:r>
              <a:rPr lang="en-US" dirty="0" err="1">
                <a:solidFill>
                  <a:srgbClr val="B62B30"/>
                </a:solidFill>
              </a:rPr>
              <a:t>CRc</a:t>
            </a:r>
            <a:r>
              <a:rPr lang="en-US" dirty="0"/>
              <a:t> rates of </a:t>
            </a:r>
            <a:r>
              <a:rPr lang="en-US" dirty="0">
                <a:solidFill>
                  <a:srgbClr val="B62B30"/>
                </a:solidFill>
              </a:rPr>
              <a:t>96.2% </a:t>
            </a:r>
            <a:r>
              <a:rPr lang="en-US" dirty="0"/>
              <a:t>(ND-AML) and </a:t>
            </a:r>
            <a:r>
              <a:rPr lang="en-US" dirty="0">
                <a:solidFill>
                  <a:srgbClr val="B62B30"/>
                </a:solidFill>
              </a:rPr>
              <a:t>56.6% </a:t>
            </a:r>
            <a:r>
              <a:rPr lang="en-US" dirty="0"/>
              <a:t>(RR-AML)  </a:t>
            </a:r>
          </a:p>
          <a:p>
            <a:pPr algn="l"/>
            <a:r>
              <a:rPr lang="en-US" dirty="0">
                <a:solidFill>
                  <a:srgbClr val="B62B30"/>
                </a:solidFill>
              </a:rPr>
              <a:t>	Median OS NR</a:t>
            </a:r>
            <a:r>
              <a:rPr lang="en-US" dirty="0"/>
              <a:t> (</a:t>
            </a:r>
            <a:r>
              <a:rPr lang="en-US" dirty="0">
                <a:solidFill>
                  <a:srgbClr val="B62B30"/>
                </a:solidFill>
              </a:rPr>
              <a:t>ND-AML); mOS 17.7 and 10.4 months </a:t>
            </a:r>
            <a:r>
              <a:rPr lang="en-US" dirty="0"/>
              <a:t>for </a:t>
            </a:r>
            <a:r>
              <a:rPr lang="en-US" i="1" dirty="0"/>
              <a:t>IDH1</a:t>
            </a:r>
            <a:r>
              <a:rPr lang="en-US" dirty="0"/>
              <a:t> and </a:t>
            </a:r>
            <a:r>
              <a:rPr lang="en-US" i="1" dirty="0"/>
              <a:t>IDH2</a:t>
            </a:r>
            <a:r>
              <a:rPr lang="en-US" dirty="0"/>
              <a:t> </a:t>
            </a:r>
            <a:r>
              <a:rPr lang="en-US" dirty="0">
                <a:solidFill>
                  <a:srgbClr val="B62B30"/>
                </a:solidFill>
              </a:rPr>
              <a:t>RR-AML</a:t>
            </a:r>
            <a:endParaRPr lang="en-US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B08906-A11C-C10B-0863-6CA2A3D6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63E30D-AE1E-6393-C337-9AAC0F5F58AA}"/>
              </a:ext>
            </a:extLst>
          </p:cNvPr>
          <p:cNvSpPr txBox="1">
            <a:spLocks/>
          </p:cNvSpPr>
          <p:nvPr/>
        </p:nvSpPr>
        <p:spPr>
          <a:xfrm>
            <a:off x="1765300" y="0"/>
            <a:ext cx="77216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3666A"/>
                </a:solidFill>
                <a:latin typeface="Calibri"/>
              </a:rPr>
              <a:t>ASTX727 + Venetoclax + IDHi in Newly Diagnosed and Relapsed Refractory IDH mutated AML: Abstract 968 </a:t>
            </a:r>
          </a:p>
        </p:txBody>
      </p:sp>
    </p:spTree>
    <p:extLst>
      <p:ext uri="{BB962C8B-B14F-4D97-AF65-F5344CB8AC3E}">
        <p14:creationId xmlns:p14="http://schemas.microsoft.com/office/powerpoint/2010/main" val="2116727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A2786-71B1-E345-A163-5F8C5786A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Phase 1/2 Study of Novel IDH1 Inhibitor </a:t>
            </a:r>
            <a:r>
              <a:rPr lang="en-US" dirty="0" err="1">
                <a:latin typeface="Arial Narrow" panose="020B0606020202030204" pitchFamily="34" charset="0"/>
              </a:rPr>
              <a:t>Olutasidenib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sz="3100" i="1" dirty="0">
                <a:latin typeface="Arial Narrow" panose="020B0606020202030204" pitchFamily="34" charset="0"/>
              </a:rPr>
              <a:t>Multiple Cohorts of Monotherapy and Combination With Aza</a:t>
            </a:r>
            <a:r>
              <a:rPr lang="en-US" sz="3100" i="1" baseline="30000" dirty="0">
                <a:latin typeface="Arial Narrow" panose="020B0606020202030204" pitchFamily="34" charset="0"/>
              </a:rPr>
              <a:t>[1]</a:t>
            </a:r>
            <a:endParaRPr lang="en-US" i="1" baseline="30000" dirty="0">
              <a:latin typeface="Arial Narrow" panose="020B0606020202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0275B-E497-6A96-1291-C4E15364E8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47152"/>
            <a:ext cx="12191999" cy="410847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1. ClinicalTrials.gov. Accessed August 31, 2023. https://www.clinicaltrials.gov/study/NCT02719574; 2. </a:t>
            </a:r>
            <a:r>
              <a:rPr kumimoji="0" lang="it-IT" sz="11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Olutasidenib [PI]. Approved 2022.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E3BF3A-49AD-0959-FED4-4F0A4DF67AE7}"/>
              </a:ext>
            </a:extLst>
          </p:cNvPr>
          <p:cNvSpPr/>
          <p:nvPr/>
        </p:nvSpPr>
        <p:spPr>
          <a:xfrm>
            <a:off x="428625" y="1331197"/>
            <a:ext cx="590550" cy="828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D70A3CC6-2AE6-6145-5648-E53149B37BB0}"/>
              </a:ext>
            </a:extLst>
          </p:cNvPr>
          <p:cNvGraphicFramePr/>
          <p:nvPr/>
        </p:nvGraphicFramePr>
        <p:xfrm>
          <a:off x="193040" y="1321275"/>
          <a:ext cx="8128000" cy="4916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93AF234-9486-5ACE-A9EF-573033D1E39B}"/>
              </a:ext>
            </a:extLst>
          </p:cNvPr>
          <p:cNvSpPr txBox="1"/>
          <p:nvPr/>
        </p:nvSpPr>
        <p:spPr>
          <a:xfrm>
            <a:off x="8798560" y="1331197"/>
            <a:ext cx="3098800" cy="33547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endpoint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 +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CRh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secondary endpoints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88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88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88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transfusion independence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88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88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Safety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51EAEF-3C92-A2F2-EE13-7228FB06720F}"/>
              </a:ext>
            </a:extLst>
          </p:cNvPr>
          <p:cNvSpPr txBox="1"/>
          <p:nvPr/>
        </p:nvSpPr>
        <p:spPr>
          <a:xfrm>
            <a:off x="8798560" y="4827893"/>
            <a:ext cx="3098800" cy="1477328"/>
          </a:xfrm>
          <a:prstGeom prst="rect">
            <a:avLst/>
          </a:prstGeom>
          <a:solidFill>
            <a:srgbClr val="16A484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Results of Cohort 1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led to FDA approval of olutasidenib in December 2022 for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IDH1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-mutated R/R AML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[2]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899672D-3ECE-FAAA-B84D-D21D273C0DFD}"/>
              </a:ext>
            </a:extLst>
          </p:cNvPr>
          <p:cNvSpPr>
            <a:spLocks noEditPoints="1"/>
          </p:cNvSpPr>
          <p:nvPr/>
        </p:nvSpPr>
        <p:spPr bwMode="auto">
          <a:xfrm>
            <a:off x="-843280" y="2465221"/>
            <a:ext cx="6070189" cy="1314537"/>
          </a:xfrm>
          <a:custGeom>
            <a:avLst/>
            <a:gdLst>
              <a:gd name="T0" fmla="*/ 306 w 591"/>
              <a:gd name="T1" fmla="*/ 28 h 326"/>
              <a:gd name="T2" fmla="*/ 270 w 591"/>
              <a:gd name="T3" fmla="*/ 302 h 326"/>
              <a:gd name="T4" fmla="*/ 306 w 591"/>
              <a:gd name="T5" fmla="*/ 28 h 326"/>
              <a:gd name="T6" fmla="*/ 226 w 591"/>
              <a:gd name="T7" fmla="*/ 31 h 326"/>
              <a:gd name="T8" fmla="*/ 307 w 591"/>
              <a:gd name="T9" fmla="*/ 11 h 326"/>
              <a:gd name="T10" fmla="*/ 308 w 591"/>
              <a:gd name="T11" fmla="*/ 324 h 326"/>
              <a:gd name="T12" fmla="*/ 317 w 591"/>
              <a:gd name="T13" fmla="*/ 18 h 326"/>
              <a:gd name="T14" fmla="*/ 244 w 591"/>
              <a:gd name="T15" fmla="*/ 27 h 326"/>
              <a:gd name="T16" fmla="*/ 226 w 591"/>
              <a:gd name="T17" fmla="*/ 31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91" h="326">
                <a:moveTo>
                  <a:pt x="306" y="28"/>
                </a:moveTo>
                <a:cubicBezTo>
                  <a:pt x="567" y="29"/>
                  <a:pt x="510" y="310"/>
                  <a:pt x="270" y="302"/>
                </a:cubicBezTo>
                <a:cubicBezTo>
                  <a:pt x="27" y="295"/>
                  <a:pt x="70" y="28"/>
                  <a:pt x="306" y="28"/>
                </a:cubicBezTo>
                <a:close/>
                <a:moveTo>
                  <a:pt x="226" y="31"/>
                </a:moveTo>
                <a:cubicBezTo>
                  <a:pt x="242" y="24"/>
                  <a:pt x="273" y="18"/>
                  <a:pt x="307" y="11"/>
                </a:cubicBezTo>
                <a:cubicBezTo>
                  <a:pt x="41" y="0"/>
                  <a:pt x="0" y="326"/>
                  <a:pt x="308" y="324"/>
                </a:cubicBezTo>
                <a:cubicBezTo>
                  <a:pt x="516" y="313"/>
                  <a:pt x="591" y="15"/>
                  <a:pt x="317" y="18"/>
                </a:cubicBezTo>
                <a:cubicBezTo>
                  <a:pt x="295" y="19"/>
                  <a:pt x="270" y="23"/>
                  <a:pt x="244" y="27"/>
                </a:cubicBezTo>
                <a:cubicBezTo>
                  <a:pt x="238" y="28"/>
                  <a:pt x="229" y="31"/>
                  <a:pt x="226" y="31"/>
                </a:cubicBezTo>
                <a:close/>
              </a:path>
            </a:pathLst>
          </a:custGeom>
          <a:solidFill>
            <a:srgbClr val="16A48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24">
            <a:extLst>
              <a:ext uri="{FF2B5EF4-FFF2-40B4-BE49-F238E27FC236}">
                <a16:creationId xmlns:a16="http://schemas.microsoft.com/office/drawing/2014/main" id="{05727F64-B9C8-3A3E-377F-0367916C24E5}"/>
              </a:ext>
            </a:extLst>
          </p:cNvPr>
          <p:cNvSpPr>
            <a:spLocks/>
          </p:cNvSpPr>
          <p:nvPr/>
        </p:nvSpPr>
        <p:spPr bwMode="auto">
          <a:xfrm rot="302012" flipH="1" flipV="1">
            <a:off x="3175365" y="4070741"/>
            <a:ext cx="5558610" cy="1716525"/>
          </a:xfrm>
          <a:custGeom>
            <a:avLst/>
            <a:gdLst>
              <a:gd name="T0" fmla="*/ 381 w 444"/>
              <a:gd name="T1" fmla="*/ 148 h 215"/>
              <a:gd name="T2" fmla="*/ 338 w 444"/>
              <a:gd name="T3" fmla="*/ 115 h 215"/>
              <a:gd name="T4" fmla="*/ 192 w 444"/>
              <a:gd name="T5" fmla="*/ 60 h 215"/>
              <a:gd name="T6" fmla="*/ 3 w 444"/>
              <a:gd name="T7" fmla="*/ 113 h 215"/>
              <a:gd name="T8" fmla="*/ 4 w 444"/>
              <a:gd name="T9" fmla="*/ 113 h 215"/>
              <a:gd name="T10" fmla="*/ 385 w 444"/>
              <a:gd name="T11" fmla="*/ 174 h 215"/>
              <a:gd name="T12" fmla="*/ 332 w 444"/>
              <a:gd name="T13" fmla="*/ 168 h 215"/>
              <a:gd name="T14" fmla="*/ 327 w 444"/>
              <a:gd name="T15" fmla="*/ 170 h 215"/>
              <a:gd name="T16" fmla="*/ 425 w 444"/>
              <a:gd name="T17" fmla="*/ 186 h 215"/>
              <a:gd name="T18" fmla="*/ 388 w 444"/>
              <a:gd name="T19" fmla="*/ 123 h 215"/>
              <a:gd name="T20" fmla="*/ 367 w 444"/>
              <a:gd name="T21" fmla="*/ 121 h 215"/>
              <a:gd name="T22" fmla="*/ 381 w 444"/>
              <a:gd name="T23" fmla="*/ 148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4" h="215">
                <a:moveTo>
                  <a:pt x="381" y="148"/>
                </a:moveTo>
                <a:cubicBezTo>
                  <a:pt x="381" y="148"/>
                  <a:pt x="365" y="135"/>
                  <a:pt x="338" y="115"/>
                </a:cubicBezTo>
                <a:cubicBezTo>
                  <a:pt x="313" y="96"/>
                  <a:pt x="256" y="69"/>
                  <a:pt x="192" y="60"/>
                </a:cubicBezTo>
                <a:cubicBezTo>
                  <a:pt x="114" y="49"/>
                  <a:pt x="29" y="63"/>
                  <a:pt x="3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0" y="115"/>
                  <a:pt x="184" y="0"/>
                  <a:pt x="385" y="174"/>
                </a:cubicBezTo>
                <a:cubicBezTo>
                  <a:pt x="368" y="175"/>
                  <a:pt x="350" y="173"/>
                  <a:pt x="332" y="168"/>
                </a:cubicBezTo>
                <a:cubicBezTo>
                  <a:pt x="327" y="166"/>
                  <a:pt x="328" y="169"/>
                  <a:pt x="327" y="170"/>
                </a:cubicBezTo>
                <a:cubicBezTo>
                  <a:pt x="316" y="188"/>
                  <a:pt x="444" y="215"/>
                  <a:pt x="425" y="186"/>
                </a:cubicBezTo>
                <a:cubicBezTo>
                  <a:pt x="414" y="166"/>
                  <a:pt x="400" y="144"/>
                  <a:pt x="388" y="123"/>
                </a:cubicBezTo>
                <a:cubicBezTo>
                  <a:pt x="369" y="89"/>
                  <a:pt x="356" y="99"/>
                  <a:pt x="367" y="121"/>
                </a:cubicBezTo>
                <a:lnTo>
                  <a:pt x="381" y="148"/>
                </a:lnTo>
                <a:close/>
              </a:path>
            </a:pathLst>
          </a:custGeom>
          <a:solidFill>
            <a:srgbClr val="16A48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27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113BED4-EAC3-2C18-F23C-C770C0578DEC}"/>
              </a:ext>
            </a:extLst>
          </p:cNvPr>
          <p:cNvSpPr txBox="1">
            <a:spLocks/>
          </p:cNvSpPr>
          <p:nvPr/>
        </p:nvSpPr>
        <p:spPr>
          <a:xfrm>
            <a:off x="486074" y="5848849"/>
            <a:ext cx="11314356" cy="8698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0" rIns="9144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mOS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, median overall survival.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1. 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de </a:t>
            </a:r>
            <a:r>
              <a:rPr kumimoji="0" lang="en-US" alt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Botton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 S, et al. </a:t>
            </a:r>
            <a:r>
              <a:rPr kumimoji="0" lang="en-US" alt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Blood Adv. 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2023;bloodadvances.2022009411.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2. DiNardo CD,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N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Engl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 J Med.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2018;378:2386-2398. </a:t>
            </a:r>
          </a:p>
        </p:txBody>
      </p:sp>
      <p:pic>
        <p:nvPicPr>
          <p:cNvPr id="1186" name="Picture 1185">
            <a:extLst>
              <a:ext uri="{FF2B5EF4-FFF2-40B4-BE49-F238E27FC236}">
                <a16:creationId xmlns:a16="http://schemas.microsoft.com/office/drawing/2014/main" id="{CAD23828-C68E-2976-D132-18D940777C49}"/>
              </a:ext>
            </a:extLst>
          </p:cNvPr>
          <p:cNvPicPr>
            <a:picLocks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6257866" y="1900454"/>
            <a:ext cx="276616" cy="4127814"/>
          </a:xfrm>
          <a:prstGeom prst="rect">
            <a:avLst/>
          </a:prstGeom>
        </p:spPr>
      </p:pic>
      <p:grpSp>
        <p:nvGrpSpPr>
          <p:cNvPr id="461" name="Group 460">
            <a:extLst>
              <a:ext uri="{FF2B5EF4-FFF2-40B4-BE49-F238E27FC236}">
                <a16:creationId xmlns:a16="http://schemas.microsoft.com/office/drawing/2014/main" id="{5C3B94F5-807B-A2FC-4653-A13CAF3E9611}"/>
              </a:ext>
            </a:extLst>
          </p:cNvPr>
          <p:cNvGrpSpPr>
            <a:grpSpLocks noChangeAspect="1"/>
          </p:cNvGrpSpPr>
          <p:nvPr/>
        </p:nvGrpSpPr>
        <p:grpSpPr>
          <a:xfrm>
            <a:off x="643087" y="2045193"/>
            <a:ext cx="5295005" cy="4178622"/>
            <a:chOff x="632840" y="885414"/>
            <a:chExt cx="6934774" cy="4969930"/>
          </a:xfrm>
        </p:grpSpPr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AAF18FB0-979C-2CE3-B9A7-81A6E1D308A2}"/>
                </a:ext>
              </a:extLst>
            </p:cNvPr>
            <p:cNvGrpSpPr/>
            <p:nvPr/>
          </p:nvGrpSpPr>
          <p:grpSpPr>
            <a:xfrm>
              <a:off x="1465227" y="1517461"/>
              <a:ext cx="4302793" cy="3143458"/>
              <a:chOff x="1446551" y="1528997"/>
              <a:chExt cx="4388370" cy="3174167"/>
            </a:xfrm>
          </p:grpSpPr>
          <p:sp>
            <p:nvSpPr>
              <p:cNvPr id="614" name="Freeform 952">
                <a:extLst>
                  <a:ext uri="{FF2B5EF4-FFF2-40B4-BE49-F238E27FC236}">
                    <a16:creationId xmlns:a16="http://schemas.microsoft.com/office/drawing/2014/main" id="{9BDE2F3F-50EA-BB3B-9562-7B13D5672F0C}"/>
                  </a:ext>
                </a:extLst>
              </p:cNvPr>
              <p:cNvSpPr/>
              <p:nvPr/>
            </p:nvSpPr>
            <p:spPr>
              <a:xfrm>
                <a:off x="1446551" y="1528997"/>
                <a:ext cx="4388370" cy="3174167"/>
              </a:xfrm>
              <a:custGeom>
                <a:avLst/>
                <a:gdLst>
                  <a:gd name="connsiteX0" fmla="*/ 0 w 4388370"/>
                  <a:gd name="connsiteY0" fmla="*/ 0 h 3174167"/>
                  <a:gd name="connsiteX1" fmla="*/ 400987 w 4388370"/>
                  <a:gd name="connsiteY1" fmla="*/ 0 h 3174167"/>
                  <a:gd name="connsiteX2" fmla="*/ 400987 w 4388370"/>
                  <a:gd name="connsiteY2" fmla="*/ 168639 h 3174167"/>
                  <a:gd name="connsiteX3" fmla="*/ 678305 w 4388370"/>
                  <a:gd name="connsiteY3" fmla="*/ 168639 h 3174167"/>
                  <a:gd name="connsiteX4" fmla="*/ 678305 w 4388370"/>
                  <a:gd name="connsiteY4" fmla="*/ 333531 h 3174167"/>
                  <a:gd name="connsiteX5" fmla="*/ 715780 w 4388370"/>
                  <a:gd name="connsiteY5" fmla="*/ 333531 h 3174167"/>
                  <a:gd name="connsiteX6" fmla="*/ 715780 w 4388370"/>
                  <a:gd name="connsiteY6" fmla="*/ 494675 h 3174167"/>
                  <a:gd name="connsiteX7" fmla="*/ 779488 w 4388370"/>
                  <a:gd name="connsiteY7" fmla="*/ 494675 h 3174167"/>
                  <a:gd name="connsiteX8" fmla="*/ 779488 w 4388370"/>
                  <a:gd name="connsiteY8" fmla="*/ 644577 h 3174167"/>
                  <a:gd name="connsiteX9" fmla="*/ 936885 w 4388370"/>
                  <a:gd name="connsiteY9" fmla="*/ 644577 h 3174167"/>
                  <a:gd name="connsiteX10" fmla="*/ 936885 w 4388370"/>
                  <a:gd name="connsiteY10" fmla="*/ 801973 h 3174167"/>
                  <a:gd name="connsiteX11" fmla="*/ 1191718 w 4388370"/>
                  <a:gd name="connsiteY11" fmla="*/ 801973 h 3174167"/>
                  <a:gd name="connsiteX12" fmla="*/ 1191718 w 4388370"/>
                  <a:gd name="connsiteY12" fmla="*/ 966865 h 3174167"/>
                  <a:gd name="connsiteX13" fmla="*/ 1412823 w 4388370"/>
                  <a:gd name="connsiteY13" fmla="*/ 966865 h 3174167"/>
                  <a:gd name="connsiteX14" fmla="*/ 1412823 w 4388370"/>
                  <a:gd name="connsiteY14" fmla="*/ 1131757 h 3174167"/>
                  <a:gd name="connsiteX15" fmla="*/ 1566472 w 4388370"/>
                  <a:gd name="connsiteY15" fmla="*/ 1131757 h 3174167"/>
                  <a:gd name="connsiteX16" fmla="*/ 1566472 w 4388370"/>
                  <a:gd name="connsiteY16" fmla="*/ 1289154 h 3174167"/>
                  <a:gd name="connsiteX17" fmla="*/ 1566472 w 4388370"/>
                  <a:gd name="connsiteY17" fmla="*/ 1289154 h 3174167"/>
                  <a:gd name="connsiteX18" fmla="*/ 1603947 w 4388370"/>
                  <a:gd name="connsiteY18" fmla="*/ 1289154 h 3174167"/>
                  <a:gd name="connsiteX19" fmla="*/ 1603947 w 4388370"/>
                  <a:gd name="connsiteY19" fmla="*/ 1435308 h 3174167"/>
                  <a:gd name="connsiteX20" fmla="*/ 1948721 w 4388370"/>
                  <a:gd name="connsiteY20" fmla="*/ 1435308 h 3174167"/>
                  <a:gd name="connsiteX21" fmla="*/ 1948721 w 4388370"/>
                  <a:gd name="connsiteY21" fmla="*/ 1600200 h 3174167"/>
                  <a:gd name="connsiteX22" fmla="*/ 2315980 w 4388370"/>
                  <a:gd name="connsiteY22" fmla="*/ 1600200 h 3174167"/>
                  <a:gd name="connsiteX23" fmla="*/ 2315980 w 4388370"/>
                  <a:gd name="connsiteY23" fmla="*/ 1795072 h 3174167"/>
                  <a:gd name="connsiteX24" fmla="*/ 2597046 w 4388370"/>
                  <a:gd name="connsiteY24" fmla="*/ 1795072 h 3174167"/>
                  <a:gd name="connsiteX25" fmla="*/ 2597046 w 4388370"/>
                  <a:gd name="connsiteY25" fmla="*/ 2001187 h 3174167"/>
                  <a:gd name="connsiteX26" fmla="*/ 3710065 w 4388370"/>
                  <a:gd name="connsiteY26" fmla="*/ 2001187 h 3174167"/>
                  <a:gd name="connsiteX27" fmla="*/ 3710065 w 4388370"/>
                  <a:gd name="connsiteY27" fmla="*/ 2387183 h 3174167"/>
                  <a:gd name="connsiteX28" fmla="*/ 4388370 w 4388370"/>
                  <a:gd name="connsiteY28" fmla="*/ 2387183 h 3174167"/>
                  <a:gd name="connsiteX29" fmla="*/ 4388370 w 4388370"/>
                  <a:gd name="connsiteY29" fmla="*/ 3174167 h 3174167"/>
                  <a:gd name="connsiteX0" fmla="*/ 0 w 4388370"/>
                  <a:gd name="connsiteY0" fmla="*/ 0 h 3174167"/>
                  <a:gd name="connsiteX1" fmla="*/ 400987 w 4388370"/>
                  <a:gd name="connsiteY1" fmla="*/ 0 h 3174167"/>
                  <a:gd name="connsiteX2" fmla="*/ 400987 w 4388370"/>
                  <a:gd name="connsiteY2" fmla="*/ 168639 h 3174167"/>
                  <a:gd name="connsiteX3" fmla="*/ 678305 w 4388370"/>
                  <a:gd name="connsiteY3" fmla="*/ 168639 h 3174167"/>
                  <a:gd name="connsiteX4" fmla="*/ 678305 w 4388370"/>
                  <a:gd name="connsiteY4" fmla="*/ 333531 h 3174167"/>
                  <a:gd name="connsiteX5" fmla="*/ 715780 w 4388370"/>
                  <a:gd name="connsiteY5" fmla="*/ 333531 h 3174167"/>
                  <a:gd name="connsiteX6" fmla="*/ 715780 w 4388370"/>
                  <a:gd name="connsiteY6" fmla="*/ 494675 h 3174167"/>
                  <a:gd name="connsiteX7" fmla="*/ 779488 w 4388370"/>
                  <a:gd name="connsiteY7" fmla="*/ 494675 h 3174167"/>
                  <a:gd name="connsiteX8" fmla="*/ 779488 w 4388370"/>
                  <a:gd name="connsiteY8" fmla="*/ 644577 h 3174167"/>
                  <a:gd name="connsiteX9" fmla="*/ 936885 w 4388370"/>
                  <a:gd name="connsiteY9" fmla="*/ 644577 h 3174167"/>
                  <a:gd name="connsiteX10" fmla="*/ 936885 w 4388370"/>
                  <a:gd name="connsiteY10" fmla="*/ 801973 h 3174167"/>
                  <a:gd name="connsiteX11" fmla="*/ 1191718 w 4388370"/>
                  <a:gd name="connsiteY11" fmla="*/ 801973 h 3174167"/>
                  <a:gd name="connsiteX12" fmla="*/ 1191718 w 4388370"/>
                  <a:gd name="connsiteY12" fmla="*/ 966865 h 3174167"/>
                  <a:gd name="connsiteX13" fmla="*/ 1412823 w 4388370"/>
                  <a:gd name="connsiteY13" fmla="*/ 966865 h 3174167"/>
                  <a:gd name="connsiteX14" fmla="*/ 1412823 w 4388370"/>
                  <a:gd name="connsiteY14" fmla="*/ 1131757 h 3174167"/>
                  <a:gd name="connsiteX15" fmla="*/ 1566472 w 4388370"/>
                  <a:gd name="connsiteY15" fmla="*/ 1131757 h 3174167"/>
                  <a:gd name="connsiteX16" fmla="*/ 1566472 w 4388370"/>
                  <a:gd name="connsiteY16" fmla="*/ 1289154 h 3174167"/>
                  <a:gd name="connsiteX17" fmla="*/ 1566472 w 4388370"/>
                  <a:gd name="connsiteY17" fmla="*/ 1289154 h 3174167"/>
                  <a:gd name="connsiteX18" fmla="*/ 1588072 w 4388370"/>
                  <a:gd name="connsiteY18" fmla="*/ 1289154 h 3174167"/>
                  <a:gd name="connsiteX19" fmla="*/ 1603947 w 4388370"/>
                  <a:gd name="connsiteY19" fmla="*/ 1435308 h 3174167"/>
                  <a:gd name="connsiteX20" fmla="*/ 1948721 w 4388370"/>
                  <a:gd name="connsiteY20" fmla="*/ 1435308 h 3174167"/>
                  <a:gd name="connsiteX21" fmla="*/ 1948721 w 4388370"/>
                  <a:gd name="connsiteY21" fmla="*/ 1600200 h 3174167"/>
                  <a:gd name="connsiteX22" fmla="*/ 2315980 w 4388370"/>
                  <a:gd name="connsiteY22" fmla="*/ 1600200 h 3174167"/>
                  <a:gd name="connsiteX23" fmla="*/ 2315980 w 4388370"/>
                  <a:gd name="connsiteY23" fmla="*/ 1795072 h 3174167"/>
                  <a:gd name="connsiteX24" fmla="*/ 2597046 w 4388370"/>
                  <a:gd name="connsiteY24" fmla="*/ 1795072 h 3174167"/>
                  <a:gd name="connsiteX25" fmla="*/ 2597046 w 4388370"/>
                  <a:gd name="connsiteY25" fmla="*/ 2001187 h 3174167"/>
                  <a:gd name="connsiteX26" fmla="*/ 3710065 w 4388370"/>
                  <a:gd name="connsiteY26" fmla="*/ 2001187 h 3174167"/>
                  <a:gd name="connsiteX27" fmla="*/ 3710065 w 4388370"/>
                  <a:gd name="connsiteY27" fmla="*/ 2387183 h 3174167"/>
                  <a:gd name="connsiteX28" fmla="*/ 4388370 w 4388370"/>
                  <a:gd name="connsiteY28" fmla="*/ 2387183 h 3174167"/>
                  <a:gd name="connsiteX29" fmla="*/ 4388370 w 4388370"/>
                  <a:gd name="connsiteY29" fmla="*/ 3174167 h 3174167"/>
                  <a:gd name="connsiteX0" fmla="*/ 0 w 4388370"/>
                  <a:gd name="connsiteY0" fmla="*/ 0 h 3174167"/>
                  <a:gd name="connsiteX1" fmla="*/ 400987 w 4388370"/>
                  <a:gd name="connsiteY1" fmla="*/ 0 h 3174167"/>
                  <a:gd name="connsiteX2" fmla="*/ 400987 w 4388370"/>
                  <a:gd name="connsiteY2" fmla="*/ 168639 h 3174167"/>
                  <a:gd name="connsiteX3" fmla="*/ 678305 w 4388370"/>
                  <a:gd name="connsiteY3" fmla="*/ 168639 h 3174167"/>
                  <a:gd name="connsiteX4" fmla="*/ 678305 w 4388370"/>
                  <a:gd name="connsiteY4" fmla="*/ 333531 h 3174167"/>
                  <a:gd name="connsiteX5" fmla="*/ 715780 w 4388370"/>
                  <a:gd name="connsiteY5" fmla="*/ 333531 h 3174167"/>
                  <a:gd name="connsiteX6" fmla="*/ 715780 w 4388370"/>
                  <a:gd name="connsiteY6" fmla="*/ 494675 h 3174167"/>
                  <a:gd name="connsiteX7" fmla="*/ 779488 w 4388370"/>
                  <a:gd name="connsiteY7" fmla="*/ 494675 h 3174167"/>
                  <a:gd name="connsiteX8" fmla="*/ 779488 w 4388370"/>
                  <a:gd name="connsiteY8" fmla="*/ 644577 h 3174167"/>
                  <a:gd name="connsiteX9" fmla="*/ 936885 w 4388370"/>
                  <a:gd name="connsiteY9" fmla="*/ 644577 h 3174167"/>
                  <a:gd name="connsiteX10" fmla="*/ 936885 w 4388370"/>
                  <a:gd name="connsiteY10" fmla="*/ 801973 h 3174167"/>
                  <a:gd name="connsiteX11" fmla="*/ 1191718 w 4388370"/>
                  <a:gd name="connsiteY11" fmla="*/ 801973 h 3174167"/>
                  <a:gd name="connsiteX12" fmla="*/ 1191718 w 4388370"/>
                  <a:gd name="connsiteY12" fmla="*/ 966865 h 3174167"/>
                  <a:gd name="connsiteX13" fmla="*/ 1412823 w 4388370"/>
                  <a:gd name="connsiteY13" fmla="*/ 966865 h 3174167"/>
                  <a:gd name="connsiteX14" fmla="*/ 1412823 w 4388370"/>
                  <a:gd name="connsiteY14" fmla="*/ 1131757 h 3174167"/>
                  <a:gd name="connsiteX15" fmla="*/ 1566472 w 4388370"/>
                  <a:gd name="connsiteY15" fmla="*/ 1131757 h 3174167"/>
                  <a:gd name="connsiteX16" fmla="*/ 1566472 w 4388370"/>
                  <a:gd name="connsiteY16" fmla="*/ 1289154 h 3174167"/>
                  <a:gd name="connsiteX17" fmla="*/ 1566472 w 4388370"/>
                  <a:gd name="connsiteY17" fmla="*/ 1289154 h 3174167"/>
                  <a:gd name="connsiteX18" fmla="*/ 1588072 w 4388370"/>
                  <a:gd name="connsiteY18" fmla="*/ 1289154 h 3174167"/>
                  <a:gd name="connsiteX19" fmla="*/ 1584897 w 4388370"/>
                  <a:gd name="connsiteY19" fmla="*/ 1435308 h 3174167"/>
                  <a:gd name="connsiteX20" fmla="*/ 1948721 w 4388370"/>
                  <a:gd name="connsiteY20" fmla="*/ 1435308 h 3174167"/>
                  <a:gd name="connsiteX21" fmla="*/ 1948721 w 4388370"/>
                  <a:gd name="connsiteY21" fmla="*/ 1600200 h 3174167"/>
                  <a:gd name="connsiteX22" fmla="*/ 2315980 w 4388370"/>
                  <a:gd name="connsiteY22" fmla="*/ 1600200 h 3174167"/>
                  <a:gd name="connsiteX23" fmla="*/ 2315980 w 4388370"/>
                  <a:gd name="connsiteY23" fmla="*/ 1795072 h 3174167"/>
                  <a:gd name="connsiteX24" fmla="*/ 2597046 w 4388370"/>
                  <a:gd name="connsiteY24" fmla="*/ 1795072 h 3174167"/>
                  <a:gd name="connsiteX25" fmla="*/ 2597046 w 4388370"/>
                  <a:gd name="connsiteY25" fmla="*/ 2001187 h 3174167"/>
                  <a:gd name="connsiteX26" fmla="*/ 3710065 w 4388370"/>
                  <a:gd name="connsiteY26" fmla="*/ 2001187 h 3174167"/>
                  <a:gd name="connsiteX27" fmla="*/ 3710065 w 4388370"/>
                  <a:gd name="connsiteY27" fmla="*/ 2387183 h 3174167"/>
                  <a:gd name="connsiteX28" fmla="*/ 4388370 w 4388370"/>
                  <a:gd name="connsiteY28" fmla="*/ 2387183 h 3174167"/>
                  <a:gd name="connsiteX29" fmla="*/ 4388370 w 4388370"/>
                  <a:gd name="connsiteY29" fmla="*/ 3174167 h 3174167"/>
                  <a:gd name="connsiteX0" fmla="*/ 0 w 4388370"/>
                  <a:gd name="connsiteY0" fmla="*/ 0 h 3174167"/>
                  <a:gd name="connsiteX1" fmla="*/ 400987 w 4388370"/>
                  <a:gd name="connsiteY1" fmla="*/ 0 h 3174167"/>
                  <a:gd name="connsiteX2" fmla="*/ 400987 w 4388370"/>
                  <a:gd name="connsiteY2" fmla="*/ 168639 h 3174167"/>
                  <a:gd name="connsiteX3" fmla="*/ 678305 w 4388370"/>
                  <a:gd name="connsiteY3" fmla="*/ 168639 h 3174167"/>
                  <a:gd name="connsiteX4" fmla="*/ 678305 w 4388370"/>
                  <a:gd name="connsiteY4" fmla="*/ 333531 h 3174167"/>
                  <a:gd name="connsiteX5" fmla="*/ 715780 w 4388370"/>
                  <a:gd name="connsiteY5" fmla="*/ 333531 h 3174167"/>
                  <a:gd name="connsiteX6" fmla="*/ 703080 w 4388370"/>
                  <a:gd name="connsiteY6" fmla="*/ 491500 h 3174167"/>
                  <a:gd name="connsiteX7" fmla="*/ 779488 w 4388370"/>
                  <a:gd name="connsiteY7" fmla="*/ 494675 h 3174167"/>
                  <a:gd name="connsiteX8" fmla="*/ 779488 w 4388370"/>
                  <a:gd name="connsiteY8" fmla="*/ 644577 h 3174167"/>
                  <a:gd name="connsiteX9" fmla="*/ 936885 w 4388370"/>
                  <a:gd name="connsiteY9" fmla="*/ 644577 h 3174167"/>
                  <a:gd name="connsiteX10" fmla="*/ 936885 w 4388370"/>
                  <a:gd name="connsiteY10" fmla="*/ 801973 h 3174167"/>
                  <a:gd name="connsiteX11" fmla="*/ 1191718 w 4388370"/>
                  <a:gd name="connsiteY11" fmla="*/ 801973 h 3174167"/>
                  <a:gd name="connsiteX12" fmla="*/ 1191718 w 4388370"/>
                  <a:gd name="connsiteY12" fmla="*/ 966865 h 3174167"/>
                  <a:gd name="connsiteX13" fmla="*/ 1412823 w 4388370"/>
                  <a:gd name="connsiteY13" fmla="*/ 966865 h 3174167"/>
                  <a:gd name="connsiteX14" fmla="*/ 1412823 w 4388370"/>
                  <a:gd name="connsiteY14" fmla="*/ 1131757 h 3174167"/>
                  <a:gd name="connsiteX15" fmla="*/ 1566472 w 4388370"/>
                  <a:gd name="connsiteY15" fmla="*/ 1131757 h 3174167"/>
                  <a:gd name="connsiteX16" fmla="*/ 1566472 w 4388370"/>
                  <a:gd name="connsiteY16" fmla="*/ 1289154 h 3174167"/>
                  <a:gd name="connsiteX17" fmla="*/ 1566472 w 4388370"/>
                  <a:gd name="connsiteY17" fmla="*/ 1289154 h 3174167"/>
                  <a:gd name="connsiteX18" fmla="*/ 1588072 w 4388370"/>
                  <a:gd name="connsiteY18" fmla="*/ 1289154 h 3174167"/>
                  <a:gd name="connsiteX19" fmla="*/ 1584897 w 4388370"/>
                  <a:gd name="connsiteY19" fmla="*/ 1435308 h 3174167"/>
                  <a:gd name="connsiteX20" fmla="*/ 1948721 w 4388370"/>
                  <a:gd name="connsiteY20" fmla="*/ 1435308 h 3174167"/>
                  <a:gd name="connsiteX21" fmla="*/ 1948721 w 4388370"/>
                  <a:gd name="connsiteY21" fmla="*/ 1600200 h 3174167"/>
                  <a:gd name="connsiteX22" fmla="*/ 2315980 w 4388370"/>
                  <a:gd name="connsiteY22" fmla="*/ 1600200 h 3174167"/>
                  <a:gd name="connsiteX23" fmla="*/ 2315980 w 4388370"/>
                  <a:gd name="connsiteY23" fmla="*/ 1795072 h 3174167"/>
                  <a:gd name="connsiteX24" fmla="*/ 2597046 w 4388370"/>
                  <a:gd name="connsiteY24" fmla="*/ 1795072 h 3174167"/>
                  <a:gd name="connsiteX25" fmla="*/ 2597046 w 4388370"/>
                  <a:gd name="connsiteY25" fmla="*/ 2001187 h 3174167"/>
                  <a:gd name="connsiteX26" fmla="*/ 3710065 w 4388370"/>
                  <a:gd name="connsiteY26" fmla="*/ 2001187 h 3174167"/>
                  <a:gd name="connsiteX27" fmla="*/ 3710065 w 4388370"/>
                  <a:gd name="connsiteY27" fmla="*/ 2387183 h 3174167"/>
                  <a:gd name="connsiteX28" fmla="*/ 4388370 w 4388370"/>
                  <a:gd name="connsiteY28" fmla="*/ 2387183 h 3174167"/>
                  <a:gd name="connsiteX29" fmla="*/ 4388370 w 4388370"/>
                  <a:gd name="connsiteY29" fmla="*/ 3174167 h 3174167"/>
                  <a:gd name="connsiteX0" fmla="*/ 0 w 4388370"/>
                  <a:gd name="connsiteY0" fmla="*/ 0 h 3174167"/>
                  <a:gd name="connsiteX1" fmla="*/ 400987 w 4388370"/>
                  <a:gd name="connsiteY1" fmla="*/ 0 h 3174167"/>
                  <a:gd name="connsiteX2" fmla="*/ 400987 w 4388370"/>
                  <a:gd name="connsiteY2" fmla="*/ 168639 h 3174167"/>
                  <a:gd name="connsiteX3" fmla="*/ 678305 w 4388370"/>
                  <a:gd name="connsiteY3" fmla="*/ 168639 h 3174167"/>
                  <a:gd name="connsiteX4" fmla="*/ 678305 w 4388370"/>
                  <a:gd name="connsiteY4" fmla="*/ 333531 h 3174167"/>
                  <a:gd name="connsiteX5" fmla="*/ 699905 w 4388370"/>
                  <a:gd name="connsiteY5" fmla="*/ 330356 h 3174167"/>
                  <a:gd name="connsiteX6" fmla="*/ 703080 w 4388370"/>
                  <a:gd name="connsiteY6" fmla="*/ 491500 h 3174167"/>
                  <a:gd name="connsiteX7" fmla="*/ 779488 w 4388370"/>
                  <a:gd name="connsiteY7" fmla="*/ 494675 h 3174167"/>
                  <a:gd name="connsiteX8" fmla="*/ 779488 w 4388370"/>
                  <a:gd name="connsiteY8" fmla="*/ 644577 h 3174167"/>
                  <a:gd name="connsiteX9" fmla="*/ 936885 w 4388370"/>
                  <a:gd name="connsiteY9" fmla="*/ 644577 h 3174167"/>
                  <a:gd name="connsiteX10" fmla="*/ 936885 w 4388370"/>
                  <a:gd name="connsiteY10" fmla="*/ 801973 h 3174167"/>
                  <a:gd name="connsiteX11" fmla="*/ 1191718 w 4388370"/>
                  <a:gd name="connsiteY11" fmla="*/ 801973 h 3174167"/>
                  <a:gd name="connsiteX12" fmla="*/ 1191718 w 4388370"/>
                  <a:gd name="connsiteY12" fmla="*/ 966865 h 3174167"/>
                  <a:gd name="connsiteX13" fmla="*/ 1412823 w 4388370"/>
                  <a:gd name="connsiteY13" fmla="*/ 966865 h 3174167"/>
                  <a:gd name="connsiteX14" fmla="*/ 1412823 w 4388370"/>
                  <a:gd name="connsiteY14" fmla="*/ 1131757 h 3174167"/>
                  <a:gd name="connsiteX15" fmla="*/ 1566472 w 4388370"/>
                  <a:gd name="connsiteY15" fmla="*/ 1131757 h 3174167"/>
                  <a:gd name="connsiteX16" fmla="*/ 1566472 w 4388370"/>
                  <a:gd name="connsiteY16" fmla="*/ 1289154 h 3174167"/>
                  <a:gd name="connsiteX17" fmla="*/ 1566472 w 4388370"/>
                  <a:gd name="connsiteY17" fmla="*/ 1289154 h 3174167"/>
                  <a:gd name="connsiteX18" fmla="*/ 1588072 w 4388370"/>
                  <a:gd name="connsiteY18" fmla="*/ 1289154 h 3174167"/>
                  <a:gd name="connsiteX19" fmla="*/ 1584897 w 4388370"/>
                  <a:gd name="connsiteY19" fmla="*/ 1435308 h 3174167"/>
                  <a:gd name="connsiteX20" fmla="*/ 1948721 w 4388370"/>
                  <a:gd name="connsiteY20" fmla="*/ 1435308 h 3174167"/>
                  <a:gd name="connsiteX21" fmla="*/ 1948721 w 4388370"/>
                  <a:gd name="connsiteY21" fmla="*/ 1600200 h 3174167"/>
                  <a:gd name="connsiteX22" fmla="*/ 2315980 w 4388370"/>
                  <a:gd name="connsiteY22" fmla="*/ 1600200 h 3174167"/>
                  <a:gd name="connsiteX23" fmla="*/ 2315980 w 4388370"/>
                  <a:gd name="connsiteY23" fmla="*/ 1795072 h 3174167"/>
                  <a:gd name="connsiteX24" fmla="*/ 2597046 w 4388370"/>
                  <a:gd name="connsiteY24" fmla="*/ 1795072 h 3174167"/>
                  <a:gd name="connsiteX25" fmla="*/ 2597046 w 4388370"/>
                  <a:gd name="connsiteY25" fmla="*/ 2001187 h 3174167"/>
                  <a:gd name="connsiteX26" fmla="*/ 3710065 w 4388370"/>
                  <a:gd name="connsiteY26" fmla="*/ 2001187 h 3174167"/>
                  <a:gd name="connsiteX27" fmla="*/ 3710065 w 4388370"/>
                  <a:gd name="connsiteY27" fmla="*/ 2387183 h 3174167"/>
                  <a:gd name="connsiteX28" fmla="*/ 4388370 w 4388370"/>
                  <a:gd name="connsiteY28" fmla="*/ 2387183 h 3174167"/>
                  <a:gd name="connsiteX29" fmla="*/ 4388370 w 4388370"/>
                  <a:gd name="connsiteY29" fmla="*/ 3174167 h 3174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388370" h="3174167">
                    <a:moveTo>
                      <a:pt x="0" y="0"/>
                    </a:moveTo>
                    <a:lnTo>
                      <a:pt x="400987" y="0"/>
                    </a:lnTo>
                    <a:lnTo>
                      <a:pt x="400987" y="168639"/>
                    </a:lnTo>
                    <a:lnTo>
                      <a:pt x="678305" y="168639"/>
                    </a:lnTo>
                    <a:lnTo>
                      <a:pt x="678305" y="333531"/>
                    </a:lnTo>
                    <a:lnTo>
                      <a:pt x="699905" y="330356"/>
                    </a:lnTo>
                    <a:cubicBezTo>
                      <a:pt x="700963" y="384071"/>
                      <a:pt x="702022" y="437785"/>
                      <a:pt x="703080" y="491500"/>
                    </a:cubicBezTo>
                    <a:lnTo>
                      <a:pt x="779488" y="494675"/>
                    </a:lnTo>
                    <a:lnTo>
                      <a:pt x="779488" y="644577"/>
                    </a:lnTo>
                    <a:lnTo>
                      <a:pt x="936885" y="644577"/>
                    </a:lnTo>
                    <a:lnTo>
                      <a:pt x="936885" y="801973"/>
                    </a:lnTo>
                    <a:lnTo>
                      <a:pt x="1191718" y="801973"/>
                    </a:lnTo>
                    <a:lnTo>
                      <a:pt x="1191718" y="966865"/>
                    </a:lnTo>
                    <a:lnTo>
                      <a:pt x="1412823" y="966865"/>
                    </a:lnTo>
                    <a:lnTo>
                      <a:pt x="1412823" y="1131757"/>
                    </a:lnTo>
                    <a:lnTo>
                      <a:pt x="1566472" y="1131757"/>
                    </a:lnTo>
                    <a:lnTo>
                      <a:pt x="1566472" y="1289154"/>
                    </a:lnTo>
                    <a:lnTo>
                      <a:pt x="1566472" y="1289154"/>
                    </a:lnTo>
                    <a:lnTo>
                      <a:pt x="1588072" y="1289154"/>
                    </a:lnTo>
                    <a:cubicBezTo>
                      <a:pt x="1587014" y="1337872"/>
                      <a:pt x="1585955" y="1386590"/>
                      <a:pt x="1584897" y="1435308"/>
                    </a:cubicBezTo>
                    <a:lnTo>
                      <a:pt x="1948721" y="1435308"/>
                    </a:lnTo>
                    <a:lnTo>
                      <a:pt x="1948721" y="1600200"/>
                    </a:lnTo>
                    <a:lnTo>
                      <a:pt x="2315980" y="1600200"/>
                    </a:lnTo>
                    <a:lnTo>
                      <a:pt x="2315980" y="1795072"/>
                    </a:lnTo>
                    <a:lnTo>
                      <a:pt x="2597046" y="1795072"/>
                    </a:lnTo>
                    <a:lnTo>
                      <a:pt x="2597046" y="2001187"/>
                    </a:lnTo>
                    <a:lnTo>
                      <a:pt x="3710065" y="2001187"/>
                    </a:lnTo>
                    <a:lnTo>
                      <a:pt x="3710065" y="2387183"/>
                    </a:lnTo>
                    <a:lnTo>
                      <a:pt x="4388370" y="2387183"/>
                    </a:lnTo>
                    <a:lnTo>
                      <a:pt x="4388370" y="3174167"/>
                    </a:lnTo>
                  </a:path>
                </a:pathLst>
              </a:custGeom>
              <a:noFill/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615" name="Group 614">
                <a:extLst>
                  <a:ext uri="{FF2B5EF4-FFF2-40B4-BE49-F238E27FC236}">
                    <a16:creationId xmlns:a16="http://schemas.microsoft.com/office/drawing/2014/main" id="{025CC996-111C-A8F9-8E8C-EA7A0B181854}"/>
                  </a:ext>
                </a:extLst>
              </p:cNvPr>
              <p:cNvGrpSpPr/>
              <p:nvPr/>
            </p:nvGrpSpPr>
            <p:grpSpPr>
              <a:xfrm>
                <a:off x="3585646" y="3079290"/>
                <a:ext cx="1754704" cy="879935"/>
                <a:chOff x="3585646" y="3079290"/>
                <a:chExt cx="1754704" cy="879935"/>
              </a:xfrm>
            </p:grpSpPr>
            <p:cxnSp>
              <p:nvCxnSpPr>
                <p:cNvPr id="616" name="Straight Connector 615">
                  <a:extLst>
                    <a:ext uri="{FF2B5EF4-FFF2-40B4-BE49-F238E27FC236}">
                      <a16:creationId xmlns:a16="http://schemas.microsoft.com/office/drawing/2014/main" id="{3234B0FE-647F-C5A5-CD99-EB6502E709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5646" y="3079290"/>
                  <a:ext cx="0" cy="8890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7" name="Straight Connector 616">
                  <a:extLst>
                    <a:ext uri="{FF2B5EF4-FFF2-40B4-BE49-F238E27FC236}">
                      <a16:creationId xmlns:a16="http://schemas.microsoft.com/office/drawing/2014/main" id="{71DBE5FC-20D7-DE4B-894F-CC5AF7295D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5700" y="3079290"/>
                  <a:ext cx="0" cy="8890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8" name="Straight Connector 617">
                  <a:extLst>
                    <a:ext uri="{FF2B5EF4-FFF2-40B4-BE49-F238E27FC236}">
                      <a16:creationId xmlns:a16="http://schemas.microsoft.com/office/drawing/2014/main" id="{4EBA4794-566B-5C00-A89C-3C9FA8A65E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60875" y="34798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9" name="Straight Connector 618">
                  <a:extLst>
                    <a:ext uri="{FF2B5EF4-FFF2-40B4-BE49-F238E27FC236}">
                      <a16:creationId xmlns:a16="http://schemas.microsoft.com/office/drawing/2014/main" id="{54447D69-3F12-5A4D-140A-F74550B871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0125" y="34798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0" name="Straight Connector 619">
                  <a:extLst>
                    <a:ext uri="{FF2B5EF4-FFF2-40B4-BE49-F238E27FC236}">
                      <a16:creationId xmlns:a16="http://schemas.microsoft.com/office/drawing/2014/main" id="{9E83DFA2-E7AD-BADD-0C76-615DEB1DBF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8225" y="34798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1" name="Straight Connector 620">
                  <a:extLst>
                    <a:ext uri="{FF2B5EF4-FFF2-40B4-BE49-F238E27FC236}">
                      <a16:creationId xmlns:a16="http://schemas.microsoft.com/office/drawing/2014/main" id="{E3E0FC23-E934-06E7-5433-2EA891E459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40350" y="3870325"/>
                  <a:ext cx="0" cy="8890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F10F8878-E4D5-7745-3465-83FA79A1D719}"/>
                </a:ext>
              </a:extLst>
            </p:cNvPr>
            <p:cNvGrpSpPr/>
            <p:nvPr/>
          </p:nvGrpSpPr>
          <p:grpSpPr>
            <a:xfrm>
              <a:off x="1448353" y="1520970"/>
              <a:ext cx="5787278" cy="1544910"/>
              <a:chOff x="1439056" y="1522921"/>
              <a:chExt cx="5902377" cy="1560004"/>
            </a:xfrm>
          </p:grpSpPr>
          <p:sp>
            <p:nvSpPr>
              <p:cNvPr id="577" name="Freeform 915">
                <a:extLst>
                  <a:ext uri="{FF2B5EF4-FFF2-40B4-BE49-F238E27FC236}">
                    <a16:creationId xmlns:a16="http://schemas.microsoft.com/office/drawing/2014/main" id="{CF51A7B5-B4E9-7F9C-8565-54273D71664E}"/>
                  </a:ext>
                </a:extLst>
              </p:cNvPr>
              <p:cNvSpPr/>
              <p:nvPr/>
            </p:nvSpPr>
            <p:spPr>
              <a:xfrm>
                <a:off x="1439056" y="1522921"/>
                <a:ext cx="5902377" cy="1514007"/>
              </a:xfrm>
              <a:custGeom>
                <a:avLst/>
                <a:gdLst>
                  <a:gd name="connsiteX0" fmla="*/ 0 w 5902377"/>
                  <a:gd name="connsiteY0" fmla="*/ 0 h 1514007"/>
                  <a:gd name="connsiteX1" fmla="*/ 985603 w 5902377"/>
                  <a:gd name="connsiteY1" fmla="*/ 0 h 1514007"/>
                  <a:gd name="connsiteX2" fmla="*/ 985603 w 5902377"/>
                  <a:gd name="connsiteY2" fmla="*/ 74951 h 1514007"/>
                  <a:gd name="connsiteX3" fmla="*/ 1217951 w 5902377"/>
                  <a:gd name="connsiteY3" fmla="*/ 74951 h 1514007"/>
                  <a:gd name="connsiteX4" fmla="*/ 1217951 w 5902377"/>
                  <a:gd name="connsiteY4" fmla="*/ 134912 h 1514007"/>
                  <a:gd name="connsiteX5" fmla="*/ 1255426 w 5902377"/>
                  <a:gd name="connsiteY5" fmla="*/ 134912 h 1514007"/>
                  <a:gd name="connsiteX6" fmla="*/ 1255426 w 5902377"/>
                  <a:gd name="connsiteY6" fmla="*/ 198620 h 1514007"/>
                  <a:gd name="connsiteX7" fmla="*/ 1390337 w 5902377"/>
                  <a:gd name="connsiteY7" fmla="*/ 198620 h 1514007"/>
                  <a:gd name="connsiteX8" fmla="*/ 1390337 w 5902377"/>
                  <a:gd name="connsiteY8" fmla="*/ 262328 h 1514007"/>
                  <a:gd name="connsiteX9" fmla="*/ 1454046 w 5902377"/>
                  <a:gd name="connsiteY9" fmla="*/ 262328 h 1514007"/>
                  <a:gd name="connsiteX10" fmla="*/ 1454046 w 5902377"/>
                  <a:gd name="connsiteY10" fmla="*/ 326036 h 1514007"/>
                  <a:gd name="connsiteX11" fmla="*/ 2027419 w 5902377"/>
                  <a:gd name="connsiteY11" fmla="*/ 326036 h 1514007"/>
                  <a:gd name="connsiteX12" fmla="*/ 2027419 w 5902377"/>
                  <a:gd name="connsiteY12" fmla="*/ 385997 h 1514007"/>
                  <a:gd name="connsiteX13" fmla="*/ 2053652 w 5902377"/>
                  <a:gd name="connsiteY13" fmla="*/ 385997 h 1514007"/>
                  <a:gd name="connsiteX14" fmla="*/ 2053652 w 5902377"/>
                  <a:gd name="connsiteY14" fmla="*/ 445958 h 1514007"/>
                  <a:gd name="connsiteX15" fmla="*/ 2151088 w 5902377"/>
                  <a:gd name="connsiteY15" fmla="*/ 445958 h 1514007"/>
                  <a:gd name="connsiteX16" fmla="*/ 2151088 w 5902377"/>
                  <a:gd name="connsiteY16" fmla="*/ 513413 h 1514007"/>
                  <a:gd name="connsiteX17" fmla="*/ 2286000 w 5902377"/>
                  <a:gd name="connsiteY17" fmla="*/ 513413 h 1514007"/>
                  <a:gd name="connsiteX18" fmla="*/ 2286000 w 5902377"/>
                  <a:gd name="connsiteY18" fmla="*/ 580869 h 1514007"/>
                  <a:gd name="connsiteX19" fmla="*/ 2525842 w 5902377"/>
                  <a:gd name="connsiteY19" fmla="*/ 580869 h 1514007"/>
                  <a:gd name="connsiteX20" fmla="*/ 2525842 w 5902377"/>
                  <a:gd name="connsiteY20" fmla="*/ 655820 h 1514007"/>
                  <a:gd name="connsiteX21" fmla="*/ 2709472 w 5902377"/>
                  <a:gd name="connsiteY21" fmla="*/ 655820 h 1514007"/>
                  <a:gd name="connsiteX22" fmla="*/ 2709472 w 5902377"/>
                  <a:gd name="connsiteY22" fmla="*/ 723276 h 1514007"/>
                  <a:gd name="connsiteX23" fmla="*/ 2953062 w 5902377"/>
                  <a:gd name="connsiteY23" fmla="*/ 723276 h 1514007"/>
                  <a:gd name="connsiteX24" fmla="*/ 2953062 w 5902377"/>
                  <a:gd name="connsiteY24" fmla="*/ 809469 h 1514007"/>
                  <a:gd name="connsiteX25" fmla="*/ 3020518 w 5902377"/>
                  <a:gd name="connsiteY25" fmla="*/ 809469 h 1514007"/>
                  <a:gd name="connsiteX26" fmla="*/ 3020518 w 5902377"/>
                  <a:gd name="connsiteY26" fmla="*/ 899410 h 1514007"/>
                  <a:gd name="connsiteX27" fmla="*/ 3129196 w 5902377"/>
                  <a:gd name="connsiteY27" fmla="*/ 899410 h 1514007"/>
                  <a:gd name="connsiteX28" fmla="*/ 3129196 w 5902377"/>
                  <a:gd name="connsiteY28" fmla="*/ 1083040 h 1514007"/>
                  <a:gd name="connsiteX29" fmla="*/ 3541426 w 5902377"/>
                  <a:gd name="connsiteY29" fmla="*/ 1083040 h 1514007"/>
                  <a:gd name="connsiteX30" fmla="*/ 3541426 w 5902377"/>
                  <a:gd name="connsiteY30" fmla="*/ 1169233 h 1514007"/>
                  <a:gd name="connsiteX31" fmla="*/ 3582649 w 5902377"/>
                  <a:gd name="connsiteY31" fmla="*/ 1169233 h 1514007"/>
                  <a:gd name="connsiteX32" fmla="*/ 3582649 w 5902377"/>
                  <a:gd name="connsiteY32" fmla="*/ 1274164 h 1514007"/>
                  <a:gd name="connsiteX33" fmla="*/ 5085413 w 5902377"/>
                  <a:gd name="connsiteY33" fmla="*/ 1274164 h 1514007"/>
                  <a:gd name="connsiteX34" fmla="*/ 5085413 w 5902377"/>
                  <a:gd name="connsiteY34" fmla="*/ 1514007 h 1514007"/>
                  <a:gd name="connsiteX35" fmla="*/ 5902377 w 5902377"/>
                  <a:gd name="connsiteY35" fmla="*/ 1514007 h 1514007"/>
                  <a:gd name="connsiteX0" fmla="*/ 0 w 5902377"/>
                  <a:gd name="connsiteY0" fmla="*/ 0 h 1514007"/>
                  <a:gd name="connsiteX1" fmla="*/ 985603 w 5902377"/>
                  <a:gd name="connsiteY1" fmla="*/ 0 h 1514007"/>
                  <a:gd name="connsiteX2" fmla="*/ 985603 w 5902377"/>
                  <a:gd name="connsiteY2" fmla="*/ 74951 h 1514007"/>
                  <a:gd name="connsiteX3" fmla="*/ 1217951 w 5902377"/>
                  <a:gd name="connsiteY3" fmla="*/ 74951 h 1514007"/>
                  <a:gd name="connsiteX4" fmla="*/ 1217951 w 5902377"/>
                  <a:gd name="connsiteY4" fmla="*/ 134912 h 1514007"/>
                  <a:gd name="connsiteX5" fmla="*/ 1255426 w 5902377"/>
                  <a:gd name="connsiteY5" fmla="*/ 134912 h 1514007"/>
                  <a:gd name="connsiteX6" fmla="*/ 1255426 w 5902377"/>
                  <a:gd name="connsiteY6" fmla="*/ 198620 h 1514007"/>
                  <a:gd name="connsiteX7" fmla="*/ 1390337 w 5902377"/>
                  <a:gd name="connsiteY7" fmla="*/ 198620 h 1514007"/>
                  <a:gd name="connsiteX8" fmla="*/ 1390337 w 5902377"/>
                  <a:gd name="connsiteY8" fmla="*/ 262328 h 1514007"/>
                  <a:gd name="connsiteX9" fmla="*/ 1454046 w 5902377"/>
                  <a:gd name="connsiteY9" fmla="*/ 262328 h 1514007"/>
                  <a:gd name="connsiteX10" fmla="*/ 1454046 w 5902377"/>
                  <a:gd name="connsiteY10" fmla="*/ 326036 h 1514007"/>
                  <a:gd name="connsiteX11" fmla="*/ 2027419 w 5902377"/>
                  <a:gd name="connsiteY11" fmla="*/ 326036 h 1514007"/>
                  <a:gd name="connsiteX12" fmla="*/ 2027419 w 5902377"/>
                  <a:gd name="connsiteY12" fmla="*/ 385997 h 1514007"/>
                  <a:gd name="connsiteX13" fmla="*/ 2053652 w 5902377"/>
                  <a:gd name="connsiteY13" fmla="*/ 385997 h 1514007"/>
                  <a:gd name="connsiteX14" fmla="*/ 2053652 w 5902377"/>
                  <a:gd name="connsiteY14" fmla="*/ 445958 h 1514007"/>
                  <a:gd name="connsiteX15" fmla="*/ 2151088 w 5902377"/>
                  <a:gd name="connsiteY15" fmla="*/ 445958 h 1514007"/>
                  <a:gd name="connsiteX16" fmla="*/ 2151088 w 5902377"/>
                  <a:gd name="connsiteY16" fmla="*/ 513413 h 1514007"/>
                  <a:gd name="connsiteX17" fmla="*/ 2286000 w 5902377"/>
                  <a:gd name="connsiteY17" fmla="*/ 513413 h 1514007"/>
                  <a:gd name="connsiteX18" fmla="*/ 2286000 w 5902377"/>
                  <a:gd name="connsiteY18" fmla="*/ 580869 h 1514007"/>
                  <a:gd name="connsiteX19" fmla="*/ 2525842 w 5902377"/>
                  <a:gd name="connsiteY19" fmla="*/ 580869 h 1514007"/>
                  <a:gd name="connsiteX20" fmla="*/ 2525842 w 5902377"/>
                  <a:gd name="connsiteY20" fmla="*/ 655820 h 1514007"/>
                  <a:gd name="connsiteX21" fmla="*/ 2709472 w 5902377"/>
                  <a:gd name="connsiteY21" fmla="*/ 655820 h 1514007"/>
                  <a:gd name="connsiteX22" fmla="*/ 2709472 w 5902377"/>
                  <a:gd name="connsiteY22" fmla="*/ 723276 h 1514007"/>
                  <a:gd name="connsiteX23" fmla="*/ 2953062 w 5902377"/>
                  <a:gd name="connsiteY23" fmla="*/ 723276 h 1514007"/>
                  <a:gd name="connsiteX24" fmla="*/ 2953062 w 5902377"/>
                  <a:gd name="connsiteY24" fmla="*/ 809469 h 1514007"/>
                  <a:gd name="connsiteX25" fmla="*/ 3020518 w 5902377"/>
                  <a:gd name="connsiteY25" fmla="*/ 809469 h 1514007"/>
                  <a:gd name="connsiteX26" fmla="*/ 3020518 w 5902377"/>
                  <a:gd name="connsiteY26" fmla="*/ 899410 h 1514007"/>
                  <a:gd name="connsiteX27" fmla="*/ 3129196 w 5902377"/>
                  <a:gd name="connsiteY27" fmla="*/ 899410 h 1514007"/>
                  <a:gd name="connsiteX28" fmla="*/ 3129196 w 5902377"/>
                  <a:gd name="connsiteY28" fmla="*/ 1083040 h 1514007"/>
                  <a:gd name="connsiteX29" fmla="*/ 3541426 w 5902377"/>
                  <a:gd name="connsiteY29" fmla="*/ 1083040 h 1514007"/>
                  <a:gd name="connsiteX30" fmla="*/ 3541426 w 5902377"/>
                  <a:gd name="connsiteY30" fmla="*/ 1169233 h 1514007"/>
                  <a:gd name="connsiteX31" fmla="*/ 3571407 w 5902377"/>
                  <a:gd name="connsiteY31" fmla="*/ 1165485 h 1514007"/>
                  <a:gd name="connsiteX32" fmla="*/ 3582649 w 5902377"/>
                  <a:gd name="connsiteY32" fmla="*/ 1274164 h 1514007"/>
                  <a:gd name="connsiteX33" fmla="*/ 5085413 w 5902377"/>
                  <a:gd name="connsiteY33" fmla="*/ 1274164 h 1514007"/>
                  <a:gd name="connsiteX34" fmla="*/ 5085413 w 5902377"/>
                  <a:gd name="connsiteY34" fmla="*/ 1514007 h 1514007"/>
                  <a:gd name="connsiteX35" fmla="*/ 5902377 w 5902377"/>
                  <a:gd name="connsiteY35" fmla="*/ 1514007 h 1514007"/>
                  <a:gd name="connsiteX0" fmla="*/ 0 w 5902377"/>
                  <a:gd name="connsiteY0" fmla="*/ 0 h 1514007"/>
                  <a:gd name="connsiteX1" fmla="*/ 985603 w 5902377"/>
                  <a:gd name="connsiteY1" fmla="*/ 0 h 1514007"/>
                  <a:gd name="connsiteX2" fmla="*/ 985603 w 5902377"/>
                  <a:gd name="connsiteY2" fmla="*/ 74951 h 1514007"/>
                  <a:gd name="connsiteX3" fmla="*/ 1217951 w 5902377"/>
                  <a:gd name="connsiteY3" fmla="*/ 74951 h 1514007"/>
                  <a:gd name="connsiteX4" fmla="*/ 1217951 w 5902377"/>
                  <a:gd name="connsiteY4" fmla="*/ 134912 h 1514007"/>
                  <a:gd name="connsiteX5" fmla="*/ 1255426 w 5902377"/>
                  <a:gd name="connsiteY5" fmla="*/ 134912 h 1514007"/>
                  <a:gd name="connsiteX6" fmla="*/ 1255426 w 5902377"/>
                  <a:gd name="connsiteY6" fmla="*/ 198620 h 1514007"/>
                  <a:gd name="connsiteX7" fmla="*/ 1390337 w 5902377"/>
                  <a:gd name="connsiteY7" fmla="*/ 198620 h 1514007"/>
                  <a:gd name="connsiteX8" fmla="*/ 1390337 w 5902377"/>
                  <a:gd name="connsiteY8" fmla="*/ 262328 h 1514007"/>
                  <a:gd name="connsiteX9" fmla="*/ 1454046 w 5902377"/>
                  <a:gd name="connsiteY9" fmla="*/ 262328 h 1514007"/>
                  <a:gd name="connsiteX10" fmla="*/ 1454046 w 5902377"/>
                  <a:gd name="connsiteY10" fmla="*/ 326036 h 1514007"/>
                  <a:gd name="connsiteX11" fmla="*/ 2027419 w 5902377"/>
                  <a:gd name="connsiteY11" fmla="*/ 326036 h 1514007"/>
                  <a:gd name="connsiteX12" fmla="*/ 2027419 w 5902377"/>
                  <a:gd name="connsiteY12" fmla="*/ 385997 h 1514007"/>
                  <a:gd name="connsiteX13" fmla="*/ 2053652 w 5902377"/>
                  <a:gd name="connsiteY13" fmla="*/ 385997 h 1514007"/>
                  <a:gd name="connsiteX14" fmla="*/ 2053652 w 5902377"/>
                  <a:gd name="connsiteY14" fmla="*/ 445958 h 1514007"/>
                  <a:gd name="connsiteX15" fmla="*/ 2151088 w 5902377"/>
                  <a:gd name="connsiteY15" fmla="*/ 445958 h 1514007"/>
                  <a:gd name="connsiteX16" fmla="*/ 2151088 w 5902377"/>
                  <a:gd name="connsiteY16" fmla="*/ 513413 h 1514007"/>
                  <a:gd name="connsiteX17" fmla="*/ 2286000 w 5902377"/>
                  <a:gd name="connsiteY17" fmla="*/ 513413 h 1514007"/>
                  <a:gd name="connsiteX18" fmla="*/ 2286000 w 5902377"/>
                  <a:gd name="connsiteY18" fmla="*/ 580869 h 1514007"/>
                  <a:gd name="connsiteX19" fmla="*/ 2525842 w 5902377"/>
                  <a:gd name="connsiteY19" fmla="*/ 580869 h 1514007"/>
                  <a:gd name="connsiteX20" fmla="*/ 2525842 w 5902377"/>
                  <a:gd name="connsiteY20" fmla="*/ 655820 h 1514007"/>
                  <a:gd name="connsiteX21" fmla="*/ 2709472 w 5902377"/>
                  <a:gd name="connsiteY21" fmla="*/ 655820 h 1514007"/>
                  <a:gd name="connsiteX22" fmla="*/ 2709472 w 5902377"/>
                  <a:gd name="connsiteY22" fmla="*/ 723276 h 1514007"/>
                  <a:gd name="connsiteX23" fmla="*/ 2953062 w 5902377"/>
                  <a:gd name="connsiteY23" fmla="*/ 723276 h 1514007"/>
                  <a:gd name="connsiteX24" fmla="*/ 2953062 w 5902377"/>
                  <a:gd name="connsiteY24" fmla="*/ 809469 h 1514007"/>
                  <a:gd name="connsiteX25" fmla="*/ 3020518 w 5902377"/>
                  <a:gd name="connsiteY25" fmla="*/ 809469 h 1514007"/>
                  <a:gd name="connsiteX26" fmla="*/ 3020518 w 5902377"/>
                  <a:gd name="connsiteY26" fmla="*/ 899410 h 1514007"/>
                  <a:gd name="connsiteX27" fmla="*/ 3129196 w 5902377"/>
                  <a:gd name="connsiteY27" fmla="*/ 899410 h 1514007"/>
                  <a:gd name="connsiteX28" fmla="*/ 3129196 w 5902377"/>
                  <a:gd name="connsiteY28" fmla="*/ 1083040 h 1514007"/>
                  <a:gd name="connsiteX29" fmla="*/ 3541426 w 5902377"/>
                  <a:gd name="connsiteY29" fmla="*/ 1083040 h 1514007"/>
                  <a:gd name="connsiteX30" fmla="*/ 3541426 w 5902377"/>
                  <a:gd name="connsiteY30" fmla="*/ 1169233 h 1514007"/>
                  <a:gd name="connsiteX31" fmla="*/ 3571407 w 5902377"/>
                  <a:gd name="connsiteY31" fmla="*/ 1165485 h 1514007"/>
                  <a:gd name="connsiteX32" fmla="*/ 3563912 w 5902377"/>
                  <a:gd name="connsiteY32" fmla="*/ 1274164 h 1514007"/>
                  <a:gd name="connsiteX33" fmla="*/ 5085413 w 5902377"/>
                  <a:gd name="connsiteY33" fmla="*/ 1274164 h 1514007"/>
                  <a:gd name="connsiteX34" fmla="*/ 5085413 w 5902377"/>
                  <a:gd name="connsiteY34" fmla="*/ 1514007 h 1514007"/>
                  <a:gd name="connsiteX35" fmla="*/ 5902377 w 5902377"/>
                  <a:gd name="connsiteY35" fmla="*/ 1514007 h 1514007"/>
                  <a:gd name="connsiteX0" fmla="*/ 0 w 5902377"/>
                  <a:gd name="connsiteY0" fmla="*/ 0 h 1514007"/>
                  <a:gd name="connsiteX1" fmla="*/ 985603 w 5902377"/>
                  <a:gd name="connsiteY1" fmla="*/ 0 h 1514007"/>
                  <a:gd name="connsiteX2" fmla="*/ 985603 w 5902377"/>
                  <a:gd name="connsiteY2" fmla="*/ 74951 h 1514007"/>
                  <a:gd name="connsiteX3" fmla="*/ 1217951 w 5902377"/>
                  <a:gd name="connsiteY3" fmla="*/ 74951 h 1514007"/>
                  <a:gd name="connsiteX4" fmla="*/ 1217951 w 5902377"/>
                  <a:gd name="connsiteY4" fmla="*/ 134912 h 1514007"/>
                  <a:gd name="connsiteX5" fmla="*/ 1255426 w 5902377"/>
                  <a:gd name="connsiteY5" fmla="*/ 134912 h 1514007"/>
                  <a:gd name="connsiteX6" fmla="*/ 1255426 w 5902377"/>
                  <a:gd name="connsiteY6" fmla="*/ 198620 h 1514007"/>
                  <a:gd name="connsiteX7" fmla="*/ 1390337 w 5902377"/>
                  <a:gd name="connsiteY7" fmla="*/ 198620 h 1514007"/>
                  <a:gd name="connsiteX8" fmla="*/ 1390337 w 5902377"/>
                  <a:gd name="connsiteY8" fmla="*/ 262328 h 1514007"/>
                  <a:gd name="connsiteX9" fmla="*/ 1454046 w 5902377"/>
                  <a:gd name="connsiteY9" fmla="*/ 262328 h 1514007"/>
                  <a:gd name="connsiteX10" fmla="*/ 1454046 w 5902377"/>
                  <a:gd name="connsiteY10" fmla="*/ 326036 h 1514007"/>
                  <a:gd name="connsiteX11" fmla="*/ 2027419 w 5902377"/>
                  <a:gd name="connsiteY11" fmla="*/ 326036 h 1514007"/>
                  <a:gd name="connsiteX12" fmla="*/ 2027419 w 5902377"/>
                  <a:gd name="connsiteY12" fmla="*/ 385997 h 1514007"/>
                  <a:gd name="connsiteX13" fmla="*/ 2053652 w 5902377"/>
                  <a:gd name="connsiteY13" fmla="*/ 385997 h 1514007"/>
                  <a:gd name="connsiteX14" fmla="*/ 2053652 w 5902377"/>
                  <a:gd name="connsiteY14" fmla="*/ 445958 h 1514007"/>
                  <a:gd name="connsiteX15" fmla="*/ 2151088 w 5902377"/>
                  <a:gd name="connsiteY15" fmla="*/ 445958 h 1514007"/>
                  <a:gd name="connsiteX16" fmla="*/ 2151088 w 5902377"/>
                  <a:gd name="connsiteY16" fmla="*/ 513413 h 1514007"/>
                  <a:gd name="connsiteX17" fmla="*/ 2286000 w 5902377"/>
                  <a:gd name="connsiteY17" fmla="*/ 513413 h 1514007"/>
                  <a:gd name="connsiteX18" fmla="*/ 2286000 w 5902377"/>
                  <a:gd name="connsiteY18" fmla="*/ 580869 h 1514007"/>
                  <a:gd name="connsiteX19" fmla="*/ 2525842 w 5902377"/>
                  <a:gd name="connsiteY19" fmla="*/ 580869 h 1514007"/>
                  <a:gd name="connsiteX20" fmla="*/ 2525842 w 5902377"/>
                  <a:gd name="connsiteY20" fmla="*/ 655820 h 1514007"/>
                  <a:gd name="connsiteX21" fmla="*/ 2709472 w 5902377"/>
                  <a:gd name="connsiteY21" fmla="*/ 655820 h 1514007"/>
                  <a:gd name="connsiteX22" fmla="*/ 2709472 w 5902377"/>
                  <a:gd name="connsiteY22" fmla="*/ 723276 h 1514007"/>
                  <a:gd name="connsiteX23" fmla="*/ 2953062 w 5902377"/>
                  <a:gd name="connsiteY23" fmla="*/ 723276 h 1514007"/>
                  <a:gd name="connsiteX24" fmla="*/ 2953062 w 5902377"/>
                  <a:gd name="connsiteY24" fmla="*/ 809469 h 1514007"/>
                  <a:gd name="connsiteX25" fmla="*/ 3020518 w 5902377"/>
                  <a:gd name="connsiteY25" fmla="*/ 809469 h 1514007"/>
                  <a:gd name="connsiteX26" fmla="*/ 3020518 w 5902377"/>
                  <a:gd name="connsiteY26" fmla="*/ 899410 h 1514007"/>
                  <a:gd name="connsiteX27" fmla="*/ 3129196 w 5902377"/>
                  <a:gd name="connsiteY27" fmla="*/ 899410 h 1514007"/>
                  <a:gd name="connsiteX28" fmla="*/ 3129196 w 5902377"/>
                  <a:gd name="connsiteY28" fmla="*/ 1083040 h 1514007"/>
                  <a:gd name="connsiteX29" fmla="*/ 3541426 w 5902377"/>
                  <a:gd name="connsiteY29" fmla="*/ 1083040 h 1514007"/>
                  <a:gd name="connsiteX30" fmla="*/ 3541426 w 5902377"/>
                  <a:gd name="connsiteY30" fmla="*/ 1169233 h 1514007"/>
                  <a:gd name="connsiteX31" fmla="*/ 3571407 w 5902377"/>
                  <a:gd name="connsiteY31" fmla="*/ 1165485 h 1514007"/>
                  <a:gd name="connsiteX32" fmla="*/ 3567659 w 5902377"/>
                  <a:gd name="connsiteY32" fmla="*/ 1277911 h 1514007"/>
                  <a:gd name="connsiteX33" fmla="*/ 5085413 w 5902377"/>
                  <a:gd name="connsiteY33" fmla="*/ 1274164 h 1514007"/>
                  <a:gd name="connsiteX34" fmla="*/ 5085413 w 5902377"/>
                  <a:gd name="connsiteY34" fmla="*/ 1514007 h 1514007"/>
                  <a:gd name="connsiteX35" fmla="*/ 5902377 w 5902377"/>
                  <a:gd name="connsiteY35" fmla="*/ 1514007 h 1514007"/>
                  <a:gd name="connsiteX0" fmla="*/ 0 w 5902377"/>
                  <a:gd name="connsiteY0" fmla="*/ 0 h 1514007"/>
                  <a:gd name="connsiteX1" fmla="*/ 985603 w 5902377"/>
                  <a:gd name="connsiteY1" fmla="*/ 0 h 1514007"/>
                  <a:gd name="connsiteX2" fmla="*/ 985603 w 5902377"/>
                  <a:gd name="connsiteY2" fmla="*/ 74951 h 1514007"/>
                  <a:gd name="connsiteX3" fmla="*/ 1217951 w 5902377"/>
                  <a:gd name="connsiteY3" fmla="*/ 74951 h 1514007"/>
                  <a:gd name="connsiteX4" fmla="*/ 1217951 w 5902377"/>
                  <a:gd name="connsiteY4" fmla="*/ 134912 h 1514007"/>
                  <a:gd name="connsiteX5" fmla="*/ 1255426 w 5902377"/>
                  <a:gd name="connsiteY5" fmla="*/ 134912 h 1514007"/>
                  <a:gd name="connsiteX6" fmla="*/ 1255426 w 5902377"/>
                  <a:gd name="connsiteY6" fmla="*/ 198620 h 1514007"/>
                  <a:gd name="connsiteX7" fmla="*/ 1390337 w 5902377"/>
                  <a:gd name="connsiteY7" fmla="*/ 198620 h 1514007"/>
                  <a:gd name="connsiteX8" fmla="*/ 1390337 w 5902377"/>
                  <a:gd name="connsiteY8" fmla="*/ 262328 h 1514007"/>
                  <a:gd name="connsiteX9" fmla="*/ 1454046 w 5902377"/>
                  <a:gd name="connsiteY9" fmla="*/ 262328 h 1514007"/>
                  <a:gd name="connsiteX10" fmla="*/ 1454046 w 5902377"/>
                  <a:gd name="connsiteY10" fmla="*/ 326036 h 1514007"/>
                  <a:gd name="connsiteX11" fmla="*/ 2027419 w 5902377"/>
                  <a:gd name="connsiteY11" fmla="*/ 326036 h 1514007"/>
                  <a:gd name="connsiteX12" fmla="*/ 2027419 w 5902377"/>
                  <a:gd name="connsiteY12" fmla="*/ 385997 h 1514007"/>
                  <a:gd name="connsiteX13" fmla="*/ 2053652 w 5902377"/>
                  <a:gd name="connsiteY13" fmla="*/ 385997 h 1514007"/>
                  <a:gd name="connsiteX14" fmla="*/ 2053652 w 5902377"/>
                  <a:gd name="connsiteY14" fmla="*/ 445958 h 1514007"/>
                  <a:gd name="connsiteX15" fmla="*/ 2151088 w 5902377"/>
                  <a:gd name="connsiteY15" fmla="*/ 445958 h 1514007"/>
                  <a:gd name="connsiteX16" fmla="*/ 2151088 w 5902377"/>
                  <a:gd name="connsiteY16" fmla="*/ 513413 h 1514007"/>
                  <a:gd name="connsiteX17" fmla="*/ 2286000 w 5902377"/>
                  <a:gd name="connsiteY17" fmla="*/ 513413 h 1514007"/>
                  <a:gd name="connsiteX18" fmla="*/ 2286000 w 5902377"/>
                  <a:gd name="connsiteY18" fmla="*/ 580869 h 1514007"/>
                  <a:gd name="connsiteX19" fmla="*/ 2525842 w 5902377"/>
                  <a:gd name="connsiteY19" fmla="*/ 580869 h 1514007"/>
                  <a:gd name="connsiteX20" fmla="*/ 2525842 w 5902377"/>
                  <a:gd name="connsiteY20" fmla="*/ 655820 h 1514007"/>
                  <a:gd name="connsiteX21" fmla="*/ 2709472 w 5902377"/>
                  <a:gd name="connsiteY21" fmla="*/ 655820 h 1514007"/>
                  <a:gd name="connsiteX22" fmla="*/ 2709472 w 5902377"/>
                  <a:gd name="connsiteY22" fmla="*/ 723276 h 1514007"/>
                  <a:gd name="connsiteX23" fmla="*/ 2953062 w 5902377"/>
                  <a:gd name="connsiteY23" fmla="*/ 723276 h 1514007"/>
                  <a:gd name="connsiteX24" fmla="*/ 2953062 w 5902377"/>
                  <a:gd name="connsiteY24" fmla="*/ 809469 h 1514007"/>
                  <a:gd name="connsiteX25" fmla="*/ 3020518 w 5902377"/>
                  <a:gd name="connsiteY25" fmla="*/ 809469 h 1514007"/>
                  <a:gd name="connsiteX26" fmla="*/ 3020518 w 5902377"/>
                  <a:gd name="connsiteY26" fmla="*/ 899410 h 1514007"/>
                  <a:gd name="connsiteX27" fmla="*/ 3129196 w 5902377"/>
                  <a:gd name="connsiteY27" fmla="*/ 899410 h 1514007"/>
                  <a:gd name="connsiteX28" fmla="*/ 3129196 w 5902377"/>
                  <a:gd name="connsiteY28" fmla="*/ 1083040 h 1514007"/>
                  <a:gd name="connsiteX29" fmla="*/ 3541426 w 5902377"/>
                  <a:gd name="connsiteY29" fmla="*/ 1083040 h 1514007"/>
                  <a:gd name="connsiteX30" fmla="*/ 3541426 w 5902377"/>
                  <a:gd name="connsiteY30" fmla="*/ 1169233 h 1514007"/>
                  <a:gd name="connsiteX31" fmla="*/ 3567659 w 5902377"/>
                  <a:gd name="connsiteY31" fmla="*/ 1169233 h 1514007"/>
                  <a:gd name="connsiteX32" fmla="*/ 3567659 w 5902377"/>
                  <a:gd name="connsiteY32" fmla="*/ 1277911 h 1514007"/>
                  <a:gd name="connsiteX33" fmla="*/ 5085413 w 5902377"/>
                  <a:gd name="connsiteY33" fmla="*/ 1274164 h 1514007"/>
                  <a:gd name="connsiteX34" fmla="*/ 5085413 w 5902377"/>
                  <a:gd name="connsiteY34" fmla="*/ 1514007 h 1514007"/>
                  <a:gd name="connsiteX35" fmla="*/ 5902377 w 5902377"/>
                  <a:gd name="connsiteY35" fmla="*/ 1514007 h 1514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7" h="1514007">
                    <a:moveTo>
                      <a:pt x="0" y="0"/>
                    </a:moveTo>
                    <a:lnTo>
                      <a:pt x="985603" y="0"/>
                    </a:lnTo>
                    <a:lnTo>
                      <a:pt x="985603" y="74951"/>
                    </a:lnTo>
                    <a:lnTo>
                      <a:pt x="1217951" y="74951"/>
                    </a:lnTo>
                    <a:lnTo>
                      <a:pt x="1217951" y="134912"/>
                    </a:lnTo>
                    <a:lnTo>
                      <a:pt x="1255426" y="134912"/>
                    </a:lnTo>
                    <a:lnTo>
                      <a:pt x="1255426" y="198620"/>
                    </a:lnTo>
                    <a:lnTo>
                      <a:pt x="1390337" y="198620"/>
                    </a:lnTo>
                    <a:lnTo>
                      <a:pt x="1390337" y="262328"/>
                    </a:lnTo>
                    <a:lnTo>
                      <a:pt x="1454046" y="262328"/>
                    </a:lnTo>
                    <a:lnTo>
                      <a:pt x="1454046" y="326036"/>
                    </a:lnTo>
                    <a:lnTo>
                      <a:pt x="2027419" y="326036"/>
                    </a:lnTo>
                    <a:lnTo>
                      <a:pt x="2027419" y="385997"/>
                    </a:lnTo>
                    <a:lnTo>
                      <a:pt x="2053652" y="385997"/>
                    </a:lnTo>
                    <a:lnTo>
                      <a:pt x="2053652" y="445958"/>
                    </a:lnTo>
                    <a:lnTo>
                      <a:pt x="2151088" y="445958"/>
                    </a:lnTo>
                    <a:lnTo>
                      <a:pt x="2151088" y="513413"/>
                    </a:lnTo>
                    <a:lnTo>
                      <a:pt x="2286000" y="513413"/>
                    </a:lnTo>
                    <a:lnTo>
                      <a:pt x="2286000" y="580869"/>
                    </a:lnTo>
                    <a:lnTo>
                      <a:pt x="2525842" y="580869"/>
                    </a:lnTo>
                    <a:lnTo>
                      <a:pt x="2525842" y="655820"/>
                    </a:lnTo>
                    <a:lnTo>
                      <a:pt x="2709472" y="655820"/>
                    </a:lnTo>
                    <a:lnTo>
                      <a:pt x="2709472" y="723276"/>
                    </a:lnTo>
                    <a:lnTo>
                      <a:pt x="2953062" y="723276"/>
                    </a:lnTo>
                    <a:lnTo>
                      <a:pt x="2953062" y="809469"/>
                    </a:lnTo>
                    <a:lnTo>
                      <a:pt x="3020518" y="809469"/>
                    </a:lnTo>
                    <a:lnTo>
                      <a:pt x="3020518" y="899410"/>
                    </a:lnTo>
                    <a:lnTo>
                      <a:pt x="3129196" y="899410"/>
                    </a:lnTo>
                    <a:lnTo>
                      <a:pt x="3129196" y="1083040"/>
                    </a:lnTo>
                    <a:lnTo>
                      <a:pt x="3541426" y="1083040"/>
                    </a:lnTo>
                    <a:lnTo>
                      <a:pt x="3541426" y="1169233"/>
                    </a:lnTo>
                    <a:lnTo>
                      <a:pt x="3567659" y="1169233"/>
                    </a:lnTo>
                    <a:lnTo>
                      <a:pt x="3567659" y="1277911"/>
                    </a:lnTo>
                    <a:lnTo>
                      <a:pt x="5085413" y="1274164"/>
                    </a:lnTo>
                    <a:lnTo>
                      <a:pt x="5085413" y="1514007"/>
                    </a:lnTo>
                    <a:lnTo>
                      <a:pt x="5902377" y="1514007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578" name="Group 577">
                <a:extLst>
                  <a:ext uri="{FF2B5EF4-FFF2-40B4-BE49-F238E27FC236}">
                    <a16:creationId xmlns:a16="http://schemas.microsoft.com/office/drawing/2014/main" id="{86C54643-F298-17F5-8705-90CB40960406}"/>
                  </a:ext>
                </a:extLst>
              </p:cNvPr>
              <p:cNvGrpSpPr/>
              <p:nvPr/>
            </p:nvGrpSpPr>
            <p:grpSpPr>
              <a:xfrm>
                <a:off x="3357046" y="1806115"/>
                <a:ext cx="3958154" cy="1276810"/>
                <a:chOff x="3357046" y="1806115"/>
                <a:chExt cx="3958154" cy="1276810"/>
              </a:xfrm>
            </p:grpSpPr>
            <p:cxnSp>
              <p:nvCxnSpPr>
                <p:cNvPr id="579" name="Straight Connector 578">
                  <a:extLst>
                    <a:ext uri="{FF2B5EF4-FFF2-40B4-BE49-F238E27FC236}">
                      <a16:creationId xmlns:a16="http://schemas.microsoft.com/office/drawing/2014/main" id="{01B5CF8D-A3DA-52B1-6AAD-5519003BFB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7046" y="1806115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0" name="Straight Connector 579">
                  <a:extLst>
                    <a:ext uri="{FF2B5EF4-FFF2-40B4-BE49-F238E27FC236}">
                      <a16:creationId xmlns:a16="http://schemas.microsoft.com/office/drawing/2014/main" id="{9D0E56C0-C222-AFEE-077E-66B5D24180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27425" y="19304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1" name="Straight Connector 580">
                  <a:extLst>
                    <a:ext uri="{FF2B5EF4-FFF2-40B4-BE49-F238E27FC236}">
                      <a16:creationId xmlns:a16="http://schemas.microsoft.com/office/drawing/2014/main" id="{43EC0CB1-B5C2-8A3F-1A93-CCC439E42D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35400" y="206375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2" name="Straight Connector 581">
                  <a:extLst>
                    <a:ext uri="{FF2B5EF4-FFF2-40B4-BE49-F238E27FC236}">
                      <a16:creationId xmlns:a16="http://schemas.microsoft.com/office/drawing/2014/main" id="{06CA6231-BDD4-46FA-7B61-F7D712356F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11600" y="206375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3" name="Straight Connector 582">
                  <a:extLst>
                    <a:ext uri="{FF2B5EF4-FFF2-40B4-BE49-F238E27FC236}">
                      <a16:creationId xmlns:a16="http://schemas.microsoft.com/office/drawing/2014/main" id="{A7A87740-3DFD-8A94-57A9-A258C92FAB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40175" y="206375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4" name="Straight Connector 583">
                  <a:extLst>
                    <a:ext uri="{FF2B5EF4-FFF2-40B4-BE49-F238E27FC236}">
                      <a16:creationId xmlns:a16="http://schemas.microsoft.com/office/drawing/2014/main" id="{5B763DFC-8741-A7CD-7337-15995D4AFC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8600" y="21336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5" name="Straight Connector 584">
                  <a:extLst>
                    <a:ext uri="{FF2B5EF4-FFF2-40B4-BE49-F238E27FC236}">
                      <a16:creationId xmlns:a16="http://schemas.microsoft.com/office/drawing/2014/main" id="{A22CEB1A-295D-44C6-C851-344834131D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19550" y="21336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6" name="Straight Connector 585">
                  <a:extLst>
                    <a:ext uri="{FF2B5EF4-FFF2-40B4-BE49-F238E27FC236}">
                      <a16:creationId xmlns:a16="http://schemas.microsoft.com/office/drawing/2014/main" id="{4D0797F8-B188-4458-A889-FAE5A970C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73525" y="21336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7" name="Straight Connector 586">
                  <a:extLst>
                    <a:ext uri="{FF2B5EF4-FFF2-40B4-BE49-F238E27FC236}">
                      <a16:creationId xmlns:a16="http://schemas.microsoft.com/office/drawing/2014/main" id="{C6853F78-E849-A139-C7F2-73F16A430B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71950" y="22098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8" name="Straight Connector 587">
                  <a:extLst>
                    <a:ext uri="{FF2B5EF4-FFF2-40B4-BE49-F238E27FC236}">
                      <a16:creationId xmlns:a16="http://schemas.microsoft.com/office/drawing/2014/main" id="{ED4A582B-43CF-6696-1123-0E13512DF8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79900" y="22098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9" name="Straight Connector 588">
                  <a:extLst>
                    <a:ext uri="{FF2B5EF4-FFF2-40B4-BE49-F238E27FC236}">
                      <a16:creationId xmlns:a16="http://schemas.microsoft.com/office/drawing/2014/main" id="{5D6E166A-1A66-3DB3-0CD7-6CB5DA4447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02125" y="22098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0" name="Straight Connector 589">
                  <a:extLst>
                    <a:ext uri="{FF2B5EF4-FFF2-40B4-BE49-F238E27FC236}">
                      <a16:creationId xmlns:a16="http://schemas.microsoft.com/office/drawing/2014/main" id="{201212E5-FD3C-4AC0-51A9-2E65D922E0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81525" y="2562225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1" name="Straight Connector 590">
                  <a:extLst>
                    <a:ext uri="{FF2B5EF4-FFF2-40B4-BE49-F238E27FC236}">
                      <a16:creationId xmlns:a16="http://schemas.microsoft.com/office/drawing/2014/main" id="{708FCF25-40DC-A50B-852E-AFB2EF25C0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08525" y="2562225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2" name="Straight Connector 591">
                  <a:extLst>
                    <a:ext uri="{FF2B5EF4-FFF2-40B4-BE49-F238E27FC236}">
                      <a16:creationId xmlns:a16="http://schemas.microsoft.com/office/drawing/2014/main" id="{9DF1D7A7-B82B-281A-44BD-2C806E2CA1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0150" y="27559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3" name="Straight Connector 592">
                  <a:extLst>
                    <a:ext uri="{FF2B5EF4-FFF2-40B4-BE49-F238E27FC236}">
                      <a16:creationId xmlns:a16="http://schemas.microsoft.com/office/drawing/2014/main" id="{C9BD792F-E391-B034-C082-6BEB8D4F97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00650" y="27559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4" name="Straight Connector 593">
                  <a:extLst>
                    <a:ext uri="{FF2B5EF4-FFF2-40B4-BE49-F238E27FC236}">
                      <a16:creationId xmlns:a16="http://schemas.microsoft.com/office/drawing/2014/main" id="{D04F76BC-3B0A-E91C-95A1-46756C06AD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95900" y="27559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Straight Connector 594">
                  <a:extLst>
                    <a:ext uri="{FF2B5EF4-FFF2-40B4-BE49-F238E27FC236}">
                      <a16:creationId xmlns:a16="http://schemas.microsoft.com/office/drawing/2014/main" id="{088E9F80-81DE-F49C-C024-97AA04BC78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95925" y="27559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6" name="Straight Connector 595">
                  <a:extLst>
                    <a:ext uri="{FF2B5EF4-FFF2-40B4-BE49-F238E27FC236}">
                      <a16:creationId xmlns:a16="http://schemas.microsoft.com/office/drawing/2014/main" id="{4699F1CA-DFB7-C30D-10CE-2F603E8BED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26100" y="27559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7" name="Straight Connector 596">
                  <a:extLst>
                    <a:ext uri="{FF2B5EF4-FFF2-40B4-BE49-F238E27FC236}">
                      <a16:creationId xmlns:a16="http://schemas.microsoft.com/office/drawing/2014/main" id="{69300117-EAF4-BF66-462E-EDB0D95313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30875" y="27559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Straight Connector 597">
                  <a:extLst>
                    <a:ext uri="{FF2B5EF4-FFF2-40B4-BE49-F238E27FC236}">
                      <a16:creationId xmlns:a16="http://schemas.microsoft.com/office/drawing/2014/main" id="{DFD6BF0D-FC90-7333-E2C9-3F7AD7E089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42050" y="27559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9" name="Straight Connector 598">
                  <a:extLst>
                    <a:ext uri="{FF2B5EF4-FFF2-40B4-BE49-F238E27FC236}">
                      <a16:creationId xmlns:a16="http://schemas.microsoft.com/office/drawing/2014/main" id="{68B4C510-5B37-43A0-4F1B-C30EC5C75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10300" y="27559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0" name="Straight Connector 599">
                  <a:extLst>
                    <a:ext uri="{FF2B5EF4-FFF2-40B4-BE49-F238E27FC236}">
                      <a16:creationId xmlns:a16="http://schemas.microsoft.com/office/drawing/2014/main" id="{3D93772A-B55D-A17E-3168-BA071D9C82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02375" y="27559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1" name="Straight Connector 600">
                  <a:extLst>
                    <a:ext uri="{FF2B5EF4-FFF2-40B4-BE49-F238E27FC236}">
                      <a16:creationId xmlns:a16="http://schemas.microsoft.com/office/drawing/2014/main" id="{74D2E825-740C-7FD8-1614-E11BAE5A57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24600" y="27559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2" name="Straight Connector 601">
                  <a:extLst>
                    <a:ext uri="{FF2B5EF4-FFF2-40B4-BE49-F238E27FC236}">
                      <a16:creationId xmlns:a16="http://schemas.microsoft.com/office/drawing/2014/main" id="{05089754-308F-1B1E-2C8A-DF654C3B24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97625" y="275590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3" name="Straight Connector 602">
                  <a:extLst>
                    <a:ext uri="{FF2B5EF4-FFF2-40B4-BE49-F238E27FC236}">
                      <a16:creationId xmlns:a16="http://schemas.microsoft.com/office/drawing/2014/main" id="{9543B819-AE27-424D-215F-5F34712411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94475" y="2994025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4" name="Straight Connector 603">
                  <a:extLst>
                    <a:ext uri="{FF2B5EF4-FFF2-40B4-BE49-F238E27FC236}">
                      <a16:creationId xmlns:a16="http://schemas.microsoft.com/office/drawing/2014/main" id="{95ECE85D-31B0-E338-1799-620E491900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9400" y="2994025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5" name="Straight Connector 604">
                  <a:extLst>
                    <a:ext uri="{FF2B5EF4-FFF2-40B4-BE49-F238E27FC236}">
                      <a16:creationId xmlns:a16="http://schemas.microsoft.com/office/drawing/2014/main" id="{5C365C24-AE14-7564-708A-7520660A6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4175" y="2994025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6" name="Straight Connector 605">
                  <a:extLst>
                    <a:ext uri="{FF2B5EF4-FFF2-40B4-BE49-F238E27FC236}">
                      <a16:creationId xmlns:a16="http://schemas.microsoft.com/office/drawing/2014/main" id="{04855D31-5B59-B806-3789-348D6DC1E2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72275" y="2994025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7" name="Straight Connector 606">
                  <a:extLst>
                    <a:ext uri="{FF2B5EF4-FFF2-40B4-BE49-F238E27FC236}">
                      <a16:creationId xmlns:a16="http://schemas.microsoft.com/office/drawing/2014/main" id="{75E19C60-8B48-FD43-6861-4BB8428775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19900" y="2994025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8" name="Straight Connector 607">
                  <a:extLst>
                    <a:ext uri="{FF2B5EF4-FFF2-40B4-BE49-F238E27FC236}">
                      <a16:creationId xmlns:a16="http://schemas.microsoft.com/office/drawing/2014/main" id="{B2BD081E-4D35-B4DC-6BCC-C102B3B309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15200" y="2994025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9" name="Straight Connector 608">
                  <a:extLst>
                    <a:ext uri="{FF2B5EF4-FFF2-40B4-BE49-F238E27FC236}">
                      <a16:creationId xmlns:a16="http://schemas.microsoft.com/office/drawing/2014/main" id="{85FFBE81-3501-553E-1463-963A34AC38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57700" y="2381250"/>
                  <a:ext cx="0" cy="889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0" name="Straight Connector 609">
                  <a:extLst>
                    <a:ext uri="{FF2B5EF4-FFF2-40B4-BE49-F238E27FC236}">
                      <a16:creationId xmlns:a16="http://schemas.microsoft.com/office/drawing/2014/main" id="{52344575-ECA9-90B0-66B9-C7A22B70D6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13250" y="2425700"/>
                  <a:ext cx="88900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1" name="Straight Connector 610">
                  <a:extLst>
                    <a:ext uri="{FF2B5EF4-FFF2-40B4-BE49-F238E27FC236}">
                      <a16:creationId xmlns:a16="http://schemas.microsoft.com/office/drawing/2014/main" id="{82234826-92CE-AB48-7E98-6C83A3522E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65700" y="2803525"/>
                  <a:ext cx="88900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2" name="Straight Connector 611">
                  <a:extLst>
                    <a:ext uri="{FF2B5EF4-FFF2-40B4-BE49-F238E27FC236}">
                      <a16:creationId xmlns:a16="http://schemas.microsoft.com/office/drawing/2014/main" id="{AA297FC8-1517-DAF8-D953-AB02E93E46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86200" y="2111375"/>
                  <a:ext cx="88900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3" name="Straight Connector 612">
                  <a:extLst>
                    <a:ext uri="{FF2B5EF4-FFF2-40B4-BE49-F238E27FC236}">
                      <a16:creationId xmlns:a16="http://schemas.microsoft.com/office/drawing/2014/main" id="{D6CDCED0-141F-682B-39B5-014133303D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37075" y="2609850"/>
                  <a:ext cx="88900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64" name="Group 463">
              <a:extLst>
                <a:ext uri="{FF2B5EF4-FFF2-40B4-BE49-F238E27FC236}">
                  <a16:creationId xmlns:a16="http://schemas.microsoft.com/office/drawing/2014/main" id="{0E16BBE1-8960-1356-3E62-DB7989DF877D}"/>
                </a:ext>
              </a:extLst>
            </p:cNvPr>
            <p:cNvGrpSpPr/>
            <p:nvPr/>
          </p:nvGrpSpPr>
          <p:grpSpPr>
            <a:xfrm>
              <a:off x="1485129" y="1530023"/>
              <a:ext cx="3145892" cy="3143458"/>
              <a:chOff x="1466849" y="1541679"/>
              <a:chExt cx="3208459" cy="3174167"/>
            </a:xfrm>
          </p:grpSpPr>
          <p:sp>
            <p:nvSpPr>
              <p:cNvPr id="544" name="Freeform 882">
                <a:extLst>
                  <a:ext uri="{FF2B5EF4-FFF2-40B4-BE49-F238E27FC236}">
                    <a16:creationId xmlns:a16="http://schemas.microsoft.com/office/drawing/2014/main" id="{091DEB33-737B-2997-A37B-CFC4D1A7648D}"/>
                  </a:ext>
                </a:extLst>
              </p:cNvPr>
              <p:cNvSpPr/>
              <p:nvPr/>
            </p:nvSpPr>
            <p:spPr>
              <a:xfrm>
                <a:off x="1466849" y="1541679"/>
                <a:ext cx="3208459" cy="3174167"/>
              </a:xfrm>
              <a:custGeom>
                <a:avLst/>
                <a:gdLst>
                  <a:gd name="connsiteX0" fmla="*/ 8467 w 8788400"/>
                  <a:gd name="connsiteY0" fmla="*/ 0 h 4741333"/>
                  <a:gd name="connsiteX1" fmla="*/ 8467 w 8788400"/>
                  <a:gd name="connsiteY1" fmla="*/ 0 h 4741333"/>
                  <a:gd name="connsiteX2" fmla="*/ 0 w 8788400"/>
                  <a:gd name="connsiteY2" fmla="*/ 50800 h 4741333"/>
                  <a:gd name="connsiteX3" fmla="*/ 105833 w 8788400"/>
                  <a:gd name="connsiteY3" fmla="*/ 50800 h 4741333"/>
                  <a:gd name="connsiteX4" fmla="*/ 105833 w 8788400"/>
                  <a:gd name="connsiteY4" fmla="*/ 131233 h 4741333"/>
                  <a:gd name="connsiteX5" fmla="*/ 156633 w 8788400"/>
                  <a:gd name="connsiteY5" fmla="*/ 131233 h 4741333"/>
                  <a:gd name="connsiteX6" fmla="*/ 156633 w 8788400"/>
                  <a:gd name="connsiteY6" fmla="*/ 203200 h 4741333"/>
                  <a:gd name="connsiteX7" fmla="*/ 194733 w 8788400"/>
                  <a:gd name="connsiteY7" fmla="*/ 203200 h 4741333"/>
                  <a:gd name="connsiteX8" fmla="*/ 194733 w 8788400"/>
                  <a:gd name="connsiteY8" fmla="*/ 325967 h 4741333"/>
                  <a:gd name="connsiteX9" fmla="*/ 232833 w 8788400"/>
                  <a:gd name="connsiteY9" fmla="*/ 325967 h 4741333"/>
                  <a:gd name="connsiteX10" fmla="*/ 232833 w 8788400"/>
                  <a:gd name="connsiteY10" fmla="*/ 448733 h 4741333"/>
                  <a:gd name="connsiteX11" fmla="*/ 275167 w 8788400"/>
                  <a:gd name="connsiteY11" fmla="*/ 448733 h 4741333"/>
                  <a:gd name="connsiteX12" fmla="*/ 275167 w 8788400"/>
                  <a:gd name="connsiteY12" fmla="*/ 508000 h 4741333"/>
                  <a:gd name="connsiteX13" fmla="*/ 313267 w 8788400"/>
                  <a:gd name="connsiteY13" fmla="*/ 508000 h 4741333"/>
                  <a:gd name="connsiteX14" fmla="*/ 313267 w 8788400"/>
                  <a:gd name="connsiteY14" fmla="*/ 821267 h 4741333"/>
                  <a:gd name="connsiteX15" fmla="*/ 351367 w 8788400"/>
                  <a:gd name="connsiteY15" fmla="*/ 821267 h 4741333"/>
                  <a:gd name="connsiteX16" fmla="*/ 351367 w 8788400"/>
                  <a:gd name="connsiteY16" fmla="*/ 884767 h 4741333"/>
                  <a:gd name="connsiteX17" fmla="*/ 402167 w 8788400"/>
                  <a:gd name="connsiteY17" fmla="*/ 884767 h 4741333"/>
                  <a:gd name="connsiteX18" fmla="*/ 402167 w 8788400"/>
                  <a:gd name="connsiteY18" fmla="*/ 1016000 h 4741333"/>
                  <a:gd name="connsiteX19" fmla="*/ 448733 w 8788400"/>
                  <a:gd name="connsiteY19" fmla="*/ 1016000 h 4741333"/>
                  <a:gd name="connsiteX20" fmla="*/ 448733 w 8788400"/>
                  <a:gd name="connsiteY20" fmla="*/ 1083733 h 4741333"/>
                  <a:gd name="connsiteX21" fmla="*/ 491067 w 8788400"/>
                  <a:gd name="connsiteY21" fmla="*/ 1083733 h 4741333"/>
                  <a:gd name="connsiteX22" fmla="*/ 491067 w 8788400"/>
                  <a:gd name="connsiteY22" fmla="*/ 1202267 h 4741333"/>
                  <a:gd name="connsiteX23" fmla="*/ 563033 w 8788400"/>
                  <a:gd name="connsiteY23" fmla="*/ 1202267 h 4741333"/>
                  <a:gd name="connsiteX24" fmla="*/ 563033 w 8788400"/>
                  <a:gd name="connsiteY24" fmla="*/ 1278467 h 4741333"/>
                  <a:gd name="connsiteX25" fmla="*/ 685800 w 8788400"/>
                  <a:gd name="connsiteY25" fmla="*/ 1278467 h 4741333"/>
                  <a:gd name="connsiteX26" fmla="*/ 685800 w 8788400"/>
                  <a:gd name="connsiteY26" fmla="*/ 1409700 h 4741333"/>
                  <a:gd name="connsiteX27" fmla="*/ 745067 w 8788400"/>
                  <a:gd name="connsiteY27" fmla="*/ 1409700 h 4741333"/>
                  <a:gd name="connsiteX28" fmla="*/ 745067 w 8788400"/>
                  <a:gd name="connsiteY28" fmla="*/ 1464733 h 4741333"/>
                  <a:gd name="connsiteX29" fmla="*/ 897467 w 8788400"/>
                  <a:gd name="connsiteY29" fmla="*/ 1464733 h 4741333"/>
                  <a:gd name="connsiteX30" fmla="*/ 897467 w 8788400"/>
                  <a:gd name="connsiteY30" fmla="*/ 1600200 h 4741333"/>
                  <a:gd name="connsiteX31" fmla="*/ 1121833 w 8788400"/>
                  <a:gd name="connsiteY31" fmla="*/ 1600200 h 4741333"/>
                  <a:gd name="connsiteX32" fmla="*/ 1121833 w 8788400"/>
                  <a:gd name="connsiteY32" fmla="*/ 1659467 h 4741333"/>
                  <a:gd name="connsiteX33" fmla="*/ 1121833 w 8788400"/>
                  <a:gd name="connsiteY33" fmla="*/ 1659467 h 4741333"/>
                  <a:gd name="connsiteX34" fmla="*/ 1159933 w 8788400"/>
                  <a:gd name="connsiteY34" fmla="*/ 1659467 h 4741333"/>
                  <a:gd name="connsiteX35" fmla="*/ 1159933 w 8788400"/>
                  <a:gd name="connsiteY35" fmla="*/ 1794933 h 4741333"/>
                  <a:gd name="connsiteX36" fmla="*/ 1286933 w 8788400"/>
                  <a:gd name="connsiteY36" fmla="*/ 1794933 h 4741333"/>
                  <a:gd name="connsiteX37" fmla="*/ 1286933 w 8788400"/>
                  <a:gd name="connsiteY37" fmla="*/ 1930400 h 4741333"/>
                  <a:gd name="connsiteX38" fmla="*/ 1333500 w 8788400"/>
                  <a:gd name="connsiteY38" fmla="*/ 1930400 h 4741333"/>
                  <a:gd name="connsiteX39" fmla="*/ 1333500 w 8788400"/>
                  <a:gd name="connsiteY39" fmla="*/ 1985433 h 4741333"/>
                  <a:gd name="connsiteX40" fmla="*/ 1375833 w 8788400"/>
                  <a:gd name="connsiteY40" fmla="*/ 1985433 h 4741333"/>
                  <a:gd name="connsiteX41" fmla="*/ 1375833 w 8788400"/>
                  <a:gd name="connsiteY41" fmla="*/ 2044700 h 4741333"/>
                  <a:gd name="connsiteX42" fmla="*/ 1498600 w 8788400"/>
                  <a:gd name="connsiteY42" fmla="*/ 2044700 h 4741333"/>
                  <a:gd name="connsiteX43" fmla="*/ 1498600 w 8788400"/>
                  <a:gd name="connsiteY43" fmla="*/ 2112433 h 4741333"/>
                  <a:gd name="connsiteX44" fmla="*/ 1549400 w 8788400"/>
                  <a:gd name="connsiteY44" fmla="*/ 2112433 h 4741333"/>
                  <a:gd name="connsiteX45" fmla="*/ 1549400 w 8788400"/>
                  <a:gd name="connsiteY45" fmla="*/ 2184400 h 4741333"/>
                  <a:gd name="connsiteX46" fmla="*/ 1549400 w 8788400"/>
                  <a:gd name="connsiteY46" fmla="*/ 2184400 h 4741333"/>
                  <a:gd name="connsiteX47" fmla="*/ 1587500 w 8788400"/>
                  <a:gd name="connsiteY47" fmla="*/ 2184400 h 4741333"/>
                  <a:gd name="connsiteX48" fmla="*/ 1587500 w 8788400"/>
                  <a:gd name="connsiteY48" fmla="*/ 2315633 h 4741333"/>
                  <a:gd name="connsiteX49" fmla="*/ 1642533 w 8788400"/>
                  <a:gd name="connsiteY49" fmla="*/ 2315633 h 4741333"/>
                  <a:gd name="connsiteX50" fmla="*/ 1642533 w 8788400"/>
                  <a:gd name="connsiteY50" fmla="*/ 2383367 h 4741333"/>
                  <a:gd name="connsiteX51" fmla="*/ 1676400 w 8788400"/>
                  <a:gd name="connsiteY51" fmla="*/ 2383367 h 4741333"/>
                  <a:gd name="connsiteX52" fmla="*/ 1676400 w 8788400"/>
                  <a:gd name="connsiteY52" fmla="*/ 2455333 h 4741333"/>
                  <a:gd name="connsiteX53" fmla="*/ 1841500 w 8788400"/>
                  <a:gd name="connsiteY53" fmla="*/ 2455333 h 4741333"/>
                  <a:gd name="connsiteX54" fmla="*/ 1841500 w 8788400"/>
                  <a:gd name="connsiteY54" fmla="*/ 2586567 h 4741333"/>
                  <a:gd name="connsiteX55" fmla="*/ 2167467 w 8788400"/>
                  <a:gd name="connsiteY55" fmla="*/ 2586567 h 4741333"/>
                  <a:gd name="connsiteX56" fmla="*/ 2167467 w 8788400"/>
                  <a:gd name="connsiteY56" fmla="*/ 2667000 h 4741333"/>
                  <a:gd name="connsiteX57" fmla="*/ 2222500 w 8788400"/>
                  <a:gd name="connsiteY57" fmla="*/ 2667000 h 4741333"/>
                  <a:gd name="connsiteX58" fmla="*/ 2222500 w 8788400"/>
                  <a:gd name="connsiteY58" fmla="*/ 2717800 h 4741333"/>
                  <a:gd name="connsiteX59" fmla="*/ 2260600 w 8788400"/>
                  <a:gd name="connsiteY59" fmla="*/ 2717800 h 4741333"/>
                  <a:gd name="connsiteX60" fmla="*/ 2260600 w 8788400"/>
                  <a:gd name="connsiteY60" fmla="*/ 2806700 h 4741333"/>
                  <a:gd name="connsiteX61" fmla="*/ 2315633 w 8788400"/>
                  <a:gd name="connsiteY61" fmla="*/ 2806700 h 4741333"/>
                  <a:gd name="connsiteX62" fmla="*/ 2315633 w 8788400"/>
                  <a:gd name="connsiteY62" fmla="*/ 2865967 h 4741333"/>
                  <a:gd name="connsiteX63" fmla="*/ 2396067 w 8788400"/>
                  <a:gd name="connsiteY63" fmla="*/ 2865967 h 4741333"/>
                  <a:gd name="connsiteX64" fmla="*/ 2396067 w 8788400"/>
                  <a:gd name="connsiteY64" fmla="*/ 2937933 h 4741333"/>
                  <a:gd name="connsiteX65" fmla="*/ 2556933 w 8788400"/>
                  <a:gd name="connsiteY65" fmla="*/ 2937933 h 4741333"/>
                  <a:gd name="connsiteX66" fmla="*/ 2556933 w 8788400"/>
                  <a:gd name="connsiteY66" fmla="*/ 3009900 h 4741333"/>
                  <a:gd name="connsiteX67" fmla="*/ 2611967 w 8788400"/>
                  <a:gd name="connsiteY67" fmla="*/ 3009900 h 4741333"/>
                  <a:gd name="connsiteX68" fmla="*/ 2611967 w 8788400"/>
                  <a:gd name="connsiteY68" fmla="*/ 3069167 h 4741333"/>
                  <a:gd name="connsiteX69" fmla="*/ 2781300 w 8788400"/>
                  <a:gd name="connsiteY69" fmla="*/ 3069167 h 4741333"/>
                  <a:gd name="connsiteX70" fmla="*/ 2781300 w 8788400"/>
                  <a:gd name="connsiteY70" fmla="*/ 3145367 h 4741333"/>
                  <a:gd name="connsiteX71" fmla="*/ 2997200 w 8788400"/>
                  <a:gd name="connsiteY71" fmla="*/ 3145367 h 4741333"/>
                  <a:gd name="connsiteX72" fmla="*/ 2997200 w 8788400"/>
                  <a:gd name="connsiteY72" fmla="*/ 3217333 h 4741333"/>
                  <a:gd name="connsiteX73" fmla="*/ 3369733 w 8788400"/>
                  <a:gd name="connsiteY73" fmla="*/ 3217333 h 4741333"/>
                  <a:gd name="connsiteX74" fmla="*/ 3369733 w 8788400"/>
                  <a:gd name="connsiteY74" fmla="*/ 3276600 h 4741333"/>
                  <a:gd name="connsiteX75" fmla="*/ 3462867 w 8788400"/>
                  <a:gd name="connsiteY75" fmla="*/ 3276600 h 4741333"/>
                  <a:gd name="connsiteX76" fmla="*/ 3462867 w 8788400"/>
                  <a:gd name="connsiteY76" fmla="*/ 3365500 h 4741333"/>
                  <a:gd name="connsiteX77" fmla="*/ 3704167 w 8788400"/>
                  <a:gd name="connsiteY77" fmla="*/ 3365500 h 4741333"/>
                  <a:gd name="connsiteX78" fmla="*/ 3704167 w 8788400"/>
                  <a:gd name="connsiteY78" fmla="*/ 3424767 h 4741333"/>
                  <a:gd name="connsiteX79" fmla="*/ 3970867 w 8788400"/>
                  <a:gd name="connsiteY79" fmla="*/ 3424767 h 4741333"/>
                  <a:gd name="connsiteX80" fmla="*/ 3970867 w 8788400"/>
                  <a:gd name="connsiteY80" fmla="*/ 3505200 h 4741333"/>
                  <a:gd name="connsiteX81" fmla="*/ 4051300 w 8788400"/>
                  <a:gd name="connsiteY81" fmla="*/ 3505200 h 4741333"/>
                  <a:gd name="connsiteX82" fmla="*/ 4051300 w 8788400"/>
                  <a:gd name="connsiteY82" fmla="*/ 3572933 h 4741333"/>
                  <a:gd name="connsiteX83" fmla="*/ 4377267 w 8788400"/>
                  <a:gd name="connsiteY83" fmla="*/ 3572933 h 4741333"/>
                  <a:gd name="connsiteX84" fmla="*/ 4377267 w 8788400"/>
                  <a:gd name="connsiteY84" fmla="*/ 3653367 h 4741333"/>
                  <a:gd name="connsiteX85" fmla="*/ 4572000 w 8788400"/>
                  <a:gd name="connsiteY85" fmla="*/ 3653367 h 4741333"/>
                  <a:gd name="connsiteX86" fmla="*/ 4572000 w 8788400"/>
                  <a:gd name="connsiteY86" fmla="*/ 3716867 h 4741333"/>
                  <a:gd name="connsiteX87" fmla="*/ 4766733 w 8788400"/>
                  <a:gd name="connsiteY87" fmla="*/ 3716867 h 4741333"/>
                  <a:gd name="connsiteX88" fmla="*/ 4766733 w 8788400"/>
                  <a:gd name="connsiteY88" fmla="*/ 3797300 h 4741333"/>
                  <a:gd name="connsiteX89" fmla="*/ 4826000 w 8788400"/>
                  <a:gd name="connsiteY89" fmla="*/ 3797300 h 4741333"/>
                  <a:gd name="connsiteX90" fmla="*/ 4826000 w 8788400"/>
                  <a:gd name="connsiteY90" fmla="*/ 3865033 h 4741333"/>
                  <a:gd name="connsiteX91" fmla="*/ 4881033 w 8788400"/>
                  <a:gd name="connsiteY91" fmla="*/ 3865033 h 4741333"/>
                  <a:gd name="connsiteX92" fmla="*/ 4881033 w 8788400"/>
                  <a:gd name="connsiteY92" fmla="*/ 3937000 h 4741333"/>
                  <a:gd name="connsiteX93" fmla="*/ 5240867 w 8788400"/>
                  <a:gd name="connsiteY93" fmla="*/ 3937000 h 4741333"/>
                  <a:gd name="connsiteX94" fmla="*/ 5240867 w 8788400"/>
                  <a:gd name="connsiteY94" fmla="*/ 4030133 h 4741333"/>
                  <a:gd name="connsiteX95" fmla="*/ 5304367 w 8788400"/>
                  <a:gd name="connsiteY95" fmla="*/ 4030133 h 4741333"/>
                  <a:gd name="connsiteX96" fmla="*/ 5304367 w 8788400"/>
                  <a:gd name="connsiteY96" fmla="*/ 4114800 h 4741333"/>
                  <a:gd name="connsiteX97" fmla="*/ 6180667 w 8788400"/>
                  <a:gd name="connsiteY97" fmla="*/ 4114800 h 4741333"/>
                  <a:gd name="connsiteX98" fmla="*/ 6180667 w 8788400"/>
                  <a:gd name="connsiteY98" fmla="*/ 4220633 h 4741333"/>
                  <a:gd name="connsiteX99" fmla="*/ 6515100 w 8788400"/>
                  <a:gd name="connsiteY99" fmla="*/ 4220633 h 4741333"/>
                  <a:gd name="connsiteX100" fmla="*/ 6515100 w 8788400"/>
                  <a:gd name="connsiteY100" fmla="*/ 4313767 h 4741333"/>
                  <a:gd name="connsiteX101" fmla="*/ 6913033 w 8788400"/>
                  <a:gd name="connsiteY101" fmla="*/ 4313767 h 4741333"/>
                  <a:gd name="connsiteX102" fmla="*/ 6913033 w 8788400"/>
                  <a:gd name="connsiteY102" fmla="*/ 4419600 h 4741333"/>
                  <a:gd name="connsiteX103" fmla="*/ 7984067 w 8788400"/>
                  <a:gd name="connsiteY103" fmla="*/ 4419600 h 4741333"/>
                  <a:gd name="connsiteX104" fmla="*/ 7984067 w 8788400"/>
                  <a:gd name="connsiteY104" fmla="*/ 4572000 h 4741333"/>
                  <a:gd name="connsiteX105" fmla="*/ 8788400 w 8788400"/>
                  <a:gd name="connsiteY105" fmla="*/ 4572000 h 4741333"/>
                  <a:gd name="connsiteX106" fmla="*/ 8788400 w 8788400"/>
                  <a:gd name="connsiteY106" fmla="*/ 4741333 h 4741333"/>
                  <a:gd name="connsiteX107" fmla="*/ 8788400 w 8788400"/>
                  <a:gd name="connsiteY107" fmla="*/ 4720167 h 4741333"/>
                  <a:gd name="connsiteX108" fmla="*/ 8788400 w 8788400"/>
                  <a:gd name="connsiteY108" fmla="*/ 4732867 h 4741333"/>
                  <a:gd name="connsiteX109" fmla="*/ 8788400 w 8788400"/>
                  <a:gd name="connsiteY109" fmla="*/ 4732867 h 474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8788400" h="4741333">
                    <a:moveTo>
                      <a:pt x="8467" y="0"/>
                    </a:moveTo>
                    <a:lnTo>
                      <a:pt x="8467" y="0"/>
                    </a:lnTo>
                    <a:lnTo>
                      <a:pt x="0" y="50800"/>
                    </a:lnTo>
                    <a:lnTo>
                      <a:pt x="105833" y="50800"/>
                    </a:lnTo>
                    <a:lnTo>
                      <a:pt x="105833" y="131233"/>
                    </a:lnTo>
                    <a:lnTo>
                      <a:pt x="156633" y="131233"/>
                    </a:lnTo>
                    <a:lnTo>
                      <a:pt x="156633" y="203200"/>
                    </a:lnTo>
                    <a:lnTo>
                      <a:pt x="194733" y="203200"/>
                    </a:lnTo>
                    <a:lnTo>
                      <a:pt x="194733" y="325967"/>
                    </a:lnTo>
                    <a:lnTo>
                      <a:pt x="232833" y="325967"/>
                    </a:lnTo>
                    <a:lnTo>
                      <a:pt x="232833" y="448733"/>
                    </a:lnTo>
                    <a:lnTo>
                      <a:pt x="275167" y="448733"/>
                    </a:lnTo>
                    <a:lnTo>
                      <a:pt x="275167" y="508000"/>
                    </a:lnTo>
                    <a:lnTo>
                      <a:pt x="313267" y="508000"/>
                    </a:lnTo>
                    <a:lnTo>
                      <a:pt x="313267" y="821267"/>
                    </a:lnTo>
                    <a:lnTo>
                      <a:pt x="351367" y="821267"/>
                    </a:lnTo>
                    <a:lnTo>
                      <a:pt x="351367" y="884767"/>
                    </a:lnTo>
                    <a:lnTo>
                      <a:pt x="402167" y="884767"/>
                    </a:lnTo>
                    <a:lnTo>
                      <a:pt x="402167" y="1016000"/>
                    </a:lnTo>
                    <a:lnTo>
                      <a:pt x="448733" y="1016000"/>
                    </a:lnTo>
                    <a:lnTo>
                      <a:pt x="448733" y="1083733"/>
                    </a:lnTo>
                    <a:lnTo>
                      <a:pt x="491067" y="1083733"/>
                    </a:lnTo>
                    <a:lnTo>
                      <a:pt x="491067" y="1202267"/>
                    </a:lnTo>
                    <a:lnTo>
                      <a:pt x="563033" y="1202267"/>
                    </a:lnTo>
                    <a:lnTo>
                      <a:pt x="563033" y="1278467"/>
                    </a:lnTo>
                    <a:lnTo>
                      <a:pt x="685800" y="1278467"/>
                    </a:lnTo>
                    <a:lnTo>
                      <a:pt x="685800" y="1409700"/>
                    </a:lnTo>
                    <a:lnTo>
                      <a:pt x="745067" y="1409700"/>
                    </a:lnTo>
                    <a:lnTo>
                      <a:pt x="745067" y="1464733"/>
                    </a:lnTo>
                    <a:lnTo>
                      <a:pt x="897467" y="1464733"/>
                    </a:lnTo>
                    <a:lnTo>
                      <a:pt x="897467" y="1600200"/>
                    </a:lnTo>
                    <a:lnTo>
                      <a:pt x="1121833" y="1600200"/>
                    </a:lnTo>
                    <a:lnTo>
                      <a:pt x="1121833" y="1659467"/>
                    </a:lnTo>
                    <a:lnTo>
                      <a:pt x="1121833" y="1659467"/>
                    </a:lnTo>
                    <a:lnTo>
                      <a:pt x="1159933" y="1659467"/>
                    </a:lnTo>
                    <a:lnTo>
                      <a:pt x="1159933" y="1794933"/>
                    </a:lnTo>
                    <a:lnTo>
                      <a:pt x="1286933" y="1794933"/>
                    </a:lnTo>
                    <a:lnTo>
                      <a:pt x="1286933" y="1930400"/>
                    </a:lnTo>
                    <a:lnTo>
                      <a:pt x="1333500" y="1930400"/>
                    </a:lnTo>
                    <a:lnTo>
                      <a:pt x="1333500" y="1985433"/>
                    </a:lnTo>
                    <a:lnTo>
                      <a:pt x="1375833" y="1985433"/>
                    </a:lnTo>
                    <a:lnTo>
                      <a:pt x="1375833" y="2044700"/>
                    </a:lnTo>
                    <a:lnTo>
                      <a:pt x="1498600" y="2044700"/>
                    </a:lnTo>
                    <a:lnTo>
                      <a:pt x="1498600" y="2112433"/>
                    </a:lnTo>
                    <a:lnTo>
                      <a:pt x="1549400" y="2112433"/>
                    </a:lnTo>
                    <a:lnTo>
                      <a:pt x="1549400" y="2184400"/>
                    </a:lnTo>
                    <a:lnTo>
                      <a:pt x="1549400" y="2184400"/>
                    </a:lnTo>
                    <a:lnTo>
                      <a:pt x="1587500" y="2184400"/>
                    </a:lnTo>
                    <a:lnTo>
                      <a:pt x="1587500" y="2315633"/>
                    </a:lnTo>
                    <a:lnTo>
                      <a:pt x="1642533" y="2315633"/>
                    </a:lnTo>
                    <a:lnTo>
                      <a:pt x="1642533" y="2383367"/>
                    </a:lnTo>
                    <a:lnTo>
                      <a:pt x="1676400" y="2383367"/>
                    </a:lnTo>
                    <a:lnTo>
                      <a:pt x="1676400" y="2455333"/>
                    </a:lnTo>
                    <a:lnTo>
                      <a:pt x="1841500" y="2455333"/>
                    </a:lnTo>
                    <a:lnTo>
                      <a:pt x="1841500" y="2586567"/>
                    </a:lnTo>
                    <a:lnTo>
                      <a:pt x="2167467" y="2586567"/>
                    </a:lnTo>
                    <a:lnTo>
                      <a:pt x="2167467" y="2667000"/>
                    </a:lnTo>
                    <a:lnTo>
                      <a:pt x="2222500" y="2667000"/>
                    </a:lnTo>
                    <a:lnTo>
                      <a:pt x="2222500" y="2717800"/>
                    </a:lnTo>
                    <a:lnTo>
                      <a:pt x="2260600" y="2717800"/>
                    </a:lnTo>
                    <a:lnTo>
                      <a:pt x="2260600" y="2806700"/>
                    </a:lnTo>
                    <a:lnTo>
                      <a:pt x="2315633" y="2806700"/>
                    </a:lnTo>
                    <a:lnTo>
                      <a:pt x="2315633" y="2865967"/>
                    </a:lnTo>
                    <a:lnTo>
                      <a:pt x="2396067" y="2865967"/>
                    </a:lnTo>
                    <a:lnTo>
                      <a:pt x="2396067" y="2937933"/>
                    </a:lnTo>
                    <a:lnTo>
                      <a:pt x="2556933" y="2937933"/>
                    </a:lnTo>
                    <a:lnTo>
                      <a:pt x="2556933" y="3009900"/>
                    </a:lnTo>
                    <a:lnTo>
                      <a:pt x="2611967" y="3009900"/>
                    </a:lnTo>
                    <a:lnTo>
                      <a:pt x="2611967" y="3069167"/>
                    </a:lnTo>
                    <a:lnTo>
                      <a:pt x="2781300" y="3069167"/>
                    </a:lnTo>
                    <a:lnTo>
                      <a:pt x="2781300" y="3145367"/>
                    </a:lnTo>
                    <a:lnTo>
                      <a:pt x="2997200" y="3145367"/>
                    </a:lnTo>
                    <a:lnTo>
                      <a:pt x="2997200" y="3217333"/>
                    </a:lnTo>
                    <a:lnTo>
                      <a:pt x="3369733" y="3217333"/>
                    </a:lnTo>
                    <a:lnTo>
                      <a:pt x="3369733" y="3276600"/>
                    </a:lnTo>
                    <a:lnTo>
                      <a:pt x="3462867" y="3276600"/>
                    </a:lnTo>
                    <a:lnTo>
                      <a:pt x="3462867" y="3365500"/>
                    </a:lnTo>
                    <a:lnTo>
                      <a:pt x="3704167" y="3365500"/>
                    </a:lnTo>
                    <a:lnTo>
                      <a:pt x="3704167" y="3424767"/>
                    </a:lnTo>
                    <a:lnTo>
                      <a:pt x="3970867" y="3424767"/>
                    </a:lnTo>
                    <a:lnTo>
                      <a:pt x="3970867" y="3505200"/>
                    </a:lnTo>
                    <a:lnTo>
                      <a:pt x="4051300" y="3505200"/>
                    </a:lnTo>
                    <a:lnTo>
                      <a:pt x="4051300" y="3572933"/>
                    </a:lnTo>
                    <a:lnTo>
                      <a:pt x="4377267" y="3572933"/>
                    </a:lnTo>
                    <a:lnTo>
                      <a:pt x="4377267" y="3653367"/>
                    </a:lnTo>
                    <a:lnTo>
                      <a:pt x="4572000" y="3653367"/>
                    </a:lnTo>
                    <a:lnTo>
                      <a:pt x="4572000" y="3716867"/>
                    </a:lnTo>
                    <a:lnTo>
                      <a:pt x="4766733" y="3716867"/>
                    </a:lnTo>
                    <a:lnTo>
                      <a:pt x="4766733" y="3797300"/>
                    </a:lnTo>
                    <a:lnTo>
                      <a:pt x="4826000" y="3797300"/>
                    </a:lnTo>
                    <a:lnTo>
                      <a:pt x="4826000" y="3865033"/>
                    </a:lnTo>
                    <a:lnTo>
                      <a:pt x="4881033" y="3865033"/>
                    </a:lnTo>
                    <a:lnTo>
                      <a:pt x="4881033" y="3937000"/>
                    </a:lnTo>
                    <a:lnTo>
                      <a:pt x="5240867" y="3937000"/>
                    </a:lnTo>
                    <a:lnTo>
                      <a:pt x="5240867" y="4030133"/>
                    </a:lnTo>
                    <a:lnTo>
                      <a:pt x="5304367" y="4030133"/>
                    </a:lnTo>
                    <a:lnTo>
                      <a:pt x="5304367" y="4114800"/>
                    </a:lnTo>
                    <a:lnTo>
                      <a:pt x="6180667" y="4114800"/>
                    </a:lnTo>
                    <a:lnTo>
                      <a:pt x="6180667" y="4220633"/>
                    </a:lnTo>
                    <a:lnTo>
                      <a:pt x="6515100" y="4220633"/>
                    </a:lnTo>
                    <a:lnTo>
                      <a:pt x="6515100" y="4313767"/>
                    </a:lnTo>
                    <a:lnTo>
                      <a:pt x="6913033" y="4313767"/>
                    </a:lnTo>
                    <a:lnTo>
                      <a:pt x="6913033" y="4419600"/>
                    </a:lnTo>
                    <a:lnTo>
                      <a:pt x="7984067" y="4419600"/>
                    </a:lnTo>
                    <a:lnTo>
                      <a:pt x="7984067" y="4572000"/>
                    </a:lnTo>
                    <a:lnTo>
                      <a:pt x="8788400" y="4572000"/>
                    </a:lnTo>
                    <a:lnTo>
                      <a:pt x="8788400" y="4741333"/>
                    </a:lnTo>
                    <a:lnTo>
                      <a:pt x="8788400" y="4720167"/>
                    </a:lnTo>
                    <a:lnTo>
                      <a:pt x="8788400" y="4732867"/>
                    </a:lnTo>
                    <a:lnTo>
                      <a:pt x="8788400" y="4732867"/>
                    </a:lnTo>
                  </a:path>
                </a:pathLst>
              </a:custGeom>
              <a:noFill/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545" name="Group 544">
                <a:extLst>
                  <a:ext uri="{FF2B5EF4-FFF2-40B4-BE49-F238E27FC236}">
                    <a16:creationId xmlns:a16="http://schemas.microsoft.com/office/drawing/2014/main" id="{5DADA8F5-4784-8C30-E5FC-033BE4FCC72B}"/>
                  </a:ext>
                </a:extLst>
              </p:cNvPr>
              <p:cNvGrpSpPr/>
              <p:nvPr/>
            </p:nvGrpSpPr>
            <p:grpSpPr>
              <a:xfrm>
                <a:off x="1477149" y="1623789"/>
                <a:ext cx="2764651" cy="2919636"/>
                <a:chOff x="1477149" y="1623789"/>
                <a:chExt cx="2764651" cy="2919636"/>
              </a:xfrm>
            </p:grpSpPr>
            <p:grpSp>
              <p:nvGrpSpPr>
                <p:cNvPr id="546" name="Group 545">
                  <a:extLst>
                    <a:ext uri="{FF2B5EF4-FFF2-40B4-BE49-F238E27FC236}">
                      <a16:creationId xmlns:a16="http://schemas.microsoft.com/office/drawing/2014/main" id="{853D3005-8FA4-707F-4975-31810C58773D}"/>
                    </a:ext>
                  </a:extLst>
                </p:cNvPr>
                <p:cNvGrpSpPr/>
                <p:nvPr/>
              </p:nvGrpSpPr>
              <p:grpSpPr>
                <a:xfrm>
                  <a:off x="1477149" y="1623789"/>
                  <a:ext cx="79375" cy="88900"/>
                  <a:chOff x="1337636" y="1955800"/>
                  <a:chExt cx="79375" cy="88900"/>
                </a:xfrm>
              </p:grpSpPr>
              <p:cxnSp>
                <p:nvCxnSpPr>
                  <p:cNvPr id="575" name="Straight Connector 574">
                    <a:extLst>
                      <a:ext uri="{FF2B5EF4-FFF2-40B4-BE49-F238E27FC236}">
                        <a16:creationId xmlns:a16="http://schemas.microsoft.com/office/drawing/2014/main" id="{91FEFA57-39FA-4642-EDF9-F2500B28A5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78911" y="1955800"/>
                    <a:ext cx="0" cy="8890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6" name="Straight Connector 575">
                    <a:extLst>
                      <a:ext uri="{FF2B5EF4-FFF2-40B4-BE49-F238E27FC236}">
                        <a16:creationId xmlns:a16="http://schemas.microsoft.com/office/drawing/2014/main" id="{6A6E7804-C5A2-97C9-37D0-DE2356E686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337636" y="2000250"/>
                    <a:ext cx="79375" cy="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7" name="Group 546">
                  <a:extLst>
                    <a:ext uri="{FF2B5EF4-FFF2-40B4-BE49-F238E27FC236}">
                      <a16:creationId xmlns:a16="http://schemas.microsoft.com/office/drawing/2014/main" id="{236EF9AB-4ABC-EDD2-C822-A654D3326CCE}"/>
                    </a:ext>
                  </a:extLst>
                </p:cNvPr>
                <p:cNvGrpSpPr/>
                <p:nvPr/>
              </p:nvGrpSpPr>
              <p:grpSpPr>
                <a:xfrm>
                  <a:off x="1546225" y="2085975"/>
                  <a:ext cx="2695575" cy="2457450"/>
                  <a:chOff x="1546225" y="2085975"/>
                  <a:chExt cx="2695575" cy="2457450"/>
                </a:xfrm>
              </p:grpSpPr>
              <p:grpSp>
                <p:nvGrpSpPr>
                  <p:cNvPr id="548" name="Group 547">
                    <a:extLst>
                      <a:ext uri="{FF2B5EF4-FFF2-40B4-BE49-F238E27FC236}">
                        <a16:creationId xmlns:a16="http://schemas.microsoft.com/office/drawing/2014/main" id="{7D77C5AF-5737-5548-4FCD-9D3238610F68}"/>
                      </a:ext>
                    </a:extLst>
                  </p:cNvPr>
                  <p:cNvGrpSpPr/>
                  <p:nvPr/>
                </p:nvGrpSpPr>
                <p:grpSpPr>
                  <a:xfrm>
                    <a:off x="1546225" y="2085975"/>
                    <a:ext cx="79375" cy="88900"/>
                    <a:chOff x="1337636" y="1955800"/>
                    <a:chExt cx="79375" cy="88900"/>
                  </a:xfrm>
                </p:grpSpPr>
                <p:cxnSp>
                  <p:nvCxnSpPr>
                    <p:cNvPr id="573" name="Straight Connector 572">
                      <a:extLst>
                        <a:ext uri="{FF2B5EF4-FFF2-40B4-BE49-F238E27FC236}">
                          <a16:creationId xmlns:a16="http://schemas.microsoft.com/office/drawing/2014/main" id="{7A6AF130-2BAF-B977-8F3E-2F9B5F1A9A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78911" y="1955800"/>
                      <a:ext cx="0" cy="8890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4" name="Straight Connector 573">
                      <a:extLst>
                        <a:ext uri="{FF2B5EF4-FFF2-40B4-BE49-F238E27FC236}">
                          <a16:creationId xmlns:a16="http://schemas.microsoft.com/office/drawing/2014/main" id="{32B3F129-39B8-F176-8A07-853341B383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337636" y="2000250"/>
                      <a:ext cx="79375" cy="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49" name="Group 548">
                    <a:extLst>
                      <a:ext uri="{FF2B5EF4-FFF2-40B4-BE49-F238E27FC236}">
                        <a16:creationId xmlns:a16="http://schemas.microsoft.com/office/drawing/2014/main" id="{E2C7E5CF-A956-CD59-7BAD-303C7FEF6ED7}"/>
                      </a:ext>
                    </a:extLst>
                  </p:cNvPr>
                  <p:cNvGrpSpPr/>
                  <p:nvPr/>
                </p:nvGrpSpPr>
                <p:grpSpPr>
                  <a:xfrm>
                    <a:off x="1609725" y="2298700"/>
                    <a:ext cx="79375" cy="88900"/>
                    <a:chOff x="1337636" y="1955800"/>
                    <a:chExt cx="79375" cy="88900"/>
                  </a:xfrm>
                </p:grpSpPr>
                <p:cxnSp>
                  <p:nvCxnSpPr>
                    <p:cNvPr id="571" name="Straight Connector 570">
                      <a:extLst>
                        <a:ext uri="{FF2B5EF4-FFF2-40B4-BE49-F238E27FC236}">
                          <a16:creationId xmlns:a16="http://schemas.microsoft.com/office/drawing/2014/main" id="{8E13AA0C-D5C1-4B62-F498-91F6BF1F0B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78911" y="1955800"/>
                      <a:ext cx="0" cy="8890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2" name="Straight Connector 571">
                      <a:extLst>
                        <a:ext uri="{FF2B5EF4-FFF2-40B4-BE49-F238E27FC236}">
                          <a16:creationId xmlns:a16="http://schemas.microsoft.com/office/drawing/2014/main" id="{3779E5DF-650B-3DCF-F1A7-7A08AC7FB7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337636" y="2000250"/>
                      <a:ext cx="79375" cy="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50" name="Group 549">
                    <a:extLst>
                      <a:ext uri="{FF2B5EF4-FFF2-40B4-BE49-F238E27FC236}">
                        <a16:creationId xmlns:a16="http://schemas.microsoft.com/office/drawing/2014/main" id="{88383C23-5B96-7A9E-04AD-D6E9B70A3378}"/>
                      </a:ext>
                    </a:extLst>
                  </p:cNvPr>
                  <p:cNvGrpSpPr/>
                  <p:nvPr/>
                </p:nvGrpSpPr>
                <p:grpSpPr>
                  <a:xfrm>
                    <a:off x="1997075" y="3048000"/>
                    <a:ext cx="79375" cy="88900"/>
                    <a:chOff x="1337636" y="1955800"/>
                    <a:chExt cx="79375" cy="88900"/>
                  </a:xfrm>
                </p:grpSpPr>
                <p:cxnSp>
                  <p:nvCxnSpPr>
                    <p:cNvPr id="569" name="Straight Connector 568">
                      <a:extLst>
                        <a:ext uri="{FF2B5EF4-FFF2-40B4-BE49-F238E27FC236}">
                          <a16:creationId xmlns:a16="http://schemas.microsoft.com/office/drawing/2014/main" id="{822125A3-E49B-DF5B-5C21-685AA8C1C7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78911" y="1955800"/>
                      <a:ext cx="0" cy="8890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0" name="Straight Connector 569">
                      <a:extLst>
                        <a:ext uri="{FF2B5EF4-FFF2-40B4-BE49-F238E27FC236}">
                          <a16:creationId xmlns:a16="http://schemas.microsoft.com/office/drawing/2014/main" id="{C9BA2444-BC04-F127-3E96-9724B4EB94F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337636" y="2000250"/>
                      <a:ext cx="79375" cy="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51" name="Group 550">
                    <a:extLst>
                      <a:ext uri="{FF2B5EF4-FFF2-40B4-BE49-F238E27FC236}">
                        <a16:creationId xmlns:a16="http://schemas.microsoft.com/office/drawing/2014/main" id="{33BBF9DD-43FD-411D-0169-689FA3B345F7}"/>
                      </a:ext>
                    </a:extLst>
                  </p:cNvPr>
                  <p:cNvGrpSpPr/>
                  <p:nvPr/>
                </p:nvGrpSpPr>
                <p:grpSpPr>
                  <a:xfrm>
                    <a:off x="2063750" y="3140075"/>
                    <a:ext cx="79375" cy="88900"/>
                    <a:chOff x="1337636" y="1955800"/>
                    <a:chExt cx="79375" cy="88900"/>
                  </a:xfrm>
                </p:grpSpPr>
                <p:cxnSp>
                  <p:nvCxnSpPr>
                    <p:cNvPr id="567" name="Straight Connector 566">
                      <a:extLst>
                        <a:ext uri="{FF2B5EF4-FFF2-40B4-BE49-F238E27FC236}">
                          <a16:creationId xmlns:a16="http://schemas.microsoft.com/office/drawing/2014/main" id="{4DE948CC-8928-6CEC-495B-F6AA19C7463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78911" y="1955800"/>
                      <a:ext cx="0" cy="8890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8" name="Straight Connector 567">
                      <a:extLst>
                        <a:ext uri="{FF2B5EF4-FFF2-40B4-BE49-F238E27FC236}">
                          <a16:creationId xmlns:a16="http://schemas.microsoft.com/office/drawing/2014/main" id="{809645A4-F0AE-FCD0-DE8E-CB46399A43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337636" y="2000250"/>
                      <a:ext cx="79375" cy="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52" name="Group 551">
                    <a:extLst>
                      <a:ext uri="{FF2B5EF4-FFF2-40B4-BE49-F238E27FC236}">
                        <a16:creationId xmlns:a16="http://schemas.microsoft.com/office/drawing/2014/main" id="{0B709AC0-E334-1A74-2585-CC37BEB41299}"/>
                      </a:ext>
                    </a:extLst>
                  </p:cNvPr>
                  <p:cNvGrpSpPr/>
                  <p:nvPr/>
                </p:nvGrpSpPr>
                <p:grpSpPr>
                  <a:xfrm>
                    <a:off x="2524125" y="3648075"/>
                    <a:ext cx="79375" cy="88900"/>
                    <a:chOff x="1337636" y="1955800"/>
                    <a:chExt cx="79375" cy="88900"/>
                  </a:xfrm>
                </p:grpSpPr>
                <p:cxnSp>
                  <p:nvCxnSpPr>
                    <p:cNvPr id="565" name="Straight Connector 564">
                      <a:extLst>
                        <a:ext uri="{FF2B5EF4-FFF2-40B4-BE49-F238E27FC236}">
                          <a16:creationId xmlns:a16="http://schemas.microsoft.com/office/drawing/2014/main" id="{E3F5E707-846F-9A38-B2E8-F59048D2462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78911" y="1955800"/>
                      <a:ext cx="0" cy="8890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6" name="Straight Connector 565">
                      <a:extLst>
                        <a:ext uri="{FF2B5EF4-FFF2-40B4-BE49-F238E27FC236}">
                          <a16:creationId xmlns:a16="http://schemas.microsoft.com/office/drawing/2014/main" id="{F9009888-049B-CF87-1263-792CF9D90D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337636" y="2000250"/>
                      <a:ext cx="79375" cy="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53" name="Group 552">
                    <a:extLst>
                      <a:ext uri="{FF2B5EF4-FFF2-40B4-BE49-F238E27FC236}">
                        <a16:creationId xmlns:a16="http://schemas.microsoft.com/office/drawing/2014/main" id="{80168129-F887-81A3-4DEE-9D84FCD2B625}"/>
                      </a:ext>
                    </a:extLst>
                  </p:cNvPr>
                  <p:cNvGrpSpPr/>
                  <p:nvPr/>
                </p:nvGrpSpPr>
                <p:grpSpPr>
                  <a:xfrm>
                    <a:off x="3184525" y="4086225"/>
                    <a:ext cx="79375" cy="88900"/>
                    <a:chOff x="1337636" y="1955800"/>
                    <a:chExt cx="79375" cy="88900"/>
                  </a:xfrm>
                </p:grpSpPr>
                <p:cxnSp>
                  <p:nvCxnSpPr>
                    <p:cNvPr id="563" name="Straight Connector 562">
                      <a:extLst>
                        <a:ext uri="{FF2B5EF4-FFF2-40B4-BE49-F238E27FC236}">
                          <a16:creationId xmlns:a16="http://schemas.microsoft.com/office/drawing/2014/main" id="{CD1D4594-396E-85C3-D507-6848A18760B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78911" y="1955800"/>
                      <a:ext cx="0" cy="8890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4" name="Straight Connector 563">
                      <a:extLst>
                        <a:ext uri="{FF2B5EF4-FFF2-40B4-BE49-F238E27FC236}">
                          <a16:creationId xmlns:a16="http://schemas.microsoft.com/office/drawing/2014/main" id="{87567CD0-4B4F-D18B-D231-2D5DDF96726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337636" y="2000250"/>
                      <a:ext cx="79375" cy="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54" name="Group 553">
                    <a:extLst>
                      <a:ext uri="{FF2B5EF4-FFF2-40B4-BE49-F238E27FC236}">
                        <a16:creationId xmlns:a16="http://schemas.microsoft.com/office/drawing/2014/main" id="{5FC4E5AD-6A11-3DBE-6E47-228C352C6F89}"/>
                      </a:ext>
                    </a:extLst>
                  </p:cNvPr>
                  <p:cNvGrpSpPr/>
                  <p:nvPr/>
                </p:nvGrpSpPr>
                <p:grpSpPr>
                  <a:xfrm>
                    <a:off x="3340100" y="4191000"/>
                    <a:ext cx="79375" cy="88900"/>
                    <a:chOff x="1337636" y="1955800"/>
                    <a:chExt cx="79375" cy="88900"/>
                  </a:xfrm>
                </p:grpSpPr>
                <p:cxnSp>
                  <p:nvCxnSpPr>
                    <p:cNvPr id="561" name="Straight Connector 560">
                      <a:extLst>
                        <a:ext uri="{FF2B5EF4-FFF2-40B4-BE49-F238E27FC236}">
                          <a16:creationId xmlns:a16="http://schemas.microsoft.com/office/drawing/2014/main" id="{EBA7775E-C24B-FA6F-1F58-E350865FB5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78911" y="1955800"/>
                      <a:ext cx="0" cy="8890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2" name="Straight Connector 561">
                      <a:extLst>
                        <a:ext uri="{FF2B5EF4-FFF2-40B4-BE49-F238E27FC236}">
                          <a16:creationId xmlns:a16="http://schemas.microsoft.com/office/drawing/2014/main" id="{FA8B3F2A-0116-5D41-C146-6F29ABFA4A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337636" y="2000250"/>
                      <a:ext cx="79375" cy="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55" name="Group 554">
                    <a:extLst>
                      <a:ext uri="{FF2B5EF4-FFF2-40B4-BE49-F238E27FC236}">
                        <a16:creationId xmlns:a16="http://schemas.microsoft.com/office/drawing/2014/main" id="{922076EE-BCCB-42AD-8D07-939457662E14}"/>
                      </a:ext>
                    </a:extLst>
                  </p:cNvPr>
                  <p:cNvGrpSpPr/>
                  <p:nvPr/>
                </p:nvGrpSpPr>
                <p:grpSpPr>
                  <a:xfrm>
                    <a:off x="3536950" y="4254500"/>
                    <a:ext cx="79375" cy="88900"/>
                    <a:chOff x="1337636" y="1955800"/>
                    <a:chExt cx="79375" cy="88900"/>
                  </a:xfrm>
                </p:grpSpPr>
                <p:cxnSp>
                  <p:nvCxnSpPr>
                    <p:cNvPr id="559" name="Straight Connector 558">
                      <a:extLst>
                        <a:ext uri="{FF2B5EF4-FFF2-40B4-BE49-F238E27FC236}">
                          <a16:creationId xmlns:a16="http://schemas.microsoft.com/office/drawing/2014/main" id="{2E19AD7F-28BA-1C58-B4E8-3C6DFC97E9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78911" y="1955800"/>
                      <a:ext cx="0" cy="8890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0" name="Straight Connector 559">
                      <a:extLst>
                        <a:ext uri="{FF2B5EF4-FFF2-40B4-BE49-F238E27FC236}">
                          <a16:creationId xmlns:a16="http://schemas.microsoft.com/office/drawing/2014/main" id="{7BB582FA-4F84-89BF-3FF3-E0040292CC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337636" y="2000250"/>
                      <a:ext cx="79375" cy="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56" name="Group 555">
                    <a:extLst>
                      <a:ext uri="{FF2B5EF4-FFF2-40B4-BE49-F238E27FC236}">
                        <a16:creationId xmlns:a16="http://schemas.microsoft.com/office/drawing/2014/main" id="{FE7CD545-4A3B-1CD9-369F-543445C24A5A}"/>
                      </a:ext>
                    </a:extLst>
                  </p:cNvPr>
                  <p:cNvGrpSpPr/>
                  <p:nvPr/>
                </p:nvGrpSpPr>
                <p:grpSpPr>
                  <a:xfrm>
                    <a:off x="4162425" y="4454525"/>
                    <a:ext cx="79375" cy="88900"/>
                    <a:chOff x="1337636" y="1955800"/>
                    <a:chExt cx="79375" cy="88900"/>
                  </a:xfrm>
                </p:grpSpPr>
                <p:cxnSp>
                  <p:nvCxnSpPr>
                    <p:cNvPr id="557" name="Straight Connector 556">
                      <a:extLst>
                        <a:ext uri="{FF2B5EF4-FFF2-40B4-BE49-F238E27FC236}">
                          <a16:creationId xmlns:a16="http://schemas.microsoft.com/office/drawing/2014/main" id="{D8EF99A7-AD5D-BD37-1DF4-2EF4993275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78911" y="1955800"/>
                      <a:ext cx="0" cy="8890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8" name="Straight Connector 557">
                      <a:extLst>
                        <a:ext uri="{FF2B5EF4-FFF2-40B4-BE49-F238E27FC236}">
                          <a16:creationId xmlns:a16="http://schemas.microsoft.com/office/drawing/2014/main" id="{249B7AF9-66E4-3EF1-A495-1D28242FFCA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337636" y="2000250"/>
                      <a:ext cx="79375" cy="0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870346AB-406C-14A3-F29F-41889DA43BD8}"/>
                </a:ext>
              </a:extLst>
            </p:cNvPr>
            <p:cNvGrpSpPr/>
            <p:nvPr/>
          </p:nvGrpSpPr>
          <p:grpSpPr>
            <a:xfrm>
              <a:off x="632840" y="885414"/>
              <a:ext cx="6934774" cy="4969930"/>
              <a:chOff x="632840" y="885414"/>
              <a:chExt cx="6934774" cy="4969930"/>
            </a:xfrm>
          </p:grpSpPr>
          <p:graphicFrame>
            <p:nvGraphicFramePr>
              <p:cNvPr id="466" name="Chart 465">
                <a:extLst>
                  <a:ext uri="{FF2B5EF4-FFF2-40B4-BE49-F238E27FC236}">
                    <a16:creationId xmlns:a16="http://schemas.microsoft.com/office/drawing/2014/main" id="{FB26F9A3-1FE9-1898-9E02-C7551A51CBD3}"/>
                  </a:ext>
                </a:extLst>
              </p:cNvPr>
              <p:cNvGraphicFramePr/>
              <p:nvPr/>
            </p:nvGraphicFramePr>
            <p:xfrm>
              <a:off x="927830" y="885414"/>
              <a:ext cx="6639784" cy="43050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pSp>
            <p:nvGrpSpPr>
              <p:cNvPr id="467" name="Group 466">
                <a:extLst>
                  <a:ext uri="{FF2B5EF4-FFF2-40B4-BE49-F238E27FC236}">
                    <a16:creationId xmlns:a16="http://schemas.microsoft.com/office/drawing/2014/main" id="{9FA97732-800E-0B8C-35E6-32C3B172A403}"/>
                  </a:ext>
                </a:extLst>
              </p:cNvPr>
              <p:cNvGrpSpPr/>
              <p:nvPr/>
            </p:nvGrpSpPr>
            <p:grpSpPr>
              <a:xfrm>
                <a:off x="5903304" y="1581967"/>
                <a:ext cx="1501166" cy="521945"/>
                <a:chOff x="5978609" y="1753876"/>
                <a:chExt cx="1531022" cy="521945"/>
              </a:xfrm>
            </p:grpSpPr>
            <p:grpSp>
              <p:nvGrpSpPr>
                <p:cNvPr id="535" name="Group 534">
                  <a:extLst>
                    <a:ext uri="{FF2B5EF4-FFF2-40B4-BE49-F238E27FC236}">
                      <a16:creationId xmlns:a16="http://schemas.microsoft.com/office/drawing/2014/main" id="{3BC532B0-1D78-BCE7-9BDB-ADF04629B5D6}"/>
                    </a:ext>
                  </a:extLst>
                </p:cNvPr>
                <p:cNvGrpSpPr/>
                <p:nvPr/>
              </p:nvGrpSpPr>
              <p:grpSpPr>
                <a:xfrm>
                  <a:off x="5978609" y="1753876"/>
                  <a:ext cx="1531022" cy="161236"/>
                  <a:chOff x="5978609" y="1753876"/>
                  <a:chExt cx="1531022" cy="161236"/>
                </a:xfrm>
              </p:grpSpPr>
              <p:sp>
                <p:nvSpPr>
                  <p:cNvPr id="542" name="Rectangle 44">
                    <a:extLst>
                      <a:ext uri="{FF2B5EF4-FFF2-40B4-BE49-F238E27FC236}">
                        <a16:creationId xmlns:a16="http://schemas.microsoft.com/office/drawing/2014/main" id="{2B6ADBA1-A937-14C3-9BDA-5396B1F1E1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72029" y="1753876"/>
                    <a:ext cx="1237602" cy="161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CR/</a:t>
                    </a:r>
                    <a:r>
                      <a:rPr kumimoji="0" lang="en-US" altLang="en-US" sz="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CRh</a:t>
                    </a: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r</a:t>
                    </a:r>
                    <a:r>
                      <a:rPr kumimoji="0" lang="en-US" altLang="en-US" sz="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esponders</a:t>
                    </a:r>
                    <a:endParaRPr kumimoji="0" lang="en-US" alt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3" name="Line 68">
                    <a:extLst>
                      <a:ext uri="{FF2B5EF4-FFF2-40B4-BE49-F238E27FC236}">
                        <a16:creationId xmlns:a16="http://schemas.microsoft.com/office/drawing/2014/main" id="{5005F7B5-6447-F66F-0D0A-E799556DAD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978609" y="1828069"/>
                    <a:ext cx="247438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5E62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45714" tIns="22857" rIns="45714" bIns="22857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08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36" name="Group 535">
                  <a:extLst>
                    <a:ext uri="{FF2B5EF4-FFF2-40B4-BE49-F238E27FC236}">
                      <a16:creationId xmlns:a16="http://schemas.microsoft.com/office/drawing/2014/main" id="{B1267B97-11A4-F11E-3D6C-E41600343B31}"/>
                    </a:ext>
                  </a:extLst>
                </p:cNvPr>
                <p:cNvGrpSpPr/>
                <p:nvPr/>
              </p:nvGrpSpPr>
              <p:grpSpPr>
                <a:xfrm>
                  <a:off x="5978609" y="1958157"/>
                  <a:ext cx="1366151" cy="161236"/>
                  <a:chOff x="5978609" y="1753876"/>
                  <a:chExt cx="1366151" cy="161236"/>
                </a:xfrm>
              </p:grpSpPr>
              <p:sp>
                <p:nvSpPr>
                  <p:cNvPr id="540" name="Rectangle 44">
                    <a:extLst>
                      <a:ext uri="{FF2B5EF4-FFF2-40B4-BE49-F238E27FC236}">
                        <a16:creationId xmlns:a16="http://schemas.microsoft.com/office/drawing/2014/main" id="{FEC458DE-1243-834F-8EC3-349404816D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72029" y="1753876"/>
                    <a:ext cx="1072731" cy="161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Other responders</a:t>
                    </a:r>
                  </a:p>
                </p:txBody>
              </p:sp>
              <p:sp>
                <p:nvSpPr>
                  <p:cNvPr id="541" name="Line 68">
                    <a:extLst>
                      <a:ext uri="{FF2B5EF4-FFF2-40B4-BE49-F238E27FC236}">
                        <a16:creationId xmlns:a16="http://schemas.microsoft.com/office/drawing/2014/main" id="{522F0C49-59C9-11FA-CEC5-D97A9EC772C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978609" y="1840249"/>
                    <a:ext cx="247438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4D8D7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45714" tIns="22857" rIns="45714" bIns="22857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08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37" name="Group 536">
                  <a:extLst>
                    <a:ext uri="{FF2B5EF4-FFF2-40B4-BE49-F238E27FC236}">
                      <a16:creationId xmlns:a16="http://schemas.microsoft.com/office/drawing/2014/main" id="{4D438CD3-8FC6-1E5A-90D6-B94C48BB0D83}"/>
                    </a:ext>
                  </a:extLst>
                </p:cNvPr>
                <p:cNvGrpSpPr/>
                <p:nvPr/>
              </p:nvGrpSpPr>
              <p:grpSpPr>
                <a:xfrm>
                  <a:off x="5978609" y="2152710"/>
                  <a:ext cx="1012769" cy="123111"/>
                  <a:chOff x="5978609" y="1753876"/>
                  <a:chExt cx="1012769" cy="123111"/>
                </a:xfrm>
              </p:grpSpPr>
              <p:sp>
                <p:nvSpPr>
                  <p:cNvPr id="538" name="Rectangle 44">
                    <a:extLst>
                      <a:ext uri="{FF2B5EF4-FFF2-40B4-BE49-F238E27FC236}">
                        <a16:creationId xmlns:a16="http://schemas.microsoft.com/office/drawing/2014/main" id="{66FFD3E9-DA0E-9295-A5A3-E1416606EF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72029" y="1753876"/>
                    <a:ext cx="719349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Nonresponders</a:t>
                    </a:r>
                    <a:endParaRPr kumimoji="0" lang="en-US" alt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9" name="Line 68">
                    <a:extLst>
                      <a:ext uri="{FF2B5EF4-FFF2-40B4-BE49-F238E27FC236}">
                        <a16:creationId xmlns:a16="http://schemas.microsoft.com/office/drawing/2014/main" id="{FB7FBBEA-DCBB-54EA-60A9-9EBB2DB380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978609" y="1845635"/>
                    <a:ext cx="247438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7F7F7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45714" tIns="22857" rIns="45714" bIns="22857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08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B2AE4A97-1A41-2A53-350E-876E11130031}"/>
                  </a:ext>
                </a:extLst>
              </p:cNvPr>
              <p:cNvSpPr txBox="1"/>
              <p:nvPr/>
            </p:nvSpPr>
            <p:spPr bwMode="auto">
              <a:xfrm rot="16200000">
                <a:off x="-74036" y="2998327"/>
                <a:ext cx="1726148" cy="312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Survival Probability</a:t>
                </a:r>
              </a:p>
            </p:txBody>
          </p:sp>
          <p:sp>
            <p:nvSpPr>
              <p:cNvPr id="469" name="TextBox 468">
                <a:extLst>
                  <a:ext uri="{FF2B5EF4-FFF2-40B4-BE49-F238E27FC236}">
                    <a16:creationId xmlns:a16="http://schemas.microsoft.com/office/drawing/2014/main" id="{CE1AE510-2963-FEE1-5B40-E0AA15964312}"/>
                  </a:ext>
                </a:extLst>
              </p:cNvPr>
              <p:cNvSpPr txBox="1"/>
              <p:nvPr/>
            </p:nvSpPr>
            <p:spPr bwMode="auto">
              <a:xfrm>
                <a:off x="3958241" y="5026057"/>
                <a:ext cx="89159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Time (months)</a:t>
                </a:r>
              </a:p>
            </p:txBody>
          </p:sp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CD4E6301-900B-565B-5612-E9CBABF9EC80}"/>
                  </a:ext>
                </a:extLst>
              </p:cNvPr>
              <p:cNvGrpSpPr/>
              <p:nvPr/>
            </p:nvGrpSpPr>
            <p:grpSpPr>
              <a:xfrm>
                <a:off x="6694319" y="4319174"/>
                <a:ext cx="567304" cy="123111"/>
                <a:chOff x="6682831" y="2849551"/>
                <a:chExt cx="589634" cy="114619"/>
              </a:xfrm>
            </p:grpSpPr>
            <p:sp>
              <p:nvSpPr>
                <p:cNvPr id="531" name="Rectangle 42">
                  <a:extLst>
                    <a:ext uri="{FF2B5EF4-FFF2-40B4-BE49-F238E27FC236}">
                      <a16:creationId xmlns:a16="http://schemas.microsoft.com/office/drawing/2014/main" id="{4B4789FE-EEE7-E18A-2B11-C6842C3166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07623" y="2849551"/>
                  <a:ext cx="464842" cy="114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4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081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12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16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20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24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28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32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109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Censored</a:t>
                  </a:r>
                </a:p>
              </p:txBody>
            </p:sp>
            <p:grpSp>
              <p:nvGrpSpPr>
                <p:cNvPr id="532" name="Group 531">
                  <a:extLst>
                    <a:ext uri="{FF2B5EF4-FFF2-40B4-BE49-F238E27FC236}">
                      <a16:creationId xmlns:a16="http://schemas.microsoft.com/office/drawing/2014/main" id="{667B3088-1B5D-6C18-0724-C6544D6B67C5}"/>
                    </a:ext>
                  </a:extLst>
                </p:cNvPr>
                <p:cNvGrpSpPr/>
                <p:nvPr/>
              </p:nvGrpSpPr>
              <p:grpSpPr>
                <a:xfrm>
                  <a:off x="6682831" y="2876508"/>
                  <a:ext cx="81117" cy="85926"/>
                  <a:chOff x="14281151" y="3830638"/>
                  <a:chExt cx="95250" cy="95250"/>
                </a:xfrm>
              </p:grpSpPr>
              <p:sp>
                <p:nvSpPr>
                  <p:cNvPr id="533" name="Line 64">
                    <a:extLst>
                      <a:ext uri="{FF2B5EF4-FFF2-40B4-BE49-F238E27FC236}">
                        <a16:creationId xmlns:a16="http://schemas.microsoft.com/office/drawing/2014/main" id="{158846F9-7BEC-2D9D-79F5-A929695D09A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328776" y="3830638"/>
                    <a:ext cx="0" cy="95250"/>
                  </a:xfrm>
                  <a:prstGeom prst="line">
                    <a:avLst/>
                  </a:prstGeom>
                  <a:noFill/>
                  <a:ln w="222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45714" tIns="22857" rIns="45714" bIns="22857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08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4" name="Line 65">
                    <a:extLst>
                      <a:ext uri="{FF2B5EF4-FFF2-40B4-BE49-F238E27FC236}">
                        <a16:creationId xmlns:a16="http://schemas.microsoft.com/office/drawing/2014/main" id="{6AE5565B-3577-AF61-6A8C-E83DA1220C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81151" y="3878263"/>
                    <a:ext cx="95250" cy="0"/>
                  </a:xfrm>
                  <a:prstGeom prst="line">
                    <a:avLst/>
                  </a:prstGeom>
                  <a:noFill/>
                  <a:ln w="222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45714" tIns="22857" rIns="45714" bIns="22857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08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471" name="Group 470">
                <a:extLst>
                  <a:ext uri="{FF2B5EF4-FFF2-40B4-BE49-F238E27FC236}">
                    <a16:creationId xmlns:a16="http://schemas.microsoft.com/office/drawing/2014/main" id="{C66C19D1-E5B0-EE4F-5B2A-19E86E9BE850}"/>
                  </a:ext>
                </a:extLst>
              </p:cNvPr>
              <p:cNvGrpSpPr/>
              <p:nvPr/>
            </p:nvGrpSpPr>
            <p:grpSpPr>
              <a:xfrm>
                <a:off x="773859" y="5382568"/>
                <a:ext cx="6684708" cy="472776"/>
                <a:chOff x="773859" y="5623195"/>
                <a:chExt cx="6684708" cy="472776"/>
              </a:xfrm>
            </p:grpSpPr>
            <p:sp>
              <p:nvSpPr>
                <p:cNvPr id="473" name="Rectangle 48">
                  <a:extLst>
                    <a:ext uri="{FF2B5EF4-FFF2-40B4-BE49-F238E27FC236}">
                      <a16:creationId xmlns:a16="http://schemas.microsoft.com/office/drawing/2014/main" id="{A7F67B09-A319-E50B-78B2-B220021562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662" y="5623195"/>
                  <a:ext cx="115416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4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081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12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16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20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24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28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32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109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51</a:t>
                  </a:r>
                </a:p>
              </p:txBody>
            </p:sp>
            <p:sp>
              <p:nvSpPr>
                <p:cNvPr id="474" name="Line 65">
                  <a:extLst>
                    <a:ext uri="{FF2B5EF4-FFF2-40B4-BE49-F238E27FC236}">
                      <a16:creationId xmlns:a16="http://schemas.microsoft.com/office/drawing/2014/main" id="{A2CCF6B0-EBA9-BC06-5C51-BC8A5C883F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73859" y="5697734"/>
                  <a:ext cx="261081" cy="0"/>
                </a:xfrm>
                <a:prstGeom prst="line">
                  <a:avLst/>
                </a:prstGeom>
                <a:noFill/>
                <a:ln w="38100" cap="flat">
                  <a:solidFill>
                    <a:srgbClr val="005E6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4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081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12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16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20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24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28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32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08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5" name="Rectangle 48">
                  <a:extLst>
                    <a:ext uri="{FF2B5EF4-FFF2-40B4-BE49-F238E27FC236}">
                      <a16:creationId xmlns:a16="http://schemas.microsoft.com/office/drawing/2014/main" id="{189BF988-4D2C-8274-1724-C17842D4F3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662" y="5791200"/>
                  <a:ext cx="115416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4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081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12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16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20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24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28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32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109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476" name="Line 65">
                  <a:extLst>
                    <a:ext uri="{FF2B5EF4-FFF2-40B4-BE49-F238E27FC236}">
                      <a16:creationId xmlns:a16="http://schemas.microsoft.com/office/drawing/2014/main" id="{7F1B94A7-B914-A654-68FC-E1F2B95D51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73859" y="5865739"/>
                  <a:ext cx="261081" cy="0"/>
                </a:xfrm>
                <a:prstGeom prst="line">
                  <a:avLst/>
                </a:prstGeom>
                <a:noFill/>
                <a:ln w="3810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4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081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12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16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20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24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28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32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08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7" name="Rectangle 48">
                  <a:extLst>
                    <a:ext uri="{FF2B5EF4-FFF2-40B4-BE49-F238E27FC236}">
                      <a16:creationId xmlns:a16="http://schemas.microsoft.com/office/drawing/2014/main" id="{9629305A-7F17-AC17-ADE8-3DC8F367BE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662" y="5972860"/>
                  <a:ext cx="115416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4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081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12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16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20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24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28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32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109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76</a:t>
                  </a:r>
                </a:p>
              </p:txBody>
            </p:sp>
            <p:grpSp>
              <p:nvGrpSpPr>
                <p:cNvPr id="478" name="Group 477">
                  <a:extLst>
                    <a:ext uri="{FF2B5EF4-FFF2-40B4-BE49-F238E27FC236}">
                      <a16:creationId xmlns:a16="http://schemas.microsoft.com/office/drawing/2014/main" id="{EABD4FB9-81A0-37AC-F370-0227E1CAD656}"/>
                    </a:ext>
                  </a:extLst>
                </p:cNvPr>
                <p:cNvGrpSpPr/>
                <p:nvPr/>
              </p:nvGrpSpPr>
              <p:grpSpPr>
                <a:xfrm>
                  <a:off x="2321831" y="5623195"/>
                  <a:ext cx="115416" cy="472776"/>
                  <a:chOff x="2387668" y="5623195"/>
                  <a:chExt cx="115416" cy="472776"/>
                </a:xfrm>
              </p:grpSpPr>
              <p:sp>
                <p:nvSpPr>
                  <p:cNvPr id="528" name="Rectangle 50">
                    <a:extLst>
                      <a:ext uri="{FF2B5EF4-FFF2-40B4-BE49-F238E27FC236}">
                        <a16:creationId xmlns:a16="http://schemas.microsoft.com/office/drawing/2014/main" id="{886A48EB-5B37-D3D7-F161-6E456613B7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87668" y="5623195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51</a:t>
                    </a:r>
                  </a:p>
                </p:txBody>
              </p:sp>
              <p:sp>
                <p:nvSpPr>
                  <p:cNvPr id="529" name="Rectangle 50">
                    <a:extLst>
                      <a:ext uri="{FF2B5EF4-FFF2-40B4-BE49-F238E27FC236}">
                        <a16:creationId xmlns:a16="http://schemas.microsoft.com/office/drawing/2014/main" id="{AC0A834D-62F3-53F4-641B-7EC292DB21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87668" y="5791200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16</a:t>
                    </a:r>
                  </a:p>
                </p:txBody>
              </p:sp>
              <p:sp>
                <p:nvSpPr>
                  <p:cNvPr id="530" name="Rectangle 50">
                    <a:extLst>
                      <a:ext uri="{FF2B5EF4-FFF2-40B4-BE49-F238E27FC236}">
                        <a16:creationId xmlns:a16="http://schemas.microsoft.com/office/drawing/2014/main" id="{9DFF9D2B-E4E3-268E-9595-FC89296C88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87668" y="5972860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26</a:t>
                    </a:r>
                  </a:p>
                </p:txBody>
              </p:sp>
            </p:grpSp>
            <p:grpSp>
              <p:nvGrpSpPr>
                <p:cNvPr id="479" name="Group 478">
                  <a:extLst>
                    <a:ext uri="{FF2B5EF4-FFF2-40B4-BE49-F238E27FC236}">
                      <a16:creationId xmlns:a16="http://schemas.microsoft.com/office/drawing/2014/main" id="{01094EE7-3A38-7276-BB3E-9F22133F9AE8}"/>
                    </a:ext>
                  </a:extLst>
                </p:cNvPr>
                <p:cNvGrpSpPr/>
                <p:nvPr/>
              </p:nvGrpSpPr>
              <p:grpSpPr>
                <a:xfrm>
                  <a:off x="5503486" y="5623195"/>
                  <a:ext cx="115416" cy="472776"/>
                  <a:chOff x="5635160" y="5623195"/>
                  <a:chExt cx="115416" cy="472776"/>
                </a:xfrm>
              </p:grpSpPr>
              <p:sp>
                <p:nvSpPr>
                  <p:cNvPr id="525" name="Rectangle 52">
                    <a:extLst>
                      <a:ext uri="{FF2B5EF4-FFF2-40B4-BE49-F238E27FC236}">
                        <a16:creationId xmlns:a16="http://schemas.microsoft.com/office/drawing/2014/main" id="{E598849E-60D8-1872-D651-F2A5266497C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35160" y="5623195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14</a:t>
                    </a:r>
                  </a:p>
                </p:txBody>
              </p:sp>
              <p:sp>
                <p:nvSpPr>
                  <p:cNvPr id="526" name="Rectangle 52">
                    <a:extLst>
                      <a:ext uri="{FF2B5EF4-FFF2-40B4-BE49-F238E27FC236}">
                        <a16:creationId xmlns:a16="http://schemas.microsoft.com/office/drawing/2014/main" id="{6B5C937B-FE86-F788-8600-86AC8308B9F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64014" y="579120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</a:t>
                    </a:r>
                  </a:p>
                </p:txBody>
              </p:sp>
              <p:sp>
                <p:nvSpPr>
                  <p:cNvPr id="527" name="Rectangle 52">
                    <a:extLst>
                      <a:ext uri="{FF2B5EF4-FFF2-40B4-BE49-F238E27FC236}">
                        <a16:creationId xmlns:a16="http://schemas.microsoft.com/office/drawing/2014/main" id="{C95F1C79-C8D4-3755-3132-4A3B508A4C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64014" y="597286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</p:grpSp>
            <p:grpSp>
              <p:nvGrpSpPr>
                <p:cNvPr id="480" name="Group 479">
                  <a:extLst>
                    <a:ext uri="{FF2B5EF4-FFF2-40B4-BE49-F238E27FC236}">
                      <a16:creationId xmlns:a16="http://schemas.microsoft.com/office/drawing/2014/main" id="{EB1086A1-B352-B4A7-CB1A-AE3835DA164A}"/>
                    </a:ext>
                  </a:extLst>
                </p:cNvPr>
                <p:cNvGrpSpPr/>
                <p:nvPr/>
              </p:nvGrpSpPr>
              <p:grpSpPr>
                <a:xfrm>
                  <a:off x="5973213" y="5623195"/>
                  <a:ext cx="115416" cy="472776"/>
                  <a:chOff x="6097572" y="5623195"/>
                  <a:chExt cx="115416" cy="472776"/>
                </a:xfrm>
              </p:grpSpPr>
              <p:sp>
                <p:nvSpPr>
                  <p:cNvPr id="522" name="Rectangle 53">
                    <a:extLst>
                      <a:ext uri="{FF2B5EF4-FFF2-40B4-BE49-F238E27FC236}">
                        <a16:creationId xmlns:a16="http://schemas.microsoft.com/office/drawing/2014/main" id="{EB66D030-01D7-1E79-15A8-63494B7C3D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097572" y="5623195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13</a:t>
                    </a:r>
                  </a:p>
                </p:txBody>
              </p:sp>
              <p:sp>
                <p:nvSpPr>
                  <p:cNvPr id="523" name="Rectangle 53">
                    <a:extLst>
                      <a:ext uri="{FF2B5EF4-FFF2-40B4-BE49-F238E27FC236}">
                        <a16:creationId xmlns:a16="http://schemas.microsoft.com/office/drawing/2014/main" id="{1FBF45C2-8FC3-DFB4-1AAE-EFFF79E2B7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26426" y="579120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524" name="Rectangle 53">
                    <a:extLst>
                      <a:ext uri="{FF2B5EF4-FFF2-40B4-BE49-F238E27FC236}">
                        <a16:creationId xmlns:a16="http://schemas.microsoft.com/office/drawing/2014/main" id="{E6CF309D-A07B-957A-2157-87936EFC11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26426" y="597286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</p:grpSp>
            <p:grpSp>
              <p:nvGrpSpPr>
                <p:cNvPr id="481" name="Group 480">
                  <a:extLst>
                    <a:ext uri="{FF2B5EF4-FFF2-40B4-BE49-F238E27FC236}">
                      <a16:creationId xmlns:a16="http://schemas.microsoft.com/office/drawing/2014/main" id="{062ED728-B6D9-BFD5-8DD1-D60DD1E5892D}"/>
                    </a:ext>
                  </a:extLst>
                </p:cNvPr>
                <p:cNvGrpSpPr/>
                <p:nvPr/>
              </p:nvGrpSpPr>
              <p:grpSpPr>
                <a:xfrm>
                  <a:off x="6937594" y="5623195"/>
                  <a:ext cx="57708" cy="472776"/>
                  <a:chOff x="7347245" y="5623195"/>
                  <a:chExt cx="57708" cy="472776"/>
                </a:xfrm>
              </p:grpSpPr>
              <p:sp>
                <p:nvSpPr>
                  <p:cNvPr id="519" name="Rectangle 55">
                    <a:extLst>
                      <a:ext uri="{FF2B5EF4-FFF2-40B4-BE49-F238E27FC236}">
                        <a16:creationId xmlns:a16="http://schemas.microsoft.com/office/drawing/2014/main" id="{A9900892-6B17-A037-80F8-DB781F3691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347245" y="5623195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</a:t>
                    </a:r>
                  </a:p>
                </p:txBody>
              </p:sp>
              <p:sp>
                <p:nvSpPr>
                  <p:cNvPr id="520" name="Rectangle 55">
                    <a:extLst>
                      <a:ext uri="{FF2B5EF4-FFF2-40B4-BE49-F238E27FC236}">
                        <a16:creationId xmlns:a16="http://schemas.microsoft.com/office/drawing/2014/main" id="{799198BB-1EBE-20B9-DD43-2608A5F702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347245" y="579120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521" name="Rectangle 55">
                    <a:extLst>
                      <a:ext uri="{FF2B5EF4-FFF2-40B4-BE49-F238E27FC236}">
                        <a16:creationId xmlns:a16="http://schemas.microsoft.com/office/drawing/2014/main" id="{9A98D57E-BB23-67E9-DBBD-4135853511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347245" y="597286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</p:grpSp>
            <p:grpSp>
              <p:nvGrpSpPr>
                <p:cNvPr id="482" name="Group 481">
                  <a:extLst>
                    <a:ext uri="{FF2B5EF4-FFF2-40B4-BE49-F238E27FC236}">
                      <a16:creationId xmlns:a16="http://schemas.microsoft.com/office/drawing/2014/main" id="{6A1F5BD7-DDA1-026A-E6C0-838B0216CBC8}"/>
                    </a:ext>
                  </a:extLst>
                </p:cNvPr>
                <p:cNvGrpSpPr/>
                <p:nvPr/>
              </p:nvGrpSpPr>
              <p:grpSpPr>
                <a:xfrm>
                  <a:off x="6456905" y="5623195"/>
                  <a:ext cx="57708" cy="472776"/>
                  <a:chOff x="6595893" y="5623195"/>
                  <a:chExt cx="57708" cy="472776"/>
                </a:xfrm>
              </p:grpSpPr>
              <p:sp>
                <p:nvSpPr>
                  <p:cNvPr id="516" name="Rectangle 62">
                    <a:extLst>
                      <a:ext uri="{FF2B5EF4-FFF2-40B4-BE49-F238E27FC236}">
                        <a16:creationId xmlns:a16="http://schemas.microsoft.com/office/drawing/2014/main" id="{C398D9D5-C2A2-AA62-EE86-C2F5F3CF37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95893" y="5623195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7</a:t>
                    </a:r>
                  </a:p>
                </p:txBody>
              </p:sp>
              <p:sp>
                <p:nvSpPr>
                  <p:cNvPr id="517" name="Rectangle 62">
                    <a:extLst>
                      <a:ext uri="{FF2B5EF4-FFF2-40B4-BE49-F238E27FC236}">
                        <a16:creationId xmlns:a16="http://schemas.microsoft.com/office/drawing/2014/main" id="{AC169FB3-25A6-6077-F1EE-CE37E6455DA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95893" y="579120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518" name="Rectangle 62">
                    <a:extLst>
                      <a:ext uri="{FF2B5EF4-FFF2-40B4-BE49-F238E27FC236}">
                        <a16:creationId xmlns:a16="http://schemas.microsoft.com/office/drawing/2014/main" id="{CBCDC638-B269-8613-446F-149BC6ED03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95893" y="597286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</p:grpSp>
            <p:sp>
              <p:nvSpPr>
                <p:cNvPr id="483" name="Line 65">
                  <a:extLst>
                    <a:ext uri="{FF2B5EF4-FFF2-40B4-BE49-F238E27FC236}">
                      <a16:creationId xmlns:a16="http://schemas.microsoft.com/office/drawing/2014/main" id="{3813CA4A-B7FA-0016-FE20-FD63B93BD9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73859" y="6047399"/>
                  <a:ext cx="261081" cy="0"/>
                </a:xfrm>
                <a:prstGeom prst="line">
                  <a:avLst/>
                </a:prstGeom>
                <a:noFill/>
                <a:ln w="38100" cap="flat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4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081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12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16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20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24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28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320" algn="l" defTabSz="9140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08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84" name="Group 483">
                  <a:extLst>
                    <a:ext uri="{FF2B5EF4-FFF2-40B4-BE49-F238E27FC236}">
                      <a16:creationId xmlns:a16="http://schemas.microsoft.com/office/drawing/2014/main" id="{463A21B7-CD0C-C01D-EFE2-FA418FB6CEE8}"/>
                    </a:ext>
                  </a:extLst>
                </p:cNvPr>
                <p:cNvGrpSpPr/>
                <p:nvPr/>
              </p:nvGrpSpPr>
              <p:grpSpPr>
                <a:xfrm>
                  <a:off x="1859302" y="5623195"/>
                  <a:ext cx="115416" cy="472776"/>
                  <a:chOff x="1910509" y="5623195"/>
                  <a:chExt cx="115416" cy="472776"/>
                </a:xfrm>
              </p:grpSpPr>
              <p:sp>
                <p:nvSpPr>
                  <p:cNvPr id="513" name="Rectangle 48">
                    <a:extLst>
                      <a:ext uri="{FF2B5EF4-FFF2-40B4-BE49-F238E27FC236}">
                        <a16:creationId xmlns:a16="http://schemas.microsoft.com/office/drawing/2014/main" id="{B458BA26-03FF-2124-7D44-B4620D3703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10509" y="5623195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51</a:t>
                    </a:r>
                  </a:p>
                </p:txBody>
              </p:sp>
              <p:sp>
                <p:nvSpPr>
                  <p:cNvPr id="514" name="Rectangle 48">
                    <a:extLst>
                      <a:ext uri="{FF2B5EF4-FFF2-40B4-BE49-F238E27FC236}">
                        <a16:creationId xmlns:a16="http://schemas.microsoft.com/office/drawing/2014/main" id="{35CEB2C4-F191-5679-1A77-5884B4A917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10509" y="5791200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19</a:t>
                    </a:r>
                  </a:p>
                </p:txBody>
              </p:sp>
              <p:sp>
                <p:nvSpPr>
                  <p:cNvPr id="515" name="Rectangle 48">
                    <a:extLst>
                      <a:ext uri="{FF2B5EF4-FFF2-40B4-BE49-F238E27FC236}">
                        <a16:creationId xmlns:a16="http://schemas.microsoft.com/office/drawing/2014/main" id="{DD512877-7543-403C-F55A-BAB83C9202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10509" y="5972860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45</a:t>
                    </a:r>
                  </a:p>
                </p:txBody>
              </p:sp>
            </p:grpSp>
            <p:grpSp>
              <p:nvGrpSpPr>
                <p:cNvPr id="485" name="Group 484">
                  <a:extLst>
                    <a:ext uri="{FF2B5EF4-FFF2-40B4-BE49-F238E27FC236}">
                      <a16:creationId xmlns:a16="http://schemas.microsoft.com/office/drawing/2014/main" id="{D78EF2AA-2D4C-8D30-959F-61039424A536}"/>
                    </a:ext>
                  </a:extLst>
                </p:cNvPr>
                <p:cNvGrpSpPr/>
                <p:nvPr/>
              </p:nvGrpSpPr>
              <p:grpSpPr>
                <a:xfrm>
                  <a:off x="2773707" y="5623195"/>
                  <a:ext cx="115416" cy="472776"/>
                  <a:chOff x="2854174" y="5623195"/>
                  <a:chExt cx="115416" cy="472776"/>
                </a:xfrm>
              </p:grpSpPr>
              <p:sp>
                <p:nvSpPr>
                  <p:cNvPr id="510" name="Rectangle 48">
                    <a:extLst>
                      <a:ext uri="{FF2B5EF4-FFF2-40B4-BE49-F238E27FC236}">
                        <a16:creationId xmlns:a16="http://schemas.microsoft.com/office/drawing/2014/main" id="{418ED328-7801-77DD-2B2A-DCBB229D54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54174" y="5623195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47</a:t>
                    </a:r>
                  </a:p>
                </p:txBody>
              </p:sp>
              <p:sp>
                <p:nvSpPr>
                  <p:cNvPr id="511" name="Rectangle 48">
                    <a:extLst>
                      <a:ext uri="{FF2B5EF4-FFF2-40B4-BE49-F238E27FC236}">
                        <a16:creationId xmlns:a16="http://schemas.microsoft.com/office/drawing/2014/main" id="{B358EDC7-3EBA-AE34-8C4D-89CFA534C9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54174" y="5791200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14</a:t>
                    </a:r>
                  </a:p>
                </p:txBody>
              </p:sp>
              <p:sp>
                <p:nvSpPr>
                  <p:cNvPr id="512" name="Rectangle 48">
                    <a:extLst>
                      <a:ext uri="{FF2B5EF4-FFF2-40B4-BE49-F238E27FC236}">
                        <a16:creationId xmlns:a16="http://schemas.microsoft.com/office/drawing/2014/main" id="{34D37E45-B5B2-0905-9969-91ACFE3146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54174" y="5972860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18</a:t>
                    </a:r>
                  </a:p>
                </p:txBody>
              </p:sp>
            </p:grpSp>
            <p:grpSp>
              <p:nvGrpSpPr>
                <p:cNvPr id="486" name="Group 485">
                  <a:extLst>
                    <a:ext uri="{FF2B5EF4-FFF2-40B4-BE49-F238E27FC236}">
                      <a16:creationId xmlns:a16="http://schemas.microsoft.com/office/drawing/2014/main" id="{FEB3E7F2-3155-B74C-128D-37365E929110}"/>
                    </a:ext>
                  </a:extLst>
                </p:cNvPr>
                <p:cNvGrpSpPr/>
                <p:nvPr/>
              </p:nvGrpSpPr>
              <p:grpSpPr>
                <a:xfrm>
                  <a:off x="5045069" y="5623195"/>
                  <a:ext cx="115416" cy="472776"/>
                  <a:chOff x="5162113" y="5623195"/>
                  <a:chExt cx="115416" cy="472776"/>
                </a:xfrm>
              </p:grpSpPr>
              <p:sp>
                <p:nvSpPr>
                  <p:cNvPr id="507" name="Rectangle 51">
                    <a:extLst>
                      <a:ext uri="{FF2B5EF4-FFF2-40B4-BE49-F238E27FC236}">
                        <a16:creationId xmlns:a16="http://schemas.microsoft.com/office/drawing/2014/main" id="{77F38A37-C4C3-A513-1B3E-CFB4854552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2113" y="5623195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18</a:t>
                    </a:r>
                  </a:p>
                </p:txBody>
              </p:sp>
              <p:sp>
                <p:nvSpPr>
                  <p:cNvPr id="508" name="Rectangle 51">
                    <a:extLst>
                      <a:ext uri="{FF2B5EF4-FFF2-40B4-BE49-F238E27FC236}">
                        <a16:creationId xmlns:a16="http://schemas.microsoft.com/office/drawing/2014/main" id="{684D56F9-BBD7-6AEF-7ACC-8362F49818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90967" y="579120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2</a:t>
                    </a:r>
                  </a:p>
                </p:txBody>
              </p:sp>
              <p:sp>
                <p:nvSpPr>
                  <p:cNvPr id="509" name="Rectangle 51">
                    <a:extLst>
                      <a:ext uri="{FF2B5EF4-FFF2-40B4-BE49-F238E27FC236}">
                        <a16:creationId xmlns:a16="http://schemas.microsoft.com/office/drawing/2014/main" id="{EC711563-AC4F-FB8F-6658-DB3A95E661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90967" y="597286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</p:grpSp>
            <p:grpSp>
              <p:nvGrpSpPr>
                <p:cNvPr id="487" name="Group 486">
                  <a:extLst>
                    <a:ext uri="{FF2B5EF4-FFF2-40B4-BE49-F238E27FC236}">
                      <a16:creationId xmlns:a16="http://schemas.microsoft.com/office/drawing/2014/main" id="{B594F001-2755-5CA0-A626-7F2BB4A34959}"/>
                    </a:ext>
                  </a:extLst>
                </p:cNvPr>
                <p:cNvGrpSpPr/>
                <p:nvPr/>
              </p:nvGrpSpPr>
              <p:grpSpPr>
                <a:xfrm>
                  <a:off x="4156275" y="5623195"/>
                  <a:ext cx="115416" cy="472776"/>
                  <a:chOff x="4222112" y="5623195"/>
                  <a:chExt cx="115416" cy="472776"/>
                </a:xfrm>
              </p:grpSpPr>
              <p:sp>
                <p:nvSpPr>
                  <p:cNvPr id="504" name="Rectangle 51">
                    <a:extLst>
                      <a:ext uri="{FF2B5EF4-FFF2-40B4-BE49-F238E27FC236}">
                        <a16:creationId xmlns:a16="http://schemas.microsoft.com/office/drawing/2014/main" id="{3BDA4B51-D058-DAFE-409E-F25CB0D0F3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22112" y="5623195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31</a:t>
                    </a:r>
                  </a:p>
                </p:txBody>
              </p:sp>
              <p:sp>
                <p:nvSpPr>
                  <p:cNvPr id="505" name="Rectangle 51">
                    <a:extLst>
                      <a:ext uri="{FF2B5EF4-FFF2-40B4-BE49-F238E27FC236}">
                        <a16:creationId xmlns:a16="http://schemas.microsoft.com/office/drawing/2014/main" id="{44EA0F7E-FB26-DFD3-4F93-B421FD4EF5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50966" y="579120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6</a:t>
                    </a:r>
                  </a:p>
                </p:txBody>
              </p:sp>
              <p:sp>
                <p:nvSpPr>
                  <p:cNvPr id="506" name="Rectangle 51">
                    <a:extLst>
                      <a:ext uri="{FF2B5EF4-FFF2-40B4-BE49-F238E27FC236}">
                        <a16:creationId xmlns:a16="http://schemas.microsoft.com/office/drawing/2014/main" id="{A8146FC2-1E41-E689-8262-C18464D317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50966" y="597286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2</a:t>
                    </a:r>
                  </a:p>
                </p:txBody>
              </p:sp>
            </p:grpSp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767CF70C-843D-9568-80A2-8C3A6436D488}"/>
                    </a:ext>
                  </a:extLst>
                </p:cNvPr>
                <p:cNvGrpSpPr/>
                <p:nvPr/>
              </p:nvGrpSpPr>
              <p:grpSpPr>
                <a:xfrm>
                  <a:off x="3703343" y="5623195"/>
                  <a:ext cx="115416" cy="472776"/>
                  <a:chOff x="3776495" y="5623195"/>
                  <a:chExt cx="115416" cy="472776"/>
                </a:xfrm>
              </p:grpSpPr>
              <p:sp>
                <p:nvSpPr>
                  <p:cNvPr id="501" name="Rectangle 51">
                    <a:extLst>
                      <a:ext uri="{FF2B5EF4-FFF2-40B4-BE49-F238E27FC236}">
                        <a16:creationId xmlns:a16="http://schemas.microsoft.com/office/drawing/2014/main" id="{B7A7B2AE-420C-7076-C75C-91E094A139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76495" y="5623195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40</a:t>
                    </a:r>
                  </a:p>
                </p:txBody>
              </p:sp>
              <p:sp>
                <p:nvSpPr>
                  <p:cNvPr id="502" name="Rectangle 51">
                    <a:extLst>
                      <a:ext uri="{FF2B5EF4-FFF2-40B4-BE49-F238E27FC236}">
                        <a16:creationId xmlns:a16="http://schemas.microsoft.com/office/drawing/2014/main" id="{E3C96FA4-47AB-7732-E4A2-8ABA2A2E42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05349" y="579120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7</a:t>
                    </a:r>
                  </a:p>
                </p:txBody>
              </p:sp>
              <p:sp>
                <p:nvSpPr>
                  <p:cNvPr id="503" name="Rectangle 51">
                    <a:extLst>
                      <a:ext uri="{FF2B5EF4-FFF2-40B4-BE49-F238E27FC236}">
                        <a16:creationId xmlns:a16="http://schemas.microsoft.com/office/drawing/2014/main" id="{24F48DCB-1391-CFD5-1EE6-201CB2B60F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05349" y="597286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5</a:t>
                    </a:r>
                  </a:p>
                </p:txBody>
              </p:sp>
            </p:grpSp>
            <p:grpSp>
              <p:nvGrpSpPr>
                <p:cNvPr id="489" name="Group 488">
                  <a:extLst>
                    <a:ext uri="{FF2B5EF4-FFF2-40B4-BE49-F238E27FC236}">
                      <a16:creationId xmlns:a16="http://schemas.microsoft.com/office/drawing/2014/main" id="{C9769203-879D-CF18-E7A2-3025E8A6A3C2}"/>
                    </a:ext>
                  </a:extLst>
                </p:cNvPr>
                <p:cNvGrpSpPr/>
                <p:nvPr/>
              </p:nvGrpSpPr>
              <p:grpSpPr>
                <a:xfrm>
                  <a:off x="3247361" y="5623195"/>
                  <a:ext cx="115416" cy="472776"/>
                  <a:chOff x="3313197" y="5623195"/>
                  <a:chExt cx="115416" cy="472776"/>
                </a:xfrm>
              </p:grpSpPr>
              <p:sp>
                <p:nvSpPr>
                  <p:cNvPr id="498" name="Rectangle 51">
                    <a:extLst>
                      <a:ext uri="{FF2B5EF4-FFF2-40B4-BE49-F238E27FC236}">
                        <a16:creationId xmlns:a16="http://schemas.microsoft.com/office/drawing/2014/main" id="{6F4083C8-252C-6C1A-7B62-780404D39C9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13197" y="5623195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46</a:t>
                    </a:r>
                  </a:p>
                </p:txBody>
              </p:sp>
              <p:sp>
                <p:nvSpPr>
                  <p:cNvPr id="499" name="Rectangle 51">
                    <a:extLst>
                      <a:ext uri="{FF2B5EF4-FFF2-40B4-BE49-F238E27FC236}">
                        <a16:creationId xmlns:a16="http://schemas.microsoft.com/office/drawing/2014/main" id="{EFB1B194-6988-1C27-42F7-318DE4B26E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13197" y="5791200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11</a:t>
                    </a:r>
                  </a:p>
                </p:txBody>
              </p:sp>
              <p:sp>
                <p:nvSpPr>
                  <p:cNvPr id="500" name="Rectangle 51">
                    <a:extLst>
                      <a:ext uri="{FF2B5EF4-FFF2-40B4-BE49-F238E27FC236}">
                        <a16:creationId xmlns:a16="http://schemas.microsoft.com/office/drawing/2014/main" id="{D90E7036-D328-FDFC-4EAE-F1BE7EB42C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13197" y="5972860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10</a:t>
                    </a:r>
                  </a:p>
                </p:txBody>
              </p:sp>
            </p:grpSp>
            <p:grpSp>
              <p:nvGrpSpPr>
                <p:cNvPr id="490" name="Group 489">
                  <a:extLst>
                    <a:ext uri="{FF2B5EF4-FFF2-40B4-BE49-F238E27FC236}">
                      <a16:creationId xmlns:a16="http://schemas.microsoft.com/office/drawing/2014/main" id="{B3C62F76-544D-4E70-19C1-6569D291C313}"/>
                    </a:ext>
                  </a:extLst>
                </p:cNvPr>
                <p:cNvGrpSpPr/>
                <p:nvPr/>
              </p:nvGrpSpPr>
              <p:grpSpPr>
                <a:xfrm>
                  <a:off x="4587871" y="5623195"/>
                  <a:ext cx="115416" cy="472776"/>
                  <a:chOff x="4697599" y="5623195"/>
                  <a:chExt cx="115416" cy="472776"/>
                </a:xfrm>
              </p:grpSpPr>
              <p:sp>
                <p:nvSpPr>
                  <p:cNvPr id="495" name="Rectangle 51">
                    <a:extLst>
                      <a:ext uri="{FF2B5EF4-FFF2-40B4-BE49-F238E27FC236}">
                        <a16:creationId xmlns:a16="http://schemas.microsoft.com/office/drawing/2014/main" id="{F3EF11EE-3F45-1484-89C7-43CC00EC74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97599" y="5623195"/>
                    <a:ext cx="115416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23</a:t>
                    </a:r>
                  </a:p>
                </p:txBody>
              </p:sp>
              <p:sp>
                <p:nvSpPr>
                  <p:cNvPr id="496" name="Rectangle 51">
                    <a:extLst>
                      <a:ext uri="{FF2B5EF4-FFF2-40B4-BE49-F238E27FC236}">
                        <a16:creationId xmlns:a16="http://schemas.microsoft.com/office/drawing/2014/main" id="{9988510B-CB74-D66F-EEB2-1B5CE62533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26453" y="579120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497" name="Rectangle 51">
                    <a:extLst>
                      <a:ext uri="{FF2B5EF4-FFF2-40B4-BE49-F238E27FC236}">
                        <a16:creationId xmlns:a16="http://schemas.microsoft.com/office/drawing/2014/main" id="{2EA7E191-C079-BBD3-743D-AC6A94C775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26453" y="597286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</p:grpSp>
            <p:grpSp>
              <p:nvGrpSpPr>
                <p:cNvPr id="491" name="Group 490">
                  <a:extLst>
                    <a:ext uri="{FF2B5EF4-FFF2-40B4-BE49-F238E27FC236}">
                      <a16:creationId xmlns:a16="http://schemas.microsoft.com/office/drawing/2014/main" id="{0C5F1119-85FC-0751-9C41-69BD8DDE6D26}"/>
                    </a:ext>
                  </a:extLst>
                </p:cNvPr>
                <p:cNvGrpSpPr/>
                <p:nvPr/>
              </p:nvGrpSpPr>
              <p:grpSpPr>
                <a:xfrm>
                  <a:off x="7400859" y="5623195"/>
                  <a:ext cx="57708" cy="472776"/>
                  <a:chOff x="7347245" y="5623195"/>
                  <a:chExt cx="57708" cy="472776"/>
                </a:xfrm>
              </p:grpSpPr>
              <p:sp>
                <p:nvSpPr>
                  <p:cNvPr id="492" name="Rectangle 55">
                    <a:extLst>
                      <a:ext uri="{FF2B5EF4-FFF2-40B4-BE49-F238E27FC236}">
                        <a16:creationId xmlns:a16="http://schemas.microsoft.com/office/drawing/2014/main" id="{278A0D1D-89FE-7F9F-3833-D59B270CBF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347245" y="5623195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493" name="Rectangle 55">
                    <a:extLst>
                      <a:ext uri="{FF2B5EF4-FFF2-40B4-BE49-F238E27FC236}">
                        <a16:creationId xmlns:a16="http://schemas.microsoft.com/office/drawing/2014/main" id="{1FF8F5B9-1478-7D4E-0C79-C913CDA194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347245" y="579120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494" name="Rectangle 55">
                    <a:extLst>
                      <a:ext uri="{FF2B5EF4-FFF2-40B4-BE49-F238E27FC236}">
                        <a16:creationId xmlns:a16="http://schemas.microsoft.com/office/drawing/2014/main" id="{DBD0C07E-73A7-BA68-217B-F6A2086CE8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347245" y="5972860"/>
                    <a:ext cx="57708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</p:grpSp>
          </p:grp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5AC60F0-0887-42AB-A64C-28844613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30" y="167094"/>
            <a:ext cx="11108266" cy="763716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by Response Category With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Olutasidenib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Ivosidenib</a:t>
            </a:r>
          </a:p>
        </p:txBody>
      </p:sp>
      <p:sp>
        <p:nvSpPr>
          <p:cNvPr id="153" name="Content Placeholder 3">
            <a:extLst>
              <a:ext uri="{FF2B5EF4-FFF2-40B4-BE49-F238E27FC236}">
                <a16:creationId xmlns:a16="http://schemas.microsoft.com/office/drawing/2014/main" id="{A75CA736-4571-43D8-ECC1-3358D1E44173}"/>
              </a:ext>
            </a:extLst>
          </p:cNvPr>
          <p:cNvSpPr txBox="1">
            <a:spLocks/>
          </p:cNvSpPr>
          <p:nvPr/>
        </p:nvSpPr>
        <p:spPr>
          <a:xfrm>
            <a:off x="482600" y="1882104"/>
            <a:ext cx="5582792" cy="3947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09BC8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063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Olutasidenib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2063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CFA01835-4155-13F7-4E74-A9E74040CCAE}"/>
              </a:ext>
            </a:extLst>
          </p:cNvPr>
          <p:cNvSpPr txBox="1"/>
          <p:nvPr/>
        </p:nvSpPr>
        <p:spPr>
          <a:xfrm>
            <a:off x="3559262" y="2856217"/>
            <a:ext cx="7444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50" normalizeH="0" baseline="0" noProof="0" dirty="0">
                <a:ln>
                  <a:noFill/>
                </a:ln>
                <a:solidFill>
                  <a:srgbClr val="2063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NR</a:t>
            </a:r>
            <a:br>
              <a:rPr kumimoji="0" lang="en-US" sz="1000" b="1" i="0" u="none" strike="noStrike" kern="1200" cap="none" spc="-50" normalizeH="0" baseline="0" noProof="0" dirty="0">
                <a:ln>
                  <a:noFill/>
                </a:ln>
                <a:solidFill>
                  <a:srgbClr val="2063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srgbClr val="2063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656DEC86-CF22-5C9A-5181-F9D38273473B}"/>
              </a:ext>
            </a:extLst>
          </p:cNvPr>
          <p:cNvSpPr txBox="1"/>
          <p:nvPr/>
        </p:nvSpPr>
        <p:spPr>
          <a:xfrm>
            <a:off x="1685260" y="3436834"/>
            <a:ext cx="99540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4.0 months</a:t>
            </a:r>
            <a:br>
              <a:rPr kumimoji="0" lang="en-US" sz="10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</a:t>
            </a:r>
            <a:endParaRPr kumimoji="0" lang="en-US" sz="1000" b="0" i="0" u="none" strike="noStrike" kern="1200" cap="none" spc="-5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22" name="Group 621">
            <a:extLst>
              <a:ext uri="{FF2B5EF4-FFF2-40B4-BE49-F238E27FC236}">
                <a16:creationId xmlns:a16="http://schemas.microsoft.com/office/drawing/2014/main" id="{78827DCB-9579-7B5D-C629-E7CFB453AF8C}"/>
              </a:ext>
            </a:extLst>
          </p:cNvPr>
          <p:cNvGrpSpPr/>
          <p:nvPr/>
        </p:nvGrpSpPr>
        <p:grpSpPr>
          <a:xfrm>
            <a:off x="1256404" y="3115340"/>
            <a:ext cx="4559905" cy="1850372"/>
            <a:chOff x="1256404" y="3115340"/>
            <a:chExt cx="4559905" cy="1850372"/>
          </a:xfrm>
        </p:grpSpPr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93FA7E86-D997-1BAA-2D2D-C7A770A2A8CD}"/>
                </a:ext>
              </a:extLst>
            </p:cNvPr>
            <p:cNvCxnSpPr>
              <a:cxnSpLocks/>
            </p:cNvCxnSpPr>
            <p:nvPr/>
          </p:nvCxnSpPr>
          <p:spPr>
            <a:xfrm>
              <a:off x="1256404" y="3774293"/>
              <a:ext cx="4559905" cy="0"/>
            </a:xfrm>
            <a:prstGeom prst="line">
              <a:avLst/>
            </a:prstGeom>
            <a:ln w="9525" cap="rnd">
              <a:solidFill>
                <a:schemeClr val="accent5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FA027B9D-5CC0-63C7-1B44-A42FADEDEC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6067" y="3115340"/>
              <a:ext cx="0" cy="1850372"/>
            </a:xfrm>
            <a:prstGeom prst="line">
              <a:avLst/>
            </a:prstGeom>
            <a:ln w="9525" cap="rnd">
              <a:solidFill>
                <a:schemeClr val="accent5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8" name="TextBox 357">
            <a:extLst>
              <a:ext uri="{FF2B5EF4-FFF2-40B4-BE49-F238E27FC236}">
                <a16:creationId xmlns:a16="http://schemas.microsoft.com/office/drawing/2014/main" id="{E6500210-D2C7-F04D-D4C0-C7E6DFA1FE40}"/>
              </a:ext>
            </a:extLst>
          </p:cNvPr>
          <p:cNvSpPr txBox="1"/>
          <p:nvPr/>
        </p:nvSpPr>
        <p:spPr>
          <a:xfrm>
            <a:off x="3174786" y="2842208"/>
            <a:ext cx="7444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50" normalizeH="0" baseline="0" noProof="0" dirty="0">
                <a:ln>
                  <a:noFill/>
                </a:ln>
                <a:solidFill>
                  <a:srgbClr val="2063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78%</a:t>
            </a:r>
            <a:endParaRPr kumimoji="0" lang="en-US" sz="1000" b="0" i="0" u="none" strike="noStrike" kern="1200" cap="none" spc="-50" normalizeH="0" baseline="0" noProof="0" dirty="0">
              <a:ln>
                <a:noFill/>
              </a:ln>
              <a:solidFill>
                <a:srgbClr val="2063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AE2FDD60-B026-C3EA-811D-651A5E937C18}"/>
              </a:ext>
            </a:extLst>
          </p:cNvPr>
          <p:cNvSpPr txBox="1"/>
          <p:nvPr/>
        </p:nvSpPr>
        <p:spPr>
          <a:xfrm>
            <a:off x="2528147" y="3413208"/>
            <a:ext cx="1143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50" normalizeH="0" baseline="0" noProof="0" dirty="0">
                <a:ln>
                  <a:noFill/>
                </a:ln>
                <a:solidFill>
                  <a:srgbClr val="4D8D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13.7 months</a:t>
            </a:r>
            <a:br>
              <a:rPr kumimoji="0" lang="en-US" sz="1000" b="1" i="0" u="none" strike="noStrike" kern="1200" cap="none" spc="-50" normalizeH="0" baseline="0" noProof="0" dirty="0">
                <a:ln>
                  <a:noFill/>
                </a:ln>
                <a:solidFill>
                  <a:srgbClr val="4D8D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srgbClr val="4D8D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</a:t>
            </a:r>
          </a:p>
        </p:txBody>
      </p:sp>
      <p:sp>
        <p:nvSpPr>
          <p:cNvPr id="1187" name="Rectangle 1186">
            <a:extLst>
              <a:ext uri="{FF2B5EF4-FFF2-40B4-BE49-F238E27FC236}">
                <a16:creationId xmlns:a16="http://schemas.microsoft.com/office/drawing/2014/main" id="{7044ACEB-F26C-04AC-09F9-C9FCB8875B5F}"/>
              </a:ext>
            </a:extLst>
          </p:cNvPr>
          <p:cNvSpPr/>
          <p:nvPr/>
        </p:nvSpPr>
        <p:spPr>
          <a:xfrm>
            <a:off x="297501" y="1075784"/>
            <a:ext cx="11239499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*NOTE: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a summary of data from independent trials, not a head-to-head comparison within a single study.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FB4391-1B39-E41D-D658-6FE14367A200}"/>
              </a:ext>
            </a:extLst>
          </p:cNvPr>
          <p:cNvGrpSpPr/>
          <p:nvPr/>
        </p:nvGrpSpPr>
        <p:grpSpPr>
          <a:xfrm>
            <a:off x="6523579" y="1819662"/>
            <a:ext cx="5638800" cy="4404157"/>
            <a:chOff x="6553200" y="1875513"/>
            <a:chExt cx="5638800" cy="402421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54B6928-1212-3A5B-8C53-0C731245549F}"/>
                </a:ext>
              </a:extLst>
            </p:cNvPr>
            <p:cNvGrpSpPr/>
            <p:nvPr/>
          </p:nvGrpSpPr>
          <p:grpSpPr>
            <a:xfrm>
              <a:off x="6553200" y="1875513"/>
              <a:ext cx="5638800" cy="4024219"/>
              <a:chOff x="6553200" y="1875513"/>
              <a:chExt cx="5638800" cy="4024219"/>
            </a:xfrm>
          </p:grpSpPr>
          <p:graphicFrame>
            <p:nvGraphicFramePr>
              <p:cNvPr id="628" name="Chart 627">
                <a:extLst>
                  <a:ext uri="{FF2B5EF4-FFF2-40B4-BE49-F238E27FC236}">
                    <a16:creationId xmlns:a16="http://schemas.microsoft.com/office/drawing/2014/main" id="{5FEC81D1-C899-9024-C248-37B157EBB9ED}"/>
                  </a:ext>
                </a:extLst>
              </p:cNvPr>
              <p:cNvGraphicFramePr/>
              <p:nvPr/>
            </p:nvGraphicFramePr>
            <p:xfrm>
              <a:off x="6778439" y="2075860"/>
              <a:ext cx="5051612" cy="32871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54" name="Content Placeholder 3">
                <a:extLst>
                  <a:ext uri="{FF2B5EF4-FFF2-40B4-BE49-F238E27FC236}">
                    <a16:creationId xmlns:a16="http://schemas.microsoft.com/office/drawing/2014/main" id="{AAACA1A2-8F01-DE77-2A1D-EBE3D6BBBC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4908" y="1875513"/>
                <a:ext cx="4889825" cy="39474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Clr>
                    <a:schemeClr val="accent4"/>
                  </a:buClr>
                  <a:buFont typeface="Wingdings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609BC8"/>
                  </a:buClr>
                  <a:buSzTx/>
                  <a:buFont typeface="Wingdings" charset="2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636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Ivosidenib</a:t>
                </a:r>
                <a:r>
                  <a:rPr kumimoji="0" 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20636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</a:p>
            </p:txBody>
          </p:sp>
          <p:grpSp>
            <p:nvGrpSpPr>
              <p:cNvPr id="1184" name="Group 1183">
                <a:extLst>
                  <a:ext uri="{FF2B5EF4-FFF2-40B4-BE49-F238E27FC236}">
                    <a16:creationId xmlns:a16="http://schemas.microsoft.com/office/drawing/2014/main" id="{F23AFF67-B72B-E887-7B0E-4CEB3C5C98FD}"/>
                  </a:ext>
                </a:extLst>
              </p:cNvPr>
              <p:cNvGrpSpPr/>
              <p:nvPr/>
            </p:nvGrpSpPr>
            <p:grpSpPr>
              <a:xfrm>
                <a:off x="6553200" y="2557463"/>
                <a:ext cx="5638800" cy="3342269"/>
                <a:chOff x="6553200" y="2557463"/>
                <a:chExt cx="5638800" cy="3342269"/>
              </a:xfrm>
            </p:grpSpPr>
            <p:grpSp>
              <p:nvGrpSpPr>
                <p:cNvPr id="629" name="Group 628">
                  <a:extLst>
                    <a:ext uri="{FF2B5EF4-FFF2-40B4-BE49-F238E27FC236}">
                      <a16:creationId xmlns:a16="http://schemas.microsoft.com/office/drawing/2014/main" id="{A959395F-4C3F-F70A-C364-C13F509692BF}"/>
                    </a:ext>
                  </a:extLst>
                </p:cNvPr>
                <p:cNvGrpSpPr/>
                <p:nvPr/>
              </p:nvGrpSpPr>
              <p:grpSpPr>
                <a:xfrm>
                  <a:off x="10420414" y="2607709"/>
                  <a:ext cx="1146207" cy="398528"/>
                  <a:chOff x="5978609" y="1753876"/>
                  <a:chExt cx="1531022" cy="521945"/>
                </a:xfrm>
              </p:grpSpPr>
              <p:grpSp>
                <p:nvGrpSpPr>
                  <p:cNvPr id="696" name="Group 695">
                    <a:extLst>
                      <a:ext uri="{FF2B5EF4-FFF2-40B4-BE49-F238E27FC236}">
                        <a16:creationId xmlns:a16="http://schemas.microsoft.com/office/drawing/2014/main" id="{16023C25-B0B3-8BD2-38D4-CA84B39A5941}"/>
                      </a:ext>
                    </a:extLst>
                  </p:cNvPr>
                  <p:cNvGrpSpPr/>
                  <p:nvPr/>
                </p:nvGrpSpPr>
                <p:grpSpPr>
                  <a:xfrm>
                    <a:off x="5978609" y="1753876"/>
                    <a:ext cx="1531022" cy="161236"/>
                    <a:chOff x="5978609" y="1753876"/>
                    <a:chExt cx="1531022" cy="161236"/>
                  </a:xfrm>
                </p:grpSpPr>
                <p:sp>
                  <p:nvSpPr>
                    <p:cNvPr id="703" name="Rectangle 44">
                      <a:extLst>
                        <a:ext uri="{FF2B5EF4-FFF2-40B4-BE49-F238E27FC236}">
                          <a16:creationId xmlns:a16="http://schemas.microsoft.com/office/drawing/2014/main" id="{96B841EA-A928-6536-E4BC-EC89E0D0EC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72029" y="1753876"/>
                      <a:ext cx="1237602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CR/</a:t>
                      </a:r>
                      <a:r>
                        <a:rPr kumimoji="0" lang="en-US" alt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CRh</a:t>
                      </a: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responders</a:t>
                      </a:r>
                    </a:p>
                  </p:txBody>
                </p:sp>
                <p:sp>
                  <p:nvSpPr>
                    <p:cNvPr id="704" name="Line 68">
                      <a:extLst>
                        <a:ext uri="{FF2B5EF4-FFF2-40B4-BE49-F238E27FC236}">
                          <a16:creationId xmlns:a16="http://schemas.microsoft.com/office/drawing/2014/main" id="{A3FD10C6-13B1-3B0F-EA52-9ED64BF2021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978609" y="1828069"/>
                      <a:ext cx="247438" cy="0"/>
                    </a:xfrm>
                    <a:prstGeom prst="line">
                      <a:avLst/>
                    </a:prstGeom>
                    <a:noFill/>
                    <a:ln w="38100" cap="flat">
                      <a:solidFill>
                        <a:srgbClr val="005E62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45714" tIns="22857" rIns="45714" bIns="22857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0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697" name="Group 696">
                    <a:extLst>
                      <a:ext uri="{FF2B5EF4-FFF2-40B4-BE49-F238E27FC236}">
                        <a16:creationId xmlns:a16="http://schemas.microsoft.com/office/drawing/2014/main" id="{D7DAD09F-8D0E-9C45-06B1-6A417109AA7D}"/>
                      </a:ext>
                    </a:extLst>
                  </p:cNvPr>
                  <p:cNvGrpSpPr/>
                  <p:nvPr/>
                </p:nvGrpSpPr>
                <p:grpSpPr>
                  <a:xfrm>
                    <a:off x="5978609" y="1958157"/>
                    <a:ext cx="1404690" cy="161236"/>
                    <a:chOff x="5978609" y="1753876"/>
                    <a:chExt cx="1404690" cy="161236"/>
                  </a:xfrm>
                </p:grpSpPr>
                <p:sp>
                  <p:nvSpPr>
                    <p:cNvPr id="701" name="Rectangle 44">
                      <a:extLst>
                        <a:ext uri="{FF2B5EF4-FFF2-40B4-BE49-F238E27FC236}">
                          <a16:creationId xmlns:a16="http://schemas.microsoft.com/office/drawing/2014/main" id="{4F008E64-D559-D6A5-7B3E-E2F9F65624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72027" y="1753876"/>
                      <a:ext cx="1111272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Other responders </a:t>
                      </a:r>
                    </a:p>
                  </p:txBody>
                </p:sp>
                <p:sp>
                  <p:nvSpPr>
                    <p:cNvPr id="702" name="Line 68">
                      <a:extLst>
                        <a:ext uri="{FF2B5EF4-FFF2-40B4-BE49-F238E27FC236}">
                          <a16:creationId xmlns:a16="http://schemas.microsoft.com/office/drawing/2014/main" id="{19906933-E3A3-9D29-72D5-CD1045F9DFA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978609" y="1840249"/>
                      <a:ext cx="247438" cy="0"/>
                    </a:xfrm>
                    <a:prstGeom prst="line">
                      <a:avLst/>
                    </a:prstGeom>
                    <a:noFill/>
                    <a:ln w="38100" cap="flat">
                      <a:solidFill>
                        <a:srgbClr val="4D8D75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45714" tIns="22857" rIns="45714" bIns="22857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0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698" name="Group 697">
                    <a:extLst>
                      <a:ext uri="{FF2B5EF4-FFF2-40B4-BE49-F238E27FC236}">
                        <a16:creationId xmlns:a16="http://schemas.microsoft.com/office/drawing/2014/main" id="{FE04788C-8D8D-7E17-15A9-7A466E1A4631}"/>
                      </a:ext>
                    </a:extLst>
                  </p:cNvPr>
                  <p:cNvGrpSpPr/>
                  <p:nvPr/>
                </p:nvGrpSpPr>
                <p:grpSpPr>
                  <a:xfrm>
                    <a:off x="5978609" y="2152710"/>
                    <a:ext cx="1012769" cy="123111"/>
                    <a:chOff x="5978609" y="1753876"/>
                    <a:chExt cx="1012769" cy="123111"/>
                  </a:xfrm>
                </p:grpSpPr>
                <p:sp>
                  <p:nvSpPr>
                    <p:cNvPr id="699" name="Rectangle 44">
                      <a:extLst>
                        <a:ext uri="{FF2B5EF4-FFF2-40B4-BE49-F238E27FC236}">
                          <a16:creationId xmlns:a16="http://schemas.microsoft.com/office/drawing/2014/main" id="{83CC18F9-3534-9EF0-6C00-CC112A48F0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72029" y="1753876"/>
                      <a:ext cx="719349" cy="1231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Nonresponders</a:t>
                      </a:r>
                      <a:endPara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0" name="Line 68">
                      <a:extLst>
                        <a:ext uri="{FF2B5EF4-FFF2-40B4-BE49-F238E27FC236}">
                          <a16:creationId xmlns:a16="http://schemas.microsoft.com/office/drawing/2014/main" id="{1D367CEA-E03C-A55D-94B0-EB854A43F03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978609" y="1845635"/>
                      <a:ext cx="247438" cy="0"/>
                    </a:xfrm>
                    <a:prstGeom prst="line">
                      <a:avLst/>
                    </a:prstGeom>
                    <a:noFill/>
                    <a:ln w="38100" cap="flat">
                      <a:solidFill>
                        <a:srgbClr val="7F7F7F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45714" tIns="22857" rIns="45714" bIns="22857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0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630" name="TextBox 629">
                  <a:extLst>
                    <a:ext uri="{FF2B5EF4-FFF2-40B4-BE49-F238E27FC236}">
                      <a16:creationId xmlns:a16="http://schemas.microsoft.com/office/drawing/2014/main" id="{5B03711B-DD3A-507F-B232-7D4901222598}"/>
                    </a:ext>
                  </a:extLst>
                </p:cNvPr>
                <p:cNvSpPr txBox="1"/>
                <p:nvPr/>
              </p:nvSpPr>
              <p:spPr bwMode="auto">
                <a:xfrm rot="16200000">
                  <a:off x="6013469" y="3689162"/>
                  <a:ext cx="1317990" cy="2385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Survival Probability</a:t>
                  </a:r>
                </a:p>
              </p:txBody>
            </p:sp>
            <p:sp>
              <p:nvSpPr>
                <p:cNvPr id="631" name="TextBox 630">
                  <a:extLst>
                    <a:ext uri="{FF2B5EF4-FFF2-40B4-BE49-F238E27FC236}">
                      <a16:creationId xmlns:a16="http://schemas.microsoft.com/office/drawing/2014/main" id="{EC8EC585-D10F-7271-C1EB-5AEB0EAB18C8}"/>
                    </a:ext>
                  </a:extLst>
                </p:cNvPr>
                <p:cNvSpPr txBox="1"/>
                <p:nvPr/>
              </p:nvSpPr>
              <p:spPr bwMode="auto">
                <a:xfrm>
                  <a:off x="9092290" y="5237423"/>
                  <a:ext cx="680768" cy="1645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Time (months)</a:t>
                  </a:r>
                </a:p>
              </p:txBody>
            </p:sp>
            <p:grpSp>
              <p:nvGrpSpPr>
                <p:cNvPr id="632" name="Group 631">
                  <a:extLst>
                    <a:ext uri="{FF2B5EF4-FFF2-40B4-BE49-F238E27FC236}">
                      <a16:creationId xmlns:a16="http://schemas.microsoft.com/office/drawing/2014/main" id="{551B3578-45E9-C64F-4EEC-ADBF7D472335}"/>
                    </a:ext>
                  </a:extLst>
                </p:cNvPr>
                <p:cNvGrpSpPr/>
                <p:nvPr/>
              </p:nvGrpSpPr>
              <p:grpSpPr>
                <a:xfrm>
                  <a:off x="11181406" y="4697687"/>
                  <a:ext cx="433162" cy="94001"/>
                  <a:chOff x="6682831" y="2849551"/>
                  <a:chExt cx="589634" cy="114619"/>
                </a:xfrm>
              </p:grpSpPr>
              <p:sp>
                <p:nvSpPr>
                  <p:cNvPr id="692" name="Rectangle 42">
                    <a:extLst>
                      <a:ext uri="{FF2B5EF4-FFF2-40B4-BE49-F238E27FC236}">
                        <a16:creationId xmlns:a16="http://schemas.microsoft.com/office/drawing/2014/main" id="{02D30A0F-0EA8-512E-68BE-BD1E364F41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07623" y="2849551"/>
                    <a:ext cx="464842" cy="1146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Censored</a:t>
                    </a:r>
                  </a:p>
                </p:txBody>
              </p:sp>
              <p:grpSp>
                <p:nvGrpSpPr>
                  <p:cNvPr id="693" name="Group 692">
                    <a:extLst>
                      <a:ext uri="{FF2B5EF4-FFF2-40B4-BE49-F238E27FC236}">
                        <a16:creationId xmlns:a16="http://schemas.microsoft.com/office/drawing/2014/main" id="{598AC95D-E200-A8B3-98CE-95381349AD2B}"/>
                      </a:ext>
                    </a:extLst>
                  </p:cNvPr>
                  <p:cNvGrpSpPr/>
                  <p:nvPr/>
                </p:nvGrpSpPr>
                <p:grpSpPr>
                  <a:xfrm>
                    <a:off x="6682831" y="2876508"/>
                    <a:ext cx="81117" cy="85926"/>
                    <a:chOff x="14281151" y="3830638"/>
                    <a:chExt cx="95250" cy="95250"/>
                  </a:xfrm>
                </p:grpSpPr>
                <p:sp>
                  <p:nvSpPr>
                    <p:cNvPr id="694" name="Line 64">
                      <a:extLst>
                        <a:ext uri="{FF2B5EF4-FFF2-40B4-BE49-F238E27FC236}">
                          <a16:creationId xmlns:a16="http://schemas.microsoft.com/office/drawing/2014/main" id="{9057C542-E4C4-8BAB-BFC1-C6A837C797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28776" y="3830638"/>
                      <a:ext cx="0" cy="95250"/>
                    </a:xfrm>
                    <a:prstGeom prst="line">
                      <a:avLst/>
                    </a:prstGeom>
                    <a:noFill/>
                    <a:ln w="22225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45714" tIns="22857" rIns="45714" bIns="22857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0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5" name="Line 65">
                      <a:extLst>
                        <a:ext uri="{FF2B5EF4-FFF2-40B4-BE49-F238E27FC236}">
                          <a16:creationId xmlns:a16="http://schemas.microsoft.com/office/drawing/2014/main" id="{A2B4B5C8-12A5-963D-3BF4-1AAF08D821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281151" y="3878263"/>
                      <a:ext cx="95250" cy="0"/>
                    </a:xfrm>
                    <a:prstGeom prst="line">
                      <a:avLst/>
                    </a:prstGeom>
                    <a:noFill/>
                    <a:ln w="22225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45714" tIns="22857" rIns="45714" bIns="22857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0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633" name="Group 632">
                  <a:extLst>
                    <a:ext uri="{FF2B5EF4-FFF2-40B4-BE49-F238E27FC236}">
                      <a16:creationId xmlns:a16="http://schemas.microsoft.com/office/drawing/2014/main" id="{6DE10488-7465-73F5-8C3E-DE6686742066}"/>
                    </a:ext>
                  </a:extLst>
                </p:cNvPr>
                <p:cNvGrpSpPr/>
                <p:nvPr/>
              </p:nvGrpSpPr>
              <p:grpSpPr>
                <a:xfrm>
                  <a:off x="6660874" y="5509636"/>
                  <a:ext cx="5065324" cy="390096"/>
                  <a:chOff x="773859" y="5623195"/>
                  <a:chExt cx="6633963" cy="510902"/>
                </a:xfrm>
              </p:grpSpPr>
              <p:sp>
                <p:nvSpPr>
                  <p:cNvPr id="634" name="Rectangle 48">
                    <a:extLst>
                      <a:ext uri="{FF2B5EF4-FFF2-40B4-BE49-F238E27FC236}">
                        <a16:creationId xmlns:a16="http://schemas.microsoft.com/office/drawing/2014/main" id="{0704F6B5-1F0D-9670-7A39-B144415B31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61790" y="5623195"/>
                    <a:ext cx="151158" cy="161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38</a:t>
                    </a:r>
                  </a:p>
                </p:txBody>
              </p:sp>
              <p:sp>
                <p:nvSpPr>
                  <p:cNvPr id="635" name="Line 65">
                    <a:extLst>
                      <a:ext uri="{FF2B5EF4-FFF2-40B4-BE49-F238E27FC236}">
                        <a16:creationId xmlns:a16="http://schemas.microsoft.com/office/drawing/2014/main" id="{DAC0B8E2-ECA4-FB70-9C67-EBB235528A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3859" y="5697734"/>
                    <a:ext cx="261081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5E62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45714" tIns="22857" rIns="45714" bIns="22857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08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6" name="Rectangle 48">
                    <a:extLst>
                      <a:ext uri="{FF2B5EF4-FFF2-40B4-BE49-F238E27FC236}">
                        <a16:creationId xmlns:a16="http://schemas.microsoft.com/office/drawing/2014/main" id="{C2AB01A3-2755-E8E0-9CA1-5F7ECDB2BE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61790" y="5791200"/>
                    <a:ext cx="151158" cy="161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14</a:t>
                    </a:r>
                  </a:p>
                </p:txBody>
              </p:sp>
              <p:sp>
                <p:nvSpPr>
                  <p:cNvPr id="637" name="Line 65">
                    <a:extLst>
                      <a:ext uri="{FF2B5EF4-FFF2-40B4-BE49-F238E27FC236}">
                        <a16:creationId xmlns:a16="http://schemas.microsoft.com/office/drawing/2014/main" id="{DC48DF3E-C110-63AE-F4CB-61FF5A0694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3859" y="5865739"/>
                    <a:ext cx="261081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bg2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45714" tIns="22857" rIns="45714" bIns="22857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08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8" name="Rectangle 48">
                    <a:extLst>
                      <a:ext uri="{FF2B5EF4-FFF2-40B4-BE49-F238E27FC236}">
                        <a16:creationId xmlns:a16="http://schemas.microsoft.com/office/drawing/2014/main" id="{A5D164B5-FE9F-578E-7D0A-C414970F26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61790" y="5972858"/>
                    <a:ext cx="151158" cy="1612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73</a:t>
                    </a:r>
                  </a:p>
                </p:txBody>
              </p:sp>
              <p:grpSp>
                <p:nvGrpSpPr>
                  <p:cNvPr id="639" name="Group 638">
                    <a:extLst>
                      <a:ext uri="{FF2B5EF4-FFF2-40B4-BE49-F238E27FC236}">
                        <a16:creationId xmlns:a16="http://schemas.microsoft.com/office/drawing/2014/main" id="{8A590703-61A5-B62F-1A1B-B9DFDCC432A2}"/>
                      </a:ext>
                    </a:extLst>
                  </p:cNvPr>
                  <p:cNvGrpSpPr/>
                  <p:nvPr/>
                </p:nvGrpSpPr>
                <p:grpSpPr>
                  <a:xfrm>
                    <a:off x="2121280" y="5623195"/>
                    <a:ext cx="151159" cy="510900"/>
                    <a:chOff x="2187117" y="5623195"/>
                    <a:chExt cx="151159" cy="510900"/>
                  </a:xfrm>
                </p:grpSpPr>
                <p:sp>
                  <p:nvSpPr>
                    <p:cNvPr id="689" name="Rectangle 50">
                      <a:extLst>
                        <a:ext uri="{FF2B5EF4-FFF2-40B4-BE49-F238E27FC236}">
                          <a16:creationId xmlns:a16="http://schemas.microsoft.com/office/drawing/2014/main" id="{08BBEE3F-9996-90D8-78C3-46F9F06A8C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7117" y="5623195"/>
                      <a:ext cx="151159" cy="161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p:txBody>
                </p:sp>
                <p:sp>
                  <p:nvSpPr>
                    <p:cNvPr id="690" name="Rectangle 50">
                      <a:extLst>
                        <a:ext uri="{FF2B5EF4-FFF2-40B4-BE49-F238E27FC236}">
                          <a16:creationId xmlns:a16="http://schemas.microsoft.com/office/drawing/2014/main" id="{A15D7FFE-1BE2-4141-CF94-619445015F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7117" y="5791200"/>
                      <a:ext cx="151158" cy="161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p:txBody>
                </p:sp>
                <p:sp>
                  <p:nvSpPr>
                    <p:cNvPr id="691" name="Rectangle 50">
                      <a:extLst>
                        <a:ext uri="{FF2B5EF4-FFF2-40B4-BE49-F238E27FC236}">
                          <a16:creationId xmlns:a16="http://schemas.microsoft.com/office/drawing/2014/main" id="{6A863DF7-47AE-569F-16C9-486DB822330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7117" y="5972858"/>
                      <a:ext cx="151158" cy="161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p:txBody>
                </p:sp>
              </p:grpSp>
              <p:sp>
                <p:nvSpPr>
                  <p:cNvPr id="686" name="Rectangle 52">
                    <a:extLst>
                      <a:ext uri="{FF2B5EF4-FFF2-40B4-BE49-F238E27FC236}">
                        <a16:creationId xmlns:a16="http://schemas.microsoft.com/office/drawing/2014/main" id="{D8363A98-67BF-54F8-B671-99E2B2731D6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23404" y="5623195"/>
                    <a:ext cx="75579" cy="161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3</a:t>
                    </a:r>
                  </a:p>
                </p:txBody>
              </p:sp>
              <p:sp>
                <p:nvSpPr>
                  <p:cNvPr id="683" name="Rectangle 53">
                    <a:extLst>
                      <a:ext uri="{FF2B5EF4-FFF2-40B4-BE49-F238E27FC236}">
                        <a16:creationId xmlns:a16="http://schemas.microsoft.com/office/drawing/2014/main" id="{BD6F7FDE-A987-D6B5-BECF-D134A3EBE6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861199" y="5623195"/>
                    <a:ext cx="75579" cy="161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</a:t>
                    </a:r>
                  </a:p>
                </p:txBody>
              </p:sp>
              <p:sp>
                <p:nvSpPr>
                  <p:cNvPr id="680" name="Rectangle 55">
                    <a:extLst>
                      <a:ext uri="{FF2B5EF4-FFF2-40B4-BE49-F238E27FC236}">
                        <a16:creationId xmlns:a16="http://schemas.microsoft.com/office/drawing/2014/main" id="{240E06D0-231E-AD59-CBE1-99C228D0EF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08638" y="5623195"/>
                    <a:ext cx="57709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</a:t>
                    </a:r>
                  </a:p>
                </p:txBody>
              </p:sp>
              <p:grpSp>
                <p:nvGrpSpPr>
                  <p:cNvPr id="643" name="Group 642">
                    <a:extLst>
                      <a:ext uri="{FF2B5EF4-FFF2-40B4-BE49-F238E27FC236}">
                        <a16:creationId xmlns:a16="http://schemas.microsoft.com/office/drawing/2014/main" id="{0A5A50C4-E3F8-5932-2432-F30292873C9F}"/>
                      </a:ext>
                    </a:extLst>
                  </p:cNvPr>
                  <p:cNvGrpSpPr/>
                  <p:nvPr/>
                </p:nvGrpSpPr>
                <p:grpSpPr>
                  <a:xfrm>
                    <a:off x="6232881" y="5623195"/>
                    <a:ext cx="453050" cy="161236"/>
                    <a:chOff x="6371869" y="5623195"/>
                    <a:chExt cx="453050" cy="161236"/>
                  </a:xfrm>
                </p:grpSpPr>
                <p:sp>
                  <p:nvSpPr>
                    <p:cNvPr id="677" name="Rectangle 62">
                      <a:extLst>
                        <a:ext uri="{FF2B5EF4-FFF2-40B4-BE49-F238E27FC236}">
                          <a16:creationId xmlns:a16="http://schemas.microsoft.com/office/drawing/2014/main" id="{E2A68EEC-BB20-318A-AAFB-55454A09EB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49340" y="5623195"/>
                      <a:ext cx="75579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789" name="Rectangle 62">
                      <a:extLst>
                        <a:ext uri="{FF2B5EF4-FFF2-40B4-BE49-F238E27FC236}">
                          <a16:creationId xmlns:a16="http://schemas.microsoft.com/office/drawing/2014/main" id="{9DB89CDA-D8B6-9586-E5CC-A9326401E9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71869" y="5623195"/>
                      <a:ext cx="75579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p:txBody>
                </p:sp>
              </p:grpSp>
              <p:sp>
                <p:nvSpPr>
                  <p:cNvPr id="644" name="Line 65">
                    <a:extLst>
                      <a:ext uri="{FF2B5EF4-FFF2-40B4-BE49-F238E27FC236}">
                        <a16:creationId xmlns:a16="http://schemas.microsoft.com/office/drawing/2014/main" id="{9E60E755-9CAE-69E1-63B6-26F97D33BC5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3859" y="6047399"/>
                    <a:ext cx="261081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45714" tIns="22857" rIns="45714" bIns="22857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08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645" name="Group 644">
                    <a:extLst>
                      <a:ext uri="{FF2B5EF4-FFF2-40B4-BE49-F238E27FC236}">
                        <a16:creationId xmlns:a16="http://schemas.microsoft.com/office/drawing/2014/main" id="{194A99A7-7A76-D1A3-695F-D7158B5C42BF}"/>
                      </a:ext>
                    </a:extLst>
                  </p:cNvPr>
                  <p:cNvGrpSpPr/>
                  <p:nvPr/>
                </p:nvGrpSpPr>
                <p:grpSpPr>
                  <a:xfrm>
                    <a:off x="1760239" y="5623195"/>
                    <a:ext cx="151159" cy="510900"/>
                    <a:chOff x="1811446" y="5623195"/>
                    <a:chExt cx="151159" cy="510900"/>
                  </a:xfrm>
                </p:grpSpPr>
                <p:sp>
                  <p:nvSpPr>
                    <p:cNvPr id="674" name="Rectangle 48">
                      <a:extLst>
                        <a:ext uri="{FF2B5EF4-FFF2-40B4-BE49-F238E27FC236}">
                          <a16:creationId xmlns:a16="http://schemas.microsoft.com/office/drawing/2014/main" id="{09F7718B-93D4-2442-81E6-A79D4282790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11446" y="5623195"/>
                      <a:ext cx="151159" cy="161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p:txBody>
                </p:sp>
                <p:sp>
                  <p:nvSpPr>
                    <p:cNvPr id="675" name="Rectangle 48">
                      <a:extLst>
                        <a:ext uri="{FF2B5EF4-FFF2-40B4-BE49-F238E27FC236}">
                          <a16:creationId xmlns:a16="http://schemas.microsoft.com/office/drawing/2014/main" id="{D7497C93-CD45-EC1E-AFD0-A1C1EBF35D3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11447" y="5791200"/>
                      <a:ext cx="151157" cy="161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p:txBody>
                </p:sp>
                <p:sp>
                  <p:nvSpPr>
                    <p:cNvPr id="676" name="Rectangle 48">
                      <a:extLst>
                        <a:ext uri="{FF2B5EF4-FFF2-40B4-BE49-F238E27FC236}">
                          <a16:creationId xmlns:a16="http://schemas.microsoft.com/office/drawing/2014/main" id="{F1B704B4-2B05-52FB-42E6-DFC1D1EDAB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11447" y="5972858"/>
                      <a:ext cx="151157" cy="161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</a:t>
                      </a:r>
                    </a:p>
                  </p:txBody>
                </p:sp>
              </p:grpSp>
              <p:grpSp>
                <p:nvGrpSpPr>
                  <p:cNvPr id="646" name="Group 645">
                    <a:extLst>
                      <a:ext uri="{FF2B5EF4-FFF2-40B4-BE49-F238E27FC236}">
                        <a16:creationId xmlns:a16="http://schemas.microsoft.com/office/drawing/2014/main" id="{CFBF8DCD-C40F-9B23-BCCA-8BA6D7BC7605}"/>
                      </a:ext>
                    </a:extLst>
                  </p:cNvPr>
                  <p:cNvGrpSpPr/>
                  <p:nvPr/>
                </p:nvGrpSpPr>
                <p:grpSpPr>
                  <a:xfrm>
                    <a:off x="2502111" y="5623195"/>
                    <a:ext cx="151161" cy="510900"/>
                    <a:chOff x="2582578" y="5623195"/>
                    <a:chExt cx="151161" cy="510900"/>
                  </a:xfrm>
                </p:grpSpPr>
                <p:sp>
                  <p:nvSpPr>
                    <p:cNvPr id="671" name="Rectangle 48">
                      <a:extLst>
                        <a:ext uri="{FF2B5EF4-FFF2-40B4-BE49-F238E27FC236}">
                          <a16:creationId xmlns:a16="http://schemas.microsoft.com/office/drawing/2014/main" id="{74C60837-4CC3-CDB4-8B78-60B165A4AF7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82578" y="5623195"/>
                      <a:ext cx="151159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</a:p>
                  </p:txBody>
                </p:sp>
                <p:sp>
                  <p:nvSpPr>
                    <p:cNvPr id="672" name="Rectangle 48">
                      <a:extLst>
                        <a:ext uri="{FF2B5EF4-FFF2-40B4-BE49-F238E27FC236}">
                          <a16:creationId xmlns:a16="http://schemas.microsoft.com/office/drawing/2014/main" id="{9D59EFE6-A05A-A108-69F5-3FFEAEDAA34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82581" y="5791200"/>
                      <a:ext cx="151158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p:txBody>
                </p:sp>
                <p:sp>
                  <p:nvSpPr>
                    <p:cNvPr id="673" name="Rectangle 48">
                      <a:extLst>
                        <a:ext uri="{FF2B5EF4-FFF2-40B4-BE49-F238E27FC236}">
                          <a16:creationId xmlns:a16="http://schemas.microsoft.com/office/drawing/2014/main" id="{050B8F9C-C44B-05B3-1DF6-DEC60AFDFE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82579" y="5972858"/>
                      <a:ext cx="151158" cy="161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</a:p>
                  </p:txBody>
                </p:sp>
              </p:grpSp>
              <p:grpSp>
                <p:nvGrpSpPr>
                  <p:cNvPr id="647" name="Group 646">
                    <a:extLst>
                      <a:ext uri="{FF2B5EF4-FFF2-40B4-BE49-F238E27FC236}">
                        <a16:creationId xmlns:a16="http://schemas.microsoft.com/office/drawing/2014/main" id="{23817504-C976-B2CF-939D-3FB8B43DA9E7}"/>
                      </a:ext>
                    </a:extLst>
                  </p:cNvPr>
                  <p:cNvGrpSpPr/>
                  <p:nvPr/>
                </p:nvGrpSpPr>
                <p:grpSpPr>
                  <a:xfrm>
                    <a:off x="5136030" y="5623195"/>
                    <a:ext cx="75579" cy="472776"/>
                    <a:chOff x="5253074" y="5623195"/>
                    <a:chExt cx="75579" cy="472776"/>
                  </a:xfrm>
                </p:grpSpPr>
                <p:sp>
                  <p:nvSpPr>
                    <p:cNvPr id="668" name="Rectangle 51">
                      <a:extLst>
                        <a:ext uri="{FF2B5EF4-FFF2-40B4-BE49-F238E27FC236}">
                          <a16:creationId xmlns:a16="http://schemas.microsoft.com/office/drawing/2014/main" id="{4DD823DE-36B2-F424-9693-DE8F475D4B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53074" y="5623195"/>
                      <a:ext cx="75579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p:txBody>
                </p:sp>
                <p:sp>
                  <p:nvSpPr>
                    <p:cNvPr id="670" name="Rectangle 51">
                      <a:extLst>
                        <a:ext uri="{FF2B5EF4-FFF2-40B4-BE49-F238E27FC236}">
                          <a16:creationId xmlns:a16="http://schemas.microsoft.com/office/drawing/2014/main" id="{59B0AE8C-9EC0-D809-77E1-508AA3D28D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62010" y="5972859"/>
                      <a:ext cx="57709" cy="12311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p:txBody>
                </p:sp>
              </p:grpSp>
              <p:grpSp>
                <p:nvGrpSpPr>
                  <p:cNvPr id="648" name="Group 647">
                    <a:extLst>
                      <a:ext uri="{FF2B5EF4-FFF2-40B4-BE49-F238E27FC236}">
                        <a16:creationId xmlns:a16="http://schemas.microsoft.com/office/drawing/2014/main" id="{AB234F51-0F82-C393-6038-3B0396DF13E7}"/>
                      </a:ext>
                    </a:extLst>
                  </p:cNvPr>
                  <p:cNvGrpSpPr/>
                  <p:nvPr/>
                </p:nvGrpSpPr>
                <p:grpSpPr>
                  <a:xfrm>
                    <a:off x="3986174" y="5623195"/>
                    <a:ext cx="151158" cy="510900"/>
                    <a:chOff x="4052011" y="5623195"/>
                    <a:chExt cx="151158" cy="510900"/>
                  </a:xfrm>
                </p:grpSpPr>
                <p:sp>
                  <p:nvSpPr>
                    <p:cNvPr id="665" name="Rectangle 51">
                      <a:extLst>
                        <a:ext uri="{FF2B5EF4-FFF2-40B4-BE49-F238E27FC236}">
                          <a16:creationId xmlns:a16="http://schemas.microsoft.com/office/drawing/2014/main" id="{3C11A36E-C1A3-F1CF-13B0-51E23F90DA3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52011" y="5623195"/>
                      <a:ext cx="151158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p:txBody>
                </p:sp>
                <p:sp>
                  <p:nvSpPr>
                    <p:cNvPr id="666" name="Rectangle 51">
                      <a:extLst>
                        <a:ext uri="{FF2B5EF4-FFF2-40B4-BE49-F238E27FC236}">
                          <a16:creationId xmlns:a16="http://schemas.microsoft.com/office/drawing/2014/main" id="{65FB2E3F-2DDB-865B-F26D-6CD13BE1A8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89800" y="5791200"/>
                      <a:ext cx="75579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p:txBody>
                </p:sp>
                <p:sp>
                  <p:nvSpPr>
                    <p:cNvPr id="667" name="Rectangle 51">
                      <a:extLst>
                        <a:ext uri="{FF2B5EF4-FFF2-40B4-BE49-F238E27FC236}">
                          <a16:creationId xmlns:a16="http://schemas.microsoft.com/office/drawing/2014/main" id="{2FBA3D88-9FFE-73B0-0A5A-E5952A674CC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89800" y="5972859"/>
                      <a:ext cx="75579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p:txBody>
                </p:sp>
              </p:grpSp>
              <p:grpSp>
                <p:nvGrpSpPr>
                  <p:cNvPr id="649" name="Group 648">
                    <a:extLst>
                      <a:ext uri="{FF2B5EF4-FFF2-40B4-BE49-F238E27FC236}">
                        <a16:creationId xmlns:a16="http://schemas.microsoft.com/office/drawing/2014/main" id="{E6A31ED4-50B2-26C8-4F6E-1F3DB6E999D4}"/>
                      </a:ext>
                    </a:extLst>
                  </p:cNvPr>
                  <p:cNvGrpSpPr/>
                  <p:nvPr/>
                </p:nvGrpSpPr>
                <p:grpSpPr>
                  <a:xfrm>
                    <a:off x="3614428" y="5623195"/>
                    <a:ext cx="151158" cy="510900"/>
                    <a:chOff x="3687580" y="5623195"/>
                    <a:chExt cx="151158" cy="510900"/>
                  </a:xfrm>
                </p:grpSpPr>
                <p:sp>
                  <p:nvSpPr>
                    <p:cNvPr id="662" name="Rectangle 51">
                      <a:extLst>
                        <a:ext uri="{FF2B5EF4-FFF2-40B4-BE49-F238E27FC236}">
                          <a16:creationId xmlns:a16="http://schemas.microsoft.com/office/drawing/2014/main" id="{21314401-DEA3-BECB-EA1D-A2C12B825A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87580" y="5623195"/>
                      <a:ext cx="151158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</a:p>
                  </p:txBody>
                </p:sp>
                <p:sp>
                  <p:nvSpPr>
                    <p:cNvPr id="663" name="Rectangle 51">
                      <a:extLst>
                        <a:ext uri="{FF2B5EF4-FFF2-40B4-BE49-F238E27FC236}">
                          <a16:creationId xmlns:a16="http://schemas.microsoft.com/office/drawing/2014/main" id="{0D4DC1A1-56CA-747D-7B94-2F27645EFA1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25371" y="5791200"/>
                      <a:ext cx="75579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p:txBody>
                </p:sp>
                <p:sp>
                  <p:nvSpPr>
                    <p:cNvPr id="664" name="Rectangle 51">
                      <a:extLst>
                        <a:ext uri="{FF2B5EF4-FFF2-40B4-BE49-F238E27FC236}">
                          <a16:creationId xmlns:a16="http://schemas.microsoft.com/office/drawing/2014/main" id="{E30E55E1-3A12-30BB-842C-269E23CD65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25371" y="5972859"/>
                      <a:ext cx="75579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p:txBody>
                </p:sp>
              </p:grpSp>
              <p:grpSp>
                <p:nvGrpSpPr>
                  <p:cNvPr id="650" name="Group 649">
                    <a:extLst>
                      <a:ext uri="{FF2B5EF4-FFF2-40B4-BE49-F238E27FC236}">
                        <a16:creationId xmlns:a16="http://schemas.microsoft.com/office/drawing/2014/main" id="{1D5A4B59-0326-DF6D-FA55-462CDEC04498}"/>
                      </a:ext>
                    </a:extLst>
                  </p:cNvPr>
                  <p:cNvGrpSpPr/>
                  <p:nvPr/>
                </p:nvGrpSpPr>
                <p:grpSpPr>
                  <a:xfrm>
                    <a:off x="2869721" y="5623195"/>
                    <a:ext cx="510926" cy="510902"/>
                    <a:chOff x="2935557" y="5623195"/>
                    <a:chExt cx="510926" cy="510902"/>
                  </a:xfrm>
                </p:grpSpPr>
                <p:sp>
                  <p:nvSpPr>
                    <p:cNvPr id="659" name="Rectangle 51">
                      <a:extLst>
                        <a:ext uri="{FF2B5EF4-FFF2-40B4-BE49-F238E27FC236}">
                          <a16:creationId xmlns:a16="http://schemas.microsoft.com/office/drawing/2014/main" id="{516DBE0C-1099-07C0-BE23-587C23CB0F5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95325" y="5623195"/>
                      <a:ext cx="151158" cy="161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</a:p>
                  </p:txBody>
                </p:sp>
                <p:sp>
                  <p:nvSpPr>
                    <p:cNvPr id="660" name="Rectangle 51">
                      <a:extLst>
                        <a:ext uri="{FF2B5EF4-FFF2-40B4-BE49-F238E27FC236}">
                          <a16:creationId xmlns:a16="http://schemas.microsoft.com/office/drawing/2014/main" id="{18C59E9A-1470-B9C6-1329-B4C05362A0A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3114" y="5791200"/>
                      <a:ext cx="75579" cy="161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p:txBody>
                </p:sp>
                <p:sp>
                  <p:nvSpPr>
                    <p:cNvPr id="661" name="Rectangle 51">
                      <a:extLst>
                        <a:ext uri="{FF2B5EF4-FFF2-40B4-BE49-F238E27FC236}">
                          <a16:creationId xmlns:a16="http://schemas.microsoft.com/office/drawing/2014/main" id="{5F922C11-B634-6E00-98DD-9193559369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3114" y="5972860"/>
                      <a:ext cx="75579" cy="161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p:txBody>
                </p:sp>
                <p:sp>
                  <p:nvSpPr>
                    <p:cNvPr id="783" name="Rectangle 51">
                      <a:extLst>
                        <a:ext uri="{FF2B5EF4-FFF2-40B4-BE49-F238E27FC236}">
                          <a16:creationId xmlns:a16="http://schemas.microsoft.com/office/drawing/2014/main" id="{CC0DC7AA-343E-9DFD-8428-64BA602CD1A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5557" y="5623195"/>
                      <a:ext cx="151158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p:txBody>
                </p:sp>
                <p:sp>
                  <p:nvSpPr>
                    <p:cNvPr id="784" name="Rectangle 51">
                      <a:extLst>
                        <a:ext uri="{FF2B5EF4-FFF2-40B4-BE49-F238E27FC236}">
                          <a16:creationId xmlns:a16="http://schemas.microsoft.com/office/drawing/2014/main" id="{B446AC76-294C-089B-E2BA-50C3A47B59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73347" y="5791200"/>
                      <a:ext cx="75579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p:txBody>
                </p:sp>
                <p:sp>
                  <p:nvSpPr>
                    <p:cNvPr id="785" name="Rectangle 51">
                      <a:extLst>
                        <a:ext uri="{FF2B5EF4-FFF2-40B4-BE49-F238E27FC236}">
                          <a16:creationId xmlns:a16="http://schemas.microsoft.com/office/drawing/2014/main" id="{D0E7D02A-A4A8-6A0E-DA4C-943D42C477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5557" y="5972858"/>
                      <a:ext cx="151158" cy="161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</a:p>
                  </p:txBody>
                </p:sp>
              </p:grpSp>
              <p:grpSp>
                <p:nvGrpSpPr>
                  <p:cNvPr id="651" name="Group 650">
                    <a:extLst>
                      <a:ext uri="{FF2B5EF4-FFF2-40B4-BE49-F238E27FC236}">
                        <a16:creationId xmlns:a16="http://schemas.microsoft.com/office/drawing/2014/main" id="{FF24E39C-588B-25D0-20B9-7BF61F99CB2D}"/>
                      </a:ext>
                    </a:extLst>
                  </p:cNvPr>
                  <p:cNvGrpSpPr/>
                  <p:nvPr/>
                </p:nvGrpSpPr>
                <p:grpSpPr>
                  <a:xfrm>
                    <a:off x="4396021" y="5623195"/>
                    <a:ext cx="439583" cy="510900"/>
                    <a:chOff x="4505749" y="5623195"/>
                    <a:chExt cx="439583" cy="510900"/>
                  </a:xfrm>
                </p:grpSpPr>
                <p:sp>
                  <p:nvSpPr>
                    <p:cNvPr id="656" name="Rectangle 51">
                      <a:extLst>
                        <a:ext uri="{FF2B5EF4-FFF2-40B4-BE49-F238E27FC236}">
                          <a16:creationId xmlns:a16="http://schemas.microsoft.com/office/drawing/2014/main" id="{A6C189D7-18E4-FD7D-1AC4-06935B856E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9752" y="5623195"/>
                      <a:ext cx="75579" cy="161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p:txBody>
                </p:sp>
                <p:sp>
                  <p:nvSpPr>
                    <p:cNvPr id="657" name="Rectangle 51">
                      <a:extLst>
                        <a:ext uri="{FF2B5EF4-FFF2-40B4-BE49-F238E27FC236}">
                          <a16:creationId xmlns:a16="http://schemas.microsoft.com/office/drawing/2014/main" id="{BC844C11-33BC-7E1B-4D7F-2EE32835D2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9753" y="5791200"/>
                      <a:ext cx="75579" cy="161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p:txBody>
                </p:sp>
                <p:sp>
                  <p:nvSpPr>
                    <p:cNvPr id="658" name="Rectangle 51">
                      <a:extLst>
                        <a:ext uri="{FF2B5EF4-FFF2-40B4-BE49-F238E27FC236}">
                          <a16:creationId xmlns:a16="http://schemas.microsoft.com/office/drawing/2014/main" id="{1A8FA88E-415B-C9C9-FCFC-3E06941E0B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9753" y="5972858"/>
                      <a:ext cx="75579" cy="161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786" name="Rectangle 51">
                      <a:extLst>
                        <a:ext uri="{FF2B5EF4-FFF2-40B4-BE49-F238E27FC236}">
                          <a16:creationId xmlns:a16="http://schemas.microsoft.com/office/drawing/2014/main" id="{0FD5C221-5F23-0657-FEC6-3EA01CD9609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5749" y="5623195"/>
                      <a:ext cx="75579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p:txBody>
                </p:sp>
                <p:sp>
                  <p:nvSpPr>
                    <p:cNvPr id="787" name="Rectangle 51">
                      <a:extLst>
                        <a:ext uri="{FF2B5EF4-FFF2-40B4-BE49-F238E27FC236}">
                          <a16:creationId xmlns:a16="http://schemas.microsoft.com/office/drawing/2014/main" id="{672DD091-766F-6264-B04B-078628D0217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5752" y="5791200"/>
                      <a:ext cx="75579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788" name="Rectangle 51">
                      <a:extLst>
                        <a:ext uri="{FF2B5EF4-FFF2-40B4-BE49-F238E27FC236}">
                          <a16:creationId xmlns:a16="http://schemas.microsoft.com/office/drawing/2014/main" id="{62E15298-706D-0910-10AC-41FCC8C6F9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5752" y="5972857"/>
                      <a:ext cx="75579" cy="161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0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081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1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16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20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24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19928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6320" algn="l" defTabSz="914081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457109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p:txBody>
                </p:sp>
              </p:grpSp>
              <p:sp>
                <p:nvSpPr>
                  <p:cNvPr id="653" name="Rectangle 55">
                    <a:extLst>
                      <a:ext uri="{FF2B5EF4-FFF2-40B4-BE49-F238E27FC236}">
                        <a16:creationId xmlns:a16="http://schemas.microsoft.com/office/drawing/2014/main" id="{E5FAAFAF-3153-245A-B37A-FBD7871FC7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350113" y="5623195"/>
                    <a:ext cx="57709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081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1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16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20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24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28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320" algn="l" defTabSz="914081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109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</p:grpSp>
            <p:grpSp>
              <p:nvGrpSpPr>
                <p:cNvPr id="792" name="Group 791">
                  <a:extLst>
                    <a:ext uri="{FF2B5EF4-FFF2-40B4-BE49-F238E27FC236}">
                      <a16:creationId xmlns:a16="http://schemas.microsoft.com/office/drawing/2014/main" id="{90EF90AB-E1A9-E065-717B-F8EFF58DE4E0}"/>
                    </a:ext>
                  </a:extLst>
                </p:cNvPr>
                <p:cNvGrpSpPr/>
                <p:nvPr/>
              </p:nvGrpSpPr>
              <p:grpSpPr>
                <a:xfrm>
                  <a:off x="7179892" y="3774293"/>
                  <a:ext cx="4559905" cy="1191419"/>
                  <a:chOff x="1256404" y="3774293"/>
                  <a:chExt cx="4559905" cy="1191419"/>
                </a:xfrm>
              </p:grpSpPr>
              <p:cxnSp>
                <p:nvCxnSpPr>
                  <p:cNvPr id="793" name="Straight Connector 792">
                    <a:extLst>
                      <a:ext uri="{FF2B5EF4-FFF2-40B4-BE49-F238E27FC236}">
                        <a16:creationId xmlns:a16="http://schemas.microsoft.com/office/drawing/2014/main" id="{33D9036A-D97A-43CC-D367-620E3D85DD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56404" y="3774293"/>
                    <a:ext cx="4559905" cy="0"/>
                  </a:xfrm>
                  <a:prstGeom prst="line">
                    <a:avLst/>
                  </a:prstGeom>
                  <a:ln w="9525" cap="rnd">
                    <a:solidFill>
                      <a:schemeClr val="accent5"/>
                    </a:solidFill>
                    <a:prstDash val="sysDash"/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4" name="Straight Connector 793">
                    <a:extLst>
                      <a:ext uri="{FF2B5EF4-FFF2-40B4-BE49-F238E27FC236}">
                        <a16:creationId xmlns:a16="http://schemas.microsoft.com/office/drawing/2014/main" id="{70D0C180-AB2C-DAEC-3185-9C40B8B2C4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98993" y="3777241"/>
                    <a:ext cx="0" cy="1188471"/>
                  </a:xfrm>
                  <a:prstGeom prst="line">
                    <a:avLst/>
                  </a:prstGeom>
                  <a:ln w="9525" cap="rnd">
                    <a:solidFill>
                      <a:schemeClr val="accent5"/>
                    </a:solidFill>
                    <a:prstDash val="sysDash"/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95" name="TextBox 794">
                  <a:extLst>
                    <a:ext uri="{FF2B5EF4-FFF2-40B4-BE49-F238E27FC236}">
                      <a16:creationId xmlns:a16="http://schemas.microsoft.com/office/drawing/2014/main" id="{C366C734-E2C8-E5FD-0C67-6CA7448E12E4}"/>
                    </a:ext>
                  </a:extLst>
                </p:cNvPr>
                <p:cNvSpPr txBox="1"/>
                <p:nvPr/>
              </p:nvSpPr>
              <p:spPr>
                <a:xfrm>
                  <a:off x="11447594" y="3407058"/>
                  <a:ext cx="744406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1" indent="0" algn="l" defTabSz="91408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-50" normalizeH="0" baseline="0" noProof="0" dirty="0">
                      <a:ln>
                        <a:noFill/>
                      </a:ln>
                      <a:solidFill>
                        <a:srgbClr val="20636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NR</a:t>
                  </a:r>
                  <a:br>
                    <a:rPr kumimoji="0" lang="en-US" sz="1000" b="1" i="0" u="none" strike="noStrike" kern="1200" cap="none" spc="-50" normalizeH="0" baseline="0" noProof="0" dirty="0">
                      <a:ln>
                        <a:noFill/>
                      </a:ln>
                      <a:solidFill>
                        <a:srgbClr val="20636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</a:br>
                  <a:r>
                    <a:rPr kumimoji="0" lang="en-US" sz="1000" b="0" i="0" u="none" strike="noStrike" kern="1200" cap="none" spc="-50" normalizeH="0" baseline="0" noProof="0" dirty="0">
                      <a:ln>
                        <a:noFill/>
                      </a:ln>
                      <a:solidFill>
                        <a:srgbClr val="20636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mOS</a:t>
                  </a:r>
                </a:p>
              </p:txBody>
            </p:sp>
            <p:sp>
              <p:nvSpPr>
                <p:cNvPr id="796" name="TextBox 795">
                  <a:extLst>
                    <a:ext uri="{FF2B5EF4-FFF2-40B4-BE49-F238E27FC236}">
                      <a16:creationId xmlns:a16="http://schemas.microsoft.com/office/drawing/2014/main" id="{89E614A0-854A-5DAA-DCFF-34F472E08EB7}"/>
                    </a:ext>
                  </a:extLst>
                </p:cNvPr>
                <p:cNvSpPr txBox="1"/>
                <p:nvPr/>
              </p:nvSpPr>
              <p:spPr>
                <a:xfrm>
                  <a:off x="7678581" y="3414143"/>
                  <a:ext cx="995404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1" indent="0" algn="l" defTabSz="91408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-50" normalizeH="0" baseline="0" noProof="0" dirty="0">
                      <a:ln>
                        <a:noFill/>
                      </a:ln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3.9 months</a:t>
                  </a:r>
                  <a:br>
                    <a:rPr kumimoji="0" lang="en-US" sz="1000" b="1" i="0" u="none" strike="noStrike" kern="1200" cap="none" spc="-50" normalizeH="0" baseline="0" noProof="0" dirty="0">
                      <a:ln>
                        <a:noFill/>
                      </a:ln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</a:br>
                  <a:r>
                    <a:rPr kumimoji="0" lang="en-US" sz="900" b="0" i="0" u="none" strike="noStrike" kern="1200" cap="none" spc="-50" normalizeH="0" baseline="0" noProof="0" dirty="0">
                      <a:ln>
                        <a:noFill/>
                      </a:ln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mOS</a:t>
                  </a:r>
                  <a:endParaRPr kumimoji="0" lang="en-US" sz="1000" b="0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7" name="TextBox 796">
                  <a:extLst>
                    <a:ext uri="{FF2B5EF4-FFF2-40B4-BE49-F238E27FC236}">
                      <a16:creationId xmlns:a16="http://schemas.microsoft.com/office/drawing/2014/main" id="{62B6A50D-5ADE-F444-8FCC-92A96B531184}"/>
                    </a:ext>
                  </a:extLst>
                </p:cNvPr>
                <p:cNvSpPr txBox="1"/>
                <p:nvPr/>
              </p:nvSpPr>
              <p:spPr>
                <a:xfrm>
                  <a:off x="8458913" y="3414304"/>
                  <a:ext cx="114315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1" indent="0" algn="l" defTabSz="91408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-50" normalizeH="0" baseline="0" noProof="0" dirty="0">
                      <a:ln>
                        <a:noFill/>
                      </a:ln>
                      <a:solidFill>
                        <a:srgbClr val="4D8D7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9.3 months</a:t>
                  </a:r>
                  <a:br>
                    <a:rPr kumimoji="0" lang="en-US" sz="1000" b="1" i="0" u="none" strike="noStrike" kern="1200" cap="none" spc="-50" normalizeH="0" baseline="0" noProof="0" dirty="0">
                      <a:ln>
                        <a:noFill/>
                      </a:ln>
                      <a:solidFill>
                        <a:srgbClr val="4D8D7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</a:br>
                  <a:r>
                    <a:rPr kumimoji="0" lang="en-US" sz="1000" b="0" i="0" u="none" strike="noStrike" kern="1200" cap="none" spc="-50" normalizeH="0" baseline="0" noProof="0" dirty="0">
                      <a:ln>
                        <a:noFill/>
                      </a:ln>
                      <a:solidFill>
                        <a:srgbClr val="4D8D7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mOS</a:t>
                  </a:r>
                </a:p>
              </p:txBody>
            </p:sp>
            <p:sp>
              <p:nvSpPr>
                <p:cNvPr id="798" name="TextBox 797">
                  <a:extLst>
                    <a:ext uri="{FF2B5EF4-FFF2-40B4-BE49-F238E27FC236}">
                      <a16:creationId xmlns:a16="http://schemas.microsoft.com/office/drawing/2014/main" id="{6056B204-347B-BC0A-4B64-505C3C36631C}"/>
                    </a:ext>
                  </a:extLst>
                </p:cNvPr>
                <p:cNvSpPr txBox="1"/>
                <p:nvPr/>
              </p:nvSpPr>
              <p:spPr>
                <a:xfrm>
                  <a:off x="9350368" y="3517511"/>
                  <a:ext cx="74440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1" indent="0" algn="ctr" defTabSz="91408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-50" normalizeH="0" baseline="0" noProof="0" dirty="0">
                      <a:ln>
                        <a:noFill/>
                      </a:ln>
                      <a:solidFill>
                        <a:srgbClr val="20636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50%</a:t>
                  </a:r>
                  <a:endParaRPr kumimoji="0" lang="en-US" sz="1000" b="0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20636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0" name="Freeform 799">
                  <a:extLst>
                    <a:ext uri="{FF2B5EF4-FFF2-40B4-BE49-F238E27FC236}">
                      <a16:creationId xmlns:a16="http://schemas.microsoft.com/office/drawing/2014/main" id="{A5FAAE84-86B5-A650-A580-9FE42201C188}"/>
                    </a:ext>
                  </a:extLst>
                </p:cNvPr>
                <p:cNvSpPr/>
                <p:nvPr/>
              </p:nvSpPr>
              <p:spPr>
                <a:xfrm>
                  <a:off x="7177088" y="2557463"/>
                  <a:ext cx="4271962" cy="1198562"/>
                </a:xfrm>
                <a:custGeom>
                  <a:avLst/>
                  <a:gdLst>
                    <a:gd name="connsiteX0" fmla="*/ 4271962 w 4271962"/>
                    <a:gd name="connsiteY0" fmla="*/ 1195387 h 1195387"/>
                    <a:gd name="connsiteX1" fmla="*/ 2100262 w 4271962"/>
                    <a:gd name="connsiteY1" fmla="*/ 1195387 h 1195387"/>
                    <a:gd name="connsiteX2" fmla="*/ 2100262 w 4271962"/>
                    <a:gd name="connsiteY2" fmla="*/ 1047750 h 1195387"/>
                    <a:gd name="connsiteX3" fmla="*/ 2043112 w 4271962"/>
                    <a:gd name="connsiteY3" fmla="*/ 1047750 h 1195387"/>
                    <a:gd name="connsiteX4" fmla="*/ 2043112 w 4271962"/>
                    <a:gd name="connsiteY4" fmla="*/ 923925 h 1195387"/>
                    <a:gd name="connsiteX5" fmla="*/ 1995487 w 4271962"/>
                    <a:gd name="connsiteY5" fmla="*/ 923925 h 1195387"/>
                    <a:gd name="connsiteX6" fmla="*/ 1995487 w 4271962"/>
                    <a:gd name="connsiteY6" fmla="*/ 809625 h 1195387"/>
                    <a:gd name="connsiteX7" fmla="*/ 1957387 w 4271962"/>
                    <a:gd name="connsiteY7" fmla="*/ 809625 h 1195387"/>
                    <a:gd name="connsiteX8" fmla="*/ 1957387 w 4271962"/>
                    <a:gd name="connsiteY8" fmla="*/ 685800 h 1195387"/>
                    <a:gd name="connsiteX9" fmla="*/ 1933575 w 4271962"/>
                    <a:gd name="connsiteY9" fmla="*/ 685800 h 1195387"/>
                    <a:gd name="connsiteX10" fmla="*/ 1933575 w 4271962"/>
                    <a:gd name="connsiteY10" fmla="*/ 561975 h 1195387"/>
                    <a:gd name="connsiteX11" fmla="*/ 1647825 w 4271962"/>
                    <a:gd name="connsiteY11" fmla="*/ 561975 h 1195387"/>
                    <a:gd name="connsiteX12" fmla="*/ 1647825 w 4271962"/>
                    <a:gd name="connsiteY12" fmla="*/ 466725 h 1195387"/>
                    <a:gd name="connsiteX13" fmla="*/ 1581150 w 4271962"/>
                    <a:gd name="connsiteY13" fmla="*/ 466725 h 1195387"/>
                    <a:gd name="connsiteX14" fmla="*/ 1581150 w 4271962"/>
                    <a:gd name="connsiteY14" fmla="*/ 376237 h 1195387"/>
                    <a:gd name="connsiteX15" fmla="*/ 1547812 w 4271962"/>
                    <a:gd name="connsiteY15" fmla="*/ 376237 h 1195387"/>
                    <a:gd name="connsiteX16" fmla="*/ 1547812 w 4271962"/>
                    <a:gd name="connsiteY16" fmla="*/ 290512 h 1195387"/>
                    <a:gd name="connsiteX17" fmla="*/ 1238250 w 4271962"/>
                    <a:gd name="connsiteY17" fmla="*/ 290512 h 1195387"/>
                    <a:gd name="connsiteX18" fmla="*/ 1238250 w 4271962"/>
                    <a:gd name="connsiteY18" fmla="*/ 138112 h 1195387"/>
                    <a:gd name="connsiteX19" fmla="*/ 1038225 w 4271962"/>
                    <a:gd name="connsiteY19" fmla="*/ 138112 h 1195387"/>
                    <a:gd name="connsiteX20" fmla="*/ 1038225 w 4271962"/>
                    <a:gd name="connsiteY20" fmla="*/ 61912 h 1195387"/>
                    <a:gd name="connsiteX21" fmla="*/ 604837 w 4271962"/>
                    <a:gd name="connsiteY21" fmla="*/ 61912 h 1195387"/>
                    <a:gd name="connsiteX22" fmla="*/ 604837 w 4271962"/>
                    <a:gd name="connsiteY22" fmla="*/ 0 h 1195387"/>
                    <a:gd name="connsiteX23" fmla="*/ 0 w 4271962"/>
                    <a:gd name="connsiteY23" fmla="*/ 0 h 1195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271962" h="1195387">
                      <a:moveTo>
                        <a:pt x="4271962" y="1195387"/>
                      </a:moveTo>
                      <a:lnTo>
                        <a:pt x="2100262" y="1195387"/>
                      </a:lnTo>
                      <a:lnTo>
                        <a:pt x="2100262" y="1047750"/>
                      </a:lnTo>
                      <a:lnTo>
                        <a:pt x="2043112" y="1047750"/>
                      </a:lnTo>
                      <a:lnTo>
                        <a:pt x="2043112" y="923925"/>
                      </a:lnTo>
                      <a:lnTo>
                        <a:pt x="1995487" y="923925"/>
                      </a:lnTo>
                      <a:lnTo>
                        <a:pt x="1995487" y="809625"/>
                      </a:lnTo>
                      <a:lnTo>
                        <a:pt x="1957387" y="809625"/>
                      </a:lnTo>
                      <a:lnTo>
                        <a:pt x="1957387" y="685800"/>
                      </a:lnTo>
                      <a:lnTo>
                        <a:pt x="1933575" y="685800"/>
                      </a:lnTo>
                      <a:lnTo>
                        <a:pt x="1933575" y="561975"/>
                      </a:lnTo>
                      <a:lnTo>
                        <a:pt x="1647825" y="561975"/>
                      </a:lnTo>
                      <a:lnTo>
                        <a:pt x="1647825" y="466725"/>
                      </a:lnTo>
                      <a:lnTo>
                        <a:pt x="1581150" y="466725"/>
                      </a:lnTo>
                      <a:lnTo>
                        <a:pt x="1581150" y="376237"/>
                      </a:lnTo>
                      <a:lnTo>
                        <a:pt x="1547812" y="376237"/>
                      </a:lnTo>
                      <a:lnTo>
                        <a:pt x="1547812" y="290512"/>
                      </a:lnTo>
                      <a:lnTo>
                        <a:pt x="1238250" y="290512"/>
                      </a:lnTo>
                      <a:lnTo>
                        <a:pt x="1238250" y="138112"/>
                      </a:lnTo>
                      <a:lnTo>
                        <a:pt x="1038225" y="138112"/>
                      </a:lnTo>
                      <a:lnTo>
                        <a:pt x="1038225" y="61912"/>
                      </a:lnTo>
                      <a:lnTo>
                        <a:pt x="604837" y="61912"/>
                      </a:lnTo>
                      <a:lnTo>
                        <a:pt x="60483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70" name="Group 1169">
                  <a:extLst>
                    <a:ext uri="{FF2B5EF4-FFF2-40B4-BE49-F238E27FC236}">
                      <a16:creationId xmlns:a16="http://schemas.microsoft.com/office/drawing/2014/main" id="{C3EFD866-F566-CD6E-A4D5-89F1FF7595A9}"/>
                    </a:ext>
                  </a:extLst>
                </p:cNvPr>
                <p:cNvGrpSpPr/>
                <p:nvPr/>
              </p:nvGrpSpPr>
              <p:grpSpPr>
                <a:xfrm>
                  <a:off x="8042300" y="2580329"/>
                  <a:ext cx="3435363" cy="1207898"/>
                  <a:chOff x="8042300" y="2576839"/>
                  <a:chExt cx="3435363" cy="1207898"/>
                </a:xfrm>
              </p:grpSpPr>
              <p:grpSp>
                <p:nvGrpSpPr>
                  <p:cNvPr id="1125" name="Group 1124">
                    <a:extLst>
                      <a:ext uri="{FF2B5EF4-FFF2-40B4-BE49-F238E27FC236}">
                        <a16:creationId xmlns:a16="http://schemas.microsoft.com/office/drawing/2014/main" id="{C0E53CE2-3CD2-49D2-6A3D-45C213D1B2E4}"/>
                      </a:ext>
                    </a:extLst>
                  </p:cNvPr>
                  <p:cNvGrpSpPr/>
                  <p:nvPr/>
                </p:nvGrpSpPr>
                <p:grpSpPr>
                  <a:xfrm>
                    <a:off x="11411108" y="3717515"/>
                    <a:ext cx="66555" cy="67222"/>
                    <a:chOff x="16071153" y="2826710"/>
                    <a:chExt cx="66555" cy="67222"/>
                  </a:xfrm>
                </p:grpSpPr>
                <p:cxnSp>
                  <p:nvCxnSpPr>
                    <p:cNvPr id="1095" name="Straight Connector 1094">
                      <a:extLst>
                        <a:ext uri="{FF2B5EF4-FFF2-40B4-BE49-F238E27FC236}">
                          <a16:creationId xmlns:a16="http://schemas.microsoft.com/office/drawing/2014/main" id="{58DA2046-9891-BA6A-B8E4-1817EB2E408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104431" y="2826710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4" name="Straight Connector 1113">
                      <a:extLst>
                        <a:ext uri="{FF2B5EF4-FFF2-40B4-BE49-F238E27FC236}">
                          <a16:creationId xmlns:a16="http://schemas.microsoft.com/office/drawing/2014/main" id="{67694910-3EFD-3149-886E-2691DD4F6B5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6071153" y="2862722"/>
                      <a:ext cx="66555" cy="0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127" name="Straight Connector 1126">
                    <a:extLst>
                      <a:ext uri="{FF2B5EF4-FFF2-40B4-BE49-F238E27FC236}">
                        <a16:creationId xmlns:a16="http://schemas.microsoft.com/office/drawing/2014/main" id="{B172846A-6455-F522-16C5-9BB6949925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448830" y="3717515"/>
                    <a:ext cx="0" cy="67222"/>
                  </a:xfrm>
                  <a:prstGeom prst="line">
                    <a:avLst/>
                  </a:prstGeom>
                  <a:ln w="1905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0" name="Straight Connector 1129">
                    <a:extLst>
                      <a:ext uri="{FF2B5EF4-FFF2-40B4-BE49-F238E27FC236}">
                        <a16:creationId xmlns:a16="http://schemas.microsoft.com/office/drawing/2014/main" id="{C4CD964E-9303-7641-2982-FC283F0563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022458" y="3717515"/>
                    <a:ext cx="0" cy="67222"/>
                  </a:xfrm>
                  <a:prstGeom prst="line">
                    <a:avLst/>
                  </a:prstGeom>
                  <a:ln w="1905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3" name="Straight Connector 1132">
                    <a:extLst>
                      <a:ext uri="{FF2B5EF4-FFF2-40B4-BE49-F238E27FC236}">
                        <a16:creationId xmlns:a16="http://schemas.microsoft.com/office/drawing/2014/main" id="{96A29432-70A1-514D-460D-C26551F1D2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714168" y="3717515"/>
                    <a:ext cx="0" cy="67222"/>
                  </a:xfrm>
                  <a:prstGeom prst="line">
                    <a:avLst/>
                  </a:prstGeom>
                  <a:ln w="1905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169" name="Group 1168">
                    <a:extLst>
                      <a:ext uri="{FF2B5EF4-FFF2-40B4-BE49-F238E27FC236}">
                        <a16:creationId xmlns:a16="http://schemas.microsoft.com/office/drawing/2014/main" id="{CB5F74F8-68B3-CEB2-5EB4-B35815EC74A6}"/>
                      </a:ext>
                    </a:extLst>
                  </p:cNvPr>
                  <p:cNvGrpSpPr/>
                  <p:nvPr/>
                </p:nvGrpSpPr>
                <p:grpSpPr>
                  <a:xfrm>
                    <a:off x="8042300" y="2576839"/>
                    <a:ext cx="1550298" cy="1207898"/>
                    <a:chOff x="8042300" y="2576839"/>
                    <a:chExt cx="1550298" cy="1207898"/>
                  </a:xfrm>
                </p:grpSpPr>
                <p:cxnSp>
                  <p:nvCxnSpPr>
                    <p:cNvPr id="1136" name="Straight Connector 1135">
                      <a:extLst>
                        <a:ext uri="{FF2B5EF4-FFF2-40B4-BE49-F238E27FC236}">
                          <a16:creationId xmlns:a16="http://schemas.microsoft.com/office/drawing/2014/main" id="{16DC030A-1CCA-F5A9-A5F4-F4BFCFC77D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592598" y="3717515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9" name="Straight Connector 1138">
                      <a:extLst>
                        <a:ext uri="{FF2B5EF4-FFF2-40B4-BE49-F238E27FC236}">
                          <a16:creationId xmlns:a16="http://schemas.microsoft.com/office/drawing/2014/main" id="{45339DD8-5E8D-5B6D-40B4-8E6AD26F14F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547808" y="3717515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141" name="Group 1140">
                      <a:extLst>
                        <a:ext uri="{FF2B5EF4-FFF2-40B4-BE49-F238E27FC236}">
                          <a16:creationId xmlns:a16="http://schemas.microsoft.com/office/drawing/2014/main" id="{AE1F573D-CDD3-B0FE-99CB-44FA9842EB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23690" y="3564531"/>
                      <a:ext cx="66555" cy="67222"/>
                      <a:chOff x="16071153" y="2826710"/>
                      <a:chExt cx="66555" cy="67222"/>
                    </a:xfrm>
                  </p:grpSpPr>
                  <p:cxnSp>
                    <p:nvCxnSpPr>
                      <p:cNvPr id="1142" name="Straight Connector 1141">
                        <a:extLst>
                          <a:ext uri="{FF2B5EF4-FFF2-40B4-BE49-F238E27FC236}">
                            <a16:creationId xmlns:a16="http://schemas.microsoft.com/office/drawing/2014/main" id="{047A842A-12F8-C238-6865-0EB534F826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6104431" y="2826710"/>
                        <a:ext cx="0" cy="67222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3" name="Straight Connector 1142">
                        <a:extLst>
                          <a:ext uri="{FF2B5EF4-FFF2-40B4-BE49-F238E27FC236}">
                            <a16:creationId xmlns:a16="http://schemas.microsoft.com/office/drawing/2014/main" id="{6DD04F49-731C-45FF-5918-2EB28437E83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16071153" y="2862722"/>
                        <a:ext cx="66555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144" name="Group 1143">
                      <a:extLst>
                        <a:ext uri="{FF2B5EF4-FFF2-40B4-BE49-F238E27FC236}">
                          <a16:creationId xmlns:a16="http://schemas.microsoft.com/office/drawing/2014/main" id="{39D09E71-A540-B9FE-3839-2E533685A8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50350" y="3082900"/>
                      <a:ext cx="66555" cy="67222"/>
                      <a:chOff x="16071153" y="2826710"/>
                      <a:chExt cx="66555" cy="67222"/>
                    </a:xfrm>
                  </p:grpSpPr>
                  <p:cxnSp>
                    <p:nvCxnSpPr>
                      <p:cNvPr id="1145" name="Straight Connector 1144">
                        <a:extLst>
                          <a:ext uri="{FF2B5EF4-FFF2-40B4-BE49-F238E27FC236}">
                            <a16:creationId xmlns:a16="http://schemas.microsoft.com/office/drawing/2014/main" id="{56F47DFE-0C55-C9DF-6239-9003C102E6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6104431" y="2826710"/>
                        <a:ext cx="0" cy="67222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6" name="Straight Connector 1145">
                        <a:extLst>
                          <a:ext uri="{FF2B5EF4-FFF2-40B4-BE49-F238E27FC236}">
                            <a16:creationId xmlns:a16="http://schemas.microsoft.com/office/drawing/2014/main" id="{1575D647-E8F9-5347-9CF7-CBD5AFD393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16071153" y="2862722"/>
                        <a:ext cx="66555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147" name="Group 1146">
                      <a:extLst>
                        <a:ext uri="{FF2B5EF4-FFF2-40B4-BE49-F238E27FC236}">
                          <a16:creationId xmlns:a16="http://schemas.microsoft.com/office/drawing/2014/main" id="{1718CCB5-DD57-7856-0CFF-48FCAC9A45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91600" y="3082900"/>
                      <a:ext cx="66555" cy="67222"/>
                      <a:chOff x="16071153" y="2826710"/>
                      <a:chExt cx="66555" cy="67222"/>
                    </a:xfrm>
                  </p:grpSpPr>
                  <p:cxnSp>
                    <p:nvCxnSpPr>
                      <p:cNvPr id="1148" name="Straight Connector 1147">
                        <a:extLst>
                          <a:ext uri="{FF2B5EF4-FFF2-40B4-BE49-F238E27FC236}">
                            <a16:creationId xmlns:a16="http://schemas.microsoft.com/office/drawing/2014/main" id="{CB447033-BBE5-4180-390B-432B779820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6104431" y="2826710"/>
                        <a:ext cx="0" cy="67222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9" name="Straight Connector 1148">
                        <a:extLst>
                          <a:ext uri="{FF2B5EF4-FFF2-40B4-BE49-F238E27FC236}">
                            <a16:creationId xmlns:a16="http://schemas.microsoft.com/office/drawing/2014/main" id="{237CFC2C-122A-801C-5B2B-C5BF7452EE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16071153" y="2862722"/>
                        <a:ext cx="66555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150" name="Group 1149">
                      <a:extLst>
                        <a:ext uri="{FF2B5EF4-FFF2-40B4-BE49-F238E27FC236}">
                          <a16:creationId xmlns:a16="http://schemas.microsoft.com/office/drawing/2014/main" id="{F5BA145A-5271-7E34-34E0-F126B7A17A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32850" y="3082900"/>
                      <a:ext cx="66555" cy="67222"/>
                      <a:chOff x="16071153" y="2826710"/>
                      <a:chExt cx="66555" cy="67222"/>
                    </a:xfrm>
                  </p:grpSpPr>
                  <p:cxnSp>
                    <p:nvCxnSpPr>
                      <p:cNvPr id="1151" name="Straight Connector 1150">
                        <a:extLst>
                          <a:ext uri="{FF2B5EF4-FFF2-40B4-BE49-F238E27FC236}">
                            <a16:creationId xmlns:a16="http://schemas.microsoft.com/office/drawing/2014/main" id="{3CA26150-8220-0A26-D3E8-57B4BA09A3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6104431" y="2826710"/>
                        <a:ext cx="0" cy="67222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52" name="Straight Connector 1151">
                        <a:extLst>
                          <a:ext uri="{FF2B5EF4-FFF2-40B4-BE49-F238E27FC236}">
                            <a16:creationId xmlns:a16="http://schemas.microsoft.com/office/drawing/2014/main" id="{24CE3BF0-327E-1727-6211-0650A4627F9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16071153" y="2862722"/>
                        <a:ext cx="66555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154" name="Straight Connector 1153">
                      <a:extLst>
                        <a:ext uri="{FF2B5EF4-FFF2-40B4-BE49-F238E27FC236}">
                          <a16:creationId xmlns:a16="http://schemas.microsoft.com/office/drawing/2014/main" id="{F0E19291-FE6A-D9D6-F66A-509239E29C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20127" y="2985179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7" name="Straight Connector 1156">
                      <a:extLst>
                        <a:ext uri="{FF2B5EF4-FFF2-40B4-BE49-F238E27FC236}">
                          <a16:creationId xmlns:a16="http://schemas.microsoft.com/office/drawing/2014/main" id="{04C23FB6-AC44-604F-66D5-D915C9D2FA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785808" y="2985179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9" name="Straight Connector 1158">
                      <a:extLst>
                        <a:ext uri="{FF2B5EF4-FFF2-40B4-BE49-F238E27FC236}">
                          <a16:creationId xmlns:a16="http://schemas.microsoft.com/office/drawing/2014/main" id="{DA35C08F-9370-7535-7B55-60C6DB19534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718211" y="2805439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0" name="Straight Connector 1159">
                      <a:extLst>
                        <a:ext uri="{FF2B5EF4-FFF2-40B4-BE49-F238E27FC236}">
                          <a16:creationId xmlns:a16="http://schemas.microsoft.com/office/drawing/2014/main" id="{3B7B9EEB-E11A-741D-A9AD-F65C3A16B33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492520" y="2805439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1" name="Straight Connector 1160">
                      <a:extLst>
                        <a:ext uri="{FF2B5EF4-FFF2-40B4-BE49-F238E27FC236}">
                          <a16:creationId xmlns:a16="http://schemas.microsoft.com/office/drawing/2014/main" id="{C5E96648-339C-545F-6458-ABE56C3507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437260" y="2805439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2" name="Straight Connector 1161">
                      <a:extLst>
                        <a:ext uri="{FF2B5EF4-FFF2-40B4-BE49-F238E27FC236}">
                          <a16:creationId xmlns:a16="http://schemas.microsoft.com/office/drawing/2014/main" id="{0CC80EDC-D9B9-3ABE-7768-78217940858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413411" y="2653040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3" name="Straight Connector 1162">
                      <a:extLst>
                        <a:ext uri="{FF2B5EF4-FFF2-40B4-BE49-F238E27FC236}">
                          <a16:creationId xmlns:a16="http://schemas.microsoft.com/office/drawing/2014/main" id="{51F86CEC-49CA-1909-3AD6-08222E107A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343610" y="2653040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4" name="Straight Connector 1163">
                      <a:extLst>
                        <a:ext uri="{FF2B5EF4-FFF2-40B4-BE49-F238E27FC236}">
                          <a16:creationId xmlns:a16="http://schemas.microsoft.com/office/drawing/2014/main" id="{2C7840DF-F52C-7D20-6865-9588BA5692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156890" y="2576839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7" name="Straight Connector 1166">
                      <a:extLst>
                        <a:ext uri="{FF2B5EF4-FFF2-40B4-BE49-F238E27FC236}">
                          <a16:creationId xmlns:a16="http://schemas.microsoft.com/office/drawing/2014/main" id="{BFC833C9-B331-AFA1-BF45-23786F861C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123153" y="2576839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8" name="Straight Connector 1167">
                      <a:extLst>
                        <a:ext uri="{FF2B5EF4-FFF2-40B4-BE49-F238E27FC236}">
                          <a16:creationId xmlns:a16="http://schemas.microsoft.com/office/drawing/2014/main" id="{AD139699-A3F5-E093-AEBD-5B257F99763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042300" y="2576839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173" name="Group 1172">
                  <a:extLst>
                    <a:ext uri="{FF2B5EF4-FFF2-40B4-BE49-F238E27FC236}">
                      <a16:creationId xmlns:a16="http://schemas.microsoft.com/office/drawing/2014/main" id="{CBBC476F-A626-0AE7-56F2-BC8042C4356A}"/>
                    </a:ext>
                  </a:extLst>
                </p:cNvPr>
                <p:cNvGrpSpPr/>
                <p:nvPr/>
              </p:nvGrpSpPr>
              <p:grpSpPr>
                <a:xfrm>
                  <a:off x="7186613" y="2557463"/>
                  <a:ext cx="2414587" cy="2405062"/>
                  <a:chOff x="7186613" y="2557463"/>
                  <a:chExt cx="2414587" cy="2405062"/>
                </a:xfrm>
              </p:grpSpPr>
              <p:sp>
                <p:nvSpPr>
                  <p:cNvPr id="802" name="Freeform 801">
                    <a:extLst>
                      <a:ext uri="{FF2B5EF4-FFF2-40B4-BE49-F238E27FC236}">
                        <a16:creationId xmlns:a16="http://schemas.microsoft.com/office/drawing/2014/main" id="{51133042-0412-DBDB-D4E4-6C3E01B4BE59}"/>
                      </a:ext>
                    </a:extLst>
                  </p:cNvPr>
                  <p:cNvSpPr/>
                  <p:nvPr/>
                </p:nvSpPr>
                <p:spPr>
                  <a:xfrm>
                    <a:off x="7186613" y="2557463"/>
                    <a:ext cx="2414587" cy="2405062"/>
                  </a:xfrm>
                  <a:custGeom>
                    <a:avLst/>
                    <a:gdLst>
                      <a:gd name="connsiteX0" fmla="*/ 2414587 w 2414587"/>
                      <a:gd name="connsiteY0" fmla="*/ 2405062 h 2405062"/>
                      <a:gd name="connsiteX1" fmla="*/ 2414587 w 2414587"/>
                      <a:gd name="connsiteY1" fmla="*/ 2190750 h 2405062"/>
                      <a:gd name="connsiteX2" fmla="*/ 2052637 w 2414587"/>
                      <a:gd name="connsiteY2" fmla="*/ 2190750 h 2405062"/>
                      <a:gd name="connsiteX3" fmla="*/ 2052637 w 2414587"/>
                      <a:gd name="connsiteY3" fmla="*/ 1971675 h 2405062"/>
                      <a:gd name="connsiteX4" fmla="*/ 1519237 w 2414587"/>
                      <a:gd name="connsiteY4" fmla="*/ 1971675 h 2405062"/>
                      <a:gd name="connsiteX5" fmla="*/ 1519237 w 2414587"/>
                      <a:gd name="connsiteY5" fmla="*/ 1747837 h 2405062"/>
                      <a:gd name="connsiteX6" fmla="*/ 1457325 w 2414587"/>
                      <a:gd name="connsiteY6" fmla="*/ 1747837 h 2405062"/>
                      <a:gd name="connsiteX7" fmla="*/ 1457325 w 2414587"/>
                      <a:gd name="connsiteY7" fmla="*/ 1524000 h 2405062"/>
                      <a:gd name="connsiteX8" fmla="*/ 1428750 w 2414587"/>
                      <a:gd name="connsiteY8" fmla="*/ 1524000 h 2405062"/>
                      <a:gd name="connsiteX9" fmla="*/ 1428750 w 2414587"/>
                      <a:gd name="connsiteY9" fmla="*/ 1314450 h 2405062"/>
                      <a:gd name="connsiteX10" fmla="*/ 1319212 w 2414587"/>
                      <a:gd name="connsiteY10" fmla="*/ 1314450 h 2405062"/>
                      <a:gd name="connsiteX11" fmla="*/ 1319212 w 2414587"/>
                      <a:gd name="connsiteY11" fmla="*/ 1090612 h 2405062"/>
                      <a:gd name="connsiteX12" fmla="*/ 1290637 w 2414587"/>
                      <a:gd name="connsiteY12" fmla="*/ 1090612 h 2405062"/>
                      <a:gd name="connsiteX13" fmla="*/ 1290637 w 2414587"/>
                      <a:gd name="connsiteY13" fmla="*/ 895350 h 2405062"/>
                      <a:gd name="connsiteX14" fmla="*/ 995362 w 2414587"/>
                      <a:gd name="connsiteY14" fmla="*/ 895350 h 2405062"/>
                      <a:gd name="connsiteX15" fmla="*/ 995362 w 2414587"/>
                      <a:gd name="connsiteY15" fmla="*/ 704850 h 2405062"/>
                      <a:gd name="connsiteX16" fmla="*/ 942975 w 2414587"/>
                      <a:gd name="connsiteY16" fmla="*/ 704850 h 2405062"/>
                      <a:gd name="connsiteX17" fmla="*/ 942975 w 2414587"/>
                      <a:gd name="connsiteY17" fmla="*/ 519112 h 2405062"/>
                      <a:gd name="connsiteX18" fmla="*/ 519112 w 2414587"/>
                      <a:gd name="connsiteY18" fmla="*/ 519112 h 2405062"/>
                      <a:gd name="connsiteX19" fmla="*/ 519112 w 2414587"/>
                      <a:gd name="connsiteY19" fmla="*/ 338137 h 2405062"/>
                      <a:gd name="connsiteX20" fmla="*/ 438150 w 2414587"/>
                      <a:gd name="connsiteY20" fmla="*/ 338137 h 2405062"/>
                      <a:gd name="connsiteX21" fmla="*/ 438150 w 2414587"/>
                      <a:gd name="connsiteY21" fmla="*/ 185737 h 2405062"/>
                      <a:gd name="connsiteX22" fmla="*/ 180975 w 2414587"/>
                      <a:gd name="connsiteY22" fmla="*/ 185737 h 2405062"/>
                      <a:gd name="connsiteX23" fmla="*/ 180975 w 2414587"/>
                      <a:gd name="connsiteY23" fmla="*/ 0 h 2405062"/>
                      <a:gd name="connsiteX24" fmla="*/ 0 w 2414587"/>
                      <a:gd name="connsiteY24" fmla="*/ 0 h 2405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414587" h="2405062">
                        <a:moveTo>
                          <a:pt x="2414587" y="2405062"/>
                        </a:moveTo>
                        <a:lnTo>
                          <a:pt x="2414587" y="2190750"/>
                        </a:lnTo>
                        <a:lnTo>
                          <a:pt x="2052637" y="2190750"/>
                        </a:lnTo>
                        <a:lnTo>
                          <a:pt x="2052637" y="1971675"/>
                        </a:lnTo>
                        <a:lnTo>
                          <a:pt x="1519237" y="1971675"/>
                        </a:lnTo>
                        <a:lnTo>
                          <a:pt x="1519237" y="1747837"/>
                        </a:lnTo>
                        <a:lnTo>
                          <a:pt x="1457325" y="1747837"/>
                        </a:lnTo>
                        <a:lnTo>
                          <a:pt x="1457325" y="1524000"/>
                        </a:lnTo>
                        <a:lnTo>
                          <a:pt x="1428750" y="1524000"/>
                        </a:lnTo>
                        <a:lnTo>
                          <a:pt x="1428750" y="1314450"/>
                        </a:lnTo>
                        <a:lnTo>
                          <a:pt x="1319212" y="1314450"/>
                        </a:lnTo>
                        <a:lnTo>
                          <a:pt x="1319212" y="1090612"/>
                        </a:lnTo>
                        <a:lnTo>
                          <a:pt x="1290637" y="1090612"/>
                        </a:lnTo>
                        <a:lnTo>
                          <a:pt x="1290637" y="895350"/>
                        </a:lnTo>
                        <a:lnTo>
                          <a:pt x="995362" y="895350"/>
                        </a:lnTo>
                        <a:lnTo>
                          <a:pt x="995362" y="704850"/>
                        </a:lnTo>
                        <a:lnTo>
                          <a:pt x="942975" y="704850"/>
                        </a:lnTo>
                        <a:lnTo>
                          <a:pt x="942975" y="519112"/>
                        </a:lnTo>
                        <a:lnTo>
                          <a:pt x="519112" y="519112"/>
                        </a:lnTo>
                        <a:lnTo>
                          <a:pt x="519112" y="338137"/>
                        </a:lnTo>
                        <a:lnTo>
                          <a:pt x="438150" y="338137"/>
                        </a:lnTo>
                        <a:lnTo>
                          <a:pt x="438150" y="185737"/>
                        </a:lnTo>
                        <a:lnTo>
                          <a:pt x="180975" y="185737"/>
                        </a:lnTo>
                        <a:lnTo>
                          <a:pt x="180975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5400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171" name="Straight Connector 1170">
                    <a:extLst>
                      <a:ext uri="{FF2B5EF4-FFF2-40B4-BE49-F238E27FC236}">
                        <a16:creationId xmlns:a16="http://schemas.microsoft.com/office/drawing/2014/main" id="{554A6A3D-0EDB-3118-0D65-C2FAA05787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83018" y="3036366"/>
                    <a:ext cx="0" cy="67222"/>
                  </a:xfrm>
                  <a:prstGeom prst="line">
                    <a:avLst/>
                  </a:prstGeom>
                  <a:ln w="1905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3" name="Group 1182">
                  <a:extLst>
                    <a:ext uri="{FF2B5EF4-FFF2-40B4-BE49-F238E27FC236}">
                      <a16:creationId xmlns:a16="http://schemas.microsoft.com/office/drawing/2014/main" id="{A919CD8B-22CA-11B7-A907-3AD15BB8822F}"/>
                    </a:ext>
                  </a:extLst>
                </p:cNvPr>
                <p:cNvGrpSpPr/>
                <p:nvPr/>
              </p:nvGrpSpPr>
              <p:grpSpPr>
                <a:xfrm>
                  <a:off x="7178963" y="2584450"/>
                  <a:ext cx="2625435" cy="2381249"/>
                  <a:chOff x="7178963" y="2584450"/>
                  <a:chExt cx="2625435" cy="2381249"/>
                </a:xfrm>
              </p:grpSpPr>
              <p:sp>
                <p:nvSpPr>
                  <p:cNvPr id="804" name="Freeform 803">
                    <a:extLst>
                      <a:ext uri="{FF2B5EF4-FFF2-40B4-BE49-F238E27FC236}">
                        <a16:creationId xmlns:a16="http://schemas.microsoft.com/office/drawing/2014/main" id="{4C15989C-A70E-792C-79F8-560807E2368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01056" y="2462357"/>
                    <a:ext cx="2381249" cy="2625435"/>
                  </a:xfrm>
                  <a:custGeom>
                    <a:avLst/>
                    <a:gdLst>
                      <a:gd name="connsiteX0" fmla="*/ 0 w 6712085"/>
                      <a:gd name="connsiteY0" fmla="*/ 7405991 h 7405991"/>
                      <a:gd name="connsiteX1" fmla="*/ 0 w 6712085"/>
                      <a:gd name="connsiteY1" fmla="*/ 7405991 h 7405991"/>
                      <a:gd name="connsiteX2" fmla="*/ 0 w 6712085"/>
                      <a:gd name="connsiteY2" fmla="*/ 7211438 h 7405991"/>
                      <a:gd name="connsiteX3" fmla="*/ 188068 w 6712085"/>
                      <a:gd name="connsiteY3" fmla="*/ 7211438 h 7405991"/>
                      <a:gd name="connsiteX4" fmla="*/ 188068 w 6712085"/>
                      <a:gd name="connsiteY4" fmla="*/ 7140102 h 7405991"/>
                      <a:gd name="connsiteX5" fmla="*/ 408562 w 6712085"/>
                      <a:gd name="connsiteY5" fmla="*/ 7140102 h 7405991"/>
                      <a:gd name="connsiteX6" fmla="*/ 408562 w 6712085"/>
                      <a:gd name="connsiteY6" fmla="*/ 7140102 h 7405991"/>
                      <a:gd name="connsiteX7" fmla="*/ 460443 w 6712085"/>
                      <a:gd name="connsiteY7" fmla="*/ 7088221 h 7405991"/>
                      <a:gd name="connsiteX8" fmla="*/ 570689 w 6712085"/>
                      <a:gd name="connsiteY8" fmla="*/ 7088221 h 7405991"/>
                      <a:gd name="connsiteX9" fmla="*/ 570689 w 6712085"/>
                      <a:gd name="connsiteY9" fmla="*/ 7023370 h 7405991"/>
                      <a:gd name="connsiteX10" fmla="*/ 700391 w 6712085"/>
                      <a:gd name="connsiteY10" fmla="*/ 7023370 h 7405991"/>
                      <a:gd name="connsiteX11" fmla="*/ 771728 w 6712085"/>
                      <a:gd name="connsiteY11" fmla="*/ 6977974 h 7405991"/>
                      <a:gd name="connsiteX12" fmla="*/ 1018162 w 6712085"/>
                      <a:gd name="connsiteY12" fmla="*/ 6977974 h 7405991"/>
                      <a:gd name="connsiteX13" fmla="*/ 1057072 w 6712085"/>
                      <a:gd name="connsiteY13" fmla="*/ 6939064 h 7405991"/>
                      <a:gd name="connsiteX14" fmla="*/ 1141379 w 6712085"/>
                      <a:gd name="connsiteY14" fmla="*/ 6939064 h 7405991"/>
                      <a:gd name="connsiteX15" fmla="*/ 1219200 w 6712085"/>
                      <a:gd name="connsiteY15" fmla="*/ 6893668 h 7405991"/>
                      <a:gd name="connsiteX16" fmla="*/ 1219200 w 6712085"/>
                      <a:gd name="connsiteY16" fmla="*/ 6770451 h 7405991"/>
                      <a:gd name="connsiteX17" fmla="*/ 1361872 w 6712085"/>
                      <a:gd name="connsiteY17" fmla="*/ 6770451 h 7405991"/>
                      <a:gd name="connsiteX18" fmla="*/ 1361872 w 6712085"/>
                      <a:gd name="connsiteY18" fmla="*/ 6712085 h 7405991"/>
                      <a:gd name="connsiteX19" fmla="*/ 1517515 w 6712085"/>
                      <a:gd name="connsiteY19" fmla="*/ 6712085 h 7405991"/>
                      <a:gd name="connsiteX20" fmla="*/ 1517515 w 6712085"/>
                      <a:gd name="connsiteY20" fmla="*/ 6712085 h 7405991"/>
                      <a:gd name="connsiteX21" fmla="*/ 1517515 w 6712085"/>
                      <a:gd name="connsiteY21" fmla="*/ 6673174 h 7405991"/>
                      <a:gd name="connsiteX22" fmla="*/ 1627762 w 6712085"/>
                      <a:gd name="connsiteY22" fmla="*/ 6679659 h 7405991"/>
                      <a:gd name="connsiteX23" fmla="*/ 1627762 w 6712085"/>
                      <a:gd name="connsiteY23" fmla="*/ 6640749 h 7405991"/>
                      <a:gd name="connsiteX24" fmla="*/ 1776919 w 6712085"/>
                      <a:gd name="connsiteY24" fmla="*/ 6640749 h 7405991"/>
                      <a:gd name="connsiteX25" fmla="*/ 1776919 w 6712085"/>
                      <a:gd name="connsiteY25" fmla="*/ 6640749 h 7405991"/>
                      <a:gd name="connsiteX26" fmla="*/ 1776919 w 6712085"/>
                      <a:gd name="connsiteY26" fmla="*/ 6640749 h 7405991"/>
                      <a:gd name="connsiteX27" fmla="*/ 1770434 w 6712085"/>
                      <a:gd name="connsiteY27" fmla="*/ 6588868 h 7405991"/>
                      <a:gd name="connsiteX28" fmla="*/ 1926077 w 6712085"/>
                      <a:gd name="connsiteY28" fmla="*/ 6588868 h 7405991"/>
                      <a:gd name="connsiteX29" fmla="*/ 1926077 w 6712085"/>
                      <a:gd name="connsiteY29" fmla="*/ 6588868 h 7405991"/>
                      <a:gd name="connsiteX30" fmla="*/ 2003898 w 6712085"/>
                      <a:gd name="connsiteY30" fmla="*/ 6582383 h 7405991"/>
                      <a:gd name="connsiteX31" fmla="*/ 2003898 w 6712085"/>
                      <a:gd name="connsiteY31" fmla="*/ 6413770 h 7405991"/>
                      <a:gd name="connsiteX32" fmla="*/ 2120630 w 6712085"/>
                      <a:gd name="connsiteY32" fmla="*/ 6413770 h 7405991"/>
                      <a:gd name="connsiteX33" fmla="*/ 2120630 w 6712085"/>
                      <a:gd name="connsiteY33" fmla="*/ 6290553 h 7405991"/>
                      <a:gd name="connsiteX34" fmla="*/ 2380034 w 6712085"/>
                      <a:gd name="connsiteY34" fmla="*/ 6290553 h 7405991"/>
                      <a:gd name="connsiteX35" fmla="*/ 2380034 w 6712085"/>
                      <a:gd name="connsiteY35" fmla="*/ 6290553 h 7405991"/>
                      <a:gd name="connsiteX36" fmla="*/ 2600528 w 6712085"/>
                      <a:gd name="connsiteY36" fmla="*/ 6297038 h 7405991"/>
                      <a:gd name="connsiteX37" fmla="*/ 2600528 w 6712085"/>
                      <a:gd name="connsiteY37" fmla="*/ 6232187 h 7405991"/>
                      <a:gd name="connsiteX38" fmla="*/ 2697804 w 6712085"/>
                      <a:gd name="connsiteY38" fmla="*/ 6232187 h 7405991"/>
                      <a:gd name="connsiteX39" fmla="*/ 2697804 w 6712085"/>
                      <a:gd name="connsiteY39" fmla="*/ 6083030 h 7405991"/>
                      <a:gd name="connsiteX40" fmla="*/ 2795081 w 6712085"/>
                      <a:gd name="connsiteY40" fmla="*/ 6083030 h 7405991"/>
                      <a:gd name="connsiteX41" fmla="*/ 2795081 w 6712085"/>
                      <a:gd name="connsiteY41" fmla="*/ 6011693 h 7405991"/>
                      <a:gd name="connsiteX42" fmla="*/ 2898843 w 6712085"/>
                      <a:gd name="connsiteY42" fmla="*/ 6011693 h 7405991"/>
                      <a:gd name="connsiteX43" fmla="*/ 2898843 w 6712085"/>
                      <a:gd name="connsiteY43" fmla="*/ 6011693 h 7405991"/>
                      <a:gd name="connsiteX44" fmla="*/ 3119336 w 6712085"/>
                      <a:gd name="connsiteY44" fmla="*/ 5953328 h 7405991"/>
                      <a:gd name="connsiteX45" fmla="*/ 3197157 w 6712085"/>
                      <a:gd name="connsiteY45" fmla="*/ 5894962 h 7405991"/>
                      <a:gd name="connsiteX46" fmla="*/ 3320374 w 6712085"/>
                      <a:gd name="connsiteY46" fmla="*/ 5849566 h 7405991"/>
                      <a:gd name="connsiteX47" fmla="*/ 3476017 w 6712085"/>
                      <a:gd name="connsiteY47" fmla="*/ 5849566 h 7405991"/>
                      <a:gd name="connsiteX48" fmla="*/ 3586264 w 6712085"/>
                      <a:gd name="connsiteY48" fmla="*/ 5823625 h 7405991"/>
                      <a:gd name="connsiteX49" fmla="*/ 3586264 w 6712085"/>
                      <a:gd name="connsiteY49" fmla="*/ 5687438 h 7405991"/>
                      <a:gd name="connsiteX50" fmla="*/ 3670570 w 6712085"/>
                      <a:gd name="connsiteY50" fmla="*/ 5687438 h 7405991"/>
                      <a:gd name="connsiteX51" fmla="*/ 3670570 w 6712085"/>
                      <a:gd name="connsiteY51" fmla="*/ 5622587 h 7405991"/>
                      <a:gd name="connsiteX52" fmla="*/ 3793787 w 6712085"/>
                      <a:gd name="connsiteY52" fmla="*/ 5622587 h 7405991"/>
                      <a:gd name="connsiteX53" fmla="*/ 3793787 w 6712085"/>
                      <a:gd name="connsiteY53" fmla="*/ 5551251 h 7405991"/>
                      <a:gd name="connsiteX54" fmla="*/ 3981855 w 6712085"/>
                      <a:gd name="connsiteY54" fmla="*/ 5551251 h 7405991"/>
                      <a:gd name="connsiteX55" fmla="*/ 3981855 w 6712085"/>
                      <a:gd name="connsiteY55" fmla="*/ 5428034 h 7405991"/>
                      <a:gd name="connsiteX56" fmla="*/ 4079132 w 6712085"/>
                      <a:gd name="connsiteY56" fmla="*/ 5428034 h 7405991"/>
                      <a:gd name="connsiteX57" fmla="*/ 4079132 w 6712085"/>
                      <a:gd name="connsiteY57" fmla="*/ 5103779 h 7405991"/>
                      <a:gd name="connsiteX58" fmla="*/ 4156953 w 6712085"/>
                      <a:gd name="connsiteY58" fmla="*/ 5103779 h 7405991"/>
                      <a:gd name="connsiteX59" fmla="*/ 4156953 w 6712085"/>
                      <a:gd name="connsiteY59" fmla="*/ 5019472 h 7405991"/>
                      <a:gd name="connsiteX60" fmla="*/ 4280170 w 6712085"/>
                      <a:gd name="connsiteY60" fmla="*/ 5019472 h 7405991"/>
                      <a:gd name="connsiteX61" fmla="*/ 4280170 w 6712085"/>
                      <a:gd name="connsiteY61" fmla="*/ 4760068 h 7405991"/>
                      <a:gd name="connsiteX62" fmla="*/ 4377447 w 6712085"/>
                      <a:gd name="connsiteY62" fmla="*/ 4760068 h 7405991"/>
                      <a:gd name="connsiteX63" fmla="*/ 4377447 w 6712085"/>
                      <a:gd name="connsiteY63" fmla="*/ 4695217 h 7405991"/>
                      <a:gd name="connsiteX64" fmla="*/ 4559030 w 6712085"/>
                      <a:gd name="connsiteY64" fmla="*/ 4695217 h 7405991"/>
                      <a:gd name="connsiteX65" fmla="*/ 4559030 w 6712085"/>
                      <a:gd name="connsiteY65" fmla="*/ 4182893 h 7405991"/>
                      <a:gd name="connsiteX66" fmla="*/ 4708187 w 6712085"/>
                      <a:gd name="connsiteY66" fmla="*/ 4182893 h 7405991"/>
                      <a:gd name="connsiteX67" fmla="*/ 4708187 w 6712085"/>
                      <a:gd name="connsiteY67" fmla="*/ 4085617 h 7405991"/>
                      <a:gd name="connsiteX68" fmla="*/ 4818434 w 6712085"/>
                      <a:gd name="connsiteY68" fmla="*/ 4085617 h 7405991"/>
                      <a:gd name="connsiteX69" fmla="*/ 4818434 w 6712085"/>
                      <a:gd name="connsiteY69" fmla="*/ 3981855 h 7405991"/>
                      <a:gd name="connsiteX70" fmla="*/ 5032443 w 6712085"/>
                      <a:gd name="connsiteY70" fmla="*/ 3981855 h 7405991"/>
                      <a:gd name="connsiteX71" fmla="*/ 5032443 w 6712085"/>
                      <a:gd name="connsiteY71" fmla="*/ 3819728 h 7405991"/>
                      <a:gd name="connsiteX72" fmla="*/ 5278877 w 6712085"/>
                      <a:gd name="connsiteY72" fmla="*/ 3819728 h 7405991"/>
                      <a:gd name="connsiteX73" fmla="*/ 5278877 w 6712085"/>
                      <a:gd name="connsiteY73" fmla="*/ 3754876 h 7405991"/>
                      <a:gd name="connsiteX74" fmla="*/ 5421549 w 6712085"/>
                      <a:gd name="connsiteY74" fmla="*/ 3754876 h 7405991"/>
                      <a:gd name="connsiteX75" fmla="*/ 5421549 w 6712085"/>
                      <a:gd name="connsiteY75" fmla="*/ 3618689 h 7405991"/>
                      <a:gd name="connsiteX76" fmla="*/ 5544766 w 6712085"/>
                      <a:gd name="connsiteY76" fmla="*/ 3618689 h 7405991"/>
                      <a:gd name="connsiteX77" fmla="*/ 5544766 w 6712085"/>
                      <a:gd name="connsiteY77" fmla="*/ 3534383 h 7405991"/>
                      <a:gd name="connsiteX78" fmla="*/ 5655013 w 6712085"/>
                      <a:gd name="connsiteY78" fmla="*/ 3534383 h 7405991"/>
                      <a:gd name="connsiteX79" fmla="*/ 5655013 w 6712085"/>
                      <a:gd name="connsiteY79" fmla="*/ 2457855 h 7405991"/>
                      <a:gd name="connsiteX80" fmla="*/ 5817140 w 6712085"/>
                      <a:gd name="connsiteY80" fmla="*/ 2457855 h 7405991"/>
                      <a:gd name="connsiteX81" fmla="*/ 5817140 w 6712085"/>
                      <a:gd name="connsiteY81" fmla="*/ 2198451 h 7405991"/>
                      <a:gd name="connsiteX82" fmla="*/ 5979268 w 6712085"/>
                      <a:gd name="connsiteY82" fmla="*/ 2198451 h 7405991"/>
                      <a:gd name="connsiteX83" fmla="*/ 5979268 w 6712085"/>
                      <a:gd name="connsiteY83" fmla="*/ 2049293 h 7405991"/>
                      <a:gd name="connsiteX84" fmla="*/ 6115455 w 6712085"/>
                      <a:gd name="connsiteY84" fmla="*/ 2049293 h 7405991"/>
                      <a:gd name="connsiteX85" fmla="*/ 6115455 w 6712085"/>
                      <a:gd name="connsiteY85" fmla="*/ 1562911 h 7405991"/>
                      <a:gd name="connsiteX86" fmla="*/ 6258128 w 6712085"/>
                      <a:gd name="connsiteY86" fmla="*/ 1562911 h 7405991"/>
                      <a:gd name="connsiteX87" fmla="*/ 6258128 w 6712085"/>
                      <a:gd name="connsiteY87" fmla="*/ 408562 h 7405991"/>
                      <a:gd name="connsiteX88" fmla="*/ 6485106 w 6712085"/>
                      <a:gd name="connsiteY88" fmla="*/ 408562 h 7405991"/>
                      <a:gd name="connsiteX89" fmla="*/ 6485106 w 6712085"/>
                      <a:gd name="connsiteY89" fmla="*/ 0 h 7405991"/>
                      <a:gd name="connsiteX90" fmla="*/ 6712085 w 6712085"/>
                      <a:gd name="connsiteY90" fmla="*/ 0 h 74059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6712085" h="7405991">
                        <a:moveTo>
                          <a:pt x="0" y="7405991"/>
                        </a:moveTo>
                        <a:lnTo>
                          <a:pt x="0" y="7405991"/>
                        </a:lnTo>
                        <a:lnTo>
                          <a:pt x="0" y="7211438"/>
                        </a:lnTo>
                        <a:lnTo>
                          <a:pt x="188068" y="7211438"/>
                        </a:lnTo>
                        <a:lnTo>
                          <a:pt x="188068" y="7140102"/>
                        </a:lnTo>
                        <a:lnTo>
                          <a:pt x="408562" y="7140102"/>
                        </a:lnTo>
                        <a:lnTo>
                          <a:pt x="408562" y="7140102"/>
                        </a:lnTo>
                        <a:lnTo>
                          <a:pt x="460443" y="7088221"/>
                        </a:lnTo>
                        <a:lnTo>
                          <a:pt x="570689" y="7088221"/>
                        </a:lnTo>
                        <a:lnTo>
                          <a:pt x="570689" y="7023370"/>
                        </a:lnTo>
                        <a:lnTo>
                          <a:pt x="700391" y="7023370"/>
                        </a:lnTo>
                        <a:lnTo>
                          <a:pt x="771728" y="6977974"/>
                        </a:lnTo>
                        <a:lnTo>
                          <a:pt x="1018162" y="6977974"/>
                        </a:lnTo>
                        <a:lnTo>
                          <a:pt x="1057072" y="6939064"/>
                        </a:lnTo>
                        <a:lnTo>
                          <a:pt x="1141379" y="6939064"/>
                        </a:lnTo>
                        <a:lnTo>
                          <a:pt x="1219200" y="6893668"/>
                        </a:lnTo>
                        <a:lnTo>
                          <a:pt x="1219200" y="6770451"/>
                        </a:lnTo>
                        <a:lnTo>
                          <a:pt x="1361872" y="6770451"/>
                        </a:lnTo>
                        <a:lnTo>
                          <a:pt x="1361872" y="6712085"/>
                        </a:lnTo>
                        <a:lnTo>
                          <a:pt x="1517515" y="6712085"/>
                        </a:lnTo>
                        <a:lnTo>
                          <a:pt x="1517515" y="6712085"/>
                        </a:lnTo>
                        <a:lnTo>
                          <a:pt x="1517515" y="6673174"/>
                        </a:lnTo>
                        <a:lnTo>
                          <a:pt x="1627762" y="6679659"/>
                        </a:lnTo>
                        <a:lnTo>
                          <a:pt x="1627762" y="6640749"/>
                        </a:lnTo>
                        <a:lnTo>
                          <a:pt x="1776919" y="6640749"/>
                        </a:lnTo>
                        <a:lnTo>
                          <a:pt x="1776919" y="6640749"/>
                        </a:lnTo>
                        <a:lnTo>
                          <a:pt x="1776919" y="6640749"/>
                        </a:lnTo>
                        <a:lnTo>
                          <a:pt x="1770434" y="6588868"/>
                        </a:lnTo>
                        <a:lnTo>
                          <a:pt x="1926077" y="6588868"/>
                        </a:lnTo>
                        <a:lnTo>
                          <a:pt x="1926077" y="6588868"/>
                        </a:lnTo>
                        <a:lnTo>
                          <a:pt x="2003898" y="6582383"/>
                        </a:lnTo>
                        <a:lnTo>
                          <a:pt x="2003898" y="6413770"/>
                        </a:lnTo>
                        <a:lnTo>
                          <a:pt x="2120630" y="6413770"/>
                        </a:lnTo>
                        <a:lnTo>
                          <a:pt x="2120630" y="6290553"/>
                        </a:lnTo>
                        <a:lnTo>
                          <a:pt x="2380034" y="6290553"/>
                        </a:lnTo>
                        <a:lnTo>
                          <a:pt x="2380034" y="6290553"/>
                        </a:lnTo>
                        <a:lnTo>
                          <a:pt x="2600528" y="6297038"/>
                        </a:lnTo>
                        <a:lnTo>
                          <a:pt x="2600528" y="6232187"/>
                        </a:lnTo>
                        <a:lnTo>
                          <a:pt x="2697804" y="6232187"/>
                        </a:lnTo>
                        <a:lnTo>
                          <a:pt x="2697804" y="6083030"/>
                        </a:lnTo>
                        <a:lnTo>
                          <a:pt x="2795081" y="6083030"/>
                        </a:lnTo>
                        <a:lnTo>
                          <a:pt x="2795081" y="6011693"/>
                        </a:lnTo>
                        <a:lnTo>
                          <a:pt x="2898843" y="6011693"/>
                        </a:lnTo>
                        <a:lnTo>
                          <a:pt x="2898843" y="6011693"/>
                        </a:lnTo>
                        <a:lnTo>
                          <a:pt x="3119336" y="5953328"/>
                        </a:lnTo>
                        <a:lnTo>
                          <a:pt x="3197157" y="5894962"/>
                        </a:lnTo>
                        <a:lnTo>
                          <a:pt x="3320374" y="5849566"/>
                        </a:lnTo>
                        <a:lnTo>
                          <a:pt x="3476017" y="5849566"/>
                        </a:lnTo>
                        <a:lnTo>
                          <a:pt x="3586264" y="5823625"/>
                        </a:lnTo>
                        <a:lnTo>
                          <a:pt x="3586264" y="5687438"/>
                        </a:lnTo>
                        <a:lnTo>
                          <a:pt x="3670570" y="5687438"/>
                        </a:lnTo>
                        <a:lnTo>
                          <a:pt x="3670570" y="5622587"/>
                        </a:lnTo>
                        <a:lnTo>
                          <a:pt x="3793787" y="5622587"/>
                        </a:lnTo>
                        <a:lnTo>
                          <a:pt x="3793787" y="5551251"/>
                        </a:lnTo>
                        <a:lnTo>
                          <a:pt x="3981855" y="5551251"/>
                        </a:lnTo>
                        <a:lnTo>
                          <a:pt x="3981855" y="5428034"/>
                        </a:lnTo>
                        <a:lnTo>
                          <a:pt x="4079132" y="5428034"/>
                        </a:lnTo>
                        <a:lnTo>
                          <a:pt x="4079132" y="5103779"/>
                        </a:lnTo>
                        <a:lnTo>
                          <a:pt x="4156953" y="5103779"/>
                        </a:lnTo>
                        <a:lnTo>
                          <a:pt x="4156953" y="5019472"/>
                        </a:lnTo>
                        <a:lnTo>
                          <a:pt x="4280170" y="5019472"/>
                        </a:lnTo>
                        <a:lnTo>
                          <a:pt x="4280170" y="4760068"/>
                        </a:lnTo>
                        <a:lnTo>
                          <a:pt x="4377447" y="4760068"/>
                        </a:lnTo>
                        <a:lnTo>
                          <a:pt x="4377447" y="4695217"/>
                        </a:lnTo>
                        <a:lnTo>
                          <a:pt x="4559030" y="4695217"/>
                        </a:lnTo>
                        <a:lnTo>
                          <a:pt x="4559030" y="4182893"/>
                        </a:lnTo>
                        <a:lnTo>
                          <a:pt x="4708187" y="4182893"/>
                        </a:lnTo>
                        <a:lnTo>
                          <a:pt x="4708187" y="4085617"/>
                        </a:lnTo>
                        <a:lnTo>
                          <a:pt x="4818434" y="4085617"/>
                        </a:lnTo>
                        <a:lnTo>
                          <a:pt x="4818434" y="3981855"/>
                        </a:lnTo>
                        <a:lnTo>
                          <a:pt x="5032443" y="3981855"/>
                        </a:lnTo>
                        <a:lnTo>
                          <a:pt x="5032443" y="3819728"/>
                        </a:lnTo>
                        <a:lnTo>
                          <a:pt x="5278877" y="3819728"/>
                        </a:lnTo>
                        <a:lnTo>
                          <a:pt x="5278877" y="3754876"/>
                        </a:lnTo>
                        <a:lnTo>
                          <a:pt x="5421549" y="3754876"/>
                        </a:lnTo>
                        <a:lnTo>
                          <a:pt x="5421549" y="3618689"/>
                        </a:lnTo>
                        <a:lnTo>
                          <a:pt x="5544766" y="3618689"/>
                        </a:lnTo>
                        <a:lnTo>
                          <a:pt x="5544766" y="3534383"/>
                        </a:lnTo>
                        <a:lnTo>
                          <a:pt x="5655013" y="3534383"/>
                        </a:lnTo>
                        <a:lnTo>
                          <a:pt x="5655013" y="2457855"/>
                        </a:lnTo>
                        <a:lnTo>
                          <a:pt x="5817140" y="2457855"/>
                        </a:lnTo>
                        <a:lnTo>
                          <a:pt x="5817140" y="2198451"/>
                        </a:lnTo>
                        <a:lnTo>
                          <a:pt x="5979268" y="2198451"/>
                        </a:lnTo>
                        <a:lnTo>
                          <a:pt x="5979268" y="2049293"/>
                        </a:lnTo>
                        <a:lnTo>
                          <a:pt x="6115455" y="2049293"/>
                        </a:lnTo>
                        <a:lnTo>
                          <a:pt x="6115455" y="1562911"/>
                        </a:lnTo>
                        <a:lnTo>
                          <a:pt x="6258128" y="1562911"/>
                        </a:lnTo>
                        <a:lnTo>
                          <a:pt x="6258128" y="408562"/>
                        </a:lnTo>
                        <a:lnTo>
                          <a:pt x="6485106" y="408562"/>
                        </a:lnTo>
                        <a:lnTo>
                          <a:pt x="6485106" y="0"/>
                        </a:lnTo>
                        <a:lnTo>
                          <a:pt x="6712085" y="0"/>
                        </a:lnTo>
                      </a:path>
                    </a:pathLst>
                  </a:custGeom>
                  <a:noFill/>
                  <a:ln w="25400">
                    <a:solidFill>
                      <a:srgbClr val="7F7F7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76" name="Group 1175">
                    <a:extLst>
                      <a:ext uri="{FF2B5EF4-FFF2-40B4-BE49-F238E27FC236}">
                        <a16:creationId xmlns:a16="http://schemas.microsoft.com/office/drawing/2014/main" id="{5031DE73-6B8B-490F-8A10-71B15BDBEC46}"/>
                      </a:ext>
                    </a:extLst>
                  </p:cNvPr>
                  <p:cNvGrpSpPr/>
                  <p:nvPr/>
                </p:nvGrpSpPr>
                <p:grpSpPr>
                  <a:xfrm>
                    <a:off x="7493195" y="3252750"/>
                    <a:ext cx="1899182" cy="1580753"/>
                    <a:chOff x="7493195" y="3252750"/>
                    <a:chExt cx="1899182" cy="1580753"/>
                  </a:xfrm>
                </p:grpSpPr>
                <p:cxnSp>
                  <p:nvCxnSpPr>
                    <p:cNvPr id="1174" name="Straight Connector 1173">
                      <a:extLst>
                        <a:ext uri="{FF2B5EF4-FFF2-40B4-BE49-F238E27FC236}">
                          <a16:creationId xmlns:a16="http://schemas.microsoft.com/office/drawing/2014/main" id="{9A5DA075-83B8-16A6-A69C-42EFF9F6C5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493195" y="3252750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5" name="Straight Connector 1174">
                      <a:extLst>
                        <a:ext uri="{FF2B5EF4-FFF2-40B4-BE49-F238E27FC236}">
                          <a16:creationId xmlns:a16="http://schemas.microsoft.com/office/drawing/2014/main" id="{79322467-711C-B1A5-6CB3-456C5F49B4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987040" y="3986830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7" name="Straight Connector 1176">
                      <a:extLst>
                        <a:ext uri="{FF2B5EF4-FFF2-40B4-BE49-F238E27FC236}">
                          <a16:creationId xmlns:a16="http://schemas.microsoft.com/office/drawing/2014/main" id="{30CE93E5-0D65-EDAD-90DA-75602E28CF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261011" y="4163661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8" name="Straight Connector 1177">
                      <a:extLst>
                        <a:ext uri="{FF2B5EF4-FFF2-40B4-BE49-F238E27FC236}">
                          <a16:creationId xmlns:a16="http://schemas.microsoft.com/office/drawing/2014/main" id="{B9941956-D469-B9D1-BDE2-91247F15205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288350" y="4163661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9" name="Straight Connector 1178">
                      <a:extLst>
                        <a:ext uri="{FF2B5EF4-FFF2-40B4-BE49-F238E27FC236}">
                          <a16:creationId xmlns:a16="http://schemas.microsoft.com/office/drawing/2014/main" id="{09D02CAA-B93C-43AB-E2B7-C02D75E9D5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388980" y="4246260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0" name="Straight Connector 1179">
                      <a:extLst>
                        <a:ext uri="{FF2B5EF4-FFF2-40B4-BE49-F238E27FC236}">
                          <a16:creationId xmlns:a16="http://schemas.microsoft.com/office/drawing/2014/main" id="{594326DC-8796-9B4E-DB43-3B36C56766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475068" y="4416110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1" name="Straight Connector 1180">
                      <a:extLst>
                        <a:ext uri="{FF2B5EF4-FFF2-40B4-BE49-F238E27FC236}">
                          <a16:creationId xmlns:a16="http://schemas.microsoft.com/office/drawing/2014/main" id="{CC6144EF-12A5-FDD4-2D26-34E1CAEBD7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655389" y="4555131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2" name="Straight Connector 1181">
                      <a:extLst>
                        <a:ext uri="{FF2B5EF4-FFF2-40B4-BE49-F238E27FC236}">
                          <a16:creationId xmlns:a16="http://schemas.microsoft.com/office/drawing/2014/main" id="{85524CFF-ABEB-2AF2-124A-C4E967764C0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392377" y="4766281"/>
                      <a:ext cx="0" cy="67222"/>
                    </a:xfrm>
                    <a:prstGeom prst="line">
                      <a:avLst/>
                    </a:prstGeom>
                    <a:ln w="19050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sp>
          <p:nvSpPr>
            <p:cNvPr id="4" name="Rectangle 51">
              <a:extLst>
                <a:ext uri="{FF2B5EF4-FFF2-40B4-BE49-F238E27FC236}">
                  <a16:creationId xmlns:a16="http://schemas.microsoft.com/office/drawing/2014/main" id="{92FEF6C7-CC62-52FA-C372-9FF586DE3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1043" y="5636763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81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6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20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8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3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0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5" name="Rectangle 51">
              <a:extLst>
                <a:ext uri="{FF2B5EF4-FFF2-40B4-BE49-F238E27FC236}">
                  <a16:creationId xmlns:a16="http://schemas.microsoft.com/office/drawing/2014/main" id="{ED87A8C1-037C-9237-1C19-C884E49F8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362" y="5636418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81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6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20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8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3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0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" name="Rectangle 51">
              <a:extLst>
                <a:ext uri="{FF2B5EF4-FFF2-40B4-BE49-F238E27FC236}">
                  <a16:creationId xmlns:a16="http://schemas.microsoft.com/office/drawing/2014/main" id="{5019F54C-9B2E-BA9E-829F-6C0C6D8BB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2669" y="5638852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81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6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20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8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3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0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7" name="Rectangle 51">
              <a:extLst>
                <a:ext uri="{FF2B5EF4-FFF2-40B4-BE49-F238E27FC236}">
                  <a16:creationId xmlns:a16="http://schemas.microsoft.com/office/drawing/2014/main" id="{B2AB48D4-5E2E-7F23-C854-3B2F729AD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9377" y="5640001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81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6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20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8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3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0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" name="Rectangle 51">
              <a:extLst>
                <a:ext uri="{FF2B5EF4-FFF2-40B4-BE49-F238E27FC236}">
                  <a16:creationId xmlns:a16="http://schemas.microsoft.com/office/drawing/2014/main" id="{A0CFA0EA-0154-DA00-F8A1-AA0FD6297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3698" y="5636418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81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6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20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8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3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0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9" name="Rectangle 51">
              <a:extLst>
                <a:ext uri="{FF2B5EF4-FFF2-40B4-BE49-F238E27FC236}">
                  <a16:creationId xmlns:a16="http://schemas.microsoft.com/office/drawing/2014/main" id="{68D5464D-E4E9-7754-C160-D6A0CD04E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9776" y="5640002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81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6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20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8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3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0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1" name="Rectangle 51">
              <a:extLst>
                <a:ext uri="{FF2B5EF4-FFF2-40B4-BE49-F238E27FC236}">
                  <a16:creationId xmlns:a16="http://schemas.microsoft.com/office/drawing/2014/main" id="{C135CAA1-9580-EFC2-B3F5-66031DF7F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5217" y="5640001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81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6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20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8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3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0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2" name="Rectangle 51">
              <a:extLst>
                <a:ext uri="{FF2B5EF4-FFF2-40B4-BE49-F238E27FC236}">
                  <a16:creationId xmlns:a16="http://schemas.microsoft.com/office/drawing/2014/main" id="{3DCD5201-FC24-0B24-1DA5-BC3DF76AD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4184" y="5776618"/>
              <a:ext cx="44063" cy="9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81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6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20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8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3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0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3" name="Rectangle 51">
              <a:extLst>
                <a:ext uri="{FF2B5EF4-FFF2-40B4-BE49-F238E27FC236}">
                  <a16:creationId xmlns:a16="http://schemas.microsoft.com/office/drawing/2014/main" id="{2FB47DC8-D498-75AD-D6B8-2A8FC9C10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7929" y="5776618"/>
              <a:ext cx="44063" cy="9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81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6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20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8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3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0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4" name="Rectangle 51">
              <a:extLst>
                <a:ext uri="{FF2B5EF4-FFF2-40B4-BE49-F238E27FC236}">
                  <a16:creationId xmlns:a16="http://schemas.microsoft.com/office/drawing/2014/main" id="{7707C527-451C-F54D-4A41-36C917682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0675" y="5776618"/>
              <a:ext cx="44063" cy="9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81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6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20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8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3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0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5" name="Rectangle 51">
              <a:extLst>
                <a:ext uri="{FF2B5EF4-FFF2-40B4-BE49-F238E27FC236}">
                  <a16:creationId xmlns:a16="http://schemas.microsoft.com/office/drawing/2014/main" id="{34D4ABAC-EB0D-8050-0035-36EA3D0F9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4054" y="5776618"/>
              <a:ext cx="44063" cy="9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81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6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20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8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3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0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" name="Rectangle 51">
              <a:extLst>
                <a:ext uri="{FF2B5EF4-FFF2-40B4-BE49-F238E27FC236}">
                  <a16:creationId xmlns:a16="http://schemas.microsoft.com/office/drawing/2014/main" id="{B992DD8A-81D8-4AD6-574C-1666CB861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4870" y="5777668"/>
              <a:ext cx="44063" cy="9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81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6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20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8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3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0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" name="Rectangle 51">
              <a:extLst>
                <a:ext uri="{FF2B5EF4-FFF2-40B4-BE49-F238E27FC236}">
                  <a16:creationId xmlns:a16="http://schemas.microsoft.com/office/drawing/2014/main" id="{944345DC-0E84-E37A-FD48-F6F90D2F2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82039" y="5776617"/>
              <a:ext cx="44063" cy="9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81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6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20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4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8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320" algn="l" defTabSz="9140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0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314" name="TextBox 313">
            <a:extLst>
              <a:ext uri="{FF2B5EF4-FFF2-40B4-BE49-F238E27FC236}">
                <a16:creationId xmlns:a16="http://schemas.microsoft.com/office/drawing/2014/main" id="{0DB7DAC9-1C2F-45CB-B044-B8670189A801}"/>
              </a:ext>
            </a:extLst>
          </p:cNvPr>
          <p:cNvSpPr txBox="1"/>
          <p:nvPr/>
        </p:nvSpPr>
        <p:spPr>
          <a:xfrm>
            <a:off x="4207173" y="1991124"/>
            <a:ext cx="192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Median OS = 11.6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92680CA5-DDF2-43D7-9720-E1A2BE60017A}"/>
              </a:ext>
            </a:extLst>
          </p:cNvPr>
          <p:cNvSpPr txBox="1"/>
          <p:nvPr/>
        </p:nvSpPr>
        <p:spPr>
          <a:xfrm>
            <a:off x="10162981" y="2002345"/>
            <a:ext cx="243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Median OS = 9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FC4D1266-A8E7-47D7-AF10-DE8866D45D52}"/>
              </a:ext>
            </a:extLst>
          </p:cNvPr>
          <p:cNvSpPr txBox="1"/>
          <p:nvPr/>
        </p:nvSpPr>
        <p:spPr>
          <a:xfrm>
            <a:off x="9769019" y="3491529"/>
            <a:ext cx="1143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50" normalizeH="0" baseline="0" noProof="0" dirty="0">
                <a:ln>
                  <a:noFill/>
                </a:ln>
                <a:solidFill>
                  <a:srgbClr val="4D8D7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18.8 months</a:t>
            </a:r>
            <a:br>
              <a:rPr kumimoji="0" lang="en-US" sz="1000" b="1" i="0" u="none" strike="noStrike" kern="1200" cap="none" spc="-50" normalizeH="0" baseline="0" noProof="0" dirty="0">
                <a:ln>
                  <a:noFill/>
                </a:ln>
                <a:solidFill>
                  <a:srgbClr val="4D8D7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srgbClr val="4D8D7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</a:t>
            </a:r>
          </a:p>
        </p:txBody>
      </p:sp>
    </p:spTree>
    <p:extLst>
      <p:ext uri="{BB962C8B-B14F-4D97-AF65-F5344CB8AC3E}">
        <p14:creationId xmlns:p14="http://schemas.microsoft.com/office/powerpoint/2010/main" val="862024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FBB1E0CA-A49E-4645-AC94-B8A0A244C4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FBB1E0CA-A49E-4645-AC94-B8A0A244C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7A32915E-95B1-4097-BA7F-55F54064616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  <a:sym typeface="Tw Cen MT" panose="020B0602020104020603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331D3E0-AF21-43F5-8D35-727C8237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0"/>
            <a:ext cx="11108266" cy="963561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Olutasidenib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Ivosidenib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in R/R AML 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8985DA1-52C1-49F9-BCE2-7A46A119A661}"/>
              </a:ext>
            </a:extLst>
          </p:cNvPr>
          <p:cNvGraphicFramePr>
            <a:graphicFrameLocks noGrp="1"/>
          </p:cNvGraphicFramePr>
          <p:nvPr/>
        </p:nvGraphicFramePr>
        <p:xfrm>
          <a:off x="571500" y="2057400"/>
          <a:ext cx="11239501" cy="2825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7415">
                  <a:extLst>
                    <a:ext uri="{9D8B030D-6E8A-4147-A177-3AD203B41FA5}">
                      <a16:colId xmlns:a16="http://schemas.microsoft.com/office/drawing/2014/main" val="3326741560"/>
                    </a:ext>
                  </a:extLst>
                </a:gridCol>
                <a:gridCol w="2811043">
                  <a:extLst>
                    <a:ext uri="{9D8B030D-6E8A-4147-A177-3AD203B41FA5}">
                      <a16:colId xmlns:a16="http://schemas.microsoft.com/office/drawing/2014/main" val="2439611278"/>
                    </a:ext>
                  </a:extLst>
                </a:gridCol>
                <a:gridCol w="2811043">
                  <a:extLst>
                    <a:ext uri="{9D8B030D-6E8A-4147-A177-3AD203B41FA5}">
                      <a16:colId xmlns:a16="http://schemas.microsoft.com/office/drawing/2014/main" val="1569096955"/>
                    </a:ext>
                  </a:extLst>
                </a:gridCol>
              </a:tblGrid>
              <a:tr h="329443">
                <a:tc>
                  <a:txBody>
                    <a:bodyPr/>
                    <a:lstStyle/>
                    <a:p>
                      <a:r>
                        <a:rPr lang="en-US" sz="1400" b="0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E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OLUTASIDENIB</a:t>
                      </a:r>
                      <a:r>
                        <a:rPr lang="en-US" sz="1400" b="0" u="none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E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cap="all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IvoSIDENIB</a:t>
                      </a:r>
                      <a:r>
                        <a:rPr lang="en-US" sz="1400" b="0" u="none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0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028577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Composite complete remission 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(CR + </a:t>
                      </a:r>
                      <a:r>
                        <a:rPr lang="en-US" sz="14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CRh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35%</a:t>
                      </a:r>
                      <a:endParaRPr kumimoji="0" lang="en-US" sz="14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33%</a:t>
                      </a:r>
                      <a:endParaRPr kumimoji="0" lang="en-US" sz="14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3681532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duration of CR/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CRh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(95% CI)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25.9 months (13.5, NR)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8.2 months (5.6, 12)</a:t>
                      </a:r>
                      <a:endParaRPr kumimoji="0" lang="en-US" sz="14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799320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Complete remission rate (CR)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32%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580283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duration of CR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28.1 months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10.1 months</a:t>
                      </a:r>
                      <a:endParaRPr kumimoji="0" lang="en-US" sz="14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805100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 response rate 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(CR + </a:t>
                      </a:r>
                      <a:r>
                        <a:rPr lang="en-US" sz="14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CRh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CRi + PR + MLFS)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48%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42%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0536579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duration of overall response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11.7 months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6.5 months</a:t>
                      </a:r>
                      <a:endParaRPr kumimoji="0" lang="en-US" sz="1400" b="0" i="1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729430"/>
                  </a:ext>
                </a:extLst>
              </a:tr>
            </a:tbl>
          </a:graphicData>
        </a:graphic>
      </p:graphicFrame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D722A58-ABFC-90C2-490D-16A7EF13A24E}"/>
              </a:ext>
            </a:extLst>
          </p:cNvPr>
          <p:cNvSpPr txBox="1">
            <a:spLocks/>
          </p:cNvSpPr>
          <p:nvPr/>
        </p:nvSpPr>
        <p:spPr>
          <a:xfrm>
            <a:off x="486074" y="5732207"/>
            <a:ext cx="11324925" cy="9635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0" rIns="9144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1. de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Botton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 S,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Blood Adv.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2023;bloodadvances.2022009411. 2. Tibsovo</a:t>
            </a: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®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. Prescribing information.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Servier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 Pharmaceuticals LLC. 3. DiNardo CD,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N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Engl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 J Med.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2018;378:2386-2398.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6A9153-EC82-80FE-EEB7-F33CF452E900}"/>
              </a:ext>
            </a:extLst>
          </p:cNvPr>
          <p:cNvSpPr/>
          <p:nvPr/>
        </p:nvSpPr>
        <p:spPr>
          <a:xfrm>
            <a:off x="571500" y="1390650"/>
            <a:ext cx="11239499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*NOTE: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a summary of data from independent trials, not a head-to-head comparison within a single study.</a:t>
            </a:r>
          </a:p>
        </p:txBody>
      </p:sp>
    </p:spTree>
    <p:extLst>
      <p:ext uri="{BB962C8B-B14F-4D97-AF65-F5344CB8AC3E}">
        <p14:creationId xmlns:p14="http://schemas.microsoft.com/office/powerpoint/2010/main" val="926043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C33BDC5-A903-4CF0-BFEA-DB8AE2FD7F0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31" imgH="232" progId="TCLayout.ActiveDocument.1">
                  <p:embed/>
                </p:oleObj>
              </mc:Choice>
              <mc:Fallback>
                <p:oleObj name="think-cell Slide" r:id="rId5" imgW="231" imgH="23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C33BDC5-A903-4CF0-BFEA-DB8AE2FD7F01}"/>
                          </a:ext>
                        </a:extLst>
                      </p:cNvPr>
                      <p:cNvPicPr/>
                      <p:nvPr/>
                    </p:nvPicPr>
                    <p:blipFill>
                      <a:blip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id="{93BBED42-A3D1-4EB6-8396-0410B112A88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  <a:sym typeface="Tw Cen MT" panose="020B06020201040206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64A816-64F9-47D5-84FA-ADEE97EC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Olutasidenib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Ivosidenib Baseline Demographics and Disease Characteristics in Approval R/R AML Study Populations</a:t>
            </a:r>
          </a:p>
        </p:txBody>
      </p:sp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628D5596-3F09-9A83-93E9-8E160EA7F0EA}"/>
              </a:ext>
            </a:extLst>
          </p:cNvPr>
          <p:cNvGraphicFramePr>
            <a:graphicFrameLocks/>
          </p:cNvGraphicFramePr>
          <p:nvPr/>
        </p:nvGraphicFramePr>
        <p:xfrm>
          <a:off x="594359" y="1390651"/>
          <a:ext cx="5155087" cy="4257959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272542">
                  <a:extLst>
                    <a:ext uri="{9D8B030D-6E8A-4147-A177-3AD203B41FA5}">
                      <a16:colId xmlns:a16="http://schemas.microsoft.com/office/drawing/2014/main" val="1789870060"/>
                    </a:ext>
                  </a:extLst>
                </a:gridCol>
                <a:gridCol w="1410824">
                  <a:extLst>
                    <a:ext uri="{9D8B030D-6E8A-4147-A177-3AD203B41FA5}">
                      <a16:colId xmlns:a16="http://schemas.microsoft.com/office/drawing/2014/main" val="1353212450"/>
                    </a:ext>
                  </a:extLst>
                </a:gridCol>
                <a:gridCol w="1471721">
                  <a:extLst>
                    <a:ext uri="{9D8B030D-6E8A-4147-A177-3AD203B41FA5}">
                      <a16:colId xmlns:a16="http://schemas.microsoft.com/office/drawing/2014/main" val="435544013"/>
                    </a:ext>
                  </a:extLst>
                </a:gridCol>
              </a:tblGrid>
              <a:tr h="623679">
                <a:tc>
                  <a:txBody>
                    <a:bodyPr/>
                    <a:lstStyle/>
                    <a:p>
                      <a:pPr algn="l"/>
                      <a:endParaRPr lang="en-US" sz="1300" b="0" dirty="0">
                        <a:solidFill>
                          <a:schemeClr val="bg1"/>
                        </a:solidFill>
                      </a:endParaRPr>
                    </a:p>
                  </a:txBody>
                  <a:tcPr marL="100584" marR="100584" marT="41564" marB="41564" anchor="b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bg1"/>
                          </a:solidFill>
                        </a:rPr>
                        <a:t>OLUTASIDENIB</a:t>
                      </a:r>
                      <a:endParaRPr lang="en-US" sz="1300" b="0" baseline="30000" dirty="0"/>
                    </a:p>
                    <a:p>
                      <a:pPr algn="ctr"/>
                      <a:r>
                        <a:rPr lang="en-US" sz="1300" b="0" dirty="0">
                          <a:solidFill>
                            <a:schemeClr val="bg1"/>
                          </a:solidFill>
                        </a:rPr>
                        <a:t>N=147</a:t>
                      </a:r>
                    </a:p>
                  </a:txBody>
                  <a:tcPr marL="100584" marR="100584" marT="41564" marB="41564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cap="all" baseline="0" dirty="0">
                          <a:solidFill>
                            <a:schemeClr val="tx1"/>
                          </a:solidFill>
                        </a:rPr>
                        <a:t>IVOSIDENIB</a:t>
                      </a:r>
                      <a:endParaRPr lang="en-US" sz="1300" b="0" baseline="30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N=174</a:t>
                      </a:r>
                    </a:p>
                  </a:txBody>
                  <a:tcPr marL="100584" marR="100584" marT="41564" marB="41564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185044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b="1" dirty="0"/>
                        <a:t>Age, median (range)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highlight>
                            <a:srgbClr val="FFFF00"/>
                          </a:highlight>
                        </a:rPr>
                        <a:t>71 (32-87)</a:t>
                      </a:r>
                      <a:endParaRPr lang="en-US" sz="1300" b="0" dirty="0">
                        <a:highlight>
                          <a:srgbClr val="FFFF00"/>
                        </a:highlight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b="0" dirty="0">
                          <a:highlight>
                            <a:srgbClr val="FFFF00"/>
                          </a:highlight>
                        </a:rPr>
                        <a:t>67 (18-87)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614700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b="1" dirty="0"/>
                        <a:t>Cytogenetic risk, n (%)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 dirty="0"/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1667910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b="1" dirty="0"/>
                        <a:t>    </a:t>
                      </a:r>
                      <a:r>
                        <a:rPr lang="en-US" sz="1300" b="0" dirty="0"/>
                        <a:t>Favorable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6 (4)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/>
                        <a:t>–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950645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b="1" dirty="0"/>
                        <a:t>    </a:t>
                      </a:r>
                      <a:r>
                        <a:rPr lang="en-US" sz="1300" b="0" dirty="0"/>
                        <a:t>Intermediate</a:t>
                      </a:r>
                      <a:endParaRPr lang="en-US" sz="1300" b="1" dirty="0"/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107 (73)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/>
                        <a:t>104 (60)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689355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b="1" dirty="0"/>
                        <a:t>    </a:t>
                      </a:r>
                      <a:r>
                        <a:rPr lang="en-US" sz="1300" b="0" dirty="0"/>
                        <a:t>Poor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25 (17)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highlight>
                            <a:srgbClr val="FFFF00"/>
                          </a:highlight>
                        </a:rPr>
                        <a:t>47 (27)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594638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b="0" dirty="0"/>
                        <a:t>    Missing/unknown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9 (6)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/>
                        <a:t>23 (13)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573196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Comutations</a:t>
                      </a:r>
                      <a:r>
                        <a:rPr lang="en-US" sz="13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n (%)*</a:t>
                      </a:r>
                      <a:endParaRPr lang="en-US" sz="13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0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3226123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NPM1</a:t>
                      </a:r>
                    </a:p>
                  </a:txBody>
                  <a:tcPr marL="100584" marR="0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 (21)</a:t>
                      </a:r>
                      <a:endParaRPr lang="en-US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(26)</a:t>
                      </a:r>
                      <a:endParaRPr lang="en-US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53031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r>
                        <a:rPr lang="en-US" sz="13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FLT3</a:t>
                      </a:r>
                    </a:p>
                  </a:txBody>
                  <a:tcPr marL="100584" marR="0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(10)</a:t>
                      </a:r>
                      <a:endParaRPr lang="en-US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(7)</a:t>
                      </a:r>
                      <a:endParaRPr lang="en-US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780438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r>
                        <a:rPr lang="en-US" sz="13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TP53</a:t>
                      </a:r>
                    </a:p>
                  </a:txBody>
                  <a:tcPr marL="100584" marR="0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9 (6)</a:t>
                      </a:r>
                      <a:endParaRPr lang="en-US" sz="1300" baseline="300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110836" marR="110836" marT="45800" marB="4580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 (13)</a:t>
                      </a:r>
                      <a:endParaRPr lang="en-US" sz="13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836" marR="110836" marT="45800" marB="4580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926066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79E45B3-F754-47EB-B85D-B27FBF01C3EB}"/>
              </a:ext>
            </a:extLst>
          </p:cNvPr>
          <p:cNvGraphicFramePr>
            <a:graphicFrameLocks noGrp="1"/>
          </p:cNvGraphicFramePr>
          <p:nvPr/>
        </p:nvGraphicFramePr>
        <p:xfrm>
          <a:off x="6010073" y="1390650"/>
          <a:ext cx="5800927" cy="4255239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203642">
                  <a:extLst>
                    <a:ext uri="{9D8B030D-6E8A-4147-A177-3AD203B41FA5}">
                      <a16:colId xmlns:a16="http://schemas.microsoft.com/office/drawing/2014/main" val="1612429882"/>
                    </a:ext>
                  </a:extLst>
                </a:gridCol>
                <a:gridCol w="1274323">
                  <a:extLst>
                    <a:ext uri="{9D8B030D-6E8A-4147-A177-3AD203B41FA5}">
                      <a16:colId xmlns:a16="http://schemas.microsoft.com/office/drawing/2014/main" val="2335848259"/>
                    </a:ext>
                  </a:extLst>
                </a:gridCol>
                <a:gridCol w="1322962">
                  <a:extLst>
                    <a:ext uri="{9D8B030D-6E8A-4147-A177-3AD203B41FA5}">
                      <a16:colId xmlns:a16="http://schemas.microsoft.com/office/drawing/2014/main" val="3574142198"/>
                    </a:ext>
                  </a:extLst>
                </a:gridCol>
              </a:tblGrid>
              <a:tr h="618903">
                <a:tc>
                  <a:txBody>
                    <a:bodyPr/>
                    <a:lstStyle/>
                    <a:p>
                      <a:pPr algn="l"/>
                      <a:endParaRPr lang="en-US" sz="13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21920" marR="121920" anchor="b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bg1"/>
                          </a:solidFill>
                          <a:latin typeface="+mn-lt"/>
                        </a:rPr>
                        <a:t>OLUTASIDENIB</a:t>
                      </a:r>
                      <a:endParaRPr lang="en-US" sz="1300" b="0" baseline="30000" dirty="0">
                        <a:latin typeface="+mn-lt"/>
                      </a:endParaRPr>
                    </a:p>
                    <a:p>
                      <a:pPr algn="ctr"/>
                      <a:r>
                        <a:rPr lang="en-US" sz="1300" b="0" dirty="0">
                          <a:solidFill>
                            <a:schemeClr val="bg1"/>
                          </a:solidFill>
                          <a:latin typeface="+mn-lt"/>
                        </a:rPr>
                        <a:t>N=147</a:t>
                      </a:r>
                    </a:p>
                  </a:txBody>
                  <a:tcPr marL="0" marR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IVOSIDENIB</a:t>
                      </a:r>
                      <a:endParaRPr lang="en-US" sz="1300" b="0" baseline="30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N=174</a:t>
                      </a:r>
                    </a:p>
                  </a:txBody>
                  <a:tcPr marL="0" marR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114078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+mn-lt"/>
                        </a:rPr>
                        <a:t>Prior AML therapy outcome, n (%)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 dirty="0"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544662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+mn-lt"/>
                        </a:rPr>
                        <a:t>    Primary refractory</a:t>
                      </a:r>
                      <a:endParaRPr lang="en-US" sz="1300" b="0" dirty="0">
                        <a:latin typeface="+mn-lt"/>
                      </a:endParaRP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+mn-lt"/>
                        </a:rPr>
                        <a:t>46 (31)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+mn-lt"/>
                        </a:rPr>
                        <a:t>64 (37)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009337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90000"/>
                        </a:lnSpc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   Untreated relapse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81 (55)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+mn-lt"/>
                        </a:rPr>
                        <a:t>65 (37)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756964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+mn-lt"/>
                        </a:rPr>
                        <a:t>    Refractory relapse</a:t>
                      </a:r>
                      <a:endParaRPr lang="en-US" sz="1300" b="0" dirty="0">
                        <a:latin typeface="+mn-lt"/>
                      </a:endParaRP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20 (14)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highlight>
                            <a:srgbClr val="FFFF00"/>
                          </a:highlight>
                          <a:latin typeface="+mn-lt"/>
                        </a:rPr>
                        <a:t>45 (26)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447421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b="1" dirty="0">
                          <a:latin typeface="+mn-lt"/>
                        </a:rPr>
                        <a:t>Prior regimens, median (range)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+mn-lt"/>
                        </a:rPr>
                        <a:t>2 (1-7)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+mn-lt"/>
                        </a:rPr>
                        <a:t>2 (1-6)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426632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90000"/>
                        </a:lnSpc>
                      </a:pPr>
                      <a:r>
                        <a:rPr lang="en-US" sz="1300" b="0" dirty="0">
                          <a:latin typeface="+mn-lt"/>
                        </a:rPr>
                        <a:t>    Venetoclax, n (%)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highlight>
                            <a:srgbClr val="FFFF00"/>
                          </a:highlight>
                          <a:latin typeface="+mn-lt"/>
                        </a:rPr>
                        <a:t>12 (8)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881315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lvl="0"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+mn-lt"/>
                        </a:rPr>
                        <a:t>    HSCT, n (%)</a:t>
                      </a:r>
                      <a:endParaRPr lang="en-US" sz="1300" b="0" dirty="0">
                        <a:latin typeface="+mn-lt"/>
                      </a:endParaRP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highlight>
                            <a:srgbClr val="FFFF00"/>
                          </a:highlight>
                          <a:latin typeface="+mn-lt"/>
                        </a:rPr>
                        <a:t>17 (12)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highlight>
                            <a:srgbClr val="FFFF00"/>
                          </a:highlight>
                          <a:latin typeface="+mn-lt"/>
                        </a:rPr>
                        <a:t>40 (23)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238451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+mn-lt"/>
                        </a:rPr>
                        <a:t>ECOG PS, n (%)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 dirty="0">
                        <a:latin typeface="+mn-lt"/>
                      </a:endParaRP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 dirty="0">
                        <a:latin typeface="+mn-lt"/>
                      </a:endParaRP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881300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</a:pPr>
                      <a:r>
                        <a:rPr lang="en-US" sz="1300" b="0" dirty="0">
                          <a:latin typeface="+mn-lt"/>
                        </a:rPr>
                        <a:t>    0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+mn-lt"/>
                        </a:rPr>
                        <a:t>45 (31)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+mn-lt"/>
                        </a:rPr>
                        <a:t>36 (21)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4357412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</a:pPr>
                      <a:r>
                        <a:rPr lang="en-US" sz="1300" b="0" dirty="0">
                          <a:latin typeface="+mn-lt"/>
                        </a:rPr>
                        <a:t>    1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+mn-lt"/>
                        </a:rPr>
                        <a:t>76 (52)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latin typeface="+mn-lt"/>
                        </a:rPr>
                        <a:t>97 (56)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815662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</a:pPr>
                      <a:r>
                        <a:rPr lang="en-US" sz="1300" b="0" dirty="0">
                          <a:latin typeface="+mn-lt"/>
                        </a:rPr>
                        <a:t>    2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+mn-lt"/>
                        </a:rPr>
                        <a:t>23 (16)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+mn-lt"/>
                        </a:rPr>
                        <a:t>39 (22)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00642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</a:pPr>
                      <a:r>
                        <a:rPr lang="en-US" sz="1300" b="0" dirty="0">
                          <a:latin typeface="+mn-lt"/>
                        </a:rPr>
                        <a:t>    3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+mn-lt"/>
                        </a:rPr>
                        <a:t>0 (0)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+mn-lt"/>
                        </a:rPr>
                        <a:t>2 (1)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612086"/>
                  </a:ext>
                </a:extLst>
              </a:tr>
            </a:tbl>
          </a:graphicData>
        </a:graphic>
      </p:graphicFrame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02CAF46-DEC1-2DE4-871E-C03B743224AA}"/>
              </a:ext>
            </a:extLst>
          </p:cNvPr>
          <p:cNvSpPr txBox="1">
            <a:spLocks/>
          </p:cNvSpPr>
          <p:nvPr/>
        </p:nvSpPr>
        <p:spPr>
          <a:xfrm>
            <a:off x="486073" y="5751871"/>
            <a:ext cx="11324927" cy="9438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0" rIns="9144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ECOG, Eastern Cooperative Oncology Group; PS, performance status.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*For ivosidenib,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comutation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analysis based on Choe et al. (2020), which had a baseline of 167 samples (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denominator=167).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de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Botton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 S,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Blood Adv.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2023;bloodadvances.2022009411. 2. 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REZLIDHIA</a:t>
            </a:r>
            <a:r>
              <a:rPr kumimoji="0" lang="en-US" alt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TM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. Prescribing information. Rigel Pharmaceuticals, Inc. 3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ea typeface="Geneva"/>
                <a:cs typeface="Arial" charset="0"/>
              </a:rPr>
              <a:t>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Tibsovo</a:t>
            </a: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®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. Prescribing information.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Servier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 Pharmaceuticals LLC. 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4. Choe S,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Blood Adv.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2020;4(9):1894-1905.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7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01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42081D-5C78-5A4F-BD81-CB88D65C6E56}"/>
              </a:ext>
            </a:extLst>
          </p:cNvPr>
          <p:cNvGraphicFramePr>
            <a:graphicFrameLocks noGrp="1"/>
          </p:cNvGraphicFramePr>
          <p:nvPr/>
        </p:nvGraphicFramePr>
        <p:xfrm>
          <a:off x="301052" y="1404065"/>
          <a:ext cx="4356024" cy="400282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69078">
                  <a:extLst>
                    <a:ext uri="{9D8B030D-6E8A-4147-A177-3AD203B41FA5}">
                      <a16:colId xmlns:a16="http://schemas.microsoft.com/office/drawing/2014/main" val="2635520168"/>
                    </a:ext>
                  </a:extLst>
                </a:gridCol>
                <a:gridCol w="1986946">
                  <a:extLst>
                    <a:ext uri="{9D8B030D-6E8A-4147-A177-3AD203B41FA5}">
                      <a16:colId xmlns:a16="http://schemas.microsoft.com/office/drawing/2014/main" val="2267365287"/>
                    </a:ext>
                  </a:extLst>
                </a:gridCol>
              </a:tblGrid>
              <a:tr h="230932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Post-</a:t>
                      </a:r>
                      <a:r>
                        <a:rPr lang="en-GB" sz="1600" b="1" dirty="0" err="1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venetoclax</a:t>
                      </a: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patients (N=17)</a:t>
                      </a:r>
                      <a:endParaRPr lang="en-VI" sz="1600" b="1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VI" sz="3300" b="1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32207714"/>
                  </a:ext>
                </a:extLst>
              </a:tr>
              <a:tr h="69279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Study Treatment:   </a:t>
                      </a:r>
                    </a:p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   Monotherapy*</a:t>
                      </a:r>
                    </a:p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   Combination therapy**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15 (88)</a:t>
                      </a:r>
                      <a:b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 (12)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9520220"/>
                  </a:ext>
                </a:extLst>
              </a:tr>
              <a:tr h="23093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Median age (range)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 73 years (65-83)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7325792"/>
                  </a:ext>
                </a:extLst>
              </a:tr>
              <a:tr h="46186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AML type, n (%)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  <a:p>
                      <a:pPr marL="261938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Primary 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Secondary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7 (41)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/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10 (59)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3625693"/>
                  </a:ext>
                </a:extLst>
              </a:tr>
              <a:tr h="115466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Cytogenetics, n (%)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  <a:p>
                      <a:pPr marL="358775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Favorable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  <a:p>
                      <a:pPr marL="358775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Intermediate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  <a:p>
                      <a:pPr marL="358775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Poor 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  <a:p>
                      <a:pPr marL="358775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Unknown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44538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  <a:p>
                      <a:pPr marL="1033463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 (6)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  <a:p>
                      <a:pPr marL="1033463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9 (53)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  <a:p>
                      <a:pPr marL="1033463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6 (35)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  <a:p>
                      <a:pPr marL="1033463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 (6)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9385355"/>
                  </a:ext>
                </a:extLst>
              </a:tr>
              <a:tr h="23093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Median # of prior </a:t>
                      </a: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txmt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2.0 (range 1-6)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321832"/>
                  </a:ext>
                </a:extLst>
              </a:tr>
              <a:tr h="23093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Prior HMA, n (%)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13 (76)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008230"/>
                  </a:ext>
                </a:extLst>
              </a:tr>
              <a:tr h="2565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Prior </a:t>
                      </a: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venetoclax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(VEN)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17 (100)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7979264"/>
                  </a:ext>
                </a:extLst>
              </a:tr>
              <a:tr h="2565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   Induction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15 (88%)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0704528"/>
                  </a:ext>
                </a:extLst>
              </a:tr>
              <a:tr h="2565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   Maintenance or Salvage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2 (12%)</a:t>
                      </a:r>
                      <a:endParaRPr lang="en-VI" sz="1600" dirty="0"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5784420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2C656EA8-9A3C-124B-A7A4-4EA824EB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32" y="289600"/>
            <a:ext cx="11468735" cy="91438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Oluta for R/R post-VEN AML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091CF2-FCF8-8B47-B8A7-3F40F535B03C}"/>
              </a:ext>
            </a:extLst>
          </p:cNvPr>
          <p:cNvSpPr txBox="1"/>
          <p:nvPr/>
        </p:nvSpPr>
        <p:spPr>
          <a:xfrm>
            <a:off x="206451" y="5780558"/>
            <a:ext cx="8505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1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*12 from Pivotal Cohort and 3 from other monotherapy cohorts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1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**Combination of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1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Olutasidenib+Azacitidine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1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426CAA-B440-44C8-AD8D-15B5CE2A3169}"/>
              </a:ext>
            </a:extLst>
          </p:cNvPr>
          <p:cNvGrpSpPr/>
          <p:nvPr/>
        </p:nvGrpSpPr>
        <p:grpSpPr>
          <a:xfrm>
            <a:off x="4991100" y="1866191"/>
            <a:ext cx="6994449" cy="4240405"/>
            <a:chOff x="1335024" y="1981397"/>
            <a:chExt cx="7991856" cy="424040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D2D209-2596-4B4A-99C3-5C1B663E8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5024" y="1981397"/>
              <a:ext cx="7991856" cy="42404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5AF1D4-2F08-414E-AF62-A67D4B0D81E3}"/>
                </a:ext>
              </a:extLst>
            </p:cNvPr>
            <p:cNvSpPr txBox="1"/>
            <p:nvPr/>
          </p:nvSpPr>
          <p:spPr>
            <a:xfrm>
              <a:off x="7692637" y="2141161"/>
              <a:ext cx="1208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169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30.4+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32A3BE-464F-481B-879B-74F48E028692}"/>
                </a:ext>
              </a:extLst>
            </p:cNvPr>
            <p:cNvSpPr txBox="1"/>
            <p:nvPr/>
          </p:nvSpPr>
          <p:spPr>
            <a:xfrm>
              <a:off x="6585257" y="2633713"/>
              <a:ext cx="1208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169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22.6+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A835A9-8F57-46CD-B711-3735BFA42CBA}"/>
                </a:ext>
              </a:extLst>
            </p:cNvPr>
            <p:cNvSpPr txBox="1"/>
            <p:nvPr/>
          </p:nvSpPr>
          <p:spPr>
            <a:xfrm>
              <a:off x="5491843" y="3117121"/>
              <a:ext cx="1208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169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18.5+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064F3E-6457-4966-B4B7-16AA19F62470}"/>
                </a:ext>
              </a:extLst>
            </p:cNvPr>
            <p:cNvSpPr txBox="1"/>
            <p:nvPr/>
          </p:nvSpPr>
          <p:spPr>
            <a:xfrm>
              <a:off x="3771877" y="3598474"/>
              <a:ext cx="1208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169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9.0+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F77B27-AED7-4679-9972-C97B3A9705CA}"/>
                </a:ext>
              </a:extLst>
            </p:cNvPr>
            <p:cNvSpPr txBox="1"/>
            <p:nvPr/>
          </p:nvSpPr>
          <p:spPr>
            <a:xfrm>
              <a:off x="3281883" y="4092455"/>
              <a:ext cx="1208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169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4.8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FD4BE35-DC5F-44C6-914F-F12B5F81D39D}"/>
              </a:ext>
            </a:extLst>
          </p:cNvPr>
          <p:cNvSpPr txBox="1"/>
          <p:nvPr/>
        </p:nvSpPr>
        <p:spPr>
          <a:xfrm>
            <a:off x="5762625" y="287139"/>
            <a:ext cx="622292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18A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1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Overall response to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1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olutasidenib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1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7 (41%). </a:t>
            </a:r>
          </a:p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18A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1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ORR was 40% with OLU monotherapy and 50% in the 2 patients receiving combination OLU + AZA.</a:t>
            </a:r>
          </a:p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18A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1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Median duration of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1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CR+CRh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16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has not been reached and is ongoing at 18.5 months (range 4.8-NR [28.5+])</a:t>
            </a:r>
          </a:p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18A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16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955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0137E-C7F7-6917-7358-A3CC27225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090" y="758268"/>
            <a:ext cx="11065820" cy="830997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Menin Inhibitors for R/R AML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5D9BB69-547D-620F-1E9F-C04E2481427D}"/>
              </a:ext>
            </a:extLst>
          </p:cNvPr>
          <p:cNvGrpSpPr/>
          <p:nvPr/>
        </p:nvGrpSpPr>
        <p:grpSpPr>
          <a:xfrm>
            <a:off x="605781" y="1589267"/>
            <a:ext cx="11355221" cy="4160714"/>
            <a:chOff x="1548792" y="2640332"/>
            <a:chExt cx="8790054" cy="3220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B304B15-53F2-C3CB-F185-6DBD2155E567}"/>
                </a:ext>
              </a:extLst>
            </p:cNvPr>
            <p:cNvGrpSpPr/>
            <p:nvPr/>
          </p:nvGrpSpPr>
          <p:grpSpPr>
            <a:xfrm>
              <a:off x="1548792" y="2855191"/>
              <a:ext cx="3674718" cy="3005941"/>
              <a:chOff x="5229252" y="294871"/>
              <a:chExt cx="2982193" cy="2181309"/>
            </a:xfrm>
          </p:grpSpPr>
          <p:sp>
            <p:nvSpPr>
              <p:cNvPr id="4" name="Pentagon 137">
                <a:extLst>
                  <a:ext uri="{FF2B5EF4-FFF2-40B4-BE49-F238E27FC236}">
                    <a16:creationId xmlns:a16="http://schemas.microsoft.com/office/drawing/2014/main" id="{D850F6E2-2368-88E3-6B27-2949D588F674}"/>
                  </a:ext>
                </a:extLst>
              </p:cNvPr>
              <p:cNvSpPr/>
              <p:nvPr/>
            </p:nvSpPr>
            <p:spPr>
              <a:xfrm>
                <a:off x="5351040" y="637044"/>
                <a:ext cx="1913146" cy="1603670"/>
              </a:xfrm>
              <a:prstGeom prst="homePlate">
                <a:avLst>
                  <a:gd name="adj" fmla="val 22713"/>
                </a:avLst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" name="Rounded Rectangle 133">
                <a:extLst>
                  <a:ext uri="{FF2B5EF4-FFF2-40B4-BE49-F238E27FC236}">
                    <a16:creationId xmlns:a16="http://schemas.microsoft.com/office/drawing/2014/main" id="{BF5B3D1D-0AC3-418A-DA1A-5CEA0496613C}"/>
                  </a:ext>
                </a:extLst>
              </p:cNvPr>
              <p:cNvSpPr/>
              <p:nvPr/>
            </p:nvSpPr>
            <p:spPr>
              <a:xfrm>
                <a:off x="5229252" y="561911"/>
                <a:ext cx="2969679" cy="1762906"/>
              </a:xfrm>
              <a:prstGeom prst="roundRect">
                <a:avLst>
                  <a:gd name="adj" fmla="val 2847"/>
                </a:avLst>
              </a:prstGeom>
              <a:noFill/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8B1ECAA-51D3-A90B-4151-2AC9531DA500}"/>
                  </a:ext>
                </a:extLst>
              </p:cNvPr>
              <p:cNvSpPr/>
              <p:nvPr/>
            </p:nvSpPr>
            <p:spPr>
              <a:xfrm>
                <a:off x="5241766" y="294871"/>
                <a:ext cx="2969679" cy="30768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KMT2Ar</a:t>
                </a:r>
                <a:r>
                  <a:rPr kumimoji="0" lang="en-US" sz="15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acute leukemia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17E8A8-1967-05CC-F905-52C0F7C4630B}"/>
                  </a:ext>
                </a:extLst>
              </p:cNvPr>
              <p:cNvSpPr txBox="1"/>
              <p:nvPr/>
            </p:nvSpPr>
            <p:spPr>
              <a:xfrm>
                <a:off x="6016425" y="2320580"/>
                <a:ext cx="1395333" cy="155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Gene transcription 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ON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856D49-2ED2-2395-3A82-8B55B44B92DC}"/>
                  </a:ext>
                </a:extLst>
              </p:cNvPr>
              <p:cNvSpPr txBox="1"/>
              <p:nvPr/>
            </p:nvSpPr>
            <p:spPr>
              <a:xfrm>
                <a:off x="7220767" y="1659707"/>
                <a:ext cx="923039" cy="155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Leukemia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B32DD54-C220-5E1A-66A1-50D9391A6B4F}"/>
                  </a:ext>
                </a:extLst>
              </p:cNvPr>
              <p:cNvGrpSpPr/>
              <p:nvPr/>
            </p:nvGrpSpPr>
            <p:grpSpPr>
              <a:xfrm>
                <a:off x="7455736" y="1188067"/>
                <a:ext cx="453152" cy="392702"/>
                <a:chOff x="10411717" y="4187645"/>
                <a:chExt cx="808036" cy="700248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2A779E9E-1E92-9209-B978-383B49BEEF4E}"/>
                    </a:ext>
                  </a:extLst>
                </p:cNvPr>
                <p:cNvSpPr/>
                <p:nvPr/>
              </p:nvSpPr>
              <p:spPr>
                <a:xfrm>
                  <a:off x="10817451" y="4471864"/>
                  <a:ext cx="219001" cy="2189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/>
                    </a:gs>
                    <a:gs pos="60000">
                      <a:srgbClr val="5B6770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91304475-2EF6-DCE5-92BF-AD1BD79133A3}"/>
                    </a:ext>
                  </a:extLst>
                </p:cNvPr>
                <p:cNvSpPr/>
                <p:nvPr/>
              </p:nvSpPr>
              <p:spPr>
                <a:xfrm>
                  <a:off x="10846049" y="4500462"/>
                  <a:ext cx="140524" cy="1405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>
                        <a:lumMod val="60000"/>
                        <a:lumOff val="40000"/>
                      </a:srgbClr>
                    </a:gs>
                    <a:gs pos="60000">
                      <a:srgbClr val="5B6770">
                        <a:lumMod val="20000"/>
                        <a:lumOff val="8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0AAC8F29-4CB5-C304-A2A4-3B066AF858CB}"/>
                    </a:ext>
                  </a:extLst>
                </p:cNvPr>
                <p:cNvSpPr/>
                <p:nvPr/>
              </p:nvSpPr>
              <p:spPr>
                <a:xfrm>
                  <a:off x="10448789" y="4274146"/>
                  <a:ext cx="219001" cy="2189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/>
                    </a:gs>
                    <a:gs pos="60000">
                      <a:srgbClr val="5B6770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1ECBAA08-8729-E2AB-DF80-FDFE8B52C6A1}"/>
                    </a:ext>
                  </a:extLst>
                </p:cNvPr>
                <p:cNvSpPr/>
                <p:nvPr/>
              </p:nvSpPr>
              <p:spPr>
                <a:xfrm>
                  <a:off x="10477387" y="4302744"/>
                  <a:ext cx="140524" cy="1405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>
                        <a:lumMod val="60000"/>
                        <a:lumOff val="40000"/>
                      </a:srgbClr>
                    </a:gs>
                    <a:gs pos="60000">
                      <a:srgbClr val="5B6770">
                        <a:lumMod val="20000"/>
                        <a:lumOff val="8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3A9941E3-AFC4-F9DE-5035-EF809218BCDE}"/>
                    </a:ext>
                  </a:extLst>
                </p:cNvPr>
                <p:cNvSpPr/>
                <p:nvPr/>
              </p:nvSpPr>
              <p:spPr>
                <a:xfrm>
                  <a:off x="10411717" y="4443030"/>
                  <a:ext cx="219001" cy="2189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/>
                    </a:gs>
                    <a:gs pos="60000">
                      <a:srgbClr val="5B6770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364A2304-EE61-4988-1F86-5D4F8BEAA245}"/>
                    </a:ext>
                  </a:extLst>
                </p:cNvPr>
                <p:cNvSpPr/>
                <p:nvPr/>
              </p:nvSpPr>
              <p:spPr>
                <a:xfrm>
                  <a:off x="10440315" y="4471628"/>
                  <a:ext cx="140524" cy="1405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>
                        <a:lumMod val="60000"/>
                        <a:lumOff val="40000"/>
                      </a:srgbClr>
                    </a:gs>
                    <a:gs pos="60000">
                      <a:srgbClr val="5B6770">
                        <a:lumMod val="20000"/>
                        <a:lumOff val="8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DEC6D66-6C20-16AB-585A-18654BA9D1CD}"/>
                    </a:ext>
                  </a:extLst>
                </p:cNvPr>
                <p:cNvSpPr/>
                <p:nvPr/>
              </p:nvSpPr>
              <p:spPr>
                <a:xfrm>
                  <a:off x="10452908" y="4591319"/>
                  <a:ext cx="219001" cy="2189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/>
                    </a:gs>
                    <a:gs pos="60000">
                      <a:srgbClr val="5B6770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8AD998C4-DFCC-7034-9855-CBF3AA67A77F}"/>
                    </a:ext>
                  </a:extLst>
                </p:cNvPr>
                <p:cNvSpPr/>
                <p:nvPr/>
              </p:nvSpPr>
              <p:spPr>
                <a:xfrm>
                  <a:off x="10481506" y="4619917"/>
                  <a:ext cx="140524" cy="1405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>
                        <a:lumMod val="60000"/>
                        <a:lumOff val="40000"/>
                      </a:srgbClr>
                    </a:gs>
                    <a:gs pos="60000">
                      <a:srgbClr val="5B6770">
                        <a:lumMod val="20000"/>
                        <a:lumOff val="8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AE5823A6-A298-68AE-DFD2-44D3CEEC137A}"/>
                    </a:ext>
                  </a:extLst>
                </p:cNvPr>
                <p:cNvSpPr/>
                <p:nvPr/>
              </p:nvSpPr>
              <p:spPr>
                <a:xfrm>
                  <a:off x="10634150" y="4595438"/>
                  <a:ext cx="219001" cy="2189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/>
                    </a:gs>
                    <a:gs pos="60000">
                      <a:srgbClr val="5B6770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DE7C0249-1481-4AF8-006F-9EC04808C37B}"/>
                    </a:ext>
                  </a:extLst>
                </p:cNvPr>
                <p:cNvSpPr/>
                <p:nvPr/>
              </p:nvSpPr>
              <p:spPr>
                <a:xfrm>
                  <a:off x="10662748" y="4624036"/>
                  <a:ext cx="140524" cy="1405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>
                        <a:lumMod val="60000"/>
                        <a:lumOff val="40000"/>
                      </a:srgbClr>
                    </a:gs>
                    <a:gs pos="60000">
                      <a:srgbClr val="5B6770">
                        <a:lumMod val="20000"/>
                        <a:lumOff val="8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2DBB3274-F44C-ACAA-2F0F-A4F8B55421D7}"/>
                    </a:ext>
                  </a:extLst>
                </p:cNvPr>
                <p:cNvSpPr/>
                <p:nvPr/>
              </p:nvSpPr>
              <p:spPr>
                <a:xfrm>
                  <a:off x="10601197" y="4187645"/>
                  <a:ext cx="219001" cy="2189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/>
                    </a:gs>
                    <a:gs pos="60000">
                      <a:srgbClr val="5B6770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6CDA0ED2-06E4-B69A-AFA2-971C6453C462}"/>
                    </a:ext>
                  </a:extLst>
                </p:cNvPr>
                <p:cNvSpPr/>
                <p:nvPr/>
              </p:nvSpPr>
              <p:spPr>
                <a:xfrm>
                  <a:off x="10629795" y="4216243"/>
                  <a:ext cx="140524" cy="1405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>
                        <a:lumMod val="60000"/>
                        <a:lumOff val="40000"/>
                      </a:srgbClr>
                    </a:gs>
                    <a:gs pos="60000">
                      <a:srgbClr val="5B6770">
                        <a:lumMod val="20000"/>
                        <a:lumOff val="8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1DF3701B-8BE8-B8AF-3B8A-7EE0A7405487}"/>
                    </a:ext>
                  </a:extLst>
                </p:cNvPr>
                <p:cNvSpPr/>
                <p:nvPr/>
              </p:nvSpPr>
              <p:spPr>
                <a:xfrm>
                  <a:off x="10761843" y="4189705"/>
                  <a:ext cx="219001" cy="2189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/>
                    </a:gs>
                    <a:gs pos="60000">
                      <a:srgbClr val="5B6770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37B99E8C-BF63-4508-957B-BAFD6BE4DC8D}"/>
                    </a:ext>
                  </a:extLst>
                </p:cNvPr>
                <p:cNvSpPr/>
                <p:nvPr/>
              </p:nvSpPr>
              <p:spPr>
                <a:xfrm>
                  <a:off x="10790441" y="4218303"/>
                  <a:ext cx="140524" cy="1405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>
                        <a:lumMod val="60000"/>
                        <a:lumOff val="40000"/>
                      </a:srgbClr>
                    </a:gs>
                    <a:gs pos="60000">
                      <a:srgbClr val="5B6770">
                        <a:lumMod val="20000"/>
                        <a:lumOff val="8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D9B9EC64-5C13-66E7-1B16-E208D3118CBA}"/>
                    </a:ext>
                  </a:extLst>
                </p:cNvPr>
                <p:cNvSpPr/>
                <p:nvPr/>
              </p:nvSpPr>
              <p:spPr>
                <a:xfrm>
                  <a:off x="10916310" y="4232955"/>
                  <a:ext cx="219001" cy="2189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/>
                    </a:gs>
                    <a:gs pos="60000">
                      <a:srgbClr val="5B6770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28B767C2-CD7B-11A6-5752-A773449A80EE}"/>
                    </a:ext>
                  </a:extLst>
                </p:cNvPr>
                <p:cNvSpPr/>
                <p:nvPr/>
              </p:nvSpPr>
              <p:spPr>
                <a:xfrm>
                  <a:off x="10944908" y="4261553"/>
                  <a:ext cx="140524" cy="1405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>
                        <a:lumMod val="60000"/>
                        <a:lumOff val="40000"/>
                      </a:srgbClr>
                    </a:gs>
                    <a:gs pos="60000">
                      <a:srgbClr val="5B6770">
                        <a:lumMod val="20000"/>
                        <a:lumOff val="8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7214C422-0577-00D6-5204-373A7FEC3DDE}"/>
                    </a:ext>
                  </a:extLst>
                </p:cNvPr>
                <p:cNvSpPr/>
                <p:nvPr/>
              </p:nvSpPr>
              <p:spPr>
                <a:xfrm>
                  <a:off x="11000752" y="4389482"/>
                  <a:ext cx="219001" cy="2189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/>
                    </a:gs>
                    <a:gs pos="60000">
                      <a:srgbClr val="5B6770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66F3409C-A212-78AC-C889-B5A379D99823}"/>
                    </a:ext>
                  </a:extLst>
                </p:cNvPr>
                <p:cNvSpPr/>
                <p:nvPr/>
              </p:nvSpPr>
              <p:spPr>
                <a:xfrm>
                  <a:off x="11029350" y="4418080"/>
                  <a:ext cx="140524" cy="1405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>
                        <a:lumMod val="60000"/>
                        <a:lumOff val="40000"/>
                      </a:srgbClr>
                    </a:gs>
                    <a:gs pos="60000">
                      <a:srgbClr val="5B6770">
                        <a:lumMod val="20000"/>
                        <a:lumOff val="8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41C0CABD-C485-EC3F-F3F2-2F5FC79FDB9E}"/>
                    </a:ext>
                  </a:extLst>
                </p:cNvPr>
                <p:cNvSpPr/>
                <p:nvPr/>
              </p:nvSpPr>
              <p:spPr>
                <a:xfrm>
                  <a:off x="10973977" y="4581021"/>
                  <a:ext cx="219001" cy="2189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/>
                    </a:gs>
                    <a:gs pos="60000">
                      <a:srgbClr val="5B6770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43A70468-037E-3905-997D-0A576EE3BE4D}"/>
                    </a:ext>
                  </a:extLst>
                </p:cNvPr>
                <p:cNvSpPr/>
                <p:nvPr/>
              </p:nvSpPr>
              <p:spPr>
                <a:xfrm>
                  <a:off x="11002575" y="4609619"/>
                  <a:ext cx="140524" cy="1405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>
                        <a:lumMod val="60000"/>
                        <a:lumOff val="40000"/>
                      </a:srgbClr>
                    </a:gs>
                    <a:gs pos="60000">
                      <a:srgbClr val="5B6770">
                        <a:lumMod val="20000"/>
                        <a:lumOff val="8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FB0662F5-96B9-F361-2909-F2764D3DB7F8}"/>
                    </a:ext>
                  </a:extLst>
                </p:cNvPr>
                <p:cNvSpPr/>
                <p:nvPr/>
              </p:nvSpPr>
              <p:spPr>
                <a:xfrm>
                  <a:off x="10790676" y="4356529"/>
                  <a:ext cx="219001" cy="2189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/>
                    </a:gs>
                    <a:gs pos="60000">
                      <a:srgbClr val="5B6770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FE48EF9D-069F-4F5D-488D-0640E0D92D8B}"/>
                    </a:ext>
                  </a:extLst>
                </p:cNvPr>
                <p:cNvSpPr/>
                <p:nvPr/>
              </p:nvSpPr>
              <p:spPr>
                <a:xfrm>
                  <a:off x="10819274" y="4385127"/>
                  <a:ext cx="140524" cy="1405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>
                        <a:lumMod val="60000"/>
                        <a:lumOff val="40000"/>
                      </a:srgbClr>
                    </a:gs>
                    <a:gs pos="60000">
                      <a:srgbClr val="5B6770">
                        <a:lumMod val="20000"/>
                        <a:lumOff val="8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36092EFC-8683-722B-45EF-D4B85B232A5B}"/>
                    </a:ext>
                  </a:extLst>
                </p:cNvPr>
                <p:cNvSpPr/>
                <p:nvPr/>
              </p:nvSpPr>
              <p:spPr>
                <a:xfrm>
                  <a:off x="10592958" y="4323576"/>
                  <a:ext cx="219001" cy="2189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/>
                    </a:gs>
                    <a:gs pos="60000">
                      <a:srgbClr val="5B6770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945A64E-F885-3D46-1A2F-E07F9FE39603}"/>
                    </a:ext>
                  </a:extLst>
                </p:cNvPr>
                <p:cNvSpPr/>
                <p:nvPr/>
              </p:nvSpPr>
              <p:spPr>
                <a:xfrm>
                  <a:off x="10621556" y="4352174"/>
                  <a:ext cx="140524" cy="1405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>
                        <a:lumMod val="60000"/>
                        <a:lumOff val="40000"/>
                      </a:srgbClr>
                    </a:gs>
                    <a:gs pos="60000">
                      <a:srgbClr val="5B6770">
                        <a:lumMod val="20000"/>
                        <a:lumOff val="8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E903BA23-7D4E-D405-F4A0-ECC21442AACE}"/>
                    </a:ext>
                  </a:extLst>
                </p:cNvPr>
                <p:cNvSpPr/>
                <p:nvPr/>
              </p:nvSpPr>
              <p:spPr>
                <a:xfrm>
                  <a:off x="10605316" y="4455388"/>
                  <a:ext cx="219001" cy="2189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/>
                    </a:gs>
                    <a:gs pos="60000">
                      <a:srgbClr val="5B6770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31B812CA-6B3D-DB21-244E-4577962CB1BF}"/>
                    </a:ext>
                  </a:extLst>
                </p:cNvPr>
                <p:cNvSpPr/>
                <p:nvPr/>
              </p:nvSpPr>
              <p:spPr>
                <a:xfrm>
                  <a:off x="10632092" y="4482164"/>
                  <a:ext cx="144168" cy="1441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>
                        <a:lumMod val="60000"/>
                        <a:lumOff val="40000"/>
                      </a:srgbClr>
                    </a:gs>
                    <a:gs pos="60000">
                      <a:srgbClr val="5B6770">
                        <a:lumMod val="20000"/>
                        <a:lumOff val="8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6B51F9FE-5544-4BDD-FD06-A0108773E7B9}"/>
                    </a:ext>
                  </a:extLst>
                </p:cNvPr>
                <p:cNvSpPr/>
                <p:nvPr/>
              </p:nvSpPr>
              <p:spPr>
                <a:xfrm>
                  <a:off x="10762530" y="4637317"/>
                  <a:ext cx="250579" cy="25057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/>
                    </a:gs>
                    <a:gs pos="60000">
                      <a:srgbClr val="5B6770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A80C503C-F2C1-BE61-9C7B-68FC7A9C3504}"/>
                    </a:ext>
                  </a:extLst>
                </p:cNvPr>
                <p:cNvSpPr/>
                <p:nvPr/>
              </p:nvSpPr>
              <p:spPr>
                <a:xfrm>
                  <a:off x="10795251" y="4670038"/>
                  <a:ext cx="160788" cy="1607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5B6770">
                        <a:lumMod val="60000"/>
                        <a:lumOff val="40000"/>
                      </a:srgbClr>
                    </a:gs>
                    <a:gs pos="60000">
                      <a:srgbClr val="5B6770">
                        <a:lumMod val="20000"/>
                        <a:lumOff val="8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gradFill>
                    <a:gsLst>
                      <a:gs pos="100000">
                        <a:srgbClr val="5B6770">
                          <a:lumMod val="60000"/>
                          <a:lumOff val="40000"/>
                        </a:srgbClr>
                      </a:gs>
                      <a:gs pos="55000">
                        <a:srgbClr val="5B6770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694AE36-C74A-694D-3AA7-F8DBB73CE67F}"/>
                  </a:ext>
                </a:extLst>
              </p:cNvPr>
              <p:cNvGrpSpPr/>
              <p:nvPr/>
            </p:nvGrpSpPr>
            <p:grpSpPr>
              <a:xfrm>
                <a:off x="5476255" y="739898"/>
                <a:ext cx="1457675" cy="597383"/>
                <a:chOff x="973344" y="2483213"/>
                <a:chExt cx="2599260" cy="1065221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69ED80A2-7EBA-F0F9-7EB9-723B245BDC6E}"/>
                    </a:ext>
                  </a:extLst>
                </p:cNvPr>
                <p:cNvSpPr/>
                <p:nvPr/>
              </p:nvSpPr>
              <p:spPr>
                <a:xfrm>
                  <a:off x="1120838" y="2483213"/>
                  <a:ext cx="914400" cy="914400"/>
                </a:xfrm>
                <a:prstGeom prst="ellipse">
                  <a:avLst/>
                </a:prstGeom>
                <a:solidFill>
                  <a:srgbClr val="3B7587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3A3930CA-458F-B7BB-C694-EDA920C785A2}"/>
                    </a:ext>
                  </a:extLst>
                </p:cNvPr>
                <p:cNvGrpSpPr/>
                <p:nvPr/>
              </p:nvGrpSpPr>
              <p:grpSpPr>
                <a:xfrm>
                  <a:off x="973344" y="3294529"/>
                  <a:ext cx="2599260" cy="253905"/>
                  <a:chOff x="1271242" y="4349874"/>
                  <a:chExt cx="2599260" cy="253905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F7A98776-4299-28FF-7B75-F0F2BDF8FD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43484" y="4482062"/>
                    <a:ext cx="2247570" cy="0"/>
                  </a:xfrm>
                  <a:prstGeom prst="line">
                    <a:avLst/>
                  </a:prstGeom>
                  <a:noFill/>
                  <a:ln w="222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2008703A-2D29-5776-5750-73C783AD0D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616081" y="4404639"/>
                    <a:ext cx="172242" cy="171987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4B6164A9-1FF1-9AC2-4560-8643A98CA6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698260" y="4404639"/>
                    <a:ext cx="172242" cy="171987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1150F35C-26D2-4450-0D99-97A73547AC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71242" y="4385052"/>
                    <a:ext cx="172242" cy="171987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CA86D235-0B4B-4DA2-435A-69AFA95693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353421" y="4385052"/>
                    <a:ext cx="172242" cy="171987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0CB6F82F-F312-F151-85B6-65A3A1845070}"/>
                      </a:ext>
                    </a:extLst>
                  </p:cNvPr>
                  <p:cNvSpPr/>
                  <p:nvPr/>
                </p:nvSpPr>
                <p:spPr>
                  <a:xfrm>
                    <a:off x="2369751" y="4349874"/>
                    <a:ext cx="567744" cy="253905"/>
                  </a:xfrm>
                  <a:prstGeom prst="rect">
                    <a:avLst/>
                  </a:prstGeom>
                  <a:solidFill>
                    <a:schemeClr val="accent5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HOX</a:t>
                    </a:r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5914E48E-CCD4-5D4A-30E7-3034B7A5A0B8}"/>
                      </a:ext>
                    </a:extLst>
                  </p:cNvPr>
                  <p:cNvSpPr/>
                  <p:nvPr/>
                </p:nvSpPr>
                <p:spPr>
                  <a:xfrm>
                    <a:off x="2996255" y="4349874"/>
                    <a:ext cx="89840" cy="253905"/>
                  </a:xfrm>
                  <a:prstGeom prst="rect">
                    <a:avLst/>
                  </a:prstGeom>
                  <a:solidFill>
                    <a:schemeClr val="accent5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5058B6C9-9F09-6D52-249B-DCFAAF42F400}"/>
                      </a:ext>
                    </a:extLst>
                  </p:cNvPr>
                  <p:cNvSpPr/>
                  <p:nvPr/>
                </p:nvSpPr>
                <p:spPr>
                  <a:xfrm>
                    <a:off x="3144854" y="4349874"/>
                    <a:ext cx="172241" cy="253905"/>
                  </a:xfrm>
                  <a:prstGeom prst="rect">
                    <a:avLst/>
                  </a:prstGeom>
                  <a:solidFill>
                    <a:schemeClr val="accent5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D02891D-B5A3-510C-E45C-F831B351B9C5}"/>
                    </a:ext>
                  </a:extLst>
                </p:cNvPr>
                <p:cNvSpPr txBox="1"/>
                <p:nvPr/>
              </p:nvSpPr>
              <p:spPr>
                <a:xfrm>
                  <a:off x="1161124" y="2742056"/>
                  <a:ext cx="673743" cy="2774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Menin</a:t>
                  </a:r>
                </a:p>
              </p:txBody>
            </p:sp>
            <p:sp>
              <p:nvSpPr>
                <p:cNvPr id="30" name="Teardrop 29">
                  <a:extLst>
                    <a:ext uri="{FF2B5EF4-FFF2-40B4-BE49-F238E27FC236}">
                      <a16:creationId xmlns:a16="http://schemas.microsoft.com/office/drawing/2014/main" id="{E26ED257-399A-E449-9AC1-80CE5E158277}"/>
                    </a:ext>
                  </a:extLst>
                </p:cNvPr>
                <p:cNvSpPr/>
                <p:nvPr/>
              </p:nvSpPr>
              <p:spPr>
                <a:xfrm rot="1335768">
                  <a:off x="1917718" y="2839523"/>
                  <a:ext cx="216523" cy="279713"/>
                </a:xfrm>
                <a:prstGeom prst="teardrop">
                  <a:avLst>
                    <a:gd name="adj" fmla="val 58662"/>
                  </a:avLst>
                </a:prstGeom>
                <a:solidFill>
                  <a:srgbClr val="E3F3F6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8B2F5C20-936B-6BDB-7FCF-C57F88F584D8}"/>
                    </a:ext>
                  </a:extLst>
                </p:cNvPr>
                <p:cNvSpPr/>
                <p:nvPr/>
              </p:nvSpPr>
              <p:spPr>
                <a:xfrm>
                  <a:off x="2078327" y="2773566"/>
                  <a:ext cx="1285980" cy="431758"/>
                </a:xfrm>
                <a:prstGeom prst="ellipse">
                  <a:avLst/>
                </a:prstGeom>
                <a:solidFill>
                  <a:srgbClr val="3B7587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0C8C058-7895-7D6D-A546-4B7DCF057030}"/>
                    </a:ext>
                  </a:extLst>
                </p:cNvPr>
                <p:cNvSpPr/>
                <p:nvPr/>
              </p:nvSpPr>
              <p:spPr>
                <a:xfrm>
                  <a:off x="1995502" y="2856313"/>
                  <a:ext cx="248755" cy="263520"/>
                </a:xfrm>
                <a:prstGeom prst="ellipse">
                  <a:avLst/>
                </a:prstGeom>
                <a:solidFill>
                  <a:srgbClr val="3B7587"/>
                </a:solidFill>
                <a:ln w="9525" cap="flat" cmpd="sng" algn="ctr">
                  <a:solidFill>
                    <a:srgbClr val="3B7587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306D4B9-4733-2229-E689-AB4B296821EC}"/>
                    </a:ext>
                  </a:extLst>
                </p:cNvPr>
                <p:cNvSpPr txBox="1"/>
                <p:nvPr/>
              </p:nvSpPr>
              <p:spPr>
                <a:xfrm>
                  <a:off x="2240283" y="2791087"/>
                  <a:ext cx="838946" cy="2774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KMT2Ar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80812D7-716E-66BE-BEC1-C2C63BC16ABB}"/>
                  </a:ext>
                </a:extLst>
              </p:cNvPr>
              <p:cNvGrpSpPr/>
              <p:nvPr/>
            </p:nvGrpSpPr>
            <p:grpSpPr>
              <a:xfrm>
                <a:off x="5476255" y="1462793"/>
                <a:ext cx="1457675" cy="597383"/>
                <a:chOff x="973344" y="2483213"/>
                <a:chExt cx="2599260" cy="1065221"/>
              </a:xfrm>
              <a:effectLst/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AF5DBD4-71B8-AC83-41E6-838D5F2BCBD7}"/>
                    </a:ext>
                  </a:extLst>
                </p:cNvPr>
                <p:cNvSpPr/>
                <p:nvPr/>
              </p:nvSpPr>
              <p:spPr>
                <a:xfrm>
                  <a:off x="1120838" y="2483213"/>
                  <a:ext cx="914400" cy="914400"/>
                </a:xfrm>
                <a:prstGeom prst="ellipse">
                  <a:avLst/>
                </a:prstGeom>
                <a:solidFill>
                  <a:srgbClr val="3B7587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E6C1FB06-AF98-1467-E424-1C936B964660}"/>
                    </a:ext>
                  </a:extLst>
                </p:cNvPr>
                <p:cNvGrpSpPr/>
                <p:nvPr/>
              </p:nvGrpSpPr>
              <p:grpSpPr>
                <a:xfrm>
                  <a:off x="973344" y="3294529"/>
                  <a:ext cx="2599260" cy="253905"/>
                  <a:chOff x="1271242" y="4349874"/>
                  <a:chExt cx="2599260" cy="253905"/>
                </a:xfrm>
              </p:grpSpPr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9FCE4793-482B-A48E-1C04-B37F648E63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43484" y="4482062"/>
                    <a:ext cx="2247570" cy="0"/>
                  </a:xfrm>
                  <a:prstGeom prst="line">
                    <a:avLst/>
                  </a:prstGeom>
                  <a:noFill/>
                  <a:ln w="222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BAEA81BB-7A41-BDDA-0EE7-2D8AFC4627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616081" y="4404639"/>
                    <a:ext cx="172242" cy="171987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557196FE-9E6E-A0DA-A829-EA19368557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698260" y="4404639"/>
                    <a:ext cx="172242" cy="171987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3C9D8598-39E1-2AA3-6C34-77DF1CF894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71242" y="4385052"/>
                    <a:ext cx="172242" cy="171987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8B7F0A08-EE02-2E21-01CC-6A087D5838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353421" y="4385052"/>
                    <a:ext cx="172242" cy="171987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0FC53F99-8DC1-5D97-ABBF-6B67C6E45654}"/>
                      </a:ext>
                    </a:extLst>
                  </p:cNvPr>
                  <p:cNvSpPr/>
                  <p:nvPr/>
                </p:nvSpPr>
                <p:spPr>
                  <a:xfrm>
                    <a:off x="2369751" y="4349874"/>
                    <a:ext cx="567744" cy="253905"/>
                  </a:xfrm>
                  <a:prstGeom prst="rect">
                    <a:avLst/>
                  </a:prstGeom>
                  <a:solidFill>
                    <a:schemeClr val="accent5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MEIS</a:t>
                    </a: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32FC0352-9E9B-6594-0643-E6E5667C73EA}"/>
                      </a:ext>
                    </a:extLst>
                  </p:cNvPr>
                  <p:cNvSpPr/>
                  <p:nvPr/>
                </p:nvSpPr>
                <p:spPr>
                  <a:xfrm>
                    <a:off x="2996255" y="4349874"/>
                    <a:ext cx="89840" cy="253905"/>
                  </a:xfrm>
                  <a:prstGeom prst="rect">
                    <a:avLst/>
                  </a:prstGeom>
                  <a:solidFill>
                    <a:schemeClr val="accent5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63576E40-D56B-FFCE-8FC5-776A6DB4E302}"/>
                      </a:ext>
                    </a:extLst>
                  </p:cNvPr>
                  <p:cNvSpPr/>
                  <p:nvPr/>
                </p:nvSpPr>
                <p:spPr>
                  <a:xfrm>
                    <a:off x="3144854" y="4349874"/>
                    <a:ext cx="172241" cy="253905"/>
                  </a:xfrm>
                  <a:prstGeom prst="rect">
                    <a:avLst/>
                  </a:prstGeom>
                  <a:solidFill>
                    <a:schemeClr val="accent5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19DEF5B-1A7D-19FB-1CF2-6AB04FB963BC}"/>
                    </a:ext>
                  </a:extLst>
                </p:cNvPr>
                <p:cNvSpPr txBox="1"/>
                <p:nvPr/>
              </p:nvSpPr>
              <p:spPr>
                <a:xfrm>
                  <a:off x="1161124" y="2742056"/>
                  <a:ext cx="673743" cy="2774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Menin</a:t>
                  </a:r>
                </a:p>
              </p:txBody>
            </p:sp>
            <p:sp>
              <p:nvSpPr>
                <p:cNvPr id="15" name="Teardrop 14">
                  <a:extLst>
                    <a:ext uri="{FF2B5EF4-FFF2-40B4-BE49-F238E27FC236}">
                      <a16:creationId xmlns:a16="http://schemas.microsoft.com/office/drawing/2014/main" id="{A65C05D6-A2CC-76F7-13A1-4B2322CA9EB2}"/>
                    </a:ext>
                  </a:extLst>
                </p:cNvPr>
                <p:cNvSpPr/>
                <p:nvPr/>
              </p:nvSpPr>
              <p:spPr>
                <a:xfrm rot="1335768">
                  <a:off x="1917718" y="2839523"/>
                  <a:ext cx="216523" cy="279713"/>
                </a:xfrm>
                <a:prstGeom prst="teardrop">
                  <a:avLst>
                    <a:gd name="adj" fmla="val 58662"/>
                  </a:avLst>
                </a:prstGeom>
                <a:solidFill>
                  <a:srgbClr val="E3F3F6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12CC1F00-A7C7-3DA8-CEDC-817EF95392A6}"/>
                    </a:ext>
                  </a:extLst>
                </p:cNvPr>
                <p:cNvSpPr/>
                <p:nvPr/>
              </p:nvSpPr>
              <p:spPr>
                <a:xfrm>
                  <a:off x="2078327" y="2773566"/>
                  <a:ext cx="1285980" cy="431758"/>
                </a:xfrm>
                <a:prstGeom prst="ellipse">
                  <a:avLst/>
                </a:prstGeom>
                <a:solidFill>
                  <a:srgbClr val="3B7587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C304B662-02B4-3C96-F101-B30FDD836D7F}"/>
                    </a:ext>
                  </a:extLst>
                </p:cNvPr>
                <p:cNvSpPr/>
                <p:nvPr/>
              </p:nvSpPr>
              <p:spPr>
                <a:xfrm>
                  <a:off x="1995502" y="2856313"/>
                  <a:ext cx="248755" cy="263520"/>
                </a:xfrm>
                <a:prstGeom prst="ellipse">
                  <a:avLst/>
                </a:prstGeom>
                <a:solidFill>
                  <a:srgbClr val="3B7587"/>
                </a:solidFill>
                <a:ln w="9525" cap="flat" cmpd="sng" algn="ctr">
                  <a:solidFill>
                    <a:srgbClr val="3B7587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9A46FFE-9605-B62D-0D50-425C740DBA2F}"/>
                    </a:ext>
                  </a:extLst>
                </p:cNvPr>
                <p:cNvSpPr txBox="1"/>
                <p:nvPr/>
              </p:nvSpPr>
              <p:spPr>
                <a:xfrm>
                  <a:off x="2240283" y="2791087"/>
                  <a:ext cx="838946" cy="2774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KMT2Ar</a:t>
                  </a: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43A8FC29-4FF5-FC24-3CD1-7B12043C7C88}"/>
                </a:ext>
              </a:extLst>
            </p:cNvPr>
            <p:cNvGrpSpPr/>
            <p:nvPr/>
          </p:nvGrpSpPr>
          <p:grpSpPr>
            <a:xfrm>
              <a:off x="6136909" y="2640332"/>
              <a:ext cx="4201937" cy="3193497"/>
              <a:chOff x="5220792" y="2556048"/>
              <a:chExt cx="2969679" cy="2122234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6BFEB08E-0BEE-8A64-4475-538A6D217E6E}"/>
                  </a:ext>
                </a:extLst>
              </p:cNvPr>
              <p:cNvSpPr/>
              <p:nvPr/>
            </p:nvSpPr>
            <p:spPr>
              <a:xfrm>
                <a:off x="5220792" y="2556048"/>
                <a:ext cx="2969679" cy="42450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Menin inhibition</a:t>
                </a:r>
              </a:p>
            </p:txBody>
          </p: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D81915EA-F152-E930-6A2E-81404638BAF1}"/>
                  </a:ext>
                </a:extLst>
              </p:cNvPr>
              <p:cNvGrpSpPr/>
              <p:nvPr/>
            </p:nvGrpSpPr>
            <p:grpSpPr>
              <a:xfrm>
                <a:off x="5220792" y="2884709"/>
                <a:ext cx="2969679" cy="1793573"/>
                <a:chOff x="5204166" y="2884709"/>
                <a:chExt cx="2969679" cy="1793573"/>
              </a:xfrm>
            </p:grpSpPr>
            <p:sp>
              <p:nvSpPr>
                <p:cNvPr id="141" name="Pentagon 138">
                  <a:extLst>
                    <a:ext uri="{FF2B5EF4-FFF2-40B4-BE49-F238E27FC236}">
                      <a16:creationId xmlns:a16="http://schemas.microsoft.com/office/drawing/2014/main" id="{0439F806-E4C3-D992-CE3E-34F31BFF14B7}"/>
                    </a:ext>
                  </a:extLst>
                </p:cNvPr>
                <p:cNvSpPr/>
                <p:nvPr/>
              </p:nvSpPr>
              <p:spPr>
                <a:xfrm>
                  <a:off x="5304998" y="3686006"/>
                  <a:ext cx="1823243" cy="764985"/>
                </a:xfrm>
                <a:prstGeom prst="homePlate">
                  <a:avLst>
                    <a:gd name="adj" fmla="val 22713"/>
                  </a:avLst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Rounded Rectangle 6">
                  <a:extLst>
                    <a:ext uri="{FF2B5EF4-FFF2-40B4-BE49-F238E27FC236}">
                      <a16:creationId xmlns:a16="http://schemas.microsoft.com/office/drawing/2014/main" id="{3FC40D31-EC27-AF98-1773-84C4CEB1B34E}"/>
                    </a:ext>
                  </a:extLst>
                </p:cNvPr>
                <p:cNvSpPr/>
                <p:nvPr/>
              </p:nvSpPr>
              <p:spPr>
                <a:xfrm>
                  <a:off x="5204166" y="2884709"/>
                  <a:ext cx="2969679" cy="1645920"/>
                </a:xfrm>
                <a:prstGeom prst="roundRect">
                  <a:avLst>
                    <a:gd name="adj" fmla="val 2847"/>
                  </a:avLst>
                </a:prstGeom>
                <a:noFill/>
                <a:ln w="9525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ABDCF7C9-A569-E224-D233-74019D06BADE}"/>
                    </a:ext>
                  </a:extLst>
                </p:cNvPr>
                <p:cNvSpPr txBox="1"/>
                <p:nvPr/>
              </p:nvSpPr>
              <p:spPr>
                <a:xfrm>
                  <a:off x="7148785" y="4128114"/>
                  <a:ext cx="923039" cy="2374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Differentiation/</a:t>
                  </a:r>
                  <a:b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</a:b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Apoptosis</a:t>
                  </a: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E75A442F-F0D0-EC2A-6AAA-EE36B4A8FE6A}"/>
                    </a:ext>
                  </a:extLst>
                </p:cNvPr>
                <p:cNvSpPr txBox="1"/>
                <p:nvPr/>
              </p:nvSpPr>
              <p:spPr>
                <a:xfrm>
                  <a:off x="5666777" y="3754100"/>
                  <a:ext cx="404542" cy="142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OFF</a:t>
                  </a:r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8AEC12DB-7941-A025-161B-1A98419F8C19}"/>
                    </a:ext>
                  </a:extLst>
                </p:cNvPr>
                <p:cNvSpPr txBox="1"/>
                <p:nvPr/>
              </p:nvSpPr>
              <p:spPr>
                <a:xfrm>
                  <a:off x="6228831" y="2907530"/>
                  <a:ext cx="800537" cy="142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Revumenib</a:t>
                  </a:r>
                </a:p>
              </p:txBody>
            </p: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78E43ECD-6792-ECE2-FE68-5456820CC9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9537" y="3903436"/>
                  <a:ext cx="1260447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FD56EF66-3D52-9A4E-733D-3682047C18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77939" y="3860017"/>
                  <a:ext cx="96594" cy="9645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57F9314-321F-4942-2E02-3241CCBA6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24025" y="3860017"/>
                  <a:ext cx="96594" cy="9645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C6BFD582-83B3-3A4F-2E5B-4A89EFEF98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62943" y="3849032"/>
                  <a:ext cx="96594" cy="9645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CA45F331-9E0A-C577-CFB6-0C71523E1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09030" y="3849032"/>
                  <a:ext cx="96594" cy="9645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F880ED9B-3CF8-F375-F420-EC61D4E2A46F}"/>
                    </a:ext>
                  </a:extLst>
                </p:cNvPr>
                <p:cNvSpPr/>
                <p:nvPr/>
              </p:nvSpPr>
              <p:spPr>
                <a:xfrm>
                  <a:off x="6078992" y="3829304"/>
                  <a:ext cx="318393" cy="142392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HOX</a:t>
                  </a:r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ED6D4D4D-315C-0B46-1FF6-7C62CDFC79DE}"/>
                    </a:ext>
                  </a:extLst>
                </p:cNvPr>
                <p:cNvSpPr/>
                <p:nvPr/>
              </p:nvSpPr>
              <p:spPr>
                <a:xfrm>
                  <a:off x="6430338" y="3829304"/>
                  <a:ext cx="50383" cy="142392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FB858ADF-9848-3C0B-6131-783387F68F2D}"/>
                    </a:ext>
                  </a:extLst>
                </p:cNvPr>
                <p:cNvSpPr/>
                <p:nvPr/>
              </p:nvSpPr>
              <p:spPr>
                <a:xfrm>
                  <a:off x="6513673" y="3829304"/>
                  <a:ext cx="96593" cy="142392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5EF58E20-5366-0D7D-EE06-289E165E408F}"/>
                    </a:ext>
                  </a:extLst>
                </p:cNvPr>
                <p:cNvGrpSpPr/>
                <p:nvPr/>
              </p:nvGrpSpPr>
              <p:grpSpPr>
                <a:xfrm>
                  <a:off x="7373153" y="3739052"/>
                  <a:ext cx="474328" cy="357732"/>
                  <a:chOff x="10017640" y="3678068"/>
                  <a:chExt cx="845798" cy="637888"/>
                </a:xfrm>
              </p:grpSpPr>
              <p:grpSp>
                <p:nvGrpSpPr>
                  <p:cNvPr id="174" name="Group 173">
                    <a:extLst>
                      <a:ext uri="{FF2B5EF4-FFF2-40B4-BE49-F238E27FC236}">
                        <a16:creationId xmlns:a16="http://schemas.microsoft.com/office/drawing/2014/main" id="{0EA45689-28C9-70EF-22A8-DDC03903B039}"/>
                      </a:ext>
                    </a:extLst>
                  </p:cNvPr>
                  <p:cNvGrpSpPr/>
                  <p:nvPr/>
                </p:nvGrpSpPr>
                <p:grpSpPr>
                  <a:xfrm>
                    <a:off x="10637329" y="3784714"/>
                    <a:ext cx="217712" cy="166818"/>
                    <a:chOff x="11269980" y="2250440"/>
                    <a:chExt cx="195580" cy="149860"/>
                  </a:xfrm>
                  <a:solidFill>
                    <a:srgbClr val="5B6770"/>
                  </a:solidFill>
                </p:grpSpPr>
                <p:sp>
                  <p:nvSpPr>
                    <p:cNvPr id="199" name="Oval 198">
                      <a:extLst>
                        <a:ext uri="{FF2B5EF4-FFF2-40B4-BE49-F238E27FC236}">
                          <a16:creationId xmlns:a16="http://schemas.microsoft.com/office/drawing/2014/main" id="{A4ED3F13-1561-8FF4-24E5-C026AC476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69980" y="2250440"/>
                      <a:ext cx="195580" cy="14986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5B6770">
                            <a:lumMod val="60000"/>
                            <a:lumOff val="40000"/>
                          </a:srgbClr>
                        </a:gs>
                        <a:gs pos="60000">
                          <a:srgbClr val="5B6770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317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0" name="Freeform 5">
                      <a:extLst>
                        <a:ext uri="{FF2B5EF4-FFF2-40B4-BE49-F238E27FC236}">
                          <a16:creationId xmlns:a16="http://schemas.microsoft.com/office/drawing/2014/main" id="{A371745F-2177-ADF0-3925-A0225C16430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1301889" y="2287270"/>
                      <a:ext cx="131763" cy="76200"/>
                    </a:xfrm>
                    <a:custGeom>
                      <a:avLst/>
                      <a:gdLst>
                        <a:gd name="T0" fmla="*/ 42 w 44"/>
                        <a:gd name="T1" fmla="*/ 25 h 25"/>
                        <a:gd name="T2" fmla="*/ 10 w 44"/>
                        <a:gd name="T3" fmla="*/ 25 h 25"/>
                        <a:gd name="T4" fmla="*/ 7 w 44"/>
                        <a:gd name="T5" fmla="*/ 22 h 25"/>
                        <a:gd name="T6" fmla="*/ 5 w 44"/>
                        <a:gd name="T7" fmla="*/ 6 h 25"/>
                        <a:gd name="T8" fmla="*/ 3 w 44"/>
                        <a:gd name="T9" fmla="*/ 6 h 25"/>
                        <a:gd name="T10" fmla="*/ 0 w 44"/>
                        <a:gd name="T11" fmla="*/ 3 h 25"/>
                        <a:gd name="T12" fmla="*/ 3 w 44"/>
                        <a:gd name="T13" fmla="*/ 0 h 25"/>
                        <a:gd name="T14" fmla="*/ 37 w 44"/>
                        <a:gd name="T15" fmla="*/ 0 h 25"/>
                        <a:gd name="T16" fmla="*/ 40 w 44"/>
                        <a:gd name="T17" fmla="*/ 3 h 25"/>
                        <a:gd name="T18" fmla="*/ 40 w 44"/>
                        <a:gd name="T19" fmla="*/ 6 h 25"/>
                        <a:gd name="T20" fmla="*/ 37 w 44"/>
                        <a:gd name="T21" fmla="*/ 9 h 25"/>
                        <a:gd name="T22" fmla="*/ 34 w 44"/>
                        <a:gd name="T23" fmla="*/ 6 h 25"/>
                        <a:gd name="T24" fmla="*/ 34 w 44"/>
                        <a:gd name="T25" fmla="*/ 6 h 25"/>
                        <a:gd name="T26" fmla="*/ 10 w 44"/>
                        <a:gd name="T27" fmla="*/ 6 h 25"/>
                        <a:gd name="T28" fmla="*/ 12 w 44"/>
                        <a:gd name="T29" fmla="*/ 19 h 25"/>
                        <a:gd name="T30" fmla="*/ 40 w 44"/>
                        <a:gd name="T31" fmla="*/ 19 h 25"/>
                        <a:gd name="T32" fmla="*/ 42 w 44"/>
                        <a:gd name="T33" fmla="*/ 18 h 25"/>
                        <a:gd name="T34" fmla="*/ 44 w 44"/>
                        <a:gd name="T35" fmla="*/ 21 h 25"/>
                        <a:gd name="T36" fmla="*/ 44 w 44"/>
                        <a:gd name="T37" fmla="*/ 22 h 25"/>
                        <a:gd name="T38" fmla="*/ 42 w 44"/>
                        <a:gd name="T39" fmla="*/ 25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44" h="25">
                          <a:moveTo>
                            <a:pt x="42" y="25"/>
                          </a:moveTo>
                          <a:cubicBezTo>
                            <a:pt x="10" y="25"/>
                            <a:pt x="10" y="25"/>
                            <a:pt x="10" y="25"/>
                          </a:cubicBezTo>
                          <a:cubicBezTo>
                            <a:pt x="8" y="25"/>
                            <a:pt x="7" y="24"/>
                            <a:pt x="7" y="22"/>
                          </a:cubicBezTo>
                          <a:cubicBezTo>
                            <a:pt x="5" y="6"/>
                            <a:pt x="5" y="6"/>
                            <a:pt x="5" y="6"/>
                          </a:cubicBezTo>
                          <a:cubicBezTo>
                            <a:pt x="3" y="6"/>
                            <a:pt x="3" y="6"/>
                            <a:pt x="3" y="6"/>
                          </a:cubicBezTo>
                          <a:cubicBezTo>
                            <a:pt x="2" y="6"/>
                            <a:pt x="0" y="4"/>
                            <a:pt x="0" y="3"/>
                          </a:cubicBezTo>
                          <a:cubicBezTo>
                            <a:pt x="0" y="1"/>
                            <a:pt x="2" y="0"/>
                            <a:pt x="3" y="0"/>
                          </a:cubicBezTo>
                          <a:cubicBezTo>
                            <a:pt x="37" y="0"/>
                            <a:pt x="37" y="0"/>
                            <a:pt x="37" y="0"/>
                          </a:cubicBezTo>
                          <a:cubicBezTo>
                            <a:pt x="39" y="0"/>
                            <a:pt x="40" y="1"/>
                            <a:pt x="40" y="3"/>
                          </a:cubicBezTo>
                          <a:cubicBezTo>
                            <a:pt x="40" y="6"/>
                            <a:pt x="40" y="6"/>
                            <a:pt x="40" y="6"/>
                          </a:cubicBezTo>
                          <a:cubicBezTo>
                            <a:pt x="40" y="8"/>
                            <a:pt x="39" y="9"/>
                            <a:pt x="37" y="9"/>
                          </a:cubicBezTo>
                          <a:cubicBezTo>
                            <a:pt x="35" y="9"/>
                            <a:pt x="34" y="8"/>
                            <a:pt x="34" y="6"/>
                          </a:cubicBezTo>
                          <a:cubicBezTo>
                            <a:pt x="34" y="6"/>
                            <a:pt x="34" y="6"/>
                            <a:pt x="34" y="6"/>
                          </a:cubicBezTo>
                          <a:cubicBezTo>
                            <a:pt x="10" y="6"/>
                            <a:pt x="10" y="6"/>
                            <a:pt x="10" y="6"/>
                          </a:cubicBezTo>
                          <a:cubicBezTo>
                            <a:pt x="12" y="19"/>
                            <a:pt x="12" y="19"/>
                            <a:pt x="12" y="19"/>
                          </a:cubicBezTo>
                          <a:cubicBezTo>
                            <a:pt x="40" y="19"/>
                            <a:pt x="40" y="19"/>
                            <a:pt x="40" y="19"/>
                          </a:cubicBezTo>
                          <a:cubicBezTo>
                            <a:pt x="40" y="19"/>
                            <a:pt x="41" y="18"/>
                            <a:pt x="42" y="18"/>
                          </a:cubicBezTo>
                          <a:cubicBezTo>
                            <a:pt x="43" y="18"/>
                            <a:pt x="44" y="20"/>
                            <a:pt x="44" y="21"/>
                          </a:cubicBezTo>
                          <a:cubicBezTo>
                            <a:pt x="44" y="22"/>
                            <a:pt x="44" y="22"/>
                            <a:pt x="44" y="22"/>
                          </a:cubicBezTo>
                          <a:cubicBezTo>
                            <a:pt x="44" y="24"/>
                            <a:pt x="43" y="25"/>
                            <a:pt x="42" y="25"/>
                          </a:cubicBezTo>
                          <a:close/>
                        </a:path>
                      </a:pathLst>
                    </a:custGeom>
                    <a:solidFill>
                      <a:srgbClr val="5B6770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75" name="Group 174">
                    <a:extLst>
                      <a:ext uri="{FF2B5EF4-FFF2-40B4-BE49-F238E27FC236}">
                        <a16:creationId xmlns:a16="http://schemas.microsoft.com/office/drawing/2014/main" id="{D6FCDEF1-B167-8371-E731-B733C5527BAA}"/>
                      </a:ext>
                    </a:extLst>
                  </p:cNvPr>
                  <p:cNvGrpSpPr/>
                  <p:nvPr/>
                </p:nvGrpSpPr>
                <p:grpSpPr>
                  <a:xfrm>
                    <a:off x="10171323" y="3678068"/>
                    <a:ext cx="217712" cy="166818"/>
                    <a:chOff x="11269980" y="2250440"/>
                    <a:chExt cx="195580" cy="149860"/>
                  </a:xfrm>
                  <a:solidFill>
                    <a:srgbClr val="5B6770"/>
                  </a:solidFill>
                </p:grpSpPr>
                <p:sp>
                  <p:nvSpPr>
                    <p:cNvPr id="197" name="Oval 196">
                      <a:extLst>
                        <a:ext uri="{FF2B5EF4-FFF2-40B4-BE49-F238E27FC236}">
                          <a16:creationId xmlns:a16="http://schemas.microsoft.com/office/drawing/2014/main" id="{3866DDFA-30EA-F022-8085-DE82D5D0B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69980" y="2250440"/>
                      <a:ext cx="195580" cy="14986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5B6770">
                            <a:lumMod val="60000"/>
                            <a:lumOff val="40000"/>
                          </a:srgbClr>
                        </a:gs>
                        <a:gs pos="60000">
                          <a:srgbClr val="5B6770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317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8" name="Freeform 5">
                      <a:extLst>
                        <a:ext uri="{FF2B5EF4-FFF2-40B4-BE49-F238E27FC236}">
                          <a16:creationId xmlns:a16="http://schemas.microsoft.com/office/drawing/2014/main" id="{98468CCA-CA10-D9C5-DFFA-C84890478F3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1301889" y="2287270"/>
                      <a:ext cx="131763" cy="76200"/>
                    </a:xfrm>
                    <a:custGeom>
                      <a:avLst/>
                      <a:gdLst>
                        <a:gd name="T0" fmla="*/ 42 w 44"/>
                        <a:gd name="T1" fmla="*/ 25 h 25"/>
                        <a:gd name="T2" fmla="*/ 10 w 44"/>
                        <a:gd name="T3" fmla="*/ 25 h 25"/>
                        <a:gd name="T4" fmla="*/ 7 w 44"/>
                        <a:gd name="T5" fmla="*/ 22 h 25"/>
                        <a:gd name="T6" fmla="*/ 5 w 44"/>
                        <a:gd name="T7" fmla="*/ 6 h 25"/>
                        <a:gd name="T8" fmla="*/ 3 w 44"/>
                        <a:gd name="T9" fmla="*/ 6 h 25"/>
                        <a:gd name="T10" fmla="*/ 0 w 44"/>
                        <a:gd name="T11" fmla="*/ 3 h 25"/>
                        <a:gd name="T12" fmla="*/ 3 w 44"/>
                        <a:gd name="T13" fmla="*/ 0 h 25"/>
                        <a:gd name="T14" fmla="*/ 37 w 44"/>
                        <a:gd name="T15" fmla="*/ 0 h 25"/>
                        <a:gd name="T16" fmla="*/ 40 w 44"/>
                        <a:gd name="T17" fmla="*/ 3 h 25"/>
                        <a:gd name="T18" fmla="*/ 40 w 44"/>
                        <a:gd name="T19" fmla="*/ 6 h 25"/>
                        <a:gd name="T20" fmla="*/ 37 w 44"/>
                        <a:gd name="T21" fmla="*/ 9 h 25"/>
                        <a:gd name="T22" fmla="*/ 34 w 44"/>
                        <a:gd name="T23" fmla="*/ 6 h 25"/>
                        <a:gd name="T24" fmla="*/ 34 w 44"/>
                        <a:gd name="T25" fmla="*/ 6 h 25"/>
                        <a:gd name="T26" fmla="*/ 10 w 44"/>
                        <a:gd name="T27" fmla="*/ 6 h 25"/>
                        <a:gd name="T28" fmla="*/ 12 w 44"/>
                        <a:gd name="T29" fmla="*/ 19 h 25"/>
                        <a:gd name="T30" fmla="*/ 40 w 44"/>
                        <a:gd name="T31" fmla="*/ 19 h 25"/>
                        <a:gd name="T32" fmla="*/ 42 w 44"/>
                        <a:gd name="T33" fmla="*/ 18 h 25"/>
                        <a:gd name="T34" fmla="*/ 44 w 44"/>
                        <a:gd name="T35" fmla="*/ 21 h 25"/>
                        <a:gd name="T36" fmla="*/ 44 w 44"/>
                        <a:gd name="T37" fmla="*/ 22 h 25"/>
                        <a:gd name="T38" fmla="*/ 42 w 44"/>
                        <a:gd name="T39" fmla="*/ 25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44" h="25">
                          <a:moveTo>
                            <a:pt x="42" y="25"/>
                          </a:moveTo>
                          <a:cubicBezTo>
                            <a:pt x="10" y="25"/>
                            <a:pt x="10" y="25"/>
                            <a:pt x="10" y="25"/>
                          </a:cubicBezTo>
                          <a:cubicBezTo>
                            <a:pt x="8" y="25"/>
                            <a:pt x="7" y="24"/>
                            <a:pt x="7" y="22"/>
                          </a:cubicBezTo>
                          <a:cubicBezTo>
                            <a:pt x="5" y="6"/>
                            <a:pt x="5" y="6"/>
                            <a:pt x="5" y="6"/>
                          </a:cubicBezTo>
                          <a:cubicBezTo>
                            <a:pt x="3" y="6"/>
                            <a:pt x="3" y="6"/>
                            <a:pt x="3" y="6"/>
                          </a:cubicBezTo>
                          <a:cubicBezTo>
                            <a:pt x="2" y="6"/>
                            <a:pt x="0" y="4"/>
                            <a:pt x="0" y="3"/>
                          </a:cubicBezTo>
                          <a:cubicBezTo>
                            <a:pt x="0" y="1"/>
                            <a:pt x="2" y="0"/>
                            <a:pt x="3" y="0"/>
                          </a:cubicBezTo>
                          <a:cubicBezTo>
                            <a:pt x="37" y="0"/>
                            <a:pt x="37" y="0"/>
                            <a:pt x="37" y="0"/>
                          </a:cubicBezTo>
                          <a:cubicBezTo>
                            <a:pt x="39" y="0"/>
                            <a:pt x="40" y="1"/>
                            <a:pt x="40" y="3"/>
                          </a:cubicBezTo>
                          <a:cubicBezTo>
                            <a:pt x="40" y="6"/>
                            <a:pt x="40" y="6"/>
                            <a:pt x="40" y="6"/>
                          </a:cubicBezTo>
                          <a:cubicBezTo>
                            <a:pt x="40" y="8"/>
                            <a:pt x="39" y="9"/>
                            <a:pt x="37" y="9"/>
                          </a:cubicBezTo>
                          <a:cubicBezTo>
                            <a:pt x="35" y="9"/>
                            <a:pt x="34" y="8"/>
                            <a:pt x="34" y="6"/>
                          </a:cubicBezTo>
                          <a:cubicBezTo>
                            <a:pt x="34" y="6"/>
                            <a:pt x="34" y="6"/>
                            <a:pt x="34" y="6"/>
                          </a:cubicBezTo>
                          <a:cubicBezTo>
                            <a:pt x="10" y="6"/>
                            <a:pt x="10" y="6"/>
                            <a:pt x="10" y="6"/>
                          </a:cubicBezTo>
                          <a:cubicBezTo>
                            <a:pt x="12" y="19"/>
                            <a:pt x="12" y="19"/>
                            <a:pt x="12" y="19"/>
                          </a:cubicBezTo>
                          <a:cubicBezTo>
                            <a:pt x="40" y="19"/>
                            <a:pt x="40" y="19"/>
                            <a:pt x="40" y="19"/>
                          </a:cubicBezTo>
                          <a:cubicBezTo>
                            <a:pt x="40" y="19"/>
                            <a:pt x="41" y="18"/>
                            <a:pt x="42" y="18"/>
                          </a:cubicBezTo>
                          <a:cubicBezTo>
                            <a:pt x="43" y="18"/>
                            <a:pt x="44" y="20"/>
                            <a:pt x="44" y="21"/>
                          </a:cubicBezTo>
                          <a:cubicBezTo>
                            <a:pt x="44" y="22"/>
                            <a:pt x="44" y="22"/>
                            <a:pt x="44" y="22"/>
                          </a:cubicBezTo>
                          <a:cubicBezTo>
                            <a:pt x="44" y="24"/>
                            <a:pt x="43" y="25"/>
                            <a:pt x="42" y="25"/>
                          </a:cubicBezTo>
                          <a:close/>
                        </a:path>
                      </a:pathLst>
                    </a:custGeom>
                    <a:solidFill>
                      <a:srgbClr val="5B6770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0BE2506B-35B6-0E23-C71A-782EC2F54730}"/>
                      </a:ext>
                    </a:extLst>
                  </p:cNvPr>
                  <p:cNvGrpSpPr/>
                  <p:nvPr/>
                </p:nvGrpSpPr>
                <p:grpSpPr>
                  <a:xfrm>
                    <a:off x="10353515" y="3779676"/>
                    <a:ext cx="217712" cy="166818"/>
                    <a:chOff x="11269980" y="2250440"/>
                    <a:chExt cx="195580" cy="149860"/>
                  </a:xfrm>
                  <a:solidFill>
                    <a:srgbClr val="5B6770"/>
                  </a:solidFill>
                </p:grpSpPr>
                <p:sp>
                  <p:nvSpPr>
                    <p:cNvPr id="195" name="Oval 194">
                      <a:extLst>
                        <a:ext uri="{FF2B5EF4-FFF2-40B4-BE49-F238E27FC236}">
                          <a16:creationId xmlns:a16="http://schemas.microsoft.com/office/drawing/2014/main" id="{952FEF23-92E2-25F1-4902-4D8B563279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69980" y="2250440"/>
                      <a:ext cx="195580" cy="14986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3B7587">
                            <a:lumMod val="60000"/>
                            <a:lumOff val="40000"/>
                          </a:srgbClr>
                        </a:gs>
                        <a:gs pos="60000">
                          <a:srgbClr val="3B7587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317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6" name="Freeform 5">
                      <a:extLst>
                        <a:ext uri="{FF2B5EF4-FFF2-40B4-BE49-F238E27FC236}">
                          <a16:creationId xmlns:a16="http://schemas.microsoft.com/office/drawing/2014/main" id="{FD90DA6E-C1AC-4F15-EBF8-E15F918FA41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1301889" y="2287270"/>
                      <a:ext cx="131763" cy="76200"/>
                    </a:xfrm>
                    <a:custGeom>
                      <a:avLst/>
                      <a:gdLst>
                        <a:gd name="T0" fmla="*/ 42 w 44"/>
                        <a:gd name="T1" fmla="*/ 25 h 25"/>
                        <a:gd name="T2" fmla="*/ 10 w 44"/>
                        <a:gd name="T3" fmla="*/ 25 h 25"/>
                        <a:gd name="T4" fmla="*/ 7 w 44"/>
                        <a:gd name="T5" fmla="*/ 22 h 25"/>
                        <a:gd name="T6" fmla="*/ 5 w 44"/>
                        <a:gd name="T7" fmla="*/ 6 h 25"/>
                        <a:gd name="T8" fmla="*/ 3 w 44"/>
                        <a:gd name="T9" fmla="*/ 6 h 25"/>
                        <a:gd name="T10" fmla="*/ 0 w 44"/>
                        <a:gd name="T11" fmla="*/ 3 h 25"/>
                        <a:gd name="T12" fmla="*/ 3 w 44"/>
                        <a:gd name="T13" fmla="*/ 0 h 25"/>
                        <a:gd name="T14" fmla="*/ 37 w 44"/>
                        <a:gd name="T15" fmla="*/ 0 h 25"/>
                        <a:gd name="T16" fmla="*/ 40 w 44"/>
                        <a:gd name="T17" fmla="*/ 3 h 25"/>
                        <a:gd name="T18" fmla="*/ 40 w 44"/>
                        <a:gd name="T19" fmla="*/ 6 h 25"/>
                        <a:gd name="T20" fmla="*/ 37 w 44"/>
                        <a:gd name="T21" fmla="*/ 9 h 25"/>
                        <a:gd name="T22" fmla="*/ 34 w 44"/>
                        <a:gd name="T23" fmla="*/ 6 h 25"/>
                        <a:gd name="T24" fmla="*/ 34 w 44"/>
                        <a:gd name="T25" fmla="*/ 6 h 25"/>
                        <a:gd name="T26" fmla="*/ 10 w 44"/>
                        <a:gd name="T27" fmla="*/ 6 h 25"/>
                        <a:gd name="T28" fmla="*/ 12 w 44"/>
                        <a:gd name="T29" fmla="*/ 19 h 25"/>
                        <a:gd name="T30" fmla="*/ 40 w 44"/>
                        <a:gd name="T31" fmla="*/ 19 h 25"/>
                        <a:gd name="T32" fmla="*/ 42 w 44"/>
                        <a:gd name="T33" fmla="*/ 18 h 25"/>
                        <a:gd name="T34" fmla="*/ 44 w 44"/>
                        <a:gd name="T35" fmla="*/ 21 h 25"/>
                        <a:gd name="T36" fmla="*/ 44 w 44"/>
                        <a:gd name="T37" fmla="*/ 22 h 25"/>
                        <a:gd name="T38" fmla="*/ 42 w 44"/>
                        <a:gd name="T39" fmla="*/ 25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44" h="25">
                          <a:moveTo>
                            <a:pt x="42" y="25"/>
                          </a:moveTo>
                          <a:cubicBezTo>
                            <a:pt x="10" y="25"/>
                            <a:pt x="10" y="25"/>
                            <a:pt x="10" y="25"/>
                          </a:cubicBezTo>
                          <a:cubicBezTo>
                            <a:pt x="8" y="25"/>
                            <a:pt x="7" y="24"/>
                            <a:pt x="7" y="22"/>
                          </a:cubicBezTo>
                          <a:cubicBezTo>
                            <a:pt x="5" y="6"/>
                            <a:pt x="5" y="6"/>
                            <a:pt x="5" y="6"/>
                          </a:cubicBezTo>
                          <a:cubicBezTo>
                            <a:pt x="3" y="6"/>
                            <a:pt x="3" y="6"/>
                            <a:pt x="3" y="6"/>
                          </a:cubicBezTo>
                          <a:cubicBezTo>
                            <a:pt x="2" y="6"/>
                            <a:pt x="0" y="4"/>
                            <a:pt x="0" y="3"/>
                          </a:cubicBezTo>
                          <a:cubicBezTo>
                            <a:pt x="0" y="1"/>
                            <a:pt x="2" y="0"/>
                            <a:pt x="3" y="0"/>
                          </a:cubicBezTo>
                          <a:cubicBezTo>
                            <a:pt x="37" y="0"/>
                            <a:pt x="37" y="0"/>
                            <a:pt x="37" y="0"/>
                          </a:cubicBezTo>
                          <a:cubicBezTo>
                            <a:pt x="39" y="0"/>
                            <a:pt x="40" y="1"/>
                            <a:pt x="40" y="3"/>
                          </a:cubicBezTo>
                          <a:cubicBezTo>
                            <a:pt x="40" y="6"/>
                            <a:pt x="40" y="6"/>
                            <a:pt x="40" y="6"/>
                          </a:cubicBezTo>
                          <a:cubicBezTo>
                            <a:pt x="40" y="8"/>
                            <a:pt x="39" y="9"/>
                            <a:pt x="37" y="9"/>
                          </a:cubicBezTo>
                          <a:cubicBezTo>
                            <a:pt x="35" y="9"/>
                            <a:pt x="34" y="8"/>
                            <a:pt x="34" y="6"/>
                          </a:cubicBezTo>
                          <a:cubicBezTo>
                            <a:pt x="34" y="6"/>
                            <a:pt x="34" y="6"/>
                            <a:pt x="34" y="6"/>
                          </a:cubicBezTo>
                          <a:cubicBezTo>
                            <a:pt x="10" y="6"/>
                            <a:pt x="10" y="6"/>
                            <a:pt x="10" y="6"/>
                          </a:cubicBezTo>
                          <a:cubicBezTo>
                            <a:pt x="12" y="19"/>
                            <a:pt x="12" y="19"/>
                            <a:pt x="12" y="19"/>
                          </a:cubicBezTo>
                          <a:cubicBezTo>
                            <a:pt x="40" y="19"/>
                            <a:pt x="40" y="19"/>
                            <a:pt x="40" y="19"/>
                          </a:cubicBezTo>
                          <a:cubicBezTo>
                            <a:pt x="40" y="19"/>
                            <a:pt x="41" y="18"/>
                            <a:pt x="42" y="18"/>
                          </a:cubicBezTo>
                          <a:cubicBezTo>
                            <a:pt x="43" y="18"/>
                            <a:pt x="44" y="20"/>
                            <a:pt x="44" y="21"/>
                          </a:cubicBezTo>
                          <a:cubicBezTo>
                            <a:pt x="44" y="22"/>
                            <a:pt x="44" y="22"/>
                            <a:pt x="44" y="22"/>
                          </a:cubicBezTo>
                          <a:cubicBezTo>
                            <a:pt x="44" y="24"/>
                            <a:pt x="43" y="25"/>
                            <a:pt x="42" y="25"/>
                          </a:cubicBezTo>
                          <a:close/>
                        </a:path>
                      </a:pathLst>
                    </a:custGeom>
                    <a:solidFill>
                      <a:srgbClr val="3B7587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C16EC5B4-4019-4DF2-4D4A-45338A50B4AD}"/>
                      </a:ext>
                    </a:extLst>
                  </p:cNvPr>
                  <p:cNvGrpSpPr/>
                  <p:nvPr/>
                </p:nvGrpSpPr>
                <p:grpSpPr>
                  <a:xfrm>
                    <a:off x="10017640" y="3840133"/>
                    <a:ext cx="217712" cy="166818"/>
                    <a:chOff x="11269980" y="2250440"/>
                    <a:chExt cx="195580" cy="149860"/>
                  </a:xfrm>
                  <a:solidFill>
                    <a:srgbClr val="5B6770"/>
                  </a:solidFill>
                </p:grpSpPr>
                <p:sp>
                  <p:nvSpPr>
                    <p:cNvPr id="193" name="Oval 192">
                      <a:extLst>
                        <a:ext uri="{FF2B5EF4-FFF2-40B4-BE49-F238E27FC236}">
                          <a16:creationId xmlns:a16="http://schemas.microsoft.com/office/drawing/2014/main" id="{F3E729FC-9E1E-CA71-8A8B-3B9A19AB5E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69980" y="2250440"/>
                      <a:ext cx="195580" cy="14986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3B7587">
                            <a:lumMod val="60000"/>
                            <a:lumOff val="40000"/>
                          </a:srgbClr>
                        </a:gs>
                        <a:gs pos="60000">
                          <a:srgbClr val="3B7587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317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4" name="Freeform 5">
                      <a:extLst>
                        <a:ext uri="{FF2B5EF4-FFF2-40B4-BE49-F238E27FC236}">
                          <a16:creationId xmlns:a16="http://schemas.microsoft.com/office/drawing/2014/main" id="{4FEFBB06-246D-2334-D8A8-933A5F6D7D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1301889" y="2287270"/>
                      <a:ext cx="131763" cy="76200"/>
                    </a:xfrm>
                    <a:custGeom>
                      <a:avLst/>
                      <a:gdLst>
                        <a:gd name="T0" fmla="*/ 42 w 44"/>
                        <a:gd name="T1" fmla="*/ 25 h 25"/>
                        <a:gd name="T2" fmla="*/ 10 w 44"/>
                        <a:gd name="T3" fmla="*/ 25 h 25"/>
                        <a:gd name="T4" fmla="*/ 7 w 44"/>
                        <a:gd name="T5" fmla="*/ 22 h 25"/>
                        <a:gd name="T6" fmla="*/ 5 w 44"/>
                        <a:gd name="T7" fmla="*/ 6 h 25"/>
                        <a:gd name="T8" fmla="*/ 3 w 44"/>
                        <a:gd name="T9" fmla="*/ 6 h 25"/>
                        <a:gd name="T10" fmla="*/ 0 w 44"/>
                        <a:gd name="T11" fmla="*/ 3 h 25"/>
                        <a:gd name="T12" fmla="*/ 3 w 44"/>
                        <a:gd name="T13" fmla="*/ 0 h 25"/>
                        <a:gd name="T14" fmla="*/ 37 w 44"/>
                        <a:gd name="T15" fmla="*/ 0 h 25"/>
                        <a:gd name="T16" fmla="*/ 40 w 44"/>
                        <a:gd name="T17" fmla="*/ 3 h 25"/>
                        <a:gd name="T18" fmla="*/ 40 w 44"/>
                        <a:gd name="T19" fmla="*/ 6 h 25"/>
                        <a:gd name="T20" fmla="*/ 37 w 44"/>
                        <a:gd name="T21" fmla="*/ 9 h 25"/>
                        <a:gd name="T22" fmla="*/ 34 w 44"/>
                        <a:gd name="T23" fmla="*/ 6 h 25"/>
                        <a:gd name="T24" fmla="*/ 34 w 44"/>
                        <a:gd name="T25" fmla="*/ 6 h 25"/>
                        <a:gd name="T26" fmla="*/ 10 w 44"/>
                        <a:gd name="T27" fmla="*/ 6 h 25"/>
                        <a:gd name="T28" fmla="*/ 12 w 44"/>
                        <a:gd name="T29" fmla="*/ 19 h 25"/>
                        <a:gd name="T30" fmla="*/ 40 w 44"/>
                        <a:gd name="T31" fmla="*/ 19 h 25"/>
                        <a:gd name="T32" fmla="*/ 42 w 44"/>
                        <a:gd name="T33" fmla="*/ 18 h 25"/>
                        <a:gd name="T34" fmla="*/ 44 w 44"/>
                        <a:gd name="T35" fmla="*/ 21 h 25"/>
                        <a:gd name="T36" fmla="*/ 44 w 44"/>
                        <a:gd name="T37" fmla="*/ 22 h 25"/>
                        <a:gd name="T38" fmla="*/ 42 w 44"/>
                        <a:gd name="T39" fmla="*/ 25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44" h="25">
                          <a:moveTo>
                            <a:pt x="42" y="25"/>
                          </a:moveTo>
                          <a:cubicBezTo>
                            <a:pt x="10" y="25"/>
                            <a:pt x="10" y="25"/>
                            <a:pt x="10" y="25"/>
                          </a:cubicBezTo>
                          <a:cubicBezTo>
                            <a:pt x="8" y="25"/>
                            <a:pt x="7" y="24"/>
                            <a:pt x="7" y="22"/>
                          </a:cubicBezTo>
                          <a:cubicBezTo>
                            <a:pt x="5" y="6"/>
                            <a:pt x="5" y="6"/>
                            <a:pt x="5" y="6"/>
                          </a:cubicBezTo>
                          <a:cubicBezTo>
                            <a:pt x="3" y="6"/>
                            <a:pt x="3" y="6"/>
                            <a:pt x="3" y="6"/>
                          </a:cubicBezTo>
                          <a:cubicBezTo>
                            <a:pt x="2" y="6"/>
                            <a:pt x="0" y="4"/>
                            <a:pt x="0" y="3"/>
                          </a:cubicBezTo>
                          <a:cubicBezTo>
                            <a:pt x="0" y="1"/>
                            <a:pt x="2" y="0"/>
                            <a:pt x="3" y="0"/>
                          </a:cubicBezTo>
                          <a:cubicBezTo>
                            <a:pt x="37" y="0"/>
                            <a:pt x="37" y="0"/>
                            <a:pt x="37" y="0"/>
                          </a:cubicBezTo>
                          <a:cubicBezTo>
                            <a:pt x="39" y="0"/>
                            <a:pt x="40" y="1"/>
                            <a:pt x="40" y="3"/>
                          </a:cubicBezTo>
                          <a:cubicBezTo>
                            <a:pt x="40" y="6"/>
                            <a:pt x="40" y="6"/>
                            <a:pt x="40" y="6"/>
                          </a:cubicBezTo>
                          <a:cubicBezTo>
                            <a:pt x="40" y="8"/>
                            <a:pt x="39" y="9"/>
                            <a:pt x="37" y="9"/>
                          </a:cubicBezTo>
                          <a:cubicBezTo>
                            <a:pt x="35" y="9"/>
                            <a:pt x="34" y="8"/>
                            <a:pt x="34" y="6"/>
                          </a:cubicBezTo>
                          <a:cubicBezTo>
                            <a:pt x="34" y="6"/>
                            <a:pt x="34" y="6"/>
                            <a:pt x="34" y="6"/>
                          </a:cubicBezTo>
                          <a:cubicBezTo>
                            <a:pt x="10" y="6"/>
                            <a:pt x="10" y="6"/>
                            <a:pt x="10" y="6"/>
                          </a:cubicBezTo>
                          <a:cubicBezTo>
                            <a:pt x="12" y="19"/>
                            <a:pt x="12" y="19"/>
                            <a:pt x="12" y="19"/>
                          </a:cubicBezTo>
                          <a:cubicBezTo>
                            <a:pt x="40" y="19"/>
                            <a:pt x="40" y="19"/>
                            <a:pt x="40" y="19"/>
                          </a:cubicBezTo>
                          <a:cubicBezTo>
                            <a:pt x="40" y="19"/>
                            <a:pt x="41" y="18"/>
                            <a:pt x="42" y="18"/>
                          </a:cubicBezTo>
                          <a:cubicBezTo>
                            <a:pt x="43" y="18"/>
                            <a:pt x="44" y="20"/>
                            <a:pt x="44" y="21"/>
                          </a:cubicBezTo>
                          <a:cubicBezTo>
                            <a:pt x="44" y="22"/>
                            <a:pt x="44" y="22"/>
                            <a:pt x="44" y="22"/>
                          </a:cubicBezTo>
                          <a:cubicBezTo>
                            <a:pt x="44" y="24"/>
                            <a:pt x="43" y="25"/>
                            <a:pt x="42" y="25"/>
                          </a:cubicBezTo>
                          <a:close/>
                        </a:path>
                      </a:pathLst>
                    </a:custGeom>
                    <a:solidFill>
                      <a:srgbClr val="3B7587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263661AA-424B-E7C8-391F-E41EF9C19805}"/>
                      </a:ext>
                    </a:extLst>
                  </p:cNvPr>
                  <p:cNvGrpSpPr/>
                  <p:nvPr/>
                </p:nvGrpSpPr>
                <p:grpSpPr>
                  <a:xfrm>
                    <a:off x="10041151" y="4073566"/>
                    <a:ext cx="217712" cy="166818"/>
                    <a:chOff x="11269980" y="2250440"/>
                    <a:chExt cx="195580" cy="149860"/>
                  </a:xfrm>
                  <a:solidFill>
                    <a:srgbClr val="5B6770"/>
                  </a:solidFill>
                </p:grpSpPr>
                <p:sp>
                  <p:nvSpPr>
                    <p:cNvPr id="191" name="Oval 190">
                      <a:extLst>
                        <a:ext uri="{FF2B5EF4-FFF2-40B4-BE49-F238E27FC236}">
                          <a16:creationId xmlns:a16="http://schemas.microsoft.com/office/drawing/2014/main" id="{E0491D16-9E7D-C2A6-3331-A315E0D039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69980" y="2250440"/>
                      <a:ext cx="195580" cy="14986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CEA5CB"/>
                        </a:gs>
                        <a:gs pos="60000">
                          <a:srgbClr val="CEA5CB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317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2" name="Freeform 5">
                      <a:extLst>
                        <a:ext uri="{FF2B5EF4-FFF2-40B4-BE49-F238E27FC236}">
                          <a16:creationId xmlns:a16="http://schemas.microsoft.com/office/drawing/2014/main" id="{76BC30E9-B416-6A0B-FFB1-68214B8FE20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1301889" y="2287270"/>
                      <a:ext cx="131763" cy="76200"/>
                    </a:xfrm>
                    <a:custGeom>
                      <a:avLst/>
                      <a:gdLst>
                        <a:gd name="T0" fmla="*/ 42 w 44"/>
                        <a:gd name="T1" fmla="*/ 25 h 25"/>
                        <a:gd name="T2" fmla="*/ 10 w 44"/>
                        <a:gd name="T3" fmla="*/ 25 h 25"/>
                        <a:gd name="T4" fmla="*/ 7 w 44"/>
                        <a:gd name="T5" fmla="*/ 22 h 25"/>
                        <a:gd name="T6" fmla="*/ 5 w 44"/>
                        <a:gd name="T7" fmla="*/ 6 h 25"/>
                        <a:gd name="T8" fmla="*/ 3 w 44"/>
                        <a:gd name="T9" fmla="*/ 6 h 25"/>
                        <a:gd name="T10" fmla="*/ 0 w 44"/>
                        <a:gd name="T11" fmla="*/ 3 h 25"/>
                        <a:gd name="T12" fmla="*/ 3 w 44"/>
                        <a:gd name="T13" fmla="*/ 0 h 25"/>
                        <a:gd name="T14" fmla="*/ 37 w 44"/>
                        <a:gd name="T15" fmla="*/ 0 h 25"/>
                        <a:gd name="T16" fmla="*/ 40 w 44"/>
                        <a:gd name="T17" fmla="*/ 3 h 25"/>
                        <a:gd name="T18" fmla="*/ 40 w 44"/>
                        <a:gd name="T19" fmla="*/ 6 h 25"/>
                        <a:gd name="T20" fmla="*/ 37 w 44"/>
                        <a:gd name="T21" fmla="*/ 9 h 25"/>
                        <a:gd name="T22" fmla="*/ 34 w 44"/>
                        <a:gd name="T23" fmla="*/ 6 h 25"/>
                        <a:gd name="T24" fmla="*/ 34 w 44"/>
                        <a:gd name="T25" fmla="*/ 6 h 25"/>
                        <a:gd name="T26" fmla="*/ 10 w 44"/>
                        <a:gd name="T27" fmla="*/ 6 h 25"/>
                        <a:gd name="T28" fmla="*/ 12 w 44"/>
                        <a:gd name="T29" fmla="*/ 19 h 25"/>
                        <a:gd name="T30" fmla="*/ 40 w 44"/>
                        <a:gd name="T31" fmla="*/ 19 h 25"/>
                        <a:gd name="T32" fmla="*/ 42 w 44"/>
                        <a:gd name="T33" fmla="*/ 18 h 25"/>
                        <a:gd name="T34" fmla="*/ 44 w 44"/>
                        <a:gd name="T35" fmla="*/ 21 h 25"/>
                        <a:gd name="T36" fmla="*/ 44 w 44"/>
                        <a:gd name="T37" fmla="*/ 22 h 25"/>
                        <a:gd name="T38" fmla="*/ 42 w 44"/>
                        <a:gd name="T39" fmla="*/ 25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44" h="25">
                          <a:moveTo>
                            <a:pt x="42" y="25"/>
                          </a:moveTo>
                          <a:cubicBezTo>
                            <a:pt x="10" y="25"/>
                            <a:pt x="10" y="25"/>
                            <a:pt x="10" y="25"/>
                          </a:cubicBezTo>
                          <a:cubicBezTo>
                            <a:pt x="8" y="25"/>
                            <a:pt x="7" y="24"/>
                            <a:pt x="7" y="22"/>
                          </a:cubicBezTo>
                          <a:cubicBezTo>
                            <a:pt x="5" y="6"/>
                            <a:pt x="5" y="6"/>
                            <a:pt x="5" y="6"/>
                          </a:cubicBezTo>
                          <a:cubicBezTo>
                            <a:pt x="3" y="6"/>
                            <a:pt x="3" y="6"/>
                            <a:pt x="3" y="6"/>
                          </a:cubicBezTo>
                          <a:cubicBezTo>
                            <a:pt x="2" y="6"/>
                            <a:pt x="0" y="4"/>
                            <a:pt x="0" y="3"/>
                          </a:cubicBezTo>
                          <a:cubicBezTo>
                            <a:pt x="0" y="1"/>
                            <a:pt x="2" y="0"/>
                            <a:pt x="3" y="0"/>
                          </a:cubicBezTo>
                          <a:cubicBezTo>
                            <a:pt x="37" y="0"/>
                            <a:pt x="37" y="0"/>
                            <a:pt x="37" y="0"/>
                          </a:cubicBezTo>
                          <a:cubicBezTo>
                            <a:pt x="39" y="0"/>
                            <a:pt x="40" y="1"/>
                            <a:pt x="40" y="3"/>
                          </a:cubicBezTo>
                          <a:cubicBezTo>
                            <a:pt x="40" y="6"/>
                            <a:pt x="40" y="6"/>
                            <a:pt x="40" y="6"/>
                          </a:cubicBezTo>
                          <a:cubicBezTo>
                            <a:pt x="40" y="8"/>
                            <a:pt x="39" y="9"/>
                            <a:pt x="37" y="9"/>
                          </a:cubicBezTo>
                          <a:cubicBezTo>
                            <a:pt x="35" y="9"/>
                            <a:pt x="34" y="8"/>
                            <a:pt x="34" y="6"/>
                          </a:cubicBezTo>
                          <a:cubicBezTo>
                            <a:pt x="34" y="6"/>
                            <a:pt x="34" y="6"/>
                            <a:pt x="34" y="6"/>
                          </a:cubicBezTo>
                          <a:cubicBezTo>
                            <a:pt x="10" y="6"/>
                            <a:pt x="10" y="6"/>
                            <a:pt x="10" y="6"/>
                          </a:cubicBezTo>
                          <a:cubicBezTo>
                            <a:pt x="12" y="19"/>
                            <a:pt x="12" y="19"/>
                            <a:pt x="12" y="19"/>
                          </a:cubicBezTo>
                          <a:cubicBezTo>
                            <a:pt x="40" y="19"/>
                            <a:pt x="40" y="19"/>
                            <a:pt x="40" y="19"/>
                          </a:cubicBezTo>
                          <a:cubicBezTo>
                            <a:pt x="40" y="19"/>
                            <a:pt x="41" y="18"/>
                            <a:pt x="42" y="18"/>
                          </a:cubicBezTo>
                          <a:cubicBezTo>
                            <a:pt x="43" y="18"/>
                            <a:pt x="44" y="20"/>
                            <a:pt x="44" y="21"/>
                          </a:cubicBezTo>
                          <a:cubicBezTo>
                            <a:pt x="44" y="22"/>
                            <a:pt x="44" y="22"/>
                            <a:pt x="44" y="22"/>
                          </a:cubicBezTo>
                          <a:cubicBezTo>
                            <a:pt x="44" y="24"/>
                            <a:pt x="43" y="25"/>
                            <a:pt x="42" y="25"/>
                          </a:cubicBezTo>
                          <a:close/>
                        </a:path>
                      </a:pathLst>
                    </a:custGeom>
                    <a:solidFill>
                      <a:srgbClr val="652D90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7931B104-AC06-3780-4358-268F3B52FD15}"/>
                      </a:ext>
                    </a:extLst>
                  </p:cNvPr>
                  <p:cNvGrpSpPr/>
                  <p:nvPr/>
                </p:nvGrpSpPr>
                <p:grpSpPr>
                  <a:xfrm>
                    <a:off x="10254432" y="3967766"/>
                    <a:ext cx="217712" cy="166818"/>
                    <a:chOff x="11269980" y="2250440"/>
                    <a:chExt cx="195580" cy="149860"/>
                  </a:xfrm>
                  <a:solidFill>
                    <a:srgbClr val="5B6770"/>
                  </a:solidFill>
                </p:grpSpPr>
                <p:sp>
                  <p:nvSpPr>
                    <p:cNvPr id="189" name="Oval 188">
                      <a:extLst>
                        <a:ext uri="{FF2B5EF4-FFF2-40B4-BE49-F238E27FC236}">
                          <a16:creationId xmlns:a16="http://schemas.microsoft.com/office/drawing/2014/main" id="{9C70EA27-E184-B465-11F4-52FD80EC24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69980" y="2250440"/>
                      <a:ext cx="195580" cy="14986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5B6770">
                            <a:lumMod val="60000"/>
                            <a:lumOff val="40000"/>
                          </a:srgbClr>
                        </a:gs>
                        <a:gs pos="60000">
                          <a:srgbClr val="5B6770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3175" cap="flat" cmpd="sng" algn="ctr">
                      <a:solidFill>
                        <a:srgbClr val="5B6770">
                          <a:lumMod val="60000"/>
                          <a:lumOff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0" name="Freeform 5">
                      <a:extLst>
                        <a:ext uri="{FF2B5EF4-FFF2-40B4-BE49-F238E27FC236}">
                          <a16:creationId xmlns:a16="http://schemas.microsoft.com/office/drawing/2014/main" id="{A024FBA1-BAE7-9B47-1D7C-83A449FF63E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1301889" y="2287270"/>
                      <a:ext cx="131763" cy="76200"/>
                    </a:xfrm>
                    <a:custGeom>
                      <a:avLst/>
                      <a:gdLst>
                        <a:gd name="T0" fmla="*/ 42 w 44"/>
                        <a:gd name="T1" fmla="*/ 25 h 25"/>
                        <a:gd name="T2" fmla="*/ 10 w 44"/>
                        <a:gd name="T3" fmla="*/ 25 h 25"/>
                        <a:gd name="T4" fmla="*/ 7 w 44"/>
                        <a:gd name="T5" fmla="*/ 22 h 25"/>
                        <a:gd name="T6" fmla="*/ 5 w 44"/>
                        <a:gd name="T7" fmla="*/ 6 h 25"/>
                        <a:gd name="T8" fmla="*/ 3 w 44"/>
                        <a:gd name="T9" fmla="*/ 6 h 25"/>
                        <a:gd name="T10" fmla="*/ 0 w 44"/>
                        <a:gd name="T11" fmla="*/ 3 h 25"/>
                        <a:gd name="T12" fmla="*/ 3 w 44"/>
                        <a:gd name="T13" fmla="*/ 0 h 25"/>
                        <a:gd name="T14" fmla="*/ 37 w 44"/>
                        <a:gd name="T15" fmla="*/ 0 h 25"/>
                        <a:gd name="T16" fmla="*/ 40 w 44"/>
                        <a:gd name="T17" fmla="*/ 3 h 25"/>
                        <a:gd name="T18" fmla="*/ 40 w 44"/>
                        <a:gd name="T19" fmla="*/ 6 h 25"/>
                        <a:gd name="T20" fmla="*/ 37 w 44"/>
                        <a:gd name="T21" fmla="*/ 9 h 25"/>
                        <a:gd name="T22" fmla="*/ 34 w 44"/>
                        <a:gd name="T23" fmla="*/ 6 h 25"/>
                        <a:gd name="T24" fmla="*/ 34 w 44"/>
                        <a:gd name="T25" fmla="*/ 6 h 25"/>
                        <a:gd name="T26" fmla="*/ 10 w 44"/>
                        <a:gd name="T27" fmla="*/ 6 h 25"/>
                        <a:gd name="T28" fmla="*/ 12 w 44"/>
                        <a:gd name="T29" fmla="*/ 19 h 25"/>
                        <a:gd name="T30" fmla="*/ 40 w 44"/>
                        <a:gd name="T31" fmla="*/ 19 h 25"/>
                        <a:gd name="T32" fmla="*/ 42 w 44"/>
                        <a:gd name="T33" fmla="*/ 18 h 25"/>
                        <a:gd name="T34" fmla="*/ 44 w 44"/>
                        <a:gd name="T35" fmla="*/ 21 h 25"/>
                        <a:gd name="T36" fmla="*/ 44 w 44"/>
                        <a:gd name="T37" fmla="*/ 22 h 25"/>
                        <a:gd name="T38" fmla="*/ 42 w 44"/>
                        <a:gd name="T39" fmla="*/ 25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44" h="25">
                          <a:moveTo>
                            <a:pt x="42" y="25"/>
                          </a:moveTo>
                          <a:cubicBezTo>
                            <a:pt x="10" y="25"/>
                            <a:pt x="10" y="25"/>
                            <a:pt x="10" y="25"/>
                          </a:cubicBezTo>
                          <a:cubicBezTo>
                            <a:pt x="8" y="25"/>
                            <a:pt x="7" y="24"/>
                            <a:pt x="7" y="22"/>
                          </a:cubicBezTo>
                          <a:cubicBezTo>
                            <a:pt x="5" y="6"/>
                            <a:pt x="5" y="6"/>
                            <a:pt x="5" y="6"/>
                          </a:cubicBezTo>
                          <a:cubicBezTo>
                            <a:pt x="3" y="6"/>
                            <a:pt x="3" y="6"/>
                            <a:pt x="3" y="6"/>
                          </a:cubicBezTo>
                          <a:cubicBezTo>
                            <a:pt x="2" y="6"/>
                            <a:pt x="0" y="4"/>
                            <a:pt x="0" y="3"/>
                          </a:cubicBezTo>
                          <a:cubicBezTo>
                            <a:pt x="0" y="1"/>
                            <a:pt x="2" y="0"/>
                            <a:pt x="3" y="0"/>
                          </a:cubicBezTo>
                          <a:cubicBezTo>
                            <a:pt x="37" y="0"/>
                            <a:pt x="37" y="0"/>
                            <a:pt x="37" y="0"/>
                          </a:cubicBezTo>
                          <a:cubicBezTo>
                            <a:pt x="39" y="0"/>
                            <a:pt x="40" y="1"/>
                            <a:pt x="40" y="3"/>
                          </a:cubicBezTo>
                          <a:cubicBezTo>
                            <a:pt x="40" y="6"/>
                            <a:pt x="40" y="6"/>
                            <a:pt x="40" y="6"/>
                          </a:cubicBezTo>
                          <a:cubicBezTo>
                            <a:pt x="40" y="8"/>
                            <a:pt x="39" y="9"/>
                            <a:pt x="37" y="9"/>
                          </a:cubicBezTo>
                          <a:cubicBezTo>
                            <a:pt x="35" y="9"/>
                            <a:pt x="34" y="8"/>
                            <a:pt x="34" y="6"/>
                          </a:cubicBezTo>
                          <a:cubicBezTo>
                            <a:pt x="34" y="6"/>
                            <a:pt x="34" y="6"/>
                            <a:pt x="34" y="6"/>
                          </a:cubicBezTo>
                          <a:cubicBezTo>
                            <a:pt x="10" y="6"/>
                            <a:pt x="10" y="6"/>
                            <a:pt x="10" y="6"/>
                          </a:cubicBezTo>
                          <a:cubicBezTo>
                            <a:pt x="12" y="19"/>
                            <a:pt x="12" y="19"/>
                            <a:pt x="12" y="19"/>
                          </a:cubicBezTo>
                          <a:cubicBezTo>
                            <a:pt x="40" y="19"/>
                            <a:pt x="40" y="19"/>
                            <a:pt x="40" y="19"/>
                          </a:cubicBezTo>
                          <a:cubicBezTo>
                            <a:pt x="40" y="19"/>
                            <a:pt x="41" y="18"/>
                            <a:pt x="42" y="18"/>
                          </a:cubicBezTo>
                          <a:cubicBezTo>
                            <a:pt x="43" y="18"/>
                            <a:pt x="44" y="20"/>
                            <a:pt x="44" y="21"/>
                          </a:cubicBezTo>
                          <a:cubicBezTo>
                            <a:pt x="44" y="22"/>
                            <a:pt x="44" y="22"/>
                            <a:pt x="44" y="22"/>
                          </a:cubicBezTo>
                          <a:cubicBezTo>
                            <a:pt x="44" y="24"/>
                            <a:pt x="43" y="25"/>
                            <a:pt x="42" y="25"/>
                          </a:cubicBezTo>
                          <a:close/>
                        </a:path>
                      </a:pathLst>
                    </a:custGeom>
                    <a:solidFill>
                      <a:srgbClr val="5B6770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F33D8DC6-F1FC-F162-ED02-E8749D45837D}"/>
                      </a:ext>
                    </a:extLst>
                  </p:cNvPr>
                  <p:cNvGrpSpPr/>
                  <p:nvPr/>
                </p:nvGrpSpPr>
                <p:grpSpPr>
                  <a:xfrm>
                    <a:off x="10492903" y="3935858"/>
                    <a:ext cx="217712" cy="166818"/>
                    <a:chOff x="11269980" y="2250440"/>
                    <a:chExt cx="195580" cy="149860"/>
                  </a:xfrm>
                  <a:solidFill>
                    <a:srgbClr val="5B6770"/>
                  </a:solidFill>
                </p:grpSpPr>
                <p:sp>
                  <p:nvSpPr>
                    <p:cNvPr id="187" name="Oval 186">
                      <a:extLst>
                        <a:ext uri="{FF2B5EF4-FFF2-40B4-BE49-F238E27FC236}">
                          <a16:creationId xmlns:a16="http://schemas.microsoft.com/office/drawing/2014/main" id="{662DA8B7-E36C-83FB-3238-C20FC17B43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69980" y="2250440"/>
                      <a:ext cx="195580" cy="14986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CEA5CB"/>
                        </a:gs>
                        <a:gs pos="60000">
                          <a:srgbClr val="CEA5CB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3175" cap="flat" cmpd="sng" algn="ctr">
                      <a:solidFill>
                        <a:srgbClr val="B1639D"/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8" name="Freeform 5">
                      <a:extLst>
                        <a:ext uri="{FF2B5EF4-FFF2-40B4-BE49-F238E27FC236}">
                          <a16:creationId xmlns:a16="http://schemas.microsoft.com/office/drawing/2014/main" id="{F2AB9084-2C92-4695-DA74-6650FD2B667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1301889" y="2287270"/>
                      <a:ext cx="131763" cy="76200"/>
                    </a:xfrm>
                    <a:custGeom>
                      <a:avLst/>
                      <a:gdLst>
                        <a:gd name="T0" fmla="*/ 42 w 44"/>
                        <a:gd name="T1" fmla="*/ 25 h 25"/>
                        <a:gd name="T2" fmla="*/ 10 w 44"/>
                        <a:gd name="T3" fmla="*/ 25 h 25"/>
                        <a:gd name="T4" fmla="*/ 7 w 44"/>
                        <a:gd name="T5" fmla="*/ 22 h 25"/>
                        <a:gd name="T6" fmla="*/ 5 w 44"/>
                        <a:gd name="T7" fmla="*/ 6 h 25"/>
                        <a:gd name="T8" fmla="*/ 3 w 44"/>
                        <a:gd name="T9" fmla="*/ 6 h 25"/>
                        <a:gd name="T10" fmla="*/ 0 w 44"/>
                        <a:gd name="T11" fmla="*/ 3 h 25"/>
                        <a:gd name="T12" fmla="*/ 3 w 44"/>
                        <a:gd name="T13" fmla="*/ 0 h 25"/>
                        <a:gd name="T14" fmla="*/ 37 w 44"/>
                        <a:gd name="T15" fmla="*/ 0 h 25"/>
                        <a:gd name="T16" fmla="*/ 40 w 44"/>
                        <a:gd name="T17" fmla="*/ 3 h 25"/>
                        <a:gd name="T18" fmla="*/ 40 w 44"/>
                        <a:gd name="T19" fmla="*/ 6 h 25"/>
                        <a:gd name="T20" fmla="*/ 37 w 44"/>
                        <a:gd name="T21" fmla="*/ 9 h 25"/>
                        <a:gd name="T22" fmla="*/ 34 w 44"/>
                        <a:gd name="T23" fmla="*/ 6 h 25"/>
                        <a:gd name="T24" fmla="*/ 34 w 44"/>
                        <a:gd name="T25" fmla="*/ 6 h 25"/>
                        <a:gd name="T26" fmla="*/ 10 w 44"/>
                        <a:gd name="T27" fmla="*/ 6 h 25"/>
                        <a:gd name="T28" fmla="*/ 12 w 44"/>
                        <a:gd name="T29" fmla="*/ 19 h 25"/>
                        <a:gd name="T30" fmla="*/ 40 w 44"/>
                        <a:gd name="T31" fmla="*/ 19 h 25"/>
                        <a:gd name="T32" fmla="*/ 42 w 44"/>
                        <a:gd name="T33" fmla="*/ 18 h 25"/>
                        <a:gd name="T34" fmla="*/ 44 w 44"/>
                        <a:gd name="T35" fmla="*/ 21 h 25"/>
                        <a:gd name="T36" fmla="*/ 44 w 44"/>
                        <a:gd name="T37" fmla="*/ 22 h 25"/>
                        <a:gd name="T38" fmla="*/ 42 w 44"/>
                        <a:gd name="T39" fmla="*/ 25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44" h="25">
                          <a:moveTo>
                            <a:pt x="42" y="25"/>
                          </a:moveTo>
                          <a:cubicBezTo>
                            <a:pt x="10" y="25"/>
                            <a:pt x="10" y="25"/>
                            <a:pt x="10" y="25"/>
                          </a:cubicBezTo>
                          <a:cubicBezTo>
                            <a:pt x="8" y="25"/>
                            <a:pt x="7" y="24"/>
                            <a:pt x="7" y="22"/>
                          </a:cubicBezTo>
                          <a:cubicBezTo>
                            <a:pt x="5" y="6"/>
                            <a:pt x="5" y="6"/>
                            <a:pt x="5" y="6"/>
                          </a:cubicBezTo>
                          <a:cubicBezTo>
                            <a:pt x="3" y="6"/>
                            <a:pt x="3" y="6"/>
                            <a:pt x="3" y="6"/>
                          </a:cubicBezTo>
                          <a:cubicBezTo>
                            <a:pt x="2" y="6"/>
                            <a:pt x="0" y="4"/>
                            <a:pt x="0" y="3"/>
                          </a:cubicBezTo>
                          <a:cubicBezTo>
                            <a:pt x="0" y="1"/>
                            <a:pt x="2" y="0"/>
                            <a:pt x="3" y="0"/>
                          </a:cubicBezTo>
                          <a:cubicBezTo>
                            <a:pt x="37" y="0"/>
                            <a:pt x="37" y="0"/>
                            <a:pt x="37" y="0"/>
                          </a:cubicBezTo>
                          <a:cubicBezTo>
                            <a:pt x="39" y="0"/>
                            <a:pt x="40" y="1"/>
                            <a:pt x="40" y="3"/>
                          </a:cubicBezTo>
                          <a:cubicBezTo>
                            <a:pt x="40" y="6"/>
                            <a:pt x="40" y="6"/>
                            <a:pt x="40" y="6"/>
                          </a:cubicBezTo>
                          <a:cubicBezTo>
                            <a:pt x="40" y="8"/>
                            <a:pt x="39" y="9"/>
                            <a:pt x="37" y="9"/>
                          </a:cubicBezTo>
                          <a:cubicBezTo>
                            <a:pt x="35" y="9"/>
                            <a:pt x="34" y="8"/>
                            <a:pt x="34" y="6"/>
                          </a:cubicBezTo>
                          <a:cubicBezTo>
                            <a:pt x="34" y="6"/>
                            <a:pt x="34" y="6"/>
                            <a:pt x="34" y="6"/>
                          </a:cubicBezTo>
                          <a:cubicBezTo>
                            <a:pt x="10" y="6"/>
                            <a:pt x="10" y="6"/>
                            <a:pt x="10" y="6"/>
                          </a:cubicBezTo>
                          <a:cubicBezTo>
                            <a:pt x="12" y="19"/>
                            <a:pt x="12" y="19"/>
                            <a:pt x="12" y="19"/>
                          </a:cubicBezTo>
                          <a:cubicBezTo>
                            <a:pt x="40" y="19"/>
                            <a:pt x="40" y="19"/>
                            <a:pt x="40" y="19"/>
                          </a:cubicBezTo>
                          <a:cubicBezTo>
                            <a:pt x="40" y="19"/>
                            <a:pt x="41" y="18"/>
                            <a:pt x="42" y="18"/>
                          </a:cubicBezTo>
                          <a:cubicBezTo>
                            <a:pt x="43" y="18"/>
                            <a:pt x="44" y="20"/>
                            <a:pt x="44" y="21"/>
                          </a:cubicBezTo>
                          <a:cubicBezTo>
                            <a:pt x="44" y="22"/>
                            <a:pt x="44" y="22"/>
                            <a:pt x="44" y="22"/>
                          </a:cubicBezTo>
                          <a:cubicBezTo>
                            <a:pt x="44" y="24"/>
                            <a:pt x="43" y="25"/>
                            <a:pt x="42" y="25"/>
                          </a:cubicBezTo>
                          <a:close/>
                        </a:path>
                      </a:pathLst>
                    </a:custGeom>
                    <a:solidFill>
                      <a:srgbClr val="652D90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81" name="Group 180">
                    <a:extLst>
                      <a:ext uri="{FF2B5EF4-FFF2-40B4-BE49-F238E27FC236}">
                        <a16:creationId xmlns:a16="http://schemas.microsoft.com/office/drawing/2014/main" id="{167EE75D-D62D-21A7-E88B-E0CCC8261A93}"/>
                      </a:ext>
                    </a:extLst>
                  </p:cNvPr>
                  <p:cNvGrpSpPr/>
                  <p:nvPr/>
                </p:nvGrpSpPr>
                <p:grpSpPr>
                  <a:xfrm>
                    <a:off x="10645726" y="4090360"/>
                    <a:ext cx="217712" cy="166818"/>
                    <a:chOff x="11269980" y="2250440"/>
                    <a:chExt cx="195580" cy="149860"/>
                  </a:xfrm>
                  <a:solidFill>
                    <a:srgbClr val="5B6770"/>
                  </a:solidFill>
                </p:grpSpPr>
                <p:sp>
                  <p:nvSpPr>
                    <p:cNvPr id="185" name="Oval 184">
                      <a:extLst>
                        <a:ext uri="{FF2B5EF4-FFF2-40B4-BE49-F238E27FC236}">
                          <a16:creationId xmlns:a16="http://schemas.microsoft.com/office/drawing/2014/main" id="{AF9126AA-1C6F-5FE1-C076-3AA149017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69980" y="2250440"/>
                      <a:ext cx="195580" cy="14986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5B6770">
                            <a:lumMod val="60000"/>
                            <a:lumOff val="40000"/>
                          </a:srgbClr>
                        </a:gs>
                        <a:gs pos="60000">
                          <a:srgbClr val="5B6770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317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6" name="Freeform 5">
                      <a:extLst>
                        <a:ext uri="{FF2B5EF4-FFF2-40B4-BE49-F238E27FC236}">
                          <a16:creationId xmlns:a16="http://schemas.microsoft.com/office/drawing/2014/main" id="{4D2E8245-E737-5E19-0F62-81280D2985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1301889" y="2287270"/>
                      <a:ext cx="131763" cy="76200"/>
                    </a:xfrm>
                    <a:custGeom>
                      <a:avLst/>
                      <a:gdLst>
                        <a:gd name="T0" fmla="*/ 42 w 44"/>
                        <a:gd name="T1" fmla="*/ 25 h 25"/>
                        <a:gd name="T2" fmla="*/ 10 w 44"/>
                        <a:gd name="T3" fmla="*/ 25 h 25"/>
                        <a:gd name="T4" fmla="*/ 7 w 44"/>
                        <a:gd name="T5" fmla="*/ 22 h 25"/>
                        <a:gd name="T6" fmla="*/ 5 w 44"/>
                        <a:gd name="T7" fmla="*/ 6 h 25"/>
                        <a:gd name="T8" fmla="*/ 3 w 44"/>
                        <a:gd name="T9" fmla="*/ 6 h 25"/>
                        <a:gd name="T10" fmla="*/ 0 w 44"/>
                        <a:gd name="T11" fmla="*/ 3 h 25"/>
                        <a:gd name="T12" fmla="*/ 3 w 44"/>
                        <a:gd name="T13" fmla="*/ 0 h 25"/>
                        <a:gd name="T14" fmla="*/ 37 w 44"/>
                        <a:gd name="T15" fmla="*/ 0 h 25"/>
                        <a:gd name="T16" fmla="*/ 40 w 44"/>
                        <a:gd name="T17" fmla="*/ 3 h 25"/>
                        <a:gd name="T18" fmla="*/ 40 w 44"/>
                        <a:gd name="T19" fmla="*/ 6 h 25"/>
                        <a:gd name="T20" fmla="*/ 37 w 44"/>
                        <a:gd name="T21" fmla="*/ 9 h 25"/>
                        <a:gd name="T22" fmla="*/ 34 w 44"/>
                        <a:gd name="T23" fmla="*/ 6 h 25"/>
                        <a:gd name="T24" fmla="*/ 34 w 44"/>
                        <a:gd name="T25" fmla="*/ 6 h 25"/>
                        <a:gd name="T26" fmla="*/ 10 w 44"/>
                        <a:gd name="T27" fmla="*/ 6 h 25"/>
                        <a:gd name="T28" fmla="*/ 12 w 44"/>
                        <a:gd name="T29" fmla="*/ 19 h 25"/>
                        <a:gd name="T30" fmla="*/ 40 w 44"/>
                        <a:gd name="T31" fmla="*/ 19 h 25"/>
                        <a:gd name="T32" fmla="*/ 42 w 44"/>
                        <a:gd name="T33" fmla="*/ 18 h 25"/>
                        <a:gd name="T34" fmla="*/ 44 w 44"/>
                        <a:gd name="T35" fmla="*/ 21 h 25"/>
                        <a:gd name="T36" fmla="*/ 44 w 44"/>
                        <a:gd name="T37" fmla="*/ 22 h 25"/>
                        <a:gd name="T38" fmla="*/ 42 w 44"/>
                        <a:gd name="T39" fmla="*/ 25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44" h="25">
                          <a:moveTo>
                            <a:pt x="42" y="25"/>
                          </a:moveTo>
                          <a:cubicBezTo>
                            <a:pt x="10" y="25"/>
                            <a:pt x="10" y="25"/>
                            <a:pt x="10" y="25"/>
                          </a:cubicBezTo>
                          <a:cubicBezTo>
                            <a:pt x="8" y="25"/>
                            <a:pt x="7" y="24"/>
                            <a:pt x="7" y="22"/>
                          </a:cubicBezTo>
                          <a:cubicBezTo>
                            <a:pt x="5" y="6"/>
                            <a:pt x="5" y="6"/>
                            <a:pt x="5" y="6"/>
                          </a:cubicBezTo>
                          <a:cubicBezTo>
                            <a:pt x="3" y="6"/>
                            <a:pt x="3" y="6"/>
                            <a:pt x="3" y="6"/>
                          </a:cubicBezTo>
                          <a:cubicBezTo>
                            <a:pt x="2" y="6"/>
                            <a:pt x="0" y="4"/>
                            <a:pt x="0" y="3"/>
                          </a:cubicBezTo>
                          <a:cubicBezTo>
                            <a:pt x="0" y="1"/>
                            <a:pt x="2" y="0"/>
                            <a:pt x="3" y="0"/>
                          </a:cubicBezTo>
                          <a:cubicBezTo>
                            <a:pt x="37" y="0"/>
                            <a:pt x="37" y="0"/>
                            <a:pt x="37" y="0"/>
                          </a:cubicBezTo>
                          <a:cubicBezTo>
                            <a:pt x="39" y="0"/>
                            <a:pt x="40" y="1"/>
                            <a:pt x="40" y="3"/>
                          </a:cubicBezTo>
                          <a:cubicBezTo>
                            <a:pt x="40" y="6"/>
                            <a:pt x="40" y="6"/>
                            <a:pt x="40" y="6"/>
                          </a:cubicBezTo>
                          <a:cubicBezTo>
                            <a:pt x="40" y="8"/>
                            <a:pt x="39" y="9"/>
                            <a:pt x="37" y="9"/>
                          </a:cubicBezTo>
                          <a:cubicBezTo>
                            <a:pt x="35" y="9"/>
                            <a:pt x="34" y="8"/>
                            <a:pt x="34" y="6"/>
                          </a:cubicBezTo>
                          <a:cubicBezTo>
                            <a:pt x="34" y="6"/>
                            <a:pt x="34" y="6"/>
                            <a:pt x="34" y="6"/>
                          </a:cubicBezTo>
                          <a:cubicBezTo>
                            <a:pt x="10" y="6"/>
                            <a:pt x="10" y="6"/>
                            <a:pt x="10" y="6"/>
                          </a:cubicBezTo>
                          <a:cubicBezTo>
                            <a:pt x="12" y="19"/>
                            <a:pt x="12" y="19"/>
                            <a:pt x="12" y="19"/>
                          </a:cubicBezTo>
                          <a:cubicBezTo>
                            <a:pt x="40" y="19"/>
                            <a:pt x="40" y="19"/>
                            <a:pt x="40" y="19"/>
                          </a:cubicBezTo>
                          <a:cubicBezTo>
                            <a:pt x="40" y="19"/>
                            <a:pt x="41" y="18"/>
                            <a:pt x="42" y="18"/>
                          </a:cubicBezTo>
                          <a:cubicBezTo>
                            <a:pt x="43" y="18"/>
                            <a:pt x="44" y="20"/>
                            <a:pt x="44" y="21"/>
                          </a:cubicBezTo>
                          <a:cubicBezTo>
                            <a:pt x="44" y="22"/>
                            <a:pt x="44" y="22"/>
                            <a:pt x="44" y="22"/>
                          </a:cubicBezTo>
                          <a:cubicBezTo>
                            <a:pt x="44" y="24"/>
                            <a:pt x="43" y="25"/>
                            <a:pt x="42" y="25"/>
                          </a:cubicBezTo>
                          <a:close/>
                        </a:path>
                      </a:pathLst>
                    </a:custGeom>
                    <a:solidFill>
                      <a:srgbClr val="5B6770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82" name="Group 181">
                    <a:extLst>
                      <a:ext uri="{FF2B5EF4-FFF2-40B4-BE49-F238E27FC236}">
                        <a16:creationId xmlns:a16="http://schemas.microsoft.com/office/drawing/2014/main" id="{5DBB195F-A852-D6FE-B630-8E980CC8D665}"/>
                      </a:ext>
                    </a:extLst>
                  </p:cNvPr>
                  <p:cNvGrpSpPr/>
                  <p:nvPr/>
                </p:nvGrpSpPr>
                <p:grpSpPr>
                  <a:xfrm>
                    <a:off x="10335042" y="4149138"/>
                    <a:ext cx="217712" cy="166818"/>
                    <a:chOff x="11269980" y="2250440"/>
                    <a:chExt cx="195580" cy="149860"/>
                  </a:xfrm>
                  <a:solidFill>
                    <a:srgbClr val="5B6770"/>
                  </a:solidFill>
                </p:grpSpPr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id="{1A47963A-7668-10CE-E50E-984E086EB1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69980" y="2250440"/>
                      <a:ext cx="195580" cy="14986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3B7587">
                            <a:lumMod val="60000"/>
                            <a:lumOff val="40000"/>
                          </a:srgbClr>
                        </a:gs>
                        <a:gs pos="60000">
                          <a:srgbClr val="3B7587">
                            <a:lumMod val="20000"/>
                            <a:lumOff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317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4" name="Freeform 5">
                      <a:extLst>
                        <a:ext uri="{FF2B5EF4-FFF2-40B4-BE49-F238E27FC236}">
                          <a16:creationId xmlns:a16="http://schemas.microsoft.com/office/drawing/2014/main" id="{1B11DB91-355F-85FD-0EDF-87996A76A93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1301889" y="2287270"/>
                      <a:ext cx="131763" cy="76200"/>
                    </a:xfrm>
                    <a:custGeom>
                      <a:avLst/>
                      <a:gdLst>
                        <a:gd name="T0" fmla="*/ 42 w 44"/>
                        <a:gd name="T1" fmla="*/ 25 h 25"/>
                        <a:gd name="T2" fmla="*/ 10 w 44"/>
                        <a:gd name="T3" fmla="*/ 25 h 25"/>
                        <a:gd name="T4" fmla="*/ 7 w 44"/>
                        <a:gd name="T5" fmla="*/ 22 h 25"/>
                        <a:gd name="T6" fmla="*/ 5 w 44"/>
                        <a:gd name="T7" fmla="*/ 6 h 25"/>
                        <a:gd name="T8" fmla="*/ 3 w 44"/>
                        <a:gd name="T9" fmla="*/ 6 h 25"/>
                        <a:gd name="T10" fmla="*/ 0 w 44"/>
                        <a:gd name="T11" fmla="*/ 3 h 25"/>
                        <a:gd name="T12" fmla="*/ 3 w 44"/>
                        <a:gd name="T13" fmla="*/ 0 h 25"/>
                        <a:gd name="T14" fmla="*/ 37 w 44"/>
                        <a:gd name="T15" fmla="*/ 0 h 25"/>
                        <a:gd name="T16" fmla="*/ 40 w 44"/>
                        <a:gd name="T17" fmla="*/ 3 h 25"/>
                        <a:gd name="T18" fmla="*/ 40 w 44"/>
                        <a:gd name="T19" fmla="*/ 6 h 25"/>
                        <a:gd name="T20" fmla="*/ 37 w 44"/>
                        <a:gd name="T21" fmla="*/ 9 h 25"/>
                        <a:gd name="T22" fmla="*/ 34 w 44"/>
                        <a:gd name="T23" fmla="*/ 6 h 25"/>
                        <a:gd name="T24" fmla="*/ 34 w 44"/>
                        <a:gd name="T25" fmla="*/ 6 h 25"/>
                        <a:gd name="T26" fmla="*/ 10 w 44"/>
                        <a:gd name="T27" fmla="*/ 6 h 25"/>
                        <a:gd name="T28" fmla="*/ 12 w 44"/>
                        <a:gd name="T29" fmla="*/ 19 h 25"/>
                        <a:gd name="T30" fmla="*/ 40 w 44"/>
                        <a:gd name="T31" fmla="*/ 19 h 25"/>
                        <a:gd name="T32" fmla="*/ 42 w 44"/>
                        <a:gd name="T33" fmla="*/ 18 h 25"/>
                        <a:gd name="T34" fmla="*/ 44 w 44"/>
                        <a:gd name="T35" fmla="*/ 21 h 25"/>
                        <a:gd name="T36" fmla="*/ 44 w 44"/>
                        <a:gd name="T37" fmla="*/ 22 h 25"/>
                        <a:gd name="T38" fmla="*/ 42 w 44"/>
                        <a:gd name="T39" fmla="*/ 25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44" h="25">
                          <a:moveTo>
                            <a:pt x="42" y="25"/>
                          </a:moveTo>
                          <a:cubicBezTo>
                            <a:pt x="10" y="25"/>
                            <a:pt x="10" y="25"/>
                            <a:pt x="10" y="25"/>
                          </a:cubicBezTo>
                          <a:cubicBezTo>
                            <a:pt x="8" y="25"/>
                            <a:pt x="7" y="24"/>
                            <a:pt x="7" y="22"/>
                          </a:cubicBezTo>
                          <a:cubicBezTo>
                            <a:pt x="5" y="6"/>
                            <a:pt x="5" y="6"/>
                            <a:pt x="5" y="6"/>
                          </a:cubicBezTo>
                          <a:cubicBezTo>
                            <a:pt x="3" y="6"/>
                            <a:pt x="3" y="6"/>
                            <a:pt x="3" y="6"/>
                          </a:cubicBezTo>
                          <a:cubicBezTo>
                            <a:pt x="2" y="6"/>
                            <a:pt x="0" y="4"/>
                            <a:pt x="0" y="3"/>
                          </a:cubicBezTo>
                          <a:cubicBezTo>
                            <a:pt x="0" y="1"/>
                            <a:pt x="2" y="0"/>
                            <a:pt x="3" y="0"/>
                          </a:cubicBezTo>
                          <a:cubicBezTo>
                            <a:pt x="37" y="0"/>
                            <a:pt x="37" y="0"/>
                            <a:pt x="37" y="0"/>
                          </a:cubicBezTo>
                          <a:cubicBezTo>
                            <a:pt x="39" y="0"/>
                            <a:pt x="40" y="1"/>
                            <a:pt x="40" y="3"/>
                          </a:cubicBezTo>
                          <a:cubicBezTo>
                            <a:pt x="40" y="6"/>
                            <a:pt x="40" y="6"/>
                            <a:pt x="40" y="6"/>
                          </a:cubicBezTo>
                          <a:cubicBezTo>
                            <a:pt x="40" y="8"/>
                            <a:pt x="39" y="9"/>
                            <a:pt x="37" y="9"/>
                          </a:cubicBezTo>
                          <a:cubicBezTo>
                            <a:pt x="35" y="9"/>
                            <a:pt x="34" y="8"/>
                            <a:pt x="34" y="6"/>
                          </a:cubicBezTo>
                          <a:cubicBezTo>
                            <a:pt x="34" y="6"/>
                            <a:pt x="34" y="6"/>
                            <a:pt x="34" y="6"/>
                          </a:cubicBezTo>
                          <a:cubicBezTo>
                            <a:pt x="10" y="6"/>
                            <a:pt x="10" y="6"/>
                            <a:pt x="10" y="6"/>
                          </a:cubicBezTo>
                          <a:cubicBezTo>
                            <a:pt x="12" y="19"/>
                            <a:pt x="12" y="19"/>
                            <a:pt x="12" y="19"/>
                          </a:cubicBezTo>
                          <a:cubicBezTo>
                            <a:pt x="40" y="19"/>
                            <a:pt x="40" y="19"/>
                            <a:pt x="40" y="19"/>
                          </a:cubicBezTo>
                          <a:cubicBezTo>
                            <a:pt x="40" y="19"/>
                            <a:pt x="41" y="18"/>
                            <a:pt x="42" y="18"/>
                          </a:cubicBezTo>
                          <a:cubicBezTo>
                            <a:pt x="43" y="18"/>
                            <a:pt x="44" y="20"/>
                            <a:pt x="44" y="21"/>
                          </a:cubicBezTo>
                          <a:cubicBezTo>
                            <a:pt x="44" y="22"/>
                            <a:pt x="44" y="22"/>
                            <a:pt x="44" y="22"/>
                          </a:cubicBezTo>
                          <a:cubicBezTo>
                            <a:pt x="44" y="24"/>
                            <a:pt x="43" y="25"/>
                            <a:pt x="42" y="25"/>
                          </a:cubicBezTo>
                          <a:close/>
                        </a:path>
                      </a:pathLst>
                    </a:custGeom>
                    <a:solidFill>
                      <a:srgbClr val="3B7587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6981DC04-E09E-DB04-3491-E0D2B3CD861F}"/>
                    </a:ext>
                  </a:extLst>
                </p:cNvPr>
                <p:cNvSpPr txBox="1"/>
                <p:nvPr/>
              </p:nvSpPr>
              <p:spPr>
                <a:xfrm>
                  <a:off x="5650501" y="4116104"/>
                  <a:ext cx="404542" cy="142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OFF</a:t>
                  </a:r>
                </a:p>
              </p:txBody>
            </p: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4D57ED4D-A62B-9BCD-3267-4E450BD04F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43262" y="4265440"/>
                  <a:ext cx="1260447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906B7108-6A64-B60F-35A0-512571DAE9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1663" y="4222020"/>
                  <a:ext cx="96594" cy="9645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640D0CC2-678A-3F7F-FC63-8BF945930A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07750" y="4222020"/>
                  <a:ext cx="96594" cy="9645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0FF145F7-370D-67F5-773A-168E81DAF7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46668" y="4211036"/>
                  <a:ext cx="96594" cy="9645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69343060-3C6A-174B-A189-40B1666AA1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92754" y="4211036"/>
                  <a:ext cx="96594" cy="9645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2247DEC5-9D23-2FDC-C5B1-21CFBCBE2E8D}"/>
                    </a:ext>
                  </a:extLst>
                </p:cNvPr>
                <p:cNvSpPr/>
                <p:nvPr/>
              </p:nvSpPr>
              <p:spPr>
                <a:xfrm>
                  <a:off x="6062716" y="4191308"/>
                  <a:ext cx="318393" cy="142392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MEIS</a:t>
                  </a:r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C48FB043-3C65-37D8-610F-6D7E14E95543}"/>
                    </a:ext>
                  </a:extLst>
                </p:cNvPr>
                <p:cNvSpPr/>
                <p:nvPr/>
              </p:nvSpPr>
              <p:spPr>
                <a:xfrm>
                  <a:off x="6414062" y="4191308"/>
                  <a:ext cx="50383" cy="142392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16EA4E40-EB0A-C9D5-DF3E-E89021461CA3}"/>
                    </a:ext>
                  </a:extLst>
                </p:cNvPr>
                <p:cNvSpPr/>
                <p:nvPr/>
              </p:nvSpPr>
              <p:spPr>
                <a:xfrm>
                  <a:off x="6497397" y="4191308"/>
                  <a:ext cx="96593" cy="142392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78929376-EE00-1FF0-CE0A-31BC725ADE67}"/>
                    </a:ext>
                  </a:extLst>
                </p:cNvPr>
                <p:cNvSpPr txBox="1"/>
                <p:nvPr/>
              </p:nvSpPr>
              <p:spPr>
                <a:xfrm>
                  <a:off x="5991339" y="4535787"/>
                  <a:ext cx="1395333" cy="142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Gene transcription </a:t>
                  </a: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OFF</a:t>
                  </a:r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78FFF703-E1CA-9C9E-5D1C-BF22E56D8DEB}"/>
                    </a:ext>
                  </a:extLst>
                </p:cNvPr>
                <p:cNvSpPr/>
                <p:nvPr/>
              </p:nvSpPr>
              <p:spPr>
                <a:xfrm>
                  <a:off x="5917539" y="3050623"/>
                  <a:ext cx="512799" cy="512802"/>
                </a:xfrm>
                <a:prstGeom prst="ellipse">
                  <a:avLst/>
                </a:prstGeom>
                <a:solidFill>
                  <a:srgbClr val="3B7587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B84F0C44-5ABF-12D0-0A43-25F5E101BC11}"/>
                    </a:ext>
                  </a:extLst>
                </p:cNvPr>
                <p:cNvSpPr txBox="1"/>
                <p:nvPr/>
              </p:nvSpPr>
              <p:spPr>
                <a:xfrm>
                  <a:off x="5931818" y="3195783"/>
                  <a:ext cx="329043" cy="1424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Menin</a:t>
                  </a:r>
                </a:p>
              </p:txBody>
            </p: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87217E09-E124-E39B-6DE4-023E8D33DFA2}"/>
                    </a:ext>
                  </a:extLst>
                </p:cNvPr>
                <p:cNvGrpSpPr/>
                <p:nvPr/>
              </p:nvGrpSpPr>
              <p:grpSpPr>
                <a:xfrm>
                  <a:off x="6362227" y="3227802"/>
                  <a:ext cx="126406" cy="156865"/>
                  <a:chOff x="7356715" y="2964158"/>
                  <a:chExt cx="225401" cy="279713"/>
                </a:xfrm>
                <a:effectLst/>
              </p:grpSpPr>
              <p:sp>
                <p:nvSpPr>
                  <p:cNvPr id="172" name="Teardrop 171">
                    <a:extLst>
                      <a:ext uri="{FF2B5EF4-FFF2-40B4-BE49-F238E27FC236}">
                        <a16:creationId xmlns:a16="http://schemas.microsoft.com/office/drawing/2014/main" id="{9D912F51-AA0E-C8B7-52BD-19389C1628FB}"/>
                      </a:ext>
                    </a:extLst>
                  </p:cNvPr>
                  <p:cNvSpPr/>
                  <p:nvPr/>
                </p:nvSpPr>
                <p:spPr>
                  <a:xfrm rot="266667">
                    <a:off x="7356715" y="2964158"/>
                    <a:ext cx="173544" cy="279713"/>
                  </a:xfrm>
                  <a:prstGeom prst="teardrop">
                    <a:avLst>
                      <a:gd name="adj" fmla="val 58662"/>
                    </a:avLst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73" name="Teardrop 172">
                    <a:extLst>
                      <a:ext uri="{FF2B5EF4-FFF2-40B4-BE49-F238E27FC236}">
                        <a16:creationId xmlns:a16="http://schemas.microsoft.com/office/drawing/2014/main" id="{1CDF35E0-7C71-FF28-BC45-09D682F875A8}"/>
                      </a:ext>
                    </a:extLst>
                  </p:cNvPr>
                  <p:cNvSpPr/>
                  <p:nvPr/>
                </p:nvSpPr>
                <p:spPr>
                  <a:xfrm rot="1335768">
                    <a:off x="7399041" y="2984647"/>
                    <a:ext cx="183075" cy="224487"/>
                  </a:xfrm>
                  <a:prstGeom prst="teardrop">
                    <a:avLst>
                      <a:gd name="adj" fmla="val 58662"/>
                    </a:avLst>
                  </a:prstGeom>
                  <a:solidFill>
                    <a:srgbClr val="ED5C2A"/>
                  </a:solidFill>
                  <a:ln w="9525" cap="flat" cmpd="sng" algn="ctr">
                    <a:solidFill>
                      <a:schemeClr val="accent6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50D06288-761E-5D78-1FB1-D3193BFF9F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51935" y="3117818"/>
                  <a:ext cx="139503" cy="172604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ACC42824-C04F-58BA-7695-B942FF03B99B}"/>
                    </a:ext>
                  </a:extLst>
                </p:cNvPr>
                <p:cNvSpPr/>
                <p:nvPr/>
              </p:nvSpPr>
              <p:spPr>
                <a:xfrm>
                  <a:off x="6968671" y="3134298"/>
                  <a:ext cx="721183" cy="242133"/>
                </a:xfrm>
                <a:prstGeom prst="ellipse">
                  <a:avLst/>
                </a:prstGeom>
                <a:solidFill>
                  <a:srgbClr val="3B7587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D99081CF-6FFB-EE71-52F7-764A9CE3E9A4}"/>
                    </a:ext>
                  </a:extLst>
                </p:cNvPr>
                <p:cNvSpPr/>
                <p:nvPr/>
              </p:nvSpPr>
              <p:spPr>
                <a:xfrm>
                  <a:off x="6922223" y="3181472"/>
                  <a:ext cx="139503" cy="147784"/>
                </a:xfrm>
                <a:prstGeom prst="ellipse">
                  <a:avLst/>
                </a:prstGeom>
                <a:solidFill>
                  <a:srgbClr val="3B7587"/>
                </a:solidFill>
                <a:ln w="9525" cap="flat" cmpd="sng" algn="ctr">
                  <a:solidFill>
                    <a:srgbClr val="3B7587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09823935-DEC3-A60A-A3D0-756D9DE86863}"/>
                    </a:ext>
                  </a:extLst>
                </p:cNvPr>
                <p:cNvSpPr txBox="1"/>
                <p:nvPr/>
              </p:nvSpPr>
              <p:spPr>
                <a:xfrm>
                  <a:off x="7051184" y="3144124"/>
                  <a:ext cx="409726" cy="1424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KMT2Ar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734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1A781-EEEB-3D48-BA44-BC75FD365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Overview of Menin Inhibitors in Development for AML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9C1614-34A8-C54D-8C88-132CB5F32E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5892969"/>
            <a:ext cx="12191999" cy="786163"/>
          </a:xfrm>
        </p:spPr>
        <p:txBody>
          <a:bodyPr/>
          <a:lstStyle/>
          <a:p>
            <a:r>
              <a:rPr lang="en-US" dirty="0"/>
              <a:t>.</a:t>
            </a:r>
          </a:p>
          <a:p>
            <a:r>
              <a:rPr lang="en-US" dirty="0"/>
              <a:t>1. Issa GC, et al. Blood. 2022;140: Abstract 63; 2. </a:t>
            </a:r>
            <a:r>
              <a:rPr lang="en-US" dirty="0" err="1"/>
              <a:t>Erba</a:t>
            </a:r>
            <a:r>
              <a:rPr lang="en-US" dirty="0"/>
              <a:t> HP, et al. Blood. 2022;140: Abstract 64; 3. Clinicaltrials.gov. Accessed August 31, 2023. https://clinicaltrials.gov/ct2/show/NCT05153330; 4. Clinicaltrials.gov. Accessed August 31, 2023. https://clinicaltrials.gov/ct2/show/ NCT04752163; 5. Daver N, et al. Blood. 2022;140: Poster 1460; 6. Kwon MC, et al. Blood. 2022;140: Poster 2637.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5C26138-65AB-1240-9833-A4D0C69B9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969324"/>
              </p:ext>
            </p:extLst>
          </p:nvPr>
        </p:nvGraphicFramePr>
        <p:xfrm>
          <a:off x="483419" y="1404485"/>
          <a:ext cx="11225160" cy="437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602">
                  <a:extLst>
                    <a:ext uri="{9D8B030D-6E8A-4147-A177-3AD203B41FA5}">
                      <a16:colId xmlns:a16="http://schemas.microsoft.com/office/drawing/2014/main" val="3044419009"/>
                    </a:ext>
                  </a:extLst>
                </a:gridCol>
                <a:gridCol w="1720933">
                  <a:extLst>
                    <a:ext uri="{9D8B030D-6E8A-4147-A177-3AD203B41FA5}">
                      <a16:colId xmlns:a16="http://schemas.microsoft.com/office/drawing/2014/main" val="4272335187"/>
                    </a:ext>
                  </a:extLst>
                </a:gridCol>
                <a:gridCol w="1196033">
                  <a:extLst>
                    <a:ext uri="{9D8B030D-6E8A-4147-A177-3AD203B41FA5}">
                      <a16:colId xmlns:a16="http://schemas.microsoft.com/office/drawing/2014/main" val="3555891862"/>
                    </a:ext>
                  </a:extLst>
                </a:gridCol>
                <a:gridCol w="3041187">
                  <a:extLst>
                    <a:ext uri="{9D8B030D-6E8A-4147-A177-3AD203B41FA5}">
                      <a16:colId xmlns:a16="http://schemas.microsoft.com/office/drawing/2014/main" val="313537159"/>
                    </a:ext>
                  </a:extLst>
                </a:gridCol>
                <a:gridCol w="2633405">
                  <a:extLst>
                    <a:ext uri="{9D8B030D-6E8A-4147-A177-3AD203B41FA5}">
                      <a16:colId xmlns:a16="http://schemas.microsoft.com/office/drawing/2014/main" val="152788117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latin typeface="+mj-lt"/>
                        </a:rPr>
                        <a:t>Agent (Former Name)</a:t>
                      </a:r>
                    </a:p>
                    <a:p>
                      <a:pPr algn="l"/>
                      <a:r>
                        <a:rPr lang="en-US" sz="1800" b="0" dirty="0">
                          <a:latin typeface="+mj-lt"/>
                        </a:rPr>
                        <a:t>Route of Administration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latin typeface="+mj-lt"/>
                        </a:rPr>
                        <a:t>NCT Identifier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latin typeface="+mj-lt"/>
                        </a:rPr>
                        <a:t>(Trial Name)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latin typeface="+mj-lt"/>
                        </a:rPr>
                        <a:t>Study Phase (n)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latin typeface="+mj-lt"/>
                        </a:rPr>
                        <a:t>Phase 1/ 2 Expansion Cohorts for R/R Disease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latin typeface="+mj-lt"/>
                        </a:rPr>
                        <a:t>Current Status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58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Revumenib</a:t>
                      </a: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(SNDX-5613)</a:t>
                      </a:r>
                      <a:r>
                        <a:rPr lang="en-US" sz="1500" b="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[1]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 BID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NCT04065399</a:t>
                      </a:r>
                    </a:p>
                    <a:p>
                      <a:pPr algn="ctr"/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(AUGMENT-101)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 </a:t>
                      </a:r>
                    </a:p>
                    <a:p>
                      <a:pPr algn="ctr"/>
                      <a:r>
                        <a:rPr lang="en-US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186)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or MPAL with </a:t>
                      </a:r>
                      <a:r>
                        <a:rPr lang="en-US" sz="15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KMT2A</a:t>
                      </a:r>
                      <a:r>
                        <a:rPr lang="en-US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 with </a:t>
                      </a:r>
                      <a:r>
                        <a:rPr lang="en-US" sz="15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KMT2A</a:t>
                      </a:r>
                      <a:r>
                        <a:rPr lang="en-US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 with </a:t>
                      </a:r>
                      <a:r>
                        <a:rPr lang="en-US" sz="15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NPM1</a:t>
                      </a:r>
                      <a:r>
                        <a:rPr lang="en-US" sz="150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expansion (10 sites)</a:t>
                      </a:r>
                    </a:p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FDA breakthrough</a:t>
                      </a:r>
                      <a:endParaRPr lang="en-US" sz="15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546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Ziftomenib</a:t>
                      </a: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(KO-539)</a:t>
                      </a:r>
                      <a:r>
                        <a:rPr lang="en-US" sz="1500" b="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[2]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 QD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NCT04067336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(KOMET-001)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1/2</a:t>
                      </a:r>
                    </a:p>
                    <a:p>
                      <a:pPr algn="ctr"/>
                      <a:r>
                        <a:rPr lang="en-US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199)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 with </a:t>
                      </a:r>
                      <a:r>
                        <a:rPr lang="en-US" sz="15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KMT2A</a:t>
                      </a:r>
                      <a:r>
                        <a:rPr lang="en-US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 with </a:t>
                      </a:r>
                      <a:r>
                        <a:rPr lang="en-US" sz="15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NPM1</a:t>
                      </a:r>
                      <a:r>
                        <a:rPr lang="en-US" sz="150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</a:t>
                      </a:r>
                      <a:endParaRPr lang="en-US" sz="1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Recruiting (25 sites)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976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BMF-219</a:t>
                      </a:r>
                      <a:r>
                        <a:rPr lang="en-US" sz="1500" b="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[3]</a:t>
                      </a:r>
                    </a:p>
                    <a:p>
                      <a:pPr algn="l"/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NCT05153330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 </a:t>
                      </a:r>
                    </a:p>
                    <a:p>
                      <a:pPr algn="ctr"/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177)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AML/ALL/MPAL, DLBCL, and MM/PCD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Recruiting (6 sites)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892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D1594b</a:t>
                      </a:r>
                      <a:r>
                        <a:rPr lang="en-US" sz="1500" b="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[4]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 BID 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NCT04752163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1/2</a:t>
                      </a:r>
                    </a:p>
                    <a:p>
                      <a:pPr algn="ctr"/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20)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AML/ALL with </a:t>
                      </a:r>
                      <a:r>
                        <a:rPr lang="en-US" sz="1500" b="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KMT2A</a:t>
                      </a: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 with </a:t>
                      </a:r>
                      <a:r>
                        <a:rPr lang="en-US" sz="15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NPM1</a:t>
                      </a:r>
                      <a:r>
                        <a:rPr lang="en-US" sz="150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</a:t>
                      </a:r>
                      <a:endParaRPr lang="en-US" sz="1500" b="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(1 site)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752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DSP-5336</a:t>
                      </a:r>
                      <a:r>
                        <a:rPr lang="en-US" sz="1500" b="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[5]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 QD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NCT04988555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1/2</a:t>
                      </a:r>
                    </a:p>
                    <a:p>
                      <a:pPr algn="ctr"/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70)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R/R AML, R/R ALL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2: </a:t>
                      </a:r>
                      <a:r>
                        <a:rPr lang="en-US" sz="15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NPM1</a:t>
                      </a:r>
                      <a:r>
                        <a:rPr lang="en-US" sz="150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</a:t>
                      </a: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500" b="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KMT2A</a:t>
                      </a: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en-US" sz="1500" b="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Recruiting (6 sites)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851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JNJ-75276617</a:t>
                      </a:r>
                      <a:r>
                        <a:rPr lang="en-US" sz="1500" b="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[6]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 QD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NCT04811560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 </a:t>
                      </a:r>
                    </a:p>
                    <a:p>
                      <a:pPr algn="ctr"/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110)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AML/ALL with </a:t>
                      </a:r>
                      <a:r>
                        <a:rPr lang="en-US" sz="1500" b="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KMT2A</a:t>
                      </a: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 with </a:t>
                      </a:r>
                      <a:r>
                        <a:rPr lang="en-US" sz="15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NPM1</a:t>
                      </a:r>
                      <a:r>
                        <a:rPr lang="en-US" sz="150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</a:t>
                      </a:r>
                      <a:endParaRPr lang="en-US" sz="1500" b="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Recruiting (27 sites)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75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05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6E5D9-430B-90D8-3671-4601D3C52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467" dirty="0">
                <a:latin typeface="Arial Narrow" panose="020B0606020202030204" pitchFamily="34" charset="0"/>
                <a:cs typeface="Arial" panose="020B0604020202020204" pitchFamily="34" charset="0"/>
              </a:rPr>
              <a:t>Comparing RATIFY and </a:t>
            </a:r>
            <a:r>
              <a:rPr lang="en-US" sz="3467" dirty="0" err="1">
                <a:latin typeface="Arial Narrow" panose="020B0606020202030204" pitchFamily="34" charset="0"/>
                <a:cs typeface="Arial" panose="020B0604020202020204" pitchFamily="34" charset="0"/>
              </a:rPr>
              <a:t>QuANTUM</a:t>
            </a:r>
            <a:r>
              <a:rPr lang="en-US" sz="3467" dirty="0">
                <a:latin typeface="Arial Narrow" panose="020B0606020202030204" pitchFamily="34" charset="0"/>
                <a:cs typeface="Arial" panose="020B0604020202020204" pitchFamily="34" charset="0"/>
              </a:rPr>
              <a:t>-First?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64B87A-8D92-961D-9105-F25AB5F855D2}"/>
              </a:ext>
            </a:extLst>
          </p:cNvPr>
          <p:cNvSpPr txBox="1"/>
          <p:nvPr/>
        </p:nvSpPr>
        <p:spPr>
          <a:xfrm>
            <a:off x="7442261" y="6120689"/>
            <a:ext cx="44231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Stone RM, et al. 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N </a:t>
            </a:r>
            <a:r>
              <a:rPr lang="en-US" sz="1200" i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Engl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J Med.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2017 Aug 3;377(5):454-464</a:t>
            </a:r>
          </a:p>
          <a:p>
            <a:pPr algn="r" defTabSz="914377">
              <a:defRPr/>
            </a:pP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Erba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HP, et al. 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Lancet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. 2023 May 13;401(10388):1571-1583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E09BC07-7BA7-C232-8A3B-1CB1A7E7D611}"/>
              </a:ext>
            </a:extLst>
          </p:cNvPr>
          <p:cNvSpPr txBox="1">
            <a:spLocks/>
          </p:cNvSpPr>
          <p:nvPr/>
        </p:nvSpPr>
        <p:spPr>
          <a:xfrm>
            <a:off x="218293" y="5238335"/>
            <a:ext cx="5722867" cy="11416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914377"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60-day mortality: not reported</a:t>
            </a:r>
          </a:p>
          <a:p>
            <a:pPr marL="228594" indent="-228594" defTabSz="914377">
              <a:defRPr/>
            </a:pPr>
            <a:endParaRPr lang="en-US" sz="1600" dirty="0">
              <a:solidFill>
                <a:prstClr val="black"/>
              </a:solidFill>
              <a:latin typeface="Calibri" panose="020F0502020204030204"/>
              <a:ea typeface="ＭＳ Ｐゴシック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C3ACB-3889-0037-941B-53A74EFDB9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38" y="2141331"/>
            <a:ext cx="4614501" cy="2962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AE9A1-38ED-CE45-97D6-17B91FBED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971" y="2201703"/>
            <a:ext cx="5491919" cy="2962011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EEE8F63-140E-494E-9AFD-52A3C09961FB}"/>
              </a:ext>
            </a:extLst>
          </p:cNvPr>
          <p:cNvSpPr txBox="1">
            <a:spLocks/>
          </p:cNvSpPr>
          <p:nvPr/>
        </p:nvSpPr>
        <p:spPr>
          <a:xfrm>
            <a:off x="5525285" y="5206274"/>
            <a:ext cx="6666715" cy="11912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914377"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60-day mortality: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quizartinib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 7.5%, placebo 4.9% (mostly infections)</a:t>
            </a:r>
          </a:p>
          <a:p>
            <a:pPr marL="228594" indent="-228594" defTabSz="914377"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ANC recovery was 7 days longer in quiz arm; platelets 2 days longer in quiz arm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FD114F-B250-3D8A-AC36-13D081EEF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870" y="1161628"/>
            <a:ext cx="2167409" cy="10727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6BD926-A9F7-2FA8-0219-F710A8A34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236" y="1106134"/>
            <a:ext cx="3316792" cy="1072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A99587-7652-7DAF-BDCD-ADA345938BA3}"/>
              </a:ext>
            </a:extLst>
          </p:cNvPr>
          <p:cNvSpPr txBox="1"/>
          <p:nvPr/>
        </p:nvSpPr>
        <p:spPr>
          <a:xfrm>
            <a:off x="3079728" y="2802346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HR: 0.78 </a:t>
            </a:r>
          </a:p>
        </p:txBody>
      </p:sp>
    </p:spTree>
    <p:extLst>
      <p:ext uri="{BB962C8B-B14F-4D97-AF65-F5344CB8AC3E}">
        <p14:creationId xmlns:p14="http://schemas.microsoft.com/office/powerpoint/2010/main" val="1678937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Phase 1/2 KOMET-001 Study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2800" i="1" dirty="0" err="1">
                <a:latin typeface="Arial Narrow" panose="020B0606020202030204" pitchFamily="34" charset="0"/>
              </a:rPr>
              <a:t>Ziftomenib</a:t>
            </a:r>
            <a:r>
              <a:rPr lang="en-US" sz="2800" i="1" dirty="0">
                <a:latin typeface="Arial Narrow" panose="020B0606020202030204" pitchFamily="34" charset="0"/>
              </a:rPr>
              <a:t> (KO-539) in Adults With </a:t>
            </a:r>
            <a:r>
              <a:rPr lang="en-US" sz="2800" dirty="0">
                <a:latin typeface="Arial Narrow" panose="020B0606020202030204" pitchFamily="34" charset="0"/>
              </a:rPr>
              <a:t>NPM1</a:t>
            </a:r>
            <a:r>
              <a:rPr lang="en-US" sz="2800" i="1" dirty="0">
                <a:latin typeface="Arial Narrow" panose="020B0606020202030204" pitchFamily="34" charset="0"/>
              </a:rPr>
              <a:t>-Mutated AML  </a:t>
            </a:r>
            <a:endParaRPr lang="en-US" sz="3200" i="1" dirty="0">
              <a:latin typeface="Arial Narrow" panose="020B0606020202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EB4BD-8BF9-A851-A578-0C340214BA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00800"/>
            <a:ext cx="12191999" cy="278332"/>
          </a:xfrm>
        </p:spPr>
        <p:txBody>
          <a:bodyPr/>
          <a:lstStyle/>
          <a:p>
            <a:r>
              <a:rPr lang="en-US" dirty="0"/>
              <a:t>Fathi AT, et al. </a:t>
            </a:r>
            <a:r>
              <a:rPr lang="en-US" dirty="0" err="1"/>
              <a:t>HemaSphere</a:t>
            </a:r>
            <a:r>
              <a:rPr lang="en-US" dirty="0"/>
              <a:t>. 2023;7(S3): EHA Abstract LB2713.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2257AD-2232-4A76-8A52-5C59E3BF8558}"/>
              </a:ext>
            </a:extLst>
          </p:cNvPr>
          <p:cNvSpPr txBox="1"/>
          <p:nvPr/>
        </p:nvSpPr>
        <p:spPr>
          <a:xfrm>
            <a:off x="10135402" y="6419014"/>
            <a:ext cx="1930030" cy="403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1303235C-0EA2-7CDB-8680-28B4DF829AA5}"/>
              </a:ext>
            </a:extLst>
          </p:cNvPr>
          <p:cNvGraphicFramePr>
            <a:graphicFrameLocks/>
          </p:cNvGraphicFramePr>
          <p:nvPr/>
        </p:nvGraphicFramePr>
        <p:xfrm>
          <a:off x="545571" y="1418146"/>
          <a:ext cx="4844577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4088">
                  <a:extLst>
                    <a:ext uri="{9D8B030D-6E8A-4147-A177-3AD203B41FA5}">
                      <a16:colId xmlns:a16="http://schemas.microsoft.com/office/drawing/2014/main" val="2079403049"/>
                    </a:ext>
                  </a:extLst>
                </a:gridCol>
                <a:gridCol w="1610489">
                  <a:extLst>
                    <a:ext uri="{9D8B030D-6E8A-4147-A177-3AD203B41FA5}">
                      <a16:colId xmlns:a16="http://schemas.microsoft.com/office/drawing/2014/main" val="25690318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800" b="0">
                          <a:latin typeface="+mj-lt"/>
                          <a:cs typeface="Arial"/>
                        </a:rPr>
                        <a:t>Best Overall Response, n (%)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effectLst/>
                          <a:latin typeface="+mj-lt"/>
                          <a:cs typeface="Arial"/>
                        </a:rPr>
                        <a:t>600 mg (n = 20)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14699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ORR </a:t>
                      </a: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(CR + </a:t>
                      </a:r>
                      <a:r>
                        <a:rPr lang="en-US" sz="1600" b="0" kern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CRh</a:t>
                      </a: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 + CRi + MLFS)​ </a:t>
                      </a:r>
                      <a:endParaRPr lang="en-US" sz="1600" b="0" kern="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9 (45)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73175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2537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CRc</a:t>
                      </a:r>
                      <a:r>
                        <a: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 (CR + </a:t>
                      </a:r>
                      <a:r>
                        <a:rPr kumimoji="0" lang="en-US" sz="1600" b="1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CRh</a:t>
                      </a:r>
                      <a:r>
                        <a: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 + CRi) ​</a:t>
                      </a:r>
                      <a:endParaRPr kumimoji="0" lang="en-US" sz="1600" b="1" i="0" u="none" strike="noStrike" kern="100" cap="none" spc="0" normalizeH="0" baseline="0" noProof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1">
                          <a:solidFill>
                            <a:schemeClr val="accent6"/>
                          </a:solidFill>
                          <a:effectLst/>
                          <a:latin typeface="+mn-lt"/>
                          <a:cs typeface="Arial"/>
                        </a:rPr>
                        <a:t>8 (40)</a:t>
                      </a:r>
                      <a:endParaRPr lang="en-US" sz="1600" b="1" baseline="0">
                        <a:solidFill>
                          <a:schemeClr val="accent6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93926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    CR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7 (35)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922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    CRh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49084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    CRi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 (5)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1811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MLFS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 (5)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64416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5905D55-9A07-D723-9E97-B242A7A22C8D}"/>
              </a:ext>
            </a:extLst>
          </p:cNvPr>
          <p:cNvSpPr txBox="1"/>
          <p:nvPr/>
        </p:nvSpPr>
        <p:spPr>
          <a:xfrm>
            <a:off x="557673" y="4538324"/>
            <a:ext cx="4832475" cy="156357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457200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D88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Median time to first response =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51 d</a:t>
            </a:r>
          </a:p>
          <a:p>
            <a:pPr marL="342900" marR="0" lvl="0" indent="-342900" algn="l" defTabSz="457200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D88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Median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DoR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censored at time of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allo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HSCT =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5.6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(95% CI: 1.0, NE)</a:t>
            </a:r>
          </a:p>
          <a:p>
            <a:pPr marL="342900" marR="0" lvl="0" indent="-342900" algn="l" defTabSz="457200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D88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Median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DoR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not censored at time of HSCT =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8.2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(95% CI: 1.0, NE)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BF312C-82A7-B926-1CF7-4D0B3D5A88BC}"/>
              </a:ext>
            </a:extLst>
          </p:cNvPr>
          <p:cNvSpPr txBox="1"/>
          <p:nvPr/>
        </p:nvSpPr>
        <p:spPr>
          <a:xfrm>
            <a:off x="6006164" y="4554141"/>
            <a:ext cx="5466171" cy="1661993"/>
          </a:xfrm>
          <a:prstGeom prst="rect">
            <a:avLst/>
          </a:prstGeom>
          <a:solidFill>
            <a:srgbClr val="FDF1F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Safety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C130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Most frequent grade 3+ TEAEs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were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anemia (25%) and thrombocytopenia (20%)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130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Differentiation syndrome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occurred in 20% of patients; most were grade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C8B705-1C11-0DEF-0F5C-89D4E6633A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"/>
          <a:stretch/>
        </p:blipFill>
        <p:spPr>
          <a:xfrm>
            <a:off x="5928403" y="1665458"/>
            <a:ext cx="5596684" cy="2796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621035-AC71-EDC6-CB1A-54746BF12F16}"/>
              </a:ext>
            </a:extLst>
          </p:cNvPr>
          <p:cNvSpPr txBox="1"/>
          <p:nvPr/>
        </p:nvSpPr>
        <p:spPr>
          <a:xfrm>
            <a:off x="5746281" y="1260096"/>
            <a:ext cx="612664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9C130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Mean Change in Platelets and ANC for </a:t>
            </a:r>
            <a:r>
              <a:rPr kumimoji="0" lang="en-US" sz="1700" b="1" i="0" u="none" strike="noStrike" kern="1200" cap="none" spc="0" normalizeH="0" baseline="0" noProof="0" err="1">
                <a:ln>
                  <a:noFill/>
                </a:ln>
                <a:solidFill>
                  <a:srgbClr val="9C130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CRc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9C130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up to C7D1</a:t>
            </a:r>
          </a:p>
        </p:txBody>
      </p:sp>
    </p:spTree>
    <p:extLst>
      <p:ext uri="{BB962C8B-B14F-4D97-AF65-F5344CB8AC3E}">
        <p14:creationId xmlns:p14="http://schemas.microsoft.com/office/powerpoint/2010/main" val="1551062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72A0A-279D-473F-B229-0EA5E3E74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4631" y="6387133"/>
            <a:ext cx="274320" cy="31429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C47FE-8A01-4867-B742-54144C5B6A63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8626C269-C58C-AD15-4829-223540163671}"/>
              </a:ext>
            </a:extLst>
          </p:cNvPr>
          <p:cNvSpPr txBox="1">
            <a:spLocks/>
          </p:cNvSpPr>
          <p:nvPr/>
        </p:nvSpPr>
        <p:spPr>
          <a:xfrm>
            <a:off x="33524" y="6580522"/>
            <a:ext cx="1939445" cy="347042"/>
          </a:xfrm>
          <a:prstGeom prst="rect">
            <a:avLst/>
          </a:prstGeom>
        </p:spPr>
        <p:txBody>
          <a:bodyPr vert="horz" lIns="90000" tIns="0" rIns="9000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lnSpc>
                <a:spcPct val="100000"/>
              </a:lnSpc>
              <a:spcAft>
                <a:spcPts val="0"/>
              </a:spcAft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cut-off date: October 25, 2023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8B1B2DB-D60B-D3BB-7963-AD9972E8BDA5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AUGMENT-101: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Revumenib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Monotherapy for R/R KMT2Ar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8FA82-FA18-00B9-414F-3CB844BF26A0}"/>
              </a:ext>
            </a:extLst>
          </p:cNvPr>
          <p:cNvSpPr txBox="1"/>
          <p:nvPr/>
        </p:nvSpPr>
        <p:spPr>
          <a:xfrm>
            <a:off x="9533887" y="6321548"/>
            <a:ext cx="228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Aldoss I ASH LBA#5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0B276A-E21D-7680-143C-536FA183B5F8}"/>
              </a:ext>
            </a:extLst>
          </p:cNvPr>
          <p:cNvGrpSpPr/>
          <p:nvPr/>
        </p:nvGrpSpPr>
        <p:grpSpPr>
          <a:xfrm>
            <a:off x="1649633" y="1299401"/>
            <a:ext cx="8246746" cy="2803631"/>
            <a:chOff x="508000" y="1366983"/>
            <a:chExt cx="8476353" cy="28036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1FA22F1-A75D-99EA-D418-655A81451C79}"/>
                </a:ext>
              </a:extLst>
            </p:cNvPr>
            <p:cNvSpPr/>
            <p:nvPr/>
          </p:nvSpPr>
          <p:spPr>
            <a:xfrm>
              <a:off x="508000" y="1417009"/>
              <a:ext cx="1592726" cy="2729635"/>
            </a:xfrm>
            <a:prstGeom prst="roundRect">
              <a:avLst>
                <a:gd name="adj" fmla="val 5430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Patients aged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≥30 days with R/R acute leukemia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0AD59A3-A337-0A17-B1B2-4D734FC21190}"/>
                </a:ext>
              </a:extLst>
            </p:cNvPr>
            <p:cNvSpPr/>
            <p:nvPr/>
          </p:nvSpPr>
          <p:spPr>
            <a:xfrm>
              <a:off x="2384764" y="2270498"/>
              <a:ext cx="4092948" cy="84449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KMT2Ar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acute leukemia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873D131-3690-7085-36FB-A101A417D51C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2129422" y="2692746"/>
              <a:ext cx="2553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AC4BC9B-C239-580C-A7C1-0569E3E37161}"/>
                </a:ext>
              </a:extLst>
            </p:cNvPr>
            <p:cNvSpPr/>
            <p:nvPr/>
          </p:nvSpPr>
          <p:spPr>
            <a:xfrm>
              <a:off x="2384764" y="3326117"/>
              <a:ext cx="4092948" cy="8444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NPM1m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AML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816ECA8-257F-7564-FEDC-047321165522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>
              <a:off x="2129422" y="3748365"/>
              <a:ext cx="2553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C54275-1722-CC59-6596-C62F6FC1FF1E}"/>
                </a:ext>
              </a:extLst>
            </p:cNvPr>
            <p:cNvSpPr txBox="1"/>
            <p:nvPr/>
          </p:nvSpPr>
          <p:spPr>
            <a:xfrm>
              <a:off x="3384416" y="3939782"/>
              <a:ext cx="230704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Still enrolling, not included in this analysis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A31B415-EF83-8774-3302-EF396043C13A}"/>
                </a:ext>
              </a:extLst>
            </p:cNvPr>
            <p:cNvSpPr/>
            <p:nvPr/>
          </p:nvSpPr>
          <p:spPr>
            <a:xfrm>
              <a:off x="6633055" y="1417009"/>
              <a:ext cx="2351298" cy="2753604"/>
            </a:xfrm>
            <a:prstGeom prst="roundRect">
              <a:avLst>
                <a:gd name="adj" fmla="val 5130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Primary endpoint</a:t>
              </a:r>
            </a:p>
            <a:p>
              <a:pPr marL="548640" marR="0" lvl="1" indent="-18288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CR+CRh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rate*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Key secondary efficacy endpoints</a:t>
              </a:r>
            </a:p>
            <a:p>
              <a:pPr marL="548640" marR="0" lvl="1" indent="-18288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CRc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548640" marR="0" lvl="1" indent="-18288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ORR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 planned interim analysis of patients with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KMT2Ar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acute leukemia was conducted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06CCD1-A6F8-E96E-3CD1-91CA6ABA8F7B}"/>
                </a:ext>
              </a:extLst>
            </p:cNvPr>
            <p:cNvSpPr txBox="1"/>
            <p:nvPr/>
          </p:nvSpPr>
          <p:spPr>
            <a:xfrm>
              <a:off x="2059344" y="1366983"/>
              <a:ext cx="464423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Revumenib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RP2D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163 mg (95 mg/m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if body weight &lt;40 kg) q12h oral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 a strong CYP3A4i in 28-day cycles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0EED24E-4AE2-93C8-CAF1-AFF087256C88}"/>
              </a:ext>
            </a:extLst>
          </p:cNvPr>
          <p:cNvSpPr txBox="1"/>
          <p:nvPr/>
        </p:nvSpPr>
        <p:spPr>
          <a:xfrm>
            <a:off x="1649633" y="4181357"/>
            <a:ext cx="8476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*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CR+CRh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rate &gt;10% in adult evaluable population considered lower efficacy bound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D84458-6DEC-6811-5760-F3376349A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722" y="4579635"/>
            <a:ext cx="7093370" cy="190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29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68B67B6-638A-20B1-3769-59801A2F37C1}"/>
              </a:ext>
            </a:extLst>
          </p:cNvPr>
          <p:cNvGraphicFramePr>
            <a:graphicFrameLocks/>
          </p:cNvGraphicFramePr>
          <p:nvPr/>
        </p:nvGraphicFramePr>
        <p:xfrm>
          <a:off x="440457" y="1044146"/>
          <a:ext cx="10820400" cy="550039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4255168">
                  <a:extLst>
                    <a:ext uri="{9D8B030D-6E8A-4147-A177-3AD203B41FA5}">
                      <a16:colId xmlns:a16="http://schemas.microsoft.com/office/drawing/2014/main" val="975333342"/>
                    </a:ext>
                  </a:extLst>
                </a:gridCol>
                <a:gridCol w="4094748">
                  <a:extLst>
                    <a:ext uri="{9D8B030D-6E8A-4147-A177-3AD203B41FA5}">
                      <a16:colId xmlns:a16="http://schemas.microsoft.com/office/drawing/2014/main" val="1447282289"/>
                    </a:ext>
                  </a:extLst>
                </a:gridCol>
                <a:gridCol w="2470484">
                  <a:extLst>
                    <a:ext uri="{9D8B030D-6E8A-4147-A177-3AD203B41FA5}">
                      <a16:colId xmlns:a16="http://schemas.microsoft.com/office/drawing/2014/main" val="3669379527"/>
                    </a:ext>
                  </a:extLst>
                </a:gridCol>
              </a:tblGrid>
              <a:tr h="550242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1" i="0" u="none" strike="noStrike" kern="1200" cap="none" spc="0" normalizeH="0" baseline="0">
                          <a:solidFill>
                            <a:schemeClr val="tx2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Parameter</a:t>
                      </a:r>
                    </a:p>
                  </a:txBody>
                  <a:tcPr marL="121920" marR="121920" marT="60960" marB="48768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1" i="0" u="none" strike="noStrike" kern="1200" cap="none" spc="0" normalizeH="0" baseline="0">
                          <a:solidFill>
                            <a:schemeClr val="tx2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"/>
                        </a:rPr>
                        <a:t>                                   Efficacy population</a:t>
                      </a:r>
                    </a:p>
                    <a:p>
                      <a:pPr marL="0" marR="0" lvl="0" indent="0" algn="ct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1" i="0" u="none" strike="noStrike" kern="1200" cap="none" spc="0" normalizeH="0" baseline="0">
                          <a:solidFill>
                            <a:schemeClr val="tx2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"/>
                        </a:rPr>
                        <a:t>                                  (n=57)</a:t>
                      </a:r>
                    </a:p>
                  </a:txBody>
                  <a:tcPr marT="0" marB="4876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1" i="0" u="none" strike="noStrike" kern="1200" cap="none" spc="0" normalizeH="0" baseline="0">
                          <a:solidFill>
                            <a:schemeClr val="tx2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"/>
                        </a:rPr>
                        <a:t>        Safety population</a:t>
                      </a:r>
                    </a:p>
                    <a:p>
                      <a:pPr marL="0" marR="0" lvl="0" indent="0" algn="ct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1" i="0" u="none" strike="noStrike" kern="1200" cap="none" spc="0" normalizeH="0" baseline="0">
                          <a:solidFill>
                            <a:schemeClr val="tx2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"/>
                        </a:rPr>
                        <a:t>         (n=94)</a:t>
                      </a:r>
                      <a:r>
                        <a:rPr lang="en-US" sz="1400" b="1" i="0" u="none" strike="noStrike" kern="1200" cap="none" spc="0" normalizeH="0" baseline="30000">
                          <a:solidFill>
                            <a:schemeClr val="tx2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"/>
                        </a:rPr>
                        <a:t>a</a:t>
                      </a:r>
                    </a:p>
                  </a:txBody>
                  <a:tcPr marT="0" marB="4876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529104"/>
                  </a:ext>
                </a:extLst>
              </a:tr>
              <a:tr h="300781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Leukemia type, n (%)</a:t>
                      </a:r>
                    </a:p>
                  </a:txBody>
                  <a:tcPr marL="121920" marR="121920" marT="24384" marB="2438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1400"/>
                        </a:lnSpc>
                      </a:pPr>
                      <a:endParaRPr lang="en-US" sz="14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1400"/>
                        </a:lnSpc>
                      </a:pPr>
                      <a:endParaRPr lang="en-US" sz="14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0285466"/>
                  </a:ext>
                </a:extLst>
              </a:tr>
              <a:tr h="300781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    AML</a:t>
                      </a:r>
                    </a:p>
                  </a:txBody>
                  <a:tcPr marL="121920" marR="121920" marT="24384" marB="2438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49 (86)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78 (83)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91771026"/>
                  </a:ext>
                </a:extLst>
              </a:tr>
              <a:tr h="300781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    ALL</a:t>
                      </a:r>
                    </a:p>
                  </a:txBody>
                  <a:tcPr marL="121920" marR="121920" marT="24384" marB="2438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7 (12)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14 (15)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76004111"/>
                  </a:ext>
                </a:extLst>
              </a:tr>
              <a:tr h="300781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    MPAL/Other</a:t>
                      </a:r>
                    </a:p>
                  </a:txBody>
                  <a:tcPr marL="121920" marR="121920" marT="24384" marB="2438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 (2)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2 (2)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184850"/>
                  </a:ext>
                </a:extLst>
              </a:tr>
              <a:tr h="300781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Co-mutations</a:t>
                      </a:r>
                      <a:r>
                        <a:rPr lang="en-US" sz="1400" b="0" i="0" u="none" strike="noStrike" kern="1200" cap="none" spc="0" normalizeH="0" baseline="3000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b</a:t>
                      </a: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, n (%)</a:t>
                      </a:r>
                    </a:p>
                  </a:txBody>
                  <a:tcPr marL="121920" marR="121920" marT="24384" marB="2438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4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"/>
                      </a:endParaRP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4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"/>
                      </a:endParaRP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358513"/>
                  </a:ext>
                </a:extLst>
              </a:tr>
              <a:tr h="300781">
                <a:tc>
                  <a:txBody>
                    <a:bodyPr/>
                    <a:lstStyle/>
                    <a:p>
                      <a:pPr marL="171450" marR="0" lvl="0" indent="0" algn="l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1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FLT3</a:t>
                      </a:r>
                    </a:p>
                  </a:txBody>
                  <a:tcPr marL="121920" marR="121920" marT="24384" marB="2438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5 (9)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7 (7)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4325862"/>
                  </a:ext>
                </a:extLst>
              </a:tr>
              <a:tr h="300781">
                <a:tc>
                  <a:txBody>
                    <a:bodyPr/>
                    <a:lstStyle/>
                    <a:p>
                      <a:pPr marL="171450" marR="0" lvl="0" indent="0" algn="l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1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RAS</a:t>
                      </a:r>
                    </a:p>
                  </a:txBody>
                  <a:tcPr marL="121920" marR="121920" marT="24384" marB="2438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9 (16)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12 (13)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919633"/>
                  </a:ext>
                </a:extLst>
              </a:tr>
              <a:tr h="300781">
                <a:tc>
                  <a:txBody>
                    <a:bodyPr/>
                    <a:lstStyle/>
                    <a:p>
                      <a:pPr marL="171450" marR="0" lvl="0" indent="0" algn="l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1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p53</a:t>
                      </a:r>
                    </a:p>
                  </a:txBody>
                  <a:tcPr marL="121920" marR="121920" marT="24384" marB="2438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4 (7)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5 (5)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1319238"/>
                  </a:ext>
                </a:extLst>
              </a:tr>
              <a:tr h="399914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Primary refractory, n (%)</a:t>
                      </a:r>
                    </a:p>
                  </a:txBody>
                  <a:tcPr marL="121920" marR="121920" marT="24384" marB="2438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14 (25)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18 (19)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74180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Number of prior lines of therapy, median (range)</a:t>
                      </a:r>
                    </a:p>
                  </a:txBody>
                  <a:tcPr marL="121920" marR="121920" marT="24384" marB="2438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2 (1</a:t>
                      </a:r>
                      <a:r>
                        <a:rPr lang="en-US" sz="14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11)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2 (1</a:t>
                      </a:r>
                      <a:r>
                        <a:rPr lang="en-US" sz="14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11)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0799059"/>
                  </a:ext>
                </a:extLst>
              </a:tr>
              <a:tr h="300781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   1, n (%)</a:t>
                      </a:r>
                    </a:p>
                  </a:txBody>
                  <a:tcPr marL="121920" marR="121920" marT="24384" marB="2438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17 (30)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25 (27)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77866751"/>
                  </a:ext>
                </a:extLst>
              </a:tr>
              <a:tr h="300781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   2, n (%)</a:t>
                      </a:r>
                    </a:p>
                  </a:txBody>
                  <a:tcPr marL="121920" marR="121920" marT="24384" marB="2438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14 (25)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28 (30)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02016009"/>
                  </a:ext>
                </a:extLst>
              </a:tr>
              <a:tr h="300781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   ≥3, n (%)</a:t>
                      </a:r>
                    </a:p>
                  </a:txBody>
                  <a:tcPr marL="121920" marR="121920" marT="24384" marB="2438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26 (46)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41 (44)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1860084"/>
                  </a:ext>
                </a:extLst>
              </a:tr>
              <a:tr h="300781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Prior </a:t>
                      </a:r>
                      <a:r>
                        <a:rPr lang="en-US" sz="1400" b="0" i="0" u="none" strike="noStrike" kern="1200" cap="none" spc="0" normalizeH="0" baseline="0" dirty="0" err="1">
                          <a:solidFill>
                            <a:schemeClr val="tx1">
                              <a:lumMod val="100000"/>
                            </a:schemeClr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venetoclax</a:t>
                      </a:r>
                      <a:r>
                        <a:rPr lang="en-US" sz="14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, n (%)</a:t>
                      </a:r>
                    </a:p>
                  </a:txBody>
                  <a:tcPr marL="121920" marR="121920" marT="24384" marB="2438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41 (72)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61 (65)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561933"/>
                  </a:ext>
                </a:extLst>
              </a:tr>
              <a:tr h="300781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Prior HSCT, n (%)</a:t>
                      </a:r>
                    </a:p>
                  </a:txBody>
                  <a:tcPr marL="121920" marR="121920" marT="24384" marB="2438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26 (46)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47 (50)</a:t>
                      </a:r>
                    </a:p>
                  </a:txBody>
                  <a:tcPr marL="121920" marR="731520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416823"/>
                  </a:ext>
                </a:extLst>
              </a:tr>
              <a:tr h="262891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05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Arial" panose="020B0604020202020204" pitchFamily="34" charset="0"/>
                          <a:ea typeface="Geneva"/>
                          <a:cs typeface="Arial" panose="020B0604020202020204" pitchFamily="34" charset="0"/>
                          <a:sym typeface=""/>
                        </a:rPr>
                        <a:t>Data cutoff: July 24, 2023. </a:t>
                      </a:r>
                      <a:r>
                        <a:rPr lang="en-US" sz="1050" b="0" i="0" u="none" strike="noStrike" kern="1200" cap="none" spc="0" normalizeH="0" baseline="30000" dirty="0" err="1">
                          <a:solidFill>
                            <a:srgbClr val="000000">
                              <a:lumMod val="100000"/>
                            </a:srgbClr>
                          </a:solidFill>
                          <a:latin typeface="Arial" panose="020B0604020202020204" pitchFamily="34" charset="0"/>
                          <a:ea typeface="Geneva"/>
                          <a:cs typeface="Arial" panose="020B0604020202020204" pitchFamily="34" charset="0"/>
                          <a:sym typeface=""/>
                        </a:rPr>
                        <a:t>a</a:t>
                      </a:r>
                      <a:r>
                        <a:rPr lang="en-US" sz="1050" b="0" i="0" u="none" strike="noStrike" kern="1200" cap="none" spc="0" normalizeH="0" baseline="0" dirty="0" err="1">
                          <a:solidFill>
                            <a:srgbClr val="000000">
                              <a:lumMod val="100000"/>
                            </a:srgbClr>
                          </a:solidFill>
                          <a:latin typeface="Arial" panose="020B0604020202020204" pitchFamily="34" charset="0"/>
                          <a:ea typeface="Geneva"/>
                          <a:cs typeface="Arial" panose="020B0604020202020204" pitchFamily="34" charset="0"/>
                          <a:sym typeface=""/>
                        </a:rPr>
                        <a:t>Defined</a:t>
                      </a:r>
                      <a:r>
                        <a:rPr lang="en-US" sz="105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Arial" panose="020B0604020202020204" pitchFamily="34" charset="0"/>
                          <a:ea typeface="Geneva"/>
                          <a:cs typeface="Arial" panose="020B0604020202020204" pitchFamily="34" charset="0"/>
                          <a:sym typeface=""/>
                        </a:rPr>
                        <a:t> as patients with </a:t>
                      </a:r>
                      <a:r>
                        <a:rPr lang="en-US" sz="1050" b="0" i="1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Arial" panose="020B0604020202020204" pitchFamily="34" charset="0"/>
                          <a:ea typeface="Geneva"/>
                          <a:cs typeface="Arial" panose="020B0604020202020204" pitchFamily="34" charset="0"/>
                          <a:sym typeface=""/>
                        </a:rPr>
                        <a:t>KMT2Ar</a:t>
                      </a:r>
                      <a:r>
                        <a:rPr lang="en-US" sz="105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Arial" panose="020B0604020202020204" pitchFamily="34" charset="0"/>
                          <a:ea typeface="Geneva"/>
                          <a:cs typeface="Arial" panose="020B0604020202020204" pitchFamily="34" charset="0"/>
                          <a:sym typeface=""/>
                        </a:rPr>
                        <a:t> acute leukemia having received at least 1 dose of </a:t>
                      </a:r>
                      <a:r>
                        <a:rPr lang="en-US" sz="1050" b="0" i="0" u="none" strike="noStrike" kern="1200" cap="none" spc="0" normalizeH="0" baseline="0" dirty="0" err="1">
                          <a:solidFill>
                            <a:srgbClr val="000000">
                              <a:lumMod val="100000"/>
                            </a:srgbClr>
                          </a:solidFill>
                          <a:latin typeface="Arial" panose="020B0604020202020204" pitchFamily="34" charset="0"/>
                          <a:ea typeface="Geneva"/>
                          <a:cs typeface="Arial" panose="020B0604020202020204" pitchFamily="34" charset="0"/>
                          <a:sym typeface=""/>
                        </a:rPr>
                        <a:t>revumenib</a:t>
                      </a:r>
                      <a:r>
                        <a:rPr lang="en-US" sz="105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Arial" panose="020B0604020202020204" pitchFamily="34" charset="0"/>
                          <a:ea typeface="Geneva"/>
                          <a:cs typeface="Arial" panose="020B0604020202020204" pitchFamily="34" charset="0"/>
                          <a:sym typeface=""/>
                        </a:rPr>
                        <a:t>. </a:t>
                      </a:r>
                      <a:r>
                        <a:rPr lang="en-US" sz="1050" b="0" i="0" u="none" strike="noStrike" kern="1200" cap="none" spc="0" normalizeH="0" baseline="30000" dirty="0" err="1">
                          <a:solidFill>
                            <a:srgbClr val="000000">
                              <a:lumMod val="100000"/>
                            </a:srgbClr>
                          </a:solidFill>
                          <a:latin typeface="Arial" panose="020B0604020202020204" pitchFamily="34" charset="0"/>
                          <a:ea typeface="Geneva"/>
                          <a:cs typeface="Arial" panose="020B0604020202020204" pitchFamily="34" charset="0"/>
                          <a:sym typeface=""/>
                        </a:rPr>
                        <a:t>b</a:t>
                      </a:r>
                      <a:r>
                        <a:rPr lang="en-US" sz="1050" b="0" i="0" u="none" strike="noStrike" kern="1200" cap="none" spc="0" normalizeH="0" baseline="0" dirty="0" err="1">
                          <a:solidFill>
                            <a:srgbClr val="000000">
                              <a:lumMod val="100000"/>
                            </a:srgbClr>
                          </a:solidFill>
                          <a:latin typeface="Arial" panose="020B0604020202020204" pitchFamily="34" charset="0"/>
                          <a:ea typeface="Geneva"/>
                          <a:cs typeface="Arial" panose="020B0604020202020204" pitchFamily="34" charset="0"/>
                          <a:sym typeface=""/>
                        </a:rPr>
                        <a:t>In</a:t>
                      </a:r>
                      <a:r>
                        <a:rPr lang="en-US" sz="105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Arial" panose="020B0604020202020204" pitchFamily="34" charset="0"/>
                          <a:ea typeface="Geneva"/>
                          <a:cs typeface="Arial" panose="020B0604020202020204" pitchFamily="34" charset="0"/>
                          <a:sym typeface=""/>
                        </a:rPr>
                        <a:t> patients that had co-mutation status reported.</a:t>
                      </a:r>
                      <a:endParaRPr lang="en-US" sz="1050" b="0" i="0" u="none" strike="sngStrike" kern="1200" cap="none" spc="0" normalizeH="0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Geneva"/>
                        <a:cs typeface="Arial" panose="020B0604020202020204" pitchFamily="34" charset="0"/>
                        <a:sym typeface=""/>
                      </a:endParaRPr>
                    </a:p>
                  </a:txBody>
                  <a:tcPr marL="121920" marR="121920" marT="24384" marB="24384"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003590"/>
                  </a:ext>
                </a:extLst>
              </a:tr>
            </a:tbl>
          </a:graphicData>
        </a:graphic>
      </p:graphicFrame>
      <p:sp>
        <p:nvSpPr>
          <p:cNvPr id="8" name="Title 3">
            <a:extLst>
              <a:ext uri="{FF2B5EF4-FFF2-40B4-BE49-F238E27FC236}">
                <a16:creationId xmlns:a16="http://schemas.microsoft.com/office/drawing/2014/main" id="{E0C69C3B-5D7A-DFE6-FA12-40B3DEC89732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AUGMENT-101: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Revumenib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Monotherapy for R/R KMT2Ar</a:t>
            </a:r>
          </a:p>
        </p:txBody>
      </p:sp>
    </p:spTree>
    <p:extLst>
      <p:ext uri="{BB962C8B-B14F-4D97-AF65-F5344CB8AC3E}">
        <p14:creationId xmlns:p14="http://schemas.microsoft.com/office/powerpoint/2010/main" val="1826871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D367F3F-AC2C-BE1C-2105-9C0DF9DBE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367286"/>
              </p:ext>
            </p:extLst>
          </p:nvPr>
        </p:nvGraphicFramePr>
        <p:xfrm>
          <a:off x="407028" y="1147530"/>
          <a:ext cx="5041404" cy="4498847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699211">
                  <a:extLst>
                    <a:ext uri="{9D8B030D-6E8A-4147-A177-3AD203B41FA5}">
                      <a16:colId xmlns:a16="http://schemas.microsoft.com/office/drawing/2014/main" val="3101295993"/>
                    </a:ext>
                  </a:extLst>
                </a:gridCol>
                <a:gridCol w="2342193">
                  <a:extLst>
                    <a:ext uri="{9D8B030D-6E8A-4147-A177-3AD203B41FA5}">
                      <a16:colId xmlns:a16="http://schemas.microsoft.com/office/drawing/2014/main" val="1747055598"/>
                    </a:ext>
                  </a:extLst>
                </a:gridCol>
              </a:tblGrid>
              <a:tr h="55554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1" i="0" u="none" strike="noStrike" kern="1200" cap="none" spc="0" normalizeH="0" baseline="0" dirty="0">
                          <a:solidFill>
                            <a:schemeClr val="tx2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Parameter</a:t>
                      </a:r>
                    </a:p>
                  </a:txBody>
                  <a:tcPr marL="121920" marR="121920" marT="60960" marB="48768" anchor="b"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1" i="0" u="none" strike="noStrike" kern="1200" cap="none" spc="0" normalizeH="0" baseline="0">
                          <a:solidFill>
                            <a:schemeClr val="tx2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"/>
                        </a:rPr>
                        <a:t>Efficacy population</a:t>
                      </a:r>
                    </a:p>
                    <a:p>
                      <a:pPr marL="0" marR="0" lvl="0" indent="0" algn="ct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1" i="0" u="none" strike="noStrike" kern="1200" cap="none" spc="0" normalizeH="0" baseline="0">
                          <a:solidFill>
                            <a:schemeClr val="tx2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"/>
                        </a:rPr>
                        <a:t>(n=57)</a:t>
                      </a:r>
                    </a:p>
                  </a:txBody>
                  <a:tcPr marT="0" marB="48768" anchor="b"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62999"/>
                  </a:ext>
                </a:extLst>
              </a:tr>
              <a:tr h="382989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ORR, n (%)</a:t>
                      </a:r>
                    </a:p>
                  </a:txBody>
                  <a:tcPr marL="121920" marR="121920" marT="24384" marB="60960" anchor="b"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1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36 (63)</a:t>
                      </a:r>
                    </a:p>
                  </a:txBody>
                  <a:tcPr marL="121920" marR="731520" marT="24384" marB="60960" anchor="b"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221169"/>
                  </a:ext>
                </a:extLst>
              </a:tr>
              <a:tr h="446120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CR+CRh rate, n (%)</a:t>
                      </a:r>
                    </a:p>
                  </a:txBody>
                  <a:tcPr marL="121920" marR="121920" marT="121920" marB="2438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18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13 (23)</a:t>
                      </a:r>
                    </a:p>
                  </a:txBody>
                  <a:tcPr marL="121920" marR="731520" marT="121920" marB="2438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64502388"/>
                  </a:ext>
                </a:extLst>
              </a:tr>
              <a:tr h="345111">
                <a:tc>
                  <a:txBody>
                    <a:bodyPr/>
                    <a:lstStyle/>
                    <a:p>
                      <a:pPr marL="28257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18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95% CI </a:t>
                      </a:r>
                    </a:p>
                  </a:txBody>
                  <a:tcPr marL="121920" marR="121920" marT="24384" marB="24384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18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12.7</a:t>
                      </a:r>
                      <a:r>
                        <a:rPr lang="en-US" sz="18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–</a:t>
                      </a:r>
                      <a:r>
                        <a:rPr lang="it-IT" sz="18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35.8</a:t>
                      </a:r>
                      <a:endParaRPr lang="en-US" sz="1800" b="0" i="0" u="none" strike="noStrike" kern="1200" cap="none" spc="0" normalizeH="0" baseline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"/>
                      </a:endParaRPr>
                    </a:p>
                  </a:txBody>
                  <a:tcPr marL="121920" marR="731520" marT="24384" marB="24384"/>
                </a:tc>
                <a:extLst>
                  <a:ext uri="{0D108BD9-81ED-4DB2-BD59-A6C34878D82A}">
                    <a16:rowId xmlns:a16="http://schemas.microsoft.com/office/drawing/2014/main" val="2504129521"/>
                  </a:ext>
                </a:extLst>
              </a:tr>
              <a:tr h="446120">
                <a:tc>
                  <a:txBody>
                    <a:bodyPr/>
                    <a:lstStyle/>
                    <a:p>
                      <a:pPr marL="28257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1800" b="0" i="1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P</a:t>
                      </a:r>
                      <a:r>
                        <a:rPr lang="it-IT" sz="18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 value, 1-sided </a:t>
                      </a:r>
                      <a:endParaRPr lang="en-US" sz="18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"/>
                      </a:endParaRPr>
                    </a:p>
                  </a:txBody>
                  <a:tcPr marL="121920" marR="121920" marT="24384" marB="24384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18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0.0036</a:t>
                      </a:r>
                      <a:endParaRPr lang="en-US" sz="1800" b="0" i="0" u="none" strike="noStrike" kern="1200" cap="none" spc="0" normalizeH="0" baseline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"/>
                      </a:endParaRPr>
                    </a:p>
                  </a:txBody>
                  <a:tcPr marL="121920" marR="731520" marT="24384" marB="12192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876041"/>
                  </a:ext>
                </a:extLst>
              </a:tr>
              <a:tr h="446120">
                <a:tc>
                  <a:txBody>
                    <a:bodyPr/>
                    <a:lstStyle/>
                    <a:p>
                      <a:pPr marL="28257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Median duration of CR/</a:t>
                      </a:r>
                      <a:r>
                        <a:rPr lang="en-US" sz="1800" b="0" i="0" u="none" strike="noStrike" kern="1200" cap="none" spc="0" normalizeH="0" baseline="0" dirty="0" err="1">
                          <a:solidFill>
                            <a:schemeClr val="tx1">
                              <a:lumMod val="100000"/>
                            </a:schemeClr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CRh</a:t>
                      </a:r>
                      <a:endParaRPr lang="en-US" sz="1800" b="0" i="0" u="none" strike="noStrike" kern="1200" cap="none" spc="0" normalizeH="0" baseline="0" dirty="0">
                        <a:solidFill>
                          <a:schemeClr val="tx1">
                            <a:lumMod val="100000"/>
                          </a:schemeClr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"/>
                      </a:endParaRPr>
                    </a:p>
                  </a:txBody>
                  <a:tcPr marL="121920" marR="121920" marT="24384" marB="24384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6.4</a:t>
                      </a:r>
                      <a:r>
                        <a:rPr lang="en-US" sz="18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 (3.4 – NR)</a:t>
                      </a:r>
                    </a:p>
                  </a:txBody>
                  <a:tcPr marL="121920" marR="731520" marT="24384" marB="12192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624317"/>
                  </a:ext>
                </a:extLst>
              </a:tr>
              <a:tr h="345111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u="none" strike="noStrike" kern="1200" cap="none" spc="0" normalizeH="0" baseline="0" dirty="0" err="1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CRc</a:t>
                      </a:r>
                      <a:endParaRPr lang="en-US" sz="1800" b="0" i="0" u="none" strike="noStrike" kern="1200" cap="none" spc="0" normalizeH="0" baseline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"/>
                      </a:endParaRPr>
                    </a:p>
                  </a:txBody>
                  <a:tcPr marL="121920" marR="121920" marT="24384" marB="24384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25 (44)</a:t>
                      </a:r>
                    </a:p>
                  </a:txBody>
                  <a:tcPr marL="121920" marR="731520" marT="24384" marB="24384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698576"/>
                  </a:ext>
                </a:extLst>
              </a:tr>
              <a:tr h="345111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Proceeded to HSCT</a:t>
                      </a:r>
                    </a:p>
                  </a:txBody>
                  <a:tcPr marL="121920" marR="121920" marT="24384" marB="2438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14/36 (39)</a:t>
                      </a:r>
                    </a:p>
                  </a:txBody>
                  <a:tcPr marL="121920" marR="731520" marT="24384" marB="2438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49183"/>
                  </a:ext>
                </a:extLst>
              </a:tr>
              <a:tr h="3451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Negative MRD </a:t>
                      </a:r>
                      <a:r>
                        <a:rPr lang="en-US" sz="1800" b="0" i="0" u="none" strike="noStrike" kern="1200" cap="none" spc="0" normalizeH="0" baseline="0" dirty="0" err="1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status</a:t>
                      </a:r>
                      <a:r>
                        <a:rPr lang="en-US" sz="1800" b="0" i="0" u="none" strike="noStrike" kern="1200" cap="none" spc="0" normalizeH="0" baseline="30000" dirty="0" err="1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a</a:t>
                      </a:r>
                      <a:endParaRPr lang="en-US" sz="1800" b="0" i="0" u="none" strike="noStrike" kern="1200" cap="none" spc="0" normalizeH="0" baseline="30000" dirty="0">
                        <a:solidFill>
                          <a:schemeClr val="tx1">
                            <a:lumMod val="10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"/>
                      </a:endParaRPr>
                    </a:p>
                  </a:txBody>
                  <a:tcPr marL="121920" marR="121920" marT="24384" marB="2438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800" b="0" i="0" u="none" strike="noStrike" kern="1200" cap="none" spc="0" normalizeH="0" baseline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"/>
                      </a:endParaRPr>
                    </a:p>
                  </a:txBody>
                  <a:tcPr marL="121920" marR="731520" marT="24384" marB="2438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431338"/>
                  </a:ext>
                </a:extLst>
              </a:tr>
              <a:tr h="345111">
                <a:tc>
                  <a:txBody>
                    <a:bodyPr/>
                    <a:lstStyle/>
                    <a:p>
                      <a:pPr marL="28892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cap="none" spc="0" normalizeH="0" baseline="0" dirty="0" err="1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CR+CRh</a:t>
                      </a:r>
                      <a:endParaRPr lang="en-US" sz="1800" b="0" i="0" u="none" strike="noStrike" kern="1200" cap="none" spc="0" normalizeH="0" baseline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"/>
                      </a:endParaRPr>
                    </a:p>
                  </a:txBody>
                  <a:tcPr marL="121920" marR="121920" marT="24384" marB="2438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7/10 (70)</a:t>
                      </a:r>
                    </a:p>
                  </a:txBody>
                  <a:tcPr marL="121920" marR="731520" marT="24384" marB="24384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283408"/>
                  </a:ext>
                </a:extLst>
              </a:tr>
              <a:tr h="345111">
                <a:tc>
                  <a:txBody>
                    <a:bodyPr/>
                    <a:lstStyle/>
                    <a:p>
                      <a:pPr marL="28892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CRc</a:t>
                      </a:r>
                    </a:p>
                  </a:txBody>
                  <a:tcPr marL="121920" marR="121920" marT="24384" marB="2438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15/22 (68)</a:t>
                      </a:r>
                    </a:p>
                  </a:txBody>
                  <a:tcPr marL="121920" marR="731520" marT="24384" marB="24384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00203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B5F0AF5-22E6-FD83-2F04-CFEE16330C66}"/>
              </a:ext>
            </a:extLst>
          </p:cNvPr>
          <p:cNvSpPr/>
          <p:nvPr/>
        </p:nvSpPr>
        <p:spPr>
          <a:xfrm>
            <a:off x="407028" y="2171082"/>
            <a:ext cx="5041404" cy="1161205"/>
          </a:xfrm>
          <a:prstGeom prst="rect">
            <a:avLst/>
          </a:prstGeom>
          <a:noFill/>
          <a:ln w="28575">
            <a:solidFill>
              <a:srgbClr val="CE003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5C5536E-9B5D-FBA5-C3F4-686A1EDF6738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AUGMENT-101: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Revumenib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Monotherapy for R/R KMT2Ar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87A701-608D-6BE5-4713-ECFC1CA9E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460" y="1486845"/>
            <a:ext cx="6037845" cy="469819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806B0DB-E2C9-3AB4-1AB4-4E449EF4780A}"/>
              </a:ext>
            </a:extLst>
          </p:cNvPr>
          <p:cNvGraphicFramePr>
            <a:graphicFrameLocks noGrp="1"/>
          </p:cNvGraphicFramePr>
          <p:nvPr/>
        </p:nvGraphicFramePr>
        <p:xfrm>
          <a:off x="529016" y="5760157"/>
          <a:ext cx="4358536" cy="543613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4358536">
                  <a:extLst>
                    <a:ext uri="{9D8B030D-6E8A-4147-A177-3AD203B41FA5}">
                      <a16:colId xmlns:a16="http://schemas.microsoft.com/office/drawing/2014/main" val="3429856358"/>
                    </a:ext>
                  </a:extLst>
                </a:gridCol>
              </a:tblGrid>
              <a:tr h="54361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Median OS (95% CI)</a:t>
                      </a:r>
                      <a:br>
                        <a:rPr lang="en-US" sz="16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</a:br>
                      <a:r>
                        <a:rPr lang="en-US" sz="16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8.0 months (4.1–10.9)</a:t>
                      </a:r>
                    </a:p>
                  </a:txBody>
                  <a:tcPr marT="18288" marB="18288" anchor="ctr"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08246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07CAD42-53A0-EE81-4ECE-BACF570FC6D7}"/>
              </a:ext>
            </a:extLst>
          </p:cNvPr>
          <p:cNvSpPr txBox="1"/>
          <p:nvPr/>
        </p:nvSpPr>
        <p:spPr>
          <a:xfrm>
            <a:off x="5132876" y="6227703"/>
            <a:ext cx="613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484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CR, complete remission;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484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CRc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484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composite CR (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484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CR+CRh+CRp+CRi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484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484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CRh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484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CR with partial hematologic recovery;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484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484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CR with incomplete hematologic recovery;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484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484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CR with incomplete platelet recovery; MLFS, morphological leukemia-free state; MRD, minimal residual disease; ORR, overall response rate (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484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CRc+MLFS+PR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484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); PD, progressive disease; PR, partial remission. </a:t>
            </a:r>
          </a:p>
        </p:txBody>
      </p:sp>
    </p:spTree>
    <p:extLst>
      <p:ext uri="{BB962C8B-B14F-4D97-AF65-F5344CB8AC3E}">
        <p14:creationId xmlns:p14="http://schemas.microsoft.com/office/powerpoint/2010/main" val="66445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68B67B6-638A-20B1-3769-59801A2F37C1}"/>
              </a:ext>
            </a:extLst>
          </p:cNvPr>
          <p:cNvGraphicFramePr>
            <a:graphicFrameLocks/>
          </p:cNvGraphicFramePr>
          <p:nvPr/>
        </p:nvGraphicFramePr>
        <p:xfrm>
          <a:off x="527420" y="1800578"/>
          <a:ext cx="5257518" cy="3169241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979399">
                  <a:extLst>
                    <a:ext uri="{9D8B030D-6E8A-4147-A177-3AD203B41FA5}">
                      <a16:colId xmlns:a16="http://schemas.microsoft.com/office/drawing/2014/main" val="975333342"/>
                    </a:ext>
                  </a:extLst>
                </a:gridCol>
                <a:gridCol w="2278119">
                  <a:extLst>
                    <a:ext uri="{9D8B030D-6E8A-4147-A177-3AD203B41FA5}">
                      <a16:colId xmlns:a16="http://schemas.microsoft.com/office/drawing/2014/main" val="1447282289"/>
                    </a:ext>
                  </a:extLst>
                </a:gridCol>
              </a:tblGrid>
              <a:tr h="553361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i="0" u="none" strike="noStrike" kern="1200" cap="none" spc="0" normalizeH="0" baseline="0">
                          <a:solidFill>
                            <a:schemeClr val="tx2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All terms, n (%)</a:t>
                      </a:r>
                    </a:p>
                  </a:txBody>
                  <a:tcPr marL="121920" marR="121920" marT="60960" marB="48768" anchor="b">
                    <a:lnT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i="0" u="none" strike="noStrike" kern="1200" cap="none" spc="0" normalizeH="0" baseline="0">
                          <a:solidFill>
                            <a:schemeClr val="tx2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"/>
                        </a:rPr>
                        <a:t>Safety population (n=94)</a:t>
                      </a:r>
                      <a:r>
                        <a:rPr lang="en-US" sz="1600" b="1" i="0" u="none" strike="noStrike" kern="1200" cap="none" spc="0" normalizeH="0" baseline="30000">
                          <a:solidFill>
                            <a:schemeClr val="tx2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"/>
                        </a:rPr>
                        <a:t>a</a:t>
                      </a:r>
                    </a:p>
                  </a:txBody>
                  <a:tcPr marT="0" marB="48768" anchor="b">
                    <a:lnT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529104"/>
                  </a:ext>
                </a:extLst>
              </a:tr>
              <a:tr h="326985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Nausea</a:t>
                      </a:r>
                    </a:p>
                  </a:txBody>
                  <a:tcPr marL="121920" marR="121920" marT="36576" marB="36576" anchor="ctr">
                    <a:lnT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42 (45)</a:t>
                      </a:r>
                    </a:p>
                  </a:txBody>
                  <a:tcPr marL="121920" marR="853440" marT="36576" marB="36576" anchor="ctr">
                    <a:lnT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76680477"/>
                  </a:ext>
                </a:extLst>
              </a:tr>
              <a:tr h="326985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Febrile neutropenia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36 (38)</a:t>
                      </a:r>
                    </a:p>
                  </a:txBody>
                  <a:tcPr marL="121920" marR="853440" marT="36576" marB="36576" anchor="ctr"/>
                </a:tc>
                <a:extLst>
                  <a:ext uri="{0D108BD9-81ED-4DB2-BD59-A6C34878D82A}">
                    <a16:rowId xmlns:a16="http://schemas.microsoft.com/office/drawing/2014/main" val="4120058964"/>
                  </a:ext>
                </a:extLst>
              </a:tr>
              <a:tr h="326985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Diarrhea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33 (35)</a:t>
                      </a:r>
                    </a:p>
                  </a:txBody>
                  <a:tcPr marL="121920" marR="853440" marT="36576" marB="36576" anchor="ctr"/>
                </a:tc>
                <a:extLst>
                  <a:ext uri="{0D108BD9-81ED-4DB2-BD59-A6C34878D82A}">
                    <a16:rowId xmlns:a16="http://schemas.microsoft.com/office/drawing/2014/main" val="2273884343"/>
                  </a:ext>
                </a:extLst>
              </a:tr>
              <a:tr h="326985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Vomiting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29 (31)</a:t>
                      </a:r>
                    </a:p>
                  </a:txBody>
                  <a:tcPr marL="121920" marR="853440" marT="36576" marB="36576" anchor="ctr"/>
                </a:tc>
                <a:extLst>
                  <a:ext uri="{0D108BD9-81ED-4DB2-BD59-A6C34878D82A}">
                    <a16:rowId xmlns:a16="http://schemas.microsoft.com/office/drawing/2014/main" val="4263551624"/>
                  </a:ext>
                </a:extLst>
              </a:tr>
              <a:tr h="326985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Differentiation syndrome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26 (28)</a:t>
                      </a:r>
                    </a:p>
                  </a:txBody>
                  <a:tcPr marL="121920" marR="853440" marT="36576" marB="36576" anchor="ctr"/>
                </a:tc>
                <a:extLst>
                  <a:ext uri="{0D108BD9-81ED-4DB2-BD59-A6C34878D82A}">
                    <a16:rowId xmlns:a16="http://schemas.microsoft.com/office/drawing/2014/main" val="1968338330"/>
                  </a:ext>
                </a:extLst>
              </a:tr>
              <a:tr h="326985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Hypokalemia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26 (28)</a:t>
                      </a:r>
                    </a:p>
                  </a:txBody>
                  <a:tcPr marL="121920" marR="853440" marT="36576" marB="36576" anchor="ctr"/>
                </a:tc>
                <a:extLst>
                  <a:ext uri="{0D108BD9-81ED-4DB2-BD59-A6C34878D82A}">
                    <a16:rowId xmlns:a16="http://schemas.microsoft.com/office/drawing/2014/main" val="1803200455"/>
                  </a:ext>
                </a:extLst>
              </a:tr>
              <a:tr h="326985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Epistaxis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25 (27)</a:t>
                      </a:r>
                    </a:p>
                  </a:txBody>
                  <a:tcPr marL="121920" marR="853440" marT="36576" marB="36576" anchor="ctr"/>
                </a:tc>
                <a:extLst>
                  <a:ext uri="{0D108BD9-81ED-4DB2-BD59-A6C34878D82A}">
                    <a16:rowId xmlns:a16="http://schemas.microsoft.com/office/drawing/2014/main" val="2558016650"/>
                  </a:ext>
                </a:extLst>
              </a:tr>
              <a:tr h="326985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QTc prolongation</a:t>
                      </a:r>
                    </a:p>
                  </a:txBody>
                  <a:tcPr marL="121920" marR="121920" marT="36576" marB="36576" anchor="ctr">
                    <a:lnB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24 (26)</a:t>
                      </a:r>
                    </a:p>
                  </a:txBody>
                  <a:tcPr marL="121920" marR="853440" marT="36576" marB="36576" anchor="ctr">
                    <a:lnB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14143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6FA7161-E543-C870-740B-04B4CF6B9F3F}"/>
              </a:ext>
            </a:extLst>
          </p:cNvPr>
          <p:cNvSpPr txBox="1"/>
          <p:nvPr/>
        </p:nvSpPr>
        <p:spPr>
          <a:xfrm>
            <a:off x="296087" y="1390209"/>
            <a:ext cx="57731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-13" normalizeH="0" baseline="0" noProof="0">
                <a:ln>
                  <a:noFill/>
                </a:ln>
                <a:solidFill>
                  <a:srgbClr val="0F38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"/>
              </a:rPr>
              <a:t>Any grade TEAEs that occurred in ≥25% patients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86FBF67-A4DF-8737-AD10-ED7CF19745F1}"/>
              </a:ext>
            </a:extLst>
          </p:cNvPr>
          <p:cNvGraphicFramePr>
            <a:graphicFrameLocks/>
          </p:cNvGraphicFramePr>
          <p:nvPr/>
        </p:nvGraphicFramePr>
        <p:xfrm>
          <a:off x="6306401" y="1800577"/>
          <a:ext cx="5389882" cy="3386328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399295">
                  <a:extLst>
                    <a:ext uri="{9D8B030D-6E8A-4147-A177-3AD203B41FA5}">
                      <a16:colId xmlns:a16="http://schemas.microsoft.com/office/drawing/2014/main" val="975333342"/>
                    </a:ext>
                  </a:extLst>
                </a:gridCol>
                <a:gridCol w="1990587">
                  <a:extLst>
                    <a:ext uri="{9D8B030D-6E8A-4147-A177-3AD203B41FA5}">
                      <a16:colId xmlns:a16="http://schemas.microsoft.com/office/drawing/2014/main" val="1447282289"/>
                    </a:ext>
                  </a:extLst>
                </a:gridCol>
              </a:tblGrid>
              <a:tr h="536448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i="0" u="none" strike="noStrike" kern="1200" cap="none" spc="0" normalizeH="0" baseline="0">
                          <a:solidFill>
                            <a:schemeClr val="tx2">
                              <a:lumMod val="10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All terms, n (%)</a:t>
                      </a:r>
                    </a:p>
                  </a:txBody>
                  <a:tcPr marL="121920" marR="121920" marT="60960" marB="48768" anchor="b">
                    <a:lnT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i="0" u="none" strike="noStrike" kern="1200" cap="none" spc="0" normalizeH="0" baseline="0">
                          <a:solidFill>
                            <a:schemeClr val="tx2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"/>
                        </a:rPr>
                        <a:t>Safety population</a:t>
                      </a:r>
                    </a:p>
                    <a:p>
                      <a:pPr marL="0" marR="0" lvl="0" indent="0" algn="ct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i="0" u="none" strike="noStrike" kern="1200" cap="none" spc="0" normalizeH="0" baseline="0">
                          <a:solidFill>
                            <a:schemeClr val="tx2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"/>
                        </a:rPr>
                        <a:t>(n=94)</a:t>
                      </a:r>
                      <a:r>
                        <a:rPr lang="en-US" sz="1600" b="1" i="0" u="none" strike="noStrike" kern="1200" cap="none" spc="0" normalizeH="0" baseline="30000">
                          <a:solidFill>
                            <a:schemeClr val="tx2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"/>
                        </a:rPr>
                        <a:t>a</a:t>
                      </a:r>
                    </a:p>
                  </a:txBody>
                  <a:tcPr marT="0" marB="48768" anchor="b">
                    <a:lnT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52910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Febrile neutropenia</a:t>
                      </a:r>
                    </a:p>
                  </a:txBody>
                  <a:tcPr marL="121920" marR="121920" marT="24384" marB="24384" anchor="ctr">
                    <a:lnT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35 (37)</a:t>
                      </a:r>
                    </a:p>
                  </a:txBody>
                  <a:tcPr marL="121920" marR="731520" marT="24384" marB="24384" anchor="ctr">
                    <a:lnT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76680477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Decreased neutrophil count</a:t>
                      </a:r>
                    </a:p>
                  </a:txBody>
                  <a:tcPr marL="121920" marR="121920" marT="24384" marB="24384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15 (16)</a:t>
                      </a:r>
                    </a:p>
                  </a:txBody>
                  <a:tcPr marL="121920" marR="731520" marT="24384" marB="24384" anchor="ctr"/>
                </a:tc>
                <a:extLst>
                  <a:ext uri="{0D108BD9-81ED-4DB2-BD59-A6C34878D82A}">
                    <a16:rowId xmlns:a16="http://schemas.microsoft.com/office/drawing/2014/main" val="412005896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Decreased white blood cell count</a:t>
                      </a:r>
                    </a:p>
                  </a:txBody>
                  <a:tcPr marL="121920" marR="121920" marT="24384" marB="24384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15 (16)</a:t>
                      </a:r>
                    </a:p>
                  </a:txBody>
                  <a:tcPr marL="121920" marR="731520" marT="24384" marB="24384" anchor="ctr"/>
                </a:tc>
                <a:extLst>
                  <a:ext uri="{0D108BD9-81ED-4DB2-BD59-A6C34878D82A}">
                    <a16:rowId xmlns:a16="http://schemas.microsoft.com/office/drawing/2014/main" val="2273884343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Decreased platelet count</a:t>
                      </a:r>
                    </a:p>
                  </a:txBody>
                  <a:tcPr marL="121920" marR="121920" marT="24384" marB="24384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14 (15)</a:t>
                      </a:r>
                    </a:p>
                  </a:txBody>
                  <a:tcPr marL="121920" marR="731520" marT="24384" marB="24384" anchor="ctr"/>
                </a:tc>
                <a:extLst>
                  <a:ext uri="{0D108BD9-81ED-4DB2-BD59-A6C34878D82A}">
                    <a16:rowId xmlns:a16="http://schemas.microsoft.com/office/drawing/2014/main" val="426355162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Anemia</a:t>
                      </a:r>
                    </a:p>
                  </a:txBody>
                  <a:tcPr marL="121920" marR="121920" marT="24384" marB="24384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17 (18)</a:t>
                      </a:r>
                    </a:p>
                  </a:txBody>
                  <a:tcPr marL="121920" marR="731520" marT="24384" marB="24384" anchor="ctr"/>
                </a:tc>
                <a:extLst>
                  <a:ext uri="{0D108BD9-81ED-4DB2-BD59-A6C34878D82A}">
                    <a16:rowId xmlns:a16="http://schemas.microsoft.com/office/drawing/2014/main" val="196833833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Differentiation syndrome</a:t>
                      </a:r>
                    </a:p>
                  </a:txBody>
                  <a:tcPr marL="121920" marR="121920" marT="24384" marB="24384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15 (16)</a:t>
                      </a:r>
                    </a:p>
                  </a:txBody>
                  <a:tcPr marL="121920" marR="731520" marT="24384" marB="24384" anchor="ctr"/>
                </a:tc>
                <a:extLst>
                  <a:ext uri="{0D108BD9-81ED-4DB2-BD59-A6C34878D82A}">
                    <a16:rowId xmlns:a16="http://schemas.microsoft.com/office/drawing/2014/main" val="180320045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QTc prolongation</a:t>
                      </a:r>
                    </a:p>
                  </a:txBody>
                  <a:tcPr marL="121920" marR="121920" marT="24384" marB="24384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13 (14)</a:t>
                      </a:r>
                    </a:p>
                  </a:txBody>
                  <a:tcPr marL="121920" marR="731520" marT="24384" marB="24384" anchor="ctr"/>
                </a:tc>
                <a:extLst>
                  <a:ext uri="{0D108BD9-81ED-4DB2-BD59-A6C34878D82A}">
                    <a16:rowId xmlns:a16="http://schemas.microsoft.com/office/drawing/2014/main" val="255801665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Sepsis</a:t>
                      </a:r>
                    </a:p>
                  </a:txBody>
                  <a:tcPr marL="121920" marR="121920" marT="24384" marB="24384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11 (12)</a:t>
                      </a:r>
                    </a:p>
                  </a:txBody>
                  <a:tcPr marL="121920" marR="731520" marT="24384" marB="24384" anchor="ctr"/>
                </a:tc>
                <a:extLst>
                  <a:ext uri="{0D108BD9-81ED-4DB2-BD59-A6C34878D82A}">
                    <a16:rowId xmlns:a16="http://schemas.microsoft.com/office/drawing/2014/main" val="365514143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Hypokalemia</a:t>
                      </a:r>
                    </a:p>
                  </a:txBody>
                  <a:tcPr marL="121920" marR="121920" marT="24384" marB="24384" anchor="ctr">
                    <a:lnB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10 (11)</a:t>
                      </a:r>
                    </a:p>
                  </a:txBody>
                  <a:tcPr marL="121920" marR="731520" marT="24384" marB="24384" anchor="ctr">
                    <a:lnB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6595951"/>
                  </a:ext>
                </a:extLst>
              </a:tr>
              <a:tr h="211328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eneva"/>
                        <a:cs typeface="Arial" panose="020B0604020202020204" pitchFamily="34" charset="0"/>
                        <a:sym typeface=""/>
                      </a:endParaRPr>
                    </a:p>
                  </a:txBody>
                  <a:tcPr marL="121920" marR="121920" marT="24384" marB="24384">
                    <a:lnT w="28575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18288" marB="1828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4642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5A1AD7E-924B-F00C-72B4-3C00CCA326F7}"/>
              </a:ext>
            </a:extLst>
          </p:cNvPr>
          <p:cNvSpPr txBox="1"/>
          <p:nvPr/>
        </p:nvSpPr>
        <p:spPr>
          <a:xfrm>
            <a:off x="6306401" y="1390207"/>
            <a:ext cx="5486400" cy="37965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0F38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"/>
              </a:rPr>
              <a:t>Grade ≥3 TEAEs that occurred in ≥10% patients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A96C3C-1506-746F-410A-23DB0F4370EA}"/>
              </a:ext>
            </a:extLst>
          </p:cNvPr>
          <p:cNvSpPr txBox="1"/>
          <p:nvPr/>
        </p:nvSpPr>
        <p:spPr>
          <a:xfrm>
            <a:off x="554215" y="4969826"/>
            <a:ext cx="10798629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Geneva"/>
                <a:cs typeface="Arial" panose="020B0604020202020204" pitchFamily="34" charset="0"/>
                <a:sym typeface=""/>
              </a:rPr>
              <a:t>Data cutoff: July 24, 2023. </a:t>
            </a:r>
            <a:r>
              <a:rPr kumimoji="0" lang="en-US" sz="1067" b="0" i="0" u="none" strike="noStrike" kern="1200" cap="none" spc="0" normalizeH="0" baseline="30000" noProof="0" err="1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Geneva"/>
                <a:cs typeface="Arial" panose="020B0604020202020204" pitchFamily="34" charset="0"/>
                <a:sym typeface=""/>
              </a:rPr>
              <a:t>a</a:t>
            </a:r>
            <a:r>
              <a:rPr kumimoji="0" lang="en-US" sz="1067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Geneva"/>
                <a:cs typeface="Arial" panose="020B0604020202020204" pitchFamily="34" charset="0"/>
                <a:sym typeface=""/>
              </a:rPr>
              <a:t>Defined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Geneva"/>
                <a:cs typeface="Arial" panose="020B0604020202020204" pitchFamily="34" charset="0"/>
                <a:sym typeface=""/>
              </a:rPr>
              <a:t> as patients with </a:t>
            </a: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Geneva"/>
                <a:cs typeface="Arial" panose="020B0604020202020204" pitchFamily="34" charset="0"/>
                <a:sym typeface=""/>
              </a:rPr>
              <a:t>KMT2Ar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Geneva"/>
                <a:cs typeface="Arial" panose="020B0604020202020204" pitchFamily="34" charset="0"/>
                <a:sym typeface=""/>
              </a:rPr>
              <a:t> acute leukemia having received at least 1 dose of revumenib.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B98CF-9D63-108A-D5EA-AA1755633055}"/>
              </a:ext>
            </a:extLst>
          </p:cNvPr>
          <p:cNvSpPr txBox="1"/>
          <p:nvPr/>
        </p:nvSpPr>
        <p:spPr>
          <a:xfrm>
            <a:off x="540819" y="5465785"/>
            <a:ext cx="11142067" cy="7487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patients discontinued due to differentiation syndrome, QTc prolongation, or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cytopenias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1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AEs leading to Dose reduction: 9 (10%) or Discontinuation: 12 (14%)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73BB3DD-EF85-E2B5-F430-E12FD2529CB9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AUGMENT-101: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Revumenib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Monotherapy for R/R KMT2Ar</a:t>
            </a:r>
          </a:p>
        </p:txBody>
      </p:sp>
    </p:spTree>
    <p:extLst>
      <p:ext uri="{BB962C8B-B14F-4D97-AF65-F5344CB8AC3E}">
        <p14:creationId xmlns:p14="http://schemas.microsoft.com/office/powerpoint/2010/main" val="3975151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FC5AA-08CC-C244-4A16-A4EEA538C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211580"/>
            <a:ext cx="11750040" cy="5105245"/>
          </a:xfrm>
        </p:spPr>
        <p:txBody>
          <a:bodyPr vert="horz" lIns="121920" tIns="60960" rIns="121920" bIns="60960" rtlCol="0" anchor="t">
            <a:noAutofit/>
          </a:bodyPr>
          <a:lstStyle/>
          <a:p>
            <a:pPr marL="243834" indent="-243834">
              <a:spcBef>
                <a:spcPts val="1600"/>
              </a:spcBef>
            </a:pPr>
            <a:r>
              <a:rPr lang="en-US" sz="2000" dirty="0" err="1">
                <a:latin typeface="Arial"/>
                <a:ea typeface="Geneva"/>
                <a:cs typeface="Arial"/>
              </a:rPr>
              <a:t>Revumenib</a:t>
            </a:r>
            <a:r>
              <a:rPr lang="en-US" sz="2000" dirty="0">
                <a:latin typeface="Arial"/>
                <a:ea typeface="Geneva"/>
                <a:cs typeface="Arial"/>
              </a:rPr>
              <a:t> is effective and safe in pediatric and adult patients with R/R </a:t>
            </a:r>
            <a:r>
              <a:rPr lang="en-US" sz="2000" i="1" dirty="0">
                <a:latin typeface="Arial"/>
                <a:ea typeface="Geneva"/>
                <a:cs typeface="Arial"/>
              </a:rPr>
              <a:t>KMT2Ar </a:t>
            </a:r>
            <a:r>
              <a:rPr lang="en-US" sz="2000" dirty="0">
                <a:latin typeface="Arial"/>
                <a:ea typeface="Geneva"/>
                <a:cs typeface="Arial"/>
              </a:rPr>
              <a:t>acute leukemia</a:t>
            </a:r>
          </a:p>
          <a:p>
            <a:pPr marL="243834" indent="-243834">
              <a:spcBef>
                <a:spcPts val="1600"/>
              </a:spcBef>
            </a:pPr>
            <a:r>
              <a:rPr lang="en-US" sz="2000" dirty="0">
                <a:latin typeface="Arial"/>
                <a:ea typeface="Geneva"/>
                <a:cs typeface="Arial"/>
              </a:rPr>
              <a:t>Durable MRD-negative remissions were observed in responders</a:t>
            </a:r>
          </a:p>
          <a:p>
            <a:pPr marL="243834" indent="-243834">
              <a:spcBef>
                <a:spcPts val="1600"/>
              </a:spcBef>
            </a:pPr>
            <a:r>
              <a:rPr lang="en-US" sz="2000" dirty="0">
                <a:cs typeface="Arial" panose="020B0604020202020204" pitchFamily="34" charset="0"/>
              </a:rPr>
              <a:t>High rates of transplants among responders</a:t>
            </a:r>
          </a:p>
          <a:p>
            <a:pPr marL="243834" indent="-243834">
              <a:spcBef>
                <a:spcPts val="1600"/>
              </a:spcBef>
            </a:pPr>
            <a:r>
              <a:rPr lang="en-US" sz="2000" dirty="0">
                <a:cs typeface="Arial" panose="020B0604020202020204" pitchFamily="34" charset="0"/>
              </a:rPr>
              <a:t>Discontinuations and dose reductions due to adverse events were low</a:t>
            </a:r>
          </a:p>
          <a:p>
            <a:pPr marL="243834" indent="-243834">
              <a:spcBef>
                <a:spcPts val="1600"/>
              </a:spcBef>
            </a:pPr>
            <a:r>
              <a:rPr lang="en-US" sz="2000" b="1" dirty="0">
                <a:cs typeface="Arial" panose="020B0604020202020204" pitchFamily="34" charset="0"/>
              </a:rPr>
              <a:t>Study was stopped early after meeting the primary efficacy endpoint at the predefined interim analysis. </a:t>
            </a:r>
            <a:r>
              <a:rPr lang="en-US" sz="2000" dirty="0">
                <a:cs typeface="Arial" panose="020B0604020202020204" pitchFamily="34" charset="0"/>
              </a:rPr>
              <a:t>A New Drug Application for </a:t>
            </a:r>
            <a:r>
              <a:rPr lang="en-US" sz="2000" i="1" dirty="0">
                <a:cs typeface="Arial" panose="020B0604020202020204" pitchFamily="34" charset="0"/>
              </a:rPr>
              <a:t>KMT2Ar</a:t>
            </a:r>
            <a:r>
              <a:rPr lang="en-US" sz="2000" dirty="0">
                <a:cs typeface="Arial" panose="020B0604020202020204" pitchFamily="34" charset="0"/>
              </a:rPr>
              <a:t> leukemia has been initiated under the FDA Real-Time Oncology Review program based on these data</a:t>
            </a:r>
          </a:p>
          <a:p>
            <a:pPr marL="243834" indent="-243834">
              <a:spcBef>
                <a:spcPts val="1600"/>
              </a:spcBef>
            </a:pPr>
            <a:r>
              <a:rPr lang="en-US" sz="2000" i="1" dirty="0">
                <a:cs typeface="Arial" panose="020B0604020202020204" pitchFamily="34" charset="0"/>
              </a:rPr>
              <a:t>The independent NPM1m cohort continues to enroll at all sites</a:t>
            </a:r>
          </a:p>
          <a:p>
            <a:pPr lvl="1">
              <a:spcBef>
                <a:spcPts val="1600"/>
              </a:spcBef>
            </a:pPr>
            <a:endParaRPr lang="en-US" sz="2000" dirty="0">
              <a:highlight>
                <a:srgbClr val="FF00FF"/>
              </a:highlight>
              <a:cs typeface="Arial" panose="020B0604020202020204" pitchFamily="34" charset="0"/>
            </a:endParaRPr>
          </a:p>
          <a:p>
            <a:pPr>
              <a:spcBef>
                <a:spcPts val="160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0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00"/>
              </a:spcBef>
            </a:pPr>
            <a:endParaRPr lang="en-US" sz="24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97783CB-3763-006B-571C-9354629BF6A0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AUGMENT-101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Revumenib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Monotherapy for R/R KMT2Ar</a:t>
            </a:r>
          </a:p>
        </p:txBody>
      </p:sp>
    </p:spTree>
    <p:extLst>
      <p:ext uri="{BB962C8B-B14F-4D97-AF65-F5344CB8AC3E}">
        <p14:creationId xmlns:p14="http://schemas.microsoft.com/office/powerpoint/2010/main" val="3480709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37C0B7-C0C6-443D-719F-776E8A53DB0C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JNJ-75276617 for R/R Acute Leukemia with KMT2Ar or NPM1m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816EE-E45D-3ECB-DD1E-ACB0D9975B74}"/>
              </a:ext>
            </a:extLst>
          </p:cNvPr>
          <p:cNvSpPr txBox="1"/>
          <p:nvPr/>
        </p:nvSpPr>
        <p:spPr>
          <a:xfrm>
            <a:off x="135012" y="6249123"/>
            <a:ext cx="221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Jabbour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 ASH #57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A33719-D8CE-2098-B255-C66E249623C0}"/>
              </a:ext>
            </a:extLst>
          </p:cNvPr>
          <p:cNvGrpSpPr/>
          <p:nvPr/>
        </p:nvGrpSpPr>
        <p:grpSpPr>
          <a:xfrm>
            <a:off x="534953" y="1657947"/>
            <a:ext cx="5561047" cy="3915747"/>
            <a:chOff x="2735151" y="1112967"/>
            <a:chExt cx="6721698" cy="46320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00C4B3A-16D1-EC70-8CEF-51415EB56E06}"/>
                </a:ext>
              </a:extLst>
            </p:cNvPr>
            <p:cNvGrpSpPr/>
            <p:nvPr/>
          </p:nvGrpSpPr>
          <p:grpSpPr>
            <a:xfrm>
              <a:off x="2735151" y="1112967"/>
              <a:ext cx="6721698" cy="4488345"/>
              <a:chOff x="1670162" y="1941117"/>
              <a:chExt cx="6483351" cy="3292240"/>
            </a:xfrm>
          </p:grpSpPr>
          <p:sp>
            <p:nvSpPr>
              <p:cNvPr id="39" name="Text Box 5">
                <a:extLst>
                  <a:ext uri="{FF2B5EF4-FFF2-40B4-BE49-F238E27FC236}">
                    <a16:creationId xmlns:a16="http://schemas.microsoft.com/office/drawing/2014/main" id="{FFAE68C3-96FE-4F64-D8EB-714E0B47ED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2316" y="1941117"/>
                <a:ext cx="6471197" cy="425753"/>
              </a:xfrm>
              <a:prstGeom prst="rect">
                <a:avLst/>
              </a:prstGeom>
              <a:solidFill>
                <a:srgbClr val="1C75BC">
                  <a:lumMod val="20000"/>
                  <a:lumOff val="80000"/>
                </a:srgbClr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51435" tIns="25718" rIns="51435" bIns="25718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51435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/>
                    <a:ea typeface="Open Sans" panose="020B0606030504020204" pitchFamily="34" charset="0"/>
                    <a:cs typeface="Open Sans" panose="020B0606030504020204" pitchFamily="34" charset="0"/>
                  </a:rPr>
                  <a:t>Part 1: Dose Escalation (NCT04811560) </a:t>
                </a:r>
              </a:p>
              <a:p>
                <a:pPr marL="0" marR="0" lvl="0" indent="0" algn="ctr" defTabSz="51435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/>
                    <a:ea typeface="Open Sans" panose="020B0606030504020204" pitchFamily="34" charset="0"/>
                    <a:cs typeface="Open Sans" panose="020B0606030504020204" pitchFamily="34" charset="0"/>
                  </a:rPr>
                  <a:t>Ongoing; RP2D yet to be determined</a:t>
                </a:r>
              </a:p>
            </p:txBody>
          </p:sp>
          <p:sp>
            <p:nvSpPr>
              <p:cNvPr id="40" name="Text Box 54">
                <a:extLst>
                  <a:ext uri="{FF2B5EF4-FFF2-40B4-BE49-F238E27FC236}">
                    <a16:creationId xmlns:a16="http://schemas.microsoft.com/office/drawing/2014/main" id="{0A6E5852-188C-79DD-7742-AF1A8E75BD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0162" y="4610239"/>
                <a:ext cx="3688113" cy="6231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51435" tIns="25718" rIns="51435" bIns="25718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marR="0" lvl="0" indent="-171450" algn="ctr" defTabSz="51435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/>
                    <a:ea typeface="Open Sans"/>
                    <a:cs typeface="Open Sans"/>
                  </a:rPr>
                  <a:t>BOIN statistical design </a:t>
                </a:r>
                <a:endParaRPr kumimoji="0" lang="en-US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171450" marR="0" lvl="0" indent="-171450" algn="ctr" defTabSz="51435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/>
                    <a:ea typeface="Open Sans"/>
                    <a:cs typeface="Open Sans"/>
                  </a:rPr>
                  <a:t>Pts receive JNJ-75276617 orally either daily or BID continuously</a:t>
                </a:r>
              </a:p>
              <a:p>
                <a:pPr marL="171450" marR="0" lvl="0" indent="-171450" algn="ctr" defTabSz="51435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/>
                    <a:ea typeface="Open Sans"/>
                    <a:cs typeface="Open Sans"/>
                  </a:rPr>
                  <a:t>Step-up dosing started early in dose escalation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B3D237-502B-910F-B579-B34327C444BF}"/>
                </a:ext>
              </a:extLst>
            </p:cNvPr>
            <p:cNvSpPr/>
            <p:nvPr/>
          </p:nvSpPr>
          <p:spPr>
            <a:xfrm>
              <a:off x="7062087" y="4203977"/>
              <a:ext cx="2184337" cy="394742"/>
            </a:xfrm>
            <a:prstGeom prst="rect">
              <a:avLst/>
            </a:prstGeom>
            <a:solidFill>
              <a:srgbClr val="1C75BC">
                <a:lumMod val="20000"/>
                <a:lumOff val="80000"/>
              </a:srgbClr>
            </a:solidFill>
            <a:ln w="12700" cap="flat" cmpd="sng" algn="ctr">
              <a:solidFill>
                <a:srgbClr val="212121"/>
              </a:solidFill>
              <a:prstDash val="solid"/>
            </a:ln>
            <a:effectLst/>
          </p:spPr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83342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rPr>
                <a:t>Step-up to 45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  <a:sym typeface="Wingdings" panose="05000000000000000000" pitchFamily="2" charset="2"/>
                </a:rPr>
                <a:t>mg BID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6C9033E-BA23-E26A-AFD1-63303928C3EA}"/>
                </a:ext>
              </a:extLst>
            </p:cNvPr>
            <p:cNvSpPr/>
            <p:nvPr/>
          </p:nvSpPr>
          <p:spPr>
            <a:xfrm>
              <a:off x="7062087" y="2201648"/>
              <a:ext cx="2184337" cy="394742"/>
            </a:xfrm>
            <a:prstGeom prst="rect">
              <a:avLst/>
            </a:prstGeom>
            <a:solidFill>
              <a:srgbClr val="1C75BC">
                <a:lumMod val="20000"/>
                <a:lumOff val="80000"/>
              </a:srgbClr>
            </a:solidFill>
            <a:ln w="12700" cap="flat" cmpd="sng" algn="ctr">
              <a:solidFill>
                <a:srgbClr val="212121"/>
              </a:solidFill>
              <a:prstDash val="solid"/>
            </a:ln>
            <a:effectLst/>
          </p:spPr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83342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rPr>
                <a:t>Step-up to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  <a:sym typeface="Wingdings" panose="05000000000000000000" pitchFamily="2" charset="2"/>
                </a:rPr>
                <a:t>150 mg BID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A20FEF-8BDA-C3AD-4839-6F5880394163}"/>
                </a:ext>
              </a:extLst>
            </p:cNvPr>
            <p:cNvSpPr/>
            <p:nvPr/>
          </p:nvSpPr>
          <p:spPr>
            <a:xfrm>
              <a:off x="7062087" y="1734837"/>
              <a:ext cx="2184337" cy="394742"/>
            </a:xfrm>
            <a:prstGeom prst="rect">
              <a:avLst/>
            </a:prstGeom>
            <a:solidFill>
              <a:srgbClr val="002060"/>
            </a:solidFill>
            <a:ln w="12700" cap="flat" cmpd="sng" algn="ctr">
              <a:solidFill>
                <a:srgbClr val="212121"/>
              </a:solidFill>
              <a:prstDash val="solid"/>
            </a:ln>
            <a:effectLst/>
          </p:spPr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83342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rPr>
                <a:t>RP2D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rPr>
                <a:t>Candidate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rPr>
                <a:t>(s)</a:t>
              </a:r>
            </a:p>
          </p:txBody>
        </p:sp>
        <p:sp>
          <p:nvSpPr>
            <p:cNvPr id="11" name="Arrow: Up 10">
              <a:extLst>
                <a:ext uri="{FF2B5EF4-FFF2-40B4-BE49-F238E27FC236}">
                  <a16:creationId xmlns:a16="http://schemas.microsoft.com/office/drawing/2014/main" id="{0E57FC11-47C8-2E28-7FBA-958E2286851A}"/>
                </a:ext>
              </a:extLst>
            </p:cNvPr>
            <p:cNvSpPr/>
            <p:nvPr/>
          </p:nvSpPr>
          <p:spPr bwMode="auto">
            <a:xfrm>
              <a:off x="6558849" y="1769083"/>
              <a:ext cx="338825" cy="3934515"/>
            </a:xfrm>
            <a:prstGeom prst="upArrow">
              <a:avLst/>
            </a:prstGeom>
            <a:noFill/>
            <a:ln w="28575" cap="flat" cmpd="sng" algn="ctr">
              <a:solidFill>
                <a:srgbClr val="2121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38" name="TextBox 29">
              <a:extLst>
                <a:ext uri="{FF2B5EF4-FFF2-40B4-BE49-F238E27FC236}">
                  <a16:creationId xmlns:a16="http://schemas.microsoft.com/office/drawing/2014/main" id="{69C64EE0-C975-0D81-32BD-8F3240F67935}"/>
                </a:ext>
              </a:extLst>
            </p:cNvPr>
            <p:cNvSpPr txBox="1"/>
            <p:nvPr/>
          </p:nvSpPr>
          <p:spPr>
            <a:xfrm>
              <a:off x="3351658" y="2516290"/>
              <a:ext cx="2656189" cy="1747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  <a:sym typeface="Arial" pitchFamily="-110" charset="0"/>
                </a:rPr>
                <a:t>Adult pts with R/R acute leukemia harboring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  <a:sym typeface="Arial" pitchFamily="-110" charset="0"/>
                </a:rPr>
                <a:t>KMT2A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  <a:sym typeface="Arial" pitchFamily="-110" charset="0"/>
                </a:rPr>
                <a:t> or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  <a:sym typeface="Arial" pitchFamily="-110" charset="0"/>
                </a:rPr>
                <a:t>NPM1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  <a:sym typeface="Arial" pitchFamily="-110" charset="0"/>
                </a:rPr>
                <a:t> alterations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39B855-0391-E7E9-ADFA-BB3FA9F5B8C8}"/>
                </a:ext>
              </a:extLst>
            </p:cNvPr>
            <p:cNvSpPr/>
            <p:nvPr/>
          </p:nvSpPr>
          <p:spPr>
            <a:xfrm>
              <a:off x="7062087" y="3536534"/>
              <a:ext cx="2184337" cy="394742"/>
            </a:xfrm>
            <a:prstGeom prst="rect">
              <a:avLst/>
            </a:prstGeom>
            <a:solidFill>
              <a:srgbClr val="1C75BC">
                <a:lumMod val="20000"/>
                <a:lumOff val="80000"/>
              </a:srgbClr>
            </a:solidFill>
            <a:ln w="12700" cap="flat" cmpd="sng" algn="ctr">
              <a:solidFill>
                <a:srgbClr val="212121"/>
              </a:solidFill>
              <a:prstDash val="solid"/>
            </a:ln>
            <a:effectLst/>
          </p:spPr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83342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rPr>
                <a:t>Step-up to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  <a:sym typeface="Wingdings" panose="05000000000000000000" pitchFamily="2" charset="2"/>
                </a:rPr>
                <a:t>100 mg BID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ADD781-9722-79A1-164E-E3A5FF909A8F}"/>
                </a:ext>
              </a:extLst>
            </p:cNvPr>
            <p:cNvSpPr/>
            <p:nvPr/>
          </p:nvSpPr>
          <p:spPr>
            <a:xfrm>
              <a:off x="7062087" y="5350295"/>
              <a:ext cx="2184337" cy="394742"/>
            </a:xfrm>
            <a:prstGeom prst="rect">
              <a:avLst/>
            </a:prstGeom>
            <a:solidFill>
              <a:srgbClr val="1C75BC">
                <a:lumMod val="20000"/>
                <a:lumOff val="80000"/>
              </a:srgbClr>
            </a:solidFill>
            <a:ln w="12700" cap="flat" cmpd="sng" algn="ctr">
              <a:solidFill>
                <a:srgbClr val="212121"/>
              </a:solidFill>
              <a:prstDash val="solid"/>
            </a:ln>
            <a:effectLst/>
          </p:spPr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83342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rPr>
                <a:t>50 mg Daily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DCCEDE-DEBF-7892-55C6-A564315A8FF2}"/>
                </a:ext>
              </a:extLst>
            </p:cNvPr>
            <p:cNvSpPr/>
            <p:nvPr/>
          </p:nvSpPr>
          <p:spPr>
            <a:xfrm>
              <a:off x="7062087" y="4871421"/>
              <a:ext cx="2184337" cy="394742"/>
            </a:xfrm>
            <a:prstGeom prst="rect">
              <a:avLst/>
            </a:prstGeom>
            <a:solidFill>
              <a:srgbClr val="1C75BC">
                <a:lumMod val="20000"/>
                <a:lumOff val="80000"/>
              </a:srgbClr>
            </a:solidFill>
            <a:ln w="12700" cap="flat" cmpd="sng" algn="ctr">
              <a:solidFill>
                <a:srgbClr val="212121"/>
              </a:solidFill>
              <a:prstDash val="solid"/>
            </a:ln>
            <a:effectLst/>
          </p:spPr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83342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rPr>
                <a:t>100 mg Daily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2A239E-A430-BFAB-EE29-DCC80846E842}"/>
                </a:ext>
              </a:extLst>
            </p:cNvPr>
            <p:cNvSpPr/>
            <p:nvPr/>
          </p:nvSpPr>
          <p:spPr>
            <a:xfrm>
              <a:off x="7062087" y="2869091"/>
              <a:ext cx="2184337" cy="394742"/>
            </a:xfrm>
            <a:prstGeom prst="rect">
              <a:avLst/>
            </a:prstGeom>
            <a:solidFill>
              <a:srgbClr val="1C75BC">
                <a:lumMod val="20000"/>
                <a:lumOff val="80000"/>
              </a:srgbClr>
            </a:solidFill>
            <a:ln w="12700" cap="flat" cmpd="sng" algn="ctr">
              <a:solidFill>
                <a:srgbClr val="212121"/>
              </a:solidFill>
              <a:prstDash val="solid"/>
            </a:ln>
            <a:effectLst/>
          </p:spPr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83342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  <a:sym typeface="Wingdings" panose="05000000000000000000" pitchFamily="2" charset="2"/>
                </a:rPr>
                <a:t>Step-up to 130 mg BID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FFD8642-9FCE-A60A-54B6-BC77AA8CDDEA}"/>
                </a:ext>
              </a:extLst>
            </p:cNvPr>
            <p:cNvGrpSpPr/>
            <p:nvPr/>
          </p:nvGrpSpPr>
          <p:grpSpPr>
            <a:xfrm>
              <a:off x="8059893" y="4600329"/>
              <a:ext cx="201362" cy="276870"/>
              <a:chOff x="8019697" y="4592905"/>
              <a:chExt cx="201362" cy="27687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CBC1BE3-1556-15C0-DEED-87CA5F8730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25922" y="4780144"/>
                <a:ext cx="0" cy="89631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2121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CF9E1BA-FC22-9C9C-9604-7C5E5B7B07C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030784" y="4751617"/>
                <a:ext cx="190275" cy="41438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2121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8482A49-CF89-8922-48EC-446676ED410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019697" y="4691812"/>
                <a:ext cx="190275" cy="34247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2121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51DA80D-07E9-A271-6A2A-53903131BFA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25920" y="4592905"/>
                <a:ext cx="0" cy="119299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2121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21FB5FF-2BD2-7801-8B5B-EE44F3849998}"/>
                </a:ext>
              </a:extLst>
            </p:cNvPr>
            <p:cNvGrpSpPr/>
            <p:nvPr/>
          </p:nvGrpSpPr>
          <p:grpSpPr>
            <a:xfrm>
              <a:off x="8053574" y="3928558"/>
              <a:ext cx="201362" cy="269943"/>
              <a:chOff x="8019697" y="4599832"/>
              <a:chExt cx="201362" cy="269943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70F3DEE-90BA-A6E0-2D27-C28339175B2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25922" y="4780144"/>
                <a:ext cx="0" cy="89631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2121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FF0E3CD-3A7B-4588-AC62-629369751A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030784" y="4751617"/>
                <a:ext cx="190275" cy="41438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2121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90042A8-7E55-01DB-0644-AB2E3754010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019697" y="4691812"/>
                <a:ext cx="190275" cy="34247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2121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EE61264-3B7B-A329-99E5-7344FDBB31D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25920" y="4599832"/>
                <a:ext cx="0" cy="100584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2121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84BB093-5FB0-24C6-36C6-1B33CB098DBA}"/>
                </a:ext>
              </a:extLst>
            </p:cNvPr>
            <p:cNvGrpSpPr/>
            <p:nvPr/>
          </p:nvGrpSpPr>
          <p:grpSpPr>
            <a:xfrm>
              <a:off x="8053574" y="3265164"/>
              <a:ext cx="201362" cy="268632"/>
              <a:chOff x="8019697" y="4601143"/>
              <a:chExt cx="201362" cy="268632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DA255AB-3DF0-D312-FCFB-6A945668635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25922" y="4780144"/>
                <a:ext cx="0" cy="89631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2121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C6A508F-E2E5-86AB-14D5-4C943A0D7B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030784" y="4751617"/>
                <a:ext cx="190275" cy="41438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2121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24C9B48-8B93-8CC9-CE72-C40C44A02BF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019697" y="4691812"/>
                <a:ext cx="190275" cy="34247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2121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B7AA68F-C99F-77C8-672A-36FE8DC6F5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25920" y="4601143"/>
                <a:ext cx="0" cy="100584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2121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883AA1A-915B-4116-5F19-12D1924852B6}"/>
                </a:ext>
              </a:extLst>
            </p:cNvPr>
            <p:cNvGrpSpPr/>
            <p:nvPr/>
          </p:nvGrpSpPr>
          <p:grpSpPr>
            <a:xfrm>
              <a:off x="8064661" y="2599769"/>
              <a:ext cx="201362" cy="276870"/>
              <a:chOff x="8019697" y="4592905"/>
              <a:chExt cx="201362" cy="276870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91C5EF6-2CA9-7B24-B44F-CADD8A30CF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25922" y="4780144"/>
                <a:ext cx="0" cy="89631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2121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9CE4473-2F84-F704-3D01-05F1ABD3921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030784" y="4751617"/>
                <a:ext cx="190275" cy="41438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2121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2B4F6C7-D16B-EF81-088C-BA31DE9328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019697" y="4691812"/>
                <a:ext cx="190275" cy="34247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2121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A0C9229-C1CB-DDD6-9887-1040B1B1E9F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25920" y="4592905"/>
                <a:ext cx="0" cy="119299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2121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aphicFrame>
        <p:nvGraphicFramePr>
          <p:cNvPr id="41" name="Table 4">
            <a:extLst>
              <a:ext uri="{FF2B5EF4-FFF2-40B4-BE49-F238E27FC236}">
                <a16:creationId xmlns:a16="http://schemas.microsoft.com/office/drawing/2014/main" id="{BF7726F3-C7BD-8F73-A914-6FF0393D589A}"/>
              </a:ext>
            </a:extLst>
          </p:cNvPr>
          <p:cNvGraphicFramePr>
            <a:graphicFrameLocks noGrp="1"/>
          </p:cNvGraphicFramePr>
          <p:nvPr/>
        </p:nvGraphicFramePr>
        <p:xfrm>
          <a:off x="6632121" y="1308943"/>
          <a:ext cx="4949857" cy="5174881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348990">
                  <a:extLst>
                    <a:ext uri="{9D8B030D-6E8A-4147-A177-3AD203B41FA5}">
                      <a16:colId xmlns:a16="http://schemas.microsoft.com/office/drawing/2014/main" val="448902403"/>
                    </a:ext>
                  </a:extLst>
                </a:gridCol>
                <a:gridCol w="1600867">
                  <a:extLst>
                    <a:ext uri="{9D8B030D-6E8A-4147-A177-3AD203B41FA5}">
                      <a16:colId xmlns:a16="http://schemas.microsoft.com/office/drawing/2014/main" val="1052019350"/>
                    </a:ext>
                  </a:extLst>
                </a:gridCol>
              </a:tblGrid>
              <a:tr h="457041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rgbClr val="232C3D"/>
                        </a:solidFill>
                        <a:latin typeface="+mn-lt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All Treated 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(N=86)</a:t>
                      </a:r>
                      <a:endParaRPr lang="en-US"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133462446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1" kern="1200">
                          <a:solidFill>
                            <a:srgbClr val="232C3D"/>
                          </a:solidFill>
                          <a:sym typeface="OpenSans"/>
                        </a:rPr>
                        <a:t>Age, median (range), years</a:t>
                      </a:r>
                      <a:endParaRPr lang="en-US" sz="1300" b="1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1" kern="1200">
                          <a:solidFill>
                            <a:srgbClr val="232C3D"/>
                          </a:solidFill>
                        </a:rPr>
                        <a:t>59.5 (18-85)</a:t>
                      </a:r>
                      <a:endParaRPr lang="en-US" sz="1300" b="1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703084918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1" kern="1200" noProof="0">
                          <a:solidFill>
                            <a:srgbClr val="232C3D"/>
                          </a:solidFill>
                          <a:sym typeface="OpenSans"/>
                        </a:rPr>
                        <a:t>Female, n (%)</a:t>
                      </a:r>
                      <a:endParaRPr lang="en-US" sz="1300" b="1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rgbClr val="232C3D"/>
                          </a:solidFill>
                        </a:rPr>
                        <a:t>49 (57)</a:t>
                      </a:r>
                      <a:endParaRPr lang="en-US" sz="1300" b="1" kern="1200" dirty="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262852707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kern="1200" noProof="0" dirty="0">
                          <a:solidFill>
                            <a:srgbClr val="232C3D"/>
                          </a:solidFill>
                        </a:rPr>
                        <a:t>Male, n (%)</a:t>
                      </a:r>
                      <a:endParaRPr lang="en-US" sz="1300" b="1" kern="1200" noProof="0" dirty="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kern="1200">
                          <a:solidFill>
                            <a:srgbClr val="232C3D"/>
                          </a:solidFill>
                        </a:rPr>
                        <a:t>37 (43)</a:t>
                      </a:r>
                      <a:endParaRPr lang="en-US" sz="1300" b="1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2728165556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1" kern="1200" noProof="0">
                          <a:solidFill>
                            <a:srgbClr val="232C3D"/>
                          </a:solidFill>
                          <a:sym typeface="OpenSans"/>
                        </a:rPr>
                        <a:t>Diagnosis, n (%)</a:t>
                      </a:r>
                      <a:endParaRPr lang="en-US" sz="1300" b="1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3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4153998212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A0DF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</a:rPr>
                        <a:t>    </a:t>
                      </a: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  <a:sym typeface="OpenSans"/>
                        </a:rPr>
                        <a:t> AML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300" b="0" kern="1200">
                          <a:solidFill>
                            <a:srgbClr val="232C3D"/>
                          </a:solidFill>
                        </a:rPr>
                        <a:t>78 (91)</a:t>
                      </a:r>
                      <a:endParaRPr lang="en-US" sz="13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681948256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A0DF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</a:rPr>
                        <a:t>    </a:t>
                      </a: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  <a:sym typeface="OpenSans"/>
                        </a:rPr>
                        <a:t> ALL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0" kern="1200">
                          <a:solidFill>
                            <a:srgbClr val="232C3D"/>
                          </a:solidFill>
                        </a:rPr>
                        <a:t>4 (4.5)</a:t>
                      </a:r>
                      <a:endParaRPr lang="en-US" sz="13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561758666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</a:rPr>
                        <a:t>     Other acute leukemia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kern="1200">
                          <a:solidFill>
                            <a:srgbClr val="232C3D"/>
                          </a:solidFill>
                        </a:rPr>
                        <a:t>4 (4.5)</a:t>
                      </a:r>
                      <a:endParaRPr lang="en-US" sz="13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4279538835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A0DF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3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  <a:sym typeface="OpenSans"/>
                        </a:rPr>
                        <a:t>Prior </a:t>
                      </a:r>
                      <a:r>
                        <a:rPr lang="en-US" sz="13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</a:rPr>
                        <a:t>therapy </a:t>
                      </a:r>
                      <a:endParaRPr kumimoji="0" lang="en-US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3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352594156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A0DF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</a:rPr>
                        <a:t>    </a:t>
                      </a: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sym typeface="OpenSans"/>
                        </a:rPr>
                        <a:t> Lines of prior therapy, median (range)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0" kern="1200" dirty="0">
                          <a:solidFill>
                            <a:srgbClr val="232C3D"/>
                          </a:solidFill>
                          <a:highlight>
                            <a:srgbClr val="FFFF00"/>
                          </a:highlight>
                        </a:rPr>
                        <a:t>3.0 (1-7)</a:t>
                      </a:r>
                      <a:endParaRPr lang="en-US" sz="1300" b="0" kern="1200" dirty="0">
                        <a:solidFill>
                          <a:srgbClr val="232C3D"/>
                        </a:solidFill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938316021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A0DF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</a:rPr>
                        <a:t>    </a:t>
                      </a:r>
                      <a:r>
                        <a:rPr kumimoji="0" lang="en-US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  <a:sym typeface="OpenSans"/>
                        </a:rPr>
                        <a:t> Prior </a:t>
                      </a:r>
                      <a:r>
                        <a:rPr lang="en-US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</a:rPr>
                        <a:t>HSCT</a:t>
                      </a:r>
                      <a:r>
                        <a:rPr kumimoji="0" lang="en-US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  <a:sym typeface="OpenSans"/>
                        </a:rPr>
                        <a:t>, n (%)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0" kern="1200">
                          <a:solidFill>
                            <a:srgbClr val="232C3D"/>
                          </a:solidFill>
                        </a:rPr>
                        <a:t>20 (23)</a:t>
                      </a:r>
                      <a:endParaRPr lang="en-US" sz="13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931672137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A0DF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</a:rPr>
                        <a:t>    </a:t>
                      </a: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sym typeface="OpenSans"/>
                        </a:rPr>
                        <a:t> Prior </a:t>
                      </a:r>
                      <a:r>
                        <a:rPr kumimoji="0" lang="en-US" sz="1300" b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sym typeface="OpenSans"/>
                        </a:rPr>
                        <a:t>venetoclax</a:t>
                      </a: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sym typeface="OpenSans"/>
                        </a:rPr>
                        <a:t> therapy, n (%)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0" kern="1200" dirty="0">
                          <a:solidFill>
                            <a:srgbClr val="232C3D"/>
                          </a:solidFill>
                          <a:highlight>
                            <a:srgbClr val="FFFF00"/>
                          </a:highlight>
                        </a:rPr>
                        <a:t>52 (61)</a:t>
                      </a:r>
                      <a:endParaRPr lang="en-US" sz="1300" b="0" kern="1200" dirty="0">
                        <a:solidFill>
                          <a:srgbClr val="232C3D"/>
                        </a:solidFill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2523037248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A0DF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3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  <a:sym typeface="OpenSans"/>
                        </a:rPr>
                        <a:t>KMT2A alteration, n (%)</a:t>
                      </a:r>
                      <a:endParaRPr kumimoji="0" lang="en-US" sz="13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1" kern="1200">
                          <a:solidFill>
                            <a:srgbClr val="232C3D"/>
                          </a:solidFill>
                        </a:rPr>
                        <a:t>50 (58)</a:t>
                      </a:r>
                      <a:endParaRPr lang="en-US" sz="1300" b="1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855227748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300" kern="1200">
                          <a:solidFill>
                            <a:srgbClr val="232C3D"/>
                          </a:solidFill>
                        </a:rPr>
                        <a:t>    </a:t>
                      </a:r>
                      <a:r>
                        <a:rPr lang="en-US" sz="1300" kern="1200">
                          <a:solidFill>
                            <a:srgbClr val="232C3D"/>
                          </a:solidFill>
                          <a:sym typeface="OpenSans"/>
                        </a:rPr>
                        <a:t> Translocation</a:t>
                      </a:r>
                      <a:endParaRPr lang="en-US" sz="130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0" kern="1200" dirty="0">
                          <a:solidFill>
                            <a:srgbClr val="232C3D"/>
                          </a:solidFill>
                        </a:rPr>
                        <a:t>36 (72)</a:t>
                      </a:r>
                      <a:endParaRPr lang="en-US" sz="1300" b="0" kern="1200" dirty="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4216739627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A0DF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</a:rPr>
                        <a:t>    </a:t>
                      </a: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  <a:sym typeface="OpenSans"/>
                        </a:rPr>
                        <a:t> Amplification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0" kern="1200">
                          <a:solidFill>
                            <a:srgbClr val="232C3D"/>
                          </a:solidFill>
                        </a:rPr>
                        <a:t>5 (10)</a:t>
                      </a:r>
                      <a:endParaRPr lang="en-US" sz="13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595013938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A0DF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</a:rPr>
                        <a:t>    </a:t>
                      </a: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  <a:sym typeface="OpenSans"/>
                        </a:rPr>
                        <a:t> Partial tandem duplication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0" kern="1200">
                          <a:solidFill>
                            <a:srgbClr val="232C3D"/>
                          </a:solidFill>
                        </a:rPr>
                        <a:t>5 (10)</a:t>
                      </a:r>
                      <a:endParaRPr lang="en-US" sz="13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509177982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A0DF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</a:rPr>
                        <a:t>    </a:t>
                      </a: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  <a:sym typeface="OpenSans"/>
                        </a:rPr>
                        <a:t> Other/Unknown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0" kern="1200">
                          <a:solidFill>
                            <a:srgbClr val="232C3D"/>
                          </a:solidFill>
                        </a:rPr>
                        <a:t>4 (8)</a:t>
                      </a:r>
                      <a:endParaRPr lang="en-US" sz="13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368730358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A0DF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3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  <a:sym typeface="OpenSans"/>
                        </a:rPr>
                        <a:t>NPM1 alteration, n (%)</a:t>
                      </a:r>
                      <a:endParaRPr kumimoji="0" lang="en-US" sz="13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1" kern="1200">
                          <a:solidFill>
                            <a:srgbClr val="232C3D"/>
                          </a:solidFill>
                        </a:rPr>
                        <a:t>36 (42)</a:t>
                      </a:r>
                      <a:endParaRPr lang="en-US" sz="1300" b="1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599362741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A0DF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</a:rPr>
                        <a:t>    </a:t>
                      </a: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  <a:sym typeface="OpenSans"/>
                        </a:rPr>
                        <a:t> Insertion/Frameshift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0" kern="1200">
                          <a:solidFill>
                            <a:srgbClr val="232C3D"/>
                          </a:solidFill>
                        </a:rPr>
                        <a:t>27 (75)</a:t>
                      </a:r>
                      <a:endParaRPr lang="en-US" sz="13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3012402979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A0DF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</a:rPr>
                        <a:t>    </a:t>
                      </a: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  <a:sym typeface="OpenSans"/>
                        </a:rPr>
                        <a:t> Translocation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0" kern="1200">
                          <a:solidFill>
                            <a:srgbClr val="232C3D"/>
                          </a:solidFill>
                        </a:rPr>
                        <a:t>6 (17)</a:t>
                      </a:r>
                      <a:endParaRPr lang="en-US" sz="13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2017653031"/>
                  </a:ext>
                </a:extLst>
              </a:tr>
              <a:tr h="2358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A0DF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</a:rPr>
                        <a:t>    </a:t>
                      </a: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  <a:sym typeface="OpenSans"/>
                        </a:rPr>
                        <a:t> Other/Unknown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0" kern="1200" dirty="0">
                          <a:solidFill>
                            <a:srgbClr val="232C3D"/>
                          </a:solidFill>
                        </a:rPr>
                        <a:t>3 (8)</a:t>
                      </a:r>
                      <a:endParaRPr lang="en-US" sz="1300" b="0" kern="1200" dirty="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 anchor="ctr"/>
                </a:tc>
                <a:extLst>
                  <a:ext uri="{0D108BD9-81ED-4DB2-BD59-A6C34878D82A}">
                    <a16:rowId xmlns:a16="http://schemas.microsoft.com/office/drawing/2014/main" val="1333550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0786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Table 4">
            <a:extLst>
              <a:ext uri="{FF2B5EF4-FFF2-40B4-BE49-F238E27FC236}">
                <a16:creationId xmlns:a16="http://schemas.microsoft.com/office/drawing/2014/main" id="{701D5222-B5B5-4208-81A6-6EE2FCB3626B}"/>
              </a:ext>
            </a:extLst>
          </p:cNvPr>
          <p:cNvGraphicFramePr>
            <a:graphicFrameLocks noGrp="1"/>
          </p:cNvGraphicFramePr>
          <p:nvPr/>
        </p:nvGraphicFramePr>
        <p:xfrm>
          <a:off x="315380" y="1322558"/>
          <a:ext cx="7962900" cy="3908663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230353">
                  <a:extLst>
                    <a:ext uri="{9D8B030D-6E8A-4147-A177-3AD203B41FA5}">
                      <a16:colId xmlns:a16="http://schemas.microsoft.com/office/drawing/2014/main" val="448902403"/>
                    </a:ext>
                  </a:extLst>
                </a:gridCol>
                <a:gridCol w="1876239">
                  <a:extLst>
                    <a:ext uri="{9D8B030D-6E8A-4147-A177-3AD203B41FA5}">
                      <a16:colId xmlns:a16="http://schemas.microsoft.com/office/drawing/2014/main" val="1052019350"/>
                    </a:ext>
                  </a:extLst>
                </a:gridCol>
                <a:gridCol w="1856308">
                  <a:extLst>
                    <a:ext uri="{9D8B030D-6E8A-4147-A177-3AD203B41FA5}">
                      <a16:colId xmlns:a16="http://schemas.microsoft.com/office/drawing/2014/main" val="3660011686"/>
                    </a:ext>
                  </a:extLst>
                </a:gridCol>
              </a:tblGrid>
              <a:tr h="57215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32C3D"/>
                          </a:solidFill>
                        </a:rPr>
                        <a:t>Efficacy subset</a:t>
                      </a:r>
                    </a:p>
                    <a:p>
                      <a:endParaRPr lang="en-US" sz="1600" dirty="0">
                        <a:solidFill>
                          <a:srgbClr val="232C3D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232C3D"/>
                          </a:solidFill>
                        </a:rPr>
                        <a:t>45-130 mg BID Cohorts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(N=33, </a:t>
                      </a:r>
                      <a:r>
                        <a:rPr lang="en-US" sz="1600" dirty="0">
                          <a:solidFill>
                            <a:srgbClr val="232C3D"/>
                          </a:solidFill>
                        </a:rPr>
                        <a:t>acute leukemia)</a:t>
                      </a:r>
                      <a:endParaRPr lang="en-US" sz="1600" dirty="0">
                        <a:solidFill>
                          <a:srgbClr val="232C3D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462446"/>
                  </a:ext>
                </a:extLst>
              </a:tr>
              <a:tr h="302150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rgbClr val="232C3D"/>
                          </a:solidFill>
                        </a:rPr>
                        <a:t>ORR (≥PR), n (%)</a:t>
                      </a:r>
                      <a:endParaRPr lang="en-US" sz="1600" b="1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232C3D"/>
                          </a:solidFill>
                        </a:rPr>
                        <a:t>15 (46)</a:t>
                      </a:r>
                      <a:endParaRPr lang="en-US" sz="1600" b="1" kern="1200" dirty="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084918"/>
                  </a:ext>
                </a:extLst>
              </a:tr>
              <a:tr h="30215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kern="1200">
                          <a:solidFill>
                            <a:srgbClr val="232C3D"/>
                          </a:solidFill>
                        </a:rPr>
                        <a:t>     </a:t>
                      </a:r>
                      <a:r>
                        <a:rPr lang="en-US" sz="1600" b="0" kern="1200">
                          <a:solidFill>
                            <a:srgbClr val="232C3D"/>
                          </a:solidFill>
                        </a:rPr>
                        <a:t>Ongoing responders</a:t>
                      </a:r>
                      <a:endParaRPr lang="en-US" sz="16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27432" marB="27432" anchor="ctr"/>
                </a:tc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kern="1200">
                          <a:solidFill>
                            <a:srgbClr val="232C3D"/>
                          </a:solidFill>
                        </a:rPr>
                        <a:t>8 (53)</a:t>
                      </a:r>
                      <a:endParaRPr lang="en-US" sz="16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442111"/>
                  </a:ext>
                </a:extLst>
              </a:tr>
              <a:tr h="302150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rgbClr val="232C3D"/>
                          </a:solidFill>
                          <a:sym typeface="OpenSans"/>
                        </a:rPr>
                        <a:t>Best response, n (%)</a:t>
                      </a:r>
                      <a:endParaRPr lang="en-US" sz="1600" b="1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27432" marB="27432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1" kern="1200" dirty="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687011"/>
                  </a:ext>
                </a:extLst>
              </a:tr>
              <a:tr h="31500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kern="1200" noProof="0">
                          <a:solidFill>
                            <a:srgbClr val="232C3D"/>
                          </a:solidFill>
                        </a:rPr>
                        <a:t>     CR/</a:t>
                      </a:r>
                      <a:r>
                        <a:rPr lang="en-US" sz="1600" b="1" u="none" strike="noStrike" kern="1200" noProof="0" err="1">
                          <a:solidFill>
                            <a:srgbClr val="232C3D"/>
                          </a:solidFill>
                        </a:rPr>
                        <a:t>CRh</a:t>
                      </a:r>
                      <a:r>
                        <a:rPr lang="en-US" sz="1600" b="1" u="none" strike="noStrike" kern="1200" noProof="0">
                          <a:solidFill>
                            <a:srgbClr val="232C3D"/>
                          </a:solidFill>
                        </a:rPr>
                        <a:t>/</a:t>
                      </a:r>
                      <a:r>
                        <a:rPr lang="en-US" sz="1600" b="1" u="none" strike="noStrike" kern="1200" noProof="0" err="1">
                          <a:solidFill>
                            <a:srgbClr val="232C3D"/>
                          </a:solidFill>
                        </a:rPr>
                        <a:t>CRi</a:t>
                      </a:r>
                      <a:endParaRPr lang="en-US" sz="1600" b="1" i="0" u="none" strike="noStrike" kern="1200" noProof="0">
                        <a:solidFill>
                          <a:srgbClr val="232C3D"/>
                        </a:solidFill>
                      </a:endParaRPr>
                    </a:p>
                  </a:txBody>
                  <a:tcPr marT="27432" marB="27432" anchor="ctr"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kern="1200" noProof="0">
                          <a:solidFill>
                            <a:srgbClr val="232C3D"/>
                          </a:solidFill>
                        </a:rPr>
                        <a:t>9 (27)</a:t>
                      </a:r>
                      <a:endParaRPr lang="en-US" sz="1600" b="1" i="0" u="none" strike="noStrike" kern="1200" noProof="0">
                        <a:solidFill>
                          <a:srgbClr val="232C3D"/>
                        </a:solidFill>
                      </a:endParaRPr>
                    </a:p>
                  </a:txBody>
                  <a:tcPr marT="27432" marB="2743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571346"/>
                  </a:ext>
                </a:extLst>
              </a:tr>
              <a:tr h="30215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kern="1200">
                          <a:solidFill>
                            <a:srgbClr val="232C3D"/>
                          </a:solidFill>
                        </a:rPr>
                        <a:t>            CR/</a:t>
                      </a:r>
                      <a:r>
                        <a:rPr lang="en-US" sz="1600" b="0" kern="1200" err="1">
                          <a:solidFill>
                            <a:srgbClr val="232C3D"/>
                          </a:solidFill>
                        </a:rPr>
                        <a:t>CRh</a:t>
                      </a:r>
                      <a:endParaRPr lang="en-US" sz="16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27432" marB="27432" anchor="ctr"/>
                </a:tc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kern="1200">
                          <a:solidFill>
                            <a:srgbClr val="232C3D"/>
                          </a:solidFill>
                        </a:rPr>
                        <a:t>7 (21)</a:t>
                      </a:r>
                      <a:endParaRPr lang="en-US" sz="16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454412"/>
                  </a:ext>
                </a:extLst>
              </a:tr>
              <a:tr h="30215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>
                          <a:solidFill>
                            <a:srgbClr val="232C3D"/>
                          </a:solidFill>
                        </a:rPr>
                        <a:t>            </a:t>
                      </a:r>
                      <a:r>
                        <a:rPr lang="en-US" sz="1600" b="0" kern="1200">
                          <a:solidFill>
                            <a:srgbClr val="232C3D"/>
                          </a:solidFill>
                          <a:sym typeface="OpenSans"/>
                        </a:rPr>
                        <a:t>CR</a:t>
                      </a:r>
                      <a:endParaRPr lang="en-US" sz="16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27432" marB="27432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rgbClr val="232C3D"/>
                          </a:solidFill>
                        </a:rPr>
                        <a:t>6 (18)</a:t>
                      </a:r>
                      <a:endParaRPr lang="en-US" sz="16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998212"/>
                  </a:ext>
                </a:extLst>
              </a:tr>
              <a:tr h="30215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>
                          <a:solidFill>
                            <a:srgbClr val="232C3D"/>
                          </a:solidFill>
                        </a:rPr>
                        <a:t>    </a:t>
                      </a:r>
                      <a:r>
                        <a:rPr lang="en-US" sz="1600" b="1" kern="1200">
                          <a:solidFill>
                            <a:srgbClr val="232C3D"/>
                          </a:solidFill>
                          <a:sym typeface="OpenSans"/>
                        </a:rPr>
                        <a:t> MLFS/PR</a:t>
                      </a:r>
                      <a:endParaRPr lang="en-US" sz="1600" b="1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27432" marB="27432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rgbClr val="232C3D"/>
                          </a:solidFill>
                        </a:rPr>
                        <a:t>6 (18)</a:t>
                      </a:r>
                      <a:endParaRPr lang="en-US" sz="1600" b="1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316021"/>
                  </a:ext>
                </a:extLst>
              </a:tr>
              <a:tr h="30215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>
                          <a:solidFill>
                            <a:srgbClr val="232C3D"/>
                          </a:solidFill>
                          <a:sym typeface="OpenSans"/>
                        </a:rPr>
                        <a:t>Median time to first response, </a:t>
                      </a:r>
                      <a:r>
                        <a:rPr lang="en-US" sz="1600" b="1" kern="1200" err="1">
                          <a:solidFill>
                            <a:srgbClr val="232C3D"/>
                          </a:solidFill>
                          <a:sym typeface="OpenSans"/>
                        </a:rPr>
                        <a:t>mos</a:t>
                      </a:r>
                      <a:endParaRPr lang="en-US" sz="1600" b="1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27432" marB="27432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rgbClr val="232C3D"/>
                          </a:solidFill>
                        </a:rPr>
                        <a:t>1.8 (0.9-3.3)</a:t>
                      </a:r>
                      <a:endParaRPr lang="en-US" sz="16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326093"/>
                  </a:ext>
                </a:extLst>
              </a:tr>
              <a:tr h="30215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rgbClr val="232C3D"/>
                          </a:solidFill>
                          <a:sym typeface="OpenSans"/>
                        </a:rPr>
                        <a:t>Median duration of response, </a:t>
                      </a:r>
                      <a:r>
                        <a:rPr lang="en-US" sz="1600" b="1" kern="1200" dirty="0" err="1">
                          <a:solidFill>
                            <a:srgbClr val="232C3D"/>
                          </a:solidFill>
                          <a:sym typeface="OpenSans"/>
                        </a:rPr>
                        <a:t>mos</a:t>
                      </a:r>
                      <a:endParaRPr lang="en-US" sz="1600" b="1" kern="1200" dirty="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27432" marB="27432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rgbClr val="232C3D"/>
                          </a:solidFill>
                          <a:highlight>
                            <a:srgbClr val="FFFF00"/>
                          </a:highlight>
                        </a:rPr>
                        <a:t>6.5</a:t>
                      </a:r>
                      <a:r>
                        <a:rPr lang="en-US" sz="1600" b="0" kern="1200" dirty="0">
                          <a:solidFill>
                            <a:srgbClr val="232C3D"/>
                          </a:solidFill>
                        </a:rPr>
                        <a:t> (1.0-NE)</a:t>
                      </a:r>
                      <a:endParaRPr lang="en-US" sz="1600" b="0" kern="1200" dirty="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232749"/>
                  </a:ext>
                </a:extLst>
              </a:tr>
              <a:tr h="302150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A0DF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232C3D"/>
                          </a:solidFill>
                        </a:rPr>
                        <a:t>KMT2A (N=19)</a:t>
                      </a:r>
                      <a:endParaRPr lang="en-US" sz="1600" b="1" kern="1200" dirty="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232C3D"/>
                          </a:solidFill>
                        </a:rPr>
                        <a:t>NPM1 (N=14)</a:t>
                      </a:r>
                      <a:endParaRPr lang="en-US" sz="1600" b="1" kern="1200" dirty="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740423"/>
                  </a:ext>
                </a:extLst>
              </a:tr>
              <a:tr h="302150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A0DF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32C3D"/>
                          </a:solidFill>
                          <a:effectLst/>
                          <a:uLnTx/>
                          <a:uFillTx/>
                          <a:sym typeface="OpenSans"/>
                        </a:rPr>
                        <a:t>ORR, n (%)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32C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rgbClr val="232C3D"/>
                          </a:solidFill>
                        </a:rPr>
                        <a:t>8 (42)</a:t>
                      </a:r>
                      <a:endParaRPr lang="en-US" sz="1600" b="0" kern="120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rgbClr val="232C3D"/>
                          </a:solidFill>
                        </a:rPr>
                        <a:t>7 (50)</a:t>
                      </a:r>
                      <a:endParaRPr lang="en-US" sz="1600" b="0" kern="1200" dirty="0">
                        <a:solidFill>
                          <a:srgbClr val="232C3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/>
                </a:tc>
                <a:extLst>
                  <a:ext uri="{0D108BD9-81ED-4DB2-BD59-A6C34878D82A}">
                    <a16:rowId xmlns:a16="http://schemas.microsoft.com/office/drawing/2014/main" val="1118044762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72A0A-279D-473F-B229-0EA5E3E74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4631" y="6387133"/>
            <a:ext cx="274320" cy="31429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C47FE-8A01-4867-B742-54144C5B6A63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7A1105-6AA5-9597-A70E-6A5E01681E1A}"/>
              </a:ext>
            </a:extLst>
          </p:cNvPr>
          <p:cNvSpPr txBox="1"/>
          <p:nvPr/>
        </p:nvSpPr>
        <p:spPr>
          <a:xfrm>
            <a:off x="8426665" y="1988536"/>
            <a:ext cx="3495675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2445" marR="0" lvl="2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134E7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Open Sans"/>
                <a:cs typeface="Open Sans"/>
              </a:rPr>
              <a:t>3/6 of CR were MRD negative</a:t>
            </a: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srgbClr val="232C3D"/>
              </a:solidFill>
              <a:effectLst/>
              <a:uLnTx/>
              <a:uFillTx/>
              <a:latin typeface="Arial"/>
              <a:ea typeface="Open Sans"/>
              <a:cs typeface="Open Sans"/>
            </a:endParaRPr>
          </a:p>
          <a:p>
            <a:pPr marL="512445" marR="0" lvl="2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134E7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Open Sans"/>
                <a:cs typeface="Open Sans"/>
              </a:rPr>
              <a:t>1 responder discontinued for HSCT</a:t>
            </a: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232C3D"/>
              </a:solidFill>
              <a:effectLst/>
              <a:uLnTx/>
              <a:uFillTx/>
              <a:latin typeface="Arial"/>
              <a:ea typeface="Open Sans"/>
              <a:cs typeface="Open Sans"/>
            </a:endParaRPr>
          </a:p>
          <a:p>
            <a:pPr marL="512445" marR="0" lvl="2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134E7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Open Sans"/>
                <a:cs typeface="Open Sans"/>
              </a:rPr>
              <a:t>2 pts in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Open Sans"/>
                <a:cs typeface="Open Sans"/>
              </a:rPr>
              <a:t>&gt;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Open Sans"/>
                <a:cs typeface="Open Sans"/>
              </a:rPr>
              <a:t> Cycle 12</a:t>
            </a: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232C3D"/>
              </a:solidFill>
              <a:effectLst/>
              <a:uLnTx/>
              <a:uFillTx/>
              <a:latin typeface="Arial"/>
              <a:ea typeface="Open Sans"/>
              <a:cs typeface="Open Sans"/>
            </a:endParaRPr>
          </a:p>
          <a:p>
            <a:pPr marL="512445" marR="0" lvl="2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134E7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Open Sans"/>
                <a:cs typeface="Open Sans"/>
              </a:rPr>
              <a:t>Similar response rates observed in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Open Sans"/>
                <a:cs typeface="Open Sans"/>
              </a:rPr>
              <a:t>KMT2A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Open Sans"/>
                <a:cs typeface="Open Sans"/>
              </a:rPr>
              <a:t>and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Open Sans"/>
                <a:cs typeface="Open Sans"/>
              </a:rPr>
              <a:t>NPM1</a:t>
            </a:r>
            <a:endParaRPr kumimoji="0" lang="en-US" sz="500" b="1" i="1" u="none" strike="noStrike" kern="1200" cap="none" spc="0" normalizeH="0" baseline="0" noProof="0" dirty="0">
              <a:ln>
                <a:noFill/>
              </a:ln>
              <a:solidFill>
                <a:srgbClr val="232C3D"/>
              </a:solidFill>
              <a:effectLst/>
              <a:uLnTx/>
              <a:uFillTx/>
              <a:latin typeface="Arial"/>
              <a:ea typeface="Open Sans"/>
              <a:cs typeface="Open Sans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F459641-98A7-1C97-EDA8-5C8A6A10D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5380" y="5559076"/>
            <a:ext cx="8274685" cy="314298"/>
          </a:xfrm>
          <a:prstGeom prst="rect">
            <a:avLst/>
          </a:prstGeom>
        </p:spPr>
        <p:txBody>
          <a:bodyPr vert="horz" lIns="90000" tIns="0" rIns="9000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lnSpc>
                <a:spcPct val="100000"/>
              </a:lnSpc>
              <a:spcAft>
                <a:spcPts val="0"/>
              </a:spcAft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Open Sans"/>
                <a:cs typeface="Open Sans"/>
              </a:rPr>
              <a:t>Responses were investigator-assessed per modified ELN 2017 recommendations (AML) or ESMO 2016 with NCCN 2020 modifications (ALL)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32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8626C269-C58C-AD15-4829-223540163671}"/>
              </a:ext>
            </a:extLst>
          </p:cNvPr>
          <p:cNvSpPr txBox="1">
            <a:spLocks/>
          </p:cNvSpPr>
          <p:nvPr/>
        </p:nvSpPr>
        <p:spPr>
          <a:xfrm>
            <a:off x="33524" y="6580522"/>
            <a:ext cx="1939445" cy="347042"/>
          </a:xfrm>
          <a:prstGeom prst="rect">
            <a:avLst/>
          </a:prstGeom>
        </p:spPr>
        <p:txBody>
          <a:bodyPr vert="horz" lIns="90000" tIns="0" rIns="9000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lnSpc>
                <a:spcPct val="100000"/>
              </a:lnSpc>
              <a:spcAft>
                <a:spcPts val="0"/>
              </a:spcAft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cut-off date: October 25, 2023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8B1B2DB-D60B-D3BB-7963-AD9972E8BDA5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JNJ-75276617 for R/R Acute Leukemia with KMT2Ar or NPM1m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CE404-8AC1-D35E-AF7C-513401A0E40A}"/>
              </a:ext>
            </a:extLst>
          </p:cNvPr>
          <p:cNvSpPr txBox="1"/>
          <p:nvPr/>
        </p:nvSpPr>
        <p:spPr>
          <a:xfrm>
            <a:off x="185057" y="5778101"/>
            <a:ext cx="96120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SAFETY:</a:t>
            </a:r>
          </a:p>
          <a:p>
            <a:pPr marL="171132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DS occurred in 12% pts; effectively managed w/ BID dosing and supportive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mgmt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232C3D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171132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 pt with QT prolongation </a:t>
            </a:r>
          </a:p>
        </p:txBody>
      </p:sp>
    </p:spTree>
    <p:extLst>
      <p:ext uri="{BB962C8B-B14F-4D97-AF65-F5344CB8AC3E}">
        <p14:creationId xmlns:p14="http://schemas.microsoft.com/office/powerpoint/2010/main" val="3966218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D5FA872-8F5F-20F0-8E13-5C3F2B2CFAF6}"/>
              </a:ext>
            </a:extLst>
          </p:cNvPr>
          <p:cNvSpPr/>
          <p:nvPr/>
        </p:nvSpPr>
        <p:spPr>
          <a:xfrm>
            <a:off x="382880" y="2544429"/>
            <a:ext cx="3095387" cy="2182413"/>
          </a:xfrm>
          <a:prstGeom prst="roundRect">
            <a:avLst>
              <a:gd name="adj" fmla="val 543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Age ≥12 years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R/R AML or Myeloid MPAL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KMT2Ar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NPM1mt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NUP98r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ECOG ≤2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Adequate organ function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03C9904-84B9-BD4A-E02F-C5051E818533}"/>
              </a:ext>
            </a:extLst>
          </p:cNvPr>
          <p:cNvSpPr/>
          <p:nvPr/>
        </p:nvSpPr>
        <p:spPr>
          <a:xfrm>
            <a:off x="8458200" y="1349612"/>
            <a:ext cx="3485586" cy="3113225"/>
          </a:xfrm>
          <a:prstGeom prst="roundRect">
            <a:avLst>
              <a:gd name="adj" fmla="val 513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objectives: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1 (3+3 design)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Safety, MTD and RP2D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2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Efficacy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Secondary objectives: 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Phase 2 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OS, RFS, CRD, MRD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C221AC76-C6F3-0B2F-FC9F-5ADE0216512F}"/>
              </a:ext>
            </a:extLst>
          </p:cNvPr>
          <p:cNvSpPr txBox="1"/>
          <p:nvPr/>
        </p:nvSpPr>
        <p:spPr>
          <a:xfrm>
            <a:off x="3743324" y="1352562"/>
            <a:ext cx="4446325" cy="150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charset="0"/>
              </a:rPr>
              <a:t>Revumenib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charset="0"/>
              </a:rPr>
              <a:t> (SNDX-5613)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Geneva"/>
                <a:cs typeface="Arial"/>
              </a:rPr>
              <a:t>DL-0: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Geneva"/>
                <a:cs typeface="Arial"/>
              </a:rPr>
              <a:t>113 mg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Geneva"/>
                <a:cs typeface="Arial"/>
              </a:rPr>
              <a:t>DL-1: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Geneva"/>
                <a:cs typeface="Arial"/>
              </a:rPr>
              <a:t>163 mg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Geneva"/>
                <a:cs typeface="Arial"/>
              </a:rPr>
              <a:t>RP2D of monotherapy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Geneva"/>
                <a:cs typeface="Arial"/>
              </a:rPr>
              <a:t>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Geneva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PO Q12h D1-D28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Geneva"/>
                <a:cs typeface="Arial"/>
              </a:rPr>
              <a:t>+ a strong CYP3A4i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0175EE-E11E-4DB8-8A98-0DF7ABDEE047}"/>
              </a:ext>
            </a:extLst>
          </p:cNvPr>
          <p:cNvSpPr txBox="1"/>
          <p:nvPr/>
        </p:nvSpPr>
        <p:spPr>
          <a:xfrm>
            <a:off x="3731851" y="4410607"/>
            <a:ext cx="4461292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Venetoclax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400 mg target dose* with ramp up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 D1-D14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*adjusted with azoles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B69A44-0A45-4A2A-B796-D8B9F5BB5E30}"/>
              </a:ext>
            </a:extLst>
          </p:cNvPr>
          <p:cNvSpPr txBox="1"/>
          <p:nvPr/>
        </p:nvSpPr>
        <p:spPr>
          <a:xfrm>
            <a:off x="3731851" y="3159629"/>
            <a:ext cx="4457798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ASTX727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tablet (35 mg decitabine and 100 mg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cedazuridine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PO daily for D1-D5​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C12477-A9A3-8F93-4BD1-CF89049B5473}"/>
              </a:ext>
            </a:extLst>
          </p:cNvPr>
          <p:cNvSpPr txBox="1"/>
          <p:nvPr/>
        </p:nvSpPr>
        <p:spPr>
          <a:xfrm>
            <a:off x="3760524" y="5736828"/>
            <a:ext cx="44291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*D14 bone marrow for early response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284391-30E6-DE73-25EB-BF4D38BD7DCC}"/>
              </a:ext>
            </a:extLst>
          </p:cNvPr>
          <p:cNvSpPr/>
          <p:nvPr/>
        </p:nvSpPr>
        <p:spPr>
          <a:xfrm>
            <a:off x="8455078" y="4852769"/>
            <a:ext cx="3491830" cy="882403"/>
          </a:xfrm>
          <a:prstGeom prst="roundRect">
            <a:avLst>
              <a:gd name="adj" fmla="val 543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Maintenance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revumenib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post-HSCT for 1 year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14C170-FAD6-47FE-B1CD-E5AD203F5659}"/>
              </a:ext>
            </a:extLst>
          </p:cNvPr>
          <p:cNvSpPr txBox="1"/>
          <p:nvPr/>
        </p:nvSpPr>
        <p:spPr>
          <a:xfrm>
            <a:off x="9451508" y="6267546"/>
            <a:ext cx="2409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Issa G, ASH #58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6777A4-EEE6-47DF-F76F-5526B9F52E13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SAVE: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NDX +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STX727 +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VE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netoclax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triplet</a:t>
            </a:r>
          </a:p>
        </p:txBody>
      </p:sp>
    </p:spTree>
    <p:extLst>
      <p:ext uri="{BB962C8B-B14F-4D97-AF65-F5344CB8AC3E}">
        <p14:creationId xmlns:p14="http://schemas.microsoft.com/office/powerpoint/2010/main" val="1696313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C599031-46E8-71E2-4DCE-50689A0A7322}"/>
              </a:ext>
            </a:extLst>
          </p:cNvPr>
          <p:cNvGraphicFramePr>
            <a:graphicFrameLocks noGrp="1"/>
          </p:cNvGraphicFramePr>
          <p:nvPr/>
        </p:nvGraphicFramePr>
        <p:xfrm>
          <a:off x="361913" y="1128235"/>
          <a:ext cx="5826201" cy="545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4308">
                  <a:extLst>
                    <a:ext uri="{9D8B030D-6E8A-4147-A177-3AD203B41FA5}">
                      <a16:colId xmlns:a16="http://schemas.microsoft.com/office/drawing/2014/main" val="1265628573"/>
                    </a:ext>
                  </a:extLst>
                </a:gridCol>
                <a:gridCol w="2391893">
                  <a:extLst>
                    <a:ext uri="{9D8B030D-6E8A-4147-A177-3AD203B41FA5}">
                      <a16:colId xmlns:a16="http://schemas.microsoft.com/office/drawing/2014/main" val="2778350750"/>
                    </a:ext>
                  </a:extLst>
                </a:gridCol>
              </a:tblGrid>
              <a:tr h="37227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2000" b="1" u="none" strike="noStrike" baseline="0" noProof="0" dirty="0">
                          <a:solidFill>
                            <a:schemeClr val="tx2"/>
                          </a:solidFill>
                        </a:rPr>
                        <a:t>Characteristic</a:t>
                      </a:r>
                    </a:p>
                  </a:txBody>
                  <a:tcPr>
                    <a:lnB w="28575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N = 9</a:t>
                      </a:r>
                    </a:p>
                  </a:txBody>
                  <a:tcPr>
                    <a:lnB w="28575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830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u="none" strike="noStrike" noProof="0" dirty="0">
                          <a:solidFill>
                            <a:schemeClr val="tx1"/>
                          </a:solidFill>
                        </a:rPr>
                        <a:t>Median age, years [range]</a:t>
                      </a:r>
                    </a:p>
                  </a:txBody>
                  <a:tcPr>
                    <a:lnT w="28575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u="none" strike="noStrike" baseline="0" noProof="0" dirty="0">
                          <a:solidFill>
                            <a:schemeClr val="tx1"/>
                          </a:solidFill>
                        </a:rPr>
                        <a:t>30 [12-63]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28575">
                      <a:solidFill>
                        <a:schemeClr val="tx1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12684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-57150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12-18 years,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 (33%)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760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Female,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7 (78%)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458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BM Blasts, % [range]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u="none" strike="noStrike" baseline="0" noProof="0" dirty="0">
                          <a:solidFill>
                            <a:schemeClr val="tx1"/>
                          </a:solidFill>
                        </a:rPr>
                        <a:t>24 [4-45]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83147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285750" lvl="0" indent="-57150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AML, </a:t>
                      </a:r>
                      <a:r>
                        <a:rPr lang="en-US" sz="20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n (%)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8 (89%)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545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57150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MPAL, </a:t>
                      </a:r>
                      <a:r>
                        <a:rPr lang="en-US" sz="20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n (%)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 (11%)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68192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Medullary and extramedullary</a:t>
                      </a:r>
                      <a:endParaRPr lang="en-US" sz="2000" dirty="0" err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 (11%)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781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Therapy-related AML</a:t>
                      </a:r>
                      <a:endParaRPr lang="en-US" sz="2000" b="0" i="0" u="none" strike="noStrike" noProof="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 (22%)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635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Genotype, </a:t>
                      </a:r>
                      <a:r>
                        <a:rPr lang="en-US" sz="20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n (%)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00132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285750" lvl="0" indent="-57150">
                        <a:buNone/>
                      </a:pPr>
                      <a:r>
                        <a:rPr lang="en-US" sz="2000" i="1" dirty="0">
                          <a:solidFill>
                            <a:schemeClr val="tx1"/>
                          </a:solidFill>
                        </a:rPr>
                        <a:t>KMT2Ar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5 (56%)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18278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marL="285750" lvl="0" indent="-57150">
                        <a:buNone/>
                      </a:pPr>
                      <a:r>
                        <a:rPr lang="en-US" sz="2000" i="1" dirty="0">
                          <a:solidFill>
                            <a:schemeClr val="tx1"/>
                          </a:solidFill>
                        </a:rPr>
                        <a:t>NUP98r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 (33%)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678517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marL="285750" lvl="0" indent="-57150">
                        <a:buNone/>
                      </a:pPr>
                      <a:r>
                        <a:rPr lang="en-US" sz="2000" i="1" dirty="0">
                          <a:solidFill>
                            <a:schemeClr val="tx1"/>
                          </a:solidFill>
                        </a:rPr>
                        <a:t>NPM1mt </a:t>
                      </a:r>
                    </a:p>
                  </a:txBody>
                  <a:tcPr>
                    <a:lnB w="28575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 (11%)</a:t>
                      </a:r>
                    </a:p>
                  </a:txBody>
                  <a:tcPr>
                    <a:lnB w="28575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2700687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BE807F4F-8D6D-81CD-BD3C-7E4FE13A7862}"/>
              </a:ext>
            </a:extLst>
          </p:cNvPr>
          <p:cNvGraphicFramePr>
            <a:graphicFrameLocks noGrp="1"/>
          </p:cNvGraphicFramePr>
          <p:nvPr/>
        </p:nvGraphicFramePr>
        <p:xfrm>
          <a:off x="6511059" y="1128235"/>
          <a:ext cx="5120637" cy="475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8407">
                  <a:extLst>
                    <a:ext uri="{9D8B030D-6E8A-4147-A177-3AD203B41FA5}">
                      <a16:colId xmlns:a16="http://schemas.microsoft.com/office/drawing/2014/main" val="1265628573"/>
                    </a:ext>
                  </a:extLst>
                </a:gridCol>
                <a:gridCol w="2102230">
                  <a:extLst>
                    <a:ext uri="{9D8B030D-6E8A-4147-A177-3AD203B41FA5}">
                      <a16:colId xmlns:a16="http://schemas.microsoft.com/office/drawing/2014/main" val="2778350750"/>
                    </a:ext>
                  </a:extLst>
                </a:gridCol>
              </a:tblGrid>
              <a:tr h="37227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2000" b="0" i="0" u="none" strike="noStrike" baseline="0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Characteristic</a:t>
                      </a:r>
                      <a:endParaRPr lang="en-US" sz="2000" u="none" strike="noStrike" baseline="0" noProof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28575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 = 9</a:t>
                      </a:r>
                    </a:p>
                  </a:txBody>
                  <a:tcPr>
                    <a:lnB w="28575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83069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baseline="0" noProof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Co-occurring mutations, </a:t>
                      </a:r>
                      <a:r>
                        <a:rPr lang="en-US" sz="2000" b="0" i="0" u="none" strike="noStrike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 (%)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12684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-57150"/>
                      <a:r>
                        <a:rPr lang="en-US" sz="20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(44%)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76070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228600" lvl="0" indent="-57150">
                        <a:buNone/>
                      </a:pPr>
                      <a:r>
                        <a:rPr lang="en-US" sz="20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(33%)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52002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marL="228600" lvl="0" indent="-57150">
                        <a:buNone/>
                      </a:pPr>
                      <a:r>
                        <a:rPr lang="en-US" sz="20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(22%)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144672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marL="228600" lvl="0" indent="-57150">
                        <a:buNone/>
                      </a:pPr>
                      <a:r>
                        <a:rPr lang="en-US" sz="20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(11%)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242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Previous therapies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458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lvl="0" indent="-57150">
                        <a:buNone/>
                      </a:pPr>
                      <a:r>
                        <a:rPr lang="en-US" sz="2000" b="0" i="0" u="none" strike="noStrike" baseline="0" noProof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no. [range]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0" u="none" strike="noStrike" baseline="0" noProof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[1-5]</a:t>
                      </a:r>
                      <a:endParaRPr lang="en-US" sz="2000" dirty="0"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83147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171450" lvl="0">
                        <a:buNone/>
                      </a:pPr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Venetoclax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n (%)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(55%)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54518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marL="171450" lvl="0"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Menin inhibitor,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(11%)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419982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marL="171450" lvl="0"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HSCT, n (%)</a:t>
                      </a:r>
                    </a:p>
                  </a:txBody>
                  <a:tcPr>
                    <a:lnB w="28575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(67%)</a:t>
                      </a:r>
                    </a:p>
                  </a:txBody>
                  <a:tcPr>
                    <a:lnB w="28575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8065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Cutoff 11/01/2023</a:t>
                      </a:r>
                    </a:p>
                  </a:txBody>
                  <a:tcP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001327"/>
                  </a:ext>
                </a:extLst>
              </a:tr>
            </a:tbl>
          </a:graphicData>
        </a:graphic>
      </p:graphicFrame>
      <p:sp>
        <p:nvSpPr>
          <p:cNvPr id="2" name="Title 3">
            <a:extLst>
              <a:ext uri="{FF2B5EF4-FFF2-40B4-BE49-F238E27FC236}">
                <a16:creationId xmlns:a16="http://schemas.microsoft.com/office/drawing/2014/main" id="{C102735B-239A-1A26-4DDB-85E03E6EAF32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SAVE: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NDX +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STX727 +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VE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netoclax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triplet </a:t>
            </a:r>
          </a:p>
        </p:txBody>
      </p:sp>
    </p:spTree>
    <p:extLst>
      <p:ext uri="{BB962C8B-B14F-4D97-AF65-F5344CB8AC3E}">
        <p14:creationId xmlns:p14="http://schemas.microsoft.com/office/powerpoint/2010/main" val="2196518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6E5D9-430B-90D8-3671-4601D3C52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26"/>
            <a:ext cx="10515600" cy="766062"/>
          </a:xfrm>
        </p:spPr>
        <p:txBody>
          <a:bodyPr>
            <a:normAutofit/>
          </a:bodyPr>
          <a:lstStyle/>
          <a:p>
            <a:pPr algn="ctr"/>
            <a:r>
              <a:rPr lang="en-US" sz="2667" b="1" dirty="0">
                <a:latin typeface="Arial Narrow" panose="020B0606020202030204" pitchFamily="34" charset="0"/>
                <a:cs typeface="Arial" panose="020B0604020202020204" pitchFamily="34" charset="0"/>
              </a:rPr>
              <a:t>Younger patients particularly benefit from addition of </a:t>
            </a:r>
            <a:r>
              <a:rPr lang="en-US" sz="2667" b="1" dirty="0" err="1">
                <a:latin typeface="Arial Narrow" panose="020B0606020202030204" pitchFamily="34" charset="0"/>
                <a:cs typeface="Arial" panose="020B0604020202020204" pitchFamily="34" charset="0"/>
              </a:rPr>
              <a:t>quizartinib</a:t>
            </a:r>
            <a:endParaRPr lang="en-US" sz="2667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C3ACB-3889-0037-941B-53A74EFDB9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08" y="1292461"/>
            <a:ext cx="5122647" cy="2844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A99587-7652-7DAF-BDCD-ADA345938BA3}"/>
              </a:ext>
            </a:extLst>
          </p:cNvPr>
          <p:cNvSpPr txBox="1"/>
          <p:nvPr/>
        </p:nvSpPr>
        <p:spPr>
          <a:xfrm>
            <a:off x="3079728" y="2802346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HR: 0.78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F76796-8591-6ACD-6122-4FD4496E6D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470" y="1334729"/>
            <a:ext cx="5328356" cy="28449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03C0F5-393A-FEE0-17FE-8EF1E52B02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875" y="5443413"/>
            <a:ext cx="3423429" cy="133622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74DB67C-1DAB-0881-0F38-5A10D527E233}"/>
              </a:ext>
            </a:extLst>
          </p:cNvPr>
          <p:cNvSpPr/>
          <p:nvPr/>
        </p:nvSpPr>
        <p:spPr>
          <a:xfrm>
            <a:off x="-10368" y="4744871"/>
            <a:ext cx="6682155" cy="2016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F9E255-B324-ED33-22E8-24F782CB0B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457" y="4316332"/>
            <a:ext cx="4581240" cy="2366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C51105-C8CB-FDBF-C488-9FE0E37E31E4}"/>
              </a:ext>
            </a:extLst>
          </p:cNvPr>
          <p:cNvSpPr txBox="1"/>
          <p:nvPr/>
        </p:nvSpPr>
        <p:spPr>
          <a:xfrm>
            <a:off x="6096000" y="857700"/>
            <a:ext cx="5686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QuANTUM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-First: &lt;60yr old and FLT-ITD: 4yr OS 60%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909B2D-FBCE-A5D1-D5A3-403172AE19B9}"/>
              </a:ext>
            </a:extLst>
          </p:cNvPr>
          <p:cNvSpPr txBox="1"/>
          <p:nvPr/>
        </p:nvSpPr>
        <p:spPr>
          <a:xfrm>
            <a:off x="1659875" y="774988"/>
            <a:ext cx="33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RATIFY, all &lt;60 years old and 25% FLT3-TKD: 4yr OS 51%</a:t>
            </a:r>
          </a:p>
        </p:txBody>
      </p:sp>
    </p:spTree>
    <p:extLst>
      <p:ext uri="{BB962C8B-B14F-4D97-AF65-F5344CB8AC3E}">
        <p14:creationId xmlns:p14="http://schemas.microsoft.com/office/powerpoint/2010/main" val="143996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4D7CDB-792D-656B-EA2D-9771B22F26C5}"/>
              </a:ext>
            </a:extLst>
          </p:cNvPr>
          <p:cNvGraphicFramePr>
            <a:graphicFrameLocks noGrp="1"/>
          </p:cNvGraphicFramePr>
          <p:nvPr/>
        </p:nvGraphicFramePr>
        <p:xfrm>
          <a:off x="735806" y="1147404"/>
          <a:ext cx="10720388" cy="518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68228">
                  <a:extLst>
                    <a:ext uri="{9D8B030D-6E8A-4147-A177-3AD203B41FA5}">
                      <a16:colId xmlns:a16="http://schemas.microsoft.com/office/drawing/2014/main" val="126562857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77835075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686583119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95231191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837503702"/>
                    </a:ext>
                  </a:extLst>
                </a:gridCol>
              </a:tblGrid>
              <a:tr h="69279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2000" b="1" u="none" strike="noStrike" baseline="0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Best Response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2000" b="1" u="none" strike="noStrike" baseline="0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 (%) </a:t>
                      </a:r>
                    </a:p>
                  </a:txBody>
                  <a:tcPr>
                    <a:lnB w="28575">
                      <a:solidFill>
                        <a:schemeClr val="tx1"/>
                      </a:solidFill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patients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9)</a:t>
                      </a:r>
                    </a:p>
                  </a:txBody>
                  <a:tcPr>
                    <a:lnB w="28575">
                      <a:solidFill>
                        <a:schemeClr val="tx1"/>
                      </a:solidFill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KMT2Ar</a:t>
                      </a:r>
                    </a:p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(N=5)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NUP98r</a:t>
                      </a:r>
                    </a:p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(N=3)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NPM1mt</a:t>
                      </a:r>
                    </a:p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(N=1)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830695"/>
                  </a:ext>
                </a:extLst>
              </a:tr>
              <a:tr h="39157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u="none" strike="noStrike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ORR </a:t>
                      </a:r>
                    </a:p>
                  </a:txBody>
                  <a:tcPr>
                    <a:lnT w="28575">
                      <a:solidFill>
                        <a:schemeClr val="tx1"/>
                      </a:solidFill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u="none" strike="noStrike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(100%)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28575">
                      <a:solidFill>
                        <a:schemeClr val="tx1"/>
                      </a:solidFill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(100%)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(100%)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(100%)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684293"/>
                  </a:ext>
                </a:extLst>
              </a:tr>
              <a:tr h="391578">
                <a:tc>
                  <a:txBody>
                    <a:bodyPr/>
                    <a:lstStyle/>
                    <a:p>
                      <a:pPr marL="231775" indent="0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CR/</a:t>
                      </a:r>
                      <a:r>
                        <a:rPr lang="en-US" sz="2000" b="1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CRh</a:t>
                      </a:r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(44%)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(60%)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(33%)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58457"/>
                  </a:ext>
                </a:extLst>
              </a:tr>
              <a:tr h="391578">
                <a:tc>
                  <a:txBody>
                    <a:bodyPr/>
                    <a:lstStyle/>
                    <a:p>
                      <a:pPr marL="231775" indent="0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(33%)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(60%)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831473"/>
                  </a:ext>
                </a:extLst>
              </a:tr>
              <a:tr h="391578">
                <a:tc>
                  <a:txBody>
                    <a:bodyPr/>
                    <a:lstStyle/>
                    <a:p>
                      <a:pPr marL="231775" indent="0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CRh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(11%)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(33%)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055905"/>
                  </a:ext>
                </a:extLst>
              </a:tr>
              <a:tr h="391578">
                <a:tc>
                  <a:txBody>
                    <a:bodyPr/>
                    <a:lstStyle/>
                    <a:p>
                      <a:pPr marL="231775" indent="0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CRp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(33%)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(40%)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(100%)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377190"/>
                  </a:ext>
                </a:extLst>
              </a:tr>
              <a:tr h="391578">
                <a:tc>
                  <a:txBody>
                    <a:bodyPr/>
                    <a:lstStyle/>
                    <a:p>
                      <a:pPr marL="231775" indent="0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(11%)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(33%)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064564"/>
                  </a:ext>
                </a:extLst>
              </a:tr>
              <a:tr h="391578">
                <a:tc>
                  <a:txBody>
                    <a:bodyPr/>
                    <a:lstStyle/>
                    <a:p>
                      <a:pPr marL="231775" indent="0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MLFS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(11%)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(33%)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579513"/>
                  </a:ext>
                </a:extLst>
              </a:tr>
              <a:tr h="391578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MRD neg by MFC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6/9 (67%)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4/5 (80%)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1/3 (33%)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 (100%)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182788"/>
                  </a:ext>
                </a:extLst>
              </a:tr>
              <a:tr h="391578">
                <a:tc>
                  <a:txBody>
                    <a:bodyPr/>
                    <a:lstStyle/>
                    <a:p>
                      <a:pPr marL="285750" lvl="0" indent="-57150">
                        <a:buNone/>
                      </a:pPr>
                      <a:r>
                        <a:rPr lang="en-US" sz="200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Within CR/</a:t>
                      </a:r>
                      <a:r>
                        <a:rPr lang="en-US" sz="2000" i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CRh</a:t>
                      </a:r>
                      <a:endParaRPr lang="en-US" sz="20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4/4 (100%)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3/3 (100%)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 (100%)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 (100%)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678517"/>
                  </a:ext>
                </a:extLst>
              </a:tr>
              <a:tr h="391578">
                <a:tc>
                  <a:txBody>
                    <a:bodyPr/>
                    <a:lstStyle/>
                    <a:p>
                      <a:pPr marL="3175" lvl="0" indent="-3175">
                        <a:buNone/>
                      </a:pPr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 cytogenetic remission by FISH  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5/8 (63%)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4/5 (80%)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1/3 (33%)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700687"/>
                  </a:ext>
                </a:extLst>
              </a:tr>
              <a:tr h="512064">
                <a:tc gridSpan="5">
                  <a:txBody>
                    <a:bodyPr/>
                    <a:lstStyle/>
                    <a:p>
                      <a:pPr marL="3175" lvl="0" indent="-3175" algn="l">
                        <a:buNone/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Overall Response Rate (ORR) = CR +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CRh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CRp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PR + MLFS. Complete cytogenetic remission in which fusions were not detectable by fluorescence in situ hybridization (FISH).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30328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8ACA1BA-FD6A-3469-2D7C-4947BA4D1CA5}"/>
              </a:ext>
            </a:extLst>
          </p:cNvPr>
          <p:cNvSpPr/>
          <p:nvPr/>
        </p:nvSpPr>
        <p:spPr>
          <a:xfrm>
            <a:off x="507917" y="1831748"/>
            <a:ext cx="6527346" cy="12577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AD6551-6C35-432A-6D18-825B473F74BE}"/>
              </a:ext>
            </a:extLst>
          </p:cNvPr>
          <p:cNvSpPr/>
          <p:nvPr/>
        </p:nvSpPr>
        <p:spPr>
          <a:xfrm>
            <a:off x="507917" y="4533331"/>
            <a:ext cx="6527346" cy="12577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4CB4451-9CCA-45E9-6AB4-18BB296229DC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SAVE: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NDX +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STX727 +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VE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netoclax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triplet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63BB3-840F-4635-D492-0863D17AB594}"/>
              </a:ext>
            </a:extLst>
          </p:cNvPr>
          <p:cNvSpPr txBox="1"/>
          <p:nvPr/>
        </p:nvSpPr>
        <p:spPr>
          <a:xfrm>
            <a:off x="200227" y="6249123"/>
            <a:ext cx="11473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38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Median f/u 6.5 mo.  Median RFS and OS not reached with 2 pts in ongoing remission beyond 11 months </a:t>
            </a:r>
          </a:p>
        </p:txBody>
      </p:sp>
    </p:spTree>
    <p:extLst>
      <p:ext uri="{BB962C8B-B14F-4D97-AF65-F5344CB8AC3E}">
        <p14:creationId xmlns:p14="http://schemas.microsoft.com/office/powerpoint/2010/main" val="3071945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05990B7-25F1-42EF-965F-02F51EEA8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9" y="1147925"/>
            <a:ext cx="11473542" cy="4947903"/>
          </a:xfrm>
        </p:spPr>
        <p:txBody>
          <a:bodyPr lIns="91440" tIns="45720" rIns="91440" bIns="45720" anchor="t"/>
          <a:lstStyle/>
          <a:p>
            <a:pPr marL="456565" indent="-456565"/>
            <a:r>
              <a:rPr lang="en-US" sz="2000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Early results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of all-oral SAVE </a:t>
            </a:r>
            <a:r>
              <a:rPr lang="en-US" sz="2000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[</a:t>
            </a:r>
            <a:r>
              <a:rPr lang="en-US" sz="2000" b="1" dirty="0" err="1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revumenib</a:t>
            </a:r>
            <a:r>
              <a:rPr lang="en-US" sz="2000" b="1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 (</a:t>
            </a:r>
            <a:r>
              <a:rPr lang="en-US" sz="2000" b="1" u="sng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S</a:t>
            </a:r>
            <a:r>
              <a:rPr lang="en-US" sz="2000" b="1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NDX-5613)</a:t>
            </a:r>
            <a:r>
              <a:rPr lang="en-US" sz="2000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, </a:t>
            </a:r>
            <a:r>
              <a:rPr lang="en-US" sz="2000" b="1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oral decitabine (</a:t>
            </a:r>
            <a:r>
              <a:rPr lang="en-US" sz="2000" b="1" u="sng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A</a:t>
            </a:r>
            <a:r>
              <a:rPr lang="en-US" sz="2000" b="1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STX727)</a:t>
            </a:r>
            <a:r>
              <a:rPr lang="en-US" sz="2000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 and </a:t>
            </a:r>
            <a:r>
              <a:rPr lang="en-US" sz="2000" b="1" u="sng" dirty="0" err="1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VE</a:t>
            </a:r>
            <a:r>
              <a:rPr lang="en-US" sz="2000" b="1" dirty="0" err="1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netoclax</a:t>
            </a:r>
            <a:r>
              <a:rPr lang="en-US" sz="2000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] → acceptable safety and high efficacy in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children and adults </a:t>
            </a:r>
            <a:r>
              <a:rPr lang="en-US" sz="2000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with R/R AML susceptible to </a:t>
            </a:r>
            <a:r>
              <a:rPr lang="en-US" sz="2000" dirty="0" err="1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menin</a:t>
            </a:r>
            <a:r>
              <a:rPr lang="en-US" sz="2000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 inhibition</a:t>
            </a:r>
          </a:p>
          <a:p>
            <a:pPr marL="456565" indent="-456565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High rates of response in heavily pretreated population</a:t>
            </a:r>
          </a:p>
          <a:p>
            <a:pPr marL="989965" lvl="1" indent="-380365"/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ORR 100% </a:t>
            </a:r>
            <a:r>
              <a:rPr lang="en-US" sz="2000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(9/9),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CR/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CRh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 44% </a:t>
            </a:r>
            <a:r>
              <a:rPr lang="en-US" sz="2000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(4/9),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MRD-neg 67% </a:t>
            </a:r>
            <a:r>
              <a:rPr lang="en-US" sz="2000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(6/9)</a:t>
            </a:r>
          </a:p>
          <a:p>
            <a:pPr marL="989965" lvl="1" indent="-380365"/>
            <a:r>
              <a:rPr lang="en-US" sz="2000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5/9 patients to </a:t>
            </a:r>
            <a:r>
              <a:rPr lang="en-US" sz="2000" dirty="0" err="1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alloHSCT</a:t>
            </a:r>
            <a:r>
              <a:rPr lang="en-US" sz="2000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, 2 resumed </a:t>
            </a:r>
            <a:r>
              <a:rPr lang="en-US" sz="2000" dirty="0" err="1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revumenib</a:t>
            </a:r>
            <a:r>
              <a:rPr lang="en-US" sz="2000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 maintenance with ongoing remission &gt; 11 months </a:t>
            </a:r>
          </a:p>
          <a:p>
            <a:pPr marL="456579" indent="-380365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 severe differentiation syndrome or ≥Grade 3 QT prolongation </a:t>
            </a:r>
            <a:endParaRPr lang="en-US" sz="2000" dirty="0">
              <a:latin typeface="Calibri" panose="020F0502020204030204" pitchFamily="34" charset="0"/>
              <a:ea typeface="Geneva"/>
              <a:cs typeface="Calibri" panose="020F0502020204030204" pitchFamily="34" charset="0"/>
            </a:endParaRPr>
          </a:p>
          <a:p>
            <a:pPr marL="456579" indent="-380365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Myelosuppression, confounded by expected risk with HMA + Ven in R/R AML </a:t>
            </a:r>
          </a:p>
          <a:p>
            <a:pPr marL="989965" lvl="1" indent="-380365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Future mitigation measures to include intermittent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revumenib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dosing, without compromising efficacy given clearance of leukemia by day 14   </a:t>
            </a:r>
          </a:p>
          <a:p>
            <a:pPr marL="456565" indent="-456565"/>
            <a:r>
              <a:rPr lang="en-US" sz="2000" dirty="0"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This study continues to accrue patients 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6E68B69-639F-EF24-B1CB-8935E8461992}"/>
              </a:ext>
            </a:extLst>
          </p:cNvPr>
          <p:cNvSpPr txBox="1">
            <a:spLocks/>
          </p:cNvSpPr>
          <p:nvPr/>
        </p:nvSpPr>
        <p:spPr>
          <a:xfrm>
            <a:off x="0" y="239545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SAVE: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NDX +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STX727 +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VE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netoclax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triplet </a:t>
            </a:r>
          </a:p>
        </p:txBody>
      </p:sp>
    </p:spTree>
    <p:extLst>
      <p:ext uri="{BB962C8B-B14F-4D97-AF65-F5344CB8AC3E}">
        <p14:creationId xmlns:p14="http://schemas.microsoft.com/office/powerpoint/2010/main" val="26095103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929B9-3E3A-3D68-5AAA-BA964357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0447"/>
            <a:ext cx="10972800" cy="71353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Generalized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06E4F-1149-E1B8-7050-A6369351B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AML therapeutic options continue to improve with increasingly individualized treatments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Monitoring MRD is essential for ongoing risk assessment, and we now have studies showing that acting on MRD can improve patient outcome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Menin inhibitors are a new effective class of therapy in AML, with initial studies evaluating patients with R/R </a:t>
            </a:r>
            <a:r>
              <a:rPr lang="en-US" i="1" dirty="0"/>
              <a:t>NPM1</a:t>
            </a:r>
            <a:r>
              <a:rPr lang="en-US" dirty="0"/>
              <a:t> and </a:t>
            </a:r>
            <a:r>
              <a:rPr lang="en-US" i="1" dirty="0"/>
              <a:t>KMT2A-rearranged</a:t>
            </a:r>
            <a:r>
              <a:rPr lang="en-US" dirty="0"/>
              <a:t> leukemias </a:t>
            </a:r>
          </a:p>
        </p:txBody>
      </p:sp>
    </p:spTree>
    <p:extLst>
      <p:ext uri="{BB962C8B-B14F-4D97-AF65-F5344CB8AC3E}">
        <p14:creationId xmlns:p14="http://schemas.microsoft.com/office/powerpoint/2010/main" val="67594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4" name="Table 2153">
            <a:extLst>
              <a:ext uri="{FF2B5EF4-FFF2-40B4-BE49-F238E27FC236}">
                <a16:creationId xmlns:a16="http://schemas.microsoft.com/office/drawing/2014/main" id="{FBFF0280-8ED0-E354-C461-16C8B6588F1A}"/>
              </a:ext>
            </a:extLst>
          </p:cNvPr>
          <p:cNvGraphicFramePr>
            <a:graphicFrameLocks noGrp="1"/>
          </p:cNvGraphicFramePr>
          <p:nvPr/>
        </p:nvGraphicFramePr>
        <p:xfrm>
          <a:off x="4974346" y="3569764"/>
          <a:ext cx="2845647" cy="106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07">
                  <a:extLst>
                    <a:ext uri="{9D8B030D-6E8A-4147-A177-3AD203B41FA5}">
                      <a16:colId xmlns:a16="http://schemas.microsoft.com/office/drawing/2014/main" val="1724418553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1061373443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132161994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05877979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226783095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540820485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784052849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130717134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239889396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06145229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111033566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1052756117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648398557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140308145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74743116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2984651684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1052415656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864251302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1751911401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46415331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2785258742"/>
                    </a:ext>
                  </a:extLst>
                </a:gridCol>
              </a:tblGrid>
              <a:tr h="106553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8268"/>
                  </a:ext>
                </a:extLst>
              </a:tr>
            </a:tbl>
          </a:graphicData>
        </a:graphic>
      </p:graphicFrame>
      <p:pic>
        <p:nvPicPr>
          <p:cNvPr id="2153" name="Graphic 2152">
            <a:extLst>
              <a:ext uri="{FF2B5EF4-FFF2-40B4-BE49-F238E27FC236}">
                <a16:creationId xmlns:a16="http://schemas.microsoft.com/office/drawing/2014/main" id="{CCC4D22A-0E85-68C8-7355-D36875941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5377" y="2087702"/>
            <a:ext cx="2972635" cy="1492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2C80CA-DB56-F7F6-1591-C1FE990B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/>
              <a:t> </a:t>
            </a:r>
          </a:p>
        </p:txBody>
      </p:sp>
      <p:pic>
        <p:nvPicPr>
          <p:cNvPr id="1365" name="Picture 1364">
            <a:extLst>
              <a:ext uri="{FF2B5EF4-FFF2-40B4-BE49-F238E27FC236}">
                <a16:creationId xmlns:a16="http://schemas.microsoft.com/office/drawing/2014/main" id="{5D2B5D67-2F3C-BAAE-5B19-ED55C98CD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06" y="2153347"/>
            <a:ext cx="3684335" cy="1967147"/>
          </a:xfrm>
          <a:prstGeom prst="rect">
            <a:avLst/>
          </a:prstGeom>
        </p:spPr>
      </p:pic>
      <p:pic>
        <p:nvPicPr>
          <p:cNvPr id="1487" name="Picture 1486">
            <a:extLst>
              <a:ext uri="{FF2B5EF4-FFF2-40B4-BE49-F238E27FC236}">
                <a16:creationId xmlns:a16="http://schemas.microsoft.com/office/drawing/2014/main" id="{DEFF5B2D-1364-5FBD-6EE4-8D03FD31D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41" y="4426270"/>
            <a:ext cx="3688400" cy="1973243"/>
          </a:xfrm>
          <a:prstGeom prst="rect">
            <a:avLst/>
          </a:prstGeom>
        </p:spPr>
      </p:pic>
      <p:sp>
        <p:nvSpPr>
          <p:cNvPr id="1493" name="TextBox 1492">
            <a:extLst>
              <a:ext uri="{FF2B5EF4-FFF2-40B4-BE49-F238E27FC236}">
                <a16:creationId xmlns:a16="http://schemas.microsoft.com/office/drawing/2014/main" id="{7614D23D-1567-331A-FF86-17C4F1B1E765}"/>
              </a:ext>
            </a:extLst>
          </p:cNvPr>
          <p:cNvSpPr txBox="1"/>
          <p:nvPr/>
        </p:nvSpPr>
        <p:spPr>
          <a:xfrm rot="16200000">
            <a:off x="229130" y="2732640"/>
            <a:ext cx="1146126" cy="194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probability (%)</a:t>
            </a:r>
          </a:p>
        </p:txBody>
      </p:sp>
      <p:sp>
        <p:nvSpPr>
          <p:cNvPr id="1494" name="TextBox 1493">
            <a:extLst>
              <a:ext uri="{FF2B5EF4-FFF2-40B4-BE49-F238E27FC236}">
                <a16:creationId xmlns:a16="http://schemas.microsoft.com/office/drawing/2014/main" id="{E82C6F71-B110-72F5-7FA0-D04A90D5CC82}"/>
              </a:ext>
            </a:extLst>
          </p:cNvPr>
          <p:cNvSpPr txBox="1"/>
          <p:nvPr/>
        </p:nvSpPr>
        <p:spPr>
          <a:xfrm>
            <a:off x="2508432" y="3113428"/>
            <a:ext cx="133821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OS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−: NR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: 29.4 months</a:t>
            </a:r>
          </a:p>
        </p:txBody>
      </p:sp>
      <p:sp>
        <p:nvSpPr>
          <p:cNvPr id="1495" name="TextBox 1494">
            <a:extLst>
              <a:ext uri="{FF2B5EF4-FFF2-40B4-BE49-F238E27FC236}">
                <a16:creationId xmlns:a16="http://schemas.microsoft.com/office/drawing/2014/main" id="{3D8D66AC-E8A2-C958-5954-98C812F3E56B}"/>
              </a:ext>
            </a:extLst>
          </p:cNvPr>
          <p:cNvSpPr txBox="1"/>
          <p:nvPr/>
        </p:nvSpPr>
        <p:spPr>
          <a:xfrm>
            <a:off x="1026624" y="3225364"/>
            <a:ext cx="1315095" cy="3488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HR=0.562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95% CI, 0.398-0.794</a:t>
            </a:r>
          </a:p>
        </p:txBody>
      </p:sp>
      <p:sp>
        <p:nvSpPr>
          <p:cNvPr id="1496" name="TextBox 1495">
            <a:extLst>
              <a:ext uri="{FF2B5EF4-FFF2-40B4-BE49-F238E27FC236}">
                <a16:creationId xmlns:a16="http://schemas.microsoft.com/office/drawing/2014/main" id="{3D7FA4C4-0AAD-8235-64F9-6A2CFAF89B02}"/>
              </a:ext>
            </a:extLst>
          </p:cNvPr>
          <p:cNvSpPr txBox="1"/>
          <p:nvPr/>
        </p:nvSpPr>
        <p:spPr>
          <a:xfrm>
            <a:off x="3166257" y="2221265"/>
            <a:ext cx="740267" cy="102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CENSORED</a:t>
            </a:r>
          </a:p>
        </p:txBody>
      </p:sp>
      <p:sp>
        <p:nvSpPr>
          <p:cNvPr id="1497" name="TextBox 1496">
            <a:extLst>
              <a:ext uri="{FF2B5EF4-FFF2-40B4-BE49-F238E27FC236}">
                <a16:creationId xmlns:a16="http://schemas.microsoft.com/office/drawing/2014/main" id="{ECEE0548-E258-59E3-14C6-565D3216942E}"/>
              </a:ext>
            </a:extLst>
          </p:cNvPr>
          <p:cNvSpPr txBox="1"/>
          <p:nvPr/>
        </p:nvSpPr>
        <p:spPr>
          <a:xfrm>
            <a:off x="1055529" y="3609926"/>
            <a:ext cx="3178744" cy="2975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from randomization (months)</a:t>
            </a:r>
          </a:p>
          <a:p>
            <a:pPr marL="0" marR="0" lvl="0" indent="0" algn="ctr" defTabSz="457200" rtl="0" eaLnBrk="1" fontAlgn="auto" latinLnBrk="0" hangingPunct="1">
              <a:lnSpc>
                <a:spcPts val="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MRD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(N=138; Q n=77, P n=61)         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(N=183; Q n=85, P n=98)</a:t>
            </a:r>
          </a:p>
        </p:txBody>
      </p:sp>
      <p:cxnSp>
        <p:nvCxnSpPr>
          <p:cNvPr id="1498" name="Straight Connector 1497">
            <a:extLst>
              <a:ext uri="{FF2B5EF4-FFF2-40B4-BE49-F238E27FC236}">
                <a16:creationId xmlns:a16="http://schemas.microsoft.com/office/drawing/2014/main" id="{F348DE30-362E-A28D-615F-C8F9CDC36D6C}"/>
              </a:ext>
            </a:extLst>
          </p:cNvPr>
          <p:cNvCxnSpPr>
            <a:cxnSpLocks/>
          </p:cNvCxnSpPr>
          <p:nvPr/>
        </p:nvCxnSpPr>
        <p:spPr>
          <a:xfrm>
            <a:off x="1242418" y="3792707"/>
            <a:ext cx="125608" cy="0"/>
          </a:xfrm>
          <a:prstGeom prst="line">
            <a:avLst/>
          </a:prstGeom>
          <a:ln w="38100">
            <a:solidFill>
              <a:srgbClr val="023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9" name="Straight Connector 1498">
            <a:extLst>
              <a:ext uri="{FF2B5EF4-FFF2-40B4-BE49-F238E27FC236}">
                <a16:creationId xmlns:a16="http://schemas.microsoft.com/office/drawing/2014/main" id="{A66C6D46-CDA5-6BDD-879F-BC9D3CCDB45C}"/>
              </a:ext>
            </a:extLst>
          </p:cNvPr>
          <p:cNvCxnSpPr>
            <a:cxnSpLocks/>
          </p:cNvCxnSpPr>
          <p:nvPr/>
        </p:nvCxnSpPr>
        <p:spPr>
          <a:xfrm>
            <a:off x="2683402" y="3798045"/>
            <a:ext cx="117945" cy="0"/>
          </a:xfrm>
          <a:prstGeom prst="line">
            <a:avLst/>
          </a:prstGeom>
          <a:ln w="38100">
            <a:solidFill>
              <a:srgbClr val="00A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4" name="TextBox 1503">
            <a:extLst>
              <a:ext uri="{FF2B5EF4-FFF2-40B4-BE49-F238E27FC236}">
                <a16:creationId xmlns:a16="http://schemas.microsoft.com/office/drawing/2014/main" id="{CF050CB7-2550-77BF-83B2-710FBB460467}"/>
              </a:ext>
            </a:extLst>
          </p:cNvPr>
          <p:cNvSpPr txBox="1"/>
          <p:nvPr/>
        </p:nvSpPr>
        <p:spPr>
          <a:xfrm>
            <a:off x="3555718" y="3031226"/>
            <a:ext cx="877843" cy="128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0A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 (n=183)</a:t>
            </a:r>
          </a:p>
        </p:txBody>
      </p:sp>
      <p:sp>
        <p:nvSpPr>
          <p:cNvPr id="1505" name="TextBox 1504">
            <a:extLst>
              <a:ext uri="{FF2B5EF4-FFF2-40B4-BE49-F238E27FC236}">
                <a16:creationId xmlns:a16="http://schemas.microsoft.com/office/drawing/2014/main" id="{9CC941A9-3BFC-920F-2CAD-F11E8E115BD1}"/>
              </a:ext>
            </a:extLst>
          </p:cNvPr>
          <p:cNvSpPr txBox="1"/>
          <p:nvPr/>
        </p:nvSpPr>
        <p:spPr>
          <a:xfrm>
            <a:off x="3581325" y="2566929"/>
            <a:ext cx="877843" cy="128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</a:t>
            </a: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</a:t>
            </a: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(n=138)</a:t>
            </a:r>
          </a:p>
        </p:txBody>
      </p:sp>
      <p:sp>
        <p:nvSpPr>
          <p:cNvPr id="1506" name="TextBox 1505">
            <a:extLst>
              <a:ext uri="{FF2B5EF4-FFF2-40B4-BE49-F238E27FC236}">
                <a16:creationId xmlns:a16="http://schemas.microsoft.com/office/drawing/2014/main" id="{7987472F-8871-637E-34A6-6148EE298AAF}"/>
              </a:ext>
            </a:extLst>
          </p:cNvPr>
          <p:cNvSpPr txBox="1"/>
          <p:nvPr/>
        </p:nvSpPr>
        <p:spPr>
          <a:xfrm>
            <a:off x="1869794" y="4239543"/>
            <a:ext cx="151944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MRD Cutoff: 0</a:t>
            </a:r>
          </a:p>
        </p:txBody>
      </p:sp>
      <p:sp>
        <p:nvSpPr>
          <p:cNvPr id="1507" name="TextBox 1506">
            <a:extLst>
              <a:ext uri="{FF2B5EF4-FFF2-40B4-BE49-F238E27FC236}">
                <a16:creationId xmlns:a16="http://schemas.microsoft.com/office/drawing/2014/main" id="{4C1BE53D-D59E-D764-FC75-C3871D441FF4}"/>
              </a:ext>
            </a:extLst>
          </p:cNvPr>
          <p:cNvSpPr txBox="1"/>
          <p:nvPr/>
        </p:nvSpPr>
        <p:spPr>
          <a:xfrm rot="16200000">
            <a:off x="222780" y="5021815"/>
            <a:ext cx="1146126" cy="194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probability (%)</a:t>
            </a:r>
          </a:p>
        </p:txBody>
      </p:sp>
      <p:sp>
        <p:nvSpPr>
          <p:cNvPr id="1508" name="TextBox 1507">
            <a:extLst>
              <a:ext uri="{FF2B5EF4-FFF2-40B4-BE49-F238E27FC236}">
                <a16:creationId xmlns:a16="http://schemas.microsoft.com/office/drawing/2014/main" id="{79312A3C-6266-A9E9-1DE3-41917EFBB692}"/>
              </a:ext>
            </a:extLst>
          </p:cNvPr>
          <p:cNvSpPr txBox="1"/>
          <p:nvPr/>
        </p:nvSpPr>
        <p:spPr>
          <a:xfrm>
            <a:off x="2502082" y="5384242"/>
            <a:ext cx="133821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OS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−: NR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: 48.6 months</a:t>
            </a:r>
          </a:p>
        </p:txBody>
      </p:sp>
      <p:sp>
        <p:nvSpPr>
          <p:cNvPr id="1509" name="TextBox 1508">
            <a:extLst>
              <a:ext uri="{FF2B5EF4-FFF2-40B4-BE49-F238E27FC236}">
                <a16:creationId xmlns:a16="http://schemas.microsoft.com/office/drawing/2014/main" id="{48494110-6E65-EA5E-E08D-5A36C5EA38CA}"/>
              </a:ext>
            </a:extLst>
          </p:cNvPr>
          <p:cNvSpPr txBox="1"/>
          <p:nvPr/>
        </p:nvSpPr>
        <p:spPr>
          <a:xfrm>
            <a:off x="1020274" y="5496177"/>
            <a:ext cx="1315095" cy="3488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HR=0.722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95% CI, 0.450-1.159</a:t>
            </a:r>
          </a:p>
        </p:txBody>
      </p:sp>
      <p:sp>
        <p:nvSpPr>
          <p:cNvPr id="1510" name="TextBox 1509">
            <a:extLst>
              <a:ext uri="{FF2B5EF4-FFF2-40B4-BE49-F238E27FC236}">
                <a16:creationId xmlns:a16="http://schemas.microsoft.com/office/drawing/2014/main" id="{E35B2B13-1FF7-CB0A-85AA-5522709894F1}"/>
              </a:ext>
            </a:extLst>
          </p:cNvPr>
          <p:cNvSpPr txBox="1"/>
          <p:nvPr/>
        </p:nvSpPr>
        <p:spPr>
          <a:xfrm>
            <a:off x="3159907" y="4510440"/>
            <a:ext cx="740267" cy="102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CENSORED</a:t>
            </a:r>
          </a:p>
        </p:txBody>
      </p:sp>
      <p:sp>
        <p:nvSpPr>
          <p:cNvPr id="1511" name="TextBox 1510">
            <a:extLst>
              <a:ext uri="{FF2B5EF4-FFF2-40B4-BE49-F238E27FC236}">
                <a16:creationId xmlns:a16="http://schemas.microsoft.com/office/drawing/2014/main" id="{EF911EFF-7810-EDCC-102C-B447E73E44A2}"/>
              </a:ext>
            </a:extLst>
          </p:cNvPr>
          <p:cNvSpPr txBox="1"/>
          <p:nvPr/>
        </p:nvSpPr>
        <p:spPr>
          <a:xfrm>
            <a:off x="1049179" y="5899101"/>
            <a:ext cx="3178744" cy="2975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from randomization (months)</a:t>
            </a:r>
          </a:p>
          <a:p>
            <a:pPr marL="0" marR="0" lvl="0" indent="0" algn="ctr" defTabSz="457200" rtl="0" eaLnBrk="1" fontAlgn="auto" latinLnBrk="0" hangingPunct="1">
              <a:lnSpc>
                <a:spcPts val="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MRD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(N=53; Q n=34, P n=19)         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(N=268; Q n=128, P n=140)</a:t>
            </a:r>
          </a:p>
        </p:txBody>
      </p:sp>
      <p:cxnSp>
        <p:nvCxnSpPr>
          <p:cNvPr id="1512" name="Straight Connector 1511">
            <a:extLst>
              <a:ext uri="{FF2B5EF4-FFF2-40B4-BE49-F238E27FC236}">
                <a16:creationId xmlns:a16="http://schemas.microsoft.com/office/drawing/2014/main" id="{B9F5BE4C-4BAC-103C-CDAD-BFF615D0B864}"/>
              </a:ext>
            </a:extLst>
          </p:cNvPr>
          <p:cNvCxnSpPr>
            <a:cxnSpLocks/>
          </p:cNvCxnSpPr>
          <p:nvPr/>
        </p:nvCxnSpPr>
        <p:spPr>
          <a:xfrm>
            <a:off x="1216209" y="6085143"/>
            <a:ext cx="125608" cy="0"/>
          </a:xfrm>
          <a:prstGeom prst="line">
            <a:avLst/>
          </a:prstGeom>
          <a:ln w="38100">
            <a:solidFill>
              <a:srgbClr val="023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3" name="Straight Connector 1512">
            <a:extLst>
              <a:ext uri="{FF2B5EF4-FFF2-40B4-BE49-F238E27FC236}">
                <a16:creationId xmlns:a16="http://schemas.microsoft.com/office/drawing/2014/main" id="{3081DD72-BC85-5699-2649-225208915572}"/>
              </a:ext>
            </a:extLst>
          </p:cNvPr>
          <p:cNvCxnSpPr>
            <a:cxnSpLocks/>
          </p:cNvCxnSpPr>
          <p:nvPr/>
        </p:nvCxnSpPr>
        <p:spPr>
          <a:xfrm>
            <a:off x="2600103" y="6089703"/>
            <a:ext cx="117945" cy="0"/>
          </a:xfrm>
          <a:prstGeom prst="line">
            <a:avLst/>
          </a:prstGeom>
          <a:ln w="38100">
            <a:solidFill>
              <a:srgbClr val="00A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4" name="TextBox 1513">
            <a:extLst>
              <a:ext uri="{FF2B5EF4-FFF2-40B4-BE49-F238E27FC236}">
                <a16:creationId xmlns:a16="http://schemas.microsoft.com/office/drawing/2014/main" id="{D502D23C-4D7A-4895-B660-0B8E18397A91}"/>
              </a:ext>
            </a:extLst>
          </p:cNvPr>
          <p:cNvSpPr txBox="1"/>
          <p:nvPr/>
        </p:nvSpPr>
        <p:spPr>
          <a:xfrm>
            <a:off x="3476105" y="5234734"/>
            <a:ext cx="877843" cy="128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0A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 (n=268)</a:t>
            </a:r>
          </a:p>
        </p:txBody>
      </p:sp>
      <p:sp>
        <p:nvSpPr>
          <p:cNvPr id="1515" name="TextBox 1514">
            <a:extLst>
              <a:ext uri="{FF2B5EF4-FFF2-40B4-BE49-F238E27FC236}">
                <a16:creationId xmlns:a16="http://schemas.microsoft.com/office/drawing/2014/main" id="{50DF67DE-FE33-C7A8-763C-7B4E716C2126}"/>
              </a:ext>
            </a:extLst>
          </p:cNvPr>
          <p:cNvSpPr txBox="1"/>
          <p:nvPr/>
        </p:nvSpPr>
        <p:spPr>
          <a:xfrm>
            <a:off x="3366818" y="4842894"/>
            <a:ext cx="877843" cy="128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</a:t>
            </a: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</a:t>
            </a: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(n=53)</a:t>
            </a:r>
          </a:p>
        </p:txBody>
      </p:sp>
      <p:sp>
        <p:nvSpPr>
          <p:cNvPr id="1524" name="Rectangle 1523">
            <a:extLst>
              <a:ext uri="{FF2B5EF4-FFF2-40B4-BE49-F238E27FC236}">
                <a16:creationId xmlns:a16="http://schemas.microsoft.com/office/drawing/2014/main" id="{025D5FC6-6732-29BB-9164-4A2DC7EEB3FA}"/>
              </a:ext>
            </a:extLst>
          </p:cNvPr>
          <p:cNvSpPr/>
          <p:nvPr/>
        </p:nvSpPr>
        <p:spPr>
          <a:xfrm>
            <a:off x="7283812" y="2135624"/>
            <a:ext cx="545100" cy="470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5" name="Rectangle 1524">
            <a:extLst>
              <a:ext uri="{FF2B5EF4-FFF2-40B4-BE49-F238E27FC236}">
                <a16:creationId xmlns:a16="http://schemas.microsoft.com/office/drawing/2014/main" id="{C0F93F63-F2F0-F881-CDC7-2E2F2C488C85}"/>
              </a:ext>
            </a:extLst>
          </p:cNvPr>
          <p:cNvSpPr/>
          <p:nvPr/>
        </p:nvSpPr>
        <p:spPr>
          <a:xfrm>
            <a:off x="5665154" y="3686175"/>
            <a:ext cx="1374183" cy="24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6" name="TextBox 1525">
            <a:extLst>
              <a:ext uri="{FF2B5EF4-FFF2-40B4-BE49-F238E27FC236}">
                <a16:creationId xmlns:a16="http://schemas.microsoft.com/office/drawing/2014/main" id="{71C50153-F42F-DD6D-6192-894BA18BA567}"/>
              </a:ext>
            </a:extLst>
          </p:cNvPr>
          <p:cNvSpPr txBox="1"/>
          <p:nvPr/>
        </p:nvSpPr>
        <p:spPr>
          <a:xfrm>
            <a:off x="4523924" y="2108240"/>
            <a:ext cx="347178" cy="143590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27" name="TextBox 1526">
            <a:extLst>
              <a:ext uri="{FF2B5EF4-FFF2-40B4-BE49-F238E27FC236}">
                <a16:creationId xmlns:a16="http://schemas.microsoft.com/office/drawing/2014/main" id="{227A3451-BF9F-66BF-F68B-5631DFF15F5D}"/>
              </a:ext>
            </a:extLst>
          </p:cNvPr>
          <p:cNvSpPr txBox="1"/>
          <p:nvPr/>
        </p:nvSpPr>
        <p:spPr>
          <a:xfrm rot="16200000">
            <a:off x="4121217" y="2660553"/>
            <a:ext cx="1035856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probability (%)</a:t>
            </a:r>
          </a:p>
        </p:txBody>
      </p:sp>
      <p:sp>
        <p:nvSpPr>
          <p:cNvPr id="1520" name="TextBox 1519">
            <a:extLst>
              <a:ext uri="{FF2B5EF4-FFF2-40B4-BE49-F238E27FC236}">
                <a16:creationId xmlns:a16="http://schemas.microsoft.com/office/drawing/2014/main" id="{CD7998FC-25F1-6B79-79EC-A1A8962CB099}"/>
              </a:ext>
            </a:extLst>
          </p:cNvPr>
          <p:cNvSpPr txBox="1"/>
          <p:nvPr/>
        </p:nvSpPr>
        <p:spPr>
          <a:xfrm>
            <a:off x="7019285" y="2260563"/>
            <a:ext cx="740267" cy="102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CENSORED</a:t>
            </a:r>
          </a:p>
        </p:txBody>
      </p:sp>
      <p:sp>
        <p:nvSpPr>
          <p:cNvPr id="1518" name="TextBox 1517">
            <a:extLst>
              <a:ext uri="{FF2B5EF4-FFF2-40B4-BE49-F238E27FC236}">
                <a16:creationId xmlns:a16="http://schemas.microsoft.com/office/drawing/2014/main" id="{8C47DB75-6F2A-E877-EF8C-DCF5DA3B080D}"/>
              </a:ext>
            </a:extLst>
          </p:cNvPr>
          <p:cNvSpPr txBox="1"/>
          <p:nvPr/>
        </p:nvSpPr>
        <p:spPr>
          <a:xfrm>
            <a:off x="6361460" y="3134364"/>
            <a:ext cx="133821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OS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−: NR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: 21.9 months</a:t>
            </a:r>
          </a:p>
        </p:txBody>
      </p:sp>
      <p:sp>
        <p:nvSpPr>
          <p:cNvPr id="1519" name="TextBox 1518">
            <a:extLst>
              <a:ext uri="{FF2B5EF4-FFF2-40B4-BE49-F238E27FC236}">
                <a16:creationId xmlns:a16="http://schemas.microsoft.com/office/drawing/2014/main" id="{CC3FE170-9F69-2C2B-DACA-6879B2179938}"/>
              </a:ext>
            </a:extLst>
          </p:cNvPr>
          <p:cNvSpPr txBox="1"/>
          <p:nvPr/>
        </p:nvSpPr>
        <p:spPr>
          <a:xfrm>
            <a:off x="4879652" y="3237119"/>
            <a:ext cx="1352572" cy="3488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HR=0.525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95% CI, 0.376-0.731</a:t>
            </a:r>
          </a:p>
        </p:txBody>
      </p:sp>
      <p:sp>
        <p:nvSpPr>
          <p:cNvPr id="1522" name="TextBox 1521">
            <a:extLst>
              <a:ext uri="{FF2B5EF4-FFF2-40B4-BE49-F238E27FC236}">
                <a16:creationId xmlns:a16="http://schemas.microsoft.com/office/drawing/2014/main" id="{06D2A088-22DD-22AC-C5B3-3CECF6A25EFF}"/>
              </a:ext>
            </a:extLst>
          </p:cNvPr>
          <p:cNvSpPr txBox="1"/>
          <p:nvPr/>
        </p:nvSpPr>
        <p:spPr>
          <a:xfrm>
            <a:off x="6999448" y="2969959"/>
            <a:ext cx="877843" cy="128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0A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 (n=166)</a:t>
            </a:r>
          </a:p>
        </p:txBody>
      </p:sp>
      <p:sp>
        <p:nvSpPr>
          <p:cNvPr id="1523" name="TextBox 1522">
            <a:extLst>
              <a:ext uri="{FF2B5EF4-FFF2-40B4-BE49-F238E27FC236}">
                <a16:creationId xmlns:a16="http://schemas.microsoft.com/office/drawing/2014/main" id="{141CF450-D37E-972B-87E6-CD486A9644B0}"/>
              </a:ext>
            </a:extLst>
          </p:cNvPr>
          <p:cNvSpPr txBox="1"/>
          <p:nvPr/>
        </p:nvSpPr>
        <p:spPr>
          <a:xfrm>
            <a:off x="7260754" y="2502809"/>
            <a:ext cx="877843" cy="128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</a:t>
            </a: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</a:t>
            </a: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(n=162)</a:t>
            </a:r>
          </a:p>
        </p:txBody>
      </p:sp>
      <p:sp>
        <p:nvSpPr>
          <p:cNvPr id="1521" name="TextBox 1520">
            <a:extLst>
              <a:ext uri="{FF2B5EF4-FFF2-40B4-BE49-F238E27FC236}">
                <a16:creationId xmlns:a16="http://schemas.microsoft.com/office/drawing/2014/main" id="{1978E48C-1CB1-7488-95D9-9E38C6AFA27B}"/>
              </a:ext>
            </a:extLst>
          </p:cNvPr>
          <p:cNvSpPr txBox="1"/>
          <p:nvPr/>
        </p:nvSpPr>
        <p:spPr>
          <a:xfrm>
            <a:off x="4879654" y="3649224"/>
            <a:ext cx="2997638" cy="2975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from randomization (months)</a:t>
            </a:r>
          </a:p>
          <a:p>
            <a:pPr marL="0" marR="0" lvl="0" indent="0" algn="ctr" defTabSz="457200" rtl="0" eaLnBrk="1" fontAlgn="auto" latinLnBrk="0" hangingPunct="1">
              <a:lnSpc>
                <a:spcPts val="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MRD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(N=162; Q n=89, P n=73)         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(N=166; Q n=78, P n=88)</a:t>
            </a:r>
          </a:p>
        </p:txBody>
      </p:sp>
      <p:cxnSp>
        <p:nvCxnSpPr>
          <p:cNvPr id="1529" name="Straight Connector 1528">
            <a:extLst>
              <a:ext uri="{FF2B5EF4-FFF2-40B4-BE49-F238E27FC236}">
                <a16:creationId xmlns:a16="http://schemas.microsoft.com/office/drawing/2014/main" id="{C68F45CA-989B-451D-1F01-BD6C37A42A7A}"/>
              </a:ext>
            </a:extLst>
          </p:cNvPr>
          <p:cNvCxnSpPr>
            <a:cxnSpLocks/>
          </p:cNvCxnSpPr>
          <p:nvPr/>
        </p:nvCxnSpPr>
        <p:spPr>
          <a:xfrm>
            <a:off x="4974346" y="3840158"/>
            <a:ext cx="125608" cy="0"/>
          </a:xfrm>
          <a:prstGeom prst="line">
            <a:avLst/>
          </a:prstGeom>
          <a:ln w="38100">
            <a:solidFill>
              <a:srgbClr val="023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0" name="Straight Connector 1529">
            <a:extLst>
              <a:ext uri="{FF2B5EF4-FFF2-40B4-BE49-F238E27FC236}">
                <a16:creationId xmlns:a16="http://schemas.microsoft.com/office/drawing/2014/main" id="{DB2360C8-FE9E-DE58-13A7-F73506C2E978}"/>
              </a:ext>
            </a:extLst>
          </p:cNvPr>
          <p:cNvCxnSpPr>
            <a:cxnSpLocks/>
          </p:cNvCxnSpPr>
          <p:nvPr/>
        </p:nvCxnSpPr>
        <p:spPr>
          <a:xfrm>
            <a:off x="6412499" y="3845496"/>
            <a:ext cx="117945" cy="0"/>
          </a:xfrm>
          <a:prstGeom prst="line">
            <a:avLst/>
          </a:prstGeom>
          <a:ln w="38100">
            <a:solidFill>
              <a:srgbClr val="00A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1" name="Rectangle 1530">
            <a:extLst>
              <a:ext uri="{FF2B5EF4-FFF2-40B4-BE49-F238E27FC236}">
                <a16:creationId xmlns:a16="http://schemas.microsoft.com/office/drawing/2014/main" id="{0F367DDF-3743-78A4-FF3E-49BF3C16579C}"/>
              </a:ext>
            </a:extLst>
          </p:cNvPr>
          <p:cNvSpPr/>
          <p:nvPr/>
        </p:nvSpPr>
        <p:spPr>
          <a:xfrm>
            <a:off x="7261820" y="4410104"/>
            <a:ext cx="545100" cy="470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2" name="Rectangle 1531">
            <a:extLst>
              <a:ext uri="{FF2B5EF4-FFF2-40B4-BE49-F238E27FC236}">
                <a16:creationId xmlns:a16="http://schemas.microsoft.com/office/drawing/2014/main" id="{5E2E37FF-E34A-F2F9-1588-4F7D7BA40618}"/>
              </a:ext>
            </a:extLst>
          </p:cNvPr>
          <p:cNvSpPr/>
          <p:nvPr/>
        </p:nvSpPr>
        <p:spPr>
          <a:xfrm>
            <a:off x="5677109" y="5938051"/>
            <a:ext cx="1374183" cy="24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5" name="TextBox 1534">
            <a:extLst>
              <a:ext uri="{FF2B5EF4-FFF2-40B4-BE49-F238E27FC236}">
                <a16:creationId xmlns:a16="http://schemas.microsoft.com/office/drawing/2014/main" id="{98A29BEF-52A1-9D16-7089-3F6F5E9D0F42}"/>
              </a:ext>
            </a:extLst>
          </p:cNvPr>
          <p:cNvSpPr txBox="1"/>
          <p:nvPr/>
        </p:nvSpPr>
        <p:spPr>
          <a:xfrm>
            <a:off x="5760614" y="4255418"/>
            <a:ext cx="151944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MRD Cutoff: 0</a:t>
            </a:r>
          </a:p>
        </p:txBody>
      </p:sp>
      <p:sp>
        <p:nvSpPr>
          <p:cNvPr id="1537" name="TextBox 1536">
            <a:extLst>
              <a:ext uri="{FF2B5EF4-FFF2-40B4-BE49-F238E27FC236}">
                <a16:creationId xmlns:a16="http://schemas.microsoft.com/office/drawing/2014/main" id="{862D36FA-AAD0-AAAA-5DBB-D709B7EA8816}"/>
              </a:ext>
            </a:extLst>
          </p:cNvPr>
          <p:cNvSpPr txBox="1"/>
          <p:nvPr/>
        </p:nvSpPr>
        <p:spPr>
          <a:xfrm>
            <a:off x="6392902" y="5400117"/>
            <a:ext cx="133821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OS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−: NR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: 40.4 months</a:t>
            </a:r>
          </a:p>
        </p:txBody>
      </p:sp>
      <p:sp>
        <p:nvSpPr>
          <p:cNvPr id="1538" name="TextBox 1537">
            <a:extLst>
              <a:ext uri="{FF2B5EF4-FFF2-40B4-BE49-F238E27FC236}">
                <a16:creationId xmlns:a16="http://schemas.microsoft.com/office/drawing/2014/main" id="{317824F9-FC8E-DE96-F644-CB8F62FF4AF3}"/>
              </a:ext>
            </a:extLst>
          </p:cNvPr>
          <p:cNvSpPr txBox="1"/>
          <p:nvPr/>
        </p:nvSpPr>
        <p:spPr>
          <a:xfrm>
            <a:off x="4911094" y="5502871"/>
            <a:ext cx="133821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HR=0.626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95% CI, 0.419-0.935</a:t>
            </a:r>
          </a:p>
        </p:txBody>
      </p:sp>
      <p:sp>
        <p:nvSpPr>
          <p:cNvPr id="1539" name="TextBox 1538">
            <a:extLst>
              <a:ext uri="{FF2B5EF4-FFF2-40B4-BE49-F238E27FC236}">
                <a16:creationId xmlns:a16="http://schemas.microsoft.com/office/drawing/2014/main" id="{902BB8A3-AB9B-7F9A-5C5D-3699A61D121D}"/>
              </a:ext>
            </a:extLst>
          </p:cNvPr>
          <p:cNvSpPr txBox="1"/>
          <p:nvPr/>
        </p:nvSpPr>
        <p:spPr>
          <a:xfrm>
            <a:off x="7050727" y="4526315"/>
            <a:ext cx="740267" cy="102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CENSORED</a:t>
            </a:r>
          </a:p>
        </p:txBody>
      </p:sp>
      <p:sp>
        <p:nvSpPr>
          <p:cNvPr id="1540" name="TextBox 1539">
            <a:extLst>
              <a:ext uri="{FF2B5EF4-FFF2-40B4-BE49-F238E27FC236}">
                <a16:creationId xmlns:a16="http://schemas.microsoft.com/office/drawing/2014/main" id="{8F0F33AE-6FDE-8842-5972-CF727AE966A4}"/>
              </a:ext>
            </a:extLst>
          </p:cNvPr>
          <p:cNvSpPr txBox="1"/>
          <p:nvPr/>
        </p:nvSpPr>
        <p:spPr>
          <a:xfrm>
            <a:off x="4939999" y="5914976"/>
            <a:ext cx="302715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from randomization (months)</a:t>
            </a:r>
          </a:p>
          <a:p>
            <a:pPr marL="0" marR="0" lvl="0" indent="0" algn="ctr" defTabSz="457200" rtl="0" eaLnBrk="1" fontAlgn="auto" latinLnBrk="0" hangingPunct="1">
              <a:lnSpc>
                <a:spcPts val="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MRD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(N=83; Q n=48, P n=35)         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(N=245; Q n=119, P n=126)</a:t>
            </a:r>
          </a:p>
        </p:txBody>
      </p:sp>
      <p:sp>
        <p:nvSpPr>
          <p:cNvPr id="1541" name="TextBox 1540">
            <a:extLst>
              <a:ext uri="{FF2B5EF4-FFF2-40B4-BE49-F238E27FC236}">
                <a16:creationId xmlns:a16="http://schemas.microsoft.com/office/drawing/2014/main" id="{A9397684-C0ED-B1CA-EBF1-682F72536A2B}"/>
              </a:ext>
            </a:extLst>
          </p:cNvPr>
          <p:cNvSpPr txBox="1"/>
          <p:nvPr/>
        </p:nvSpPr>
        <p:spPr>
          <a:xfrm>
            <a:off x="7057239" y="5162135"/>
            <a:ext cx="877843" cy="128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0A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 (n=245)</a:t>
            </a:r>
          </a:p>
        </p:txBody>
      </p:sp>
      <p:sp>
        <p:nvSpPr>
          <p:cNvPr id="1542" name="TextBox 1541">
            <a:extLst>
              <a:ext uri="{FF2B5EF4-FFF2-40B4-BE49-F238E27FC236}">
                <a16:creationId xmlns:a16="http://schemas.microsoft.com/office/drawing/2014/main" id="{687AFF67-0DBD-8F28-13EB-CDC9BF25EC33}"/>
              </a:ext>
            </a:extLst>
          </p:cNvPr>
          <p:cNvSpPr txBox="1"/>
          <p:nvPr/>
        </p:nvSpPr>
        <p:spPr>
          <a:xfrm>
            <a:off x="7148394" y="4858797"/>
            <a:ext cx="877843" cy="128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</a:t>
            </a: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</a:t>
            </a: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(n=83)</a:t>
            </a:r>
          </a:p>
        </p:txBody>
      </p:sp>
      <p:sp>
        <p:nvSpPr>
          <p:cNvPr id="1543" name="TextBox 1542">
            <a:extLst>
              <a:ext uri="{FF2B5EF4-FFF2-40B4-BE49-F238E27FC236}">
                <a16:creationId xmlns:a16="http://schemas.microsoft.com/office/drawing/2014/main" id="{11727CBC-B0E5-6B9C-0B2E-8C66D6FD7356}"/>
              </a:ext>
            </a:extLst>
          </p:cNvPr>
          <p:cNvSpPr txBox="1"/>
          <p:nvPr/>
        </p:nvSpPr>
        <p:spPr>
          <a:xfrm>
            <a:off x="4504281" y="4384618"/>
            <a:ext cx="347178" cy="143590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36" name="TextBox 1535">
            <a:extLst>
              <a:ext uri="{FF2B5EF4-FFF2-40B4-BE49-F238E27FC236}">
                <a16:creationId xmlns:a16="http://schemas.microsoft.com/office/drawing/2014/main" id="{2836EAEF-AC7A-730A-133B-EC81B1EE4D58}"/>
              </a:ext>
            </a:extLst>
          </p:cNvPr>
          <p:cNvSpPr txBox="1"/>
          <p:nvPr/>
        </p:nvSpPr>
        <p:spPr>
          <a:xfrm rot="16200000">
            <a:off x="4066200" y="5008288"/>
            <a:ext cx="1146126" cy="194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probability (%)</a:t>
            </a:r>
          </a:p>
        </p:txBody>
      </p:sp>
      <p:cxnSp>
        <p:nvCxnSpPr>
          <p:cNvPr id="1547" name="Straight Connector 1546">
            <a:extLst>
              <a:ext uri="{FF2B5EF4-FFF2-40B4-BE49-F238E27FC236}">
                <a16:creationId xmlns:a16="http://schemas.microsoft.com/office/drawing/2014/main" id="{8D6FC1DD-91CB-6D0B-8487-B1581B567BAE}"/>
              </a:ext>
            </a:extLst>
          </p:cNvPr>
          <p:cNvCxnSpPr>
            <a:cxnSpLocks/>
          </p:cNvCxnSpPr>
          <p:nvPr/>
        </p:nvCxnSpPr>
        <p:spPr>
          <a:xfrm>
            <a:off x="5021873" y="6103558"/>
            <a:ext cx="125608" cy="0"/>
          </a:xfrm>
          <a:prstGeom prst="line">
            <a:avLst/>
          </a:prstGeom>
          <a:ln w="38100">
            <a:solidFill>
              <a:srgbClr val="023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8" name="Straight Connector 1547">
            <a:extLst>
              <a:ext uri="{FF2B5EF4-FFF2-40B4-BE49-F238E27FC236}">
                <a16:creationId xmlns:a16="http://schemas.microsoft.com/office/drawing/2014/main" id="{67732EFB-7402-89BD-F318-0CEF1C3163C7}"/>
              </a:ext>
            </a:extLst>
          </p:cNvPr>
          <p:cNvCxnSpPr>
            <a:cxnSpLocks/>
          </p:cNvCxnSpPr>
          <p:nvPr/>
        </p:nvCxnSpPr>
        <p:spPr>
          <a:xfrm>
            <a:off x="6417780" y="6104221"/>
            <a:ext cx="117945" cy="0"/>
          </a:xfrm>
          <a:prstGeom prst="line">
            <a:avLst/>
          </a:prstGeom>
          <a:ln w="38100">
            <a:solidFill>
              <a:srgbClr val="00A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9" name="TextBox 1548">
            <a:extLst>
              <a:ext uri="{FF2B5EF4-FFF2-40B4-BE49-F238E27FC236}">
                <a16:creationId xmlns:a16="http://schemas.microsoft.com/office/drawing/2014/main" id="{657C4688-3F28-934A-1EF6-84304B6760D7}"/>
              </a:ext>
            </a:extLst>
          </p:cNvPr>
          <p:cNvSpPr txBox="1"/>
          <p:nvPr/>
        </p:nvSpPr>
        <p:spPr>
          <a:xfrm>
            <a:off x="4549376" y="3834032"/>
            <a:ext cx="396913" cy="352532"/>
          </a:xfrm>
          <a:prstGeom prst="rect">
            <a:avLst/>
          </a:prstGeom>
          <a:solidFill>
            <a:schemeClr val="bg1"/>
          </a:solidFill>
        </p:spPr>
        <p:txBody>
          <a:bodyPr wrap="square" r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at risk</a:t>
            </a:r>
          </a:p>
          <a:p>
            <a:pPr marL="0" marR="0" lvl="0" indent="0" algn="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</a:t>
            </a: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</a:t>
            </a:r>
          </a:p>
          <a:p>
            <a:pPr marL="0" marR="0" lvl="0" indent="0" algn="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0A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MRD+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00A7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3" name="TextBox 1562">
            <a:extLst>
              <a:ext uri="{FF2B5EF4-FFF2-40B4-BE49-F238E27FC236}">
                <a16:creationId xmlns:a16="http://schemas.microsoft.com/office/drawing/2014/main" id="{386EFA94-481B-AA17-A25E-4FD587943D09}"/>
              </a:ext>
            </a:extLst>
          </p:cNvPr>
          <p:cNvSpPr txBox="1"/>
          <p:nvPr/>
        </p:nvSpPr>
        <p:spPr>
          <a:xfrm>
            <a:off x="1547932" y="1084477"/>
            <a:ext cx="20354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rgbClr val="0723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CRc After Induction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723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 or 2 cycles)</a:t>
            </a:r>
          </a:p>
        </p:txBody>
      </p:sp>
      <p:sp>
        <p:nvSpPr>
          <p:cNvPr id="1564" name="TextBox 1563">
            <a:extLst>
              <a:ext uri="{FF2B5EF4-FFF2-40B4-BE49-F238E27FC236}">
                <a16:creationId xmlns:a16="http://schemas.microsoft.com/office/drawing/2014/main" id="{F98DD7E7-A8C0-1F6D-5D12-4003D32B0106}"/>
              </a:ext>
            </a:extLst>
          </p:cNvPr>
          <p:cNvSpPr txBox="1"/>
          <p:nvPr/>
        </p:nvSpPr>
        <p:spPr>
          <a:xfrm>
            <a:off x="4515753" y="1084477"/>
            <a:ext cx="37385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rgbClr val="0723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2 Cycles of CTx</a:t>
            </a: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0723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723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(CRc after induction × 2 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723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CRc after induction #1 + consol. #1)</a:t>
            </a:r>
          </a:p>
        </p:txBody>
      </p:sp>
      <p:sp>
        <p:nvSpPr>
          <p:cNvPr id="1565" name="TextBox 1564">
            <a:extLst>
              <a:ext uri="{FF2B5EF4-FFF2-40B4-BE49-F238E27FC236}">
                <a16:creationId xmlns:a16="http://schemas.microsoft.com/office/drawing/2014/main" id="{FF74A57A-C035-F852-7517-DF2711CCD54F}"/>
              </a:ext>
            </a:extLst>
          </p:cNvPr>
          <p:cNvSpPr txBox="1"/>
          <p:nvPr/>
        </p:nvSpPr>
        <p:spPr>
          <a:xfrm>
            <a:off x="8668213" y="1084477"/>
            <a:ext cx="30620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rgbClr val="0723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Last Consolidation Cycle</a:t>
            </a: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0723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723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(up to 4 cycles)</a:t>
            </a:r>
          </a:p>
        </p:txBody>
      </p:sp>
      <p:graphicFrame>
        <p:nvGraphicFramePr>
          <p:cNvPr id="2155" name="Table 2154">
            <a:extLst>
              <a:ext uri="{FF2B5EF4-FFF2-40B4-BE49-F238E27FC236}">
                <a16:creationId xmlns:a16="http://schemas.microsoft.com/office/drawing/2014/main" id="{F3517650-5924-0CDA-4C2F-90969A33CD8F}"/>
              </a:ext>
            </a:extLst>
          </p:cNvPr>
          <p:cNvGraphicFramePr>
            <a:graphicFrameLocks noGrp="1"/>
          </p:cNvGraphicFramePr>
          <p:nvPr/>
        </p:nvGraphicFramePr>
        <p:xfrm>
          <a:off x="4974346" y="3951453"/>
          <a:ext cx="2845647" cy="189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07">
                  <a:extLst>
                    <a:ext uri="{9D8B030D-6E8A-4147-A177-3AD203B41FA5}">
                      <a16:colId xmlns:a16="http://schemas.microsoft.com/office/drawing/2014/main" val="1724418553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1061373443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132161994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05877979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226783095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540820485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784052849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130717134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239889396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06145229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111033566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1052756117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648398557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140308145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74743116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2984651684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1052415656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864251302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1751911401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46415331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2785258742"/>
                    </a:ext>
                  </a:extLst>
                </a:gridCol>
              </a:tblGrid>
              <a:tr h="94788"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8268"/>
                  </a:ext>
                </a:extLst>
              </a:tr>
              <a:tr h="94788"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355509"/>
                  </a:ext>
                </a:extLst>
              </a:tr>
            </a:tbl>
          </a:graphicData>
        </a:graphic>
      </p:graphicFrame>
      <p:graphicFrame>
        <p:nvGraphicFramePr>
          <p:cNvPr id="2158" name="Table 2157">
            <a:extLst>
              <a:ext uri="{FF2B5EF4-FFF2-40B4-BE49-F238E27FC236}">
                <a16:creationId xmlns:a16="http://schemas.microsoft.com/office/drawing/2014/main" id="{B28229D0-F3BC-B6B0-18A0-B13326F510B3}"/>
              </a:ext>
            </a:extLst>
          </p:cNvPr>
          <p:cNvGraphicFramePr>
            <a:graphicFrameLocks noGrp="1"/>
          </p:cNvGraphicFramePr>
          <p:nvPr/>
        </p:nvGraphicFramePr>
        <p:xfrm>
          <a:off x="4947888" y="5842139"/>
          <a:ext cx="2845647" cy="106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07">
                  <a:extLst>
                    <a:ext uri="{9D8B030D-6E8A-4147-A177-3AD203B41FA5}">
                      <a16:colId xmlns:a16="http://schemas.microsoft.com/office/drawing/2014/main" val="1724418553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1061373443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132161994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05877979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226783095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540820485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784052849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130717134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239889396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06145229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111033566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1052756117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648398557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140308145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74743116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2984651684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1052415656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864251302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1751911401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46415331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2785258742"/>
                    </a:ext>
                  </a:extLst>
                </a:gridCol>
              </a:tblGrid>
              <a:tr h="106553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8268"/>
                  </a:ext>
                </a:extLst>
              </a:tr>
            </a:tbl>
          </a:graphicData>
        </a:graphic>
      </p:graphicFrame>
      <p:graphicFrame>
        <p:nvGraphicFramePr>
          <p:cNvPr id="2159" name="Table 2158">
            <a:extLst>
              <a:ext uri="{FF2B5EF4-FFF2-40B4-BE49-F238E27FC236}">
                <a16:creationId xmlns:a16="http://schemas.microsoft.com/office/drawing/2014/main" id="{936F86B9-0B4C-F554-6023-B34A51850FF9}"/>
              </a:ext>
            </a:extLst>
          </p:cNvPr>
          <p:cNvGraphicFramePr>
            <a:graphicFrameLocks noGrp="1"/>
          </p:cNvGraphicFramePr>
          <p:nvPr/>
        </p:nvGraphicFramePr>
        <p:xfrm>
          <a:off x="4947888" y="6226042"/>
          <a:ext cx="2845647" cy="186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07">
                  <a:extLst>
                    <a:ext uri="{9D8B030D-6E8A-4147-A177-3AD203B41FA5}">
                      <a16:colId xmlns:a16="http://schemas.microsoft.com/office/drawing/2014/main" val="1724418553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1061373443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132161994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05877979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226783095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540820485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784052849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130717134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239889396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06145229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111033566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1052756117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648398557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140308145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374743116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2984651684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1052415656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864251302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1751911401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446415331"/>
                    </a:ext>
                  </a:extLst>
                </a:gridCol>
                <a:gridCol w="135507">
                  <a:extLst>
                    <a:ext uri="{9D8B030D-6E8A-4147-A177-3AD203B41FA5}">
                      <a16:colId xmlns:a16="http://schemas.microsoft.com/office/drawing/2014/main" val="2785258742"/>
                    </a:ext>
                  </a:extLst>
                </a:gridCol>
              </a:tblGrid>
              <a:tr h="93411"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8268"/>
                  </a:ext>
                </a:extLst>
              </a:tr>
              <a:tr h="93411"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355509"/>
                  </a:ext>
                </a:extLst>
              </a:tr>
            </a:tbl>
          </a:graphicData>
        </a:graphic>
      </p:graphicFrame>
      <p:sp>
        <p:nvSpPr>
          <p:cNvPr id="2160" name="TextBox 2159">
            <a:extLst>
              <a:ext uri="{FF2B5EF4-FFF2-40B4-BE49-F238E27FC236}">
                <a16:creationId xmlns:a16="http://schemas.microsoft.com/office/drawing/2014/main" id="{7572BEA4-EEB6-7A2D-2FFD-00822FC03EDE}"/>
              </a:ext>
            </a:extLst>
          </p:cNvPr>
          <p:cNvSpPr txBox="1"/>
          <p:nvPr/>
        </p:nvSpPr>
        <p:spPr>
          <a:xfrm>
            <a:off x="4549376" y="6108652"/>
            <a:ext cx="396913" cy="352532"/>
          </a:xfrm>
          <a:prstGeom prst="rect">
            <a:avLst/>
          </a:prstGeom>
          <a:solidFill>
            <a:schemeClr val="bg1"/>
          </a:solidFill>
        </p:spPr>
        <p:txBody>
          <a:bodyPr wrap="square" r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at risk</a:t>
            </a:r>
          </a:p>
          <a:p>
            <a:pPr marL="0" marR="0" lvl="0" indent="0" algn="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</a:t>
            </a: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</a:t>
            </a:r>
          </a:p>
          <a:p>
            <a:pPr marL="0" marR="0" lvl="0" indent="0" algn="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0A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MRD+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00A7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62" name="Graphic 2161">
            <a:extLst>
              <a:ext uri="{FF2B5EF4-FFF2-40B4-BE49-F238E27FC236}">
                <a16:creationId xmlns:a16="http://schemas.microsoft.com/office/drawing/2014/main" id="{EAF11DFF-6C1B-8C3F-B120-7F327C2085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3869" y="4370917"/>
            <a:ext cx="2980330" cy="14806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808F9E-470C-386D-96AD-FEDD6439D14F}"/>
              </a:ext>
            </a:extLst>
          </p:cNvPr>
          <p:cNvSpPr/>
          <p:nvPr/>
        </p:nvSpPr>
        <p:spPr>
          <a:xfrm>
            <a:off x="11112313" y="4391263"/>
            <a:ext cx="587619" cy="498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11ECE7-7601-AC39-96FA-41A0F51A2C6E}"/>
              </a:ext>
            </a:extLst>
          </p:cNvPr>
          <p:cNvSpPr txBox="1"/>
          <p:nvPr/>
        </p:nvSpPr>
        <p:spPr>
          <a:xfrm>
            <a:off x="10261441" y="5355275"/>
            <a:ext cx="133821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OS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−: NR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: 26.2 months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395CA-1839-E5AD-EAB8-6CEF64DCF220}"/>
              </a:ext>
            </a:extLst>
          </p:cNvPr>
          <p:cNvSpPr txBox="1"/>
          <p:nvPr/>
        </p:nvSpPr>
        <p:spPr>
          <a:xfrm>
            <a:off x="8779633" y="5498669"/>
            <a:ext cx="1378118" cy="3488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HR=0.470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95% CI, 0.334-0.661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318099-98AA-6891-E783-01DBD401134E}"/>
              </a:ext>
            </a:extLst>
          </p:cNvPr>
          <p:cNvSpPr txBox="1"/>
          <p:nvPr/>
        </p:nvSpPr>
        <p:spPr>
          <a:xfrm>
            <a:off x="10919267" y="4481474"/>
            <a:ext cx="740267" cy="102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CENSORED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34A80-127E-B714-6AB0-A834C2E77C79}"/>
              </a:ext>
            </a:extLst>
          </p:cNvPr>
          <p:cNvSpPr txBox="1"/>
          <p:nvPr/>
        </p:nvSpPr>
        <p:spPr>
          <a:xfrm>
            <a:off x="11076594" y="5210977"/>
            <a:ext cx="877843" cy="128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0A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 (n=183)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AF3CE-1B38-C446-25BC-C56EC42382BA}"/>
              </a:ext>
            </a:extLst>
          </p:cNvPr>
          <p:cNvSpPr txBox="1"/>
          <p:nvPr/>
        </p:nvSpPr>
        <p:spPr>
          <a:xfrm>
            <a:off x="11112312" y="4724236"/>
            <a:ext cx="877843" cy="128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</a:t>
            </a: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</a:t>
            </a: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(n=154)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2BC9E-4FC1-0C95-F3B3-B9C01195EEE4}"/>
              </a:ext>
            </a:extLst>
          </p:cNvPr>
          <p:cNvSpPr/>
          <p:nvPr/>
        </p:nvSpPr>
        <p:spPr>
          <a:xfrm>
            <a:off x="9513680" y="5903043"/>
            <a:ext cx="1503252" cy="24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F1965E-28FB-880A-3227-1333A8A2D84B}"/>
              </a:ext>
            </a:extLst>
          </p:cNvPr>
          <p:cNvSpPr/>
          <p:nvPr/>
        </p:nvSpPr>
        <p:spPr>
          <a:xfrm>
            <a:off x="8377047" y="6016027"/>
            <a:ext cx="416614" cy="476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722BD0-613F-D8D3-63BE-1B52A251A5F1}"/>
              </a:ext>
            </a:extLst>
          </p:cNvPr>
          <p:cNvSpPr txBox="1"/>
          <p:nvPr/>
        </p:nvSpPr>
        <p:spPr>
          <a:xfrm>
            <a:off x="8740946" y="5888787"/>
            <a:ext cx="3086238" cy="2975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from randomization (months)</a:t>
            </a:r>
          </a:p>
          <a:p>
            <a:pPr marL="0" marR="0" lvl="0" indent="0" algn="ctr" defTabSz="457200" rtl="0" eaLnBrk="1" fontAlgn="auto" latinLnBrk="0" hangingPunct="1">
              <a:lnSpc>
                <a:spcPts val="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MRD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(N=154; Q n=88, P n=66)         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(N=183; Q n=84, P n=99)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75FF6F-4307-ACBD-242A-6E884DC6305F}"/>
              </a:ext>
            </a:extLst>
          </p:cNvPr>
          <p:cNvCxnSpPr>
            <a:cxnSpLocks/>
          </p:cNvCxnSpPr>
          <p:nvPr/>
        </p:nvCxnSpPr>
        <p:spPr>
          <a:xfrm>
            <a:off x="8879969" y="6090068"/>
            <a:ext cx="125608" cy="0"/>
          </a:xfrm>
          <a:prstGeom prst="line">
            <a:avLst/>
          </a:prstGeom>
          <a:ln w="38100">
            <a:solidFill>
              <a:srgbClr val="023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4AA7DA-20B9-B7DE-87E5-BA440B6AEF32}"/>
              </a:ext>
            </a:extLst>
          </p:cNvPr>
          <p:cNvCxnSpPr>
            <a:cxnSpLocks/>
          </p:cNvCxnSpPr>
          <p:nvPr/>
        </p:nvCxnSpPr>
        <p:spPr>
          <a:xfrm>
            <a:off x="10288578" y="6084382"/>
            <a:ext cx="117945" cy="0"/>
          </a:xfrm>
          <a:prstGeom prst="line">
            <a:avLst/>
          </a:prstGeom>
          <a:ln w="38100">
            <a:solidFill>
              <a:srgbClr val="00A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BC394DF-B3CB-027C-EA3E-22DE932A484E}"/>
              </a:ext>
            </a:extLst>
          </p:cNvPr>
          <p:cNvSpPr txBox="1"/>
          <p:nvPr/>
        </p:nvSpPr>
        <p:spPr>
          <a:xfrm>
            <a:off x="9565870" y="4206327"/>
            <a:ext cx="151944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MRD Cutoff: 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B406BE-5A4F-9702-7D66-026991E1D0F3}"/>
              </a:ext>
            </a:extLst>
          </p:cNvPr>
          <p:cNvSpPr txBox="1"/>
          <p:nvPr/>
        </p:nvSpPr>
        <p:spPr>
          <a:xfrm>
            <a:off x="8365498" y="4352952"/>
            <a:ext cx="347178" cy="143590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E9F4B3-015D-B0B8-7A0D-D0E188D1F15A}"/>
              </a:ext>
            </a:extLst>
          </p:cNvPr>
          <p:cNvSpPr txBox="1"/>
          <p:nvPr/>
        </p:nvSpPr>
        <p:spPr>
          <a:xfrm rot="16200000">
            <a:off x="7930063" y="4976622"/>
            <a:ext cx="1146126" cy="194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probability (%)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21F277-D613-B1C8-364F-8FCFC5665D16}"/>
              </a:ext>
            </a:extLst>
          </p:cNvPr>
          <p:cNvSpPr/>
          <p:nvPr/>
        </p:nvSpPr>
        <p:spPr>
          <a:xfrm>
            <a:off x="11085319" y="2135624"/>
            <a:ext cx="614613" cy="563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F83391-3003-C371-9CCB-F6DE27764740}"/>
              </a:ext>
            </a:extLst>
          </p:cNvPr>
          <p:cNvSpPr/>
          <p:nvPr/>
        </p:nvSpPr>
        <p:spPr>
          <a:xfrm>
            <a:off x="9508701" y="3676317"/>
            <a:ext cx="1372294" cy="234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EDFC02-B6ED-FB63-A3E2-157F1DEDAC7F}"/>
              </a:ext>
            </a:extLst>
          </p:cNvPr>
          <p:cNvSpPr/>
          <p:nvPr/>
        </p:nvSpPr>
        <p:spPr>
          <a:xfrm>
            <a:off x="8413356" y="3842147"/>
            <a:ext cx="366277" cy="364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8EC142-22F0-633D-90DE-802487B6A208}"/>
              </a:ext>
            </a:extLst>
          </p:cNvPr>
          <p:cNvSpPr txBox="1"/>
          <p:nvPr/>
        </p:nvSpPr>
        <p:spPr>
          <a:xfrm>
            <a:off x="10873028" y="2243133"/>
            <a:ext cx="740267" cy="102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CENSORED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0BD6FE-5254-653F-C990-167C40B9CD31}"/>
              </a:ext>
            </a:extLst>
          </p:cNvPr>
          <p:cNvSpPr txBox="1"/>
          <p:nvPr/>
        </p:nvSpPr>
        <p:spPr>
          <a:xfrm>
            <a:off x="10984452" y="3012613"/>
            <a:ext cx="877843" cy="128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0A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 (n=119)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F9863B-61FC-9EF1-CA53-C63D3B6793BA}"/>
              </a:ext>
            </a:extLst>
          </p:cNvPr>
          <p:cNvSpPr txBox="1"/>
          <p:nvPr/>
        </p:nvSpPr>
        <p:spPr>
          <a:xfrm>
            <a:off x="10984452" y="2528955"/>
            <a:ext cx="877843" cy="128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</a:t>
            </a: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</a:t>
            </a:r>
            <a:r>
              <a:rPr kumimoji="0" lang="en-US" sz="833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(n=218)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CCCCA0-7FED-313B-E860-602DCF685754}"/>
              </a:ext>
            </a:extLst>
          </p:cNvPr>
          <p:cNvSpPr txBox="1"/>
          <p:nvPr/>
        </p:nvSpPr>
        <p:spPr>
          <a:xfrm>
            <a:off x="8698542" y="3631795"/>
            <a:ext cx="3083904" cy="2975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from randomization (months)</a:t>
            </a:r>
          </a:p>
          <a:p>
            <a:pPr marL="0" marR="0" lvl="0" indent="0" algn="ctr" defTabSz="457200" rtl="0" eaLnBrk="1" fontAlgn="auto" latinLnBrk="0" hangingPunct="1">
              <a:lnSpc>
                <a:spcPts val="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MRD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(N=218; Q n=126, P n=92)         </a:t>
            </a: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(N=119; Q n=46, P n=73)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FFE946-F8EF-82B2-D850-8DE62920B1A5}"/>
              </a:ext>
            </a:extLst>
          </p:cNvPr>
          <p:cNvCxnSpPr>
            <a:cxnSpLocks/>
          </p:cNvCxnSpPr>
          <p:nvPr/>
        </p:nvCxnSpPr>
        <p:spPr>
          <a:xfrm>
            <a:off x="8803195" y="3827709"/>
            <a:ext cx="125608" cy="0"/>
          </a:xfrm>
          <a:prstGeom prst="line">
            <a:avLst/>
          </a:prstGeom>
          <a:ln w="38100">
            <a:solidFill>
              <a:srgbClr val="023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7ADFBDF-1AE6-327B-4680-0A286A23408C}"/>
              </a:ext>
            </a:extLst>
          </p:cNvPr>
          <p:cNvCxnSpPr>
            <a:cxnSpLocks/>
          </p:cNvCxnSpPr>
          <p:nvPr/>
        </p:nvCxnSpPr>
        <p:spPr>
          <a:xfrm>
            <a:off x="10295349" y="3823088"/>
            <a:ext cx="117945" cy="0"/>
          </a:xfrm>
          <a:prstGeom prst="line">
            <a:avLst/>
          </a:prstGeom>
          <a:ln w="38100">
            <a:solidFill>
              <a:srgbClr val="00A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4A4D433-285B-32FC-E79E-CD4497D247CF}"/>
              </a:ext>
            </a:extLst>
          </p:cNvPr>
          <p:cNvSpPr txBox="1"/>
          <p:nvPr/>
        </p:nvSpPr>
        <p:spPr>
          <a:xfrm>
            <a:off x="10250078" y="3125651"/>
            <a:ext cx="133821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OS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−: NR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: 14.8 months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F8535D-E615-D290-430D-374343E5F06B}"/>
              </a:ext>
            </a:extLst>
          </p:cNvPr>
          <p:cNvSpPr txBox="1"/>
          <p:nvPr/>
        </p:nvSpPr>
        <p:spPr>
          <a:xfrm>
            <a:off x="8768270" y="3239412"/>
            <a:ext cx="1352572" cy="3488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HR=0.458</a:t>
            </a:r>
          </a:p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95% CI, 0.332-0.633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0A31BF-392A-1EC5-30AB-88C21A3D9981}"/>
              </a:ext>
            </a:extLst>
          </p:cNvPr>
          <p:cNvSpPr txBox="1"/>
          <p:nvPr/>
        </p:nvSpPr>
        <p:spPr>
          <a:xfrm>
            <a:off x="8352269" y="2110609"/>
            <a:ext cx="347178" cy="143590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3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22BAB6-5CC1-C119-624D-AA6C2192AB29}"/>
              </a:ext>
            </a:extLst>
          </p:cNvPr>
          <p:cNvSpPr txBox="1"/>
          <p:nvPr/>
        </p:nvSpPr>
        <p:spPr>
          <a:xfrm rot="16200000">
            <a:off x="7914188" y="2722372"/>
            <a:ext cx="1146126" cy="194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probability (%)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3808609A-A108-2EEE-20F2-7E1CEF49A665}"/>
              </a:ext>
            </a:extLst>
          </p:cNvPr>
          <p:cNvGraphicFramePr>
            <a:graphicFrameLocks noGrp="1"/>
          </p:cNvGraphicFramePr>
          <p:nvPr/>
        </p:nvGraphicFramePr>
        <p:xfrm>
          <a:off x="8795748" y="3569764"/>
          <a:ext cx="2823744" cy="106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64">
                  <a:extLst>
                    <a:ext uri="{9D8B030D-6E8A-4147-A177-3AD203B41FA5}">
                      <a16:colId xmlns:a16="http://schemas.microsoft.com/office/drawing/2014/main" val="1724418553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1061373443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4132161994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405877979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3226783095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3540820485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3784052849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4130717134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4239889396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306145229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4111033566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1052756117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3648398557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3140308145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374743116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2984651684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1052415656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864251302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1751911401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446415331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2785258742"/>
                    </a:ext>
                  </a:extLst>
                </a:gridCol>
              </a:tblGrid>
              <a:tr h="106553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8268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6AB64C97-6CF7-3F78-A5CE-30B473FF5217}"/>
              </a:ext>
            </a:extLst>
          </p:cNvPr>
          <p:cNvGraphicFramePr>
            <a:graphicFrameLocks noGrp="1"/>
          </p:cNvGraphicFramePr>
          <p:nvPr/>
        </p:nvGraphicFramePr>
        <p:xfrm>
          <a:off x="8795748" y="3955079"/>
          <a:ext cx="2823744" cy="189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64">
                  <a:extLst>
                    <a:ext uri="{9D8B030D-6E8A-4147-A177-3AD203B41FA5}">
                      <a16:colId xmlns:a16="http://schemas.microsoft.com/office/drawing/2014/main" val="1724418553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1061373443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4132161994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405877979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3226783095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3540820485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3784052849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4130717134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4239889396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306145229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4111033566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1052756117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3648398557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3140308145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374743116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2984651684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1052415656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864251302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1751911401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446415331"/>
                    </a:ext>
                  </a:extLst>
                </a:gridCol>
                <a:gridCol w="134464">
                  <a:extLst>
                    <a:ext uri="{9D8B030D-6E8A-4147-A177-3AD203B41FA5}">
                      <a16:colId xmlns:a16="http://schemas.microsoft.com/office/drawing/2014/main" val="2785258742"/>
                    </a:ext>
                  </a:extLst>
                </a:gridCol>
              </a:tblGrid>
              <a:tr h="94788"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28268"/>
                  </a:ext>
                </a:extLst>
              </a:tr>
              <a:tr h="94788"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355509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32D48C24-97B4-2EBA-3262-6DC07C340B5D}"/>
              </a:ext>
            </a:extLst>
          </p:cNvPr>
          <p:cNvGraphicFramePr>
            <a:graphicFrameLocks noGrp="1"/>
          </p:cNvGraphicFramePr>
          <p:nvPr/>
        </p:nvGraphicFramePr>
        <p:xfrm>
          <a:off x="8808554" y="5818326"/>
          <a:ext cx="2855916" cy="106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96">
                  <a:extLst>
                    <a:ext uri="{9D8B030D-6E8A-4147-A177-3AD203B41FA5}">
                      <a16:colId xmlns:a16="http://schemas.microsoft.com/office/drawing/2014/main" val="1724418553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1061373443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4132161994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405877979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3226783095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3540820485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3784052849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4130717134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4239889396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306145229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4111033566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1052756117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3648398557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3140308145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374743116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2984651684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1052415656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864251302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1751911401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446415331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2785258742"/>
                    </a:ext>
                  </a:extLst>
                </a:gridCol>
              </a:tblGrid>
              <a:tr h="106553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8268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665BD7D2-85CB-76DD-ED18-03EB9B3BDD70}"/>
              </a:ext>
            </a:extLst>
          </p:cNvPr>
          <p:cNvGraphicFramePr>
            <a:graphicFrameLocks noGrp="1"/>
          </p:cNvGraphicFramePr>
          <p:nvPr/>
        </p:nvGraphicFramePr>
        <p:xfrm>
          <a:off x="8808554" y="6231682"/>
          <a:ext cx="2855916" cy="186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96">
                  <a:extLst>
                    <a:ext uri="{9D8B030D-6E8A-4147-A177-3AD203B41FA5}">
                      <a16:colId xmlns:a16="http://schemas.microsoft.com/office/drawing/2014/main" val="1724418553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1061373443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4132161994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405877979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3226783095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3540820485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3784052849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4130717134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4239889396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306145229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4111033566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1052756117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3648398557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3140308145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374743116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2984651684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1052415656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864251302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1751911401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446415331"/>
                    </a:ext>
                  </a:extLst>
                </a:gridCol>
                <a:gridCol w="135996">
                  <a:extLst>
                    <a:ext uri="{9D8B030D-6E8A-4147-A177-3AD203B41FA5}">
                      <a16:colId xmlns:a16="http://schemas.microsoft.com/office/drawing/2014/main" val="2785258742"/>
                    </a:ext>
                  </a:extLst>
                </a:gridCol>
              </a:tblGrid>
              <a:tr h="93411"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4371A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28268"/>
                  </a:ext>
                </a:extLst>
              </a:tr>
              <a:tr h="93411"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355509"/>
                  </a:ext>
                </a:extLst>
              </a:tr>
            </a:tbl>
          </a:graphicData>
        </a:graphic>
      </p:graphicFrame>
      <p:pic>
        <p:nvPicPr>
          <p:cNvPr id="41" name="Graphic 40">
            <a:extLst>
              <a:ext uri="{FF2B5EF4-FFF2-40B4-BE49-F238E27FC236}">
                <a16:creationId xmlns:a16="http://schemas.microsoft.com/office/drawing/2014/main" id="{171F0D78-DCF2-D158-6305-F57FC025DE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14482" y="2107408"/>
            <a:ext cx="2965418" cy="1472483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CBF3A8B9-5EDC-285A-4127-E24E4EAC0D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27821" y="4336547"/>
            <a:ext cx="2992523" cy="1491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14CB13-4202-2A2E-930D-CE1A96E86516}"/>
              </a:ext>
            </a:extLst>
          </p:cNvPr>
          <p:cNvSpPr txBox="1"/>
          <p:nvPr/>
        </p:nvSpPr>
        <p:spPr>
          <a:xfrm>
            <a:off x="8386897" y="6113970"/>
            <a:ext cx="396913" cy="352532"/>
          </a:xfrm>
          <a:prstGeom prst="rect">
            <a:avLst/>
          </a:prstGeom>
          <a:solidFill>
            <a:schemeClr val="bg1"/>
          </a:solidFill>
        </p:spPr>
        <p:txBody>
          <a:bodyPr wrap="square" r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at risk</a:t>
            </a:r>
          </a:p>
          <a:p>
            <a:pPr marL="0" marR="0" lvl="0" indent="0" algn="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</a:t>
            </a: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</a:t>
            </a:r>
          </a:p>
          <a:p>
            <a:pPr marL="0" marR="0" lvl="0" indent="0" algn="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0A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MRD+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00A7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6225FD-59EC-09A2-3EEA-8832C3E1033B}"/>
              </a:ext>
            </a:extLst>
          </p:cNvPr>
          <p:cNvSpPr txBox="1"/>
          <p:nvPr/>
        </p:nvSpPr>
        <p:spPr>
          <a:xfrm>
            <a:off x="8371422" y="3839483"/>
            <a:ext cx="396913" cy="352532"/>
          </a:xfrm>
          <a:prstGeom prst="rect">
            <a:avLst/>
          </a:prstGeom>
          <a:solidFill>
            <a:schemeClr val="bg1"/>
          </a:solidFill>
        </p:spPr>
        <p:txBody>
          <a:bodyPr wrap="square" r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at risk</a:t>
            </a:r>
          </a:p>
          <a:p>
            <a:pPr marL="0" marR="0" lvl="0" indent="0" algn="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</a:t>
            </a: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−</a:t>
            </a:r>
          </a:p>
          <a:p>
            <a:pPr marL="0" marR="0" lvl="0" indent="0" algn="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0A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MRD+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00A7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D60169A-84C3-08CB-70B8-3705DA8C4A7F}"/>
              </a:ext>
            </a:extLst>
          </p:cNvPr>
          <p:cNvSpPr/>
          <p:nvPr/>
        </p:nvSpPr>
        <p:spPr>
          <a:xfrm>
            <a:off x="648049" y="1084477"/>
            <a:ext cx="3776204" cy="53644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252D363-419C-02D4-5083-E9DA2E783097}"/>
              </a:ext>
            </a:extLst>
          </p:cNvPr>
          <p:cNvSpPr/>
          <p:nvPr/>
        </p:nvSpPr>
        <p:spPr>
          <a:xfrm>
            <a:off x="4502464" y="1084477"/>
            <a:ext cx="3776204" cy="53644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63C3E85-1F09-01D9-AE73-2B4CEF27AE51}"/>
              </a:ext>
            </a:extLst>
          </p:cNvPr>
          <p:cNvSpPr/>
          <p:nvPr/>
        </p:nvSpPr>
        <p:spPr>
          <a:xfrm>
            <a:off x="8356716" y="1084477"/>
            <a:ext cx="3633440" cy="53644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8F892C-9BC1-4311-DEB5-7230CC9504D7}"/>
              </a:ext>
            </a:extLst>
          </p:cNvPr>
          <p:cNvSpPr txBox="1"/>
          <p:nvPr/>
        </p:nvSpPr>
        <p:spPr>
          <a:xfrm rot="16200000">
            <a:off x="-638139" y="2378013"/>
            <a:ext cx="1932783" cy="2331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5240" bIns="1524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 cutoff: 10</a:t>
            </a:r>
            <a:r>
              <a:rPr kumimoji="0" lang="en-US" sz="1667" b="1" i="0" u="none" strike="noStrike" kern="1200" cap="none" spc="0" normalizeH="0" baseline="3000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EC3BEF-2BF6-3BA3-8555-CF51A206BD27}"/>
              </a:ext>
            </a:extLst>
          </p:cNvPr>
          <p:cNvSpPr txBox="1"/>
          <p:nvPr/>
        </p:nvSpPr>
        <p:spPr>
          <a:xfrm rot="16200000">
            <a:off x="-673396" y="5202785"/>
            <a:ext cx="1932783" cy="2331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5240" bIns="1524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 cutoff: 0</a:t>
            </a:r>
            <a:endParaRPr kumimoji="0" lang="en-US" sz="1667" b="1" i="0" u="none" strike="noStrike" kern="1200" cap="none" spc="0" normalizeH="0" baseline="3000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177FFC6A-D1D3-D68A-CD5F-F9C56CDD1C36}"/>
              </a:ext>
            </a:extLst>
          </p:cNvPr>
          <p:cNvSpPr txBox="1">
            <a:spLocks/>
          </p:cNvSpPr>
          <p:nvPr/>
        </p:nvSpPr>
        <p:spPr>
          <a:xfrm>
            <a:off x="79674" y="77840"/>
            <a:ext cx="11910481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QuANTUM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-First Updates: FLT3-ITD MRD Predicts OS (Perl, #832)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MRD cutoff 10-4 based on LLOQ (lower limit of quant), also zero/undetectable (as post-hoc)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7D3C9-7970-7CA4-DAD8-3120769D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74" y="6514474"/>
            <a:ext cx="11430001" cy="296378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Post hoc analysis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667" b="0" i="0" u="none" strike="noStrike" kern="1200" cap="none" spc="0" normalizeH="0" baseline="4600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Defined as 2 cycles of induction </a:t>
            </a:r>
            <a:r>
              <a:rPr kumimoji="0" lang="en-US" sz="667" b="0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CTx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or 1 cycle of induction </a:t>
            </a:r>
            <a:r>
              <a:rPr kumimoji="0" lang="en-US" sz="667" b="0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CTx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+ 1 cycle of consolidation </a:t>
            </a:r>
            <a:r>
              <a:rPr kumimoji="0" lang="en-US" sz="667" b="0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cCTx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667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Include samples up to end of consolidation; if there was no MRD data for the last consolidation cycle, the earlier available MRD status was used, including from induction. </a:t>
            </a: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984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">
            <a:extLst>
              <a:ext uri="{FF2B5EF4-FFF2-40B4-BE49-F238E27FC236}">
                <a16:creationId xmlns:a16="http://schemas.microsoft.com/office/drawing/2014/main" id="{177FFC6A-D1D3-D68A-CD5F-F9C56CDD1C36}"/>
              </a:ext>
            </a:extLst>
          </p:cNvPr>
          <p:cNvSpPr txBox="1">
            <a:spLocks/>
          </p:cNvSpPr>
          <p:nvPr/>
        </p:nvSpPr>
        <p:spPr>
          <a:xfrm>
            <a:off x="94035" y="132516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QuANTUM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-First Outcomes: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QUIZ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Improves MRD- Rates</a:t>
            </a:r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B1C2EB0F-C739-2367-1E15-27040C85C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455" name="Picture 2454">
            <a:extLst>
              <a:ext uri="{FF2B5EF4-FFF2-40B4-BE49-F238E27FC236}">
                <a16:creationId xmlns:a16="http://schemas.microsoft.com/office/drawing/2014/main" id="{E42D7E1A-4C71-300F-5C8F-BA9C2DC4A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9457"/>
            <a:ext cx="12192000" cy="55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48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4723-F4D9-F4D3-726E-C1CC9E128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3CD7A8DE-E226-0E44-91B9-4AEA2B24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53" y="1107558"/>
            <a:ext cx="11712798" cy="5106772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8A71C-6860-15AB-3CA4-49965CE7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809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E3153-BE4C-6A99-D3F4-9132479B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096D907-8743-B45D-0D95-19BC91842235}"/>
              </a:ext>
            </a:extLst>
          </p:cNvPr>
          <p:cNvSpPr txBox="1">
            <a:spLocks/>
          </p:cNvSpPr>
          <p:nvPr/>
        </p:nvSpPr>
        <p:spPr>
          <a:xfrm>
            <a:off x="94035" y="132516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QuANTUM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-First: Conclusions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8A77DA8-C7A6-479C-651D-DC3C44B776AD}"/>
              </a:ext>
            </a:extLst>
          </p:cNvPr>
          <p:cNvSpPr txBox="1">
            <a:spLocks/>
          </p:cNvSpPr>
          <p:nvPr/>
        </p:nvSpPr>
        <p:spPr>
          <a:xfrm>
            <a:off x="524256" y="1841326"/>
            <a:ext cx="10725946" cy="421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Proxima Nova Rg" panose="02000506030000020004" pitchFamily="50" charset="0"/>
              <a:buChar char="-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There is a clear prognostic utility of FLT3-ITD specific MRD measurements in management of patients with FLT3-ITD AML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Elimination of detectable FLT3-ITD MRD is associated with longer OS (in patients both w/wo QUIZ)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QUIZ is associated with deeper responses and more frequent MRD clearance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01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4723-F4D9-F4D3-726E-C1CC9E128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3CD7A8DE-E226-0E44-91B9-4AEA2B24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53" y="1107558"/>
            <a:ext cx="11712798" cy="5106772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8A71C-6860-15AB-3CA4-49965CE7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809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E3153-BE4C-6A99-D3F4-9132479B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096D907-8743-B45D-0D95-19BC91842235}"/>
              </a:ext>
            </a:extLst>
          </p:cNvPr>
          <p:cNvSpPr txBox="1">
            <a:spLocks/>
          </p:cNvSpPr>
          <p:nvPr/>
        </p:nvSpPr>
        <p:spPr>
          <a:xfrm>
            <a:off x="85569" y="73249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QUIWI: A Double-Blinded, Randomized Phase 2 Study Comparing Standard Chemotherapy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Plus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Quizartinib</a:t>
            </a:r>
            <a:r>
              <a:rPr lang="en-US" sz="2800" dirty="0">
                <a:solidFill>
                  <a:prstClr val="white"/>
                </a:solidFill>
                <a:latin typeface="Arial Narrow" panose="020B0606020202030204" pitchFamily="34" charset="0"/>
              </a:rPr>
              <a:t> V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ersus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Placebo Newly Diagnosed FLT3-ITD Wildtype AML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C7D583-11BC-AA82-ABE0-1D455F925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152" y="1216769"/>
            <a:ext cx="7772400" cy="1616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89AD7F-5898-67A3-6AAF-599FFA7DD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390" y="2942895"/>
            <a:ext cx="4867275" cy="3708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17153C-A450-4369-C15C-520FABA29AC4}"/>
              </a:ext>
            </a:extLst>
          </p:cNvPr>
          <p:cNvSpPr txBox="1"/>
          <p:nvPr/>
        </p:nvSpPr>
        <p:spPr>
          <a:xfrm>
            <a:off x="3875027" y="3804876"/>
            <a:ext cx="2125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EFS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(interim analysis)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BAEEE7-FADD-F913-DF5D-16940EDFA4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" r="566"/>
          <a:stretch/>
        </p:blipFill>
        <p:spPr>
          <a:xfrm>
            <a:off x="6191840" y="2888920"/>
            <a:ext cx="5102693" cy="3816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BE8A1E-33B2-8074-E403-346C43B37B5B}"/>
              </a:ext>
            </a:extLst>
          </p:cNvPr>
          <p:cNvSpPr txBox="1"/>
          <p:nvPr/>
        </p:nvSpPr>
        <p:spPr>
          <a:xfrm>
            <a:off x="9626600" y="3281855"/>
            <a:ext cx="2125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OS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(interim analysis)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5A580C-57B1-18B2-2622-D18D1AB9E570}"/>
              </a:ext>
            </a:extLst>
          </p:cNvPr>
          <p:cNvSpPr txBox="1"/>
          <p:nvPr/>
        </p:nvSpPr>
        <p:spPr>
          <a:xfrm>
            <a:off x="10265991" y="6309104"/>
            <a:ext cx="1926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Montesinos P et al. </a:t>
            </a:r>
          </a:p>
          <a:p>
            <a:r>
              <a:rPr lang="en-US" sz="1200" dirty="0"/>
              <a:t>EHA 2023;Abstract S130.</a:t>
            </a:r>
          </a:p>
        </p:txBody>
      </p:sp>
    </p:spTree>
    <p:extLst>
      <p:ext uri="{BB962C8B-B14F-4D97-AF65-F5344CB8AC3E}">
        <p14:creationId xmlns:p14="http://schemas.microsoft.com/office/powerpoint/2010/main" val="3393914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4723-F4D9-F4D3-726E-C1CC9E128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3CD7A8DE-E226-0E44-91B9-4AEA2B24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53" y="1133444"/>
            <a:ext cx="11712798" cy="5106772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8A71C-6860-15AB-3CA4-49965CE7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809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E3153-BE4C-6A99-D3F4-9132479B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096D907-8743-B45D-0D95-19BC91842235}"/>
              </a:ext>
            </a:extLst>
          </p:cNvPr>
          <p:cNvSpPr txBox="1">
            <a:spLocks/>
          </p:cNvSpPr>
          <p:nvPr/>
        </p:nvSpPr>
        <p:spPr>
          <a:xfrm>
            <a:off x="179760" y="110038"/>
            <a:ext cx="12192000" cy="742974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QUIZ for patients with FLT3-”like” gene expression signature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Mosquera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Orgueira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A, ASH #974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8A77DA8-C7A6-479C-651D-DC3C44B776AD}"/>
              </a:ext>
            </a:extLst>
          </p:cNvPr>
          <p:cNvSpPr txBox="1">
            <a:spLocks/>
          </p:cNvSpPr>
          <p:nvPr/>
        </p:nvSpPr>
        <p:spPr>
          <a:xfrm>
            <a:off x="256953" y="1272028"/>
            <a:ext cx="11161776" cy="4716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Proxima Nova Rg" panose="02000506030000020004" pitchFamily="50" charset="0"/>
              <a:buChar char="-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F38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Background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A FLT3-like transcriptomic signature is present in 28-53% of FLT3-ITD neg patients¹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QUIWI Trial compared QUIZ vs PBO + standard chemo in FLT3-ITD wild-type AML (n=284)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*2-yr OS was 63.5% (QUIZ) vs 47% (PBO)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32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*49.7% of QUIWI cases had “FLT3-LIKE” expression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56AF619-7BF2-CA56-53BE-A8849D104D91}"/>
              </a:ext>
            </a:extLst>
          </p:cNvPr>
          <p:cNvSpPr txBox="1">
            <a:spLocks/>
          </p:cNvSpPr>
          <p:nvPr/>
        </p:nvSpPr>
        <p:spPr>
          <a:xfrm>
            <a:off x="1" y="6425487"/>
            <a:ext cx="12191999" cy="2783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Proxima Nova Rg" panose="02000506030000020004" pitchFamily="50" charset="0"/>
              <a:buChar char="-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¹Mosquera et al,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Plos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One 2021</a:t>
            </a:r>
          </a:p>
        </p:txBody>
      </p:sp>
      <p:sp>
        <p:nvSpPr>
          <p:cNvPr id="8" name="Google Shape;120;p26">
            <a:extLst>
              <a:ext uri="{FF2B5EF4-FFF2-40B4-BE49-F238E27FC236}">
                <a16:creationId xmlns:a16="http://schemas.microsoft.com/office/drawing/2014/main" id="{C32EFDB8-2943-8A20-D942-E96765A412F5}"/>
              </a:ext>
            </a:extLst>
          </p:cNvPr>
          <p:cNvSpPr/>
          <p:nvPr/>
        </p:nvSpPr>
        <p:spPr>
          <a:xfrm>
            <a:off x="683925" y="3848777"/>
            <a:ext cx="3608050" cy="2527500"/>
          </a:xfrm>
          <a:prstGeom prst="rect">
            <a:avLst/>
          </a:prstGeom>
          <a:solidFill>
            <a:srgbClr val="3D85C6"/>
          </a:solidFill>
          <a:ln w="952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Differential Expression:</a:t>
            </a:r>
            <a:r>
              <a:rPr kumimoji="0" lang="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649 distinct genes were significantly differentially expressed in FLT3 mutants vs. WT samples.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FLT3 Clustering:</a:t>
            </a:r>
            <a:r>
              <a:rPr kumimoji="0" lang="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FLT3-ITD mutants consistently clustered together in multiple datasets. 28-53% of all FLT3-ITD negative patients were FLT3-like.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Mutation Landscape:</a:t>
            </a:r>
            <a:r>
              <a:rPr kumimoji="0" lang="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kumimoji="0" lang="e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NPM1 </a:t>
            </a:r>
            <a:r>
              <a:rPr kumimoji="0" lang="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and </a:t>
            </a:r>
            <a:r>
              <a:rPr kumimoji="0" lang="e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DNMT3A </a:t>
            </a:r>
            <a:r>
              <a:rPr kumimoji="0" lang="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mutations were highly enriched in FLT3-like AMLs.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Implications: Findings suggest that FLT3-like AMLs have unique gene expression profiles</a:t>
            </a:r>
            <a:r>
              <a:rPr kumimoji="0" lang="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9" name="Google Shape;123;p26">
            <a:extLst>
              <a:ext uri="{FF2B5EF4-FFF2-40B4-BE49-F238E27FC236}">
                <a16:creationId xmlns:a16="http://schemas.microsoft.com/office/drawing/2014/main" id="{93F47230-9DCF-DC6C-6111-2DA05D83F1A9}"/>
              </a:ext>
            </a:extLst>
          </p:cNvPr>
          <p:cNvSpPr/>
          <p:nvPr/>
        </p:nvSpPr>
        <p:spPr>
          <a:xfrm>
            <a:off x="683925" y="3478877"/>
            <a:ext cx="3608050" cy="3699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400" b="1" i="0" u="none" strike="noStrike" kern="1200" cap="none" spc="0" normalizeH="0" baseline="0" noProof="0" dirty="0">
                <a:ln>
                  <a:noFill/>
                </a:ln>
                <a:solidFill>
                  <a:srgbClr val="F7F7F8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The FLT3-like signature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¹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0" name="Google Shape;159;p29">
            <a:extLst>
              <a:ext uri="{FF2B5EF4-FFF2-40B4-BE49-F238E27FC236}">
                <a16:creationId xmlns:a16="http://schemas.microsoft.com/office/drawing/2014/main" id="{9E12125F-E2A9-E604-3C75-44AFF6ED19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4791" y="2514138"/>
            <a:ext cx="3864959" cy="4163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69;p30">
            <a:extLst>
              <a:ext uri="{FF2B5EF4-FFF2-40B4-BE49-F238E27FC236}">
                <a16:creationId xmlns:a16="http://schemas.microsoft.com/office/drawing/2014/main" id="{7FFD4871-9A84-F13E-4367-815F5240F0D1}"/>
              </a:ext>
            </a:extLst>
          </p:cNvPr>
          <p:cNvSpPr/>
          <p:nvPr/>
        </p:nvSpPr>
        <p:spPr>
          <a:xfrm>
            <a:off x="4880201" y="4352201"/>
            <a:ext cx="2745432" cy="1800758"/>
          </a:xfrm>
          <a:prstGeom prst="rect">
            <a:avLst/>
          </a:prstGeom>
          <a:solidFill>
            <a:srgbClr val="F6B26B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FLT3-Like Patients: 50% of FLT3-ITD negative patients (N=81)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ELN-17 Classification: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457200" marR="0" lvl="0" indent="-298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Open Sans"/>
              <a:buChar char="●"/>
              <a:tabLst/>
              <a:defRPr/>
            </a:pPr>
            <a:r>
              <a:rPr kumimoji="0" lang="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Low Risk: 18.2%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457200" marR="0" lvl="0" indent="-298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Open Sans"/>
              <a:buChar char="●"/>
              <a:tabLst/>
              <a:defRPr/>
            </a:pPr>
            <a:r>
              <a:rPr kumimoji="0" lang="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Intermediate Risk: 39.5%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457200" marR="0" lvl="0" indent="-298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Open Sans"/>
              <a:buChar char="●"/>
              <a:tabLst/>
              <a:defRPr/>
            </a:pPr>
            <a:r>
              <a:rPr kumimoji="0" lang="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High Risk: 42.0%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12" name="Google Shape;170;p30">
            <a:extLst>
              <a:ext uri="{FF2B5EF4-FFF2-40B4-BE49-F238E27FC236}">
                <a16:creationId xmlns:a16="http://schemas.microsoft.com/office/drawing/2014/main" id="{EED52C73-3304-04B8-A4DF-C2591E04FA2D}"/>
              </a:ext>
            </a:extLst>
          </p:cNvPr>
          <p:cNvSpPr/>
          <p:nvPr/>
        </p:nvSpPr>
        <p:spPr>
          <a:xfrm>
            <a:off x="4880200" y="3722914"/>
            <a:ext cx="2745433" cy="669690"/>
          </a:xfrm>
          <a:prstGeom prst="rect">
            <a:avLst/>
          </a:prstGeom>
          <a:solidFill>
            <a:srgbClr val="E69138"/>
          </a:solidFill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600" b="1" i="0" u="none" strike="noStrike" kern="1200" cap="none" spc="0" normalizeH="0" baseline="0" noProof="0" dirty="0">
                <a:ln>
                  <a:noFill/>
                </a:ln>
                <a:solidFill>
                  <a:srgbClr val="F7F7F8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Overview of the Non-FLT3-Like Transcriptomic Cluster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7F7F8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100035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zGFZwS3zfQncrK.5dJiL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IbEK227R3V6AkvViKIjt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sSWh8R9icfIMVTfqJAgK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MAL SLIDES">
  <a:themeElements>
    <a:clrScheme name="Program Content Slides">
      <a:dk1>
        <a:srgbClr val="47484F"/>
      </a:dk1>
      <a:lt1>
        <a:sysClr val="window" lastClr="FFFFFF"/>
      </a:lt1>
      <a:dk2>
        <a:srgbClr val="0F3853"/>
      </a:dk2>
      <a:lt2>
        <a:srgbClr val="134E77"/>
      </a:lt2>
      <a:accent1>
        <a:srgbClr val="116EA7"/>
      </a:accent1>
      <a:accent2>
        <a:srgbClr val="7897A8"/>
      </a:accent2>
      <a:accent3>
        <a:srgbClr val="6E1F23"/>
      </a:accent3>
      <a:accent4>
        <a:srgbClr val="9C130C"/>
      </a:accent4>
      <a:accent5>
        <a:srgbClr val="DA2520"/>
      </a:accent5>
      <a:accent6>
        <a:srgbClr val="FD8831"/>
      </a:accent6>
      <a:hlink>
        <a:srgbClr val="116EA7"/>
      </a:hlink>
      <a:folHlink>
        <a:srgbClr val="116EA7"/>
      </a:folHlink>
    </a:clrScheme>
    <a:fontScheme name="Custom 1">
      <a:majorFont>
        <a:latin typeface="Roboto Condense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NORMAL SLIDES">
  <a:themeElements>
    <a:clrScheme name="Custom 1">
      <a:dk1>
        <a:srgbClr val="47484F"/>
      </a:dk1>
      <a:lt1>
        <a:sysClr val="window" lastClr="FFFFFF"/>
      </a:lt1>
      <a:dk2>
        <a:srgbClr val="0F3853"/>
      </a:dk2>
      <a:lt2>
        <a:srgbClr val="134E77"/>
      </a:lt2>
      <a:accent1>
        <a:srgbClr val="116EA7"/>
      </a:accent1>
      <a:accent2>
        <a:srgbClr val="7897A8"/>
      </a:accent2>
      <a:accent3>
        <a:srgbClr val="6E1F23"/>
      </a:accent3>
      <a:accent4>
        <a:srgbClr val="9C130C"/>
      </a:accent4>
      <a:accent5>
        <a:srgbClr val="DA2520"/>
      </a:accent5>
      <a:accent6>
        <a:srgbClr val="FD8831"/>
      </a:accent6>
      <a:hlink>
        <a:srgbClr val="116EA7"/>
      </a:hlink>
      <a:folHlink>
        <a:srgbClr val="116EA7"/>
      </a:folHlink>
    </a:clrScheme>
    <a:fontScheme name="Custom 2">
      <a:majorFont>
        <a:latin typeface="Roboto Condense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Custom 36">
      <a:dk1>
        <a:srgbClr val="000000"/>
      </a:dk1>
      <a:lt1>
        <a:srgbClr val="FFFFFF"/>
      </a:lt1>
      <a:dk2>
        <a:srgbClr val="555555"/>
      </a:dk2>
      <a:lt2>
        <a:srgbClr val="4D8D75"/>
      </a:lt2>
      <a:accent1>
        <a:srgbClr val="206367"/>
      </a:accent1>
      <a:accent2>
        <a:srgbClr val="193D40"/>
      </a:accent2>
      <a:accent3>
        <a:srgbClr val="D8862E"/>
      </a:accent3>
      <a:accent4>
        <a:srgbClr val="609BC8"/>
      </a:accent4>
      <a:accent5>
        <a:srgbClr val="A9AAA9"/>
      </a:accent5>
      <a:accent6>
        <a:srgbClr val="D82144"/>
      </a:accent6>
      <a:hlink>
        <a:srgbClr val="609BC8"/>
      </a:hlink>
      <a:folHlink>
        <a:srgbClr val="B1B2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Custom 39">
      <a:dk1>
        <a:srgbClr val="002169"/>
      </a:dk1>
      <a:lt1>
        <a:sysClr val="window" lastClr="FFFFFF"/>
      </a:lt1>
      <a:dk2>
        <a:srgbClr val="FFFFFF"/>
      </a:dk2>
      <a:lt2>
        <a:srgbClr val="002169"/>
      </a:lt2>
      <a:accent1>
        <a:srgbClr val="F18A00"/>
      </a:accent1>
      <a:accent2>
        <a:srgbClr val="3E9557"/>
      </a:accent2>
      <a:accent3>
        <a:srgbClr val="4D4D4D"/>
      </a:accent3>
      <a:accent4>
        <a:srgbClr val="BBBBBB"/>
      </a:accent4>
      <a:accent5>
        <a:srgbClr val="E6E6E6"/>
      </a:accent5>
      <a:accent6>
        <a:srgbClr val="ADDDBB"/>
      </a:accent6>
      <a:hlink>
        <a:srgbClr val="87A6CF"/>
      </a:hlink>
      <a:folHlink>
        <a:srgbClr val="F8D5A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ef46fcd0903dc71ae342ffa03ef4f548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22a09f9384c98626205d493fc258a7fc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45A1C280-31EC-4E73-8A4C-C0B94864A354}"/>
</file>

<file path=customXml/itemProps2.xml><?xml version="1.0" encoding="utf-8"?>
<ds:datastoreItem xmlns:ds="http://schemas.openxmlformats.org/officeDocument/2006/customXml" ds:itemID="{693C7C7F-4CA4-411F-A65C-B7BB9F9AB56D}"/>
</file>

<file path=customXml/itemProps3.xml><?xml version="1.0" encoding="utf-8"?>
<ds:datastoreItem xmlns:ds="http://schemas.openxmlformats.org/officeDocument/2006/customXml" ds:itemID="{714FA4A1-3157-4ECB-923D-8FB087BB5A36}"/>
</file>

<file path=docProps/app.xml><?xml version="1.0" encoding="utf-8"?>
<Properties xmlns="http://schemas.openxmlformats.org/officeDocument/2006/extended-properties" xmlns:vt="http://schemas.openxmlformats.org/officeDocument/2006/docPropsVTypes">
  <TotalTime>1744</TotalTime>
  <Words>7675</Words>
  <Application>Microsoft Macintosh PowerPoint</Application>
  <PresentationFormat>Widescreen</PresentationFormat>
  <Paragraphs>1592</Paragraphs>
  <Slides>42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70" baseType="lpstr">
      <vt:lpstr>-apple-system</vt:lpstr>
      <vt:lpstr>Arial</vt:lpstr>
      <vt:lpstr>Arial Narrow</vt:lpstr>
      <vt:lpstr>Calibri</vt:lpstr>
      <vt:lpstr>Calibri Light</vt:lpstr>
      <vt:lpstr>Century Gothic</vt:lpstr>
      <vt:lpstr>Courier New</vt:lpstr>
      <vt:lpstr>Franklin Gothic Book</vt:lpstr>
      <vt:lpstr>Franklin Gothic Medium Cond</vt:lpstr>
      <vt:lpstr>Futura Bk BT</vt:lpstr>
      <vt:lpstr>Futura Lt BT</vt:lpstr>
      <vt:lpstr>Helvetica Light</vt:lpstr>
      <vt:lpstr>Montserrat SemiBold</vt:lpstr>
      <vt:lpstr>Open Sans</vt:lpstr>
      <vt:lpstr>OpenSans</vt:lpstr>
      <vt:lpstr>Proxima Nova Rg</vt:lpstr>
      <vt:lpstr>Roboto Condensed</vt:lpstr>
      <vt:lpstr>Source Sans Pro</vt:lpstr>
      <vt:lpstr>Tahoma</vt:lpstr>
      <vt:lpstr>Tw Cen MT</vt:lpstr>
      <vt:lpstr>Wingdings</vt:lpstr>
      <vt:lpstr>Office Theme</vt:lpstr>
      <vt:lpstr>NORMAL SLIDES</vt:lpstr>
      <vt:lpstr>1_NORMAL SLIDES</vt:lpstr>
      <vt:lpstr>6_Office Theme</vt:lpstr>
      <vt:lpstr>Custom Design</vt:lpstr>
      <vt:lpstr>think-cell Slide</vt:lpstr>
      <vt:lpstr>Prism 10</vt:lpstr>
      <vt:lpstr>RTP: Current and Emerging Role of Biomarker-Directed Therapeutic Approaches for Patients with AML</vt:lpstr>
      <vt:lpstr>Newly Dx IC-eligible FLT3-ITD Mutated: QuANTUM-First Updates</vt:lpstr>
      <vt:lpstr>Comparing RATIFY and QuANTUM-First?</vt:lpstr>
      <vt:lpstr>Younger patients particularly benefit from addition of quizartinib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Conclusions</vt:lpstr>
      <vt:lpstr>Phase 1/2 Study of Novel IDH1 Inhibitor Olutasidenib Multiple Cohorts of Monotherapy and Combination With Aza[1]</vt:lpstr>
      <vt:lpstr>OS by Response Category With Olutasidenib and Ivosidenib</vt:lpstr>
      <vt:lpstr>Olutasidenib and Ivosidenib Data in R/R AML  </vt:lpstr>
      <vt:lpstr>Olutasidenib and Ivosidenib Baseline Demographics and Disease Characteristics in Approval R/R AML Study Populations</vt:lpstr>
      <vt:lpstr>Oluta for R/R post-VEN AML</vt:lpstr>
      <vt:lpstr>Menin Inhibitors for R/R AML</vt:lpstr>
      <vt:lpstr>Overview of Menin Inhibitors in Development for AML</vt:lpstr>
      <vt:lpstr>Phase 1/2 KOMET-001 Study Ziftomenib (KO-539) in Adults With NPM1-Mutated AML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Generalized Conclusions</vt:lpstr>
    </vt:vector>
  </TitlesOfParts>
  <Company>M.D. Anderson Cancer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RTP Slide Request </dc:title>
  <dc:creator>DiNardo,Courtney</dc:creator>
  <cp:lastModifiedBy>Silvana Izquierdo</cp:lastModifiedBy>
  <cp:revision>35</cp:revision>
  <dcterms:created xsi:type="dcterms:W3CDTF">2024-03-29T18:20:30Z</dcterms:created>
  <dcterms:modified xsi:type="dcterms:W3CDTF">2024-04-15T13:39:23Z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