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3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4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5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6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18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theme/theme19.xml" ContentType="application/vnd.openxmlformats-officedocument.theme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0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2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3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4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5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6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27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28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29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theme/theme30.xml" ContentType="application/vnd.openxmlformats-officedocument.theme+xml"/>
  <Override PartName="/ppt/media/image76.jpg" ContentType="image/jpg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31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2.xml" ContentType="application/vnd.openxmlformats-officedocument.theme+xml"/>
  <Override PartName="/ppt/tags/tag1.xml" ContentType="application/vnd.openxmlformats-officedocument.presentationml.tags+xml"/>
  <Override PartName="/ppt/theme/theme33.xml" ContentType="application/vnd.openxmlformats-officedocument.theme+xml"/>
  <Override PartName="/ppt/theme/theme3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2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8" r:id="rId5"/>
    <p:sldMasterId id="2147484348" r:id="rId6"/>
    <p:sldMasterId id="2147484360" r:id="rId7"/>
    <p:sldMasterId id="2147484438" r:id="rId8"/>
    <p:sldMasterId id="2147484451" r:id="rId9"/>
    <p:sldMasterId id="2147484497" r:id="rId10"/>
    <p:sldMasterId id="2147484575" r:id="rId11"/>
    <p:sldMasterId id="2147484650" r:id="rId12"/>
    <p:sldMasterId id="2147484660" r:id="rId13"/>
    <p:sldMasterId id="2147484769" r:id="rId14"/>
    <p:sldMasterId id="2147484775" r:id="rId15"/>
    <p:sldMasterId id="2147484929" r:id="rId16"/>
    <p:sldMasterId id="2147484973" r:id="rId17"/>
    <p:sldMasterId id="2147485049" r:id="rId18"/>
    <p:sldMasterId id="2147485106" r:id="rId19"/>
    <p:sldMasterId id="2147485173" r:id="rId20"/>
    <p:sldMasterId id="2147485184" r:id="rId21"/>
    <p:sldMasterId id="2147485198" r:id="rId22"/>
    <p:sldMasterId id="2147485215" r:id="rId23"/>
    <p:sldMasterId id="2147485237" r:id="rId24"/>
    <p:sldMasterId id="2147485277" r:id="rId25"/>
    <p:sldMasterId id="2147485283" r:id="rId26"/>
    <p:sldMasterId id="2147485297" r:id="rId27"/>
    <p:sldMasterId id="2147485310" r:id="rId28"/>
    <p:sldMasterId id="2147485322" r:id="rId29"/>
    <p:sldMasterId id="2147485334" r:id="rId30"/>
    <p:sldMasterId id="2147485346" r:id="rId31"/>
    <p:sldMasterId id="2147485359" r:id="rId32"/>
    <p:sldMasterId id="2147485371" r:id="rId33"/>
    <p:sldMasterId id="2147485396" r:id="rId34"/>
    <p:sldMasterId id="2147485402" r:id="rId35"/>
    <p:sldMasterId id="2147485405" r:id="rId36"/>
  </p:sldMasterIdLst>
  <p:notesMasterIdLst>
    <p:notesMasterId r:id="rId83"/>
  </p:notesMasterIdLst>
  <p:handoutMasterIdLst>
    <p:handoutMasterId r:id="rId84"/>
  </p:handoutMasterIdLst>
  <p:sldIdLst>
    <p:sldId id="3286" r:id="rId37"/>
    <p:sldId id="315" r:id="rId38"/>
    <p:sldId id="2147473758" r:id="rId39"/>
    <p:sldId id="2147473726" r:id="rId40"/>
    <p:sldId id="257" r:id="rId41"/>
    <p:sldId id="2147473731" r:id="rId42"/>
    <p:sldId id="285" r:id="rId43"/>
    <p:sldId id="2147473745" r:id="rId44"/>
    <p:sldId id="2147473265" r:id="rId45"/>
    <p:sldId id="2147473741" r:id="rId46"/>
    <p:sldId id="2147473742" r:id="rId47"/>
    <p:sldId id="2147473901" r:id="rId48"/>
    <p:sldId id="2147473903" r:id="rId49"/>
    <p:sldId id="2147473904" r:id="rId50"/>
    <p:sldId id="2147473905" r:id="rId51"/>
    <p:sldId id="4046" r:id="rId52"/>
    <p:sldId id="2134958919" r:id="rId53"/>
    <p:sldId id="2134958920" r:id="rId54"/>
    <p:sldId id="502" r:id="rId55"/>
    <p:sldId id="494" r:id="rId56"/>
    <p:sldId id="495" r:id="rId57"/>
    <p:sldId id="496" r:id="rId58"/>
    <p:sldId id="497" r:id="rId59"/>
    <p:sldId id="499" r:id="rId60"/>
    <p:sldId id="328" r:id="rId61"/>
    <p:sldId id="335" r:id="rId62"/>
    <p:sldId id="2147473274" r:id="rId63"/>
    <p:sldId id="259" r:id="rId64"/>
    <p:sldId id="342" r:id="rId65"/>
    <p:sldId id="2147473907" r:id="rId66"/>
    <p:sldId id="395" r:id="rId67"/>
    <p:sldId id="391" r:id="rId68"/>
    <p:sldId id="256" r:id="rId69"/>
    <p:sldId id="276" r:id="rId70"/>
    <p:sldId id="278" r:id="rId71"/>
    <p:sldId id="2147473906" r:id="rId72"/>
    <p:sldId id="281" r:id="rId73"/>
    <p:sldId id="3307" r:id="rId74"/>
    <p:sldId id="2147471832" r:id="rId75"/>
    <p:sldId id="2147471844" r:id="rId76"/>
    <p:sldId id="2147473908" r:id="rId77"/>
    <p:sldId id="2147473909" r:id="rId78"/>
    <p:sldId id="2147473913" r:id="rId79"/>
    <p:sldId id="2147473910" r:id="rId80"/>
    <p:sldId id="2147473911" r:id="rId81"/>
    <p:sldId id="2147473912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DF37B53-7FDB-A7F6-0C26-D59220DB85C4}" name="Sichel, Marti" initials="SM" userId="S::msichel@webmd.net::d2dd1f2e-979a-45db-b4b0-e1136e11764d" providerId="AD"/>
  <p188:author id="{E438B4D4-6572-B5ED-2C39-C83DAB6DBC91}" name="Friedman, Heather" initials="FH" userId="S::hfriedman@medscape.net::0d112e1c-3a03-4933-89fc-f358eb67465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llen, Katherine" initials="AK" lastIdx="2" clrIdx="0"/>
  <p:cmAuthor id="3" name="Hirose, Yuko(廣瀬 裕子)" initials="HY裕" lastIdx="3" clrIdx="1"/>
  <p:cmAuthor id="4" name="Fathi, Amir T.,M.D." initials="FAT" lastIdx="4" clrIdx="2">
    <p:extLst>
      <p:ext uri="{19B8F6BF-5375-455C-9EA6-DF929625EA0E}">
        <p15:presenceInfo xmlns:p15="http://schemas.microsoft.com/office/powerpoint/2012/main" userId="S::afathi@mgh.harvard.edu::50b48381-b0fe-4d3b-92bd-d7749e31b1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355D"/>
    <a:srgbClr val="B07A96"/>
    <a:srgbClr val="D1D9E6"/>
    <a:srgbClr val="C06C8E"/>
    <a:srgbClr val="DEDCD9"/>
    <a:srgbClr val="EEEEED"/>
    <a:srgbClr val="4C4C4C"/>
    <a:srgbClr val="8F1176"/>
    <a:srgbClr val="000000"/>
    <a:srgbClr val="BB4D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5" autoAdjust="0"/>
    <p:restoredTop sz="94565"/>
  </p:normalViewPr>
  <p:slideViewPr>
    <p:cSldViewPr snapToGrid="0">
      <p:cViewPr varScale="1">
        <p:scale>
          <a:sx n="153" d="100"/>
          <a:sy n="153" d="100"/>
        </p:scale>
        <p:origin x="176" y="6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2.xml"/><Relationship Id="rId21" Type="http://schemas.openxmlformats.org/officeDocument/2006/relationships/slideMaster" Target="slideMasters/slideMaster17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16" Type="http://schemas.openxmlformats.org/officeDocument/2006/relationships/slideMaster" Target="slideMasters/slideMaster12.xml"/><Relationship Id="rId11" Type="http://schemas.openxmlformats.org/officeDocument/2006/relationships/slideMaster" Target="slideMasters/slideMaster7.xml"/><Relationship Id="rId32" Type="http://schemas.openxmlformats.org/officeDocument/2006/relationships/slideMaster" Target="slideMasters/slideMaster28.xml"/><Relationship Id="rId37" Type="http://schemas.openxmlformats.org/officeDocument/2006/relationships/slide" Target="slides/slide1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74" Type="http://schemas.openxmlformats.org/officeDocument/2006/relationships/slide" Target="slides/slide38.xml"/><Relationship Id="rId7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90" Type="http://schemas.microsoft.com/office/2018/10/relationships/authors" Target="authors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Master" Target="slideMasters/slideMaster23.xml"/><Relationship Id="rId30" Type="http://schemas.openxmlformats.org/officeDocument/2006/relationships/slideMaster" Target="slideMasters/slideMaster26.xml"/><Relationship Id="rId35" Type="http://schemas.openxmlformats.org/officeDocument/2006/relationships/slideMaster" Target="slideMasters/slideMaster31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slide" Target="slides/slide41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80" Type="http://schemas.openxmlformats.org/officeDocument/2006/relationships/slide" Target="slides/slide44.xml"/><Relationship Id="rId85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Master" Target="slideMasters/slideMaster29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slide" Target="slides/slide39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Master" Target="slideMasters/slideMaster24.xml"/><Relationship Id="rId36" Type="http://schemas.openxmlformats.org/officeDocument/2006/relationships/slideMaster" Target="slideMasters/slideMaster32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10" Type="http://schemas.openxmlformats.org/officeDocument/2006/relationships/slideMaster" Target="slideMasters/slideMaster6.xml"/><Relationship Id="rId31" Type="http://schemas.openxmlformats.org/officeDocument/2006/relationships/slideMaster" Target="slideMasters/slideMaster27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slide" Target="slides/slide42.xml"/><Relationship Id="rId81" Type="http://schemas.openxmlformats.org/officeDocument/2006/relationships/slide" Target="slides/slide45.xml"/><Relationship Id="rId86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39" Type="http://schemas.openxmlformats.org/officeDocument/2006/relationships/slide" Target="slides/slide3.xml"/><Relationship Id="rId34" Type="http://schemas.openxmlformats.org/officeDocument/2006/relationships/slideMaster" Target="slideMasters/slideMaster30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76" Type="http://schemas.openxmlformats.org/officeDocument/2006/relationships/slide" Target="slides/slide40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35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5.xml"/><Relationship Id="rId24" Type="http://schemas.openxmlformats.org/officeDocument/2006/relationships/slideMaster" Target="slideMasters/slideMaster20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66" Type="http://schemas.openxmlformats.org/officeDocument/2006/relationships/slide" Target="slides/slide30.xml"/><Relationship Id="rId87" Type="http://schemas.openxmlformats.org/officeDocument/2006/relationships/viewProps" Target="viewProps.xml"/><Relationship Id="rId61" Type="http://schemas.openxmlformats.org/officeDocument/2006/relationships/slide" Target="slides/slide25.xml"/><Relationship Id="rId82" Type="http://schemas.openxmlformats.org/officeDocument/2006/relationships/slide" Target="slides/slide46.xml"/><Relationship Id="rId19" Type="http://schemas.openxmlformats.org/officeDocument/2006/relationships/slideMaster" Target="slideMasters/slideMaster1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62975-400E-4B0B-A64A-F2D9CAF33A73}" type="datetimeFigureOut">
              <a:rPr lang="en-US" smtClean="0">
                <a:latin typeface="Proxima Nova Rg" panose="02000506030000020004" pitchFamily="50" charset="0"/>
              </a:rPr>
              <a:t>4/11/24</a:t>
            </a:fld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Proxima Nova Rg" panose="02000506030000020004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33D75-A465-4AF7-939E-80AA5EAE82FA}" type="slidenum">
              <a:rPr lang="en-US" smtClean="0">
                <a:latin typeface="Proxima Nova Rg" panose="02000506030000020004" pitchFamily="50" charset="0"/>
              </a:rPr>
              <a:t>‹#›</a:t>
            </a:fld>
            <a:endParaRPr lang="en-US">
              <a:latin typeface="Proxima Nova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37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Proxima Nova Rg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Proxima Nova Rg" panose="02000506030000020004" pitchFamily="50" charset="0"/>
              </a:defRPr>
            </a:lvl1pPr>
          </a:lstStyle>
          <a:p>
            <a:fld id="{2FB75A33-F8F7-41EF-B1AB-669088B6B036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Proxima Nova Rg" panose="02000506030000020004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Proxima Nova Rg" panose="02000506030000020004" pitchFamily="50" charset="0"/>
              </a:defRPr>
            </a:lvl1pPr>
          </a:lstStyle>
          <a:p>
            <a:fld id="{FF2EF1ED-33D8-4194-BAF8-E6BC5B51ED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8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Proxima Nova Rg" panose="02000506030000020004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42900" y="696913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491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AML, acute myeloid leukemia; AZA, azacitidine; ND, newly diagnosed; OS, overall survival; R/R, relapsed/refractory; TFR, treatment-free remission; VEN, venetoclax.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93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323AF-D38B-4DB9-A28C-9CA60664D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13C3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413C38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025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E905A-9B8A-4625-9FFC-A563CB44B90D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3712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E905A-9B8A-4625-9FFC-A563CB44B90D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0739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E905A-9B8A-4625-9FFC-A563CB44B90D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819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E905A-9B8A-4625-9FFC-A563CB44B90D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0593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CE905A-9B8A-4625-9FFC-A563CB44B90D}" type="slidenum">
              <a:rPr kumimoji="0" lang="de-DE" alt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2756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BCE905A-9B8A-4625-9FFC-A563CB44B90D}" type="slidenum">
              <a:rPr lang="de-DE" altLang="de-DE" smtClean="0"/>
              <a:pPr>
                <a:defRPr/>
              </a:pPr>
              <a:t>24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216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872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b="0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99AE2-B724-42EA-BA0A-BB421B06DD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38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brings us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what is arguably one of the more important advances in AML therapy, that of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venetoclax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combinations.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 here are the confirmatory Phase 3 results of the VIALE-A trial, demonstrating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improvement in response, composite response, and OS in patients randomized to the combination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azacitidine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venetoclax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with responses which are improved with the combination regardless of genomics.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subset analyses of two important genomic cohorts were presented at ASH this year,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980774-A77B-416E-9811-493631AD5A4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420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" indent="-45720" algn="l">
              <a:buClr>
                <a:schemeClr val="bg2"/>
              </a:buClr>
              <a:tabLst/>
            </a:pPr>
            <a:r>
              <a:rPr lang="en-US" sz="900" dirty="0"/>
              <a:t>Footnotes for antileukemia activity table : </a:t>
            </a:r>
          </a:p>
          <a:p>
            <a:pPr marL="45720" indent="-45720" algn="l">
              <a:buClr>
                <a:schemeClr val="bg2"/>
              </a:buClr>
              <a:tabLst/>
            </a:pPr>
            <a:r>
              <a:rPr lang="en-US" sz="900" dirty="0"/>
              <a:t>Responses determined by ELN 2017 criteria (with addition of </a:t>
            </a:r>
            <a:r>
              <a:rPr lang="en-US" sz="900" dirty="0" err="1"/>
              <a:t>CRh</a:t>
            </a:r>
            <a:r>
              <a:rPr lang="en-US" sz="900" dirty="0"/>
              <a:t>)</a:t>
            </a:r>
            <a:endParaRPr lang="en-US" sz="900" baseline="30000" dirty="0"/>
          </a:p>
          <a:p>
            <a:pPr marL="45720" indent="-45720" algn="l">
              <a:buClr>
                <a:schemeClr val="bg2"/>
              </a:buClr>
              <a:tabLst/>
            </a:pPr>
            <a:r>
              <a:rPr lang="en-US" sz="900" dirty="0"/>
              <a:t>CCR=</a:t>
            </a:r>
            <a:r>
              <a:rPr lang="en-US" sz="900" dirty="0" err="1"/>
              <a:t>CR+CRh+CRp+CRi</a:t>
            </a:r>
            <a:endParaRPr lang="en-US" sz="900" dirty="0"/>
          </a:p>
          <a:p>
            <a:pPr marL="45720" indent="-45720" algn="l">
              <a:buClr>
                <a:schemeClr val="bg2"/>
              </a:buClr>
              <a:tabLst/>
            </a:pPr>
            <a:r>
              <a:rPr lang="en-US" sz="900" dirty="0"/>
              <a:t>MRD rate (assessed centrally [</a:t>
            </a:r>
            <a:r>
              <a:rPr lang="en-US" sz="900" dirty="0" err="1"/>
              <a:t>Hematologics</a:t>
            </a:r>
            <a:r>
              <a:rPr lang="en-US" sz="900" dirty="0"/>
              <a:t>, Inc.] by flow cytometry; &lt;0.1% defined as negative) </a:t>
            </a:r>
          </a:p>
          <a:p>
            <a:pPr marL="45720" indent="-45720" algn="l">
              <a:buClr>
                <a:schemeClr val="bg2"/>
              </a:buClr>
              <a:tabLst/>
            </a:pPr>
            <a:r>
              <a:rPr lang="en-US" sz="900" dirty="0"/>
              <a:t>Unfit by FDA criteria includes patients ≥75 years old, or younger patients with defined organ dysfunction; the 27 patients who were not included in unfit population by FDA criteria were &lt;75 years old without defined comorbidities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49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792C17-AD08-4E4C-AB6D-1035F7AC396F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31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76107-2EC1-4836-BBE2-B29C7F5CEAC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6358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7528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3y OS 61% vs 24%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46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NRM was not increased in transplanted patients</a:t>
            </a:r>
          </a:p>
          <a:p>
            <a:r>
              <a:rPr lang="en-AU" dirty="0"/>
              <a:t>No CR1 </a:t>
            </a:r>
            <a:r>
              <a:rPr lang="en-AU" dirty="0" err="1"/>
              <a:t>allo</a:t>
            </a:r>
            <a:r>
              <a:rPr lang="en-AU" dirty="0"/>
              <a:t> group was able to be salvaged -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high rate of transplant after relapse (103 of 169 relapsed patients) and 3y OS of 50% after relapse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2108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3y OS 45% vs 18%</a:t>
            </a: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3yr OS 83% vs 76%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B8D55-F128-4594-AE3D-EE349C89646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6459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86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28688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0E63B1-45A5-4241-ABFA-1DAD389AE5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28688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6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663" y="698500"/>
            <a:ext cx="6192837" cy="3484563"/>
          </a:xfrm>
          <a:ln/>
        </p:spPr>
      </p:sp>
      <p:sp>
        <p:nvSpPr>
          <p:cNvPr id="76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887" y="4414838"/>
            <a:ext cx="5046040" cy="4183062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32495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562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B84AA8-5E51-41DE-BB87-3567F7433A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2692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685800">
              <a:buClrTx/>
              <a:defRPr/>
            </a:pPr>
            <a:r>
              <a:rPr lang="en-US" sz="800" kern="1200" dirty="0">
                <a:ea typeface="+mn-ea"/>
                <a:cs typeface="+mn-cs"/>
              </a:rPr>
              <a:t>AML: acute myeloid leukemia; DLT: dose-limiting toxicity; EOT: end of treatment; FLT3: FMS-like tyrosine kinase 3; ITD: internal tandem duplication; LTT: Long-term Treatment; </a:t>
            </a:r>
          </a:p>
          <a:p>
            <a:pPr defTabSz="685800">
              <a:buClrTx/>
              <a:defRPr/>
            </a:pPr>
            <a:r>
              <a:rPr lang="en-US" sz="800" kern="1200" dirty="0">
                <a:ea typeface="+mn-ea"/>
                <a:cs typeface="+mn-cs"/>
              </a:rPr>
              <a:t>RP2D: recommended phase 2 dose; TKD: tyrosine kinase domain.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20EC01F-C707-4841-AFA5-45F6E1F3C29B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462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7894B5-32C8-4F23-9B46-A092D89AC9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23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AML, acute myeloid leukemia; AZA, azacitidine; CR, complete response;  CRi, complete response with incomplete hematologic recovery; FILO, French Innovative Leukemia Organization; MLFS, morphologic leukemia-free state; ND, newly diagnosed; OS, overall survival; R/R, relapsed/refractory; SCT stem cell transplant; TFR, treatment-free remission; VEN, venetoclax.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152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AML, acute myeloid leukemia; AZA, azacitidine; CR, complete response; Cri, complete response with incomplete hematologic recovery; MLFS, morphologic leukemia-free state; MRD, measurable residual disease; ND, newly diagnosed; ORR, objective response rate; R/R relapsed/refractory; VEN, venetoclax.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14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AML, acute myeloid leukemia; AZA, azacitidine; MRD, measurable residual disease; ND, newly diagnosed; NR, not reached; OS, overall survival; R/R, relapsed/refractory; TFR, treatment-free remission; VEN, venetoclax.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039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0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23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Relationship Id="rId4" Type="http://schemas.microsoft.com/office/2007/relationships/hdphoto" Target="../media/hdphoto1.wdp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2.png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2.png"/></Relationships>
</file>

<file path=ppt/slideLayouts/_rels/slideLayout1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2.png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54.emf"/><Relationship Id="rId4" Type="http://schemas.openxmlformats.org/officeDocument/2006/relationships/image" Target="../media/image53.svg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9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9.xml"/></Relationships>
</file>

<file path=ppt/slideLayouts/_rels/slideLayout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69.sv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0.xml"/><Relationship Id="rId4" Type="http://schemas.openxmlformats.org/officeDocument/2006/relationships/image" Target="../media/image76.jpg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3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2.xml"/><Relationship Id="rId1" Type="http://schemas.openxmlformats.org/officeDocument/2006/relationships/tags" Target="../tags/tag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9092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526435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6"/>
            <a:ext cx="12198096" cy="6496427"/>
            <a:chOff x="0" y="-16"/>
            <a:chExt cx="12198096" cy="6496427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94656"/>
              <a:ext cx="12198096" cy="48017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425449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3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15" name="Picture 14" descr="color waves for title 1.png"/>
            <p:cNvPicPr>
              <a:picLocks noChangeAspect="1"/>
            </p:cNvPicPr>
            <p:nvPr userDrawn="1"/>
          </p:nvPicPr>
          <p:blipFill rotWithShape="1">
            <a:blip r:embed="rId5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8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10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1380119222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0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-16"/>
            <a:ext cx="12198096" cy="4573902"/>
            <a:chOff x="0" y="-16"/>
            <a:chExt cx="12198096" cy="4573902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89079"/>
              <a:ext cx="12198096" cy="276701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 userDrawn="1"/>
          </p:nvSpPr>
          <p:spPr>
            <a:xfrm>
              <a:off x="425450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22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27" name="Picture 26" descr="color waves for title 1.png"/>
            <p:cNvPicPr>
              <a:picLocks noChangeAspect="1"/>
            </p:cNvPicPr>
            <p:nvPr userDrawn="1"/>
          </p:nvPicPr>
          <p:blipFill rotWithShape="1">
            <a:blip r:embed="rId5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426222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-5244"/>
            <a:ext cx="12198096" cy="6464578"/>
            <a:chOff x="0" y="-5244"/>
            <a:chExt cx="12198096" cy="64645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94656"/>
              <a:ext cx="12198096" cy="454308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425455" y="-5244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16" descr="color waves for title 3.png"/>
            <p:cNvPicPr>
              <a:picLocks noChangeAspect="1"/>
            </p:cNvPicPr>
            <p:nvPr userDrawn="1"/>
          </p:nvPicPr>
          <p:blipFill rotWithShape="1">
            <a:blip r:embed="rId3" cstate="print"/>
            <a:srcRect l="-53" r="322"/>
            <a:stretch/>
          </p:blipFill>
          <p:spPr>
            <a:xfrm>
              <a:off x="0" y="5298959"/>
              <a:ext cx="12189759" cy="1160375"/>
            </a:xfrm>
            <a:prstGeom prst="rect">
              <a:avLst/>
            </a:prstGeom>
          </p:spPr>
        </p:pic>
        <p:pic>
          <p:nvPicPr>
            <p:cNvPr id="15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6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</p:grp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664" y="2667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8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3712" y="1790164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0588" y="4557932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14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0588" y="4724400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16244669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Customizab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\\ATEM_SFO\Clients\DSK_Daiichi_Sankyo\DSK_80_12142_PPT_Redesign\DSK_Design\Final_Artwork\DSK_iStock_000024390899_fa.png"/>
          <p:cNvPicPr>
            <a:picLocks noChangeAspect="1" noChangeArrowheads="1"/>
          </p:cNvPicPr>
          <p:nvPr userDrawn="1"/>
        </p:nvPicPr>
        <p:blipFill>
          <a:blip r:embed="rId2" cstate="screen"/>
          <a:srcRect l="-96"/>
          <a:stretch>
            <a:fillRect/>
          </a:stretch>
        </p:blipFill>
        <p:spPr bwMode="auto">
          <a:xfrm>
            <a:off x="4909977" y="1478299"/>
            <a:ext cx="7279570" cy="367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\\ATEM_SFO\Clients\DSK_Daiichi_Sankyo\DSK_80_12142_PPT_Redesign\DSK_Design\Final_Artwork\DS_2015_Key_Visual_Inside_0438.pn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5020" t="-3979" r="10164" b="-1"/>
          <a:stretch/>
        </p:blipFill>
        <p:spPr bwMode="auto">
          <a:xfrm>
            <a:off x="369794" y="825575"/>
            <a:ext cx="4546679" cy="3717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 userDrawn="1"/>
        </p:nvGrpSpPr>
        <p:grpSpPr>
          <a:xfrm>
            <a:off x="0" y="-16"/>
            <a:ext cx="12198096" cy="6862263"/>
            <a:chOff x="0" y="-16"/>
            <a:chExt cx="12198096" cy="6862263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"/>
              <a:ext cx="12198096" cy="6862263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 userDrawn="1"/>
          </p:nvSpPr>
          <p:spPr>
            <a:xfrm>
              <a:off x="425450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20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22" name="Picture 21" descr="color waves for title 1.png"/>
            <p:cNvPicPr>
              <a:picLocks noChangeAspect="1"/>
            </p:cNvPicPr>
            <p:nvPr userDrawn="1"/>
          </p:nvPicPr>
          <p:blipFill rotWithShape="1">
            <a:blip r:embed="rId7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6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7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463354319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Customizab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12301318_14_fa_jp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444" y="1212302"/>
            <a:ext cx="7261555" cy="4841036"/>
          </a:xfrm>
          <a:prstGeom prst="rect">
            <a:avLst/>
          </a:prstGeom>
        </p:spPr>
      </p:pic>
      <p:pic>
        <p:nvPicPr>
          <p:cNvPr id="13" name="Picture 2" descr="\\ATEM_SFO\Clients\DSK_Daiichi_Sankyo\DSK_80_12142_PPT_Redesign\DSK_Design\Final_Artwork\DS_2015_Key_Visual_Inside_0446.png"/>
          <p:cNvPicPr>
            <a:picLocks noChangeAspect="1" noChangeArrowheads="1"/>
          </p:cNvPicPr>
          <p:nvPr userDrawn="1"/>
        </p:nvPicPr>
        <p:blipFill>
          <a:blip r:embed="rId3" cstate="print"/>
          <a:srcRect l="3776" r="932"/>
          <a:stretch>
            <a:fillRect/>
          </a:stretch>
        </p:blipFill>
        <p:spPr bwMode="auto">
          <a:xfrm>
            <a:off x="0" y="1695908"/>
            <a:ext cx="4926094" cy="344816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 userDrawn="1"/>
        </p:nvGrpSpPr>
        <p:grpSpPr>
          <a:xfrm>
            <a:off x="739" y="-5243"/>
            <a:ext cx="12198096" cy="6867506"/>
            <a:chOff x="739" y="-5243"/>
            <a:chExt cx="12198096" cy="6867506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" y="0"/>
              <a:ext cx="12198096" cy="686226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 userDrawn="1"/>
          </p:nvSpPr>
          <p:spPr>
            <a:xfrm>
              <a:off x="425452" y="-5243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8" name="Picture 17" descr="color waves for title 1.png"/>
            <p:cNvPicPr>
              <a:picLocks noChangeAspect="1"/>
            </p:cNvPicPr>
            <p:nvPr userDrawn="1"/>
          </p:nvPicPr>
          <p:blipFill rotWithShape="1">
            <a:blip r:embed="rId6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  <p:pic>
          <p:nvPicPr>
            <p:cNvPr id="24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</p:grp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5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6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2807760694"/>
      </p:ext>
    </p:extLst>
  </p:cSld>
  <p:clrMapOvr>
    <a:masterClrMapping/>
  </p:clrMapOvr>
  <p:transition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Text in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385"/>
            <a:ext cx="9601200" cy="37055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43712" y="2213143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8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0" y="0"/>
            <a:ext cx="9159889" cy="91440"/>
          </a:xfrm>
          <a:prstGeom prst="rect">
            <a:avLst/>
          </a:prstGeom>
          <a:solidFill>
            <a:srgbClr val="89B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1" name="Picture 2" descr="\\ATEM_SFO\Clients\DSK_Daiichi_Sankyo\DSK_80_12142_PPT_Redesign\DSK_Design\Final_Artwork\Images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1905" y="0"/>
            <a:ext cx="1330036" cy="1312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035452"/>
      </p:ext>
    </p:extLst>
  </p:cSld>
  <p:clrMapOvr>
    <a:masterClrMapping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6345D-2AEA-4C16-89A1-D4D341F1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3947544"/>
      </p:ext>
    </p:extLst>
  </p:cSld>
  <p:clrMapOvr>
    <a:masterClrMapping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A316-BF26-4D26-9BDC-74C2592F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5448730"/>
      </p:ext>
    </p:extLst>
  </p:cSld>
  <p:clrMapOvr>
    <a:masterClrMapping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e, Sub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D77BE-280E-49A4-8BB4-2F1E92D8C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8523029-BC28-4A04-91F5-192B491BA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3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483142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2">
            <a:extLst>
              <a:ext uri="{FF2B5EF4-FFF2-40B4-BE49-F238E27FC236}">
                <a16:creationId xmlns:a16="http://schemas.microsoft.com/office/drawing/2014/main" id="{AA2575E4-D8E9-B548-8D76-9C54610E5C50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38F9AC49-6313-014E-816A-AF15AAF0B999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8CF82284-FB91-734C-A8FA-687D11FE6C10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80B8E351-59C4-E940-AC2F-1522EC038ECC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946074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508110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4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 dirty="0"/>
              <a:t>Click to edit text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6486196"/>
      </p:ext>
    </p:extLst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>
            <a:extLst>
              <a:ext uri="{FF2B5EF4-FFF2-40B4-BE49-F238E27FC236}">
                <a16:creationId xmlns:a16="http://schemas.microsoft.com/office/drawing/2014/main" id="{8E29490F-794E-824A-AF57-F727EAFD2DE8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C7481CD-4A24-7344-9203-E38C978C434A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D63DF94D-28DA-7848-91BA-09CC99D6AA63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E76C893-4BA7-F54E-93EA-45D711B95868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6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FCB2598-2AC8-B145-9F66-9358763140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198306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3" y="561536"/>
            <a:ext cx="10465240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ACAF92-B9E3-7745-A793-01931CF82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885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2">
            <a:extLst>
              <a:ext uri="{FF2B5EF4-FFF2-40B4-BE49-F238E27FC236}">
                <a16:creationId xmlns:a16="http://schemas.microsoft.com/office/drawing/2014/main" id="{2750AD89-307D-D744-A26D-9C6B6BF613AF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6F2AF321-8CED-154F-BB50-AE76FA3D8C76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A67DF930-25C0-D349-B174-D20F1CEAFF4D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4E61D940-8F31-6B45-85B9-EF02C4F6BFBA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a 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78098427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 hasCustomPrompt="1"/>
          </p:nvPr>
        </p:nvSpPr>
        <p:spPr>
          <a:xfrm>
            <a:off x="608534" y="2133600"/>
            <a:ext cx="10973866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a Chart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4" y="561536"/>
            <a:ext cx="10465093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646108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>
            <a:extLst>
              <a:ext uri="{FF2B5EF4-FFF2-40B4-BE49-F238E27FC236}">
                <a16:creationId xmlns:a16="http://schemas.microsoft.com/office/drawing/2014/main" id="{89F6F422-C74C-474F-BF2B-38CA45DC5DD6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A93A29D-44F2-594B-B9B3-744A13ABFC23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BFDE4023-7741-E041-AC26-B789525EF7DB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0CEFC152-7BE1-1442-9DB1-A4837E331957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able Placeholder 5"/>
          <p:cNvSpPr>
            <a:spLocks noGrp="1"/>
          </p:cNvSpPr>
          <p:nvPr>
            <p:ph type="tbl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5247105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able Placeholder 5"/>
          <p:cNvSpPr>
            <a:spLocks noGrp="1"/>
          </p:cNvSpPr>
          <p:nvPr>
            <p:ph type="tbl" sz="quarter" idx="12" hasCustomPrompt="1"/>
          </p:nvPr>
        </p:nvSpPr>
        <p:spPr>
          <a:xfrm>
            <a:off x="608533" y="2133600"/>
            <a:ext cx="10973867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3" y="561536"/>
            <a:ext cx="10465240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74900538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>
            <a:extLst>
              <a:ext uri="{FF2B5EF4-FFF2-40B4-BE49-F238E27FC236}">
                <a16:creationId xmlns:a16="http://schemas.microsoft.com/office/drawing/2014/main" id="{DFE88E42-6698-0D4F-A124-C2ACAB9EE08A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71807C41-A8D7-B249-BCF4-83A568F77AEE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7B8F17F4-7E30-2941-869C-8B2C008D0826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D5E2553C-C174-5A4E-A9EB-698D6E9FC844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noProof="0" dirty="0"/>
              <a:t>Click to edit SmartArt Graphic</a:t>
            </a:r>
            <a:endParaRPr lang="en-US" noProof="0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6411570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 hasCustomPrompt="1"/>
          </p:nvPr>
        </p:nvSpPr>
        <p:spPr>
          <a:xfrm>
            <a:off x="608533" y="2133600"/>
            <a:ext cx="10973867" cy="4114800"/>
          </a:xfrm>
        </p:spPr>
        <p:txBody>
          <a:bodyPr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noProof="0" dirty="0"/>
              <a:t>Click to edit SmartArt Graphic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3" y="561536"/>
            <a:ext cx="10446043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5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0422420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2">
            <a:extLst>
              <a:ext uri="{FF2B5EF4-FFF2-40B4-BE49-F238E27FC236}">
                <a16:creationId xmlns:a16="http://schemas.microsoft.com/office/drawing/2014/main" id="{3984EEA2-E8B4-0E47-BF9B-8D49ECC3DB1C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6C64C32-A109-D949-B4FE-51243D9E8275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72A048D5-A01B-154D-AEA3-F8CBE1968B06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B4CCF489-3D63-344B-9304-5945DFD52E94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</a:t>
            </a:r>
            <a:r>
              <a:rPr lang="en-US" dirty="0"/>
              <a:t>Object</a:t>
            </a:r>
          </a:p>
        </p:txBody>
      </p:sp>
      <p:sp>
        <p:nvSpPr>
          <p:cNvPr id="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EF1C834B-0B82-4E4D-9D79-1AF46A32092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54693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274618"/>
            <a:ext cx="7906172" cy="516857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8811063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4" y="561536"/>
            <a:ext cx="10465093" cy="2766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Object</a:t>
            </a:r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5FCD8A9A-8364-6340-9EC1-4D9B352DEA5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295465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1 - Customiz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1">
            <a:extLst>
              <a:ext uri="{FF2B5EF4-FFF2-40B4-BE49-F238E27FC236}">
                <a16:creationId xmlns:a16="http://schemas.microsoft.com/office/drawing/2014/main" id="{882325CB-CE64-B548-A4A8-4361E0502E7F}"/>
              </a:ext>
            </a:extLst>
          </p:cNvPr>
          <p:cNvGrpSpPr/>
          <p:nvPr userDrawn="1"/>
        </p:nvGrpSpPr>
        <p:grpSpPr>
          <a:xfrm>
            <a:off x="1" y="-1"/>
            <a:ext cx="11745576" cy="968722"/>
            <a:chOff x="321892" y="1163780"/>
            <a:chExt cx="8487290" cy="968722"/>
          </a:xfrm>
        </p:grpSpPr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FFEEACF6-1389-704A-9352-E4DBB9FA2AAF}"/>
                </a:ext>
              </a:extLst>
            </p:cNvPr>
            <p:cNvSpPr/>
            <p:nvPr userDrawn="1"/>
          </p:nvSpPr>
          <p:spPr>
            <a:xfrm>
              <a:off x="321892" y="1163781"/>
              <a:ext cx="848729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BB0F622-DBB9-1F45-B8F9-18A0BADA6E3A}"/>
                </a:ext>
              </a:extLst>
            </p:cNvPr>
            <p:cNvSpPr/>
            <p:nvPr userDrawn="1"/>
          </p:nvSpPr>
          <p:spPr>
            <a:xfrm>
              <a:off x="321892" y="1163780"/>
              <a:ext cx="662039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9F546596-855B-FF45-8CBE-B434BB420E22}"/>
                </a:ext>
              </a:extLst>
            </p:cNvPr>
            <p:cNvSpPr/>
            <p:nvPr userDrawn="1"/>
          </p:nvSpPr>
          <p:spPr>
            <a:xfrm>
              <a:off x="6942282" y="2041062"/>
              <a:ext cx="18669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Freeform 20"/>
          <p:cNvSpPr/>
          <p:nvPr userDrawn="1"/>
        </p:nvSpPr>
        <p:spPr>
          <a:xfrm>
            <a:off x="0" y="5647145"/>
            <a:ext cx="12198283" cy="1340228"/>
          </a:xfrm>
          <a:custGeom>
            <a:avLst/>
            <a:gdLst>
              <a:gd name="connsiteX0" fmla="*/ 0 w 9189267"/>
              <a:gd name="connsiteY0" fmla="*/ 244443 h 543208"/>
              <a:gd name="connsiteX1" fmla="*/ 9054 w 9189267"/>
              <a:gd name="connsiteY1" fmla="*/ 543208 h 543208"/>
              <a:gd name="connsiteX2" fmla="*/ 9189267 w 9189267"/>
              <a:gd name="connsiteY2" fmla="*/ 543208 h 543208"/>
              <a:gd name="connsiteX3" fmla="*/ 9171160 w 9189267"/>
              <a:gd name="connsiteY3" fmla="*/ 0 h 543208"/>
              <a:gd name="connsiteX4" fmla="*/ 0 w 9189267"/>
              <a:gd name="connsiteY4" fmla="*/ 244443 h 543208"/>
              <a:gd name="connsiteX0" fmla="*/ 0 w 9189267"/>
              <a:gd name="connsiteY0" fmla="*/ 679010 h 977775"/>
              <a:gd name="connsiteX1" fmla="*/ 9054 w 9189267"/>
              <a:gd name="connsiteY1" fmla="*/ 977775 h 977775"/>
              <a:gd name="connsiteX2" fmla="*/ 9189267 w 9189267"/>
              <a:gd name="connsiteY2" fmla="*/ 977775 h 977775"/>
              <a:gd name="connsiteX3" fmla="*/ 9171160 w 9189267"/>
              <a:gd name="connsiteY3" fmla="*/ 434567 h 977775"/>
              <a:gd name="connsiteX4" fmla="*/ 0 w 9189267"/>
              <a:gd name="connsiteY4" fmla="*/ 679010 h 977775"/>
              <a:gd name="connsiteX0" fmla="*/ 0 w 9189267"/>
              <a:gd name="connsiteY0" fmla="*/ 715223 h 1013988"/>
              <a:gd name="connsiteX1" fmla="*/ 9054 w 9189267"/>
              <a:gd name="connsiteY1" fmla="*/ 1013988 h 1013988"/>
              <a:gd name="connsiteX2" fmla="*/ 9189267 w 9189267"/>
              <a:gd name="connsiteY2" fmla="*/ 1013988 h 1013988"/>
              <a:gd name="connsiteX3" fmla="*/ 9171160 w 9189267"/>
              <a:gd name="connsiteY3" fmla="*/ 470780 h 1013988"/>
              <a:gd name="connsiteX4" fmla="*/ 0 w 9189267"/>
              <a:gd name="connsiteY4" fmla="*/ 715223 h 1013988"/>
              <a:gd name="connsiteX0" fmla="*/ 0 w 9189267"/>
              <a:gd name="connsiteY0" fmla="*/ 715223 h 1729211"/>
              <a:gd name="connsiteX1" fmla="*/ 9054 w 9189267"/>
              <a:gd name="connsiteY1" fmla="*/ 1013988 h 1729211"/>
              <a:gd name="connsiteX2" fmla="*/ 9189267 w 9189267"/>
              <a:gd name="connsiteY2" fmla="*/ 1013988 h 1729211"/>
              <a:gd name="connsiteX3" fmla="*/ 9171160 w 9189267"/>
              <a:gd name="connsiteY3" fmla="*/ 470780 h 1729211"/>
              <a:gd name="connsiteX4" fmla="*/ 0 w 9189267"/>
              <a:gd name="connsiteY4" fmla="*/ 715223 h 1729211"/>
              <a:gd name="connsiteX0" fmla="*/ 0 w 9189267"/>
              <a:gd name="connsiteY0" fmla="*/ 715223 h 1141383"/>
              <a:gd name="connsiteX1" fmla="*/ 9054 w 9189267"/>
              <a:gd name="connsiteY1" fmla="*/ 1013988 h 1141383"/>
              <a:gd name="connsiteX2" fmla="*/ 9189267 w 9189267"/>
              <a:gd name="connsiteY2" fmla="*/ 1013988 h 1141383"/>
              <a:gd name="connsiteX3" fmla="*/ 9171160 w 9189267"/>
              <a:gd name="connsiteY3" fmla="*/ 470780 h 1141383"/>
              <a:gd name="connsiteX4" fmla="*/ 0 w 9189267"/>
              <a:gd name="connsiteY4" fmla="*/ 715223 h 1141383"/>
              <a:gd name="connsiteX0" fmla="*/ 0 w 9189267"/>
              <a:gd name="connsiteY0" fmla="*/ 911165 h 1337325"/>
              <a:gd name="connsiteX1" fmla="*/ 9054 w 9189267"/>
              <a:gd name="connsiteY1" fmla="*/ 1209930 h 1337325"/>
              <a:gd name="connsiteX2" fmla="*/ 9189267 w 9189267"/>
              <a:gd name="connsiteY2" fmla="*/ 1209930 h 1337325"/>
              <a:gd name="connsiteX3" fmla="*/ 9171160 w 9189267"/>
              <a:gd name="connsiteY3" fmla="*/ 666722 h 1337325"/>
              <a:gd name="connsiteX4" fmla="*/ 0 w 9189267"/>
              <a:gd name="connsiteY4" fmla="*/ 911165 h 1337325"/>
              <a:gd name="connsiteX0" fmla="*/ 13394 w 9180213"/>
              <a:gd name="connsiteY0" fmla="*/ 911165 h 1340228"/>
              <a:gd name="connsiteX1" fmla="*/ 0 w 9180213"/>
              <a:gd name="connsiteY1" fmla="*/ 1212833 h 1340228"/>
              <a:gd name="connsiteX2" fmla="*/ 9180213 w 9180213"/>
              <a:gd name="connsiteY2" fmla="*/ 1212833 h 1340228"/>
              <a:gd name="connsiteX3" fmla="*/ 9162106 w 9180213"/>
              <a:gd name="connsiteY3" fmla="*/ 669625 h 1340228"/>
              <a:gd name="connsiteX4" fmla="*/ 13394 w 9180213"/>
              <a:gd name="connsiteY4" fmla="*/ 911165 h 1340228"/>
              <a:gd name="connsiteX0" fmla="*/ 0 w 9166819"/>
              <a:gd name="connsiteY0" fmla="*/ 911165 h 1340228"/>
              <a:gd name="connsiteX1" fmla="*/ 0 w 9166819"/>
              <a:gd name="connsiteY1" fmla="*/ 1210855 h 1340228"/>
              <a:gd name="connsiteX2" fmla="*/ 9166819 w 9166819"/>
              <a:gd name="connsiteY2" fmla="*/ 1212833 h 1340228"/>
              <a:gd name="connsiteX3" fmla="*/ 9148712 w 9166819"/>
              <a:gd name="connsiteY3" fmla="*/ 669625 h 1340228"/>
              <a:gd name="connsiteX4" fmla="*/ 0 w 9166819"/>
              <a:gd name="connsiteY4" fmla="*/ 911165 h 1340228"/>
              <a:gd name="connsiteX0" fmla="*/ 0 w 9148712"/>
              <a:gd name="connsiteY0" fmla="*/ 911165 h 1340228"/>
              <a:gd name="connsiteX1" fmla="*/ 0 w 9148712"/>
              <a:gd name="connsiteY1" fmla="*/ 1210855 h 1340228"/>
              <a:gd name="connsiteX2" fmla="*/ 9144000 w 9148712"/>
              <a:gd name="connsiteY2" fmla="*/ 1210855 h 1340228"/>
              <a:gd name="connsiteX3" fmla="*/ 9148712 w 9148712"/>
              <a:gd name="connsiteY3" fmla="*/ 669625 h 1340228"/>
              <a:gd name="connsiteX4" fmla="*/ 0 w 9148712"/>
              <a:gd name="connsiteY4" fmla="*/ 911165 h 13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12" h="1340228">
                <a:moveTo>
                  <a:pt x="0" y="911165"/>
                </a:moveTo>
                <a:lnTo>
                  <a:pt x="0" y="1210855"/>
                </a:lnTo>
                <a:lnTo>
                  <a:pt x="9144000" y="1210855"/>
                </a:lnTo>
                <a:cubicBezTo>
                  <a:pt x="9145571" y="1030445"/>
                  <a:pt x="9147141" y="850035"/>
                  <a:pt x="9148712" y="669625"/>
                </a:cubicBezTo>
                <a:cubicBezTo>
                  <a:pt x="5533577" y="1340228"/>
                  <a:pt x="2190291" y="0"/>
                  <a:pt x="0" y="91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9988059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2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074" y="2"/>
            <a:ext cx="686008" cy="675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0457744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2 - Customiz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5647145"/>
            <a:ext cx="12198283" cy="1340228"/>
          </a:xfrm>
          <a:custGeom>
            <a:avLst/>
            <a:gdLst>
              <a:gd name="connsiteX0" fmla="*/ 0 w 9189267"/>
              <a:gd name="connsiteY0" fmla="*/ 244443 h 543208"/>
              <a:gd name="connsiteX1" fmla="*/ 9054 w 9189267"/>
              <a:gd name="connsiteY1" fmla="*/ 543208 h 543208"/>
              <a:gd name="connsiteX2" fmla="*/ 9189267 w 9189267"/>
              <a:gd name="connsiteY2" fmla="*/ 543208 h 543208"/>
              <a:gd name="connsiteX3" fmla="*/ 9171160 w 9189267"/>
              <a:gd name="connsiteY3" fmla="*/ 0 h 543208"/>
              <a:gd name="connsiteX4" fmla="*/ 0 w 9189267"/>
              <a:gd name="connsiteY4" fmla="*/ 244443 h 543208"/>
              <a:gd name="connsiteX0" fmla="*/ 0 w 9189267"/>
              <a:gd name="connsiteY0" fmla="*/ 679010 h 977775"/>
              <a:gd name="connsiteX1" fmla="*/ 9054 w 9189267"/>
              <a:gd name="connsiteY1" fmla="*/ 977775 h 977775"/>
              <a:gd name="connsiteX2" fmla="*/ 9189267 w 9189267"/>
              <a:gd name="connsiteY2" fmla="*/ 977775 h 977775"/>
              <a:gd name="connsiteX3" fmla="*/ 9171160 w 9189267"/>
              <a:gd name="connsiteY3" fmla="*/ 434567 h 977775"/>
              <a:gd name="connsiteX4" fmla="*/ 0 w 9189267"/>
              <a:gd name="connsiteY4" fmla="*/ 679010 h 977775"/>
              <a:gd name="connsiteX0" fmla="*/ 0 w 9189267"/>
              <a:gd name="connsiteY0" fmla="*/ 715223 h 1013988"/>
              <a:gd name="connsiteX1" fmla="*/ 9054 w 9189267"/>
              <a:gd name="connsiteY1" fmla="*/ 1013988 h 1013988"/>
              <a:gd name="connsiteX2" fmla="*/ 9189267 w 9189267"/>
              <a:gd name="connsiteY2" fmla="*/ 1013988 h 1013988"/>
              <a:gd name="connsiteX3" fmla="*/ 9171160 w 9189267"/>
              <a:gd name="connsiteY3" fmla="*/ 470780 h 1013988"/>
              <a:gd name="connsiteX4" fmla="*/ 0 w 9189267"/>
              <a:gd name="connsiteY4" fmla="*/ 715223 h 1013988"/>
              <a:gd name="connsiteX0" fmla="*/ 0 w 9189267"/>
              <a:gd name="connsiteY0" fmla="*/ 715223 h 1729211"/>
              <a:gd name="connsiteX1" fmla="*/ 9054 w 9189267"/>
              <a:gd name="connsiteY1" fmla="*/ 1013988 h 1729211"/>
              <a:gd name="connsiteX2" fmla="*/ 9189267 w 9189267"/>
              <a:gd name="connsiteY2" fmla="*/ 1013988 h 1729211"/>
              <a:gd name="connsiteX3" fmla="*/ 9171160 w 9189267"/>
              <a:gd name="connsiteY3" fmla="*/ 470780 h 1729211"/>
              <a:gd name="connsiteX4" fmla="*/ 0 w 9189267"/>
              <a:gd name="connsiteY4" fmla="*/ 715223 h 1729211"/>
              <a:gd name="connsiteX0" fmla="*/ 0 w 9189267"/>
              <a:gd name="connsiteY0" fmla="*/ 715223 h 1141383"/>
              <a:gd name="connsiteX1" fmla="*/ 9054 w 9189267"/>
              <a:gd name="connsiteY1" fmla="*/ 1013988 h 1141383"/>
              <a:gd name="connsiteX2" fmla="*/ 9189267 w 9189267"/>
              <a:gd name="connsiteY2" fmla="*/ 1013988 h 1141383"/>
              <a:gd name="connsiteX3" fmla="*/ 9171160 w 9189267"/>
              <a:gd name="connsiteY3" fmla="*/ 470780 h 1141383"/>
              <a:gd name="connsiteX4" fmla="*/ 0 w 9189267"/>
              <a:gd name="connsiteY4" fmla="*/ 715223 h 1141383"/>
              <a:gd name="connsiteX0" fmla="*/ 0 w 9189267"/>
              <a:gd name="connsiteY0" fmla="*/ 911165 h 1337325"/>
              <a:gd name="connsiteX1" fmla="*/ 9054 w 9189267"/>
              <a:gd name="connsiteY1" fmla="*/ 1209930 h 1337325"/>
              <a:gd name="connsiteX2" fmla="*/ 9189267 w 9189267"/>
              <a:gd name="connsiteY2" fmla="*/ 1209930 h 1337325"/>
              <a:gd name="connsiteX3" fmla="*/ 9171160 w 9189267"/>
              <a:gd name="connsiteY3" fmla="*/ 666722 h 1337325"/>
              <a:gd name="connsiteX4" fmla="*/ 0 w 9189267"/>
              <a:gd name="connsiteY4" fmla="*/ 911165 h 1337325"/>
              <a:gd name="connsiteX0" fmla="*/ 13394 w 9180213"/>
              <a:gd name="connsiteY0" fmla="*/ 911165 h 1340228"/>
              <a:gd name="connsiteX1" fmla="*/ 0 w 9180213"/>
              <a:gd name="connsiteY1" fmla="*/ 1212833 h 1340228"/>
              <a:gd name="connsiteX2" fmla="*/ 9180213 w 9180213"/>
              <a:gd name="connsiteY2" fmla="*/ 1212833 h 1340228"/>
              <a:gd name="connsiteX3" fmla="*/ 9162106 w 9180213"/>
              <a:gd name="connsiteY3" fmla="*/ 669625 h 1340228"/>
              <a:gd name="connsiteX4" fmla="*/ 13394 w 9180213"/>
              <a:gd name="connsiteY4" fmla="*/ 911165 h 1340228"/>
              <a:gd name="connsiteX0" fmla="*/ 0 w 9166819"/>
              <a:gd name="connsiteY0" fmla="*/ 911165 h 1340228"/>
              <a:gd name="connsiteX1" fmla="*/ 0 w 9166819"/>
              <a:gd name="connsiteY1" fmla="*/ 1210855 h 1340228"/>
              <a:gd name="connsiteX2" fmla="*/ 9166819 w 9166819"/>
              <a:gd name="connsiteY2" fmla="*/ 1212833 h 1340228"/>
              <a:gd name="connsiteX3" fmla="*/ 9148712 w 9166819"/>
              <a:gd name="connsiteY3" fmla="*/ 669625 h 1340228"/>
              <a:gd name="connsiteX4" fmla="*/ 0 w 9166819"/>
              <a:gd name="connsiteY4" fmla="*/ 911165 h 1340228"/>
              <a:gd name="connsiteX0" fmla="*/ 0 w 9148712"/>
              <a:gd name="connsiteY0" fmla="*/ 911165 h 1340228"/>
              <a:gd name="connsiteX1" fmla="*/ 0 w 9148712"/>
              <a:gd name="connsiteY1" fmla="*/ 1210855 h 1340228"/>
              <a:gd name="connsiteX2" fmla="*/ 9144000 w 9148712"/>
              <a:gd name="connsiteY2" fmla="*/ 1210855 h 1340228"/>
              <a:gd name="connsiteX3" fmla="*/ 9148712 w 9148712"/>
              <a:gd name="connsiteY3" fmla="*/ 669625 h 1340228"/>
              <a:gd name="connsiteX4" fmla="*/ 0 w 9148712"/>
              <a:gd name="connsiteY4" fmla="*/ 911165 h 13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12" h="1340228">
                <a:moveTo>
                  <a:pt x="0" y="911165"/>
                </a:moveTo>
                <a:lnTo>
                  <a:pt x="0" y="1210855"/>
                </a:lnTo>
                <a:lnTo>
                  <a:pt x="9144000" y="1210855"/>
                </a:lnTo>
                <a:cubicBezTo>
                  <a:pt x="9145571" y="1030445"/>
                  <a:pt x="9147141" y="850035"/>
                  <a:pt x="9148712" y="669625"/>
                </a:cubicBezTo>
                <a:cubicBezTo>
                  <a:pt x="5533577" y="1340228"/>
                  <a:pt x="2190291" y="0"/>
                  <a:pt x="0" y="91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31"/>
          <p:cNvGrpSpPr/>
          <p:nvPr userDrawn="1"/>
        </p:nvGrpSpPr>
        <p:grpSpPr>
          <a:xfrm>
            <a:off x="1" y="-1"/>
            <a:ext cx="11745576" cy="968722"/>
            <a:chOff x="321892" y="1163780"/>
            <a:chExt cx="8487290" cy="968722"/>
          </a:xfrm>
        </p:grpSpPr>
        <p:sp>
          <p:nvSpPr>
            <p:cNvPr id="27" name="Rectangle 26"/>
            <p:cNvSpPr/>
            <p:nvPr userDrawn="1"/>
          </p:nvSpPr>
          <p:spPr>
            <a:xfrm>
              <a:off x="321892" y="1163781"/>
              <a:ext cx="848729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321892" y="1163780"/>
              <a:ext cx="662039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6942282" y="2041062"/>
              <a:ext cx="18669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998524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8536" y="561536"/>
            <a:ext cx="9985248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074" y="2"/>
            <a:ext cx="686008" cy="675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4995911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798952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Text in Middle, Gray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384"/>
            <a:ext cx="9601200" cy="37055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43712" y="2212848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8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0" y="0"/>
            <a:ext cx="9159889" cy="91440"/>
          </a:xfrm>
          <a:prstGeom prst="rect">
            <a:avLst/>
          </a:prstGeom>
          <a:solidFill>
            <a:srgbClr val="89B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2" name="Picture 2" descr="\\ATEM_SFO\Clients\DSK_Daiichi_Sankyo\DSK_80_12142_PPT_Redesign\DSK_Design\Final_Artwork\Images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1905" y="0"/>
            <a:ext cx="1330036" cy="1312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060822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Gray Background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2">
            <a:extLst>
              <a:ext uri="{FF2B5EF4-FFF2-40B4-BE49-F238E27FC236}">
                <a16:creationId xmlns:a16="http://schemas.microsoft.com/office/drawing/2014/main" id="{646EEB8A-3776-9E4F-A866-45AEF3B4C9DE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564C5A05-954A-6C4D-BD49-A8B62E32CB21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F8C5C2CC-630E-4645-848D-C1A1C350B149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113B6940-C950-6344-8AFE-FE9968F51AF8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C5C03910-9211-EA43-AC0E-F8B963CFC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8400" y="151200"/>
            <a:ext cx="10465200" cy="457200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83248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with Image, Gray Background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B054AAC-21FA-264D-842D-E1B21F4743DD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154D0D0F-2306-C640-ABE4-185D2330E651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0989802D-7236-6E4E-A70F-E344F91F0132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6A677C37-A1D5-BA4C-B536-B63972FCAC11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8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D9628B93-6419-274B-8979-63E2E4D35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1200"/>
            <a:ext cx="10465200" cy="457200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sp>
        <p:nvSpPr>
          <p:cNvPr id="9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Object</a:t>
            </a:r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1B22C871-65DF-484B-8084-A66DE301B45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3105146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0"/>
            <a:ext cx="10483851" cy="7704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780D645-034B-4F03-B035-CE8095A8136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22257" y="6382270"/>
            <a:ext cx="9278938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8138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52538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667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91FC370-37CE-4AF3-9027-2BE386AD77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186" y="6245907"/>
            <a:ext cx="11160142" cy="2205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250"/>
              </a:spcAft>
              <a:buNone/>
              <a:defRPr sz="833"/>
            </a:lvl1pPr>
          </a:lstStyle>
          <a:p>
            <a:pPr lvl="0"/>
            <a:r>
              <a:rPr lang="en-US"/>
              <a:t>Footnotes</a:t>
            </a:r>
          </a:p>
        </p:txBody>
      </p:sp>
      <p:pic>
        <p:nvPicPr>
          <p:cNvPr id="8" name="Picture 7" descr="A picture containing clipart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7B18B94C-1C49-4F84-8B55-4E8F206057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64" y="6492240"/>
            <a:ext cx="365760" cy="3657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3335091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25451" y="-5243"/>
            <a:ext cx="4489449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pic>
        <p:nvPicPr>
          <p:cNvPr id="12" name="Picture 11" descr="large gray wave for titl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686228"/>
            <a:ext cx="12192000" cy="274577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25455" y="1695450"/>
            <a:ext cx="4502151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pic>
        <p:nvPicPr>
          <p:cNvPr id="14" name="Picture 13" descr="color waves for title 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25454" y="3842739"/>
            <a:ext cx="11766549" cy="666472"/>
          </a:xfrm>
          <a:prstGeom prst="rect">
            <a:avLst/>
          </a:prstGeom>
        </p:spPr>
      </p:pic>
      <p:sp>
        <p:nvSpPr>
          <p:cNvPr id="1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67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4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6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0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4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89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3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18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89"/>
            <a:ext cx="7729728" cy="811835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32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213600"/>
            <a:ext cx="4876800" cy="1397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309"/>
              </a:lnSpc>
              <a:spcBef>
                <a:spcPts val="0"/>
              </a:spcBef>
              <a:buFontTx/>
              <a:buNone/>
              <a:defRPr sz="1167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Author name</a:t>
            </a:r>
          </a:p>
        </p:txBody>
      </p:sp>
      <p:sp>
        <p:nvSpPr>
          <p:cNvPr id="20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380068"/>
            <a:ext cx="4876800" cy="1524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309"/>
              </a:lnSpc>
              <a:spcBef>
                <a:spcPts val="0"/>
              </a:spcBef>
              <a:buFontTx/>
              <a:buNone/>
              <a:defRPr sz="1167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1083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  <p:pic>
        <p:nvPicPr>
          <p:cNvPr id="21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1296" y="43392"/>
            <a:ext cx="1241483" cy="1225368"/>
          </a:xfrm>
          <a:prstGeom prst="rect">
            <a:avLst/>
          </a:prstGeom>
          <a:noFill/>
        </p:spPr>
      </p:pic>
      <p:pic>
        <p:nvPicPr>
          <p:cNvPr id="22" name="Picture 21" descr="slogan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474000" y="301214"/>
            <a:ext cx="2598404" cy="475453"/>
          </a:xfrm>
          <a:prstGeom prst="rect">
            <a:avLst/>
          </a:prstGeom>
        </p:spPr>
      </p:pic>
      <p:pic>
        <p:nvPicPr>
          <p:cNvPr id="15" name="Picture 14" descr="A picture containing clipart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33E639DF-76BA-4F9C-BB77-F9ED0063A2A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64" y="6492240"/>
            <a:ext cx="365760" cy="36576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4C27352-157F-4A63-AFE8-F706303E886F}"/>
              </a:ext>
            </a:extLst>
          </p:cNvPr>
          <p:cNvSpPr txBox="1">
            <a:spLocks/>
          </p:cNvSpPr>
          <p:nvPr userDrawn="1"/>
        </p:nvSpPr>
        <p:spPr>
          <a:xfrm>
            <a:off x="11145034" y="6649428"/>
            <a:ext cx="893233" cy="16351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800" kern="120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A0742EFC-8BEC-49F9-9CC9-7EDCB5B63F76}" type="slidenum">
              <a:rPr lang="en-US" sz="833" b="1" smtClean="0">
                <a:solidFill>
                  <a:schemeClr val="accent2"/>
                </a:solidFill>
              </a:rPr>
              <a:pPr>
                <a:defRPr/>
              </a:pPr>
              <a:t>‹#›</a:t>
            </a:fld>
            <a:endParaRPr lang="en-US" sz="833" b="1" dirty="0">
              <a:solidFill>
                <a:schemeClr val="accent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AB4BCA-9872-4C82-A3AF-D8AE4EA06C44}"/>
              </a:ext>
            </a:extLst>
          </p:cNvPr>
          <p:cNvSpPr txBox="1"/>
          <p:nvPr userDrawn="1"/>
        </p:nvSpPr>
        <p:spPr>
          <a:xfrm>
            <a:off x="106900" y="6705600"/>
            <a:ext cx="3805658" cy="152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marL="0" marR="0" indent="0" algn="l" defTabSz="7619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7" dirty="0">
                <a:solidFill>
                  <a:srgbClr val="4D4F53"/>
                </a:solidFill>
              </a:rPr>
              <a:t>© 2022 DAIICHI SANKYO, INC.  |  CONFIDENTIAL – For Internal Use Only.</a:t>
            </a:r>
            <a:endParaRPr kumimoji="0" lang="en-US" sz="667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14087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-for 00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2"/>
            <a:ext cx="11142133" cy="766617"/>
          </a:xfrm>
          <a:prstGeom prst="rect">
            <a:avLst/>
          </a:prstGeom>
          <a:solidFill>
            <a:srgbClr val="D9D9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-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654965" y="675452"/>
            <a:ext cx="2487168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549275" y="101110"/>
            <a:ext cx="10483851" cy="621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 userDrawn="1">
            <p:ph type="body" sz="quarter" idx="12"/>
          </p:nvPr>
        </p:nvSpPr>
        <p:spPr>
          <a:xfrm>
            <a:off x="609600" y="1143000"/>
            <a:ext cx="10972800" cy="4572000"/>
          </a:xfrm>
        </p:spPr>
        <p:txBody>
          <a:bodyPr/>
          <a:lstStyle>
            <a:lvl1pPr marL="285739" indent="-285739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aseline="0">
                <a:latin typeface="Arial" pitchFamily="34" charset="0"/>
                <a:cs typeface="Arial" pitchFamily="34" charset="0"/>
              </a:defRPr>
            </a:lvl1pPr>
            <a:lvl2pPr marL="688947" indent="-231766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  <a:defRPr sz="1600" baseline="0">
                <a:latin typeface="Arial" pitchFamily="34" charset="0"/>
                <a:cs typeface="Arial" pitchFamily="34" charset="0"/>
              </a:defRPr>
            </a:lvl2pPr>
            <a:lvl3pPr marL="1027072" indent="-225416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  <a:defRPr sz="1600" baseline="0">
                <a:latin typeface="Arial" pitchFamily="34" charset="0"/>
                <a:cs typeface="Arial" pitchFamily="34" charset="0"/>
              </a:defRPr>
            </a:lvl3pPr>
            <a:lvl4pPr marL="1377895" indent="-238115">
              <a:spcBef>
                <a:spcPts val="0"/>
              </a:spcBef>
              <a:spcAft>
                <a:spcPts val="600"/>
              </a:spcAft>
              <a:buClr>
                <a:srgbClr val="00B0F0"/>
              </a:buClr>
              <a:buFont typeface="Arial" pitchFamily="34" charset="0"/>
              <a:buChar char="•"/>
              <a:defRPr sz="1600" baseline="0">
                <a:latin typeface="Arial" pitchFamily="34" charset="0"/>
                <a:cs typeface="Arial" pitchFamily="34" charset="0"/>
              </a:defRPr>
            </a:lvl4pPr>
            <a:lvl5pPr marL="2057318" indent="-228591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Master text styles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1AC3EE-AA37-4AD6-AA45-689CBE8933AF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09600" y="5943600"/>
            <a:ext cx="10972800" cy="548640"/>
          </a:xfrm>
        </p:spPr>
        <p:txBody>
          <a:bodyPr lIns="91440" tIns="0" bIns="0" anchor="b" anchorCtr="0"/>
          <a:lstStyle>
            <a:lvl1pPr>
              <a:spcBef>
                <a:spcPts val="0"/>
              </a:spcBef>
              <a:defRPr sz="800" baseline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20A35E-A6C4-47FC-867F-4E01A53122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0" y="6675120"/>
            <a:ext cx="5791200" cy="182880"/>
          </a:xfrm>
        </p:spPr>
        <p:txBody>
          <a:bodyPr tIns="0" bIns="0"/>
          <a:lstStyle/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pic>
        <p:nvPicPr>
          <p:cNvPr id="10" name="Picture 9" descr="A picture containing clipart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E916AF8F-CBA3-4BB5-8443-364BF1C42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64" y="6492240"/>
            <a:ext cx="365760" cy="3657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8E3D6C71-5CA1-AC57-158E-D762B156E8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72473" y="0"/>
            <a:ext cx="788346" cy="778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22326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032">
          <p15:clr>
            <a:srgbClr val="FBAE40"/>
          </p15:clr>
        </p15:guide>
        <p15:guide id="2" pos="349">
          <p15:clr>
            <a:srgbClr val="FBAE40"/>
          </p15:clr>
        </p15:guide>
        <p15:guide id="3" orient="horz" pos="34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0168323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0"/>
            <a:ext cx="10483851" cy="7704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16180" y="1270000"/>
            <a:ext cx="11153563" cy="4794250"/>
          </a:xfr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Tx/>
              <a:buNone/>
              <a:defRPr lang="en-US" sz="2333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574123" indent="-193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2pPr>
            <a:lvl3pPr marL="855893" indent="-187847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defRPr lang="en-US" sz="1667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3pPr>
            <a:lvl4pPr marL="1148246" indent="-19843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Font typeface="Arial" pitchFamily="34" charset="0"/>
              <a:buChar char="•"/>
              <a:defRPr lang="en-US" sz="1667" kern="1200" dirty="0" smtClean="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4pPr>
            <a:lvl5pPr marL="1714431" indent="-190492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05D7B8-09D3-4B7D-8100-FF1B37F601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186" y="6245907"/>
            <a:ext cx="11160142" cy="220510"/>
          </a:xfrm>
        </p:spPr>
        <p:txBody>
          <a:bodyPr anchor="b">
            <a:spAutoFit/>
          </a:bodyPr>
          <a:lstStyle>
            <a:lvl1pPr marL="0" indent="0">
              <a:spcBef>
                <a:spcPts val="0"/>
              </a:spcBef>
              <a:spcAft>
                <a:spcPts val="250"/>
              </a:spcAft>
              <a:buNone/>
              <a:defRPr sz="833"/>
            </a:lvl1pPr>
          </a:lstStyle>
          <a:p>
            <a:pPr lvl="0"/>
            <a:r>
              <a:rPr lang="en-US"/>
              <a:t>Footnotes</a:t>
            </a:r>
          </a:p>
        </p:txBody>
      </p:sp>
      <p:pic>
        <p:nvPicPr>
          <p:cNvPr id="7" name="Picture 6" descr="A picture containing clipart&#10;&#10;Description generated with high confidence">
            <a:hlinkClick r:id="" action="ppaction://noaction"/>
            <a:extLst>
              <a:ext uri="{FF2B5EF4-FFF2-40B4-BE49-F238E27FC236}">
                <a16:creationId xmlns:a16="http://schemas.microsoft.com/office/drawing/2014/main" id="{125C34D4-DF94-4355-BC3F-6E763D6C48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564" y="6492240"/>
            <a:ext cx="365760" cy="36576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27188039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a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-1"/>
            <a:ext cx="11142133" cy="766893"/>
            <a:chOff x="0" y="-1"/>
            <a:chExt cx="8356600" cy="76689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766617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675452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609604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73689CB1-E247-D740-AF06-9293F72DD4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2473" y="0"/>
            <a:ext cx="788346" cy="778114"/>
          </a:xfrm>
          <a:prstGeom prst="rect">
            <a:avLst/>
          </a:prstGeom>
          <a:noFill/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BC13847-D3B1-43EC-AF42-724FE66789D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182548"/>
            <a:ext cx="10972796" cy="351417"/>
          </a:xfrm>
        </p:spPr>
        <p:txBody>
          <a:bodyPr anchor="b"/>
          <a:lstStyle>
            <a:lvl1pPr>
              <a:defRPr sz="800"/>
            </a:lvl1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Abbreviations and/or References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B999A6F-A1C5-487D-B3D9-D8EB9C8D01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600" y="1442069"/>
            <a:ext cx="10972796" cy="4638554"/>
          </a:xfrm>
        </p:spPr>
        <p:txBody>
          <a:bodyPr/>
          <a:lstStyle>
            <a:lvl1pPr marL="0" indent="0">
              <a:buFontTx/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0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 sz="16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Slide Number Placeholder 10">
            <a:extLst>
              <a:ext uri="{FF2B5EF4-FFF2-40B4-BE49-F238E27FC236}">
                <a16:creationId xmlns:a16="http://schemas.microsoft.com/office/drawing/2014/main" id="{D62B9EED-9720-46E4-A271-E0A916B95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6" y="6635891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3EFDE827-99F2-496C-8610-1457D4A866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4" y="6635891"/>
            <a:ext cx="5791200" cy="171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363614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2: Title &amp;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ATEM_SFO\Clients\DSK_Daiichi_Sankyo\DSK_80_12142_PPT_Redesign\DSK_Design\Final_Artwork\Pages\Title_Slide_6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929387"/>
            <a:ext cx="9599084" cy="3700463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43712" y="2213143"/>
            <a:ext cx="7729728" cy="810760"/>
          </a:xfr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8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1" y="0"/>
            <a:ext cx="9159889" cy="91440"/>
          </a:xfrm>
          <a:prstGeom prst="rect">
            <a:avLst/>
          </a:prstGeom>
          <a:solidFill>
            <a:srgbClr val="89B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DS_logo_portrait_sm.png">
            <a:extLst>
              <a:ext uri="{FF2B5EF4-FFF2-40B4-BE49-F238E27FC236}">
                <a16:creationId xmlns:a16="http://schemas.microsoft.com/office/drawing/2014/main" id="{C00D88D2-A882-4782-9A03-1C2969CD6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824933" y="215265"/>
            <a:ext cx="914402" cy="9006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18AEED-B204-4786-99E0-5A731D6591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3712" y="4029944"/>
            <a:ext cx="7731125" cy="38965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10">
            <a:extLst>
              <a:ext uri="{FF2B5EF4-FFF2-40B4-BE49-F238E27FC236}">
                <a16:creationId xmlns:a16="http://schemas.microsoft.com/office/drawing/2014/main" id="{C7D6D0C3-44D4-43B7-A913-DDF5B77830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6" y="6635891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250195A-51E2-46B9-BC4C-3E0E2EB261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4" y="6635891"/>
            <a:ext cx="5791200" cy="171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68208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- D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>
          <a:xfrm>
            <a:off x="0" y="0"/>
            <a:ext cx="11142133" cy="766892"/>
            <a:chOff x="0" y="0"/>
            <a:chExt cx="8356600" cy="76689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766617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675452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 userDrawn="1">
            <p:ph type="title"/>
          </p:nvPr>
        </p:nvSpPr>
        <p:spPr>
          <a:xfrm>
            <a:off x="609603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>
          <a:xfrm>
            <a:off x="609600" y="6248400"/>
            <a:ext cx="10972800" cy="340491"/>
          </a:xfrm>
        </p:spPr>
        <p:txBody>
          <a:bodyPr/>
          <a:lstStyle/>
          <a:p>
            <a:pPr>
              <a:defRPr/>
            </a:pPr>
            <a:r>
              <a:rPr lang="en-US"/>
              <a:t>Quizartinib Virtual Advisory Board | CONFIDENTIAL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ADF213-DE5A-786C-ACAA-E993242E9095}"/>
              </a:ext>
            </a:extLst>
          </p:cNvPr>
          <p:cNvSpPr/>
          <p:nvPr userDrawn="1"/>
        </p:nvSpPr>
        <p:spPr>
          <a:xfrm>
            <a:off x="0" y="-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826E84FA-3DBB-0A2B-94F2-455C0C7BA4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72473" y="0"/>
            <a:ext cx="788346" cy="778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7980088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4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535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2987" y="15238"/>
            <a:ext cx="9274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6291631"/>
            <a:ext cx="10515600" cy="215444"/>
          </a:xfrm>
        </p:spPr>
        <p:txBody>
          <a:bodyPr anchor="b">
            <a:spAutoFit/>
          </a:bodyPr>
          <a:lstStyle>
            <a:lvl1pPr>
              <a:spcBef>
                <a:spcPts val="0"/>
              </a:spcBef>
              <a:defRPr sz="800"/>
            </a:lvl1pPr>
          </a:lstStyle>
          <a:p>
            <a:pPr lvl="0"/>
            <a:r>
              <a:rPr lang="en-US" dirty="0"/>
              <a:t>Footnotes</a:t>
            </a:r>
          </a:p>
        </p:txBody>
      </p:sp>
      <p:sp>
        <p:nvSpPr>
          <p:cNvPr id="1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9600" y="6467486"/>
            <a:ext cx="57912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027472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2550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80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89628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7170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234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3F6A7-D8AD-6F4B-A040-BB6CD3730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89" y="297187"/>
            <a:ext cx="10943561" cy="461665"/>
          </a:xfrm>
        </p:spPr>
        <p:txBody>
          <a:bodyPr>
            <a:sp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6C2B5F-F54F-B944-BDEB-574A11687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89" y="1338944"/>
            <a:ext cx="10943561" cy="45226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Footer Placeholder 16">
            <a:extLst>
              <a:ext uri="{FF2B5EF4-FFF2-40B4-BE49-F238E27FC236}">
                <a16:creationId xmlns:a16="http://schemas.microsoft.com/office/drawing/2014/main" id="{83B0F861-3288-2B43-94E0-3BAB16809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6100" y="6158053"/>
            <a:ext cx="9243181" cy="164267"/>
          </a:xfrm>
          <a:prstGeom prst="rect">
            <a:avLst/>
          </a:prstGeom>
        </p:spPr>
        <p:txBody>
          <a:bodyPr vert="horz" lIns="90000" tIns="46800" rIns="90000" bIns="45720" rtlCol="0" anchor="ctr"/>
          <a:lstStyle>
            <a:lvl1pPr algn="l">
              <a:defRPr lang="en-GB" sz="800" b="0" i="0" kern="1200" spc="2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endParaRPr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26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17225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535090"/>
            <a:ext cx="3382962" cy="507042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76354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77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43625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0811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4709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184545" y="44453"/>
            <a:ext cx="960967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5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536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48390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86778"/>
            <a:ext cx="10363200" cy="8851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882305"/>
          </a:xfrm>
          <a:solidFill>
            <a:srgbClr val="071D49"/>
          </a:solidFill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14400" y="5178786"/>
            <a:ext cx="10363200" cy="885118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E6146F-0B1F-4060-8180-BA7EB7F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46" y="6551793"/>
            <a:ext cx="935420" cy="1625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91C7A-5E7C-44F1-8BCE-3D8A59A10F17}"/>
              </a:ext>
            </a:extLst>
          </p:cNvPr>
          <p:cNvCxnSpPr>
            <a:cxnSpLocks/>
          </p:cNvCxnSpPr>
          <p:nvPr userDrawn="1"/>
        </p:nvCxnSpPr>
        <p:spPr>
          <a:xfrm>
            <a:off x="381000" y="6413502"/>
            <a:ext cx="11433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24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40">
          <p15:clr>
            <a:srgbClr val="FBAE40"/>
          </p15:clr>
        </p15:guide>
        <p15:guide id="3" pos="7442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2C5596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Tx/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defTabSz="914400">
              <a:spcBef>
                <a:spcPts val="1200"/>
              </a:spcBef>
            </a:pPr>
            <a:r>
              <a:rPr lang="en-US" dirty="0"/>
              <a:t>Add disclosures (see congress guidelines)</a:t>
            </a:r>
          </a:p>
        </p:txBody>
      </p:sp>
    </p:spTree>
    <p:extLst>
      <p:ext uri="{BB962C8B-B14F-4D97-AF65-F5344CB8AC3E}">
        <p14:creationId xmlns:p14="http://schemas.microsoft.com/office/powerpoint/2010/main" val="301828030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1294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54B02-468B-4674-B816-EAD71BCC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5177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92230"/>
            <a:ext cx="10515600" cy="11395135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 rot="16200000">
            <a:off x="-2300442" y="2560467"/>
            <a:ext cx="5457944" cy="600961"/>
          </a:xfrm>
        </p:spPr>
        <p:txBody>
          <a:bodyPr>
            <a:noAutofit/>
          </a:bodyPr>
          <a:lstStyle>
            <a:lvl1pPr algn="r">
              <a:defRPr sz="2800" b="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09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EA374-9E9D-9392-C37C-CF6F0C11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C9644-4C7F-40FB-8B16-20AB5EDBD655}" type="datetime1">
              <a:rPr lang="en-US" smtClean="0"/>
              <a:pPr>
                <a:defRPr/>
              </a:pPr>
              <a:t>4/11/24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64EFD-DEFC-257E-8AAC-AB553A51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8FD4E-43F3-90E8-6809-A93F8F3B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3F668-E6A1-4423-A05E-FC5667E9D8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39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600924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/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/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905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7885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260767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818844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43" indent="-311143">
              <a:buFont typeface="Arial" panose="020B0604020202020204" pitchFamily="34" charset="0"/>
              <a:buChar char="•"/>
              <a:defRPr sz="2667"/>
            </a:lvl1pPr>
            <a:lvl2pPr marL="920728" indent="-311143">
              <a:defRPr sz="2400"/>
            </a:lvl2pPr>
            <a:lvl3pPr marL="1530312" indent="-311143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345113"/>
            <a:ext cx="560832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667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1984875"/>
            <a:ext cx="5608320" cy="3951288"/>
          </a:xfrm>
          <a:prstGeom prst="rect">
            <a:avLst/>
          </a:prstGeom>
        </p:spPr>
        <p:txBody>
          <a:bodyPr>
            <a:noAutofit/>
          </a:bodyPr>
          <a:lstStyle>
            <a:lvl1pPr marL="311143" indent="-311143">
              <a:buFont typeface="Arial" panose="020B0604020202020204" pitchFamily="34" charset="0"/>
              <a:buChar char="•"/>
              <a:defRPr sz="2667"/>
            </a:lvl1pPr>
            <a:lvl2pPr marL="920728" indent="-311143">
              <a:defRPr sz="2400"/>
            </a:lvl2pPr>
            <a:lvl3pPr marL="1530312" indent="-311143">
              <a:buFont typeface="Wingdings" panose="05000000000000000000" pitchFamily="2" charset="2"/>
              <a:buChar char="Ø"/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rgbClr val="09345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0324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4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4398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6609B-7B7C-CF79-58CA-086BB79C2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867" y="0"/>
            <a:ext cx="7332133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9113"/>
            <a:ext cx="94488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709615" y="533401"/>
            <a:ext cx="8029575" cy="5101815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spcAft>
                <a:spcPts val="800"/>
              </a:spcAft>
              <a:defRPr lang="en-US" sz="2133" b="1" i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400" b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Theme/Title (Can be on 3 lines)</a:t>
            </a:r>
          </a:p>
          <a:p>
            <a:r>
              <a:rPr lang="en-US" sz="4800" b="1" i="1" dirty="0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Subtitle (Can be on 3 Lines)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0297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94476"/>
      </p:ext>
    </p:extLst>
  </p:cSld>
  <p:clrMapOvr>
    <a:masterClrMapping/>
  </p:clrMapOvr>
  <p:hf sldNum="0" hd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D_Them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D24159-157F-B012-07C9-6D82ADB05C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867" y="0"/>
            <a:ext cx="7332133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-9113"/>
            <a:ext cx="94488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342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osur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371600"/>
            <a:ext cx="5608320" cy="475456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3840" y="57151"/>
            <a:ext cx="11704320" cy="990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243840" y="6356351"/>
            <a:ext cx="9997440" cy="365125"/>
          </a:xfrm>
        </p:spPr>
        <p:txBody>
          <a:bodyPr lIns="45720" bIns="0"/>
          <a:lstStyle/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884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3585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14272" y="914400"/>
            <a:ext cx="9363456" cy="4038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anchor="t">
            <a:noAutofit/>
          </a:bodyPr>
          <a:lstStyle>
            <a:lvl1pPr>
              <a:defRPr sz="5333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15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7636A13A-6C2E-6823-4F45-98DF9D20652B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728136" y="482601"/>
            <a:ext cx="6018105" cy="630239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r>
              <a:rPr kumimoji="0" lang="en-CA" alt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ヒラギノ角ゴ Pro W3" pitchFamily="2" charset="-128"/>
                <a:cs typeface="Arial"/>
                <a:sym typeface="Arial"/>
              </a:rPr>
              <a:t>On Your iPad &amp; Virtually</a:t>
            </a:r>
          </a:p>
        </p:txBody>
      </p:sp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A718C9-EA02-7CCB-E5D2-5D12828A9B1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432800" y="1660280"/>
            <a:ext cx="2449243" cy="3048000"/>
            <a:chOff x="6109259" y="1276350"/>
            <a:chExt cx="2069099" cy="257492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AD95DA-9E9E-9D22-DE8D-AF8AD5EAFA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259" y="1276350"/>
              <a:ext cx="2069099" cy="257492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4F53FE1-2D08-38A4-2CB0-5131890FFF9F}"/>
                </a:ext>
              </a:extLst>
            </p:cNvPr>
            <p:cNvSpPr/>
            <p:nvPr/>
          </p:nvSpPr>
          <p:spPr bwMode="auto">
            <a:xfrm>
              <a:off x="6364345" y="1501298"/>
              <a:ext cx="1558925" cy="2125027"/>
            </a:xfrm>
            <a:prstGeom prst="rect">
              <a:avLst/>
            </a:prstGeom>
            <a:solidFill>
              <a:srgbClr val="14141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0"/>
                <a:cs typeface="ヒラギノ角ゴ Pro W3" charset="0"/>
                <a:sym typeface="Arial"/>
              </a:endParaRPr>
            </a:p>
          </p:txBody>
        </p:sp>
        <p:pic>
          <p:nvPicPr>
            <p:cNvPr id="7" name="Picture 2" descr="Related image">
              <a:extLst>
                <a:ext uri="{FF2B5EF4-FFF2-40B4-BE49-F238E27FC236}">
                  <a16:creationId xmlns:a16="http://schemas.microsoft.com/office/drawing/2014/main" id="{4B7E0604-7C5D-0CB3-A10D-EED6FE833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452" y="2393609"/>
              <a:ext cx="908842" cy="90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Image result for question icon">
              <a:extLst>
                <a:ext uri="{FF2B5EF4-FFF2-40B4-BE49-F238E27FC236}">
                  <a16:creationId xmlns:a16="http://schemas.microsoft.com/office/drawing/2014/main" id="{9AB73641-87A8-155B-185E-EFF2ED4BB6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0352" y="1918607"/>
              <a:ext cx="799521" cy="906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[X]/L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7BF04B4-BAC6-ACD8-507B-8F83FC0140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8133" y="1528234"/>
            <a:ext cx="7569200" cy="3494617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3C43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Answer [This/These] Question[s]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[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/>
                <a:sym typeface="Arial"/>
              </a:rPr>
              <a:t>Before we move on, please take a moment to answer…]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3715D5-40DF-3773-7764-C6E4FD9D33F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609906" y="737393"/>
            <a:ext cx="8245839" cy="468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22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07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0331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RS Pol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PQ [X]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09B26-3E8D-03B3-7C87-9B32E1BB6B64}"/>
              </a:ext>
            </a:extLst>
          </p:cNvPr>
          <p:cNvSpPr txBox="1"/>
          <p:nvPr userDrawn="1"/>
        </p:nvSpPr>
        <p:spPr>
          <a:xfrm>
            <a:off x="10773758" y="1311003"/>
            <a:ext cx="101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CDC2A8-974C-FD9B-EF31-94F8403D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>
                <a:solidFill>
                  <a:schemeClr val="bg1"/>
                </a:solidFill>
              </a:defRPr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</a:defRPr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>
                <a:solidFill>
                  <a:schemeClr val="bg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645EAD-E04E-71FF-0299-118B7F7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85771E-650C-E02E-718E-5601FAD3C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2933" y="438702"/>
            <a:ext cx="7078133" cy="42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354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RS Polling-Bas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09B26-3E8D-03B3-7C87-9B32E1BB6B64}"/>
              </a:ext>
            </a:extLst>
          </p:cNvPr>
          <p:cNvSpPr txBox="1"/>
          <p:nvPr userDrawn="1"/>
        </p:nvSpPr>
        <p:spPr>
          <a:xfrm>
            <a:off x="10773758" y="1311003"/>
            <a:ext cx="101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1CDC2A8-974C-FD9B-EF31-94F8403D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53037"/>
            <a:ext cx="11582400" cy="4830763"/>
          </a:xfrm>
          <a:prstGeom prst="rect">
            <a:avLst/>
          </a:prstGeom>
        </p:spPr>
        <p:txBody>
          <a:bodyPr>
            <a:noAutofit/>
          </a:bodyPr>
          <a:lstStyle>
            <a:lvl1pPr marL="315376" indent="-315376">
              <a:lnSpc>
                <a:spcPct val="100000"/>
              </a:lnSpc>
              <a:buFont typeface="Arial" panose="020B0604020202020204" pitchFamily="34" charset="0"/>
              <a:buChar char="•"/>
              <a:defRPr sz="3200" baseline="0">
                <a:solidFill>
                  <a:schemeClr val="bg1"/>
                </a:solidFill>
              </a:defRPr>
            </a:lvl1pPr>
            <a:lvl2pPr marL="920728" indent="-311143">
              <a:lnSpc>
                <a:spcPct val="100000"/>
              </a:lnSpc>
              <a:buFont typeface="Arial" panose="020B0604020202020204" pitchFamily="34" charset="0"/>
              <a:buChar char="–"/>
              <a:defRPr sz="3200">
                <a:solidFill>
                  <a:schemeClr val="bg1"/>
                </a:solidFill>
              </a:defRPr>
            </a:lvl2pPr>
            <a:lvl3pPr marL="1530312" indent="-311143">
              <a:lnSpc>
                <a:spcPct val="100000"/>
              </a:lnSpc>
              <a:buSzPct val="70000"/>
              <a:buFont typeface="Wingdings" panose="05000000000000000000" pitchFamily="2" charset="2"/>
              <a:buChar char="Ø"/>
              <a:defRPr sz="3200">
                <a:solidFill>
                  <a:schemeClr val="bg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C645EAD-E04E-71FF-0299-118B7F752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85771E-650C-E02E-718E-5601FAD3C5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82933" y="438702"/>
            <a:ext cx="7078133" cy="42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83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S 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D2ABFC3A-5D34-E9CE-B89A-D0EDF1BA626E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31234" y="6231467"/>
            <a:ext cx="1561089" cy="459052"/>
          </a:xfrm>
          <a:prstGeom prst="roundRect">
            <a:avLst>
              <a:gd name="adj" fmla="val 16667"/>
            </a:avLst>
          </a:prstGeom>
          <a:solidFill>
            <a:srgbClr val="F3C430"/>
          </a:solidFill>
          <a:ln>
            <a:noFill/>
          </a:ln>
        </p:spPr>
        <p:txBody>
          <a:bodyPr tIns="243840" bIns="243840" anchor="ctr"/>
          <a:lstStyle>
            <a:lvl1pPr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304F4D"/>
              </a:buClr>
              <a:buSzTx/>
              <a:buFontTx/>
              <a:buNone/>
              <a:tabLst/>
              <a:defRPr/>
            </a:pPr>
            <a:endParaRPr kumimoji="0" lang="en-CA" altLang="en-US" sz="1867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ヒラギノ角ゴ Pro W3" pitchFamily="2" charset="-128"/>
              <a:cs typeface="Arial"/>
              <a:sym typeface="Arial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35E033D-3C2F-9259-4670-F281CD8002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1234" y="6231467"/>
            <a:ext cx="1562100" cy="459317"/>
          </a:xfrm>
        </p:spPr>
        <p:txBody>
          <a:bodyPr anchor="ctr"/>
          <a:lstStyle>
            <a:lvl1pPr algn="ctr">
              <a:defRPr sz="1867" b="1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37BC400-FC69-5C3C-62DE-55E21C721B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57930" y="1380839"/>
            <a:ext cx="5667263" cy="32039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C6D78C-16BF-F6BA-306C-C5E71F37CF73}"/>
              </a:ext>
            </a:extLst>
          </p:cNvPr>
          <p:cNvSpPr txBox="1"/>
          <p:nvPr userDrawn="1"/>
        </p:nvSpPr>
        <p:spPr>
          <a:xfrm>
            <a:off x="-5957931" y="907654"/>
            <a:ext cx="3028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Example: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A1CC1C3-EE29-B2DF-B5E3-BAF92256FDF9}"/>
              </a:ext>
            </a:extLst>
          </p:cNvPr>
          <p:cNvGrpSpPr/>
          <p:nvPr userDrawn="1"/>
        </p:nvGrpSpPr>
        <p:grpSpPr>
          <a:xfrm>
            <a:off x="7001933" y="1608665"/>
            <a:ext cx="4023360" cy="3048000"/>
            <a:chOff x="5251450" y="1384299"/>
            <a:chExt cx="3017520" cy="2286000"/>
          </a:xfrm>
        </p:grpSpPr>
        <p:sp>
          <p:nvSpPr>
            <p:cNvPr id="5" name="Google Shape;350;p25">
              <a:extLst>
                <a:ext uri="{FF2B5EF4-FFF2-40B4-BE49-F238E27FC236}">
                  <a16:creationId xmlns:a16="http://schemas.microsoft.com/office/drawing/2014/main" id="{88DC3C5B-72F4-98A3-78C7-2DCC9BDA79A2}"/>
                </a:ext>
              </a:extLst>
            </p:cNvPr>
            <p:cNvSpPr/>
            <p:nvPr/>
          </p:nvSpPr>
          <p:spPr>
            <a:xfrm>
              <a:off x="5251450" y="1384299"/>
              <a:ext cx="3017520" cy="22860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5400" cap="flat" cmpd="sng">
              <a:solidFill>
                <a:srgbClr val="F3C4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" name="Google Shape;351;p25" descr="https://www.iorg.ca/wp-content/uploads/2016/08/icon1-1.png">
              <a:extLst>
                <a:ext uri="{FF2B5EF4-FFF2-40B4-BE49-F238E27FC236}">
                  <a16:creationId xmlns:a16="http://schemas.microsoft.com/office/drawing/2014/main" id="{CA3A3DD6-EDDD-EC64-17FA-145CC2269CF2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160" t="3114" r="1"/>
            <a:stretch/>
          </p:blipFill>
          <p:spPr>
            <a:xfrm>
              <a:off x="5464629" y="1565274"/>
              <a:ext cx="2605488" cy="19835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57D5DEE3-5263-37D0-8892-156975955F23}"/>
              </a:ext>
            </a:extLst>
          </p:cNvPr>
          <p:cNvSpPr/>
          <p:nvPr userDrawn="1"/>
        </p:nvSpPr>
        <p:spPr>
          <a:xfrm>
            <a:off x="653142" y="1656632"/>
            <a:ext cx="5771147" cy="294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Audience Q&amp;A</a:t>
            </a:r>
            <a:endParaRPr lang="en-US" sz="5867" b="1" dirty="0"/>
          </a:p>
        </p:txBody>
      </p:sp>
    </p:spTree>
    <p:extLst>
      <p:ext uri="{BB962C8B-B14F-4D97-AF65-F5344CB8AC3E}">
        <p14:creationId xmlns:p14="http://schemas.microsoft.com/office/powerpoint/2010/main" val="2229178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presentation/Subsection 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9113"/>
            <a:ext cx="12192000" cy="687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3584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7600" y="2362200"/>
            <a:ext cx="7416800" cy="566739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7600" y="3140870"/>
            <a:ext cx="74168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bg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10455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usekeep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9113"/>
            <a:ext cx="12192000" cy="69006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625600" y="1371600"/>
            <a:ext cx="9245600" cy="297180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  <a:lvl2pPr marL="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Text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895" y="5847080"/>
            <a:ext cx="22282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77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9"/>
          <p:cNvSpPr txBox="1">
            <a:spLocks noGrp="1"/>
          </p:cNvSpPr>
          <p:nvPr>
            <p:ph type="body" idx="1"/>
          </p:nvPr>
        </p:nvSpPr>
        <p:spPr>
          <a:xfrm>
            <a:off x="304800" y="144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219170" lvl="1" indent="-507987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54" lvl="2" indent="-44702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339" lvl="3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924" lvl="4" indent="-507987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509" lvl="5" indent="-457189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59"/>
          <p:cNvCxnSpPr/>
          <p:nvPr/>
        </p:nvCxnSpPr>
        <p:spPr>
          <a:xfrm>
            <a:off x="0" y="103550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C487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5" name="Google Shape;95;p59"/>
          <p:cNvSpPr txBox="1">
            <a:spLocks noGrp="1"/>
          </p:cNvSpPr>
          <p:nvPr>
            <p:ph type="ftr" idx="11"/>
          </p:nvPr>
        </p:nvSpPr>
        <p:spPr>
          <a:xfrm>
            <a:off x="243840" y="6356351"/>
            <a:ext cx="9997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>
              <a:buClr>
                <a:srgbClr val="000000"/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5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7579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 marL="688957" indent="-179384">
              <a:buFont typeface="Lucida Grande"/>
              <a:buChar char="»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0882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75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11296611" y="6285145"/>
            <a:ext cx="731600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545887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ctrTitle"/>
          </p:nvPr>
        </p:nvSpPr>
        <p:spPr>
          <a:xfrm>
            <a:off x="415611" y="2478036"/>
            <a:ext cx="11360800" cy="1251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759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1296611" y="6285145"/>
            <a:ext cx="731600" cy="389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642524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8EA374-9E9D-9392-C37C-CF6F0C11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C9644-4C7F-40FB-8B16-20AB5EDBD655}" type="datetime1">
              <a:rPr lang="en-US" smtClean="0"/>
              <a:pPr>
                <a:defRPr/>
              </a:pPr>
              <a:t>4/11/24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464EFD-DEFC-257E-8AAC-AB553A51E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8FD4E-43F3-90E8-6809-A93F8F3B1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33F668-E6A1-4423-A05E-FC5667E9D8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85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8297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2133919"/>
      </p:ext>
    </p:extLst>
  </p:cSld>
  <p:clrMapOvr>
    <a:masterClrMapping/>
  </p:clrMapOvr>
  <p:transition spd="med">
    <p:wipe dir="r"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017203"/>
      </p:ext>
    </p:extLst>
  </p:cSld>
  <p:clrMapOvr>
    <a:masterClrMapping/>
  </p:clrMapOvr>
  <p:transition spd="med">
    <p:wipe dir="r"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918390"/>
      </p:ext>
    </p:extLst>
  </p:cSld>
  <p:clrMapOvr>
    <a:masterClrMapping/>
  </p:clrMapOvr>
  <p:transition spd="med">
    <p:wipe dir="r"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9487624"/>
      </p:ext>
    </p:extLst>
  </p:cSld>
  <p:clrMapOvr>
    <a:masterClrMapping/>
  </p:clrMapOvr>
  <p:transition spd="med">
    <p:wipe dir="r"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0610140"/>
      </p:ext>
    </p:extLst>
  </p:cSld>
  <p:clrMapOvr>
    <a:masterClrMapping/>
  </p:clrMapOvr>
  <p:transition spd="med">
    <p:wipe dir="r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3234499"/>
      </p:ext>
    </p:extLst>
  </p:cSld>
  <p:clrMapOvr>
    <a:masterClrMapping/>
  </p:clrMapOvr>
  <p:transition spd="med">
    <p:wipe dir="r"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15420"/>
      </p:ext>
    </p:extLst>
  </p:cSld>
  <p:clrMapOvr>
    <a:masterClrMapping/>
  </p:clrMapOvr>
  <p:transition spd="med">
    <p:wipe dir="r"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1339097"/>
      </p:ext>
    </p:extLst>
  </p:cSld>
  <p:clrMapOvr>
    <a:masterClrMapping/>
  </p:clrMapOvr>
  <p:transition spd="med">
    <p:wipe dir="r"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7443909"/>
      </p:ext>
    </p:extLst>
  </p:cSld>
  <p:clrMapOvr>
    <a:masterClrMapping/>
  </p:clrMapOvr>
  <p:transition spd="med">
    <p:wipe dir="r"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6202448"/>
      </p:ext>
    </p:extLst>
  </p:cSld>
  <p:clrMapOvr>
    <a:masterClrMapping/>
  </p:clrMapOvr>
  <p:transition spd="med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0" y="1274618"/>
            <a:ext cx="7906172" cy="528874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0" y="642954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1082675"/>
            <a:ext cx="3382962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859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7131466"/>
      </p:ext>
    </p:extLst>
  </p:cSld>
  <p:clrMapOvr>
    <a:masterClrMapping/>
  </p:clrMapOvr>
  <p:transition spd="med">
    <p:wipe dir="r"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5104804"/>
      </p:ext>
    </p:extLst>
  </p:cSld>
  <p:clrMapOvr>
    <a:masterClrMapping/>
  </p:clrMapOvr>
  <p:transition spd="med">
    <p:wipe dir="r"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14532627"/>
      </p:ext>
    </p:extLst>
  </p:cSld>
  <p:clrMapOvr>
    <a:masterClrMapping/>
  </p:clrMapOvr>
  <p:transition spd="med">
    <p:wipe dir="r"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7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130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26044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66791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184546" y="44454"/>
            <a:ext cx="960967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5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57" indent="-231769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088" indent="-225420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16" indent="-238119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349" indent="-228594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536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0944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8">
            <a:extLst>
              <a:ext uri="{FF2B5EF4-FFF2-40B4-BE49-F238E27FC236}">
                <a16:creationId xmlns:a16="http://schemas.microsoft.com/office/drawing/2014/main" id="{093F68E6-064D-6649-6F0B-8CBF9087CD9D}"/>
              </a:ext>
            </a:extLst>
          </p:cNvPr>
          <p:cNvSpPr/>
          <p:nvPr userDrawn="1"/>
        </p:nvSpPr>
        <p:spPr>
          <a:xfrm rot="20254196">
            <a:off x="8042297" y="-2273428"/>
            <a:ext cx="6208467" cy="6208467"/>
          </a:xfrm>
          <a:prstGeom prst="donut">
            <a:avLst>
              <a:gd name="adj" fmla="val 5094"/>
            </a:avLst>
          </a:prstGeom>
          <a:gradFill>
            <a:gsLst>
              <a:gs pos="1200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7EA008B-74B4-B43E-B417-2312F3D6502A}"/>
              </a:ext>
            </a:extLst>
          </p:cNvPr>
          <p:cNvSpPr/>
          <p:nvPr userDrawn="1"/>
        </p:nvSpPr>
        <p:spPr>
          <a:xfrm rot="19161618" flipH="1">
            <a:off x="7674836" y="-2131696"/>
            <a:ext cx="6572251" cy="6572251"/>
          </a:xfrm>
          <a:prstGeom prst="arc">
            <a:avLst>
              <a:gd name="adj1" fmla="val 396837"/>
              <a:gd name="adj2" fmla="val 3719394"/>
            </a:avLst>
          </a:prstGeom>
          <a:noFill/>
          <a:ln w="190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915514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8">
            <a:extLst>
              <a:ext uri="{FF2B5EF4-FFF2-40B4-BE49-F238E27FC236}">
                <a16:creationId xmlns:a16="http://schemas.microsoft.com/office/drawing/2014/main" id="{093F68E6-064D-6649-6F0B-8CBF9087CD9D}"/>
              </a:ext>
            </a:extLst>
          </p:cNvPr>
          <p:cNvSpPr/>
          <p:nvPr userDrawn="1"/>
        </p:nvSpPr>
        <p:spPr>
          <a:xfrm rot="20254196">
            <a:off x="-1901803" y="-2799208"/>
            <a:ext cx="6208467" cy="6208467"/>
          </a:xfrm>
          <a:prstGeom prst="donut">
            <a:avLst>
              <a:gd name="adj" fmla="val 5094"/>
            </a:avLst>
          </a:prstGeom>
          <a:gradFill>
            <a:gsLst>
              <a:gs pos="1200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7EA008B-74B4-B43E-B417-2312F3D6502A}"/>
              </a:ext>
            </a:extLst>
          </p:cNvPr>
          <p:cNvSpPr/>
          <p:nvPr userDrawn="1"/>
        </p:nvSpPr>
        <p:spPr>
          <a:xfrm rot="18182011" flipH="1">
            <a:off x="-2083695" y="-2656028"/>
            <a:ext cx="6572251" cy="6572251"/>
          </a:xfrm>
          <a:prstGeom prst="arc">
            <a:avLst>
              <a:gd name="adj1" fmla="val 1088678"/>
              <a:gd name="adj2" fmla="val 3719394"/>
            </a:avLst>
          </a:prstGeom>
          <a:noFill/>
          <a:ln w="190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17333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8">
            <a:extLst>
              <a:ext uri="{FF2B5EF4-FFF2-40B4-BE49-F238E27FC236}">
                <a16:creationId xmlns:a16="http://schemas.microsoft.com/office/drawing/2014/main" id="{093F68E6-064D-6649-6F0B-8CBF9087CD9D}"/>
              </a:ext>
            </a:extLst>
          </p:cNvPr>
          <p:cNvSpPr/>
          <p:nvPr userDrawn="1"/>
        </p:nvSpPr>
        <p:spPr>
          <a:xfrm rot="20254196">
            <a:off x="-1901803" y="-2799208"/>
            <a:ext cx="6208467" cy="6208467"/>
          </a:xfrm>
          <a:prstGeom prst="donut">
            <a:avLst>
              <a:gd name="adj" fmla="val 5094"/>
            </a:avLst>
          </a:prstGeom>
          <a:gradFill>
            <a:gsLst>
              <a:gs pos="12000">
                <a:schemeClr val="accent2">
                  <a:lumMod val="82000"/>
                  <a:lumOff val="18000"/>
                  <a:alpha val="27000"/>
                </a:schemeClr>
              </a:gs>
              <a:gs pos="99000">
                <a:schemeClr val="accent2">
                  <a:alpha val="23469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7EA008B-74B4-B43E-B417-2312F3D6502A}"/>
              </a:ext>
            </a:extLst>
          </p:cNvPr>
          <p:cNvSpPr/>
          <p:nvPr userDrawn="1"/>
        </p:nvSpPr>
        <p:spPr>
          <a:xfrm rot="18182011" flipH="1">
            <a:off x="-2083695" y="-2656028"/>
            <a:ext cx="6572251" cy="6572251"/>
          </a:xfrm>
          <a:prstGeom prst="arc">
            <a:avLst>
              <a:gd name="adj1" fmla="val 1088678"/>
              <a:gd name="adj2" fmla="val 3719394"/>
            </a:avLst>
          </a:prstGeom>
          <a:noFill/>
          <a:ln w="19050" cap="rnd">
            <a:solidFill>
              <a:schemeClr val="accent2">
                <a:alpha val="1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4679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517315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8">
            <a:extLst>
              <a:ext uri="{FF2B5EF4-FFF2-40B4-BE49-F238E27FC236}">
                <a16:creationId xmlns:a16="http://schemas.microsoft.com/office/drawing/2014/main" id="{093F68E6-064D-6649-6F0B-8CBF9087CD9D}"/>
              </a:ext>
            </a:extLst>
          </p:cNvPr>
          <p:cNvSpPr/>
          <p:nvPr userDrawn="1"/>
        </p:nvSpPr>
        <p:spPr>
          <a:xfrm rot="20254196">
            <a:off x="8042297" y="-2273428"/>
            <a:ext cx="6208467" cy="6208467"/>
          </a:xfrm>
          <a:prstGeom prst="donut">
            <a:avLst>
              <a:gd name="adj" fmla="val 5094"/>
            </a:avLst>
          </a:prstGeom>
          <a:gradFill>
            <a:gsLst>
              <a:gs pos="12000">
                <a:schemeClr val="accent2">
                  <a:lumMod val="20000"/>
                  <a:lumOff val="80000"/>
                  <a:alpha val="17801"/>
                </a:schemeClr>
              </a:gs>
              <a:gs pos="100000">
                <a:schemeClr val="accent2">
                  <a:alpha val="1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7EA008B-74B4-B43E-B417-2312F3D6502A}"/>
              </a:ext>
            </a:extLst>
          </p:cNvPr>
          <p:cNvSpPr/>
          <p:nvPr userDrawn="1"/>
        </p:nvSpPr>
        <p:spPr>
          <a:xfrm rot="19161618" flipH="1">
            <a:off x="7674836" y="-2131696"/>
            <a:ext cx="6572251" cy="6572251"/>
          </a:xfrm>
          <a:prstGeom prst="arc">
            <a:avLst>
              <a:gd name="adj1" fmla="val 396837"/>
              <a:gd name="adj2" fmla="val 3719394"/>
            </a:avLst>
          </a:prstGeom>
          <a:noFill/>
          <a:ln w="19050" cap="rnd">
            <a:solidFill>
              <a:schemeClr val="accent2">
                <a:alpha val="2679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030047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ircle: Hollow 8">
            <a:extLst>
              <a:ext uri="{FF2B5EF4-FFF2-40B4-BE49-F238E27FC236}">
                <a16:creationId xmlns:a16="http://schemas.microsoft.com/office/drawing/2014/main" id="{093F68E6-064D-6649-6F0B-8CBF9087CD9D}"/>
              </a:ext>
            </a:extLst>
          </p:cNvPr>
          <p:cNvSpPr/>
          <p:nvPr userDrawn="1"/>
        </p:nvSpPr>
        <p:spPr>
          <a:xfrm rot="20254196">
            <a:off x="8042297" y="-2273428"/>
            <a:ext cx="6208467" cy="6208467"/>
          </a:xfrm>
          <a:prstGeom prst="donut">
            <a:avLst>
              <a:gd name="adj" fmla="val 5094"/>
            </a:avLst>
          </a:prstGeom>
          <a:gradFill>
            <a:gsLst>
              <a:gs pos="12000">
                <a:schemeClr val="accent2">
                  <a:lumMod val="20000"/>
                  <a:lumOff val="80000"/>
                  <a:alpha val="17801"/>
                </a:schemeClr>
              </a:gs>
              <a:gs pos="100000">
                <a:schemeClr val="accent2">
                  <a:alpha val="17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C7EA008B-74B4-B43E-B417-2312F3D6502A}"/>
              </a:ext>
            </a:extLst>
          </p:cNvPr>
          <p:cNvSpPr/>
          <p:nvPr userDrawn="1"/>
        </p:nvSpPr>
        <p:spPr>
          <a:xfrm rot="19161618" flipH="1">
            <a:off x="7674836" y="-2131696"/>
            <a:ext cx="6572251" cy="6572251"/>
          </a:xfrm>
          <a:prstGeom prst="arc">
            <a:avLst>
              <a:gd name="adj1" fmla="val 396837"/>
              <a:gd name="adj2" fmla="val 3719394"/>
            </a:avLst>
          </a:prstGeom>
          <a:noFill/>
          <a:ln w="19050" cap="rnd">
            <a:solidFill>
              <a:schemeClr val="accent2">
                <a:alpha val="2679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5" name="Espace réservé du contenu 20">
            <a:extLst>
              <a:ext uri="{FF2B5EF4-FFF2-40B4-BE49-F238E27FC236}">
                <a16:creationId xmlns:a16="http://schemas.microsoft.com/office/drawing/2014/main" id="{5677BBFE-68EB-B6E2-30AF-7B7E9AA0A44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 rot="10800000">
            <a:off x="1" y="1858061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  <p:sp>
        <p:nvSpPr>
          <p:cNvPr id="6" name="Espace réservé du contenu 32">
            <a:extLst>
              <a:ext uri="{FF2B5EF4-FFF2-40B4-BE49-F238E27FC236}">
                <a16:creationId xmlns:a16="http://schemas.microsoft.com/office/drawing/2014/main" id="{F6A47D5C-3961-8BDD-9610-025A5A51C5C6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 rot="10800000">
            <a:off x="1" y="2949576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  <p:sp>
        <p:nvSpPr>
          <p:cNvPr id="11" name="Espace réservé du contenu 36">
            <a:extLst>
              <a:ext uri="{FF2B5EF4-FFF2-40B4-BE49-F238E27FC236}">
                <a16:creationId xmlns:a16="http://schemas.microsoft.com/office/drawing/2014/main" id="{C1F99396-E96D-F76F-FA80-161566519155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 rot="10800000">
            <a:off x="1" y="4041089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3930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2B8730-8802-3D73-F9FE-A5038642319C}"/>
              </a:ext>
            </a:extLst>
          </p:cNvPr>
          <p:cNvSpPr/>
          <p:nvPr userDrawn="1"/>
        </p:nvSpPr>
        <p:spPr>
          <a:xfrm>
            <a:off x="0" y="6080874"/>
            <a:ext cx="12192000" cy="787399"/>
          </a:xfrm>
          <a:prstGeom prst="rect">
            <a:avLst/>
          </a:prstGeom>
          <a:solidFill>
            <a:srgbClr val="F3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8" name="Circle: Hollow 8">
            <a:extLst>
              <a:ext uri="{FF2B5EF4-FFF2-40B4-BE49-F238E27FC236}">
                <a16:creationId xmlns:a16="http://schemas.microsoft.com/office/drawing/2014/main" id="{025B3E7B-5283-6BB9-C44E-51665575DB47}"/>
              </a:ext>
            </a:extLst>
          </p:cNvPr>
          <p:cNvSpPr/>
          <p:nvPr userDrawn="1"/>
        </p:nvSpPr>
        <p:spPr>
          <a:xfrm rot="18879739">
            <a:off x="10612577" y="-2770595"/>
            <a:ext cx="4077249" cy="4066205"/>
          </a:xfrm>
          <a:prstGeom prst="donut">
            <a:avLst>
              <a:gd name="adj" fmla="val 5094"/>
            </a:avLst>
          </a:prstGeom>
          <a:gradFill>
            <a:gsLst>
              <a:gs pos="18000">
                <a:schemeClr val="accent2">
                  <a:lumMod val="20000"/>
                  <a:lumOff val="80000"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1BC066E6-60C3-A46F-6EBD-447653275EF4}"/>
              </a:ext>
            </a:extLst>
          </p:cNvPr>
          <p:cNvSpPr/>
          <p:nvPr userDrawn="1"/>
        </p:nvSpPr>
        <p:spPr>
          <a:xfrm rot="20185680" flipH="1">
            <a:off x="10758681" y="-1252233"/>
            <a:ext cx="2391147" cy="2716143"/>
          </a:xfrm>
          <a:prstGeom prst="arc">
            <a:avLst>
              <a:gd name="adj1" fmla="val 1088678"/>
              <a:gd name="adj2" fmla="val 3719394"/>
            </a:avLst>
          </a:prstGeom>
          <a:noFill/>
          <a:ln w="1905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693288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05F5FEE-F61E-574A-B893-0E549E4CD96A}"/>
              </a:ext>
            </a:extLst>
          </p:cNvPr>
          <p:cNvSpPr/>
          <p:nvPr userDrawn="1"/>
        </p:nvSpPr>
        <p:spPr>
          <a:xfrm>
            <a:off x="0" y="2"/>
            <a:ext cx="4127045" cy="685799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3" name="Espace réservé pour une image  2">
            <a:extLst>
              <a:ext uri="{FF2B5EF4-FFF2-40B4-BE49-F238E27FC236}">
                <a16:creationId xmlns:a16="http://schemas.microsoft.com/office/drawing/2014/main" id="{9EACE8BA-3FE1-EE48-81E1-7E7B8DDE5C3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127044" y="0"/>
            <a:ext cx="8064957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None/>
              <a:defRPr sz="13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 dirty="0" err="1"/>
              <a:t>visual</a:t>
            </a:r>
            <a:endParaRPr lang="fr-FR" dirty="0"/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8F50E447-E654-B244-AAED-A24068A19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8001" y="5656415"/>
            <a:ext cx="2959495" cy="988860"/>
          </a:xfrm>
          <a:prstGeom prst="rect">
            <a:avLst/>
          </a:prstGeom>
        </p:spPr>
      </p:pic>
      <p:sp>
        <p:nvSpPr>
          <p:cNvPr id="40" name="Espace réservé de la date 3">
            <a:extLst>
              <a:ext uri="{FF2B5EF4-FFF2-40B4-BE49-F238E27FC236}">
                <a16:creationId xmlns:a16="http://schemas.microsoft.com/office/drawing/2014/main" id="{0AE4A73D-6541-9C41-969E-9D9E6736D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40968" y="6184901"/>
            <a:ext cx="2743200" cy="214313"/>
          </a:xfrm>
          <a:prstGeom prst="rect">
            <a:avLst/>
          </a:prstGeom>
        </p:spPr>
        <p:txBody>
          <a:bodyPr lIns="0" tIns="0" rIns="0" bIns="0"/>
          <a:lstStyle>
            <a:lvl1pPr>
              <a:defRPr sz="13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74B1588B-B492-A44B-852C-52B76DA9C505}" type="datetime1">
              <a:rPr lang="fr-FR" smtClean="0"/>
              <a:t>11/04/2024</a:t>
            </a:fld>
            <a:endParaRPr lang="fr-FR" dirty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1382887C-986A-5C47-9F28-BACBE89668CB}"/>
              </a:ext>
            </a:extLst>
          </p:cNvPr>
          <p:cNvSpPr/>
          <p:nvPr userDrawn="1"/>
        </p:nvSpPr>
        <p:spPr>
          <a:xfrm>
            <a:off x="1235077" y="2056751"/>
            <a:ext cx="2891969" cy="3404503"/>
          </a:xfrm>
          <a:custGeom>
            <a:avLst/>
            <a:gdLst>
              <a:gd name="connsiteX0" fmla="*/ 2891969 w 2891969"/>
              <a:gd name="connsiteY0" fmla="*/ 0 h 3404503"/>
              <a:gd name="connsiteX1" fmla="*/ 2891969 w 2891969"/>
              <a:gd name="connsiteY1" fmla="*/ 2622287 h 3404503"/>
              <a:gd name="connsiteX2" fmla="*/ 2665964 w 2891969"/>
              <a:gd name="connsiteY2" fmla="*/ 2752237 h 3404503"/>
              <a:gd name="connsiteX3" fmla="*/ 89969 w 2891969"/>
              <a:gd name="connsiteY3" fmla="*/ 3404503 h 3404503"/>
              <a:gd name="connsiteX4" fmla="*/ 0 w 2891969"/>
              <a:gd name="connsiteY4" fmla="*/ 3402228 h 3404503"/>
              <a:gd name="connsiteX5" fmla="*/ 0 w 2891969"/>
              <a:gd name="connsiteY5" fmla="*/ 1443291 h 3404503"/>
              <a:gd name="connsiteX6" fmla="*/ 89970 w 2891969"/>
              <a:gd name="connsiteY6" fmla="*/ 1445566 h 3404503"/>
              <a:gd name="connsiteX7" fmla="*/ 2748554 w 2891969"/>
              <a:gd name="connsiteY7" fmla="*/ 191787 h 3404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91969" h="3404503">
                <a:moveTo>
                  <a:pt x="2891969" y="0"/>
                </a:moveTo>
                <a:lnTo>
                  <a:pt x="2891969" y="2622287"/>
                </a:lnTo>
                <a:lnTo>
                  <a:pt x="2665964" y="2752237"/>
                </a:lnTo>
                <a:cubicBezTo>
                  <a:pt x="1900215" y="3168217"/>
                  <a:pt x="1022686" y="3404503"/>
                  <a:pt x="89969" y="3404503"/>
                </a:cubicBezTo>
                <a:lnTo>
                  <a:pt x="0" y="3402228"/>
                </a:lnTo>
                <a:lnTo>
                  <a:pt x="0" y="1443291"/>
                </a:lnTo>
                <a:lnTo>
                  <a:pt x="89970" y="1445566"/>
                </a:lnTo>
                <a:cubicBezTo>
                  <a:pt x="1160297" y="1445566"/>
                  <a:pt x="2116630" y="957501"/>
                  <a:pt x="2748554" y="19178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 dirty="0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E7F24AA1-A3C6-4941-8250-E97804125718}"/>
              </a:ext>
            </a:extLst>
          </p:cNvPr>
          <p:cNvSpPr/>
          <p:nvPr userDrawn="1"/>
        </p:nvSpPr>
        <p:spPr>
          <a:xfrm>
            <a:off x="4127043" y="3"/>
            <a:ext cx="2602268" cy="4679036"/>
          </a:xfrm>
          <a:custGeom>
            <a:avLst/>
            <a:gdLst>
              <a:gd name="connsiteX0" fmla="*/ 641890 w 2602268"/>
              <a:gd name="connsiteY0" fmla="*/ 0 h 4679036"/>
              <a:gd name="connsiteX1" fmla="*/ 2600827 w 2602268"/>
              <a:gd name="connsiteY1" fmla="*/ 0 h 4679036"/>
              <a:gd name="connsiteX2" fmla="*/ 2602268 w 2602268"/>
              <a:gd name="connsiteY2" fmla="*/ 56984 h 4679036"/>
              <a:gd name="connsiteX3" fmla="*/ 310 w 2602268"/>
              <a:gd name="connsiteY3" fmla="*/ 4678857 h 4679036"/>
              <a:gd name="connsiteX4" fmla="*/ 0 w 2602268"/>
              <a:gd name="connsiteY4" fmla="*/ 4679036 h 4679036"/>
              <a:gd name="connsiteX5" fmla="*/ 0 w 2602268"/>
              <a:gd name="connsiteY5" fmla="*/ 2056749 h 4679036"/>
              <a:gd name="connsiteX6" fmla="*/ 54923 w 2602268"/>
              <a:gd name="connsiteY6" fmla="*/ 1983301 h 4679036"/>
              <a:gd name="connsiteX7" fmla="*/ 643331 w 2602268"/>
              <a:gd name="connsiteY7" fmla="*/ 56985 h 4679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2268" h="4679036">
                <a:moveTo>
                  <a:pt x="641890" y="0"/>
                </a:moveTo>
                <a:lnTo>
                  <a:pt x="2600827" y="0"/>
                </a:lnTo>
                <a:lnTo>
                  <a:pt x="2602268" y="56984"/>
                </a:lnTo>
                <a:cubicBezTo>
                  <a:pt x="2602268" y="2015690"/>
                  <a:pt x="1560245" y="3731018"/>
                  <a:pt x="310" y="4678857"/>
                </a:cubicBezTo>
                <a:lnTo>
                  <a:pt x="0" y="4679036"/>
                </a:lnTo>
                <a:lnTo>
                  <a:pt x="0" y="2056749"/>
                </a:lnTo>
                <a:lnTo>
                  <a:pt x="54923" y="1983301"/>
                </a:lnTo>
                <a:cubicBezTo>
                  <a:pt x="426414" y="1433423"/>
                  <a:pt x="643331" y="770536"/>
                  <a:pt x="643331" y="56985"/>
                </a:cubicBez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sz="1800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1B0E6927-DA7F-9D48-AD2D-DDB4F157F0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5076" y="931898"/>
            <a:ext cx="10342563" cy="2216623"/>
          </a:xfrm>
        </p:spPr>
        <p:txBody>
          <a:bodyPr anchor="t" anchorCtr="0"/>
          <a:lstStyle>
            <a:lvl1pPr algn="l">
              <a:lnSpc>
                <a:spcPts val="5200"/>
              </a:lnSpc>
              <a:defRPr sz="4100">
                <a:solidFill>
                  <a:schemeClr val="bg1"/>
                </a:solidFill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r>
              <a:rPr lang="fr-FR" dirty="0"/>
              <a:t> in few </a:t>
            </a:r>
            <a:r>
              <a:rPr lang="fr-FR" dirty="0" err="1"/>
              <a:t>lines</a:t>
            </a:r>
            <a:r>
              <a:rPr lang="fr-FR" dirty="0"/>
              <a:t> (Century Gothic 41 pt)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FE761C-7C24-B743-8E80-DCD981CC09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5076" y="3805491"/>
            <a:ext cx="10333037" cy="16557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r>
              <a:rPr lang="fr-FR" dirty="0"/>
              <a:t> in one or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lines</a:t>
            </a:r>
            <a:endParaRPr lang="fr-FR" dirty="0"/>
          </a:p>
          <a:p>
            <a:r>
              <a:rPr lang="fr-FR" dirty="0"/>
              <a:t>(Century Gothic 24 pt)</a:t>
            </a:r>
          </a:p>
        </p:txBody>
      </p:sp>
    </p:spTree>
    <p:extLst>
      <p:ext uri="{BB962C8B-B14F-4D97-AF65-F5344CB8AC3E}">
        <p14:creationId xmlns:p14="http://schemas.microsoft.com/office/powerpoint/2010/main" val="316481689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rgbClr val="F8FAF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CFA2AD-1ABE-4843-AECA-117CE310A314}"/>
              </a:ext>
            </a:extLst>
          </p:cNvPr>
          <p:cNvSpPr/>
          <p:nvPr userDrawn="1"/>
        </p:nvSpPr>
        <p:spPr>
          <a:xfrm>
            <a:off x="0" y="6080874"/>
            <a:ext cx="12192000" cy="787399"/>
          </a:xfrm>
          <a:prstGeom prst="rect">
            <a:avLst/>
          </a:prstGeom>
          <a:solidFill>
            <a:srgbClr val="F3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12" name="Espace réservé pour une image  2">
            <a:extLst>
              <a:ext uri="{FF2B5EF4-FFF2-40B4-BE49-F238E27FC236}">
                <a16:creationId xmlns:a16="http://schemas.microsoft.com/office/drawing/2014/main" id="{5FC40DE6-95E0-2843-884F-8246A32520F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4127049" y="1"/>
            <a:ext cx="8064953" cy="685800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3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 dirty="0"/>
              <a:t>Visual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3E7A38-3062-BC49-A536-E78E413D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Footer of your 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90302B-71B2-D643-89C5-EA6AB80F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75B2-1F5F-104D-81CC-0E99E60AEADE}" type="slidenum">
              <a:rPr lang="fr-FR" smtClean="0"/>
              <a:t>‹#›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DF9A7FA-0440-F44F-8513-5E831B3D54B5}"/>
              </a:ext>
            </a:extLst>
          </p:cNvPr>
          <p:cNvSpPr txBox="1"/>
          <p:nvPr userDrawn="1"/>
        </p:nvSpPr>
        <p:spPr>
          <a:xfrm>
            <a:off x="-2832409" y="33007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1800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EF524757-EECA-4F40-BDFA-B98E2898C5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5077" y="931898"/>
            <a:ext cx="10475913" cy="2216623"/>
          </a:xfrm>
        </p:spPr>
        <p:txBody>
          <a:bodyPr anchor="t" anchorCtr="0"/>
          <a:lstStyle>
            <a:lvl1pPr algn="l">
              <a:lnSpc>
                <a:spcPts val="5200"/>
              </a:lnSpc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fr-FR" dirty="0" err="1"/>
              <a:t>Chapter</a:t>
            </a:r>
            <a:r>
              <a:rPr lang="fr-FR" dirty="0"/>
              <a:t> </a:t>
            </a:r>
            <a:r>
              <a:rPr lang="fr-FR" dirty="0" err="1"/>
              <a:t>title</a:t>
            </a:r>
            <a:r>
              <a:rPr lang="fr-FR" dirty="0"/>
              <a:t> in few </a:t>
            </a:r>
            <a:r>
              <a:rPr lang="fr-FR" dirty="0" err="1"/>
              <a:t>lines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(Century Gothic 41 pt)</a:t>
            </a:r>
          </a:p>
        </p:txBody>
      </p:sp>
      <p:sp>
        <p:nvSpPr>
          <p:cNvPr id="16" name="Sous-titre 2">
            <a:extLst>
              <a:ext uri="{FF2B5EF4-FFF2-40B4-BE49-F238E27FC236}">
                <a16:creationId xmlns:a16="http://schemas.microsoft.com/office/drawing/2014/main" id="{033CB210-9BD8-FE41-814C-A050222892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35077" y="3805491"/>
            <a:ext cx="10475913" cy="16557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 err="1"/>
              <a:t>Subtitle</a:t>
            </a:r>
            <a:r>
              <a:rPr lang="fr-FR" dirty="0"/>
              <a:t> in one or </a:t>
            </a:r>
            <a:r>
              <a:rPr lang="fr-FR" dirty="0" err="1"/>
              <a:t>two</a:t>
            </a:r>
            <a:r>
              <a:rPr lang="fr-FR" dirty="0"/>
              <a:t> </a:t>
            </a:r>
            <a:r>
              <a:rPr lang="fr-FR" dirty="0" err="1"/>
              <a:t>lines</a:t>
            </a:r>
            <a:endParaRPr lang="fr-FR" dirty="0"/>
          </a:p>
          <a:p>
            <a:r>
              <a:rPr lang="fr-FR" dirty="0"/>
              <a:t>(Century Gothic 24 pt)</a:t>
            </a:r>
          </a:p>
        </p:txBody>
      </p:sp>
    </p:spTree>
    <p:extLst>
      <p:ext uri="{BB962C8B-B14F-4D97-AF65-F5344CB8AC3E}">
        <p14:creationId xmlns:p14="http://schemas.microsoft.com/office/powerpoint/2010/main" val="23018873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Pr>
        <a:solidFill>
          <a:srgbClr val="F8FAFD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DACB068-14A3-EC46-8C25-07D15C463242}"/>
              </a:ext>
            </a:extLst>
          </p:cNvPr>
          <p:cNvSpPr/>
          <p:nvPr userDrawn="1"/>
        </p:nvSpPr>
        <p:spPr>
          <a:xfrm>
            <a:off x="0" y="6080874"/>
            <a:ext cx="12192000" cy="787399"/>
          </a:xfrm>
          <a:prstGeom prst="rect">
            <a:avLst/>
          </a:prstGeom>
          <a:solidFill>
            <a:srgbClr val="F3F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dirty="0"/>
              <a:t> </a:t>
            </a:r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92EAFF21-E0B0-CC42-BDF2-D87A09446BD5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235077" y="1385181"/>
            <a:ext cx="6600071" cy="4695691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3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 dirty="0"/>
              <a:t>Visual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3E7A38-3062-BC49-A536-E78E413D7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Footer of your 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90302B-71B2-D643-89C5-EA6AB80F6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1E75B2-1F5F-104D-81CC-0E99E60AEADE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6E00134A-FF32-4148-A10E-6EBB70654B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5075" y="751682"/>
            <a:ext cx="10333039" cy="832189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slide in one line (Century Gothic 26 pt)</a:t>
            </a:r>
          </a:p>
        </p:txBody>
      </p:sp>
      <p:sp>
        <p:nvSpPr>
          <p:cNvPr id="21" name="Espace réservé du contenu 20">
            <a:extLst>
              <a:ext uri="{FF2B5EF4-FFF2-40B4-BE49-F238E27FC236}">
                <a16:creationId xmlns:a16="http://schemas.microsoft.com/office/drawing/2014/main" id="{887681B2-3BA5-2A4F-996C-13EBF63FE5BD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877681" y="2039264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  <p:sp>
        <p:nvSpPr>
          <p:cNvPr id="33" name="Espace réservé du contenu 32">
            <a:extLst>
              <a:ext uri="{FF2B5EF4-FFF2-40B4-BE49-F238E27FC236}">
                <a16:creationId xmlns:a16="http://schemas.microsoft.com/office/drawing/2014/main" id="{2C1D8664-B20A-A14B-9C50-48C0235CB4F4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6877681" y="3130777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379A959B-30B1-C24E-944E-AF8C8C56DF20}"/>
              </a:ext>
            </a:extLst>
          </p:cNvPr>
          <p:cNvSpPr/>
          <p:nvPr userDrawn="1"/>
        </p:nvSpPr>
        <p:spPr>
          <a:xfrm rot="18900000">
            <a:off x="7208148" y="3396097"/>
            <a:ext cx="312901" cy="312901"/>
          </a:xfrm>
          <a:custGeom>
            <a:avLst/>
            <a:gdLst>
              <a:gd name="connsiteX0" fmla="*/ 2163652 w 2163778"/>
              <a:gd name="connsiteY0" fmla="*/ 0 h 2163778"/>
              <a:gd name="connsiteX1" fmla="*/ 2163652 w 2163778"/>
              <a:gd name="connsiteY1" fmla="*/ 1910396 h 2163778"/>
              <a:gd name="connsiteX2" fmla="*/ 2163778 w 2163778"/>
              <a:gd name="connsiteY2" fmla="*/ 1910396 h 2163778"/>
              <a:gd name="connsiteX3" fmla="*/ 2163778 w 2163778"/>
              <a:gd name="connsiteY3" fmla="*/ 2163652 h 2163778"/>
              <a:gd name="connsiteX4" fmla="*/ 2163652 w 2163778"/>
              <a:gd name="connsiteY4" fmla="*/ 2163652 h 2163778"/>
              <a:gd name="connsiteX5" fmla="*/ 2163652 w 2163778"/>
              <a:gd name="connsiteY5" fmla="*/ 2163778 h 2163778"/>
              <a:gd name="connsiteX6" fmla="*/ 1910396 w 2163778"/>
              <a:gd name="connsiteY6" fmla="*/ 2163778 h 2163778"/>
              <a:gd name="connsiteX7" fmla="*/ 1910396 w 2163778"/>
              <a:gd name="connsiteY7" fmla="*/ 2163652 h 2163778"/>
              <a:gd name="connsiteX8" fmla="*/ 0 w 2163778"/>
              <a:gd name="connsiteY8" fmla="*/ 2163652 h 2163778"/>
              <a:gd name="connsiteX9" fmla="*/ 0 w 2163778"/>
              <a:gd name="connsiteY9" fmla="*/ 1910396 h 2163778"/>
              <a:gd name="connsiteX10" fmla="*/ 1910396 w 2163778"/>
              <a:gd name="connsiteY10" fmla="*/ 1910396 h 2163778"/>
              <a:gd name="connsiteX11" fmla="*/ 1910396 w 2163778"/>
              <a:gd name="connsiteY11" fmla="*/ 0 h 216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3778" h="2163778">
                <a:moveTo>
                  <a:pt x="2163652" y="0"/>
                </a:moveTo>
                <a:lnTo>
                  <a:pt x="2163652" y="1910396"/>
                </a:lnTo>
                <a:lnTo>
                  <a:pt x="2163778" y="1910396"/>
                </a:lnTo>
                <a:lnTo>
                  <a:pt x="2163778" y="2163652"/>
                </a:lnTo>
                <a:lnTo>
                  <a:pt x="2163652" y="2163652"/>
                </a:lnTo>
                <a:lnTo>
                  <a:pt x="2163652" y="2163778"/>
                </a:lnTo>
                <a:lnTo>
                  <a:pt x="1910396" y="2163778"/>
                </a:lnTo>
                <a:lnTo>
                  <a:pt x="1910396" y="2163652"/>
                </a:lnTo>
                <a:lnTo>
                  <a:pt x="0" y="2163652"/>
                </a:lnTo>
                <a:lnTo>
                  <a:pt x="0" y="1910396"/>
                </a:lnTo>
                <a:lnTo>
                  <a:pt x="1910396" y="1910396"/>
                </a:lnTo>
                <a:lnTo>
                  <a:pt x="19103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7" name="Espace réservé du contenu 36">
            <a:extLst>
              <a:ext uri="{FF2B5EF4-FFF2-40B4-BE49-F238E27FC236}">
                <a16:creationId xmlns:a16="http://schemas.microsoft.com/office/drawing/2014/main" id="{4EE9E2AF-CB0A-1C46-AF2B-9F721988A767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877681" y="4222292"/>
            <a:ext cx="5314321" cy="843539"/>
          </a:xfrm>
          <a:custGeom>
            <a:avLst/>
            <a:gdLst>
              <a:gd name="connsiteX0" fmla="*/ 0 w 5314321"/>
              <a:gd name="connsiteY0" fmla="*/ 421768 h 843538"/>
              <a:gd name="connsiteX1" fmla="*/ 0 w 5314321"/>
              <a:gd name="connsiteY1" fmla="*/ 421769 h 843538"/>
              <a:gd name="connsiteX2" fmla="*/ 0 w 5314321"/>
              <a:gd name="connsiteY2" fmla="*/ 421769 h 843538"/>
              <a:gd name="connsiteX3" fmla="*/ 421769 w 5314321"/>
              <a:gd name="connsiteY3" fmla="*/ 0 h 843538"/>
              <a:gd name="connsiteX4" fmla="*/ 5314321 w 5314321"/>
              <a:gd name="connsiteY4" fmla="*/ 0 h 843538"/>
              <a:gd name="connsiteX5" fmla="*/ 5314321 w 5314321"/>
              <a:gd name="connsiteY5" fmla="*/ 843538 h 843538"/>
              <a:gd name="connsiteX6" fmla="*/ 421769 w 5314321"/>
              <a:gd name="connsiteY6" fmla="*/ 843537 h 843538"/>
              <a:gd name="connsiteX7" fmla="*/ 8569 w 5314321"/>
              <a:gd name="connsiteY7" fmla="*/ 506769 h 843538"/>
              <a:gd name="connsiteX8" fmla="*/ 0 w 5314321"/>
              <a:gd name="connsiteY8" fmla="*/ 421769 h 843538"/>
              <a:gd name="connsiteX9" fmla="*/ 8569 w 5314321"/>
              <a:gd name="connsiteY9" fmla="*/ 336768 h 843538"/>
              <a:gd name="connsiteX10" fmla="*/ 421769 w 5314321"/>
              <a:gd name="connsiteY10" fmla="*/ 0 h 843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14321" h="843538">
                <a:moveTo>
                  <a:pt x="0" y="421768"/>
                </a:moveTo>
                <a:lnTo>
                  <a:pt x="0" y="421769"/>
                </a:lnTo>
                <a:lnTo>
                  <a:pt x="0" y="421769"/>
                </a:lnTo>
                <a:close/>
                <a:moveTo>
                  <a:pt x="421769" y="0"/>
                </a:moveTo>
                <a:lnTo>
                  <a:pt x="5314321" y="0"/>
                </a:lnTo>
                <a:lnTo>
                  <a:pt x="5314321" y="843538"/>
                </a:lnTo>
                <a:lnTo>
                  <a:pt x="421769" y="843537"/>
                </a:lnTo>
                <a:cubicBezTo>
                  <a:pt x="217950" y="843537"/>
                  <a:pt x="47898" y="698963"/>
                  <a:pt x="8569" y="506769"/>
                </a:cubicBezTo>
                <a:lnTo>
                  <a:pt x="0" y="421769"/>
                </a:lnTo>
                <a:lnTo>
                  <a:pt x="8569" y="336768"/>
                </a:lnTo>
                <a:cubicBezTo>
                  <a:pt x="47898" y="144575"/>
                  <a:pt x="217950" y="0"/>
                  <a:pt x="421769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 lIns="1007999" anchor="ctr" anchorCtr="0">
            <a:noAutofit/>
          </a:bodyPr>
          <a:lstStyle>
            <a:lvl1pPr marL="0" indent="0" algn="l">
              <a:lnSpc>
                <a:spcPts val="2200"/>
              </a:lnSpc>
              <a:buNone/>
              <a:defRPr sz="1600"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5pPr algn="ctr">
              <a:defRPr b="1" i="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, </a:t>
            </a:r>
            <a:r>
              <a:rPr lang="fr-FR" dirty="0" err="1"/>
              <a:t>sed</a:t>
            </a:r>
            <a:endParaRPr lang="fr-FR" dirty="0"/>
          </a:p>
        </p:txBody>
      </p:sp>
      <p:sp>
        <p:nvSpPr>
          <p:cNvPr id="39" name="Forme libre 38">
            <a:extLst>
              <a:ext uri="{FF2B5EF4-FFF2-40B4-BE49-F238E27FC236}">
                <a16:creationId xmlns:a16="http://schemas.microsoft.com/office/drawing/2014/main" id="{635A6D6C-8398-FD41-9338-357E85FCA3FB}"/>
              </a:ext>
            </a:extLst>
          </p:cNvPr>
          <p:cNvSpPr/>
          <p:nvPr userDrawn="1"/>
        </p:nvSpPr>
        <p:spPr>
          <a:xfrm rot="18900000">
            <a:off x="7208148" y="4487612"/>
            <a:ext cx="312901" cy="312901"/>
          </a:xfrm>
          <a:custGeom>
            <a:avLst/>
            <a:gdLst>
              <a:gd name="connsiteX0" fmla="*/ 2163652 w 2163778"/>
              <a:gd name="connsiteY0" fmla="*/ 0 h 2163778"/>
              <a:gd name="connsiteX1" fmla="*/ 2163652 w 2163778"/>
              <a:gd name="connsiteY1" fmla="*/ 1910396 h 2163778"/>
              <a:gd name="connsiteX2" fmla="*/ 2163778 w 2163778"/>
              <a:gd name="connsiteY2" fmla="*/ 1910396 h 2163778"/>
              <a:gd name="connsiteX3" fmla="*/ 2163778 w 2163778"/>
              <a:gd name="connsiteY3" fmla="*/ 2163652 h 2163778"/>
              <a:gd name="connsiteX4" fmla="*/ 2163652 w 2163778"/>
              <a:gd name="connsiteY4" fmla="*/ 2163652 h 2163778"/>
              <a:gd name="connsiteX5" fmla="*/ 2163652 w 2163778"/>
              <a:gd name="connsiteY5" fmla="*/ 2163778 h 2163778"/>
              <a:gd name="connsiteX6" fmla="*/ 1910396 w 2163778"/>
              <a:gd name="connsiteY6" fmla="*/ 2163778 h 2163778"/>
              <a:gd name="connsiteX7" fmla="*/ 1910396 w 2163778"/>
              <a:gd name="connsiteY7" fmla="*/ 2163652 h 2163778"/>
              <a:gd name="connsiteX8" fmla="*/ 0 w 2163778"/>
              <a:gd name="connsiteY8" fmla="*/ 2163652 h 2163778"/>
              <a:gd name="connsiteX9" fmla="*/ 0 w 2163778"/>
              <a:gd name="connsiteY9" fmla="*/ 1910396 h 2163778"/>
              <a:gd name="connsiteX10" fmla="*/ 1910396 w 2163778"/>
              <a:gd name="connsiteY10" fmla="*/ 1910396 h 2163778"/>
              <a:gd name="connsiteX11" fmla="*/ 1910396 w 2163778"/>
              <a:gd name="connsiteY11" fmla="*/ 0 h 216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3778" h="2163778">
                <a:moveTo>
                  <a:pt x="2163652" y="0"/>
                </a:moveTo>
                <a:lnTo>
                  <a:pt x="2163652" y="1910396"/>
                </a:lnTo>
                <a:lnTo>
                  <a:pt x="2163778" y="1910396"/>
                </a:lnTo>
                <a:lnTo>
                  <a:pt x="2163778" y="2163652"/>
                </a:lnTo>
                <a:lnTo>
                  <a:pt x="2163652" y="2163652"/>
                </a:lnTo>
                <a:lnTo>
                  <a:pt x="2163652" y="2163778"/>
                </a:lnTo>
                <a:lnTo>
                  <a:pt x="1910396" y="2163778"/>
                </a:lnTo>
                <a:lnTo>
                  <a:pt x="1910396" y="2163652"/>
                </a:lnTo>
                <a:lnTo>
                  <a:pt x="0" y="2163652"/>
                </a:lnTo>
                <a:lnTo>
                  <a:pt x="0" y="1910396"/>
                </a:lnTo>
                <a:lnTo>
                  <a:pt x="1910396" y="1910396"/>
                </a:lnTo>
                <a:lnTo>
                  <a:pt x="19103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31" name="Forme libre 30">
            <a:extLst>
              <a:ext uri="{FF2B5EF4-FFF2-40B4-BE49-F238E27FC236}">
                <a16:creationId xmlns:a16="http://schemas.microsoft.com/office/drawing/2014/main" id="{384F2333-9CCD-414A-865E-9B12A8B4FE17}"/>
              </a:ext>
            </a:extLst>
          </p:cNvPr>
          <p:cNvSpPr/>
          <p:nvPr userDrawn="1"/>
        </p:nvSpPr>
        <p:spPr>
          <a:xfrm rot="18900000">
            <a:off x="7208148" y="2304583"/>
            <a:ext cx="312901" cy="312901"/>
          </a:xfrm>
          <a:custGeom>
            <a:avLst/>
            <a:gdLst>
              <a:gd name="connsiteX0" fmla="*/ 2163652 w 2163778"/>
              <a:gd name="connsiteY0" fmla="*/ 0 h 2163778"/>
              <a:gd name="connsiteX1" fmla="*/ 2163652 w 2163778"/>
              <a:gd name="connsiteY1" fmla="*/ 1910396 h 2163778"/>
              <a:gd name="connsiteX2" fmla="*/ 2163778 w 2163778"/>
              <a:gd name="connsiteY2" fmla="*/ 1910396 h 2163778"/>
              <a:gd name="connsiteX3" fmla="*/ 2163778 w 2163778"/>
              <a:gd name="connsiteY3" fmla="*/ 2163652 h 2163778"/>
              <a:gd name="connsiteX4" fmla="*/ 2163652 w 2163778"/>
              <a:gd name="connsiteY4" fmla="*/ 2163652 h 2163778"/>
              <a:gd name="connsiteX5" fmla="*/ 2163652 w 2163778"/>
              <a:gd name="connsiteY5" fmla="*/ 2163778 h 2163778"/>
              <a:gd name="connsiteX6" fmla="*/ 1910396 w 2163778"/>
              <a:gd name="connsiteY6" fmla="*/ 2163778 h 2163778"/>
              <a:gd name="connsiteX7" fmla="*/ 1910396 w 2163778"/>
              <a:gd name="connsiteY7" fmla="*/ 2163652 h 2163778"/>
              <a:gd name="connsiteX8" fmla="*/ 0 w 2163778"/>
              <a:gd name="connsiteY8" fmla="*/ 2163652 h 2163778"/>
              <a:gd name="connsiteX9" fmla="*/ 0 w 2163778"/>
              <a:gd name="connsiteY9" fmla="*/ 1910396 h 2163778"/>
              <a:gd name="connsiteX10" fmla="*/ 1910396 w 2163778"/>
              <a:gd name="connsiteY10" fmla="*/ 1910396 h 2163778"/>
              <a:gd name="connsiteX11" fmla="*/ 1910396 w 2163778"/>
              <a:gd name="connsiteY11" fmla="*/ 0 h 216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63778" h="2163778">
                <a:moveTo>
                  <a:pt x="2163652" y="0"/>
                </a:moveTo>
                <a:lnTo>
                  <a:pt x="2163652" y="1910396"/>
                </a:lnTo>
                <a:lnTo>
                  <a:pt x="2163778" y="1910396"/>
                </a:lnTo>
                <a:lnTo>
                  <a:pt x="2163778" y="2163652"/>
                </a:lnTo>
                <a:lnTo>
                  <a:pt x="2163652" y="2163652"/>
                </a:lnTo>
                <a:lnTo>
                  <a:pt x="2163652" y="2163778"/>
                </a:lnTo>
                <a:lnTo>
                  <a:pt x="1910396" y="2163778"/>
                </a:lnTo>
                <a:lnTo>
                  <a:pt x="1910396" y="2163652"/>
                </a:lnTo>
                <a:lnTo>
                  <a:pt x="0" y="2163652"/>
                </a:lnTo>
                <a:lnTo>
                  <a:pt x="0" y="1910396"/>
                </a:lnTo>
                <a:lnTo>
                  <a:pt x="1910396" y="1910396"/>
                </a:lnTo>
                <a:lnTo>
                  <a:pt x="19103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54346671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82DCC05-9DFF-AA4E-AFA9-3D1A2B13D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08811" y="1792791"/>
            <a:ext cx="3391829" cy="339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14421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stic, different, variety, fresh&#10;&#10;Description automatically generated">
            <a:extLst>
              <a:ext uri="{FF2B5EF4-FFF2-40B4-BE49-F238E27FC236}">
                <a16:creationId xmlns:a16="http://schemas.microsoft.com/office/drawing/2014/main" id="{30F52B4E-978E-A0BA-6FE2-F03ECE83C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3647628"/>
            <a:ext cx="6096851" cy="321037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C7E952F1-BFF8-6B82-AD94-82343630FF2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69" y="244903"/>
            <a:ext cx="20288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3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7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9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" name="Picture 3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24CC37EE-20B9-7968-4A43-B125C48F6C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44" y="239715"/>
            <a:ext cx="2389355" cy="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6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30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8" y="1513048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490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30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8" y="1513048"/>
            <a:ext cx="10877529" cy="46506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86264D-C2D7-672C-71B2-FF09A4F5E54A}"/>
              </a:ext>
            </a:extLst>
          </p:cNvPr>
          <p:cNvGrpSpPr/>
          <p:nvPr userDrawn="1"/>
        </p:nvGrpSpPr>
        <p:grpSpPr>
          <a:xfrm>
            <a:off x="9392914" y="6215508"/>
            <a:ext cx="2488502" cy="447311"/>
            <a:chOff x="9392911" y="6215524"/>
            <a:chExt cx="2488500" cy="44731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C4D1478F-F92C-4D77-A709-A3034D728B1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0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3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3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63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57888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1011059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475E15-B51D-DA25-2D91-15378C84E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34884"/>
          <a:stretch/>
        </p:blipFill>
        <p:spPr>
          <a:xfrm>
            <a:off x="9094573" y="5515464"/>
            <a:ext cx="3097427" cy="107247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B25810B7-5251-3DEA-B473-D59372C08C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9" y="5556669"/>
            <a:ext cx="2389355" cy="8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07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30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1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8235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30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31"/>
            <a:ext cx="5229571" cy="46794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5EA0D3-EFE9-0A46-CE02-0B0B85B44D8D}"/>
              </a:ext>
            </a:extLst>
          </p:cNvPr>
          <p:cNvGrpSpPr/>
          <p:nvPr userDrawn="1"/>
        </p:nvGrpSpPr>
        <p:grpSpPr>
          <a:xfrm>
            <a:off x="9392914" y="6215508"/>
            <a:ext cx="2488502" cy="447311"/>
            <a:chOff x="9392911" y="6215524"/>
            <a:chExt cx="2488500" cy="44731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32E8942-BF98-C26E-4D44-3E74CBF19B9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0563FCEC-0A22-BA00-2868-191FF17FC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0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3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3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257288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30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1575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3" y="1510729"/>
            <a:ext cx="5229571" cy="466574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30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29"/>
            <a:ext cx="5309279" cy="467873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D8CA943-738E-9FA1-A896-D841DF4A1BC5}"/>
              </a:ext>
            </a:extLst>
          </p:cNvPr>
          <p:cNvGrpSpPr/>
          <p:nvPr userDrawn="1"/>
        </p:nvGrpSpPr>
        <p:grpSpPr>
          <a:xfrm>
            <a:off x="9392914" y="6215508"/>
            <a:ext cx="2488502" cy="447311"/>
            <a:chOff x="9392911" y="6215524"/>
            <a:chExt cx="2488500" cy="447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537B316-2378-AE68-0F82-3DB11BA0403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C0FEE258-F13F-D3E4-817B-7E9E681B8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0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3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3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772995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38130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2662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2" y="238130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D6A4D7D-D385-6B4D-F864-74599AF645E1}"/>
              </a:ext>
            </a:extLst>
          </p:cNvPr>
          <p:cNvGrpSpPr/>
          <p:nvPr userDrawn="1"/>
        </p:nvGrpSpPr>
        <p:grpSpPr>
          <a:xfrm>
            <a:off x="9392914" y="6215508"/>
            <a:ext cx="2488502" cy="447311"/>
            <a:chOff x="9392911" y="6215524"/>
            <a:chExt cx="2488500" cy="44731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0CBBDF69-1621-9493-9DFB-85EA48BAFF6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E5FE712E-C541-4792-3982-7C942811D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0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3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3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380628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229854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DED9CC-70F7-BD5D-49B5-A53019B1900A}"/>
              </a:ext>
            </a:extLst>
          </p:cNvPr>
          <p:cNvGrpSpPr/>
          <p:nvPr userDrawn="1"/>
        </p:nvGrpSpPr>
        <p:grpSpPr>
          <a:xfrm>
            <a:off x="9392914" y="6215508"/>
            <a:ext cx="2488502" cy="447311"/>
            <a:chOff x="9392911" y="6215524"/>
            <a:chExt cx="2488500" cy="447313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E38D25FE-31ED-0761-CC06-725BE5211D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267"/>
            <a:stretch/>
          </p:blipFill>
          <p:spPr bwMode="auto">
            <a:xfrm>
              <a:off x="11188699" y="6215524"/>
              <a:ext cx="569733" cy="192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8DC88AA3-7803-DF91-A9E0-003FBAF18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0" cy="30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35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4555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</a:rPr>
                <a:t>Slide credit: </a:t>
              </a:r>
              <a:r>
                <a:rPr kumimoji="0" lang="en-US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7F3F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clinicaloptions.com</a:t>
              </a:r>
              <a:endPara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3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16180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9318FF-8EAA-EC41-39A2-551059BBED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" b="34884"/>
          <a:stretch/>
        </p:blipFill>
        <p:spPr>
          <a:xfrm>
            <a:off x="9094573" y="5515464"/>
            <a:ext cx="3097427" cy="1072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6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9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29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3" y="4856676"/>
            <a:ext cx="11283951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7F3F98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1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76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58811"/>
      </p:ext>
    </p:extLst>
  </p:cSld>
  <p:clrMapOvr>
    <a:masterClrMapping/>
  </p:clrMapOvr>
  <p:transition spd="med">
    <p:wipe dir="r"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304800" y="1260768"/>
            <a:ext cx="560832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lvl="0" indent="-3047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marL="1219140" lvl="1" indent="-47410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09" lvl="2" indent="-4114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 sz="2400"/>
            </a:lvl3pPr>
            <a:lvl4pPr marL="2438278" lvl="3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848" lvl="4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418" lvl="5" indent="-45717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6987" lvl="6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557" lvl="7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126" lvl="8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body" idx="2"/>
          </p:nvPr>
        </p:nvSpPr>
        <p:spPr>
          <a:xfrm>
            <a:off x="6278880" y="1260768"/>
            <a:ext cx="560832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lvl="0" indent="-3047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/>
            </a:lvl1pPr>
            <a:lvl2pPr marL="1219140" lvl="1" indent="-474109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09" lvl="2" indent="-41146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Char char="◆"/>
              <a:defRPr sz="2400"/>
            </a:lvl3pPr>
            <a:lvl4pPr marL="2438278" lvl="3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848" lvl="4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418" lvl="5" indent="-45717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6987" lvl="6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557" lvl="7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126" lvl="8" indent="-457178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52" name="Google Shape;52;p35"/>
          <p:cNvCxnSpPr/>
          <p:nvPr/>
        </p:nvCxnSpPr>
        <p:spPr>
          <a:xfrm>
            <a:off x="0" y="1062633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53" name="Google Shape;53;p35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10033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>
            <a:off x="304800" y="1345113"/>
            <a:ext cx="560832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70" lvl="0" indent="-3047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 b="1">
                <a:solidFill>
                  <a:schemeClr val="accent1"/>
                </a:solidFill>
              </a:defRPr>
            </a:lvl1pPr>
            <a:lvl2pPr marL="1219140" lvl="1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09" lvl="2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2400" b="1"/>
            </a:lvl3pPr>
            <a:lvl4pPr marL="2438278" lvl="3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848" lvl="4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418" lvl="5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6987" lvl="6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557" lvl="7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126" lvl="8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body" idx="2"/>
          </p:nvPr>
        </p:nvSpPr>
        <p:spPr>
          <a:xfrm>
            <a:off x="304800" y="1984875"/>
            <a:ext cx="56083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lvl="0" indent="-47410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/>
            </a:lvl1pPr>
            <a:lvl2pPr marL="1219140" lvl="1" indent="-45717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09" lvl="2" indent="-39960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  <a:defRPr sz="2133"/>
            </a:lvl3pPr>
            <a:lvl4pPr marL="2438278" lvl="3" indent="-42331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4pPr>
            <a:lvl5pPr marL="3047848" lvl="4" indent="-42331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7"/>
            </a:lvl5pPr>
            <a:lvl6pPr marL="3657418" lvl="5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6987" lvl="6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557" lvl="7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126" lvl="8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body" idx="3"/>
          </p:nvPr>
        </p:nvSpPr>
        <p:spPr>
          <a:xfrm>
            <a:off x="6278880" y="1345113"/>
            <a:ext cx="5608320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609570" lvl="0" indent="-30478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667" b="1">
                <a:solidFill>
                  <a:schemeClr val="accent1"/>
                </a:solidFill>
              </a:defRPr>
            </a:lvl1pPr>
            <a:lvl2pPr marL="1219140" lvl="1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09" lvl="2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60"/>
              <a:buNone/>
              <a:defRPr sz="2400" b="1"/>
            </a:lvl3pPr>
            <a:lvl4pPr marL="2438278" lvl="3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848" lvl="4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418" lvl="5" indent="-30478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6987" lvl="6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557" lvl="7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126" lvl="8" indent="-304784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4"/>
          </p:nvPr>
        </p:nvSpPr>
        <p:spPr>
          <a:xfrm>
            <a:off x="6278880" y="1984875"/>
            <a:ext cx="560832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570" lvl="0" indent="-47410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7"/>
            </a:lvl1pPr>
            <a:lvl2pPr marL="1219140" lvl="1" indent="-45717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2pPr>
            <a:lvl3pPr marL="1828709" lvl="2" indent="-39960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⮚"/>
              <a:defRPr sz="2133"/>
            </a:lvl3pPr>
            <a:lvl4pPr marL="2438278" lvl="3" indent="-42331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867"/>
            </a:lvl4pPr>
            <a:lvl5pPr marL="3047848" lvl="4" indent="-423312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867"/>
            </a:lvl5pPr>
            <a:lvl6pPr marL="3657418" lvl="5" indent="-440245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6987" lvl="6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557" lvl="7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126" lvl="8" indent="-440245" algn="l">
              <a:lnSpc>
                <a:spcPct val="100000"/>
              </a:lnSpc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59" name="Google Shape;59;p36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cxnSp>
        <p:nvCxnSpPr>
          <p:cNvPr id="60" name="Google Shape;60;p36"/>
          <p:cNvCxnSpPr/>
          <p:nvPr/>
        </p:nvCxnSpPr>
        <p:spPr>
          <a:xfrm>
            <a:off x="0" y="1062633"/>
            <a:ext cx="12192000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61" name="Google Shape;61;p36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345A"/>
              </a:buClr>
              <a:buSzPts val="2400"/>
              <a:buFont typeface="Arial"/>
              <a:buNone/>
              <a:defRPr sz="3200">
                <a:solidFill>
                  <a:srgbClr val="0934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63704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126568" y="6419015"/>
            <a:ext cx="1026566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38679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>
          <a:xfrm>
            <a:off x="126568" y="6419016"/>
            <a:ext cx="10265664" cy="365125"/>
          </a:xfrm>
        </p:spPr>
        <p:txBody>
          <a:bodyPr lIns="45720" tIns="45720" bIns="45720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062633"/>
            <a:ext cx="12192000" cy="0"/>
          </a:xfrm>
          <a:prstGeom prst="line">
            <a:avLst/>
          </a:prstGeom>
          <a:ln>
            <a:solidFill>
              <a:srgbClr val="09345A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7632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078FC-29E7-B847-A60D-FD6C27A98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B75D9-2E2E-5047-B3AD-354742DA1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3B2EE5-36C6-FB47-8EC0-6C7A89E3E2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32F8-08B2-E14F-BDD4-B691095852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F54D19-BBEA-8E48-8025-8FC5C07CB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0F244-6DA8-EE4F-A261-6F659871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5AF7-CB6F-DF42-A7BC-D4D75ACD449D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7A8A56-0B9F-A94A-BB45-285DEB6AD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7D308-2C8D-2246-9B00-BBC771F81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526A0-C7C3-2F45-BAD2-8D6658761F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460779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9"/>
          <p:cNvSpPr txBox="1">
            <a:spLocks noGrp="1"/>
          </p:cNvSpPr>
          <p:nvPr>
            <p:ph type="body" idx="1"/>
          </p:nvPr>
        </p:nvSpPr>
        <p:spPr>
          <a:xfrm>
            <a:off x="304800" y="1443037"/>
            <a:ext cx="11582400" cy="483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70" lvl="0" indent="-50797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200"/>
            </a:lvl1pPr>
            <a:lvl2pPr marL="1219140" lvl="1" indent="-507974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3200"/>
            </a:lvl2pPr>
            <a:lvl3pPr marL="1828709" lvl="2" indent="-447018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⮚"/>
              <a:defRPr sz="3200"/>
            </a:lvl3pPr>
            <a:lvl4pPr marL="2438278" lvl="3" indent="-507974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4pPr>
            <a:lvl5pPr marL="3047848" lvl="4" indent="-507974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3200"/>
            </a:lvl5pPr>
            <a:lvl6pPr marL="3657418" lvl="5" indent="-457178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6987" lvl="6" indent="-45717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557" lvl="7" indent="-45717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126" lvl="8" indent="-45717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59"/>
          <p:cNvCxnSpPr/>
          <p:nvPr/>
        </p:nvCxnSpPr>
        <p:spPr>
          <a:xfrm>
            <a:off x="0" y="1035501"/>
            <a:ext cx="12192000" cy="0"/>
          </a:xfrm>
          <a:prstGeom prst="straightConnector1">
            <a:avLst/>
          </a:prstGeom>
          <a:noFill/>
          <a:ln w="25400" cap="flat" cmpd="sng">
            <a:solidFill>
              <a:srgbClr val="0C487E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95" name="Google Shape;95;p59"/>
          <p:cNvSpPr txBox="1">
            <a:spLocks noGrp="1"/>
          </p:cNvSpPr>
          <p:nvPr>
            <p:ph type="ftr" idx="11"/>
          </p:nvPr>
        </p:nvSpPr>
        <p:spPr>
          <a:xfrm>
            <a:off x="243840" y="6356352"/>
            <a:ext cx="9997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40">
              <a:defRPr/>
            </a:pPr>
            <a:endParaRPr lang="en-US" kern="0" dirty="0">
              <a:solidFill>
                <a:srgbClr val="000000"/>
              </a:solidFill>
            </a:endParaRPr>
          </a:p>
        </p:txBody>
      </p:sp>
      <p:sp>
        <p:nvSpPr>
          <p:cNvPr id="96" name="Google Shape;96;p59"/>
          <p:cNvSpPr txBox="1">
            <a:spLocks noGrp="1"/>
          </p:cNvSpPr>
          <p:nvPr>
            <p:ph type="title"/>
          </p:nvPr>
        </p:nvSpPr>
        <p:spPr>
          <a:xfrm>
            <a:off x="121920" y="35787"/>
            <a:ext cx="1194816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3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87792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56896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588000" cy="46482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96455" y="6465807"/>
            <a:ext cx="38608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1255" y="6465807"/>
            <a:ext cx="5080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23F57-C17D-4045-AC1D-8E1C75E9C5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5867406"/>
            <a:ext cx="11480800" cy="345017"/>
          </a:xfrm>
        </p:spPr>
        <p:txBody>
          <a:bodyPr anchor="b"/>
          <a:lstStyle>
            <a:lvl1pPr marL="0" indent="0">
              <a:buFontTx/>
              <a:buNone/>
              <a:defRPr sz="1000"/>
            </a:lvl1pPr>
            <a:lvl2pPr marL="457167" indent="0">
              <a:buFontTx/>
              <a:buNone/>
              <a:defRPr sz="1000"/>
            </a:lvl2pPr>
            <a:lvl3pPr marL="914332" indent="0">
              <a:buFontTx/>
              <a:buNone/>
              <a:defRPr sz="1000"/>
            </a:lvl3pPr>
            <a:lvl4pPr marL="1371498" indent="0">
              <a:buFontTx/>
              <a:buNone/>
              <a:defRPr sz="1000"/>
            </a:lvl4pPr>
            <a:lvl5pPr marL="1828664" indent="0">
              <a:buFontTx/>
              <a:buNone/>
              <a:defRPr sz="1000"/>
            </a:lvl5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921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79603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BU 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323858"/>
            <a:ext cx="12191999" cy="355276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37DE0D-B369-4024-A966-884A1BF5DDA7}"/>
              </a:ext>
            </a:extLst>
          </p:cNvPr>
          <p:cNvSpPr txBox="1"/>
          <p:nvPr userDrawn="1"/>
        </p:nvSpPr>
        <p:spPr>
          <a:xfrm>
            <a:off x="2022274" y="6661794"/>
            <a:ext cx="8147457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675" dirty="0">
                <a:solidFill>
                  <a:srgbClr val="7F7F7F"/>
                </a:solidFill>
                <a:latin typeface="Proxima Nova Rg" panose="0200050603000002000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414137441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502726"/>
            <a:ext cx="12191999" cy="355276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866323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580"/>
      </p:ext>
    </p:extLst>
  </p:cSld>
  <p:clrMapOvr>
    <a:masterClrMapping/>
  </p:clrMapOvr>
  <p:transition spd="med">
    <p:wipe dir="r"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424884" y="53629"/>
            <a:ext cx="11162209" cy="750083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en-US" altLang="ja-JP"/>
              <a:t>SLIDE TITLE HERE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11582297" y="6394248"/>
            <a:ext cx="604913" cy="365125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9E53A1C-961C-405C-8627-F39760395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307215"/>
            <a:ext cx="3291840" cy="269592"/>
          </a:xfrm>
        </p:spPr>
        <p:txBody>
          <a:bodyPr anchor="ctr">
            <a:noAutofit/>
          </a:bodyPr>
          <a:lstStyle>
            <a:lvl1pPr>
              <a:defRPr sz="900" i="1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5292838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579670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808723" y="1082040"/>
            <a:ext cx="3383279" cy="5775960"/>
          </a:xfrm>
          <a:solidFill>
            <a:schemeClr val="bg1">
              <a:lumMod val="95000"/>
            </a:schemeClr>
          </a:solidFill>
        </p:spPr>
        <p:txBody>
          <a:bodyPr wrap="square" lIns="288000" tIns="72000" rIns="360000" bIns="7200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/>
              <a:t>Notes comes here</a:t>
            </a:r>
          </a:p>
        </p:txBody>
      </p:sp>
    </p:spTree>
    <p:extLst>
      <p:ext uri="{BB962C8B-B14F-4D97-AF65-F5344CB8AC3E}">
        <p14:creationId xmlns:p14="http://schemas.microsoft.com/office/powerpoint/2010/main" val="168909096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BE2F9F-7A0E-194A-BE01-1D02E367C64F}" type="datetimeFigureOut">
              <a:rPr lang="en-US" smtClean="0"/>
              <a:t>4/11/24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E63B1-7AC8-E144-A6E7-AC58FCFF44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77309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vide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7DE6A48-BD34-9247-8CD2-A207D07E22B4}" type="datetime1">
              <a:rPr lang="en-US"/>
              <a:pPr/>
              <a:t>4/11/24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41447-81A8-E34A-8E29-11F044513D7E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90453"/>
            <a:ext cx="8128000" cy="71353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D113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1368923"/>
            <a:ext cx="10972800" cy="4947903"/>
          </a:xfrm>
          <a:prstGeom prst="rect">
            <a:avLst/>
          </a:prstGeom>
        </p:spPr>
        <p:txBody>
          <a:bodyPr/>
          <a:lstStyle>
            <a:lvl1pPr>
              <a:defRPr sz="2667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133">
                <a:solidFill>
                  <a:schemeClr val="tx1"/>
                </a:solidFill>
              </a:defRPr>
            </a:lvl3pPr>
            <a:lvl4pPr>
              <a:defRPr sz="1867">
                <a:solidFill>
                  <a:schemeClr val="tx1"/>
                </a:solidFill>
              </a:defRPr>
            </a:lvl4pPr>
            <a:lvl5pPr>
              <a:defRPr sz="1867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41064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Slide">
  <p:cSld name="Presentation Title Slide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6"/>
          <p:cNvSpPr/>
          <p:nvPr/>
        </p:nvSpPr>
        <p:spPr>
          <a:xfrm>
            <a:off x="0" y="-23127"/>
            <a:ext cx="12192000" cy="690067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66"/>
          <p:cNvSpPr txBox="1">
            <a:spLocks noGrp="1"/>
          </p:cNvSpPr>
          <p:nvPr>
            <p:ph type="title"/>
          </p:nvPr>
        </p:nvSpPr>
        <p:spPr>
          <a:xfrm>
            <a:off x="1414272" y="914400"/>
            <a:ext cx="9363456" cy="4038600"/>
          </a:xfrm>
          <a:prstGeom prst="rect">
            <a:avLst/>
          </a:prstGeom>
          <a:noFill/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5333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699797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08006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-L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122546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24270767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4124451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3041939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89163"/>
      </p:ext>
    </p:extLst>
  </p:cSld>
  <p:clrMapOvr>
    <a:masterClrMapping/>
  </p:clrMapOvr>
  <p:transition spd="med">
    <p:wipe dir="r"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9" y="1274619"/>
            <a:ext cx="10752667" cy="506522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1886047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488757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6321352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7"/>
            <a:ext cx="3382963" cy="549554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65128866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10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8BECD78-4FC2-FE4A-B0AD-B67981B7F3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7"/>
            <a:ext cx="3382963" cy="549554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4D62FE7-9E3C-C642-B5F9-6FC9906206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9208887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119" name="Text Placeholder 2">
            <a:extLst>
              <a:ext uri="{FF2B5EF4-FFF2-40B4-BE49-F238E27FC236}">
                <a16:creationId xmlns:a16="http://schemas.microsoft.com/office/drawing/2014/main" id="{B9B7CDD4-5358-4D8E-8ED9-166A8565E4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535089"/>
            <a:ext cx="3382963" cy="507042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8784519-ACB7-864D-9900-D7AE9DBF19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41410440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2"/>
          </p:nvPr>
        </p:nvSpPr>
        <p:spPr>
          <a:xfrm>
            <a:off x="719671" y="1274617"/>
            <a:ext cx="7906172" cy="5168571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5718AC-2FD5-0440-95AD-599C14F5AB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7"/>
            <a:ext cx="3382963" cy="549554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D22A12F-A14E-494C-B19F-804882DB1B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3045748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1081910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71" y="1817227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AAD2D-984D-E544-BD25-871E6B66AC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082677"/>
            <a:ext cx="3382963" cy="549554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F3865CA-3CF8-D949-8BB9-0AAC2100F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17767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71" y="1817227"/>
            <a:ext cx="7906172" cy="4625964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D1709C7-12E6-844D-A9A7-0947E09376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7" y="1535089"/>
            <a:ext cx="3382963" cy="5070427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123E37-5834-2642-9C6F-AB0F6E2009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5677806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83283" y="6429542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BC484EA-0BDF-4770-B31E-6CC037854A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1082678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60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89259"/>
      </p:ext>
    </p:extLst>
  </p:cSld>
  <p:clrMapOvr>
    <a:masterClrMapping/>
  </p:clrMapOvr>
  <p:transition spd="med">
    <p:wipe dir="r"/>
  </p:transition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383280" y="1081910"/>
            <a:ext cx="8808720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3B8EEF4-EC73-414D-BC41-9FC13827DC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3" y="6429542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1C0BD4B-501C-C344-A596-388688D86A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1082678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8638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" y="1081910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FE6E611-6A87-6A4E-9A21-3D61C39F2C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3" y="6429542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611CB88-F6CF-8D4D-AC16-80C4475AE3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1082678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3992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lef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3786962" y="1274619"/>
            <a:ext cx="7906172" cy="5288743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7F7DEDA-B224-3342-9EBB-7357C367EB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83283" y="6429542"/>
            <a:ext cx="880871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 dirty="0"/>
              <a:t>Reference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95BFC60-AF06-E843-A18B-2B960A37872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" y="1082678"/>
            <a:ext cx="3382963" cy="5496993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30036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720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A40195-06BC-7C49-A95F-A02178B1C3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5452806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notes top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669" y="132517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" y="1097280"/>
            <a:ext cx="12191999" cy="1463040"/>
          </a:xfrm>
          <a:solidFill>
            <a:schemeClr val="bg1">
              <a:lumMod val="95000"/>
            </a:schemeClr>
          </a:solidFill>
        </p:spPr>
        <p:txBody>
          <a:bodyPr wrap="square" lIns="720000" tIns="182880" rIns="648000" bIns="182880" anchor="ctr" anchorCtr="0">
            <a:normAutofit/>
          </a:bodyPr>
          <a:lstStyle>
            <a:lvl1pPr>
              <a:defRPr sz="1600" b="0" i="0"/>
            </a:lvl1pPr>
          </a:lstStyle>
          <a:p>
            <a:pPr lvl="0"/>
            <a:r>
              <a:rPr lang="en-US" dirty="0"/>
              <a:t>Notes comes here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9" y="2772229"/>
            <a:ext cx="10752667" cy="3640928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1988" indent="-251988">
              <a:defRPr/>
            </a:lvl2pPr>
            <a:lvl3pPr marL="503974" indent="-251988">
              <a:defRPr/>
            </a:lvl3pPr>
            <a:lvl4pPr marL="755962" indent="-251988">
              <a:defRPr/>
            </a:lvl4pPr>
            <a:lvl5pPr marL="1007949" indent="-251988"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CF5EE89-7A94-684A-AC6B-0595660363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" y="6443190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2603454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Housekeepin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7534F9-A2FC-FAEF-CB5D-13A107292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30" t="8602" r="37461"/>
          <a:stretch/>
        </p:blipFill>
        <p:spPr>
          <a:xfrm>
            <a:off x="5081669" y="0"/>
            <a:ext cx="7110335" cy="6858000"/>
          </a:xfrm>
          <a:prstGeom prst="rect">
            <a:avLst/>
          </a:prstGeom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C7B9D11-0AD4-CA4C-8F6F-C6CE870D6825}"/>
              </a:ext>
            </a:extLst>
          </p:cNvPr>
          <p:cNvSpPr/>
          <p:nvPr userDrawn="1"/>
        </p:nvSpPr>
        <p:spPr>
          <a:xfrm>
            <a:off x="0" y="-594"/>
            <a:ext cx="10701597" cy="6859188"/>
          </a:xfrm>
          <a:custGeom>
            <a:avLst/>
            <a:gdLst>
              <a:gd name="connsiteX0" fmla="*/ 3265714 w 10701597"/>
              <a:gd name="connsiteY0" fmla="*/ 0 h 6859188"/>
              <a:gd name="connsiteX1" fmla="*/ 7315454 w 10701597"/>
              <a:gd name="connsiteY1" fmla="*/ 0 h 6859188"/>
              <a:gd name="connsiteX2" fmla="*/ 7749363 w 10701597"/>
              <a:gd name="connsiteY2" fmla="*/ 0 h 6859188"/>
              <a:gd name="connsiteX3" fmla="*/ 7749363 w 10701597"/>
              <a:gd name="connsiteY3" fmla="*/ 0 h 6859188"/>
              <a:gd name="connsiteX4" fmla="*/ 9263460 w 10701597"/>
              <a:gd name="connsiteY4" fmla="*/ 0 h 6859188"/>
              <a:gd name="connsiteX5" fmla="*/ 9697369 w 10701597"/>
              <a:gd name="connsiteY5" fmla="*/ 0 h 6859188"/>
              <a:gd name="connsiteX6" fmla="*/ 10701323 w 10701597"/>
              <a:gd name="connsiteY6" fmla="*/ 3430719 h 6859188"/>
              <a:gd name="connsiteX7" fmla="*/ 9697369 w 10701597"/>
              <a:gd name="connsiteY7" fmla="*/ 6858000 h 6859188"/>
              <a:gd name="connsiteX8" fmla="*/ 5213720 w 10701597"/>
              <a:gd name="connsiteY8" fmla="*/ 6859188 h 6859188"/>
              <a:gd name="connsiteX9" fmla="*/ 5213720 w 10701597"/>
              <a:gd name="connsiteY9" fmla="*/ 6858672 h 6859188"/>
              <a:gd name="connsiteX10" fmla="*/ 3265714 w 10701597"/>
              <a:gd name="connsiteY10" fmla="*/ 6859188 h 6859188"/>
              <a:gd name="connsiteX11" fmla="*/ 3265714 w 10701597"/>
              <a:gd name="connsiteY11" fmla="*/ 6858323 h 6859188"/>
              <a:gd name="connsiteX12" fmla="*/ 0 w 10701597"/>
              <a:gd name="connsiteY12" fmla="*/ 6859188 h 6859188"/>
              <a:gd name="connsiteX13" fmla="*/ 0 w 10701597"/>
              <a:gd name="connsiteY13" fmla="*/ 0 h 6859188"/>
              <a:gd name="connsiteX14" fmla="*/ 3265714 w 10701597"/>
              <a:gd name="connsiteY14" fmla="*/ 0 h 6859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01597" h="6859188">
                <a:moveTo>
                  <a:pt x="3265714" y="0"/>
                </a:moveTo>
                <a:lnTo>
                  <a:pt x="7315454" y="0"/>
                </a:lnTo>
                <a:lnTo>
                  <a:pt x="7749363" y="0"/>
                </a:lnTo>
                <a:lnTo>
                  <a:pt x="7749363" y="0"/>
                </a:lnTo>
                <a:lnTo>
                  <a:pt x="9263460" y="0"/>
                </a:lnTo>
                <a:lnTo>
                  <a:pt x="9697369" y="0"/>
                </a:lnTo>
                <a:cubicBezTo>
                  <a:pt x="9692165" y="2547"/>
                  <a:pt x="10720865" y="1534692"/>
                  <a:pt x="10701323" y="3430719"/>
                </a:cubicBezTo>
                <a:cubicBezTo>
                  <a:pt x="10681779" y="5326747"/>
                  <a:pt x="9699119" y="6855858"/>
                  <a:pt x="9697369" y="6858000"/>
                </a:cubicBezTo>
                <a:lnTo>
                  <a:pt x="5213720" y="6859188"/>
                </a:lnTo>
                <a:lnTo>
                  <a:pt x="5213720" y="6858672"/>
                </a:lnTo>
                <a:lnTo>
                  <a:pt x="3265714" y="6859188"/>
                </a:lnTo>
                <a:lnTo>
                  <a:pt x="3265714" y="6858323"/>
                </a:lnTo>
                <a:lnTo>
                  <a:pt x="0" y="6859188"/>
                </a:lnTo>
                <a:lnTo>
                  <a:pt x="0" y="0"/>
                </a:lnTo>
                <a:lnTo>
                  <a:pt x="3265714" y="0"/>
                </a:lnTo>
                <a:close/>
              </a:path>
            </a:pathLst>
          </a:custGeom>
          <a:solidFill>
            <a:srgbClr val="232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800" b="0" i="0" dirty="0">
              <a:latin typeface="Franklin Gothic Book" panose="020B0503020102020204" pitchFamily="34" charset="0"/>
            </a:endParaRPr>
          </a:p>
        </p:txBody>
      </p:sp>
      <p:pic>
        <p:nvPicPr>
          <p:cNvPr id="8" name="Vertical Swoosh">
            <a:extLst>
              <a:ext uri="{FF2B5EF4-FFF2-40B4-BE49-F238E27FC236}">
                <a16:creationId xmlns:a16="http://schemas.microsoft.com/office/drawing/2014/main" id="{E88B3DA7-7249-D24E-BDD8-14B14E7A88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78694" y="-15240"/>
            <a:ext cx="1051935" cy="688848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508866" y="1352170"/>
            <a:ext cx="8897503" cy="849977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4800" b="1" i="0" cap="none" baseline="0">
                <a:solidFill>
                  <a:schemeClr val="bg1"/>
                </a:solidFill>
                <a:latin typeface="+mj-lt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F538D335-9ADE-484A-89C9-99DBAE88319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8866" y="2259894"/>
            <a:ext cx="6104079" cy="396647"/>
          </a:xfrm>
        </p:spPr>
        <p:txBody>
          <a:bodyPr wrap="square">
            <a:spAutoFit/>
          </a:bodyPr>
          <a:lstStyle>
            <a:lvl1pPr>
              <a:lnSpc>
                <a:spcPct val="80000"/>
              </a:lnSpc>
              <a:spcAft>
                <a:spcPts val="0"/>
              </a:spcAft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A74CE5-8FA2-9341-AF2B-87DF0A0427F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865" y="301511"/>
            <a:ext cx="3770651" cy="30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5777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61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17"/>
    </mc:Choice>
    <mc:Fallback xmlns="">
      <p:transition advTm="91417"/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07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17"/>
    </mc:Choice>
    <mc:Fallback xmlns="">
      <p:transition advTm="91417"/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77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8181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7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50380"/>
      </p:ext>
    </p:extLst>
  </p:cSld>
  <p:clrMapOvr>
    <a:masterClrMapping/>
  </p:clrMapOvr>
  <p:transition spd="med">
    <p:wipe dir="r"/>
  </p:transition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955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1184546" y="44454"/>
            <a:ext cx="960967" cy="936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5" y="152400"/>
            <a:ext cx="10483851" cy="457200"/>
          </a:xfr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/>
              <a:t>Click to edit Master title style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57" indent="-231769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088" indent="-225420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16" indent="-238119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349" indent="-228594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8536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841058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CB715-DDCC-184D-B2D7-D091E6602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911" y="327442"/>
            <a:ext cx="10792179" cy="9209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BFAA7-E18F-214C-B258-46BD7FCF3DA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A05E7F9-8454-DD4F-BDAC-3D5705533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25287" y="6463722"/>
            <a:ext cx="699911" cy="284207"/>
          </a:xfrm>
          <a:prstGeom prst="rect">
            <a:avLst/>
          </a:prstGeom>
        </p:spPr>
        <p:txBody>
          <a:bodyPr lIns="182880" anchor="ctr"/>
          <a:lstStyle>
            <a:lvl1pPr algn="l">
              <a:defRPr sz="120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fld id="{2DB2551F-0F36-184F-87EE-E0604C929E46}" type="slidenum">
              <a:rPr lang="en-US" smtClean="0">
                <a:solidFill>
                  <a:srgbClr val="AAE2CA">
                    <a:lumMod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AAE2CA">
                  <a:lumMod val="75000"/>
                </a:srgb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CBFE31-F981-4B47-ABF8-4E35F06D07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9913" y="6149088"/>
            <a:ext cx="7215809" cy="598840"/>
          </a:xfrm>
        </p:spPr>
        <p:txBody>
          <a:bodyPr anchor="b">
            <a:noAutofit/>
          </a:bodyPr>
          <a:lstStyle>
            <a:lvl1pPr marL="0" indent="0">
              <a:spcAft>
                <a:spcPts val="0"/>
              </a:spcAft>
              <a:buNone/>
              <a:defRPr sz="900"/>
            </a:lvl1pPr>
            <a:lvl2pPr marL="457189" indent="0">
              <a:buNone/>
              <a:defRPr sz="1000"/>
            </a:lvl2pPr>
            <a:lvl3pPr marL="914377" indent="0">
              <a:buNone/>
              <a:defRPr sz="10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9073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CF2D-D979-1437-A2EB-B60F4C4AD0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030" y="5318282"/>
            <a:ext cx="2315472" cy="12349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6618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845351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F44B30-1879-6F13-273E-22B934A627E6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A1C891-79C3-863E-FBA9-188D17ED03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B2AFA4-BBF7-61A0-D954-E2BAF8A272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698249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178BF92-DC92-6DC3-6E2D-E56641796C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3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105863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B8F865-6ADC-958B-BCBA-56A2A50D7AAE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05C4B9E-1FA3-952D-6393-30BFE5E183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3C7FEC-03C8-EE45-01CC-6BBE64B18F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672699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669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64303"/>
      </p:ext>
    </p:extLst>
  </p:cSld>
  <p:clrMapOvr>
    <a:masterClrMapping/>
  </p:clrMapOvr>
  <p:transition spd="med">
    <p:wipe dir="r"/>
  </p:transition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C14CBC-B02C-E649-3090-78EEB821A66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1F49DEA-FA25-76E8-342E-9233B13A69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518083-D1F3-A58F-0D1E-5E853D43C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167363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65271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86C5E-09F9-468C-28E0-433C61B53C29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79467CA-89F4-C188-2170-B4B94D784D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4549132-9E6B-C041-DA66-E2829720F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40678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004437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2B0E3B1-4A7C-7261-1C0D-368224CC2F2D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83100C-E066-F74E-F8B7-8AD4160FFE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5C49CD4-B8DF-4B97-E9D0-CA20225DE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907501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A44B9F7-3245-A62E-5232-18B419E939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SAL_PP-H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8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3124200"/>
            <a:ext cx="12241213" cy="3276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endParaRPr lang="de-DE" altLang="de-DE" sz="1800"/>
          </a:p>
        </p:txBody>
      </p:sp>
      <p:pic>
        <p:nvPicPr>
          <p:cNvPr id="6" name="Grafi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296" y="249178"/>
            <a:ext cx="3553058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1600200"/>
            <a:ext cx="10541000" cy="1371600"/>
          </a:xfrm>
        </p:spPr>
        <p:txBody>
          <a:bodyPr/>
          <a:lstStyle>
            <a:lvl1pPr>
              <a:defRPr sz="4200"/>
            </a:lvl1pPr>
          </a:lstStyle>
          <a:p>
            <a:pPr lvl="0"/>
            <a:r>
              <a:rPr lang="de-DE" noProof="0"/>
              <a:t>Mastertitelformat bearbeiten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812801" y="4089400"/>
            <a:ext cx="10564284" cy="1397000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996641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814917" y="188913"/>
            <a:ext cx="7899400" cy="990600"/>
          </a:xfrm>
        </p:spPr>
        <p:txBody>
          <a:bodyPr/>
          <a:lstStyle/>
          <a:p>
            <a:r>
              <a:rPr lang="de-DE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11394294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560472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1" y="1828800"/>
            <a:ext cx="5151967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3367" y="1828800"/>
            <a:ext cx="5154084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476799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27811"/>
      </p:ext>
    </p:extLst>
  </p:cSld>
  <p:clrMapOvr>
    <a:masterClrMapping/>
  </p:clrMapOvr>
  <p:transition spd="med">
    <p:wipe dir="r"/>
  </p:transition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52386944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4840064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1646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44357685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0446298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56290557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14318" y="188913"/>
            <a:ext cx="2633133" cy="5599112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14917" y="188913"/>
            <a:ext cx="7696200" cy="5599112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562636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4917" y="188913"/>
            <a:ext cx="7899400" cy="99060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838200" y="1828800"/>
            <a:ext cx="10509251" cy="3959225"/>
          </a:xfrm>
        </p:spPr>
        <p:txBody>
          <a:bodyPr/>
          <a:lstStyle/>
          <a:p>
            <a:pPr lvl="0"/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6899120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3AAD8-B1C2-4E4B-ADCA-0FF66BC63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C3A64C-172E-D54F-8C29-E966825B6D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751B7-6666-1F43-8852-37F37BAA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C776-17A7-C340-9737-32012B59E95D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EFD08-AC7C-804A-ACAA-8F4EB32A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8657E-48F1-C545-9916-0D935551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4486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79AC5-C9F5-8F48-9788-FDCC16AB5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BCF0-8466-3F48-817F-6FBC9407E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DC822-0945-FF40-A2CC-00D87132F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1D31F-F094-204D-97A5-020507654942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442C5-9596-2D49-B38C-2DE4B257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CF2D07-7DF7-C24F-80E1-6B718EC94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59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76582"/>
      </p:ext>
    </p:extLst>
  </p:cSld>
  <p:clrMapOvr>
    <a:masterClrMapping/>
  </p:clrMapOvr>
  <p:transition spd="med">
    <p:wipe dir="r"/>
  </p:transition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23F74-4247-B143-92FB-ABC31AD54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3EB853-9CB5-7F40-8BC0-F52757A1D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D77AD-0BB8-8E47-8D97-A99AEFA76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1AC99-0E7F-CA45-A81A-4B06760DC700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E6369-3357-454E-A5F5-5B332BD1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7E10A4-D7C4-054B-8C44-2F0A5A4A0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84864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91BB0-3D24-1745-99F5-AB07564D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F2BEC-909A-AD4C-873D-9CBD0655C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5B9D0C-17F8-E949-9B40-CC29A9E24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CCAB8-B1FB-D649-9948-D99E489E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94A8-CE67-4D4E-B6B8-DFEA2A5785B6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03453-9E83-2346-9D84-7573216E2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D37D77-9132-C54E-BC8C-17CF59ADB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73326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3121-F30B-BB4E-A4A4-0192F9CC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FC322-E911-BA43-AA52-A143838B6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CED1D-B8D5-034A-8A39-6CF3781A4F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147DB2-052D-F243-9031-21C0E694BA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49CA1-66C9-C44D-8A0F-3267D6979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69E854-F745-0141-81CB-E7E8C4A2B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EF044-1348-4944-BC16-5BCC6A31504A}" type="datetime1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8B1B00-05C5-7744-B8D5-4B900531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2C4972-1C19-A840-B82E-99E54FCFD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1852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7DD0F-237B-DB44-BDEA-679A226DF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8C04E6-F6D4-C341-A8F5-3D04A5E3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CE766-2B54-5E4D-A0BE-10DB90F979F5}" type="datetime1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A17251-3515-1E43-BCCF-B5FE46A5B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7E15A4-4A3C-134E-B6A0-DE2D9BDF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5760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7EF392-D16C-BE40-A6C3-4796675D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BF8C-FADA-8B45-9565-1092C1070205}" type="datetime1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07D910-F2FD-9842-84D5-2A4B1627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2D460-F763-3740-A3B2-F57ED4A5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29298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E772-B33B-9740-8F1E-701D4996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69C34-292D-4748-96A3-CB9A5DAB1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499CF-3BA6-BA4E-A8C7-A76E7FD19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EDF5AD-6893-7141-B0EA-11D622B3C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857F-53B5-584E-9801-2B7FF0A4AB0C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D2D6FE-8C71-2443-81FA-A1E4358E1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7F4FB-3156-854A-9A05-2ECBDB8B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5960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8217B-CD28-9348-BADD-1646D9C81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DF99-F8AE-9C48-A195-EBECF0F4D8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75CA8-FB41-264E-9D84-8030CC9F60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498AD-E576-5A47-908F-F5CD9D19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928AF-BB01-AE47-858D-A266939A828D}" type="datetime1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879E61-85FD-EB4D-B75D-10717276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A3A73-0331-3443-833C-3FE595F29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86572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F4AE-A65A-E844-920C-F98621D2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D11ED-060A-9447-8066-F64CEB715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1D0D6-F6D9-044B-B0A3-F8A4CB728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D1448-C643-7C42-A33A-01EFBD36E1A1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BBD2B-CB81-F14B-ADE0-1DDBD3B7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79D929-3FF0-4A4F-9A61-1F3D000C0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0688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907E4E-2EF9-9F4D-916E-AD5CFB68D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E05D08-63F7-2847-91B1-EFC5AB42BC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4FB14-7D08-0348-96A1-38B758443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33244-C644-0348-A8C5-0A46F9C25BA0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199E-4230-AB4B-9F1F-ABFE0DB42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925BF-88F3-E446-B38E-2EA42272D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7510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0"/>
            <a:ext cx="12204192" cy="3779520"/>
          </a:xfrm>
          <a:solidFill>
            <a:schemeClr val="bg1">
              <a:lumMod val="75000"/>
            </a:schemeClr>
          </a:solidFill>
          <a:effectLst/>
        </p:spPr>
        <p:txBody>
          <a:bodyPr anchor="ctr" anchorCtr="1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  <a:effectLst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2166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1793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03051"/>
      </p:ext>
    </p:extLst>
  </p:cSld>
  <p:clrMapOvr>
    <a:masterClrMapping/>
  </p:clrMapOvr>
  <p:transition spd="med">
    <p:wipe dir="r"/>
  </p:transition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975360"/>
            <a:ext cx="11094271" cy="853440"/>
          </a:xfrm>
        </p:spPr>
        <p:txBody>
          <a:bodyPr anchor="b" anchorCtr="0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 bwMode="gray">
          <a:xfrm>
            <a:off x="436764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8178433" y="2316480"/>
            <a:ext cx="3474720" cy="3535680"/>
          </a:xfrm>
        </p:spPr>
        <p:txBody>
          <a:bodyPr/>
          <a:lstStyle>
            <a:lvl1pPr marL="342882" indent="-342882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78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2446577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950720"/>
            <a:ext cx="11094720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685799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28194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3" y="685800"/>
            <a:ext cx="11094271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39" y="1950720"/>
            <a:ext cx="5242560" cy="451104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351" y="1950720"/>
            <a:ext cx="5242560" cy="451104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3756018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67818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6163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89301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4" y="291274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4"/>
            <a:ext cx="85344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CoC Called Meeting: COVID-19 Update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3048000"/>
            <a:ext cx="6096000" cy="1645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553147" y="291274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tabLst>
                <a:tab pos="684179" algn="l"/>
              </a:tabLst>
            </a:pPr>
            <a:r>
              <a:rPr lang="en-US" sz="140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gray">
          <a:xfrm>
            <a:off x="3" y="396984"/>
            <a:ext cx="361244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40763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4" y="1618676"/>
            <a:ext cx="11090137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4" y="291274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4"/>
            <a:ext cx="85344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CoC Called Meeting: COVID-19 Update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553147" y="291274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tabLst>
                <a:tab pos="684179" algn="l"/>
              </a:tabLst>
            </a:pPr>
            <a:r>
              <a:rPr lang="en-US" sz="140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3" y="396984"/>
            <a:ext cx="361244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01950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2166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48741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" y="0"/>
            <a:ext cx="33866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20226" y="364096"/>
            <a:ext cx="10823140" cy="681560"/>
          </a:xfrm>
        </p:spPr>
        <p:txBody>
          <a:bodyPr anchor="ctr"/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821268" y="1322874"/>
            <a:ext cx="10822517" cy="51054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B4FDDE-D3DB-4F83-AC46-969F13F4E5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07898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C067B-DF7D-4E2D-B8A1-5CFE503E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1642-F404-494A-880B-58AD949A3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8AFEA-6F56-404D-971D-5CE67AAF0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05F4E-3BCF-49AB-A7F2-BAEA884B373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70A17-CEEC-4E7D-8498-74ED6BF5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F2CA9-1DFD-4CD8-9060-DEA69C3D2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8AE735-CD7C-4C69-89E8-DFCC0FA24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809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887552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31782"/>
      </p:ext>
    </p:extLst>
  </p:cSld>
  <p:clrMapOvr>
    <a:masterClrMapping/>
  </p:clrMapOvr>
  <p:transition spd="med">
    <p:wipe dir="r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E6BFE-32A8-4035-A10A-C497AF7F9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4DF85-8145-4BC1-AA9E-6FA627B61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49D213-4417-4289-9CA3-E89BE9AD6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937E2-8B65-4B67-AB05-860166F49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7C847-5362-406F-8894-679943B6A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93939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DD7CD-4E9F-4E2D-AA4A-C5B0776A1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DC8E9-C612-4FAA-ACFC-5B7F3FF5F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03AC43-246C-4D37-9E42-A70EE9A5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A0B5D0-ACB2-4B76-A0F3-23E0187A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C943D-DC5C-4BAF-BF80-510C7263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172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AEC6-C516-4391-9FC0-44ACB50E3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4C721-1E89-46B3-8670-1245C559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44D16-908A-4C10-A9E4-A4A7A64D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C2859C-3EEC-416D-86EA-42319013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21FAE-BE09-4532-B49E-131B0CA2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46086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696D2-CB27-40B9-B743-B2A594D8C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D881B-F7A7-48D4-BA8C-8D2E9E43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C2B94A-C644-48CD-B5A4-8C6A0A2D8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76A9D-AE4C-4A04-91B1-897B9E6E3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4E3D0-50A8-4B5E-94C3-96C1B7B85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4E4D10-BFDE-461A-AD7B-CFA080C32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2085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15E3C-A798-4235-8344-EC0C288C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46C11-3600-4989-B85D-981BC5467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30C39C-3015-4174-9440-9E52B8EF8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9D6A48-9B7F-4A77-B4F9-3536871A00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01742C-DEF0-47FD-BA8E-85425234A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1BC72C-BD72-4D6A-A04E-7FA005C6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601A13-719C-4A38-AEFC-F17B113DA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5D0E92-B1E7-4DF4-A248-A84936B34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9208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62C4-D725-4C9E-AAF0-6763D4532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A3570-2E42-482B-93BB-218488DE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D417FB-EEB1-4A1C-B88E-1AEE5A466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6BFC77-1926-4F99-BC46-86F3EA7E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43930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16C35-9FE7-4FF8-9270-EE3415609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BDE9D-F3DA-4AB3-8F7D-1EF8DDE71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DF2FF-D4BD-4A81-86F8-0C1958AC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6683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714B-99A1-40B5-B1FF-6F7D04087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F7C0C-DB61-4013-9C1F-8C47E1222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2C441-0203-4E16-AF08-4EBA6ED18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27D7F8-0DDD-4150-AFD7-AE4613E76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7BF727-6169-4120-9EDA-E6AC509D5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5D2BC-F4D5-4B5C-87E4-038215168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04133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E7A1B-FC40-47A9-BBF8-4EBBB7229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1D322F-9CC7-4C69-B3DD-9CDDA04DC1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02754-38FA-4579-82F9-0786A99A5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60371A-95D3-40DA-9539-20FB58062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7520C-824B-444F-A308-2C04E61A7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9EF7F-E1D2-4D0E-8EC5-DDA2ED936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763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13E3-3B96-4432-9061-E2669C262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15A8F5-DE17-4CCE-B1E1-855099748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EB75B-CF94-491D-94E1-9A50B810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F93D-48ED-4FDF-8CF7-D7C9002F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06292-CF05-43EE-AE3B-37CC8AC3D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57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71242"/>
      </p:ext>
    </p:extLst>
  </p:cSld>
  <p:clrMapOvr>
    <a:masterClrMapping/>
  </p:clrMapOvr>
  <p:transition spd="med">
    <p:wipe dir="r"/>
  </p:transition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38339F-4B7C-4D58-9184-B9941B8758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F65213-0C92-4BE7-B9C2-823A383C97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EB399-CE9D-411D-B733-E4619001A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9D19E-21F4-436C-AFFA-0E628B62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A7691-A75D-4CFD-AFF1-E26C30AD4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7917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30956"/>
      </p:ext>
    </p:extLst>
  </p:cSld>
  <p:clrMapOvr>
    <a:masterClrMapping/>
  </p:clrMapOvr>
  <p:transition spd="med">
    <p:wipe dir="r"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52670"/>
      </p:ext>
    </p:extLst>
  </p:cSld>
  <p:clrMapOvr>
    <a:masterClrMapping/>
  </p:clrMapOvr>
  <p:transition spd="med">
    <p:wipe dir="r"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5797"/>
      </p:ext>
    </p:extLst>
  </p:cSld>
  <p:clrMapOvr>
    <a:masterClrMapping/>
  </p:clrMapOvr>
  <p:transition spd="med">
    <p:wipe dir="r"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055431"/>
      </p:ext>
    </p:extLst>
  </p:cSld>
  <p:clrMapOvr>
    <a:masterClrMapping/>
  </p:clrMapOvr>
  <p:transition spd="med">
    <p:wipe dir="r"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41880"/>
      </p:ext>
    </p:extLst>
  </p:cSld>
  <p:clrMapOvr>
    <a:masterClrMapping/>
  </p:clrMapOvr>
  <p:transition spd="med">
    <p:wipe dir="r"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09492"/>
      </p:ext>
    </p:extLst>
  </p:cSld>
  <p:clrMapOvr>
    <a:masterClrMapping/>
  </p:clrMapOvr>
  <p:transition spd="med">
    <p:wipe dir="r"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673236"/>
      </p:ext>
    </p:extLst>
  </p:cSld>
  <p:clrMapOvr>
    <a:masterClrMapping/>
  </p:clrMapOvr>
  <p:transition spd="med">
    <p:wipe dir="r"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98857"/>
      </p:ext>
    </p:extLst>
  </p:cSld>
  <p:clrMapOvr>
    <a:masterClrMapping/>
  </p:clrMapOvr>
  <p:transition spd="med">
    <p:wipe dir="r"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65228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60252"/>
      </p:ext>
    </p:extLst>
  </p:cSld>
  <p:clrMapOvr>
    <a:masterClrMapping/>
  </p:clrMapOvr>
  <p:transition spd="med">
    <p:wipe dir="r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08664"/>
      </p:ext>
    </p:extLst>
  </p:cSld>
  <p:clrMapOvr>
    <a:masterClrMapping/>
  </p:clrMapOvr>
  <p:transition spd="med">
    <p:wipe dir="r"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62627"/>
      </p:ext>
    </p:extLst>
  </p:cSld>
  <p:clrMapOvr>
    <a:masterClrMapping/>
  </p:clrMapOvr>
  <p:transition spd="med">
    <p:wipe dir="r"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ingle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 20pt. Trebuchet Bold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A0AE6C0-0DF0-9340-8277-82A0596ED2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682496"/>
            <a:ext cx="10972800" cy="4389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1st Level/14pt. Trebuchet Regular</a:t>
            </a:r>
          </a:p>
          <a:p>
            <a:pPr lvl="1"/>
            <a:r>
              <a:rPr lang="en-US" dirty="0"/>
              <a:t>2nd level/12pt. Trebuchet Regular</a:t>
            </a:r>
          </a:p>
          <a:p>
            <a:pPr lvl="2"/>
            <a:r>
              <a:rPr lang="en-US" dirty="0"/>
              <a:t>3rd level/12pt. Trebuchet Regular</a:t>
            </a:r>
          </a:p>
          <a:p>
            <a:pPr lvl="3"/>
            <a:r>
              <a:rPr lang="en-US" dirty="0"/>
              <a:t>4th level/11pt. Trebuchet Regular</a:t>
            </a:r>
          </a:p>
          <a:p>
            <a:pPr lvl="4"/>
            <a:r>
              <a:rPr lang="en-US" dirty="0"/>
              <a:t>5th level/10pt. Trebuchet Regular</a:t>
            </a:r>
          </a:p>
        </p:txBody>
      </p:sp>
    </p:spTree>
    <p:extLst>
      <p:ext uri="{BB962C8B-B14F-4D97-AF65-F5344CB8AC3E}">
        <p14:creationId xmlns:p14="http://schemas.microsoft.com/office/powerpoint/2010/main" val="232039256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71000-EF1B-E1E7-4B7A-134B35104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AC911F-3DA2-5687-EBAE-DF121F52D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21C56-7DAE-E0C3-3F4E-13BE302F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23C79-1A5B-57CF-0F7A-350DBA190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C128-72A3-D237-88B2-7C3F90B96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68472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83BD-BABA-D747-EE00-442CCFE37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1960"/>
            <a:ext cx="105156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EE98-EB70-910E-E555-04CF8EBD9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522"/>
            <a:ext cx="10515600" cy="4467543"/>
          </a:xfrm>
        </p:spPr>
        <p:txBody>
          <a:bodyPr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C90A2-F7EA-BBCD-220A-D0D8051F8F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D8F12-ED8F-D230-5AEB-E8CEB0BE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10A88-A4AC-44DB-E360-FF6D9BA7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35543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515B6-EA72-41B1-750A-D26B6194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D000B-7373-C568-9023-E6E782EB1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291CB-8494-1D4E-C0DD-D546D7E50B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032F5-38F7-FB40-67BF-EB5B3EBD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4FCF3-20E5-F635-8684-D6C8ACDC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81983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634F0-D696-C673-56AF-96FB1242C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929F5-C122-66F7-3C43-E2A976EAF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D330A9-1FA3-7896-77C5-0654D7955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4C7E10-3AD2-00EC-51F2-63C14A51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45263-B652-E091-5624-8B22308A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A0E22-B466-894B-DE78-9E078ACCC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208482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B9AF1-5309-0EFC-687B-4D3CC4984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440BB7-668A-32CB-FB61-678C10319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D12CD-5156-5CC5-F33C-93C1EEB3C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E853E4-ABC1-30CB-C2DB-9744E03A36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D4CAC1-D2B2-BE33-7FD0-390BB01D33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06C7C-BE28-77A8-2827-4B3C73D2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F412D-BCF0-E639-FCCD-582ED3C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807AFD-DC2F-7A7C-3AE2-54242C74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941826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379D-6605-7484-2F24-8F85FA8F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9F694D-478F-FC7D-7103-E585AED8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38B531-9B42-0C03-8A0E-A76B1EE83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1ED308-C68C-E797-7FC8-DA325E8C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068116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005ADE-67A9-6FF0-B732-947E385F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58664-0463-C4E1-72D3-8764C1226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54F15-519E-8420-E005-21436CED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6697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7778"/>
      </p:ext>
    </p:extLst>
  </p:cSld>
  <p:clrMapOvr>
    <a:masterClrMapping/>
  </p:clrMapOvr>
  <p:transition spd="med">
    <p:wipe dir="r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2DB78-467A-4D9B-CF67-29DE2AC2A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3EEDF-2492-6B2D-F732-7360ADB2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EB7C7-9E4D-BBCC-91F8-0E6AF7EC6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FABC-35FE-BFE0-43E2-5CB64D8E8E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DDE70-199C-4BFC-2C6B-221658D4A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F88E4-855B-35AF-71ED-E7C48AEF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21781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0BD6B-2F53-5889-1877-E0EBCD37C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7C85D-85DC-4E32-D134-6B0FC6CB0D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99C67-1D30-E5BF-C188-F3861857F2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FE183-982A-1353-D8E8-63AF51E143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80362-71A0-EFB1-0453-6EB2E7E13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FE2DE-01F3-7C5A-BE1D-1E194A4C0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57022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F0BAD-35EA-A938-2BFD-6F0401F7C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6108D1-0AF9-02F2-C175-3FE7649D2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7CC62-C403-FF93-B2B0-70603BC2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8E143-3B97-51E9-4C89-BFE6961BC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163D4-7878-185D-5BFF-A2E6B643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761103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13CCA-C153-9E47-2842-E3375A94A7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7D3DAC-B418-3261-F045-1B0D6884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22144-B9AD-747F-B90C-1325D814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F65F1FE-AD82-4DA6-A7E7-3EB4AAD07DDC}" type="datetimeFigureOut">
              <a:rPr lang="en-GB" smtClean="0"/>
              <a:t>11/04/2024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4C77F-F16F-7F0C-D72A-0D54D1BF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0C1B3-6A35-5358-AB21-7B5ABFB1B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33E52D2-2FA5-4631-941A-7FE948B6B8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9754626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Logo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que 7">
            <a:extLst>
              <a:ext uri="{FF2B5EF4-FFF2-40B4-BE49-F238E27FC236}">
                <a16:creationId xmlns:a16="http://schemas.microsoft.com/office/drawing/2014/main" id="{5569CE8B-04AF-468F-B800-7ECF09FD6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5443" y="2970600"/>
            <a:ext cx="3561116" cy="916800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A862ADC4-857D-4471-A871-BD1A38FB23C1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3473CDDD-9034-4972-B890-4C267C13F06F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FA4CC508-0E53-4122-BCBD-4E37F1B71C30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5BBFFF-0D58-B71D-7C9E-97808651AFDC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/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2842035680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Logo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7">
            <a:extLst>
              <a:ext uri="{FF2B5EF4-FFF2-40B4-BE49-F238E27FC236}">
                <a16:creationId xmlns:a16="http://schemas.microsoft.com/office/drawing/2014/main" id="{AAE34BD0-96F3-484E-823D-846BCF7077C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15443" y="2970600"/>
            <a:ext cx="3561116" cy="916800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B5ACEFF7-2172-4E31-95A5-2822B762DCC8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156C511D-58A1-442A-9FDB-13B83505C8E1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33BB5D3E-7EA3-4217-8524-E90CF2B6AC62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07D769-B842-D139-7ED1-A5FCEB8FB220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408477759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space réservé du graphique SmartArt 18">
            <a:extLst>
              <a:ext uri="{FF2B5EF4-FFF2-40B4-BE49-F238E27FC236}">
                <a16:creationId xmlns:a16="http://schemas.microsoft.com/office/drawing/2014/main" id="{B25D5AC7-4546-4A74-B36B-BA1B41C598C1}"/>
              </a:ext>
            </a:extLst>
          </p:cNvPr>
          <p:cNvSpPr>
            <a:spLocks noGrp="1" noChangeAspect="1"/>
          </p:cNvSpPr>
          <p:nvPr>
            <p:ph type="dgm" sz="quarter" idx="13"/>
          </p:nvPr>
        </p:nvSpPr>
        <p:spPr>
          <a:xfrm>
            <a:off x="6019131" y="4999905"/>
            <a:ext cx="153740" cy="152649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20" name="Espace réservé du graphique SmartArt 19">
            <a:extLst>
              <a:ext uri="{FF2B5EF4-FFF2-40B4-BE49-F238E27FC236}">
                <a16:creationId xmlns:a16="http://schemas.microsoft.com/office/drawing/2014/main" id="{FE783EC5-36F3-4916-B0D5-15355CAD8B2D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6019131" y="1548016"/>
            <a:ext cx="153740" cy="152649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grpSp>
        <p:nvGrpSpPr>
          <p:cNvPr id="9" name="Graphique 7">
            <a:extLst>
              <a:ext uri="{FF2B5EF4-FFF2-40B4-BE49-F238E27FC236}">
                <a16:creationId xmlns:a16="http://schemas.microsoft.com/office/drawing/2014/main" id="{27488BCF-9F91-440E-B9B4-3B8628FE5A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8661" y="444457"/>
            <a:ext cx="1134681" cy="292121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B91D5A6-4846-4A0D-AEA5-4C76E28CB395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03CE94E-53F9-481B-BF77-A348529571D3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>
                <a:solidFill>
                  <a:schemeClr val="accent2"/>
                </a:solidFill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ADD6FFB-F84E-4F7B-930C-208E58062DD7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55EFF8E-40A6-42AA-8E6F-31C4F50AAD2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24400" y="6106773"/>
            <a:ext cx="2743200" cy="366183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01F2B667-7264-4505-9F19-2E4AB44996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0778" y="1926301"/>
            <a:ext cx="9230445" cy="1658148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fr-FR" sz="2400" b="0" i="0" kern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57CD9AAA-CCAE-44AF-A224-A38A0B786F6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778" y="3758157"/>
            <a:ext cx="9230445" cy="537959"/>
          </a:xfrm>
        </p:spPr>
        <p:txBody>
          <a:bodyPr anchor="ctr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467" b="0" i="1" kern="1200" dirty="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5600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F176A07A-C4FF-49D0-80C5-1B4F36FB3A3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80778" y="4513248"/>
            <a:ext cx="9230445" cy="308387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067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6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784992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aphique 7">
            <a:extLst>
              <a:ext uri="{FF2B5EF4-FFF2-40B4-BE49-F238E27FC236}">
                <a16:creationId xmlns:a16="http://schemas.microsoft.com/office/drawing/2014/main" id="{27488BCF-9F91-440E-B9B4-3B8628FE5A1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28661" y="444457"/>
            <a:ext cx="1134681" cy="292121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EB91D5A6-4846-4A0D-AEA5-4C76E28CB395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03CE94E-53F9-481B-BF77-A348529571D3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>
                <a:solidFill>
                  <a:schemeClr val="accent2"/>
                </a:solidFill>
              </a:endParaRPr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ADD6FFB-F84E-4F7B-930C-208E58062DD7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</p:grp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055EFF8E-40A6-42AA-8E6F-31C4F50AAD2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Espace réservé du graphique SmartArt 18">
            <a:extLst>
              <a:ext uri="{FF2B5EF4-FFF2-40B4-BE49-F238E27FC236}">
                <a16:creationId xmlns:a16="http://schemas.microsoft.com/office/drawing/2014/main" id="{50E609C3-EA6F-468A-8B7C-CD27949FB33C}"/>
              </a:ext>
            </a:extLst>
          </p:cNvPr>
          <p:cNvSpPr>
            <a:spLocks noGrp="1" noChangeAspect="1"/>
          </p:cNvSpPr>
          <p:nvPr>
            <p:ph type="dgm" sz="quarter" idx="13"/>
          </p:nvPr>
        </p:nvSpPr>
        <p:spPr>
          <a:xfrm>
            <a:off x="6019130" y="4999905"/>
            <a:ext cx="153740" cy="152649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18" name="Espace réservé du graphique SmartArt 19">
            <a:extLst>
              <a:ext uri="{FF2B5EF4-FFF2-40B4-BE49-F238E27FC236}">
                <a16:creationId xmlns:a16="http://schemas.microsoft.com/office/drawing/2014/main" id="{F155B637-1E1E-462B-9FBB-56FD4231172C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6019130" y="1548016"/>
            <a:ext cx="153740" cy="152649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287A90CB-3485-4D3D-9E87-2D7382BBBC1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0778" y="1926301"/>
            <a:ext cx="9230445" cy="1658148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fr-FR" sz="3200" b="0" i="0" kern="120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4CCF570-9115-4289-839C-7FACBC619C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0778" y="3758157"/>
            <a:ext cx="9230445" cy="537959"/>
          </a:xfrm>
        </p:spPr>
        <p:txBody>
          <a:bodyPr anchor="ctr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2667" b="0" i="1" kern="1200" dirty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5600" b="0" i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889FD9C7-FB39-4714-81F8-6EA37E5B621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80778" y="4513248"/>
            <a:ext cx="9230445" cy="308387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867" b="0" i="0" kern="1200" dirty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6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5250FB-2639-C725-04FB-444919BF29EF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DB2BC-1DB0-F0C7-0E8F-52A791CCC8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37022" b="-37022"/>
          <a:stretch/>
        </p:blipFill>
        <p:spPr>
          <a:xfrm>
            <a:off x="5101157" y="783533"/>
            <a:ext cx="1989600" cy="41925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319462535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with Image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61F378-E818-498E-989A-601A8E73F31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886700" y="6046106"/>
            <a:ext cx="2743200" cy="366183"/>
          </a:xfrm>
        </p:spPr>
        <p:txBody>
          <a:bodyPr/>
          <a:lstStyle/>
          <a:p>
            <a:endParaRPr lang="en-US" noProof="0"/>
          </a:p>
        </p:txBody>
      </p:sp>
      <p:grpSp>
        <p:nvGrpSpPr>
          <p:cNvPr id="13" name="Graphique 7">
            <a:extLst>
              <a:ext uri="{FF2B5EF4-FFF2-40B4-BE49-F238E27FC236}">
                <a16:creationId xmlns:a16="http://schemas.microsoft.com/office/drawing/2014/main" id="{9EDD880A-DFFE-4F0B-ACE0-49E81EAC5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90961" y="516248"/>
            <a:ext cx="1134681" cy="292121"/>
            <a:chOff x="4767702" y="-472136"/>
            <a:chExt cx="745525" cy="191931"/>
          </a:xfrm>
          <a:solidFill>
            <a:srgbClr val="FFFFFF"/>
          </a:solidFill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232CF7-6A63-4E62-9BB3-AEC2E2985622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7EF7850-35A6-4B4B-BC7E-9FC7583FB3C6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E436654-D7D3-4BBB-9470-2F10DA8514EE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17" name="Espace réservé du graphique SmartArt 11">
            <a:extLst>
              <a:ext uri="{FF2B5EF4-FFF2-40B4-BE49-F238E27FC236}">
                <a16:creationId xmlns:a16="http://schemas.microsoft.com/office/drawing/2014/main" id="{4F60E46E-0715-41F6-BEAC-C9C998D41D44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9190079" y="1763753"/>
            <a:ext cx="136443" cy="135473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fr-FR"/>
          </a:p>
        </p:txBody>
      </p:sp>
      <p:sp>
        <p:nvSpPr>
          <p:cNvPr id="22" name="Espace réservé du graphique SmartArt 11">
            <a:extLst>
              <a:ext uri="{FF2B5EF4-FFF2-40B4-BE49-F238E27FC236}">
                <a16:creationId xmlns:a16="http://schemas.microsoft.com/office/drawing/2014/main" id="{2835F6F0-E601-40E8-8F65-7949A8AA2AF1}"/>
              </a:ext>
            </a:extLst>
          </p:cNvPr>
          <p:cNvSpPr>
            <a:spLocks noGrp="1" noChangeAspect="1"/>
          </p:cNvSpPr>
          <p:nvPr>
            <p:ph type="dgm" sz="quarter" idx="19"/>
          </p:nvPr>
        </p:nvSpPr>
        <p:spPr>
          <a:xfrm>
            <a:off x="9190079" y="5169752"/>
            <a:ext cx="136443" cy="135473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fr-FR"/>
          </a:p>
        </p:txBody>
      </p: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B393D89D-0FFD-4664-8FAD-EE45D64CF7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374847" cy="6858000"/>
          </a:xfrm>
          <a:custGeom>
            <a:avLst/>
            <a:gdLst>
              <a:gd name="connsiteX0" fmla="*/ 0 w 4781135"/>
              <a:gd name="connsiteY0" fmla="*/ 0 h 5143500"/>
              <a:gd name="connsiteX1" fmla="*/ 3673235 w 4781135"/>
              <a:gd name="connsiteY1" fmla="*/ 0 h 5143500"/>
              <a:gd name="connsiteX2" fmla="*/ 3843349 w 4781135"/>
              <a:gd name="connsiteY2" fmla="*/ 145970 h 5143500"/>
              <a:gd name="connsiteX3" fmla="*/ 4781135 w 4781135"/>
              <a:gd name="connsiteY3" fmla="*/ 2622891 h 5143500"/>
              <a:gd name="connsiteX4" fmla="*/ 3861453 w 4781135"/>
              <a:gd name="connsiteY4" fmla="*/ 5081299 h 5143500"/>
              <a:gd name="connsiteX5" fmla="*/ 3792118 w 4781135"/>
              <a:gd name="connsiteY5" fmla="*/ 5143500 h 5143500"/>
              <a:gd name="connsiteX6" fmla="*/ 0 w 478113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135" h="5143500"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CA236998-34E3-4BB4-B42A-72EE346C3C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83430" y="1926301"/>
            <a:ext cx="4949741" cy="1658148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fr-FR" sz="2400" b="0" i="0" kern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14179443-CD99-4560-A70A-CF3E60CA5C3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83430" y="3758157"/>
            <a:ext cx="4949741" cy="537959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467" b="0" i="1" kern="1200" dirty="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633150E7-212E-42D8-857F-00B727BB0E6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83430" y="4320498"/>
            <a:ext cx="4949741" cy="770660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067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6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55AE85-70D7-744B-DC97-4DDFC602C615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/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1366908739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Title with Image (Dark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61F378-E818-498E-989A-601A8E73F31E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7886700" y="6046106"/>
            <a:ext cx="2743200" cy="36618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13" name="Graphique 7">
            <a:extLst>
              <a:ext uri="{FF2B5EF4-FFF2-40B4-BE49-F238E27FC236}">
                <a16:creationId xmlns:a16="http://schemas.microsoft.com/office/drawing/2014/main" id="{9EDD880A-DFFE-4F0B-ACE0-49E81EAC5C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690961" y="516248"/>
            <a:ext cx="1134681" cy="292121"/>
            <a:chOff x="4767702" y="-472136"/>
            <a:chExt cx="745525" cy="191931"/>
          </a:xfrm>
          <a:solidFill>
            <a:schemeClr val="bg1"/>
          </a:solidFill>
        </p:grpSpPr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3232CF7-6A63-4E62-9BB3-AEC2E2985622}"/>
                </a:ext>
              </a:extLst>
            </p:cNvPr>
            <p:cNvSpPr/>
            <p:nvPr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57EF7850-35A6-4B4B-BC7E-9FC7583FB3C6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>
                <a:solidFill>
                  <a:schemeClr val="accent2"/>
                </a:solidFill>
              </a:endParaRPr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E436654-D7D3-4BBB-9470-2F10DA8514EE}"/>
                </a:ext>
              </a:extLst>
            </p:cNvPr>
            <p:cNvSpPr/>
            <p:nvPr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 sz="2400" noProof="0"/>
            </a:p>
          </p:txBody>
        </p:sp>
      </p:grp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B393D89D-0FFD-4664-8FAD-EE45D64CF7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374847" cy="6858000"/>
          </a:xfrm>
          <a:custGeom>
            <a:avLst/>
            <a:gdLst>
              <a:gd name="connsiteX0" fmla="*/ 0 w 4781135"/>
              <a:gd name="connsiteY0" fmla="*/ 0 h 5143500"/>
              <a:gd name="connsiteX1" fmla="*/ 3673235 w 4781135"/>
              <a:gd name="connsiteY1" fmla="*/ 0 h 5143500"/>
              <a:gd name="connsiteX2" fmla="*/ 3843349 w 4781135"/>
              <a:gd name="connsiteY2" fmla="*/ 145970 h 5143500"/>
              <a:gd name="connsiteX3" fmla="*/ 4781135 w 4781135"/>
              <a:gd name="connsiteY3" fmla="*/ 2622891 h 5143500"/>
              <a:gd name="connsiteX4" fmla="*/ 3861453 w 4781135"/>
              <a:gd name="connsiteY4" fmla="*/ 5081299 h 5143500"/>
              <a:gd name="connsiteX5" fmla="*/ 3792118 w 4781135"/>
              <a:gd name="connsiteY5" fmla="*/ 5143500 h 5143500"/>
              <a:gd name="connsiteX6" fmla="*/ 0 w 4781135"/>
              <a:gd name="connsiteY6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81135" h="5143500"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1" name="Espace réservé du graphique SmartArt 11">
            <a:extLst>
              <a:ext uri="{FF2B5EF4-FFF2-40B4-BE49-F238E27FC236}">
                <a16:creationId xmlns:a16="http://schemas.microsoft.com/office/drawing/2014/main" id="{540F3744-EAB0-48D1-B7AE-720C8628C071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9190079" y="1763753"/>
            <a:ext cx="136443" cy="135473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16" name="Espace réservé du graphique SmartArt 11">
            <a:extLst>
              <a:ext uri="{FF2B5EF4-FFF2-40B4-BE49-F238E27FC236}">
                <a16:creationId xmlns:a16="http://schemas.microsoft.com/office/drawing/2014/main" id="{E04644FF-725F-4770-81BC-F016774228AE}"/>
              </a:ext>
            </a:extLst>
          </p:cNvPr>
          <p:cNvSpPr>
            <a:spLocks noGrp="1" noChangeAspect="1"/>
          </p:cNvSpPr>
          <p:nvPr>
            <p:ph type="dgm" sz="quarter" idx="19"/>
          </p:nvPr>
        </p:nvSpPr>
        <p:spPr>
          <a:xfrm>
            <a:off x="9190079" y="5169752"/>
            <a:ext cx="136443" cy="135473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008D4AEF-2960-4B86-98AA-A0ABA6675B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83430" y="1926301"/>
            <a:ext cx="4949741" cy="1658148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fr-FR" sz="2400" b="0" i="0" kern="120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>
              <a:lnSpc>
                <a:spcPct val="100000"/>
              </a:lnSpc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C4763866-3F61-4A13-9CE8-9A542B41F4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783430" y="3758157"/>
            <a:ext cx="4949741" cy="537959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467" b="0" i="1" kern="1200" dirty="0">
                <a:solidFill>
                  <a:schemeClr val="bg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2667" b="0" i="1">
                <a:solidFill>
                  <a:schemeClr val="bg1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Espace réservé du texte 5">
            <a:extLst>
              <a:ext uri="{FF2B5EF4-FFF2-40B4-BE49-F238E27FC236}">
                <a16:creationId xmlns:a16="http://schemas.microsoft.com/office/drawing/2014/main" id="{7A2D6EFB-94B5-487C-A9CF-03E9B187D67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83430" y="4320498"/>
            <a:ext cx="4949741" cy="770660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067" b="0" i="0" kern="1200" dirty="0">
                <a:solidFill>
                  <a:schemeClr val="bg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100000"/>
              </a:lnSpc>
              <a:defRPr lang="en-US" sz="16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66FE6F-AAC3-7F59-E84D-FB6931EE9604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570478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30393"/>
      </p:ext>
    </p:extLst>
  </p:cSld>
  <p:clrMapOvr>
    <a:masterClrMapping/>
  </p:clrMapOvr>
  <p:transition spd="med">
    <p:wipe dir="r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with Visual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AE9FBA9E-4B66-4D19-A4F1-FA106CF943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3703" y="710399"/>
            <a:ext cx="6342328" cy="5510591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id="{33DFCED8-0EB4-4E57-BDC7-7349EFC7B90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2031" y="1960151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1" name="Espace réservé du texte 17">
            <a:extLst>
              <a:ext uri="{FF2B5EF4-FFF2-40B4-BE49-F238E27FC236}">
                <a16:creationId xmlns:a16="http://schemas.microsoft.com/office/drawing/2014/main" id="{8AFC591C-8E4C-4797-84E6-9ACB86CA6964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191546" y="2311400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1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1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0" name="Espace réservé du texte 17">
            <a:extLst>
              <a:ext uri="{FF2B5EF4-FFF2-40B4-BE49-F238E27FC236}">
                <a16:creationId xmlns:a16="http://schemas.microsoft.com/office/drawing/2014/main" id="{591A3E6F-3476-47ED-8C55-9EBB33F42A52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1190362" y="1957990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4" name="Espace réservé du texte 17">
            <a:extLst>
              <a:ext uri="{FF2B5EF4-FFF2-40B4-BE49-F238E27FC236}">
                <a16:creationId xmlns:a16="http://schemas.microsoft.com/office/drawing/2014/main" id="{97091393-5B32-4687-B23A-7838A2A25A2C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442031" y="2752765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6" name="Espace réservé du texte 17">
            <a:extLst>
              <a:ext uri="{FF2B5EF4-FFF2-40B4-BE49-F238E27FC236}">
                <a16:creationId xmlns:a16="http://schemas.microsoft.com/office/drawing/2014/main" id="{78A45169-55E0-4EE5-8CBA-8768DBF2F544}"/>
              </a:ext>
            </a:extLst>
          </p:cNvPr>
          <p:cNvSpPr>
            <a:spLocks noGrp="1"/>
          </p:cNvSpPr>
          <p:nvPr>
            <p:ph type="body" sz="quarter" idx="83"/>
          </p:nvPr>
        </p:nvSpPr>
        <p:spPr>
          <a:xfrm>
            <a:off x="1191546" y="3104015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1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1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7" name="Espace réservé du texte 17">
            <a:extLst>
              <a:ext uri="{FF2B5EF4-FFF2-40B4-BE49-F238E27FC236}">
                <a16:creationId xmlns:a16="http://schemas.microsoft.com/office/drawing/2014/main" id="{4EFDD7E2-57EF-47B5-AF8A-BF6D20E10C47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1190362" y="2750604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8" name="Espace réservé du texte 17">
            <a:extLst>
              <a:ext uri="{FF2B5EF4-FFF2-40B4-BE49-F238E27FC236}">
                <a16:creationId xmlns:a16="http://schemas.microsoft.com/office/drawing/2014/main" id="{075F6C6B-6992-47B7-BC49-F4AC1EE38A88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442031" y="3545380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29" name="Espace réservé du texte 17">
            <a:extLst>
              <a:ext uri="{FF2B5EF4-FFF2-40B4-BE49-F238E27FC236}">
                <a16:creationId xmlns:a16="http://schemas.microsoft.com/office/drawing/2014/main" id="{41B2844B-42C8-4FB2-BA00-4038766A4A1D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191546" y="3896629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1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1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Espace réservé du texte 17">
            <a:extLst>
              <a:ext uri="{FF2B5EF4-FFF2-40B4-BE49-F238E27FC236}">
                <a16:creationId xmlns:a16="http://schemas.microsoft.com/office/drawing/2014/main" id="{599CCF3B-6B06-4CAD-8825-545E17FF2ACF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1190362" y="3543219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1" name="Espace réservé du texte 17">
            <a:extLst>
              <a:ext uri="{FF2B5EF4-FFF2-40B4-BE49-F238E27FC236}">
                <a16:creationId xmlns:a16="http://schemas.microsoft.com/office/drawing/2014/main" id="{4A758C59-C8FF-42D2-9532-27C881E50320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442031" y="4339769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2" name="Espace réservé du texte 17">
            <a:extLst>
              <a:ext uri="{FF2B5EF4-FFF2-40B4-BE49-F238E27FC236}">
                <a16:creationId xmlns:a16="http://schemas.microsoft.com/office/drawing/2014/main" id="{218CAD9D-594C-4262-9BE4-D19C1B8241C1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1191546" y="4691019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1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1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3" name="Espace réservé du texte 17">
            <a:extLst>
              <a:ext uri="{FF2B5EF4-FFF2-40B4-BE49-F238E27FC236}">
                <a16:creationId xmlns:a16="http://schemas.microsoft.com/office/drawing/2014/main" id="{930D6C4D-8511-437A-B3D5-0F9CBC93B993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190362" y="4337608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Espace réservé du texte 17">
            <a:extLst>
              <a:ext uri="{FF2B5EF4-FFF2-40B4-BE49-F238E27FC236}">
                <a16:creationId xmlns:a16="http://schemas.microsoft.com/office/drawing/2014/main" id="{98D97654-EEEA-4D58-A2DB-CCD6CCA548FE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442031" y="5131437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5" name="Espace réservé du texte 17">
            <a:extLst>
              <a:ext uri="{FF2B5EF4-FFF2-40B4-BE49-F238E27FC236}">
                <a16:creationId xmlns:a16="http://schemas.microsoft.com/office/drawing/2014/main" id="{89230667-50D9-47D9-A8C7-FAE52F19D569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1191546" y="5482687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1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1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6" name="Espace réservé du texte 17">
            <a:extLst>
              <a:ext uri="{FF2B5EF4-FFF2-40B4-BE49-F238E27FC236}">
                <a16:creationId xmlns:a16="http://schemas.microsoft.com/office/drawing/2014/main" id="{09F33D73-E99B-4746-8C7A-EBD6161BCDB4}"/>
              </a:ext>
            </a:extLst>
          </p:cNvPr>
          <p:cNvSpPr>
            <a:spLocks noGrp="1"/>
          </p:cNvSpPr>
          <p:nvPr>
            <p:ph type="body" sz="quarter" idx="93"/>
          </p:nvPr>
        </p:nvSpPr>
        <p:spPr>
          <a:xfrm>
            <a:off x="1190362" y="5129276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6F8E9-CF88-4DAA-A494-7A6379BA9F70}"/>
              </a:ext>
            </a:extLst>
          </p:cNvPr>
          <p:cNvSpPr>
            <a:spLocks noGrp="1"/>
          </p:cNvSpPr>
          <p:nvPr>
            <p:ph type="ftr" sz="quarter" idx="9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D83D85-A675-42AA-B47E-D10360C71103}"/>
              </a:ext>
            </a:extLst>
          </p:cNvPr>
          <p:cNvSpPr>
            <a:spLocks noGrp="1"/>
          </p:cNvSpPr>
          <p:nvPr>
            <p:ph type="sldNum" sz="quarter" idx="96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6AD566-8583-4475-A096-A17760443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00" y="385507"/>
            <a:ext cx="4731723" cy="9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2F9A9B-C88D-149B-06A9-0ED82E6113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31191" y="6353632"/>
            <a:ext cx="2072640" cy="2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1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Large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Espace réservé du texte 17">
            <a:extLst>
              <a:ext uri="{FF2B5EF4-FFF2-40B4-BE49-F238E27FC236}">
                <a16:creationId xmlns:a16="http://schemas.microsoft.com/office/drawing/2014/main" id="{82732C9F-2E43-4038-BC05-DED439C12F10}"/>
              </a:ext>
            </a:extLst>
          </p:cNvPr>
          <p:cNvSpPr>
            <a:spLocks noGrp="1"/>
          </p:cNvSpPr>
          <p:nvPr>
            <p:ph type="body" sz="quarter" idx="103" hasCustomPrompt="1"/>
          </p:nvPr>
        </p:nvSpPr>
        <p:spPr>
          <a:xfrm>
            <a:off x="1143071" y="1960151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39" name="Espace réservé du texte 17">
            <a:extLst>
              <a:ext uri="{FF2B5EF4-FFF2-40B4-BE49-F238E27FC236}">
                <a16:creationId xmlns:a16="http://schemas.microsoft.com/office/drawing/2014/main" id="{4729A94F-D32F-4FA2-B41A-A87626D5F538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1892586" y="2311400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Espace réservé du texte 17">
            <a:extLst>
              <a:ext uri="{FF2B5EF4-FFF2-40B4-BE49-F238E27FC236}">
                <a16:creationId xmlns:a16="http://schemas.microsoft.com/office/drawing/2014/main" id="{30B81CE8-C869-4163-AF4B-EB730E30E2AD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1891402" y="1957990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Espace réservé du texte 17">
            <a:extLst>
              <a:ext uri="{FF2B5EF4-FFF2-40B4-BE49-F238E27FC236}">
                <a16:creationId xmlns:a16="http://schemas.microsoft.com/office/drawing/2014/main" id="{96E7A572-131B-4F3D-A86D-379293B4A63D}"/>
              </a:ext>
            </a:extLst>
          </p:cNvPr>
          <p:cNvSpPr>
            <a:spLocks noGrp="1"/>
          </p:cNvSpPr>
          <p:nvPr>
            <p:ph type="body" sz="quarter" idx="104" hasCustomPrompt="1"/>
          </p:nvPr>
        </p:nvSpPr>
        <p:spPr>
          <a:xfrm>
            <a:off x="1143071" y="5131072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45" name="Espace réservé du texte 17">
            <a:extLst>
              <a:ext uri="{FF2B5EF4-FFF2-40B4-BE49-F238E27FC236}">
                <a16:creationId xmlns:a16="http://schemas.microsoft.com/office/drawing/2014/main" id="{3E9BB610-24D0-4B64-9D87-DACAD06C691D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1892586" y="548232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6" name="Espace réservé du texte 17">
            <a:extLst>
              <a:ext uri="{FF2B5EF4-FFF2-40B4-BE49-F238E27FC236}">
                <a16:creationId xmlns:a16="http://schemas.microsoft.com/office/drawing/2014/main" id="{35A3BF33-AC14-49D2-B8C3-8B4150CD6356}"/>
              </a:ext>
            </a:extLst>
          </p:cNvPr>
          <p:cNvSpPr>
            <a:spLocks noGrp="1"/>
          </p:cNvSpPr>
          <p:nvPr>
            <p:ph type="body" sz="quarter" idx="106"/>
          </p:nvPr>
        </p:nvSpPr>
        <p:spPr>
          <a:xfrm>
            <a:off x="1891402" y="5128911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3" name="Espace réservé du texte 17">
            <a:extLst>
              <a:ext uri="{FF2B5EF4-FFF2-40B4-BE49-F238E27FC236}">
                <a16:creationId xmlns:a16="http://schemas.microsoft.com/office/drawing/2014/main" id="{85BA105D-CC21-4D86-8EAC-3B1D35E166FF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6626816" y="1960151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4" name="Espace réservé du texte 17">
            <a:extLst>
              <a:ext uri="{FF2B5EF4-FFF2-40B4-BE49-F238E27FC236}">
                <a16:creationId xmlns:a16="http://schemas.microsoft.com/office/drawing/2014/main" id="{A0349449-2CBF-4197-BE5C-32B70C8C1163}"/>
              </a:ext>
            </a:extLst>
          </p:cNvPr>
          <p:cNvSpPr>
            <a:spLocks noGrp="1"/>
          </p:cNvSpPr>
          <p:nvPr>
            <p:ph type="body" sz="quarter" idx="108"/>
          </p:nvPr>
        </p:nvSpPr>
        <p:spPr>
          <a:xfrm>
            <a:off x="7376332" y="2311400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Espace réservé du texte 17">
            <a:extLst>
              <a:ext uri="{FF2B5EF4-FFF2-40B4-BE49-F238E27FC236}">
                <a16:creationId xmlns:a16="http://schemas.microsoft.com/office/drawing/2014/main" id="{A9EFB71E-BF7B-41F6-91A2-E3FC413ED2BA}"/>
              </a:ext>
            </a:extLst>
          </p:cNvPr>
          <p:cNvSpPr>
            <a:spLocks noGrp="1"/>
          </p:cNvSpPr>
          <p:nvPr>
            <p:ph type="body" sz="quarter" idx="109"/>
          </p:nvPr>
        </p:nvSpPr>
        <p:spPr>
          <a:xfrm>
            <a:off x="7375148" y="1957990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6" name="Espace réservé du texte 17">
            <a:extLst>
              <a:ext uri="{FF2B5EF4-FFF2-40B4-BE49-F238E27FC236}">
                <a16:creationId xmlns:a16="http://schemas.microsoft.com/office/drawing/2014/main" id="{B44E60B6-D8D8-4311-9307-2FD74D1A6FEA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6626816" y="5131072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57" name="Espace réservé du texte 17">
            <a:extLst>
              <a:ext uri="{FF2B5EF4-FFF2-40B4-BE49-F238E27FC236}">
                <a16:creationId xmlns:a16="http://schemas.microsoft.com/office/drawing/2014/main" id="{4D96F28E-D77B-4A1C-A4F6-C97FB13AEB6B}"/>
              </a:ext>
            </a:extLst>
          </p:cNvPr>
          <p:cNvSpPr>
            <a:spLocks noGrp="1"/>
          </p:cNvSpPr>
          <p:nvPr>
            <p:ph type="body" sz="quarter" idx="111"/>
          </p:nvPr>
        </p:nvSpPr>
        <p:spPr>
          <a:xfrm>
            <a:off x="7376332" y="548232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Espace réservé du texte 17">
            <a:extLst>
              <a:ext uri="{FF2B5EF4-FFF2-40B4-BE49-F238E27FC236}">
                <a16:creationId xmlns:a16="http://schemas.microsoft.com/office/drawing/2014/main" id="{C6DD0FBB-4A20-4D5B-A099-3630E5406628}"/>
              </a:ext>
            </a:extLst>
          </p:cNvPr>
          <p:cNvSpPr>
            <a:spLocks noGrp="1"/>
          </p:cNvSpPr>
          <p:nvPr>
            <p:ph type="body" sz="quarter" idx="112"/>
          </p:nvPr>
        </p:nvSpPr>
        <p:spPr>
          <a:xfrm>
            <a:off x="7375148" y="5128911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Espace réservé du texte 17">
            <a:extLst>
              <a:ext uri="{FF2B5EF4-FFF2-40B4-BE49-F238E27FC236}">
                <a16:creationId xmlns:a16="http://schemas.microsoft.com/office/drawing/2014/main" id="{E8F35747-B4E8-4514-BE8C-F5A1401CF48F}"/>
              </a:ext>
            </a:extLst>
          </p:cNvPr>
          <p:cNvSpPr>
            <a:spLocks noGrp="1"/>
          </p:cNvSpPr>
          <p:nvPr>
            <p:ph type="body" sz="quarter" idx="113" hasCustomPrompt="1"/>
          </p:nvPr>
        </p:nvSpPr>
        <p:spPr>
          <a:xfrm>
            <a:off x="1143071" y="2752881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60" name="Espace réservé du texte 17">
            <a:extLst>
              <a:ext uri="{FF2B5EF4-FFF2-40B4-BE49-F238E27FC236}">
                <a16:creationId xmlns:a16="http://schemas.microsoft.com/office/drawing/2014/main" id="{DBAE0210-39D8-4F04-8FF6-6CD0D5F97AEC}"/>
              </a:ext>
            </a:extLst>
          </p:cNvPr>
          <p:cNvSpPr>
            <a:spLocks noGrp="1"/>
          </p:cNvSpPr>
          <p:nvPr>
            <p:ph type="body" sz="quarter" idx="114"/>
          </p:nvPr>
        </p:nvSpPr>
        <p:spPr>
          <a:xfrm>
            <a:off x="1892586" y="310413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Espace réservé du texte 17">
            <a:extLst>
              <a:ext uri="{FF2B5EF4-FFF2-40B4-BE49-F238E27FC236}">
                <a16:creationId xmlns:a16="http://schemas.microsoft.com/office/drawing/2014/main" id="{FCCA7931-F0F5-41EC-B328-F91A4F359E2C}"/>
              </a:ext>
            </a:extLst>
          </p:cNvPr>
          <p:cNvSpPr>
            <a:spLocks noGrp="1"/>
          </p:cNvSpPr>
          <p:nvPr>
            <p:ph type="body" sz="quarter" idx="115"/>
          </p:nvPr>
        </p:nvSpPr>
        <p:spPr>
          <a:xfrm>
            <a:off x="1891402" y="2750720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2" name="Espace réservé du texte 17">
            <a:extLst>
              <a:ext uri="{FF2B5EF4-FFF2-40B4-BE49-F238E27FC236}">
                <a16:creationId xmlns:a16="http://schemas.microsoft.com/office/drawing/2014/main" id="{7BA108F3-0481-4A14-9D65-B9A309C38668}"/>
              </a:ext>
            </a:extLst>
          </p:cNvPr>
          <p:cNvSpPr>
            <a:spLocks noGrp="1"/>
          </p:cNvSpPr>
          <p:nvPr>
            <p:ph type="body" sz="quarter" idx="116" hasCustomPrompt="1"/>
          </p:nvPr>
        </p:nvSpPr>
        <p:spPr>
          <a:xfrm>
            <a:off x="1143071" y="3545612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63" name="Espace réservé du texte 17">
            <a:extLst>
              <a:ext uri="{FF2B5EF4-FFF2-40B4-BE49-F238E27FC236}">
                <a16:creationId xmlns:a16="http://schemas.microsoft.com/office/drawing/2014/main" id="{41FE92FA-898C-4F5A-A71E-9D8B964E10FC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1892586" y="389686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4" name="Espace réservé du texte 17">
            <a:extLst>
              <a:ext uri="{FF2B5EF4-FFF2-40B4-BE49-F238E27FC236}">
                <a16:creationId xmlns:a16="http://schemas.microsoft.com/office/drawing/2014/main" id="{66506539-BBA1-4A3E-B7AD-0307CA753479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891402" y="3543451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5" name="Espace réservé du texte 17">
            <a:extLst>
              <a:ext uri="{FF2B5EF4-FFF2-40B4-BE49-F238E27FC236}">
                <a16:creationId xmlns:a16="http://schemas.microsoft.com/office/drawing/2014/main" id="{C5654311-D660-4B29-AF0A-1981CC54CEE9}"/>
              </a:ext>
            </a:extLst>
          </p:cNvPr>
          <p:cNvSpPr>
            <a:spLocks noGrp="1"/>
          </p:cNvSpPr>
          <p:nvPr>
            <p:ph type="body" sz="quarter" idx="119" hasCustomPrompt="1"/>
          </p:nvPr>
        </p:nvSpPr>
        <p:spPr>
          <a:xfrm>
            <a:off x="1143071" y="4338343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66" name="Espace réservé du texte 17">
            <a:extLst>
              <a:ext uri="{FF2B5EF4-FFF2-40B4-BE49-F238E27FC236}">
                <a16:creationId xmlns:a16="http://schemas.microsoft.com/office/drawing/2014/main" id="{95CD4CDA-5C2C-4195-9A07-953DBAD0D18A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1892586" y="4689592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7" name="Espace réservé du texte 17">
            <a:extLst>
              <a:ext uri="{FF2B5EF4-FFF2-40B4-BE49-F238E27FC236}">
                <a16:creationId xmlns:a16="http://schemas.microsoft.com/office/drawing/2014/main" id="{FC83D189-AC94-464E-8A58-96EDD69C0700}"/>
              </a:ext>
            </a:extLst>
          </p:cNvPr>
          <p:cNvSpPr>
            <a:spLocks noGrp="1"/>
          </p:cNvSpPr>
          <p:nvPr>
            <p:ph type="body" sz="quarter" idx="121"/>
          </p:nvPr>
        </p:nvSpPr>
        <p:spPr>
          <a:xfrm>
            <a:off x="1891402" y="4336182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8" name="Espace réservé du texte 17">
            <a:extLst>
              <a:ext uri="{FF2B5EF4-FFF2-40B4-BE49-F238E27FC236}">
                <a16:creationId xmlns:a16="http://schemas.microsoft.com/office/drawing/2014/main" id="{F8D9666C-06C2-4568-AFE1-5E33A958EFFF}"/>
              </a:ext>
            </a:extLst>
          </p:cNvPr>
          <p:cNvSpPr>
            <a:spLocks noGrp="1"/>
          </p:cNvSpPr>
          <p:nvPr>
            <p:ph type="body" sz="quarter" idx="122" hasCustomPrompt="1"/>
          </p:nvPr>
        </p:nvSpPr>
        <p:spPr>
          <a:xfrm>
            <a:off x="6626816" y="2752881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69" name="Espace réservé du texte 17">
            <a:extLst>
              <a:ext uri="{FF2B5EF4-FFF2-40B4-BE49-F238E27FC236}">
                <a16:creationId xmlns:a16="http://schemas.microsoft.com/office/drawing/2014/main" id="{C7758A07-7BC4-4B24-A823-43842146EE4D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7376332" y="310413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0" name="Espace réservé du texte 17">
            <a:extLst>
              <a:ext uri="{FF2B5EF4-FFF2-40B4-BE49-F238E27FC236}">
                <a16:creationId xmlns:a16="http://schemas.microsoft.com/office/drawing/2014/main" id="{4477220E-DB34-4D3C-B9FA-F6214050E4BC}"/>
              </a:ext>
            </a:extLst>
          </p:cNvPr>
          <p:cNvSpPr>
            <a:spLocks noGrp="1"/>
          </p:cNvSpPr>
          <p:nvPr>
            <p:ph type="body" sz="quarter" idx="124"/>
          </p:nvPr>
        </p:nvSpPr>
        <p:spPr>
          <a:xfrm>
            <a:off x="7375148" y="2750720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1" name="Espace réservé du texte 17">
            <a:extLst>
              <a:ext uri="{FF2B5EF4-FFF2-40B4-BE49-F238E27FC236}">
                <a16:creationId xmlns:a16="http://schemas.microsoft.com/office/drawing/2014/main" id="{93AE66DF-B0A6-45B7-A2F2-B59B5C8C03BC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6626816" y="3545612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72" name="Espace réservé du texte 17">
            <a:extLst>
              <a:ext uri="{FF2B5EF4-FFF2-40B4-BE49-F238E27FC236}">
                <a16:creationId xmlns:a16="http://schemas.microsoft.com/office/drawing/2014/main" id="{208B6011-925D-4D02-9029-EBCE19B6B50C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7376332" y="3896861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3" name="Espace réservé du texte 17">
            <a:extLst>
              <a:ext uri="{FF2B5EF4-FFF2-40B4-BE49-F238E27FC236}">
                <a16:creationId xmlns:a16="http://schemas.microsoft.com/office/drawing/2014/main" id="{B514F45E-F347-4E46-A745-25253540B0A3}"/>
              </a:ext>
            </a:extLst>
          </p:cNvPr>
          <p:cNvSpPr>
            <a:spLocks noGrp="1"/>
          </p:cNvSpPr>
          <p:nvPr>
            <p:ph type="body" sz="quarter" idx="127"/>
          </p:nvPr>
        </p:nvSpPr>
        <p:spPr>
          <a:xfrm>
            <a:off x="7375148" y="3543451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4" name="Espace réservé du texte 17">
            <a:extLst>
              <a:ext uri="{FF2B5EF4-FFF2-40B4-BE49-F238E27FC236}">
                <a16:creationId xmlns:a16="http://schemas.microsoft.com/office/drawing/2014/main" id="{05BA45E7-DB40-4745-812E-41659735FD2D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6626816" y="4338343"/>
            <a:ext cx="517952" cy="563307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lang="en-US" sz="2667" b="0" i="0" kern="1200" noProof="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267" b="0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959976">
              <a:lnSpc>
                <a:spcPct val="90000"/>
              </a:lnSpc>
              <a:spcBef>
                <a:spcPts val="400"/>
              </a:spcBef>
              <a:defRPr lang="fr-FR" sz="933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00</a:t>
            </a:r>
          </a:p>
        </p:txBody>
      </p:sp>
      <p:sp>
        <p:nvSpPr>
          <p:cNvPr id="75" name="Espace réservé du texte 17">
            <a:extLst>
              <a:ext uri="{FF2B5EF4-FFF2-40B4-BE49-F238E27FC236}">
                <a16:creationId xmlns:a16="http://schemas.microsoft.com/office/drawing/2014/main" id="{CD18703E-351D-46EB-B93D-13073424AF76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7376332" y="4689592"/>
            <a:ext cx="3982961" cy="205912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18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1067" b="0" i="0" cap="al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1067" b="0" i="0" kern="1200" cap="all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6" name="Espace réservé du texte 17">
            <a:extLst>
              <a:ext uri="{FF2B5EF4-FFF2-40B4-BE49-F238E27FC236}">
                <a16:creationId xmlns:a16="http://schemas.microsoft.com/office/drawing/2014/main" id="{0A954F23-B687-4929-BDF6-382811870CB6}"/>
              </a:ext>
            </a:extLst>
          </p:cNvPr>
          <p:cNvSpPr>
            <a:spLocks noGrp="1"/>
          </p:cNvSpPr>
          <p:nvPr>
            <p:ph type="body" sz="quarter" idx="130"/>
          </p:nvPr>
        </p:nvSpPr>
        <p:spPr>
          <a:xfrm>
            <a:off x="7375148" y="4336182"/>
            <a:ext cx="3982961" cy="323309"/>
          </a:xfrm>
        </p:spPr>
        <p:txBody>
          <a:bodyPr/>
          <a:lstStyle>
            <a:lvl1pPr>
              <a:lnSpc>
                <a:spcPct val="90000"/>
              </a:lnSpc>
              <a:spcBef>
                <a:spcPts val="800"/>
              </a:spcBef>
              <a:defRPr sz="2667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fr-FR" sz="2667" b="0" i="0" kern="1200" cap="none" baseline="0" dirty="0" err="1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90000"/>
              </a:lnSpc>
              <a:spcBef>
                <a:spcPts val="800"/>
              </a:spcBef>
              <a:defRPr sz="2133" b="0" i="0" cap="none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>
              <a:lnSpc>
                <a:spcPct val="90000"/>
              </a:lnSpc>
              <a:spcBef>
                <a:spcPts val="400"/>
              </a:spcBef>
              <a:defRPr lang="fr-FR" sz="2133" b="0" i="0" kern="1200" cap="none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0848A-5240-46A7-80F9-F264F80E48F7}"/>
              </a:ext>
            </a:extLst>
          </p:cNvPr>
          <p:cNvSpPr>
            <a:spLocks noGrp="1"/>
          </p:cNvSpPr>
          <p:nvPr>
            <p:ph type="ftr" sz="quarter" idx="1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69CDA-1C73-4FE4-993F-6E6CA9CDC932}"/>
              </a:ext>
            </a:extLst>
          </p:cNvPr>
          <p:cNvSpPr>
            <a:spLocks noGrp="1"/>
          </p:cNvSpPr>
          <p:nvPr>
            <p:ph type="sldNum" sz="quarter" idx="133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D5464B-D2EF-4132-BFF3-24607B5DE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639A9-CACF-E2F9-8E63-F1E0C2174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31191" y="6345224"/>
            <a:ext cx="2072640" cy="25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401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D97075C2-D640-40B7-B715-DE36BBB3F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8963" y="4159250"/>
            <a:ext cx="1271271" cy="1257300"/>
          </a:xfrm>
          <a:prstGeom prst="rect">
            <a:avLst/>
          </a:prstGeom>
        </p:spPr>
      </p:pic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1CE40FF4-616D-467E-AEDB-B9934FB2C80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58241" y="3020997"/>
            <a:ext cx="1118105" cy="443199"/>
          </a:xfrm>
        </p:spPr>
        <p:txBody>
          <a:bodyPr vert="horz" lIns="0" tIns="0" rIns="0" bIns="0" rtlCol="0" anchor="b">
            <a:noAutofit/>
          </a:bodyPr>
          <a:lstStyle>
            <a:lvl1pPr>
              <a:defRPr lang="en-US" sz="3200" b="1" noProof="0" dirty="0">
                <a:solidFill>
                  <a:schemeClr val="tx1"/>
                </a:solidFill>
              </a:defRPr>
            </a:lvl1pPr>
          </a:lstStyle>
          <a:p>
            <a:pPr lvl="0" algn="r">
              <a:lnSpc>
                <a:spcPct val="90000"/>
              </a:lnSpc>
            </a:pPr>
            <a:r>
              <a:rPr lang="en-US" noProof="0"/>
              <a:t>00</a:t>
            </a:r>
          </a:p>
        </p:txBody>
      </p:sp>
      <p:sp>
        <p:nvSpPr>
          <p:cNvPr id="8" name="Espace réservé du texte 17">
            <a:extLst>
              <a:ext uri="{FF2B5EF4-FFF2-40B4-BE49-F238E27FC236}">
                <a16:creationId xmlns:a16="http://schemas.microsoft.com/office/drawing/2014/main" id="{2C7B456D-17FA-4CA6-A94C-1F15CC23B2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79091" y="3020997"/>
            <a:ext cx="6517348" cy="443199"/>
          </a:xfrm>
        </p:spPr>
        <p:txBody>
          <a:bodyPr/>
          <a:lstStyle>
            <a:lvl1pPr>
              <a:lnSpc>
                <a:spcPct val="90000"/>
              </a:lnSpc>
              <a:defRPr lang="fr-FR" sz="2400" b="1" i="0" kern="12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800"/>
              </a:spcBef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id="{A4BDC3FC-500C-4A36-AFD2-52224706F78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9091" y="3980878"/>
            <a:ext cx="6517348" cy="315415"/>
          </a:xfrm>
        </p:spPr>
        <p:txBody>
          <a:bodyPr/>
          <a:lstStyle>
            <a:lvl1pPr>
              <a:lnSpc>
                <a:spcPct val="90000"/>
              </a:lnSpc>
              <a:defRPr lang="fr-FR" sz="1067" b="0" i="1" kern="120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800"/>
              </a:spcBef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Espace réservé du texte 17">
            <a:extLst>
              <a:ext uri="{FF2B5EF4-FFF2-40B4-BE49-F238E27FC236}">
                <a16:creationId xmlns:a16="http://schemas.microsoft.com/office/drawing/2014/main" id="{A97CE5D1-697D-4C34-8623-6B2871AE2E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9091" y="3554158"/>
            <a:ext cx="6517348" cy="315415"/>
          </a:xfrm>
        </p:spPr>
        <p:txBody>
          <a:bodyPr/>
          <a:lstStyle>
            <a:lvl1pPr>
              <a:lnSpc>
                <a:spcPct val="90000"/>
              </a:lnSpc>
              <a:defRPr lang="fr-FR" sz="1467" b="0" i="0" kern="1200" cap="all" baseline="0" dirty="0" err="1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FEA8-203A-4390-9909-B08B108A414F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/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4231411039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(Dark)">
    <p:bg>
      <p:bgPr>
        <a:solidFill>
          <a:srgbClr val="1E03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D97075C2-D640-40B7-B715-DE36BBB3FC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98963" y="4159250"/>
            <a:ext cx="1271271" cy="1257300"/>
          </a:xfrm>
          <a:prstGeom prst="rect">
            <a:avLst/>
          </a:prstGeom>
        </p:spPr>
      </p:pic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B077D764-009F-4B11-889B-7C1F77AE7E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58241" y="3020997"/>
            <a:ext cx="1118105" cy="443199"/>
          </a:xfrm>
        </p:spPr>
        <p:txBody>
          <a:bodyPr vert="horz" lIns="0" tIns="0" rIns="0" bIns="0" rtlCol="0">
            <a:noAutofit/>
          </a:bodyPr>
          <a:lstStyle>
            <a:lvl1pPr algn="r">
              <a:defRPr lang="en-US" sz="3200" b="1" noProof="0" dirty="0">
                <a:solidFill>
                  <a:schemeClr val="bg2"/>
                </a:solidFill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noProof="0"/>
              <a:t>00</a:t>
            </a:r>
          </a:p>
        </p:txBody>
      </p:sp>
      <p:sp>
        <p:nvSpPr>
          <p:cNvPr id="15" name="Espace réservé du texte 17">
            <a:extLst>
              <a:ext uri="{FF2B5EF4-FFF2-40B4-BE49-F238E27FC236}">
                <a16:creationId xmlns:a16="http://schemas.microsoft.com/office/drawing/2014/main" id="{26F07BC6-BD1D-4953-9F45-D190CB67B24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679091" y="3020997"/>
            <a:ext cx="6517348" cy="443199"/>
          </a:xfrm>
        </p:spPr>
        <p:txBody>
          <a:bodyPr/>
          <a:lstStyle>
            <a:lvl1pPr>
              <a:lnSpc>
                <a:spcPct val="90000"/>
              </a:lnSpc>
              <a:defRPr lang="fr-FR" sz="2400" b="1" i="0" kern="12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800"/>
              </a:spcBef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Espace réservé du texte 17">
            <a:extLst>
              <a:ext uri="{FF2B5EF4-FFF2-40B4-BE49-F238E27FC236}">
                <a16:creationId xmlns:a16="http://schemas.microsoft.com/office/drawing/2014/main" id="{FB6BFF7B-8B97-443F-8D19-A75C20F978D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679091" y="3980878"/>
            <a:ext cx="6517348" cy="315415"/>
          </a:xfrm>
        </p:spPr>
        <p:txBody>
          <a:bodyPr/>
          <a:lstStyle>
            <a:lvl1pPr>
              <a:lnSpc>
                <a:spcPct val="90000"/>
              </a:lnSpc>
              <a:defRPr lang="fr-FR" sz="1067" b="0" i="1" kern="120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800"/>
              </a:spcBef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Espace réservé du texte 17">
            <a:extLst>
              <a:ext uri="{FF2B5EF4-FFF2-40B4-BE49-F238E27FC236}">
                <a16:creationId xmlns:a16="http://schemas.microsoft.com/office/drawing/2014/main" id="{DA36FF3D-AF0A-45ED-BF39-F628AE9DBF5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679091" y="3554158"/>
            <a:ext cx="6517348" cy="315415"/>
          </a:xfrm>
        </p:spPr>
        <p:txBody>
          <a:bodyPr/>
          <a:lstStyle>
            <a:lvl1pPr>
              <a:lnSpc>
                <a:spcPct val="90000"/>
              </a:lnSpc>
              <a:defRPr lang="fr-FR" sz="1467" b="0" i="0" kern="1200" cap="all" baseline="0" dirty="0" err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>
              <a:lnSpc>
                <a:spcPct val="90000"/>
              </a:lnSpc>
              <a:spcBef>
                <a:spcPts val="800"/>
              </a:spcBef>
              <a:defRPr lang="fr-FR" sz="1867" b="0" i="0" kern="1200" cap="all" baseline="0" dirty="0" err="1" smtClean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lnSpc>
                <a:spcPct val="100000"/>
              </a:lnSpc>
              <a:spcBef>
                <a:spcPts val="1067"/>
              </a:spcBef>
              <a:defRPr sz="1867" i="1">
                <a:solidFill>
                  <a:schemeClr val="bg2"/>
                </a:solidFill>
              </a:defRPr>
            </a:lvl3pPr>
            <a:lvl4pPr>
              <a:lnSpc>
                <a:spcPct val="90000"/>
              </a:lnSpc>
              <a:spcBef>
                <a:spcPts val="400"/>
              </a:spcBef>
              <a:defRPr lang="fr-FR" sz="1000" kern="1200" cap="all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58B0C6-CEF3-5F43-CE6C-E79C3F1EAA7B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87322175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ver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23D7EBE-BC7D-4AC5-AD6B-FCD5D270E1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0B90B88F-38E1-44C8-9D6F-1A9BFFE001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78558" y="2915364"/>
            <a:ext cx="4949741" cy="1399251"/>
          </a:xfrm>
        </p:spPr>
        <p:txBody>
          <a:bodyPr anchor="t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4800" b="0" i="1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Georgia" panose="02040502050405020303" pitchFamily="18" charset="0"/>
              </a:defRPr>
            </a:lvl1pPr>
            <a:lvl2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4800" b="0" i="1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sz="1867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3pPr>
          </a:lstStyle>
          <a:p>
            <a:pPr marL="761981" lvl="0" indent="-761981" algn="l" defTabSz="914377" rtl="0" eaLnBrk="1" latinLnBrk="0" hangingPunct="1">
              <a:lnSpc>
                <a:spcPct val="90000"/>
              </a:lnSpc>
              <a:spcBef>
                <a:spcPts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9F6585BF-F3F3-4500-9CFA-EF0D9041ED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78558" y="4395893"/>
            <a:ext cx="4949741" cy="710532"/>
          </a:xfrm>
        </p:spPr>
        <p:txBody>
          <a:bodyPr anchor="t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1867" b="0" i="0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1pPr>
            <a:lvl2pPr algn="l">
              <a:lnSpc>
                <a:spcPct val="90000"/>
              </a:lnSpc>
              <a:defRPr lang="en-US" sz="1867" b="0" i="0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lang="en-US" sz="1867" b="0" i="0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220A98-FE22-4FE9-AB26-E269403DC2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78558" y="1792928"/>
            <a:ext cx="4949741" cy="939945"/>
          </a:xfrm>
        </p:spPr>
        <p:txBody>
          <a:bodyPr anchor="b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2933" b="0" i="0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90000"/>
              </a:lnSpc>
              <a:defRPr sz="4800" b="0" i="1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sz="1867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C677BCD-ED1F-4B13-88E6-B887B50505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374847" cy="6858000"/>
          </a:xfrm>
          <a:custGeom>
            <a:avLst/>
            <a:gdLst>
              <a:gd name="connsiteX0" fmla="*/ 351363 w 4781135"/>
              <a:gd name="connsiteY0" fmla="*/ 4913481 h 5143500"/>
              <a:gd name="connsiteX1" fmla="*/ 331613 w 4781135"/>
              <a:gd name="connsiteY1" fmla="*/ 4933530 h 5143500"/>
              <a:gd name="connsiteX2" fmla="*/ 352237 w 4781135"/>
              <a:gd name="connsiteY2" fmla="*/ 4953582 h 5143500"/>
              <a:gd name="connsiteX3" fmla="*/ 371987 w 4781135"/>
              <a:gd name="connsiteY3" fmla="*/ 4933533 h 5143500"/>
              <a:gd name="connsiteX4" fmla="*/ 351363 w 4781135"/>
              <a:gd name="connsiteY4" fmla="*/ 4913481 h 5143500"/>
              <a:gd name="connsiteX5" fmla="*/ 891920 w 4781135"/>
              <a:gd name="connsiteY5" fmla="*/ 4837319 h 5143500"/>
              <a:gd name="connsiteX6" fmla="*/ 927648 w 4781135"/>
              <a:gd name="connsiteY6" fmla="*/ 4877990 h 5143500"/>
              <a:gd name="connsiteX7" fmla="*/ 893949 w 4781135"/>
              <a:gd name="connsiteY7" fmla="*/ 4918669 h 5143500"/>
              <a:gd name="connsiteX8" fmla="*/ 858212 w 4781135"/>
              <a:gd name="connsiteY8" fmla="*/ 4877990 h 5143500"/>
              <a:gd name="connsiteX9" fmla="*/ 891920 w 4781135"/>
              <a:gd name="connsiteY9" fmla="*/ 4837319 h 5143500"/>
              <a:gd name="connsiteX10" fmla="*/ 559545 w 4781135"/>
              <a:gd name="connsiteY10" fmla="*/ 4837319 h 5143500"/>
              <a:gd name="connsiteX11" fmla="*/ 579303 w 4781135"/>
              <a:gd name="connsiteY11" fmla="*/ 4839934 h 5143500"/>
              <a:gd name="connsiteX12" fmla="*/ 586562 w 4781135"/>
              <a:gd name="connsiteY12" fmla="*/ 4847771 h 5143500"/>
              <a:gd name="connsiteX13" fmla="*/ 586562 w 4781135"/>
              <a:gd name="connsiteY13" fmla="*/ 4908209 h 5143500"/>
              <a:gd name="connsiteX14" fmla="*/ 579303 w 4781135"/>
              <a:gd name="connsiteY14" fmla="*/ 4916053 h 5143500"/>
              <a:gd name="connsiteX15" fmla="*/ 559545 w 4781135"/>
              <a:gd name="connsiteY15" fmla="*/ 4918669 h 5143500"/>
              <a:gd name="connsiteX16" fmla="*/ 523519 w 4781135"/>
              <a:gd name="connsiteY16" fmla="*/ 4877990 h 5143500"/>
              <a:gd name="connsiteX17" fmla="*/ 559545 w 4781135"/>
              <a:gd name="connsiteY17" fmla="*/ 4837319 h 5143500"/>
              <a:gd name="connsiteX18" fmla="*/ 1101680 w 4781135"/>
              <a:gd name="connsiteY18" fmla="*/ 4805359 h 5143500"/>
              <a:gd name="connsiteX19" fmla="*/ 1095864 w 4781135"/>
              <a:gd name="connsiteY19" fmla="*/ 4811167 h 5143500"/>
              <a:gd name="connsiteX20" fmla="*/ 1095864 w 4781135"/>
              <a:gd name="connsiteY20" fmla="*/ 4944812 h 5143500"/>
              <a:gd name="connsiteX21" fmla="*/ 1101680 w 4781135"/>
              <a:gd name="connsiteY21" fmla="*/ 4950628 h 5143500"/>
              <a:gd name="connsiteX22" fmla="*/ 1127823 w 4781135"/>
              <a:gd name="connsiteY22" fmla="*/ 4950628 h 5143500"/>
              <a:gd name="connsiteX23" fmla="*/ 1133640 w 4781135"/>
              <a:gd name="connsiteY23" fmla="*/ 4944812 h 5143500"/>
              <a:gd name="connsiteX24" fmla="*/ 1133640 w 4781135"/>
              <a:gd name="connsiteY24" fmla="*/ 4811167 h 5143500"/>
              <a:gd name="connsiteX25" fmla="*/ 1127823 w 4781135"/>
              <a:gd name="connsiteY25" fmla="*/ 4805359 h 5143500"/>
              <a:gd name="connsiteX26" fmla="*/ 891920 w 4781135"/>
              <a:gd name="connsiteY26" fmla="*/ 4802455 h 5143500"/>
              <a:gd name="connsiteX27" fmla="*/ 819859 w 4781135"/>
              <a:gd name="connsiteY27" fmla="*/ 4877990 h 5143500"/>
              <a:gd name="connsiteX28" fmla="*/ 893949 w 4781135"/>
              <a:gd name="connsiteY28" fmla="*/ 4953533 h 5143500"/>
              <a:gd name="connsiteX29" fmla="*/ 966000 w 4781135"/>
              <a:gd name="connsiteY29" fmla="*/ 4877990 h 5143500"/>
              <a:gd name="connsiteX30" fmla="*/ 891920 w 4781135"/>
              <a:gd name="connsiteY30" fmla="*/ 4802455 h 5143500"/>
              <a:gd name="connsiteX31" fmla="*/ 725443 w 4781135"/>
              <a:gd name="connsiteY31" fmla="*/ 4802455 h 5143500"/>
              <a:gd name="connsiteX32" fmla="*/ 667045 w 4781135"/>
              <a:gd name="connsiteY32" fmla="*/ 4812907 h 5143500"/>
              <a:gd name="connsiteX33" fmla="*/ 659777 w 4781135"/>
              <a:gd name="connsiteY33" fmla="*/ 4824531 h 5143500"/>
              <a:gd name="connsiteX34" fmla="*/ 659777 w 4781135"/>
              <a:gd name="connsiteY34" fmla="*/ 4944812 h 5143500"/>
              <a:gd name="connsiteX35" fmla="*/ 665593 w 4781135"/>
              <a:gd name="connsiteY35" fmla="*/ 4950628 h 5143500"/>
              <a:gd name="connsiteX36" fmla="*/ 691736 w 4781135"/>
              <a:gd name="connsiteY36" fmla="*/ 4950628 h 5143500"/>
              <a:gd name="connsiteX37" fmla="*/ 697552 w 4781135"/>
              <a:gd name="connsiteY37" fmla="*/ 4944812 h 5143500"/>
              <a:gd name="connsiteX38" fmla="*/ 697552 w 4781135"/>
              <a:gd name="connsiteY38" fmla="*/ 4847194 h 5143500"/>
              <a:gd name="connsiteX39" fmla="*/ 704522 w 4781135"/>
              <a:gd name="connsiteY39" fmla="*/ 4839636 h 5143500"/>
              <a:gd name="connsiteX40" fmla="*/ 726020 w 4781135"/>
              <a:gd name="connsiteY40" fmla="*/ 4837319 h 5143500"/>
              <a:gd name="connsiteX41" fmla="*/ 754202 w 4781135"/>
              <a:gd name="connsiteY41" fmla="*/ 4862009 h 5143500"/>
              <a:gd name="connsiteX42" fmla="*/ 754202 w 4781135"/>
              <a:gd name="connsiteY42" fmla="*/ 4944812 h 5143500"/>
              <a:gd name="connsiteX43" fmla="*/ 760018 w 4781135"/>
              <a:gd name="connsiteY43" fmla="*/ 4950628 h 5143500"/>
              <a:gd name="connsiteX44" fmla="*/ 786160 w 4781135"/>
              <a:gd name="connsiteY44" fmla="*/ 4950628 h 5143500"/>
              <a:gd name="connsiteX45" fmla="*/ 791976 w 4781135"/>
              <a:gd name="connsiteY45" fmla="*/ 4944812 h 5143500"/>
              <a:gd name="connsiteX46" fmla="*/ 791976 w 4781135"/>
              <a:gd name="connsiteY46" fmla="*/ 4857068 h 5143500"/>
              <a:gd name="connsiteX47" fmla="*/ 725443 w 4781135"/>
              <a:gd name="connsiteY47" fmla="*/ 4802455 h 5143500"/>
              <a:gd name="connsiteX48" fmla="*/ 559834 w 4781135"/>
              <a:gd name="connsiteY48" fmla="*/ 4802455 h 5143500"/>
              <a:gd name="connsiteX49" fmla="*/ 485166 w 4781135"/>
              <a:gd name="connsiteY49" fmla="*/ 4877990 h 5143500"/>
              <a:gd name="connsiteX50" fmla="*/ 559256 w 4781135"/>
              <a:gd name="connsiteY50" fmla="*/ 4953533 h 5143500"/>
              <a:gd name="connsiteX51" fmla="*/ 617068 w 4781135"/>
              <a:gd name="connsiteY51" fmla="*/ 4941908 h 5143500"/>
              <a:gd name="connsiteX52" fmla="*/ 624336 w 4781135"/>
              <a:gd name="connsiteY52" fmla="*/ 4930284 h 5143500"/>
              <a:gd name="connsiteX53" fmla="*/ 624336 w 4781135"/>
              <a:gd name="connsiteY53" fmla="*/ 4824821 h 5143500"/>
              <a:gd name="connsiteX54" fmla="*/ 617068 w 4781135"/>
              <a:gd name="connsiteY54" fmla="*/ 4813204 h 5143500"/>
              <a:gd name="connsiteX55" fmla="*/ 559834 w 4781135"/>
              <a:gd name="connsiteY55" fmla="*/ 4802455 h 5143500"/>
              <a:gd name="connsiteX56" fmla="*/ 398011 w 4781135"/>
              <a:gd name="connsiteY56" fmla="*/ 4801292 h 5143500"/>
              <a:gd name="connsiteX57" fmla="*/ 334092 w 4781135"/>
              <a:gd name="connsiteY57" fmla="*/ 4853587 h 5143500"/>
              <a:gd name="connsiteX58" fmla="*/ 427643 w 4781135"/>
              <a:gd name="connsiteY58" fmla="*/ 4934063 h 5143500"/>
              <a:gd name="connsiteX59" fmla="*/ 425903 w 4781135"/>
              <a:gd name="connsiteY59" fmla="*/ 4944812 h 5143500"/>
              <a:gd name="connsiteX60" fmla="*/ 425613 w 4781135"/>
              <a:gd name="connsiteY60" fmla="*/ 4946561 h 5143500"/>
              <a:gd name="connsiteX61" fmla="*/ 429969 w 4781135"/>
              <a:gd name="connsiteY61" fmla="*/ 4950628 h 5143500"/>
              <a:gd name="connsiteX62" fmla="*/ 456121 w 4781135"/>
              <a:gd name="connsiteY62" fmla="*/ 4950628 h 5143500"/>
              <a:gd name="connsiteX63" fmla="*/ 463668 w 4781135"/>
              <a:gd name="connsiteY63" fmla="*/ 4944812 h 5143500"/>
              <a:gd name="connsiteX64" fmla="*/ 465994 w 4781135"/>
              <a:gd name="connsiteY64" fmla="*/ 4928255 h 5143500"/>
              <a:gd name="connsiteX65" fmla="*/ 372445 w 4781135"/>
              <a:gd name="connsiteY65" fmla="*/ 4850972 h 5143500"/>
              <a:gd name="connsiteX66" fmla="*/ 396847 w 4781135"/>
              <a:gd name="connsiteY66" fmla="*/ 4836444 h 5143500"/>
              <a:gd name="connsiteX67" fmla="*/ 440718 w 4781135"/>
              <a:gd name="connsiteY67" fmla="*/ 4849520 h 5143500"/>
              <a:gd name="connsiteX68" fmla="*/ 445074 w 4781135"/>
              <a:gd name="connsiteY68" fmla="*/ 4850684 h 5143500"/>
              <a:gd name="connsiteX69" fmla="*/ 451467 w 4781135"/>
              <a:gd name="connsiteY69" fmla="*/ 4846616 h 5143500"/>
              <a:gd name="connsiteX70" fmla="*/ 460476 w 4781135"/>
              <a:gd name="connsiteY70" fmla="*/ 4827435 h 5143500"/>
              <a:gd name="connsiteX71" fmla="*/ 461639 w 4781135"/>
              <a:gd name="connsiteY71" fmla="*/ 4822502 h 5143500"/>
              <a:gd name="connsiteX72" fmla="*/ 458150 w 4781135"/>
              <a:gd name="connsiteY72" fmla="*/ 4816686 h 5143500"/>
              <a:gd name="connsiteX73" fmla="*/ 398011 w 4781135"/>
              <a:gd name="connsiteY73" fmla="*/ 4801292 h 5143500"/>
              <a:gd name="connsiteX74" fmla="*/ 1053743 w 4781135"/>
              <a:gd name="connsiteY74" fmla="*/ 4747249 h 5143500"/>
              <a:gd name="connsiteX75" fmla="*/ 994181 w 4781135"/>
              <a:gd name="connsiteY75" fmla="*/ 4808264 h 5143500"/>
              <a:gd name="connsiteX76" fmla="*/ 994181 w 4781135"/>
              <a:gd name="connsiteY76" fmla="*/ 4944812 h 5143500"/>
              <a:gd name="connsiteX77" fmla="*/ 999997 w 4781135"/>
              <a:gd name="connsiteY77" fmla="*/ 4950628 h 5143500"/>
              <a:gd name="connsiteX78" fmla="*/ 1025851 w 4781135"/>
              <a:gd name="connsiteY78" fmla="*/ 4950628 h 5143500"/>
              <a:gd name="connsiteX79" fmla="*/ 1031659 w 4781135"/>
              <a:gd name="connsiteY79" fmla="*/ 4944812 h 5143500"/>
              <a:gd name="connsiteX80" fmla="*/ 1031659 w 4781135"/>
              <a:gd name="connsiteY80" fmla="*/ 4837319 h 5143500"/>
              <a:gd name="connsiteX81" fmla="*/ 1068558 w 4781135"/>
              <a:gd name="connsiteY81" fmla="*/ 4837319 h 5143500"/>
              <a:gd name="connsiteX82" fmla="*/ 1074366 w 4781135"/>
              <a:gd name="connsiteY82" fmla="*/ 4831502 h 5143500"/>
              <a:gd name="connsiteX83" fmla="*/ 1074366 w 4781135"/>
              <a:gd name="connsiteY83" fmla="*/ 4811456 h 5143500"/>
              <a:gd name="connsiteX84" fmla="*/ 1068558 w 4781135"/>
              <a:gd name="connsiteY84" fmla="*/ 4805359 h 5143500"/>
              <a:gd name="connsiteX85" fmla="*/ 1031659 w 4781135"/>
              <a:gd name="connsiteY85" fmla="*/ 4805359 h 5143500"/>
              <a:gd name="connsiteX86" fmla="*/ 1031659 w 4781135"/>
              <a:gd name="connsiteY86" fmla="*/ 4802158 h 5143500"/>
              <a:gd name="connsiteX87" fmla="*/ 1054617 w 4781135"/>
              <a:gd name="connsiteY87" fmla="*/ 4778045 h 5143500"/>
              <a:gd name="connsiteX88" fmla="*/ 1068848 w 4781135"/>
              <a:gd name="connsiteY88" fmla="*/ 4779497 h 5143500"/>
              <a:gd name="connsiteX89" fmla="*/ 1074366 w 4781135"/>
              <a:gd name="connsiteY89" fmla="*/ 4773977 h 5143500"/>
              <a:gd name="connsiteX90" fmla="*/ 1077278 w 4781135"/>
              <a:gd name="connsiteY90" fmla="*/ 4758872 h 5143500"/>
              <a:gd name="connsiteX91" fmla="*/ 1077856 w 4781135"/>
              <a:gd name="connsiteY91" fmla="*/ 4755094 h 5143500"/>
              <a:gd name="connsiteX92" fmla="*/ 1072048 w 4781135"/>
              <a:gd name="connsiteY92" fmla="*/ 4749285 h 5143500"/>
              <a:gd name="connsiteX93" fmla="*/ 1053743 w 4781135"/>
              <a:gd name="connsiteY93" fmla="*/ 4747249 h 5143500"/>
              <a:gd name="connsiteX94" fmla="*/ 1115151 w 4781135"/>
              <a:gd name="connsiteY94" fmla="*/ 4747131 h 5143500"/>
              <a:gd name="connsiteX95" fmla="*/ 1095104 w 4781135"/>
              <a:gd name="connsiteY95" fmla="*/ 4767478 h 5143500"/>
              <a:gd name="connsiteX96" fmla="*/ 1116017 w 4781135"/>
              <a:gd name="connsiteY96" fmla="*/ 4787818 h 5143500"/>
              <a:gd name="connsiteX97" fmla="*/ 1136065 w 4781135"/>
              <a:gd name="connsiteY97" fmla="*/ 4767481 h 5143500"/>
              <a:gd name="connsiteX98" fmla="*/ 1115151 w 4781135"/>
              <a:gd name="connsiteY98" fmla="*/ 4747131 h 5143500"/>
              <a:gd name="connsiteX99" fmla="*/ 0 w 4781135"/>
              <a:gd name="connsiteY99" fmla="*/ 0 h 5143500"/>
              <a:gd name="connsiteX100" fmla="*/ 3673235 w 4781135"/>
              <a:gd name="connsiteY100" fmla="*/ 0 h 5143500"/>
              <a:gd name="connsiteX101" fmla="*/ 3843349 w 4781135"/>
              <a:gd name="connsiteY101" fmla="*/ 145970 h 5143500"/>
              <a:gd name="connsiteX102" fmla="*/ 4781135 w 4781135"/>
              <a:gd name="connsiteY102" fmla="*/ 2622891 h 5143500"/>
              <a:gd name="connsiteX103" fmla="*/ 3861453 w 4781135"/>
              <a:gd name="connsiteY103" fmla="*/ 5081299 h 5143500"/>
              <a:gd name="connsiteX104" fmla="*/ 3792118 w 4781135"/>
              <a:gd name="connsiteY104" fmla="*/ 5143500 h 5143500"/>
              <a:gd name="connsiteX105" fmla="*/ 0 w 4781135"/>
              <a:gd name="connsiteY10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81135" h="5143500">
                <a:moveTo>
                  <a:pt x="351363" y="4913481"/>
                </a:moveTo>
                <a:cubicBezTo>
                  <a:pt x="339456" y="4913486"/>
                  <a:pt x="331612" y="4921037"/>
                  <a:pt x="331613" y="4933530"/>
                </a:cubicBezTo>
                <a:cubicBezTo>
                  <a:pt x="331608" y="4945734"/>
                  <a:pt x="339456" y="4953580"/>
                  <a:pt x="352237" y="4953582"/>
                </a:cubicBezTo>
                <a:cubicBezTo>
                  <a:pt x="364153" y="4953577"/>
                  <a:pt x="371990" y="4945737"/>
                  <a:pt x="371987" y="4933533"/>
                </a:cubicBezTo>
                <a:cubicBezTo>
                  <a:pt x="371995" y="4921039"/>
                  <a:pt x="364153" y="4913482"/>
                  <a:pt x="351363" y="4913481"/>
                </a:cubicBezTo>
                <a:close/>
                <a:moveTo>
                  <a:pt x="891920" y="4837319"/>
                </a:moveTo>
                <a:cubicBezTo>
                  <a:pt x="913418" y="4837319"/>
                  <a:pt x="927648" y="4851260"/>
                  <a:pt x="927648" y="4877990"/>
                </a:cubicBezTo>
                <a:cubicBezTo>
                  <a:pt x="927648" y="4904719"/>
                  <a:pt x="913418" y="4918669"/>
                  <a:pt x="893949" y="4918669"/>
                </a:cubicBezTo>
                <a:cubicBezTo>
                  <a:pt x="872451" y="4918669"/>
                  <a:pt x="858212" y="4904719"/>
                  <a:pt x="858212" y="4877990"/>
                </a:cubicBezTo>
                <a:cubicBezTo>
                  <a:pt x="858212" y="4851260"/>
                  <a:pt x="872451" y="4837319"/>
                  <a:pt x="891920" y="4837319"/>
                </a:cubicBezTo>
                <a:close/>
                <a:moveTo>
                  <a:pt x="559545" y="4837319"/>
                </a:moveTo>
                <a:cubicBezTo>
                  <a:pt x="567390" y="4837319"/>
                  <a:pt x="572909" y="4838184"/>
                  <a:pt x="579303" y="4839934"/>
                </a:cubicBezTo>
                <a:cubicBezTo>
                  <a:pt x="584244" y="4841386"/>
                  <a:pt x="586562" y="4843414"/>
                  <a:pt x="586562" y="4847771"/>
                </a:cubicBezTo>
                <a:lnTo>
                  <a:pt x="586562" y="4908209"/>
                </a:lnTo>
                <a:cubicBezTo>
                  <a:pt x="586562" y="4912564"/>
                  <a:pt x="584244" y="4914601"/>
                  <a:pt x="579303" y="4916053"/>
                </a:cubicBezTo>
                <a:cubicBezTo>
                  <a:pt x="572909" y="4917794"/>
                  <a:pt x="567390" y="4918669"/>
                  <a:pt x="559545" y="4918669"/>
                </a:cubicBezTo>
                <a:cubicBezTo>
                  <a:pt x="540950" y="4918669"/>
                  <a:pt x="523519" y="4907623"/>
                  <a:pt x="523519" y="4877990"/>
                </a:cubicBezTo>
                <a:cubicBezTo>
                  <a:pt x="523519" y="4848356"/>
                  <a:pt x="540950" y="4837319"/>
                  <a:pt x="559545" y="4837319"/>
                </a:cubicBezTo>
                <a:close/>
                <a:moveTo>
                  <a:pt x="1101680" y="4805359"/>
                </a:moveTo>
                <a:cubicBezTo>
                  <a:pt x="1098191" y="4805359"/>
                  <a:pt x="1095864" y="4807677"/>
                  <a:pt x="1095864" y="4811167"/>
                </a:cubicBezTo>
                <a:lnTo>
                  <a:pt x="1095864" y="4944812"/>
                </a:lnTo>
                <a:cubicBezTo>
                  <a:pt x="1095864" y="4948301"/>
                  <a:pt x="1098191" y="4950628"/>
                  <a:pt x="1101680" y="4950628"/>
                </a:cubicBezTo>
                <a:lnTo>
                  <a:pt x="1127823" y="4950628"/>
                </a:lnTo>
                <a:cubicBezTo>
                  <a:pt x="1131313" y="4950628"/>
                  <a:pt x="1133640" y="4948301"/>
                  <a:pt x="1133640" y="4944812"/>
                </a:cubicBezTo>
                <a:lnTo>
                  <a:pt x="1133640" y="4811167"/>
                </a:lnTo>
                <a:cubicBezTo>
                  <a:pt x="1133640" y="4807677"/>
                  <a:pt x="1131313" y="4805359"/>
                  <a:pt x="1127823" y="4805359"/>
                </a:cubicBezTo>
                <a:close/>
                <a:moveTo>
                  <a:pt x="891920" y="4802455"/>
                </a:moveTo>
                <a:cubicBezTo>
                  <a:pt x="848337" y="4802455"/>
                  <a:pt x="819859" y="4834118"/>
                  <a:pt x="819859" y="4877990"/>
                </a:cubicBezTo>
                <a:cubicBezTo>
                  <a:pt x="819859" y="4921862"/>
                  <a:pt x="848337" y="4953533"/>
                  <a:pt x="893949" y="4953533"/>
                </a:cubicBezTo>
                <a:cubicBezTo>
                  <a:pt x="937531" y="4953533"/>
                  <a:pt x="966000" y="4921862"/>
                  <a:pt x="966000" y="4877990"/>
                </a:cubicBezTo>
                <a:cubicBezTo>
                  <a:pt x="966000" y="4834118"/>
                  <a:pt x="937531" y="4802455"/>
                  <a:pt x="891920" y="4802455"/>
                </a:cubicBezTo>
                <a:close/>
                <a:moveTo>
                  <a:pt x="725443" y="4802455"/>
                </a:moveTo>
                <a:cubicBezTo>
                  <a:pt x="708301" y="4802455"/>
                  <a:pt x="688255" y="4805359"/>
                  <a:pt x="667045" y="4812907"/>
                </a:cubicBezTo>
                <a:cubicBezTo>
                  <a:pt x="662977" y="4814359"/>
                  <a:pt x="659777" y="4817849"/>
                  <a:pt x="659777" y="4824531"/>
                </a:cubicBezTo>
                <a:lnTo>
                  <a:pt x="659777" y="4944812"/>
                </a:lnTo>
                <a:cubicBezTo>
                  <a:pt x="659777" y="4948301"/>
                  <a:pt x="662103" y="4950628"/>
                  <a:pt x="665593" y="4950628"/>
                </a:cubicBezTo>
                <a:lnTo>
                  <a:pt x="691736" y="4950628"/>
                </a:lnTo>
                <a:cubicBezTo>
                  <a:pt x="695225" y="4950628"/>
                  <a:pt x="697552" y="4948301"/>
                  <a:pt x="697552" y="4944812"/>
                </a:cubicBezTo>
                <a:lnTo>
                  <a:pt x="697552" y="4847194"/>
                </a:lnTo>
                <a:cubicBezTo>
                  <a:pt x="697552" y="4842838"/>
                  <a:pt x="699870" y="4840800"/>
                  <a:pt x="704522" y="4839636"/>
                </a:cubicBezTo>
                <a:cubicBezTo>
                  <a:pt x="712079" y="4837896"/>
                  <a:pt x="717012" y="4837319"/>
                  <a:pt x="726020" y="4837319"/>
                </a:cubicBezTo>
                <a:cubicBezTo>
                  <a:pt x="741711" y="4837319"/>
                  <a:pt x="754202" y="4844578"/>
                  <a:pt x="754202" y="4862009"/>
                </a:cubicBezTo>
                <a:lnTo>
                  <a:pt x="754202" y="4944812"/>
                </a:lnTo>
                <a:cubicBezTo>
                  <a:pt x="754202" y="4948301"/>
                  <a:pt x="756528" y="4950628"/>
                  <a:pt x="760018" y="4950628"/>
                </a:cubicBezTo>
                <a:lnTo>
                  <a:pt x="786160" y="4950628"/>
                </a:lnTo>
                <a:cubicBezTo>
                  <a:pt x="789650" y="4950628"/>
                  <a:pt x="791976" y="4948301"/>
                  <a:pt x="791976" y="4944812"/>
                </a:cubicBezTo>
                <a:lnTo>
                  <a:pt x="791976" y="4857068"/>
                </a:lnTo>
                <a:cubicBezTo>
                  <a:pt x="791976" y="4821627"/>
                  <a:pt x="770181" y="4802455"/>
                  <a:pt x="725443" y="4802455"/>
                </a:cubicBezTo>
                <a:close/>
                <a:moveTo>
                  <a:pt x="559834" y="4802455"/>
                </a:moveTo>
                <a:cubicBezTo>
                  <a:pt x="515971" y="4802455"/>
                  <a:pt x="485166" y="4831799"/>
                  <a:pt x="485166" y="4877990"/>
                </a:cubicBezTo>
                <a:cubicBezTo>
                  <a:pt x="485166" y="4924766"/>
                  <a:pt x="511896" y="4953533"/>
                  <a:pt x="559256" y="4953533"/>
                </a:cubicBezTo>
                <a:cubicBezTo>
                  <a:pt x="578427" y="4953533"/>
                  <a:pt x="597022" y="4950331"/>
                  <a:pt x="617068" y="4941908"/>
                </a:cubicBezTo>
                <a:cubicBezTo>
                  <a:pt x="621722" y="4939879"/>
                  <a:pt x="624336" y="4936678"/>
                  <a:pt x="624336" y="4930284"/>
                </a:cubicBezTo>
                <a:lnTo>
                  <a:pt x="624336" y="4824821"/>
                </a:lnTo>
                <a:cubicBezTo>
                  <a:pt x="624336" y="4818138"/>
                  <a:pt x="621722" y="4814946"/>
                  <a:pt x="617068" y="4813204"/>
                </a:cubicBezTo>
                <a:cubicBezTo>
                  <a:pt x="597897" y="4805936"/>
                  <a:pt x="579879" y="4802455"/>
                  <a:pt x="559834" y="4802455"/>
                </a:cubicBezTo>
                <a:close/>
                <a:moveTo>
                  <a:pt x="398011" y="4801292"/>
                </a:moveTo>
                <a:cubicBezTo>
                  <a:pt x="359080" y="4801292"/>
                  <a:pt x="334092" y="4822205"/>
                  <a:pt x="334092" y="4853587"/>
                </a:cubicBezTo>
                <a:cubicBezTo>
                  <a:pt x="334092" y="4915179"/>
                  <a:pt x="427643" y="4891337"/>
                  <a:pt x="427643" y="4934063"/>
                </a:cubicBezTo>
                <a:cubicBezTo>
                  <a:pt x="427643" y="4938419"/>
                  <a:pt x="427065" y="4941033"/>
                  <a:pt x="425903" y="4944812"/>
                </a:cubicBezTo>
                <a:cubicBezTo>
                  <a:pt x="425613" y="4945398"/>
                  <a:pt x="425613" y="4945975"/>
                  <a:pt x="425613" y="4946561"/>
                </a:cubicBezTo>
                <a:cubicBezTo>
                  <a:pt x="425613" y="4948879"/>
                  <a:pt x="427065" y="4950628"/>
                  <a:pt x="429969" y="4950628"/>
                </a:cubicBezTo>
                <a:lnTo>
                  <a:pt x="456121" y="4950628"/>
                </a:lnTo>
                <a:cubicBezTo>
                  <a:pt x="460476" y="4950628"/>
                  <a:pt x="462216" y="4949176"/>
                  <a:pt x="463668" y="4944812"/>
                </a:cubicBezTo>
                <a:cubicBezTo>
                  <a:pt x="465418" y="4939879"/>
                  <a:pt x="465994" y="4933196"/>
                  <a:pt x="465994" y="4928255"/>
                </a:cubicBezTo>
                <a:cubicBezTo>
                  <a:pt x="465994" y="4862299"/>
                  <a:pt x="372445" y="4878177"/>
                  <a:pt x="372445" y="4850972"/>
                </a:cubicBezTo>
                <a:cubicBezTo>
                  <a:pt x="372445" y="4842074"/>
                  <a:pt x="381454" y="4836444"/>
                  <a:pt x="396847" y="4836444"/>
                </a:cubicBezTo>
                <a:cubicBezTo>
                  <a:pt x="411664" y="4836444"/>
                  <a:pt x="425903" y="4841386"/>
                  <a:pt x="440718" y="4849520"/>
                </a:cubicBezTo>
                <a:cubicBezTo>
                  <a:pt x="442170" y="4850386"/>
                  <a:pt x="443622" y="4850684"/>
                  <a:pt x="445074" y="4850684"/>
                </a:cubicBezTo>
                <a:cubicBezTo>
                  <a:pt x="447689" y="4850684"/>
                  <a:pt x="450305" y="4849231"/>
                  <a:pt x="451467" y="4846616"/>
                </a:cubicBezTo>
                <a:lnTo>
                  <a:pt x="460476" y="4827435"/>
                </a:lnTo>
                <a:cubicBezTo>
                  <a:pt x="461317" y="4825652"/>
                  <a:pt x="461639" y="4823954"/>
                  <a:pt x="461639" y="4822502"/>
                </a:cubicBezTo>
                <a:cubicBezTo>
                  <a:pt x="461639" y="4820176"/>
                  <a:pt x="460485" y="4817858"/>
                  <a:pt x="458150" y="4816686"/>
                </a:cubicBezTo>
                <a:cubicBezTo>
                  <a:pt x="440141" y="4806226"/>
                  <a:pt x="418635" y="4801292"/>
                  <a:pt x="398011" y="4801292"/>
                </a:cubicBezTo>
                <a:close/>
                <a:moveTo>
                  <a:pt x="1053743" y="4747249"/>
                </a:moveTo>
                <a:cubicBezTo>
                  <a:pt x="1017716" y="4747249"/>
                  <a:pt x="994181" y="4766420"/>
                  <a:pt x="994181" y="4808264"/>
                </a:cubicBezTo>
                <a:lnTo>
                  <a:pt x="994181" y="4944812"/>
                </a:lnTo>
                <a:cubicBezTo>
                  <a:pt x="994181" y="4948301"/>
                  <a:pt x="996508" y="4950628"/>
                  <a:pt x="999997" y="4950628"/>
                </a:cubicBezTo>
                <a:lnTo>
                  <a:pt x="1025851" y="4950628"/>
                </a:lnTo>
                <a:cubicBezTo>
                  <a:pt x="1029340" y="4950628"/>
                  <a:pt x="1031659" y="4948301"/>
                  <a:pt x="1031659" y="4944812"/>
                </a:cubicBezTo>
                <a:lnTo>
                  <a:pt x="1031659" y="4837319"/>
                </a:lnTo>
                <a:lnTo>
                  <a:pt x="1068558" y="4837319"/>
                </a:lnTo>
                <a:cubicBezTo>
                  <a:pt x="1072338" y="4837319"/>
                  <a:pt x="1074366" y="4834992"/>
                  <a:pt x="1074366" y="4831502"/>
                </a:cubicBezTo>
                <a:lnTo>
                  <a:pt x="1074366" y="4811456"/>
                </a:lnTo>
                <a:cubicBezTo>
                  <a:pt x="1074366" y="4807677"/>
                  <a:pt x="1072338" y="4805359"/>
                  <a:pt x="1068558" y="4805359"/>
                </a:cubicBezTo>
                <a:lnTo>
                  <a:pt x="1031659" y="4805359"/>
                </a:lnTo>
                <a:lnTo>
                  <a:pt x="1031659" y="4802158"/>
                </a:lnTo>
                <a:cubicBezTo>
                  <a:pt x="1031659" y="4786179"/>
                  <a:pt x="1038637" y="4778045"/>
                  <a:pt x="1054617" y="4778045"/>
                </a:cubicBezTo>
                <a:cubicBezTo>
                  <a:pt x="1060425" y="4778045"/>
                  <a:pt x="1066682" y="4779497"/>
                  <a:pt x="1068848" y="4779497"/>
                </a:cubicBezTo>
                <a:cubicBezTo>
                  <a:pt x="1072338" y="4779497"/>
                  <a:pt x="1073790" y="4777467"/>
                  <a:pt x="1074366" y="4773977"/>
                </a:cubicBezTo>
                <a:lnTo>
                  <a:pt x="1077278" y="4758872"/>
                </a:lnTo>
                <a:cubicBezTo>
                  <a:pt x="1077533" y="4757531"/>
                  <a:pt x="1077856" y="4756351"/>
                  <a:pt x="1077856" y="4755094"/>
                </a:cubicBezTo>
                <a:cubicBezTo>
                  <a:pt x="1077856" y="4751868"/>
                  <a:pt x="1076116" y="4750152"/>
                  <a:pt x="1072048" y="4749285"/>
                </a:cubicBezTo>
                <a:cubicBezTo>
                  <a:pt x="1066232" y="4747834"/>
                  <a:pt x="1059941" y="4747249"/>
                  <a:pt x="1053743" y="4747249"/>
                </a:cubicBezTo>
                <a:close/>
                <a:moveTo>
                  <a:pt x="1115151" y="4747131"/>
                </a:moveTo>
                <a:cubicBezTo>
                  <a:pt x="1102947" y="4747139"/>
                  <a:pt x="1095102" y="4754688"/>
                  <a:pt x="1095104" y="4767478"/>
                </a:cubicBezTo>
                <a:cubicBezTo>
                  <a:pt x="1095101" y="4779971"/>
                  <a:pt x="1102947" y="4787811"/>
                  <a:pt x="1116017" y="4787818"/>
                </a:cubicBezTo>
                <a:cubicBezTo>
                  <a:pt x="1127932" y="4787817"/>
                  <a:pt x="1136070" y="4779974"/>
                  <a:pt x="1136065" y="4767481"/>
                </a:cubicBezTo>
                <a:cubicBezTo>
                  <a:pt x="1136070" y="4754690"/>
                  <a:pt x="1127932" y="4747137"/>
                  <a:pt x="1115151" y="4747131"/>
                </a:cubicBezTo>
                <a:close/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25" name="Graphique 7">
            <a:extLst>
              <a:ext uri="{FF2B5EF4-FFF2-40B4-BE49-F238E27FC236}">
                <a16:creationId xmlns:a16="http://schemas.microsoft.com/office/drawing/2014/main" id="{97899234-8C0A-45D6-866A-B4761ECE529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2166" y="6329527"/>
            <a:ext cx="1071853" cy="275084"/>
            <a:chOff x="4768103" y="-471733"/>
            <a:chExt cx="744723" cy="191124"/>
          </a:xfrm>
          <a:solidFill>
            <a:srgbClr val="FFFFFF"/>
          </a:solidFill>
        </p:grpSpPr>
        <p:sp>
          <p:nvSpPr>
            <p:cNvPr id="30" name="Forme libre : forme 9">
              <a:extLst>
                <a:ext uri="{FF2B5EF4-FFF2-40B4-BE49-F238E27FC236}">
                  <a16:creationId xmlns:a16="http://schemas.microsoft.com/office/drawing/2014/main" id="{C67ECF22-6217-458A-858C-24E3128A9356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31" name="Forme libre : forme 10">
              <a:extLst>
                <a:ext uri="{FF2B5EF4-FFF2-40B4-BE49-F238E27FC236}">
                  <a16:creationId xmlns:a16="http://schemas.microsoft.com/office/drawing/2014/main" id="{6297ECCB-4021-462B-9058-6BB3DB8689EB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32" name="Forme libre : forme 11">
              <a:extLst>
                <a:ext uri="{FF2B5EF4-FFF2-40B4-BE49-F238E27FC236}">
                  <a16:creationId xmlns:a16="http://schemas.microsoft.com/office/drawing/2014/main" id="{BC37E971-C0A4-4F41-A0F5-C70B56A46C81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B4646D1-1367-1E8D-63DC-543D57D2F957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104602738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ver Image (White logo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23D7EBE-BC7D-4AC5-AD6B-FCD5D270E1C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0B90B88F-38E1-44C8-9D6F-1A9BFFE001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78558" y="2915364"/>
            <a:ext cx="4949741" cy="1399251"/>
          </a:xfrm>
        </p:spPr>
        <p:txBody>
          <a:bodyPr anchor="t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4800" b="0" i="1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Georgia" panose="02040502050405020303" pitchFamily="18" charset="0"/>
              </a:defRPr>
            </a:lvl1pPr>
            <a:lvl2pPr marL="0" indent="0" algn="l">
              <a:lnSpc>
                <a:spcPct val="90000"/>
              </a:lnSpc>
              <a:buFont typeface="Arial" panose="020B0604020202020204" pitchFamily="34" charset="0"/>
              <a:buNone/>
              <a:defRPr lang="en-US" sz="4800" b="0" i="1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sz="1867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3pPr>
          </a:lstStyle>
          <a:p>
            <a:pPr marL="761981" lvl="0" indent="-761981" algn="l" defTabSz="914377" rtl="0" eaLnBrk="1" latinLnBrk="0" hangingPunct="1">
              <a:lnSpc>
                <a:spcPct val="90000"/>
              </a:lnSpc>
              <a:spcBef>
                <a:spcPts val="0"/>
              </a:spcBef>
            </a:pPr>
            <a:r>
              <a:rPr lang="en-US" noProof="0"/>
              <a:t>Click to edit Master text styles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9F6585BF-F3F3-4500-9CFA-EF0D9041ED5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78558" y="4395893"/>
            <a:ext cx="4949741" cy="710532"/>
          </a:xfrm>
        </p:spPr>
        <p:txBody>
          <a:bodyPr anchor="t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1867" b="0" i="0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1pPr>
            <a:lvl2pPr algn="l">
              <a:lnSpc>
                <a:spcPct val="90000"/>
              </a:lnSpc>
              <a:defRPr lang="en-US" sz="1867" b="0" i="0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lang="en-US" sz="1867" b="0" i="0" kern="1200" noProof="0" dirty="0">
                <a:solidFill>
                  <a:schemeClr val="bg1"/>
                </a:solidFill>
                <a:effectLst>
                  <a:outerShdw blurRad="127000" sx="105000" sy="105000" algn="ctr" rotWithShape="0">
                    <a:prstClr val="black">
                      <a:alpha val="9957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marL="0" lvl="0" indent="0" algn="l" defTabSz="914377" rtl="0" eaLnBrk="1" latinLnBrk="0" hangingPunct="1">
              <a:lnSpc>
                <a:spcPct val="100000"/>
              </a:lnSpc>
              <a:spcBef>
                <a:spcPts val="1333"/>
              </a:spcBef>
              <a:buFont typeface="Arial" panose="020B0604020202020204" pitchFamily="34" charset="0"/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FB220A98-FE22-4FE9-AB26-E269403DC2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78558" y="1792928"/>
            <a:ext cx="4949741" cy="939945"/>
          </a:xfrm>
        </p:spPr>
        <p:txBody>
          <a:bodyPr anchor="b">
            <a:noAutofit/>
          </a:bodyPr>
          <a:lstStyle>
            <a:lvl1pPr algn="l">
              <a:lnSpc>
                <a:spcPct val="96000"/>
              </a:lnSpc>
              <a:spcAft>
                <a:spcPts val="1333"/>
              </a:spcAft>
              <a:defRPr lang="fr-FR" sz="2933" b="0" i="0" kern="1200" dirty="0" err="1" smtClean="0">
                <a:solidFill>
                  <a:schemeClr val="bg2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l">
              <a:lnSpc>
                <a:spcPct val="90000"/>
              </a:lnSpc>
              <a:defRPr sz="4800" b="0" i="1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l">
              <a:lnSpc>
                <a:spcPct val="100000"/>
              </a:lnSpc>
              <a:spcBef>
                <a:spcPts val="1333"/>
              </a:spcBef>
              <a:defRPr sz="1867">
                <a:solidFill>
                  <a:schemeClr val="bg1"/>
                </a:solidFill>
                <a:effectLst>
                  <a:outerShdw blurRad="127000" sx="102000" sy="102000" algn="ctr" rotWithShape="0">
                    <a:prstClr val="black">
                      <a:alpha val="25000"/>
                    </a:prstClr>
                  </a:outerShdw>
                </a:effectLst>
              </a:defRPr>
            </a:lvl3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C677BCD-ED1F-4B13-88E6-B887B505052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0"/>
            <a:ext cx="6374847" cy="6858000"/>
          </a:xfrm>
          <a:custGeom>
            <a:avLst/>
            <a:gdLst>
              <a:gd name="connsiteX0" fmla="*/ 351363 w 4781135"/>
              <a:gd name="connsiteY0" fmla="*/ 4913481 h 5143500"/>
              <a:gd name="connsiteX1" fmla="*/ 331613 w 4781135"/>
              <a:gd name="connsiteY1" fmla="*/ 4933530 h 5143500"/>
              <a:gd name="connsiteX2" fmla="*/ 352237 w 4781135"/>
              <a:gd name="connsiteY2" fmla="*/ 4953582 h 5143500"/>
              <a:gd name="connsiteX3" fmla="*/ 371987 w 4781135"/>
              <a:gd name="connsiteY3" fmla="*/ 4933533 h 5143500"/>
              <a:gd name="connsiteX4" fmla="*/ 351363 w 4781135"/>
              <a:gd name="connsiteY4" fmla="*/ 4913481 h 5143500"/>
              <a:gd name="connsiteX5" fmla="*/ 891920 w 4781135"/>
              <a:gd name="connsiteY5" fmla="*/ 4837319 h 5143500"/>
              <a:gd name="connsiteX6" fmla="*/ 927648 w 4781135"/>
              <a:gd name="connsiteY6" fmla="*/ 4877990 h 5143500"/>
              <a:gd name="connsiteX7" fmla="*/ 893949 w 4781135"/>
              <a:gd name="connsiteY7" fmla="*/ 4918669 h 5143500"/>
              <a:gd name="connsiteX8" fmla="*/ 858212 w 4781135"/>
              <a:gd name="connsiteY8" fmla="*/ 4877990 h 5143500"/>
              <a:gd name="connsiteX9" fmla="*/ 891920 w 4781135"/>
              <a:gd name="connsiteY9" fmla="*/ 4837319 h 5143500"/>
              <a:gd name="connsiteX10" fmla="*/ 559545 w 4781135"/>
              <a:gd name="connsiteY10" fmla="*/ 4837319 h 5143500"/>
              <a:gd name="connsiteX11" fmla="*/ 579303 w 4781135"/>
              <a:gd name="connsiteY11" fmla="*/ 4839934 h 5143500"/>
              <a:gd name="connsiteX12" fmla="*/ 586562 w 4781135"/>
              <a:gd name="connsiteY12" fmla="*/ 4847771 h 5143500"/>
              <a:gd name="connsiteX13" fmla="*/ 586562 w 4781135"/>
              <a:gd name="connsiteY13" fmla="*/ 4908209 h 5143500"/>
              <a:gd name="connsiteX14" fmla="*/ 579303 w 4781135"/>
              <a:gd name="connsiteY14" fmla="*/ 4916053 h 5143500"/>
              <a:gd name="connsiteX15" fmla="*/ 559545 w 4781135"/>
              <a:gd name="connsiteY15" fmla="*/ 4918669 h 5143500"/>
              <a:gd name="connsiteX16" fmla="*/ 523519 w 4781135"/>
              <a:gd name="connsiteY16" fmla="*/ 4877990 h 5143500"/>
              <a:gd name="connsiteX17" fmla="*/ 559545 w 4781135"/>
              <a:gd name="connsiteY17" fmla="*/ 4837319 h 5143500"/>
              <a:gd name="connsiteX18" fmla="*/ 1101680 w 4781135"/>
              <a:gd name="connsiteY18" fmla="*/ 4805359 h 5143500"/>
              <a:gd name="connsiteX19" fmla="*/ 1095864 w 4781135"/>
              <a:gd name="connsiteY19" fmla="*/ 4811167 h 5143500"/>
              <a:gd name="connsiteX20" fmla="*/ 1095864 w 4781135"/>
              <a:gd name="connsiteY20" fmla="*/ 4944812 h 5143500"/>
              <a:gd name="connsiteX21" fmla="*/ 1101680 w 4781135"/>
              <a:gd name="connsiteY21" fmla="*/ 4950628 h 5143500"/>
              <a:gd name="connsiteX22" fmla="*/ 1127823 w 4781135"/>
              <a:gd name="connsiteY22" fmla="*/ 4950628 h 5143500"/>
              <a:gd name="connsiteX23" fmla="*/ 1133640 w 4781135"/>
              <a:gd name="connsiteY23" fmla="*/ 4944812 h 5143500"/>
              <a:gd name="connsiteX24" fmla="*/ 1133640 w 4781135"/>
              <a:gd name="connsiteY24" fmla="*/ 4811167 h 5143500"/>
              <a:gd name="connsiteX25" fmla="*/ 1127823 w 4781135"/>
              <a:gd name="connsiteY25" fmla="*/ 4805359 h 5143500"/>
              <a:gd name="connsiteX26" fmla="*/ 891920 w 4781135"/>
              <a:gd name="connsiteY26" fmla="*/ 4802455 h 5143500"/>
              <a:gd name="connsiteX27" fmla="*/ 819859 w 4781135"/>
              <a:gd name="connsiteY27" fmla="*/ 4877990 h 5143500"/>
              <a:gd name="connsiteX28" fmla="*/ 893949 w 4781135"/>
              <a:gd name="connsiteY28" fmla="*/ 4953533 h 5143500"/>
              <a:gd name="connsiteX29" fmla="*/ 966000 w 4781135"/>
              <a:gd name="connsiteY29" fmla="*/ 4877990 h 5143500"/>
              <a:gd name="connsiteX30" fmla="*/ 891920 w 4781135"/>
              <a:gd name="connsiteY30" fmla="*/ 4802455 h 5143500"/>
              <a:gd name="connsiteX31" fmla="*/ 725443 w 4781135"/>
              <a:gd name="connsiteY31" fmla="*/ 4802455 h 5143500"/>
              <a:gd name="connsiteX32" fmla="*/ 667045 w 4781135"/>
              <a:gd name="connsiteY32" fmla="*/ 4812907 h 5143500"/>
              <a:gd name="connsiteX33" fmla="*/ 659777 w 4781135"/>
              <a:gd name="connsiteY33" fmla="*/ 4824531 h 5143500"/>
              <a:gd name="connsiteX34" fmla="*/ 659777 w 4781135"/>
              <a:gd name="connsiteY34" fmla="*/ 4944812 h 5143500"/>
              <a:gd name="connsiteX35" fmla="*/ 665593 w 4781135"/>
              <a:gd name="connsiteY35" fmla="*/ 4950628 h 5143500"/>
              <a:gd name="connsiteX36" fmla="*/ 691736 w 4781135"/>
              <a:gd name="connsiteY36" fmla="*/ 4950628 h 5143500"/>
              <a:gd name="connsiteX37" fmla="*/ 697552 w 4781135"/>
              <a:gd name="connsiteY37" fmla="*/ 4944812 h 5143500"/>
              <a:gd name="connsiteX38" fmla="*/ 697552 w 4781135"/>
              <a:gd name="connsiteY38" fmla="*/ 4847194 h 5143500"/>
              <a:gd name="connsiteX39" fmla="*/ 704522 w 4781135"/>
              <a:gd name="connsiteY39" fmla="*/ 4839636 h 5143500"/>
              <a:gd name="connsiteX40" fmla="*/ 726020 w 4781135"/>
              <a:gd name="connsiteY40" fmla="*/ 4837319 h 5143500"/>
              <a:gd name="connsiteX41" fmla="*/ 754202 w 4781135"/>
              <a:gd name="connsiteY41" fmla="*/ 4862009 h 5143500"/>
              <a:gd name="connsiteX42" fmla="*/ 754202 w 4781135"/>
              <a:gd name="connsiteY42" fmla="*/ 4944812 h 5143500"/>
              <a:gd name="connsiteX43" fmla="*/ 760018 w 4781135"/>
              <a:gd name="connsiteY43" fmla="*/ 4950628 h 5143500"/>
              <a:gd name="connsiteX44" fmla="*/ 786160 w 4781135"/>
              <a:gd name="connsiteY44" fmla="*/ 4950628 h 5143500"/>
              <a:gd name="connsiteX45" fmla="*/ 791976 w 4781135"/>
              <a:gd name="connsiteY45" fmla="*/ 4944812 h 5143500"/>
              <a:gd name="connsiteX46" fmla="*/ 791976 w 4781135"/>
              <a:gd name="connsiteY46" fmla="*/ 4857068 h 5143500"/>
              <a:gd name="connsiteX47" fmla="*/ 725443 w 4781135"/>
              <a:gd name="connsiteY47" fmla="*/ 4802455 h 5143500"/>
              <a:gd name="connsiteX48" fmla="*/ 559834 w 4781135"/>
              <a:gd name="connsiteY48" fmla="*/ 4802455 h 5143500"/>
              <a:gd name="connsiteX49" fmla="*/ 485166 w 4781135"/>
              <a:gd name="connsiteY49" fmla="*/ 4877990 h 5143500"/>
              <a:gd name="connsiteX50" fmla="*/ 559256 w 4781135"/>
              <a:gd name="connsiteY50" fmla="*/ 4953533 h 5143500"/>
              <a:gd name="connsiteX51" fmla="*/ 617068 w 4781135"/>
              <a:gd name="connsiteY51" fmla="*/ 4941908 h 5143500"/>
              <a:gd name="connsiteX52" fmla="*/ 624336 w 4781135"/>
              <a:gd name="connsiteY52" fmla="*/ 4930284 h 5143500"/>
              <a:gd name="connsiteX53" fmla="*/ 624336 w 4781135"/>
              <a:gd name="connsiteY53" fmla="*/ 4824821 h 5143500"/>
              <a:gd name="connsiteX54" fmla="*/ 617068 w 4781135"/>
              <a:gd name="connsiteY54" fmla="*/ 4813204 h 5143500"/>
              <a:gd name="connsiteX55" fmla="*/ 559834 w 4781135"/>
              <a:gd name="connsiteY55" fmla="*/ 4802455 h 5143500"/>
              <a:gd name="connsiteX56" fmla="*/ 398011 w 4781135"/>
              <a:gd name="connsiteY56" fmla="*/ 4801292 h 5143500"/>
              <a:gd name="connsiteX57" fmla="*/ 334092 w 4781135"/>
              <a:gd name="connsiteY57" fmla="*/ 4853587 h 5143500"/>
              <a:gd name="connsiteX58" fmla="*/ 427643 w 4781135"/>
              <a:gd name="connsiteY58" fmla="*/ 4934063 h 5143500"/>
              <a:gd name="connsiteX59" fmla="*/ 425903 w 4781135"/>
              <a:gd name="connsiteY59" fmla="*/ 4944812 h 5143500"/>
              <a:gd name="connsiteX60" fmla="*/ 425613 w 4781135"/>
              <a:gd name="connsiteY60" fmla="*/ 4946561 h 5143500"/>
              <a:gd name="connsiteX61" fmla="*/ 429969 w 4781135"/>
              <a:gd name="connsiteY61" fmla="*/ 4950628 h 5143500"/>
              <a:gd name="connsiteX62" fmla="*/ 456121 w 4781135"/>
              <a:gd name="connsiteY62" fmla="*/ 4950628 h 5143500"/>
              <a:gd name="connsiteX63" fmla="*/ 463668 w 4781135"/>
              <a:gd name="connsiteY63" fmla="*/ 4944812 h 5143500"/>
              <a:gd name="connsiteX64" fmla="*/ 465994 w 4781135"/>
              <a:gd name="connsiteY64" fmla="*/ 4928255 h 5143500"/>
              <a:gd name="connsiteX65" fmla="*/ 372445 w 4781135"/>
              <a:gd name="connsiteY65" fmla="*/ 4850972 h 5143500"/>
              <a:gd name="connsiteX66" fmla="*/ 396847 w 4781135"/>
              <a:gd name="connsiteY66" fmla="*/ 4836444 h 5143500"/>
              <a:gd name="connsiteX67" fmla="*/ 440718 w 4781135"/>
              <a:gd name="connsiteY67" fmla="*/ 4849520 h 5143500"/>
              <a:gd name="connsiteX68" fmla="*/ 445074 w 4781135"/>
              <a:gd name="connsiteY68" fmla="*/ 4850684 h 5143500"/>
              <a:gd name="connsiteX69" fmla="*/ 451467 w 4781135"/>
              <a:gd name="connsiteY69" fmla="*/ 4846616 h 5143500"/>
              <a:gd name="connsiteX70" fmla="*/ 460476 w 4781135"/>
              <a:gd name="connsiteY70" fmla="*/ 4827435 h 5143500"/>
              <a:gd name="connsiteX71" fmla="*/ 461639 w 4781135"/>
              <a:gd name="connsiteY71" fmla="*/ 4822502 h 5143500"/>
              <a:gd name="connsiteX72" fmla="*/ 458150 w 4781135"/>
              <a:gd name="connsiteY72" fmla="*/ 4816686 h 5143500"/>
              <a:gd name="connsiteX73" fmla="*/ 398011 w 4781135"/>
              <a:gd name="connsiteY73" fmla="*/ 4801292 h 5143500"/>
              <a:gd name="connsiteX74" fmla="*/ 1053743 w 4781135"/>
              <a:gd name="connsiteY74" fmla="*/ 4747249 h 5143500"/>
              <a:gd name="connsiteX75" fmla="*/ 994181 w 4781135"/>
              <a:gd name="connsiteY75" fmla="*/ 4808264 h 5143500"/>
              <a:gd name="connsiteX76" fmla="*/ 994181 w 4781135"/>
              <a:gd name="connsiteY76" fmla="*/ 4944812 h 5143500"/>
              <a:gd name="connsiteX77" fmla="*/ 999997 w 4781135"/>
              <a:gd name="connsiteY77" fmla="*/ 4950628 h 5143500"/>
              <a:gd name="connsiteX78" fmla="*/ 1025851 w 4781135"/>
              <a:gd name="connsiteY78" fmla="*/ 4950628 h 5143500"/>
              <a:gd name="connsiteX79" fmla="*/ 1031659 w 4781135"/>
              <a:gd name="connsiteY79" fmla="*/ 4944812 h 5143500"/>
              <a:gd name="connsiteX80" fmla="*/ 1031659 w 4781135"/>
              <a:gd name="connsiteY80" fmla="*/ 4837319 h 5143500"/>
              <a:gd name="connsiteX81" fmla="*/ 1068558 w 4781135"/>
              <a:gd name="connsiteY81" fmla="*/ 4837319 h 5143500"/>
              <a:gd name="connsiteX82" fmla="*/ 1074366 w 4781135"/>
              <a:gd name="connsiteY82" fmla="*/ 4831502 h 5143500"/>
              <a:gd name="connsiteX83" fmla="*/ 1074366 w 4781135"/>
              <a:gd name="connsiteY83" fmla="*/ 4811456 h 5143500"/>
              <a:gd name="connsiteX84" fmla="*/ 1068558 w 4781135"/>
              <a:gd name="connsiteY84" fmla="*/ 4805359 h 5143500"/>
              <a:gd name="connsiteX85" fmla="*/ 1031659 w 4781135"/>
              <a:gd name="connsiteY85" fmla="*/ 4805359 h 5143500"/>
              <a:gd name="connsiteX86" fmla="*/ 1031659 w 4781135"/>
              <a:gd name="connsiteY86" fmla="*/ 4802158 h 5143500"/>
              <a:gd name="connsiteX87" fmla="*/ 1054617 w 4781135"/>
              <a:gd name="connsiteY87" fmla="*/ 4778045 h 5143500"/>
              <a:gd name="connsiteX88" fmla="*/ 1068848 w 4781135"/>
              <a:gd name="connsiteY88" fmla="*/ 4779497 h 5143500"/>
              <a:gd name="connsiteX89" fmla="*/ 1074366 w 4781135"/>
              <a:gd name="connsiteY89" fmla="*/ 4773977 h 5143500"/>
              <a:gd name="connsiteX90" fmla="*/ 1077278 w 4781135"/>
              <a:gd name="connsiteY90" fmla="*/ 4758872 h 5143500"/>
              <a:gd name="connsiteX91" fmla="*/ 1077856 w 4781135"/>
              <a:gd name="connsiteY91" fmla="*/ 4755094 h 5143500"/>
              <a:gd name="connsiteX92" fmla="*/ 1072048 w 4781135"/>
              <a:gd name="connsiteY92" fmla="*/ 4749285 h 5143500"/>
              <a:gd name="connsiteX93" fmla="*/ 1053743 w 4781135"/>
              <a:gd name="connsiteY93" fmla="*/ 4747249 h 5143500"/>
              <a:gd name="connsiteX94" fmla="*/ 1115151 w 4781135"/>
              <a:gd name="connsiteY94" fmla="*/ 4747131 h 5143500"/>
              <a:gd name="connsiteX95" fmla="*/ 1095104 w 4781135"/>
              <a:gd name="connsiteY95" fmla="*/ 4767478 h 5143500"/>
              <a:gd name="connsiteX96" fmla="*/ 1116017 w 4781135"/>
              <a:gd name="connsiteY96" fmla="*/ 4787818 h 5143500"/>
              <a:gd name="connsiteX97" fmla="*/ 1136065 w 4781135"/>
              <a:gd name="connsiteY97" fmla="*/ 4767481 h 5143500"/>
              <a:gd name="connsiteX98" fmla="*/ 1115151 w 4781135"/>
              <a:gd name="connsiteY98" fmla="*/ 4747131 h 5143500"/>
              <a:gd name="connsiteX99" fmla="*/ 0 w 4781135"/>
              <a:gd name="connsiteY99" fmla="*/ 0 h 5143500"/>
              <a:gd name="connsiteX100" fmla="*/ 3673235 w 4781135"/>
              <a:gd name="connsiteY100" fmla="*/ 0 h 5143500"/>
              <a:gd name="connsiteX101" fmla="*/ 3843349 w 4781135"/>
              <a:gd name="connsiteY101" fmla="*/ 145970 h 5143500"/>
              <a:gd name="connsiteX102" fmla="*/ 4781135 w 4781135"/>
              <a:gd name="connsiteY102" fmla="*/ 2622891 h 5143500"/>
              <a:gd name="connsiteX103" fmla="*/ 3861453 w 4781135"/>
              <a:gd name="connsiteY103" fmla="*/ 5081299 h 5143500"/>
              <a:gd name="connsiteX104" fmla="*/ 3792118 w 4781135"/>
              <a:gd name="connsiteY104" fmla="*/ 5143500 h 5143500"/>
              <a:gd name="connsiteX105" fmla="*/ 0 w 4781135"/>
              <a:gd name="connsiteY10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4781135" h="5143500">
                <a:moveTo>
                  <a:pt x="351363" y="4913481"/>
                </a:moveTo>
                <a:cubicBezTo>
                  <a:pt x="339456" y="4913486"/>
                  <a:pt x="331612" y="4921037"/>
                  <a:pt x="331613" y="4933530"/>
                </a:cubicBezTo>
                <a:cubicBezTo>
                  <a:pt x="331608" y="4945734"/>
                  <a:pt x="339456" y="4953580"/>
                  <a:pt x="352237" y="4953582"/>
                </a:cubicBezTo>
                <a:cubicBezTo>
                  <a:pt x="364153" y="4953577"/>
                  <a:pt x="371990" y="4945737"/>
                  <a:pt x="371987" y="4933533"/>
                </a:cubicBezTo>
                <a:cubicBezTo>
                  <a:pt x="371995" y="4921039"/>
                  <a:pt x="364153" y="4913482"/>
                  <a:pt x="351363" y="4913481"/>
                </a:cubicBezTo>
                <a:close/>
                <a:moveTo>
                  <a:pt x="891920" y="4837319"/>
                </a:moveTo>
                <a:cubicBezTo>
                  <a:pt x="913418" y="4837319"/>
                  <a:pt x="927648" y="4851260"/>
                  <a:pt x="927648" y="4877990"/>
                </a:cubicBezTo>
                <a:cubicBezTo>
                  <a:pt x="927648" y="4904719"/>
                  <a:pt x="913418" y="4918669"/>
                  <a:pt x="893949" y="4918669"/>
                </a:cubicBezTo>
                <a:cubicBezTo>
                  <a:pt x="872451" y="4918669"/>
                  <a:pt x="858212" y="4904719"/>
                  <a:pt x="858212" y="4877990"/>
                </a:cubicBezTo>
                <a:cubicBezTo>
                  <a:pt x="858212" y="4851260"/>
                  <a:pt x="872451" y="4837319"/>
                  <a:pt x="891920" y="4837319"/>
                </a:cubicBezTo>
                <a:close/>
                <a:moveTo>
                  <a:pt x="559545" y="4837319"/>
                </a:moveTo>
                <a:cubicBezTo>
                  <a:pt x="567390" y="4837319"/>
                  <a:pt x="572909" y="4838184"/>
                  <a:pt x="579303" y="4839934"/>
                </a:cubicBezTo>
                <a:cubicBezTo>
                  <a:pt x="584244" y="4841386"/>
                  <a:pt x="586562" y="4843414"/>
                  <a:pt x="586562" y="4847771"/>
                </a:cubicBezTo>
                <a:lnTo>
                  <a:pt x="586562" y="4908209"/>
                </a:lnTo>
                <a:cubicBezTo>
                  <a:pt x="586562" y="4912564"/>
                  <a:pt x="584244" y="4914601"/>
                  <a:pt x="579303" y="4916053"/>
                </a:cubicBezTo>
                <a:cubicBezTo>
                  <a:pt x="572909" y="4917794"/>
                  <a:pt x="567390" y="4918669"/>
                  <a:pt x="559545" y="4918669"/>
                </a:cubicBezTo>
                <a:cubicBezTo>
                  <a:pt x="540950" y="4918669"/>
                  <a:pt x="523519" y="4907623"/>
                  <a:pt x="523519" y="4877990"/>
                </a:cubicBezTo>
                <a:cubicBezTo>
                  <a:pt x="523519" y="4848356"/>
                  <a:pt x="540950" y="4837319"/>
                  <a:pt x="559545" y="4837319"/>
                </a:cubicBezTo>
                <a:close/>
                <a:moveTo>
                  <a:pt x="1101680" y="4805359"/>
                </a:moveTo>
                <a:cubicBezTo>
                  <a:pt x="1098191" y="4805359"/>
                  <a:pt x="1095864" y="4807677"/>
                  <a:pt x="1095864" y="4811167"/>
                </a:cubicBezTo>
                <a:lnTo>
                  <a:pt x="1095864" y="4944812"/>
                </a:lnTo>
                <a:cubicBezTo>
                  <a:pt x="1095864" y="4948301"/>
                  <a:pt x="1098191" y="4950628"/>
                  <a:pt x="1101680" y="4950628"/>
                </a:cubicBezTo>
                <a:lnTo>
                  <a:pt x="1127823" y="4950628"/>
                </a:lnTo>
                <a:cubicBezTo>
                  <a:pt x="1131313" y="4950628"/>
                  <a:pt x="1133640" y="4948301"/>
                  <a:pt x="1133640" y="4944812"/>
                </a:cubicBezTo>
                <a:lnTo>
                  <a:pt x="1133640" y="4811167"/>
                </a:lnTo>
                <a:cubicBezTo>
                  <a:pt x="1133640" y="4807677"/>
                  <a:pt x="1131313" y="4805359"/>
                  <a:pt x="1127823" y="4805359"/>
                </a:cubicBezTo>
                <a:close/>
                <a:moveTo>
                  <a:pt x="891920" y="4802455"/>
                </a:moveTo>
                <a:cubicBezTo>
                  <a:pt x="848337" y="4802455"/>
                  <a:pt x="819859" y="4834118"/>
                  <a:pt x="819859" y="4877990"/>
                </a:cubicBezTo>
                <a:cubicBezTo>
                  <a:pt x="819859" y="4921862"/>
                  <a:pt x="848337" y="4953533"/>
                  <a:pt x="893949" y="4953533"/>
                </a:cubicBezTo>
                <a:cubicBezTo>
                  <a:pt x="937531" y="4953533"/>
                  <a:pt x="966000" y="4921862"/>
                  <a:pt x="966000" y="4877990"/>
                </a:cubicBezTo>
                <a:cubicBezTo>
                  <a:pt x="966000" y="4834118"/>
                  <a:pt x="937531" y="4802455"/>
                  <a:pt x="891920" y="4802455"/>
                </a:cubicBezTo>
                <a:close/>
                <a:moveTo>
                  <a:pt x="725443" y="4802455"/>
                </a:moveTo>
                <a:cubicBezTo>
                  <a:pt x="708301" y="4802455"/>
                  <a:pt x="688255" y="4805359"/>
                  <a:pt x="667045" y="4812907"/>
                </a:cubicBezTo>
                <a:cubicBezTo>
                  <a:pt x="662977" y="4814359"/>
                  <a:pt x="659777" y="4817849"/>
                  <a:pt x="659777" y="4824531"/>
                </a:cubicBezTo>
                <a:lnTo>
                  <a:pt x="659777" y="4944812"/>
                </a:lnTo>
                <a:cubicBezTo>
                  <a:pt x="659777" y="4948301"/>
                  <a:pt x="662103" y="4950628"/>
                  <a:pt x="665593" y="4950628"/>
                </a:cubicBezTo>
                <a:lnTo>
                  <a:pt x="691736" y="4950628"/>
                </a:lnTo>
                <a:cubicBezTo>
                  <a:pt x="695225" y="4950628"/>
                  <a:pt x="697552" y="4948301"/>
                  <a:pt x="697552" y="4944812"/>
                </a:cubicBezTo>
                <a:lnTo>
                  <a:pt x="697552" y="4847194"/>
                </a:lnTo>
                <a:cubicBezTo>
                  <a:pt x="697552" y="4842838"/>
                  <a:pt x="699870" y="4840800"/>
                  <a:pt x="704522" y="4839636"/>
                </a:cubicBezTo>
                <a:cubicBezTo>
                  <a:pt x="712079" y="4837896"/>
                  <a:pt x="717012" y="4837319"/>
                  <a:pt x="726020" y="4837319"/>
                </a:cubicBezTo>
                <a:cubicBezTo>
                  <a:pt x="741711" y="4837319"/>
                  <a:pt x="754202" y="4844578"/>
                  <a:pt x="754202" y="4862009"/>
                </a:cubicBezTo>
                <a:lnTo>
                  <a:pt x="754202" y="4944812"/>
                </a:lnTo>
                <a:cubicBezTo>
                  <a:pt x="754202" y="4948301"/>
                  <a:pt x="756528" y="4950628"/>
                  <a:pt x="760018" y="4950628"/>
                </a:cubicBezTo>
                <a:lnTo>
                  <a:pt x="786160" y="4950628"/>
                </a:lnTo>
                <a:cubicBezTo>
                  <a:pt x="789650" y="4950628"/>
                  <a:pt x="791976" y="4948301"/>
                  <a:pt x="791976" y="4944812"/>
                </a:cubicBezTo>
                <a:lnTo>
                  <a:pt x="791976" y="4857068"/>
                </a:lnTo>
                <a:cubicBezTo>
                  <a:pt x="791976" y="4821627"/>
                  <a:pt x="770181" y="4802455"/>
                  <a:pt x="725443" y="4802455"/>
                </a:cubicBezTo>
                <a:close/>
                <a:moveTo>
                  <a:pt x="559834" y="4802455"/>
                </a:moveTo>
                <a:cubicBezTo>
                  <a:pt x="515971" y="4802455"/>
                  <a:pt x="485166" y="4831799"/>
                  <a:pt x="485166" y="4877990"/>
                </a:cubicBezTo>
                <a:cubicBezTo>
                  <a:pt x="485166" y="4924766"/>
                  <a:pt x="511896" y="4953533"/>
                  <a:pt x="559256" y="4953533"/>
                </a:cubicBezTo>
                <a:cubicBezTo>
                  <a:pt x="578427" y="4953533"/>
                  <a:pt x="597022" y="4950331"/>
                  <a:pt x="617068" y="4941908"/>
                </a:cubicBezTo>
                <a:cubicBezTo>
                  <a:pt x="621722" y="4939879"/>
                  <a:pt x="624336" y="4936678"/>
                  <a:pt x="624336" y="4930284"/>
                </a:cubicBezTo>
                <a:lnTo>
                  <a:pt x="624336" y="4824821"/>
                </a:lnTo>
                <a:cubicBezTo>
                  <a:pt x="624336" y="4818138"/>
                  <a:pt x="621722" y="4814946"/>
                  <a:pt x="617068" y="4813204"/>
                </a:cubicBezTo>
                <a:cubicBezTo>
                  <a:pt x="597897" y="4805936"/>
                  <a:pt x="579879" y="4802455"/>
                  <a:pt x="559834" y="4802455"/>
                </a:cubicBezTo>
                <a:close/>
                <a:moveTo>
                  <a:pt x="398011" y="4801292"/>
                </a:moveTo>
                <a:cubicBezTo>
                  <a:pt x="359080" y="4801292"/>
                  <a:pt x="334092" y="4822205"/>
                  <a:pt x="334092" y="4853587"/>
                </a:cubicBezTo>
                <a:cubicBezTo>
                  <a:pt x="334092" y="4915179"/>
                  <a:pt x="427643" y="4891337"/>
                  <a:pt x="427643" y="4934063"/>
                </a:cubicBezTo>
                <a:cubicBezTo>
                  <a:pt x="427643" y="4938419"/>
                  <a:pt x="427065" y="4941033"/>
                  <a:pt x="425903" y="4944812"/>
                </a:cubicBezTo>
                <a:cubicBezTo>
                  <a:pt x="425613" y="4945398"/>
                  <a:pt x="425613" y="4945975"/>
                  <a:pt x="425613" y="4946561"/>
                </a:cubicBezTo>
                <a:cubicBezTo>
                  <a:pt x="425613" y="4948879"/>
                  <a:pt x="427065" y="4950628"/>
                  <a:pt x="429969" y="4950628"/>
                </a:cubicBezTo>
                <a:lnTo>
                  <a:pt x="456121" y="4950628"/>
                </a:lnTo>
                <a:cubicBezTo>
                  <a:pt x="460476" y="4950628"/>
                  <a:pt x="462216" y="4949176"/>
                  <a:pt x="463668" y="4944812"/>
                </a:cubicBezTo>
                <a:cubicBezTo>
                  <a:pt x="465418" y="4939879"/>
                  <a:pt x="465994" y="4933196"/>
                  <a:pt x="465994" y="4928255"/>
                </a:cubicBezTo>
                <a:cubicBezTo>
                  <a:pt x="465994" y="4862299"/>
                  <a:pt x="372445" y="4878177"/>
                  <a:pt x="372445" y="4850972"/>
                </a:cubicBezTo>
                <a:cubicBezTo>
                  <a:pt x="372445" y="4842074"/>
                  <a:pt x="381454" y="4836444"/>
                  <a:pt x="396847" y="4836444"/>
                </a:cubicBezTo>
                <a:cubicBezTo>
                  <a:pt x="411664" y="4836444"/>
                  <a:pt x="425903" y="4841386"/>
                  <a:pt x="440718" y="4849520"/>
                </a:cubicBezTo>
                <a:cubicBezTo>
                  <a:pt x="442170" y="4850386"/>
                  <a:pt x="443622" y="4850684"/>
                  <a:pt x="445074" y="4850684"/>
                </a:cubicBezTo>
                <a:cubicBezTo>
                  <a:pt x="447689" y="4850684"/>
                  <a:pt x="450305" y="4849231"/>
                  <a:pt x="451467" y="4846616"/>
                </a:cubicBezTo>
                <a:lnTo>
                  <a:pt x="460476" y="4827435"/>
                </a:lnTo>
                <a:cubicBezTo>
                  <a:pt x="461317" y="4825652"/>
                  <a:pt x="461639" y="4823954"/>
                  <a:pt x="461639" y="4822502"/>
                </a:cubicBezTo>
                <a:cubicBezTo>
                  <a:pt x="461639" y="4820176"/>
                  <a:pt x="460485" y="4817858"/>
                  <a:pt x="458150" y="4816686"/>
                </a:cubicBezTo>
                <a:cubicBezTo>
                  <a:pt x="440141" y="4806226"/>
                  <a:pt x="418635" y="4801292"/>
                  <a:pt x="398011" y="4801292"/>
                </a:cubicBezTo>
                <a:close/>
                <a:moveTo>
                  <a:pt x="1053743" y="4747249"/>
                </a:moveTo>
                <a:cubicBezTo>
                  <a:pt x="1017716" y="4747249"/>
                  <a:pt x="994181" y="4766420"/>
                  <a:pt x="994181" y="4808264"/>
                </a:cubicBezTo>
                <a:lnTo>
                  <a:pt x="994181" y="4944812"/>
                </a:lnTo>
                <a:cubicBezTo>
                  <a:pt x="994181" y="4948301"/>
                  <a:pt x="996508" y="4950628"/>
                  <a:pt x="999997" y="4950628"/>
                </a:cubicBezTo>
                <a:lnTo>
                  <a:pt x="1025851" y="4950628"/>
                </a:lnTo>
                <a:cubicBezTo>
                  <a:pt x="1029340" y="4950628"/>
                  <a:pt x="1031659" y="4948301"/>
                  <a:pt x="1031659" y="4944812"/>
                </a:cubicBezTo>
                <a:lnTo>
                  <a:pt x="1031659" y="4837319"/>
                </a:lnTo>
                <a:lnTo>
                  <a:pt x="1068558" y="4837319"/>
                </a:lnTo>
                <a:cubicBezTo>
                  <a:pt x="1072338" y="4837319"/>
                  <a:pt x="1074366" y="4834992"/>
                  <a:pt x="1074366" y="4831502"/>
                </a:cubicBezTo>
                <a:lnTo>
                  <a:pt x="1074366" y="4811456"/>
                </a:lnTo>
                <a:cubicBezTo>
                  <a:pt x="1074366" y="4807677"/>
                  <a:pt x="1072338" y="4805359"/>
                  <a:pt x="1068558" y="4805359"/>
                </a:cubicBezTo>
                <a:lnTo>
                  <a:pt x="1031659" y="4805359"/>
                </a:lnTo>
                <a:lnTo>
                  <a:pt x="1031659" y="4802158"/>
                </a:lnTo>
                <a:cubicBezTo>
                  <a:pt x="1031659" y="4786179"/>
                  <a:pt x="1038637" y="4778045"/>
                  <a:pt x="1054617" y="4778045"/>
                </a:cubicBezTo>
                <a:cubicBezTo>
                  <a:pt x="1060425" y="4778045"/>
                  <a:pt x="1066682" y="4779497"/>
                  <a:pt x="1068848" y="4779497"/>
                </a:cubicBezTo>
                <a:cubicBezTo>
                  <a:pt x="1072338" y="4779497"/>
                  <a:pt x="1073790" y="4777467"/>
                  <a:pt x="1074366" y="4773977"/>
                </a:cubicBezTo>
                <a:lnTo>
                  <a:pt x="1077278" y="4758872"/>
                </a:lnTo>
                <a:cubicBezTo>
                  <a:pt x="1077533" y="4757531"/>
                  <a:pt x="1077856" y="4756351"/>
                  <a:pt x="1077856" y="4755094"/>
                </a:cubicBezTo>
                <a:cubicBezTo>
                  <a:pt x="1077856" y="4751868"/>
                  <a:pt x="1076116" y="4750152"/>
                  <a:pt x="1072048" y="4749285"/>
                </a:cubicBezTo>
                <a:cubicBezTo>
                  <a:pt x="1066232" y="4747834"/>
                  <a:pt x="1059941" y="4747249"/>
                  <a:pt x="1053743" y="4747249"/>
                </a:cubicBezTo>
                <a:close/>
                <a:moveTo>
                  <a:pt x="1115151" y="4747131"/>
                </a:moveTo>
                <a:cubicBezTo>
                  <a:pt x="1102947" y="4747139"/>
                  <a:pt x="1095102" y="4754688"/>
                  <a:pt x="1095104" y="4767478"/>
                </a:cubicBezTo>
                <a:cubicBezTo>
                  <a:pt x="1095101" y="4779971"/>
                  <a:pt x="1102947" y="4787811"/>
                  <a:pt x="1116017" y="4787818"/>
                </a:cubicBezTo>
                <a:cubicBezTo>
                  <a:pt x="1127932" y="4787817"/>
                  <a:pt x="1136070" y="4779974"/>
                  <a:pt x="1136065" y="4767481"/>
                </a:cubicBezTo>
                <a:cubicBezTo>
                  <a:pt x="1136070" y="4754690"/>
                  <a:pt x="1127932" y="4747137"/>
                  <a:pt x="1115151" y="4747131"/>
                </a:cubicBezTo>
                <a:close/>
                <a:moveTo>
                  <a:pt x="0" y="0"/>
                </a:moveTo>
                <a:lnTo>
                  <a:pt x="3673235" y="0"/>
                </a:lnTo>
                <a:lnTo>
                  <a:pt x="3843349" y="145970"/>
                </a:lnTo>
                <a:cubicBezTo>
                  <a:pt x="4444478" y="723140"/>
                  <a:pt x="4781135" y="1564827"/>
                  <a:pt x="4781135" y="2622891"/>
                </a:cubicBezTo>
                <a:cubicBezTo>
                  <a:pt x="4781257" y="3656845"/>
                  <a:pt x="4444586" y="4498301"/>
                  <a:pt x="3861453" y="5081299"/>
                </a:cubicBezTo>
                <a:lnTo>
                  <a:pt x="3792118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grpSp>
        <p:nvGrpSpPr>
          <p:cNvPr id="20" name="Graphique 7">
            <a:extLst>
              <a:ext uri="{FF2B5EF4-FFF2-40B4-BE49-F238E27FC236}">
                <a16:creationId xmlns:a16="http://schemas.microsoft.com/office/drawing/2014/main" id="{41A6B5B5-03B8-49D6-8E7D-7234849CFE6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2166" y="6329527"/>
            <a:ext cx="1071853" cy="275084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21" name="Forme libre : forme 9">
              <a:extLst>
                <a:ext uri="{FF2B5EF4-FFF2-40B4-BE49-F238E27FC236}">
                  <a16:creationId xmlns:a16="http://schemas.microsoft.com/office/drawing/2014/main" id="{894C3BCE-0F75-41F2-8D95-D17AC0094E07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22" name="Forme libre : forme 10">
              <a:extLst>
                <a:ext uri="{FF2B5EF4-FFF2-40B4-BE49-F238E27FC236}">
                  <a16:creationId xmlns:a16="http://schemas.microsoft.com/office/drawing/2014/main" id="{3504E00F-BFEB-45F7-8ABF-8EDFD10A356B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23" name="Forme libre : forme 11">
              <a:extLst>
                <a:ext uri="{FF2B5EF4-FFF2-40B4-BE49-F238E27FC236}">
                  <a16:creationId xmlns:a16="http://schemas.microsoft.com/office/drawing/2014/main" id="{62970186-18A1-474A-9D38-2066088D8A0F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4E03B11-3BA8-180A-9A22-DDEDF4713147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30270284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next t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5C5F3432-6FAD-4E94-8F10-E3A9F64580C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351364 w 4572000"/>
              <a:gd name="connsiteY0" fmla="*/ 4913481 h 5143500"/>
              <a:gd name="connsiteX1" fmla="*/ 331614 w 4572000"/>
              <a:gd name="connsiteY1" fmla="*/ 4933530 h 5143500"/>
              <a:gd name="connsiteX2" fmla="*/ 352238 w 4572000"/>
              <a:gd name="connsiteY2" fmla="*/ 4953582 h 5143500"/>
              <a:gd name="connsiteX3" fmla="*/ 371988 w 4572000"/>
              <a:gd name="connsiteY3" fmla="*/ 4933533 h 5143500"/>
              <a:gd name="connsiteX4" fmla="*/ 351364 w 4572000"/>
              <a:gd name="connsiteY4" fmla="*/ 4913481 h 5143500"/>
              <a:gd name="connsiteX5" fmla="*/ 892594 w 4572000"/>
              <a:gd name="connsiteY5" fmla="*/ 4837587 h 5143500"/>
              <a:gd name="connsiteX6" fmla="*/ 917847 w 4572000"/>
              <a:gd name="connsiteY6" fmla="*/ 4847631 h 5143500"/>
              <a:gd name="connsiteX7" fmla="*/ 927649 w 4572000"/>
              <a:gd name="connsiteY7" fmla="*/ 4877990 h 5143500"/>
              <a:gd name="connsiteX8" fmla="*/ 918101 w 4572000"/>
              <a:gd name="connsiteY8" fmla="*/ 4908353 h 5143500"/>
              <a:gd name="connsiteX9" fmla="*/ 894867 w 4572000"/>
              <a:gd name="connsiteY9" fmla="*/ 4918277 h 5143500"/>
              <a:gd name="connsiteX10" fmla="*/ 868934 w 4572000"/>
              <a:gd name="connsiteY10" fmla="*/ 4908080 h 5143500"/>
              <a:gd name="connsiteX11" fmla="*/ 859063 w 4572000"/>
              <a:gd name="connsiteY11" fmla="*/ 4877877 h 5143500"/>
              <a:gd name="connsiteX12" fmla="*/ 868679 w 4572000"/>
              <a:gd name="connsiteY12" fmla="*/ 4847677 h 5143500"/>
              <a:gd name="connsiteX13" fmla="*/ 559058 w 4572000"/>
              <a:gd name="connsiteY13" fmla="*/ 4837499 h 5143500"/>
              <a:gd name="connsiteX14" fmla="*/ 578337 w 4572000"/>
              <a:gd name="connsiteY14" fmla="*/ 4840021 h 5143500"/>
              <a:gd name="connsiteX15" fmla="*/ 585644 w 4572000"/>
              <a:gd name="connsiteY15" fmla="*/ 4847817 h 5143500"/>
              <a:gd name="connsiteX16" fmla="*/ 585644 w 4572000"/>
              <a:gd name="connsiteY16" fmla="*/ 4907937 h 5143500"/>
              <a:gd name="connsiteX17" fmla="*/ 578337 w 4572000"/>
              <a:gd name="connsiteY17" fmla="*/ 4915741 h 5143500"/>
              <a:gd name="connsiteX18" fmla="*/ 558606 w 4572000"/>
              <a:gd name="connsiteY18" fmla="*/ 4918322 h 5143500"/>
              <a:gd name="connsiteX19" fmla="*/ 534560 w 4572000"/>
              <a:gd name="connsiteY19" fmla="*/ 4909442 h 5143500"/>
              <a:gd name="connsiteX20" fmla="*/ 523520 w 4572000"/>
              <a:gd name="connsiteY20" fmla="*/ 4877990 h 5143500"/>
              <a:gd name="connsiteX21" fmla="*/ 534560 w 4572000"/>
              <a:gd name="connsiteY21" fmla="*/ 4846542 h 5143500"/>
              <a:gd name="connsiteX22" fmla="*/ 1101681 w 4572000"/>
              <a:gd name="connsiteY22" fmla="*/ 4805359 h 5143500"/>
              <a:gd name="connsiteX23" fmla="*/ 1095865 w 4572000"/>
              <a:gd name="connsiteY23" fmla="*/ 4811167 h 5143500"/>
              <a:gd name="connsiteX24" fmla="*/ 1095865 w 4572000"/>
              <a:gd name="connsiteY24" fmla="*/ 4944812 h 5143500"/>
              <a:gd name="connsiteX25" fmla="*/ 1101681 w 4572000"/>
              <a:gd name="connsiteY25" fmla="*/ 4950628 h 5143500"/>
              <a:gd name="connsiteX26" fmla="*/ 1127824 w 4572000"/>
              <a:gd name="connsiteY26" fmla="*/ 4950628 h 5143500"/>
              <a:gd name="connsiteX27" fmla="*/ 1128318 w 4572000"/>
              <a:gd name="connsiteY27" fmla="*/ 4950134 h 5143500"/>
              <a:gd name="connsiteX28" fmla="*/ 1130432 w 4572000"/>
              <a:gd name="connsiteY28" fmla="*/ 4950134 h 5143500"/>
              <a:gd name="connsiteX29" fmla="*/ 1136286 w 4572000"/>
              <a:gd name="connsiteY29" fmla="*/ 4944348 h 5143500"/>
              <a:gd name="connsiteX30" fmla="*/ 1136286 w 4572000"/>
              <a:gd name="connsiteY30" fmla="*/ 4811405 h 5143500"/>
              <a:gd name="connsiteX31" fmla="*/ 1130432 w 4572000"/>
              <a:gd name="connsiteY31" fmla="*/ 4805627 h 5143500"/>
              <a:gd name="connsiteX32" fmla="*/ 1128093 w 4572000"/>
              <a:gd name="connsiteY32" fmla="*/ 4805627 h 5143500"/>
              <a:gd name="connsiteX33" fmla="*/ 1127824 w 4572000"/>
              <a:gd name="connsiteY33" fmla="*/ 4805359 h 5143500"/>
              <a:gd name="connsiteX34" fmla="*/ 891921 w 4572000"/>
              <a:gd name="connsiteY34" fmla="*/ 4802455 h 5143500"/>
              <a:gd name="connsiteX35" fmla="*/ 819860 w 4572000"/>
              <a:gd name="connsiteY35" fmla="*/ 4877990 h 5143500"/>
              <a:gd name="connsiteX36" fmla="*/ 893950 w 4572000"/>
              <a:gd name="connsiteY36" fmla="*/ 4953533 h 5143500"/>
              <a:gd name="connsiteX37" fmla="*/ 923594 w 4572000"/>
              <a:gd name="connsiteY37" fmla="*/ 4947899 h 5143500"/>
              <a:gd name="connsiteX38" fmla="*/ 924072 w 4572000"/>
              <a:gd name="connsiteY38" fmla="*/ 4947569 h 5143500"/>
              <a:gd name="connsiteX39" fmla="*/ 924870 w 4572000"/>
              <a:gd name="connsiteY39" fmla="*/ 4947419 h 5143500"/>
              <a:gd name="connsiteX40" fmla="*/ 967554 w 4572000"/>
              <a:gd name="connsiteY40" fmla="*/ 4877877 h 5143500"/>
              <a:gd name="connsiteX41" fmla="*/ 924009 w 4572000"/>
              <a:gd name="connsiteY41" fmla="*/ 4808342 h 5143500"/>
              <a:gd name="connsiteX42" fmla="*/ 922788 w 4572000"/>
              <a:gd name="connsiteY42" fmla="*/ 4808122 h 5143500"/>
              <a:gd name="connsiteX43" fmla="*/ 922738 w 4572000"/>
              <a:gd name="connsiteY43" fmla="*/ 4808088 h 5143500"/>
              <a:gd name="connsiteX44" fmla="*/ 891921 w 4572000"/>
              <a:gd name="connsiteY44" fmla="*/ 4802455 h 5143500"/>
              <a:gd name="connsiteX45" fmla="*/ 725444 w 4572000"/>
              <a:gd name="connsiteY45" fmla="*/ 4802455 h 5143500"/>
              <a:gd name="connsiteX46" fmla="*/ 667046 w 4572000"/>
              <a:gd name="connsiteY46" fmla="*/ 4812907 h 5143500"/>
              <a:gd name="connsiteX47" fmla="*/ 666934 w 4572000"/>
              <a:gd name="connsiteY47" fmla="*/ 4813086 h 5143500"/>
              <a:gd name="connsiteX48" fmla="*/ 666651 w 4572000"/>
              <a:gd name="connsiteY48" fmla="*/ 4813136 h 5143500"/>
              <a:gd name="connsiteX49" fmla="*/ 659335 w 4572000"/>
              <a:gd name="connsiteY49" fmla="*/ 4824699 h 5143500"/>
              <a:gd name="connsiteX50" fmla="*/ 659335 w 4572000"/>
              <a:gd name="connsiteY50" fmla="*/ 4944348 h 5143500"/>
              <a:gd name="connsiteX51" fmla="*/ 659778 w 4572000"/>
              <a:gd name="connsiteY51" fmla="*/ 4944785 h 5143500"/>
              <a:gd name="connsiteX52" fmla="*/ 659778 w 4572000"/>
              <a:gd name="connsiteY52" fmla="*/ 4944812 h 5143500"/>
              <a:gd name="connsiteX53" fmla="*/ 665594 w 4572000"/>
              <a:gd name="connsiteY53" fmla="*/ 4950628 h 5143500"/>
              <a:gd name="connsiteX54" fmla="*/ 691737 w 4572000"/>
              <a:gd name="connsiteY54" fmla="*/ 4950628 h 5143500"/>
              <a:gd name="connsiteX55" fmla="*/ 697553 w 4572000"/>
              <a:gd name="connsiteY55" fmla="*/ 4944812 h 5143500"/>
              <a:gd name="connsiteX56" fmla="*/ 697553 w 4572000"/>
              <a:gd name="connsiteY56" fmla="*/ 4847194 h 5143500"/>
              <a:gd name="connsiteX57" fmla="*/ 704449 w 4572000"/>
              <a:gd name="connsiteY57" fmla="*/ 4839717 h 5143500"/>
              <a:gd name="connsiteX58" fmla="*/ 726010 w 4572000"/>
              <a:gd name="connsiteY58" fmla="*/ 4837419 h 5143500"/>
              <a:gd name="connsiteX59" fmla="*/ 746014 w 4572000"/>
              <a:gd name="connsiteY59" fmla="*/ 4843168 h 5143500"/>
              <a:gd name="connsiteX60" fmla="*/ 754203 w 4572000"/>
              <a:gd name="connsiteY60" fmla="*/ 4862009 h 5143500"/>
              <a:gd name="connsiteX61" fmla="*/ 754203 w 4572000"/>
              <a:gd name="connsiteY61" fmla="*/ 4944812 h 5143500"/>
              <a:gd name="connsiteX62" fmla="*/ 760019 w 4572000"/>
              <a:gd name="connsiteY62" fmla="*/ 4950628 h 5143500"/>
              <a:gd name="connsiteX63" fmla="*/ 786161 w 4572000"/>
              <a:gd name="connsiteY63" fmla="*/ 4950628 h 5143500"/>
              <a:gd name="connsiteX64" fmla="*/ 791977 w 4572000"/>
              <a:gd name="connsiteY64" fmla="*/ 4944812 h 5143500"/>
              <a:gd name="connsiteX65" fmla="*/ 791977 w 4572000"/>
              <a:gd name="connsiteY65" fmla="*/ 4944762 h 5143500"/>
              <a:gd name="connsiteX66" fmla="*/ 792396 w 4572000"/>
              <a:gd name="connsiteY66" fmla="*/ 4944348 h 5143500"/>
              <a:gd name="connsiteX67" fmla="*/ 792396 w 4572000"/>
              <a:gd name="connsiteY67" fmla="*/ 4857065 h 5143500"/>
              <a:gd name="connsiteX68" fmla="*/ 775798 w 4572000"/>
              <a:gd name="connsiteY68" fmla="*/ 4816682 h 5143500"/>
              <a:gd name="connsiteX69" fmla="*/ 775550 w 4572000"/>
              <a:gd name="connsiteY69" fmla="*/ 4816558 h 5143500"/>
              <a:gd name="connsiteX70" fmla="*/ 775487 w 4572000"/>
              <a:gd name="connsiteY70" fmla="*/ 4816471 h 5143500"/>
              <a:gd name="connsiteX71" fmla="*/ 725444 w 4572000"/>
              <a:gd name="connsiteY71" fmla="*/ 4802455 h 5143500"/>
              <a:gd name="connsiteX72" fmla="*/ 559835 w 4572000"/>
              <a:gd name="connsiteY72" fmla="*/ 4802455 h 5143500"/>
              <a:gd name="connsiteX73" fmla="*/ 529663 w 4572000"/>
              <a:gd name="connsiteY73" fmla="*/ 4807762 h 5143500"/>
              <a:gd name="connsiteX74" fmla="*/ 529596 w 4572000"/>
              <a:gd name="connsiteY74" fmla="*/ 4807805 h 5143500"/>
              <a:gd name="connsiteX75" fmla="*/ 528373 w 4572000"/>
              <a:gd name="connsiteY75" fmla="*/ 4808018 h 5143500"/>
              <a:gd name="connsiteX76" fmla="*/ 483587 w 4572000"/>
              <a:gd name="connsiteY76" fmla="*/ 4877877 h 5143500"/>
              <a:gd name="connsiteX77" fmla="*/ 526397 w 4572000"/>
              <a:gd name="connsiteY77" fmla="*/ 4947825 h 5143500"/>
              <a:gd name="connsiteX78" fmla="*/ 527143 w 4572000"/>
              <a:gd name="connsiteY78" fmla="*/ 4947947 h 5143500"/>
              <a:gd name="connsiteX79" fmla="*/ 527701 w 4572000"/>
              <a:gd name="connsiteY79" fmla="*/ 4948307 h 5143500"/>
              <a:gd name="connsiteX80" fmla="*/ 559257 w 4572000"/>
              <a:gd name="connsiteY80" fmla="*/ 4953533 h 5143500"/>
              <a:gd name="connsiteX81" fmla="*/ 617069 w 4572000"/>
              <a:gd name="connsiteY81" fmla="*/ 4941908 h 5143500"/>
              <a:gd name="connsiteX82" fmla="*/ 624338 w 4572000"/>
              <a:gd name="connsiteY82" fmla="*/ 4930284 h 5143500"/>
              <a:gd name="connsiteX83" fmla="*/ 624338 w 4572000"/>
              <a:gd name="connsiteY83" fmla="*/ 4824821 h 5143500"/>
              <a:gd name="connsiteX84" fmla="*/ 617069 w 4572000"/>
              <a:gd name="connsiteY84" fmla="*/ 4813204 h 5143500"/>
              <a:gd name="connsiteX85" fmla="*/ 559835 w 4572000"/>
              <a:gd name="connsiteY85" fmla="*/ 4802455 h 5143500"/>
              <a:gd name="connsiteX86" fmla="*/ 398012 w 4572000"/>
              <a:gd name="connsiteY86" fmla="*/ 4801292 h 5143500"/>
              <a:gd name="connsiteX87" fmla="*/ 396528 w 4572000"/>
              <a:gd name="connsiteY87" fmla="*/ 4801750 h 5143500"/>
              <a:gd name="connsiteX88" fmla="*/ 395863 w 4572000"/>
              <a:gd name="connsiteY88" fmla="*/ 4801582 h 5143500"/>
              <a:gd name="connsiteX89" fmla="*/ 331528 w 4572000"/>
              <a:gd name="connsiteY89" fmla="*/ 4853603 h 5143500"/>
              <a:gd name="connsiteX90" fmla="*/ 425688 w 4572000"/>
              <a:gd name="connsiteY90" fmla="*/ 4933656 h 5143500"/>
              <a:gd name="connsiteX91" fmla="*/ 423937 w 4572000"/>
              <a:gd name="connsiteY91" fmla="*/ 4944348 h 5143500"/>
              <a:gd name="connsiteX92" fmla="*/ 423646 w 4572000"/>
              <a:gd name="connsiteY92" fmla="*/ 4946089 h 5143500"/>
              <a:gd name="connsiteX93" fmla="*/ 428030 w 4572000"/>
              <a:gd name="connsiteY93" fmla="*/ 4950134 h 5143500"/>
              <a:gd name="connsiteX94" fmla="*/ 429441 w 4572000"/>
              <a:gd name="connsiteY94" fmla="*/ 4950134 h 5143500"/>
              <a:gd name="connsiteX95" fmla="*/ 429970 w 4572000"/>
              <a:gd name="connsiteY95" fmla="*/ 4950628 h 5143500"/>
              <a:gd name="connsiteX96" fmla="*/ 456122 w 4572000"/>
              <a:gd name="connsiteY96" fmla="*/ 4950628 h 5143500"/>
              <a:gd name="connsiteX97" fmla="*/ 463669 w 4572000"/>
              <a:gd name="connsiteY97" fmla="*/ 4944812 h 5143500"/>
              <a:gd name="connsiteX98" fmla="*/ 465995 w 4572000"/>
              <a:gd name="connsiteY98" fmla="*/ 4928255 h 5143500"/>
              <a:gd name="connsiteX99" fmla="*/ 372446 w 4572000"/>
              <a:gd name="connsiteY99" fmla="*/ 4850972 h 5143500"/>
              <a:gd name="connsiteX100" fmla="*/ 378875 w 4572000"/>
              <a:gd name="connsiteY100" fmla="*/ 4840371 h 5143500"/>
              <a:gd name="connsiteX101" fmla="*/ 395405 w 4572000"/>
              <a:gd name="connsiteY101" fmla="*/ 4836760 h 5143500"/>
              <a:gd name="connsiteX102" fmla="*/ 438849 w 4572000"/>
              <a:gd name="connsiteY102" fmla="*/ 4849557 h 5143500"/>
              <a:gd name="connsiteX103" fmla="*/ 443233 w 4572000"/>
              <a:gd name="connsiteY103" fmla="*/ 4850714 h 5143500"/>
              <a:gd name="connsiteX104" fmla="*/ 443816 w 4572000"/>
              <a:gd name="connsiteY104" fmla="*/ 4850348 h 5143500"/>
              <a:gd name="connsiteX105" fmla="*/ 445075 w 4572000"/>
              <a:gd name="connsiteY105" fmla="*/ 4850684 h 5143500"/>
              <a:gd name="connsiteX106" fmla="*/ 451468 w 4572000"/>
              <a:gd name="connsiteY106" fmla="*/ 4846616 h 5143500"/>
              <a:gd name="connsiteX107" fmla="*/ 460477 w 4572000"/>
              <a:gd name="connsiteY107" fmla="*/ 4827435 h 5143500"/>
              <a:gd name="connsiteX108" fmla="*/ 461640 w 4572000"/>
              <a:gd name="connsiteY108" fmla="*/ 4822502 h 5143500"/>
              <a:gd name="connsiteX109" fmla="*/ 458151 w 4572000"/>
              <a:gd name="connsiteY109" fmla="*/ 4816686 h 5143500"/>
              <a:gd name="connsiteX110" fmla="*/ 398012 w 4572000"/>
              <a:gd name="connsiteY110" fmla="*/ 4801292 h 5143500"/>
              <a:gd name="connsiteX111" fmla="*/ 1053744 w 4572000"/>
              <a:gd name="connsiteY111" fmla="*/ 4747249 h 5143500"/>
              <a:gd name="connsiteX112" fmla="*/ 994182 w 4572000"/>
              <a:gd name="connsiteY112" fmla="*/ 4808264 h 5143500"/>
              <a:gd name="connsiteX113" fmla="*/ 994182 w 4572000"/>
              <a:gd name="connsiteY113" fmla="*/ 4944812 h 5143500"/>
              <a:gd name="connsiteX114" fmla="*/ 999998 w 4572000"/>
              <a:gd name="connsiteY114" fmla="*/ 4950628 h 5143500"/>
              <a:gd name="connsiteX115" fmla="*/ 1025852 w 4572000"/>
              <a:gd name="connsiteY115" fmla="*/ 4950628 h 5143500"/>
              <a:gd name="connsiteX116" fmla="*/ 1026345 w 4572000"/>
              <a:gd name="connsiteY116" fmla="*/ 4950134 h 5143500"/>
              <a:gd name="connsiteX117" fmla="*/ 1027795 w 4572000"/>
              <a:gd name="connsiteY117" fmla="*/ 4950134 h 5143500"/>
              <a:gd name="connsiteX118" fmla="*/ 1033640 w 4572000"/>
              <a:gd name="connsiteY118" fmla="*/ 4944348 h 5143500"/>
              <a:gd name="connsiteX119" fmla="*/ 1033640 w 4572000"/>
              <a:gd name="connsiteY119" fmla="*/ 4837419 h 5143500"/>
              <a:gd name="connsiteX120" fmla="*/ 1070781 w 4572000"/>
              <a:gd name="connsiteY120" fmla="*/ 4837419 h 5143500"/>
              <a:gd name="connsiteX121" fmla="*/ 1076626 w 4572000"/>
              <a:gd name="connsiteY121" fmla="*/ 4831634 h 5143500"/>
              <a:gd name="connsiteX122" fmla="*/ 1076626 w 4572000"/>
              <a:gd name="connsiteY122" fmla="*/ 4811692 h 5143500"/>
              <a:gd name="connsiteX123" fmla="*/ 1070781 w 4572000"/>
              <a:gd name="connsiteY123" fmla="*/ 4805627 h 5143500"/>
              <a:gd name="connsiteX124" fmla="*/ 1068815 w 4572000"/>
              <a:gd name="connsiteY124" fmla="*/ 4805627 h 5143500"/>
              <a:gd name="connsiteX125" fmla="*/ 1068560 w 4572000"/>
              <a:gd name="connsiteY125" fmla="*/ 4805359 h 5143500"/>
              <a:gd name="connsiteX126" fmla="*/ 1033640 w 4572000"/>
              <a:gd name="connsiteY126" fmla="*/ 4805359 h 5143500"/>
              <a:gd name="connsiteX127" fmla="*/ 1033640 w 4572000"/>
              <a:gd name="connsiteY127" fmla="*/ 4802443 h 5143500"/>
              <a:gd name="connsiteX128" fmla="*/ 1056749 w 4572000"/>
              <a:gd name="connsiteY128" fmla="*/ 4778457 h 5143500"/>
              <a:gd name="connsiteX129" fmla="*/ 1071072 w 4572000"/>
              <a:gd name="connsiteY129" fmla="*/ 4779901 h 5143500"/>
              <a:gd name="connsiteX130" fmla="*/ 1076626 w 4572000"/>
              <a:gd name="connsiteY130" fmla="*/ 4774411 h 5143500"/>
              <a:gd name="connsiteX131" fmla="*/ 1079557 w 4572000"/>
              <a:gd name="connsiteY131" fmla="*/ 4759385 h 5143500"/>
              <a:gd name="connsiteX132" fmla="*/ 1080138 w 4572000"/>
              <a:gd name="connsiteY132" fmla="*/ 4755627 h 5143500"/>
              <a:gd name="connsiteX133" fmla="*/ 1074293 w 4572000"/>
              <a:gd name="connsiteY133" fmla="*/ 4749848 h 5143500"/>
              <a:gd name="connsiteX134" fmla="*/ 1072405 w 4572000"/>
              <a:gd name="connsiteY134" fmla="*/ 4749641 h 5143500"/>
              <a:gd name="connsiteX135" fmla="*/ 1072049 w 4572000"/>
              <a:gd name="connsiteY135" fmla="*/ 4749285 h 5143500"/>
              <a:gd name="connsiteX136" fmla="*/ 1053744 w 4572000"/>
              <a:gd name="connsiteY136" fmla="*/ 4747249 h 5143500"/>
              <a:gd name="connsiteX137" fmla="*/ 1115152 w 4572000"/>
              <a:gd name="connsiteY137" fmla="*/ 4747131 h 5143500"/>
              <a:gd name="connsiteX138" fmla="*/ 1095105 w 4572000"/>
              <a:gd name="connsiteY138" fmla="*/ 4767478 h 5143500"/>
              <a:gd name="connsiteX139" fmla="*/ 1116018 w 4572000"/>
              <a:gd name="connsiteY139" fmla="*/ 4787818 h 5143500"/>
              <a:gd name="connsiteX140" fmla="*/ 1136066 w 4572000"/>
              <a:gd name="connsiteY140" fmla="*/ 4767481 h 5143500"/>
              <a:gd name="connsiteX141" fmla="*/ 1115152 w 4572000"/>
              <a:gd name="connsiteY141" fmla="*/ 4747131 h 5143500"/>
              <a:gd name="connsiteX142" fmla="*/ 0 w 4572000"/>
              <a:gd name="connsiteY142" fmla="*/ 0 h 5143500"/>
              <a:gd name="connsiteX143" fmla="*/ 4572000 w 4572000"/>
              <a:gd name="connsiteY143" fmla="*/ 0 h 5143500"/>
              <a:gd name="connsiteX144" fmla="*/ 4572000 w 4572000"/>
              <a:gd name="connsiteY144" fmla="*/ 5143500 h 5143500"/>
              <a:gd name="connsiteX145" fmla="*/ 0 w 4572000"/>
              <a:gd name="connsiteY145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4572000" h="5143500">
                <a:moveTo>
                  <a:pt x="351364" y="4913481"/>
                </a:moveTo>
                <a:cubicBezTo>
                  <a:pt x="339457" y="4913486"/>
                  <a:pt x="331613" y="4921037"/>
                  <a:pt x="331614" y="4933530"/>
                </a:cubicBezTo>
                <a:cubicBezTo>
                  <a:pt x="331609" y="4945734"/>
                  <a:pt x="339457" y="4953580"/>
                  <a:pt x="352238" y="4953582"/>
                </a:cubicBezTo>
                <a:cubicBezTo>
                  <a:pt x="364154" y="4953577"/>
                  <a:pt x="371991" y="4945737"/>
                  <a:pt x="371988" y="4933533"/>
                </a:cubicBezTo>
                <a:cubicBezTo>
                  <a:pt x="371996" y="4921039"/>
                  <a:pt x="364154" y="4913482"/>
                  <a:pt x="351364" y="4913481"/>
                </a:cubicBezTo>
                <a:close/>
                <a:moveTo>
                  <a:pt x="892594" y="4837587"/>
                </a:moveTo>
                <a:lnTo>
                  <a:pt x="917847" y="4847631"/>
                </a:lnTo>
                <a:cubicBezTo>
                  <a:pt x="924092" y="4854457"/>
                  <a:pt x="927649" y="4864625"/>
                  <a:pt x="927649" y="4877990"/>
                </a:cubicBezTo>
                <a:cubicBezTo>
                  <a:pt x="927649" y="4891355"/>
                  <a:pt x="924092" y="4901524"/>
                  <a:pt x="918101" y="4908353"/>
                </a:cubicBezTo>
                <a:lnTo>
                  <a:pt x="894867" y="4918277"/>
                </a:lnTo>
                <a:lnTo>
                  <a:pt x="868934" y="4908080"/>
                </a:lnTo>
                <a:cubicBezTo>
                  <a:pt x="862646" y="4901288"/>
                  <a:pt x="859063" y="4891172"/>
                  <a:pt x="859063" y="4877877"/>
                </a:cubicBezTo>
                <a:cubicBezTo>
                  <a:pt x="859063" y="4864582"/>
                  <a:pt x="862646" y="4854468"/>
                  <a:pt x="868679" y="4847677"/>
                </a:cubicBezTo>
                <a:close/>
                <a:moveTo>
                  <a:pt x="559058" y="4837499"/>
                </a:moveTo>
                <a:lnTo>
                  <a:pt x="578337" y="4840021"/>
                </a:lnTo>
                <a:cubicBezTo>
                  <a:pt x="583310" y="4841465"/>
                  <a:pt x="585644" y="4843483"/>
                  <a:pt x="585644" y="4847817"/>
                </a:cubicBezTo>
                <a:lnTo>
                  <a:pt x="585644" y="4907937"/>
                </a:lnTo>
                <a:cubicBezTo>
                  <a:pt x="585644" y="4912270"/>
                  <a:pt x="583310" y="4914296"/>
                  <a:pt x="578337" y="4915741"/>
                </a:cubicBezTo>
                <a:lnTo>
                  <a:pt x="558606" y="4918322"/>
                </a:lnTo>
                <a:lnTo>
                  <a:pt x="534560" y="4909442"/>
                </a:lnTo>
                <a:cubicBezTo>
                  <a:pt x="527878" y="4902976"/>
                  <a:pt x="523520" y="4892806"/>
                  <a:pt x="523520" y="4877990"/>
                </a:cubicBezTo>
                <a:cubicBezTo>
                  <a:pt x="523520" y="4863173"/>
                  <a:pt x="527878" y="4853005"/>
                  <a:pt x="534560" y="4846542"/>
                </a:cubicBezTo>
                <a:close/>
                <a:moveTo>
                  <a:pt x="1101681" y="4805359"/>
                </a:moveTo>
                <a:cubicBezTo>
                  <a:pt x="1098193" y="4805359"/>
                  <a:pt x="1095865" y="4807677"/>
                  <a:pt x="1095865" y="4811167"/>
                </a:cubicBezTo>
                <a:lnTo>
                  <a:pt x="1095865" y="4944812"/>
                </a:lnTo>
                <a:cubicBezTo>
                  <a:pt x="1095865" y="4948301"/>
                  <a:pt x="1098193" y="4950628"/>
                  <a:pt x="1101681" y="4950628"/>
                </a:cubicBezTo>
                <a:lnTo>
                  <a:pt x="1127824" y="4950628"/>
                </a:lnTo>
                <a:lnTo>
                  <a:pt x="1128318" y="4950134"/>
                </a:lnTo>
                <a:lnTo>
                  <a:pt x="1130432" y="4950134"/>
                </a:lnTo>
                <a:cubicBezTo>
                  <a:pt x="1133944" y="4950134"/>
                  <a:pt x="1136286" y="4947819"/>
                  <a:pt x="1136286" y="4944348"/>
                </a:cubicBezTo>
                <a:lnTo>
                  <a:pt x="1136286" y="4811405"/>
                </a:lnTo>
                <a:cubicBezTo>
                  <a:pt x="1136286" y="4807934"/>
                  <a:pt x="1133944" y="4805627"/>
                  <a:pt x="1130432" y="4805627"/>
                </a:cubicBezTo>
                <a:lnTo>
                  <a:pt x="1128093" y="4805627"/>
                </a:lnTo>
                <a:lnTo>
                  <a:pt x="1127824" y="4805359"/>
                </a:lnTo>
                <a:close/>
                <a:moveTo>
                  <a:pt x="891921" y="4802455"/>
                </a:moveTo>
                <a:cubicBezTo>
                  <a:pt x="848338" y="4802455"/>
                  <a:pt x="819860" y="4834118"/>
                  <a:pt x="819860" y="4877990"/>
                </a:cubicBezTo>
                <a:cubicBezTo>
                  <a:pt x="819860" y="4921862"/>
                  <a:pt x="848338" y="4953533"/>
                  <a:pt x="893950" y="4953533"/>
                </a:cubicBezTo>
                <a:cubicBezTo>
                  <a:pt x="904845" y="4953533"/>
                  <a:pt x="914796" y="4951553"/>
                  <a:pt x="923594" y="4947899"/>
                </a:cubicBezTo>
                <a:lnTo>
                  <a:pt x="924072" y="4947569"/>
                </a:lnTo>
                <a:lnTo>
                  <a:pt x="924870" y="4947419"/>
                </a:lnTo>
                <a:cubicBezTo>
                  <a:pt x="951435" y="4936512"/>
                  <a:pt x="967554" y="4910608"/>
                  <a:pt x="967554" y="4877877"/>
                </a:cubicBezTo>
                <a:cubicBezTo>
                  <a:pt x="967554" y="4845146"/>
                  <a:pt x="951435" y="4819246"/>
                  <a:pt x="924009" y="4808342"/>
                </a:cubicBezTo>
                <a:lnTo>
                  <a:pt x="922788" y="4808122"/>
                </a:lnTo>
                <a:lnTo>
                  <a:pt x="922738" y="4808088"/>
                </a:lnTo>
                <a:cubicBezTo>
                  <a:pt x="913655" y="4804434"/>
                  <a:pt x="903323" y="4802455"/>
                  <a:pt x="891921" y="4802455"/>
                </a:cubicBezTo>
                <a:close/>
                <a:moveTo>
                  <a:pt x="725444" y="4802455"/>
                </a:moveTo>
                <a:cubicBezTo>
                  <a:pt x="708302" y="4802455"/>
                  <a:pt x="688256" y="4805359"/>
                  <a:pt x="667046" y="4812907"/>
                </a:cubicBezTo>
                <a:lnTo>
                  <a:pt x="666934" y="4813086"/>
                </a:lnTo>
                <a:lnTo>
                  <a:pt x="666651" y="4813136"/>
                </a:lnTo>
                <a:cubicBezTo>
                  <a:pt x="662557" y="4814581"/>
                  <a:pt x="659335" y="4818052"/>
                  <a:pt x="659335" y="4824699"/>
                </a:cubicBezTo>
                <a:lnTo>
                  <a:pt x="659335" y="4944348"/>
                </a:lnTo>
                <a:lnTo>
                  <a:pt x="659778" y="4944785"/>
                </a:lnTo>
                <a:lnTo>
                  <a:pt x="659778" y="4944812"/>
                </a:lnTo>
                <a:cubicBezTo>
                  <a:pt x="659778" y="4948301"/>
                  <a:pt x="662104" y="4950628"/>
                  <a:pt x="665594" y="4950628"/>
                </a:cubicBezTo>
                <a:lnTo>
                  <a:pt x="691737" y="4950628"/>
                </a:lnTo>
                <a:cubicBezTo>
                  <a:pt x="695226" y="4950628"/>
                  <a:pt x="697553" y="4948301"/>
                  <a:pt x="697553" y="4944812"/>
                </a:cubicBezTo>
                <a:lnTo>
                  <a:pt x="697553" y="4847194"/>
                </a:lnTo>
                <a:lnTo>
                  <a:pt x="704449" y="4839717"/>
                </a:lnTo>
                <a:lnTo>
                  <a:pt x="726010" y="4837419"/>
                </a:lnTo>
                <a:lnTo>
                  <a:pt x="746014" y="4843168"/>
                </a:lnTo>
                <a:lnTo>
                  <a:pt x="754203" y="4862009"/>
                </a:lnTo>
                <a:lnTo>
                  <a:pt x="754203" y="4944812"/>
                </a:lnTo>
                <a:cubicBezTo>
                  <a:pt x="754203" y="4948301"/>
                  <a:pt x="756529" y="4950628"/>
                  <a:pt x="760019" y="4950628"/>
                </a:cubicBezTo>
                <a:lnTo>
                  <a:pt x="786161" y="4950628"/>
                </a:lnTo>
                <a:cubicBezTo>
                  <a:pt x="789651" y="4950628"/>
                  <a:pt x="791977" y="4948301"/>
                  <a:pt x="791977" y="4944812"/>
                </a:cubicBezTo>
                <a:lnTo>
                  <a:pt x="791977" y="4944762"/>
                </a:lnTo>
                <a:lnTo>
                  <a:pt x="792396" y="4944348"/>
                </a:lnTo>
                <a:lnTo>
                  <a:pt x="792396" y="4857065"/>
                </a:lnTo>
                <a:cubicBezTo>
                  <a:pt x="792396" y="4839438"/>
                  <a:pt x="786911" y="4825856"/>
                  <a:pt x="775798" y="4816682"/>
                </a:cubicBezTo>
                <a:lnTo>
                  <a:pt x="775550" y="4816558"/>
                </a:lnTo>
                <a:lnTo>
                  <a:pt x="775487" y="4816471"/>
                </a:lnTo>
                <a:cubicBezTo>
                  <a:pt x="764446" y="4807248"/>
                  <a:pt x="747813" y="4802455"/>
                  <a:pt x="725444" y="4802455"/>
                </a:cubicBezTo>
                <a:close/>
                <a:moveTo>
                  <a:pt x="559835" y="4802455"/>
                </a:moveTo>
                <a:cubicBezTo>
                  <a:pt x="548869" y="4802455"/>
                  <a:pt x="538720" y="4804289"/>
                  <a:pt x="529663" y="4807762"/>
                </a:cubicBezTo>
                <a:lnTo>
                  <a:pt x="529596" y="4807805"/>
                </a:lnTo>
                <a:lnTo>
                  <a:pt x="528373" y="4808018"/>
                </a:lnTo>
                <a:cubicBezTo>
                  <a:pt x="501027" y="4818381"/>
                  <a:pt x="483587" y="4843416"/>
                  <a:pt x="483587" y="4877877"/>
                </a:cubicBezTo>
                <a:cubicBezTo>
                  <a:pt x="483587" y="4912775"/>
                  <a:pt x="498720" y="4937596"/>
                  <a:pt x="526397" y="4947825"/>
                </a:cubicBezTo>
                <a:lnTo>
                  <a:pt x="527143" y="4947947"/>
                </a:lnTo>
                <a:lnTo>
                  <a:pt x="527701" y="4948307"/>
                </a:lnTo>
                <a:cubicBezTo>
                  <a:pt x="536867" y="4951735"/>
                  <a:pt x="547417" y="4953533"/>
                  <a:pt x="559257" y="4953533"/>
                </a:cubicBezTo>
                <a:cubicBezTo>
                  <a:pt x="578429" y="4953533"/>
                  <a:pt x="597023" y="4950331"/>
                  <a:pt x="617069" y="4941908"/>
                </a:cubicBezTo>
                <a:cubicBezTo>
                  <a:pt x="621723" y="4939879"/>
                  <a:pt x="624338" y="4936678"/>
                  <a:pt x="624338" y="4930284"/>
                </a:cubicBezTo>
                <a:lnTo>
                  <a:pt x="624338" y="4824821"/>
                </a:lnTo>
                <a:cubicBezTo>
                  <a:pt x="624338" y="4818138"/>
                  <a:pt x="621723" y="4814946"/>
                  <a:pt x="617069" y="4813204"/>
                </a:cubicBezTo>
                <a:cubicBezTo>
                  <a:pt x="597898" y="4805936"/>
                  <a:pt x="579880" y="4802455"/>
                  <a:pt x="559835" y="4802455"/>
                </a:cubicBezTo>
                <a:close/>
                <a:moveTo>
                  <a:pt x="398012" y="4801292"/>
                </a:moveTo>
                <a:lnTo>
                  <a:pt x="396528" y="4801750"/>
                </a:lnTo>
                <a:lnTo>
                  <a:pt x="395863" y="4801582"/>
                </a:lnTo>
                <a:cubicBezTo>
                  <a:pt x="356679" y="4801582"/>
                  <a:pt x="331528" y="4822385"/>
                  <a:pt x="331528" y="4853603"/>
                </a:cubicBezTo>
                <a:cubicBezTo>
                  <a:pt x="331528" y="4914871"/>
                  <a:pt x="425688" y="4891154"/>
                  <a:pt x="425688" y="4933656"/>
                </a:cubicBezTo>
                <a:cubicBezTo>
                  <a:pt x="425688" y="4937989"/>
                  <a:pt x="425107" y="4940590"/>
                  <a:pt x="423937" y="4944348"/>
                </a:cubicBezTo>
                <a:cubicBezTo>
                  <a:pt x="423646" y="4944931"/>
                  <a:pt x="423646" y="4945505"/>
                  <a:pt x="423646" y="4946089"/>
                </a:cubicBezTo>
                <a:cubicBezTo>
                  <a:pt x="423646" y="4948394"/>
                  <a:pt x="425107" y="4950134"/>
                  <a:pt x="428030" y="4950134"/>
                </a:cubicBezTo>
                <a:lnTo>
                  <a:pt x="429441" y="4950134"/>
                </a:lnTo>
                <a:lnTo>
                  <a:pt x="429970" y="4950628"/>
                </a:lnTo>
                <a:lnTo>
                  <a:pt x="456122" y="4950628"/>
                </a:lnTo>
                <a:cubicBezTo>
                  <a:pt x="460477" y="4950628"/>
                  <a:pt x="462217" y="4949176"/>
                  <a:pt x="463669" y="4944812"/>
                </a:cubicBezTo>
                <a:cubicBezTo>
                  <a:pt x="465419" y="4939879"/>
                  <a:pt x="465995" y="4933196"/>
                  <a:pt x="465995" y="4928255"/>
                </a:cubicBezTo>
                <a:cubicBezTo>
                  <a:pt x="465995" y="4862299"/>
                  <a:pt x="372446" y="4878177"/>
                  <a:pt x="372446" y="4850972"/>
                </a:cubicBezTo>
                <a:cubicBezTo>
                  <a:pt x="372446" y="4846523"/>
                  <a:pt x="374698" y="4842891"/>
                  <a:pt x="378875" y="4840371"/>
                </a:cubicBezTo>
                <a:lnTo>
                  <a:pt x="395405" y="4836760"/>
                </a:lnTo>
                <a:lnTo>
                  <a:pt x="438849" y="4849557"/>
                </a:lnTo>
                <a:cubicBezTo>
                  <a:pt x="440310" y="4850418"/>
                  <a:pt x="441772" y="4850714"/>
                  <a:pt x="443233" y="4850714"/>
                </a:cubicBezTo>
                <a:lnTo>
                  <a:pt x="443816" y="4850348"/>
                </a:lnTo>
                <a:lnTo>
                  <a:pt x="445075" y="4850684"/>
                </a:lnTo>
                <a:cubicBezTo>
                  <a:pt x="447690" y="4850684"/>
                  <a:pt x="450306" y="4849231"/>
                  <a:pt x="451468" y="4846616"/>
                </a:cubicBezTo>
                <a:lnTo>
                  <a:pt x="460477" y="4827435"/>
                </a:lnTo>
                <a:cubicBezTo>
                  <a:pt x="461318" y="4825652"/>
                  <a:pt x="461640" y="4823954"/>
                  <a:pt x="461640" y="4822502"/>
                </a:cubicBezTo>
                <a:cubicBezTo>
                  <a:pt x="461640" y="4820176"/>
                  <a:pt x="460486" y="4817858"/>
                  <a:pt x="458151" y="4816686"/>
                </a:cubicBezTo>
                <a:cubicBezTo>
                  <a:pt x="440142" y="4806226"/>
                  <a:pt x="418636" y="4801292"/>
                  <a:pt x="398012" y="4801292"/>
                </a:cubicBezTo>
                <a:close/>
                <a:moveTo>
                  <a:pt x="1053744" y="4747249"/>
                </a:moveTo>
                <a:cubicBezTo>
                  <a:pt x="1017718" y="4747249"/>
                  <a:pt x="994182" y="4766420"/>
                  <a:pt x="994182" y="4808264"/>
                </a:cubicBezTo>
                <a:lnTo>
                  <a:pt x="994182" y="4944812"/>
                </a:lnTo>
                <a:cubicBezTo>
                  <a:pt x="994182" y="4948301"/>
                  <a:pt x="996508" y="4950628"/>
                  <a:pt x="999998" y="4950628"/>
                </a:cubicBezTo>
                <a:lnTo>
                  <a:pt x="1025852" y="4950628"/>
                </a:lnTo>
                <a:lnTo>
                  <a:pt x="1026345" y="4950134"/>
                </a:lnTo>
                <a:lnTo>
                  <a:pt x="1027795" y="4950134"/>
                </a:lnTo>
                <a:cubicBezTo>
                  <a:pt x="1031307" y="4950134"/>
                  <a:pt x="1033640" y="4947819"/>
                  <a:pt x="1033640" y="4944348"/>
                </a:cubicBezTo>
                <a:lnTo>
                  <a:pt x="1033640" y="4837419"/>
                </a:lnTo>
                <a:lnTo>
                  <a:pt x="1070781" y="4837419"/>
                </a:lnTo>
                <a:cubicBezTo>
                  <a:pt x="1074584" y="4837419"/>
                  <a:pt x="1076626" y="4835105"/>
                  <a:pt x="1076626" y="4831634"/>
                </a:cubicBezTo>
                <a:lnTo>
                  <a:pt x="1076626" y="4811692"/>
                </a:lnTo>
                <a:cubicBezTo>
                  <a:pt x="1076626" y="4807934"/>
                  <a:pt x="1074584" y="4805627"/>
                  <a:pt x="1070781" y="4805627"/>
                </a:cubicBezTo>
                <a:lnTo>
                  <a:pt x="1068815" y="4805627"/>
                </a:lnTo>
                <a:lnTo>
                  <a:pt x="1068560" y="4805359"/>
                </a:lnTo>
                <a:lnTo>
                  <a:pt x="1033640" y="4805359"/>
                </a:lnTo>
                <a:lnTo>
                  <a:pt x="1033640" y="4802443"/>
                </a:lnTo>
                <a:cubicBezTo>
                  <a:pt x="1033640" y="4786548"/>
                  <a:pt x="1040664" y="4778457"/>
                  <a:pt x="1056749" y="4778457"/>
                </a:cubicBezTo>
                <a:cubicBezTo>
                  <a:pt x="1062594" y="4778457"/>
                  <a:pt x="1068893" y="4779901"/>
                  <a:pt x="1071072" y="4779901"/>
                </a:cubicBezTo>
                <a:cubicBezTo>
                  <a:pt x="1074584" y="4779901"/>
                  <a:pt x="1076046" y="4777882"/>
                  <a:pt x="1076626" y="4774411"/>
                </a:cubicBezTo>
                <a:lnTo>
                  <a:pt x="1079557" y="4759385"/>
                </a:lnTo>
                <a:cubicBezTo>
                  <a:pt x="1079814" y="4758050"/>
                  <a:pt x="1080138" y="4756876"/>
                  <a:pt x="1080138" y="4755627"/>
                </a:cubicBezTo>
                <a:cubicBezTo>
                  <a:pt x="1080138" y="4752417"/>
                  <a:pt x="1078387" y="4750711"/>
                  <a:pt x="1074293" y="4749848"/>
                </a:cubicBezTo>
                <a:lnTo>
                  <a:pt x="1072405" y="4749641"/>
                </a:lnTo>
                <a:lnTo>
                  <a:pt x="1072049" y="4749285"/>
                </a:lnTo>
                <a:cubicBezTo>
                  <a:pt x="1066233" y="4747834"/>
                  <a:pt x="1059942" y="4747249"/>
                  <a:pt x="1053744" y="4747249"/>
                </a:cubicBezTo>
                <a:close/>
                <a:moveTo>
                  <a:pt x="1115152" y="4747131"/>
                </a:moveTo>
                <a:cubicBezTo>
                  <a:pt x="1102948" y="4747139"/>
                  <a:pt x="1095102" y="4754688"/>
                  <a:pt x="1095105" y="4767478"/>
                </a:cubicBezTo>
                <a:cubicBezTo>
                  <a:pt x="1095102" y="4779971"/>
                  <a:pt x="1102948" y="4787811"/>
                  <a:pt x="1116018" y="4787818"/>
                </a:cubicBezTo>
                <a:cubicBezTo>
                  <a:pt x="1127933" y="4787817"/>
                  <a:pt x="1136071" y="4779974"/>
                  <a:pt x="1136066" y="4767481"/>
                </a:cubicBezTo>
                <a:cubicBezTo>
                  <a:pt x="1136071" y="4754690"/>
                  <a:pt x="1127933" y="4747137"/>
                  <a:pt x="1115152" y="4747131"/>
                </a:cubicBezTo>
                <a:close/>
                <a:moveTo>
                  <a:pt x="0" y="0"/>
                </a:moveTo>
                <a:lnTo>
                  <a:pt x="4572000" y="0"/>
                </a:lnTo>
                <a:lnTo>
                  <a:pt x="4572000" y="5143500"/>
                </a:lnTo>
                <a:lnTo>
                  <a:pt x="0" y="51435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2" name="Espace réservé du graphique SmartArt 11">
            <a:extLst>
              <a:ext uri="{FF2B5EF4-FFF2-40B4-BE49-F238E27FC236}">
                <a16:creationId xmlns:a16="http://schemas.microsoft.com/office/drawing/2014/main" id="{0F580B26-21D6-4630-AE3D-FB359C1C883E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9216309" y="1901915"/>
            <a:ext cx="96687" cy="96000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fr-FR"/>
          </a:p>
        </p:txBody>
      </p:sp>
      <p:sp>
        <p:nvSpPr>
          <p:cNvPr id="17" name="Espace réservé du graphique SmartArt 11">
            <a:extLst>
              <a:ext uri="{FF2B5EF4-FFF2-40B4-BE49-F238E27FC236}">
                <a16:creationId xmlns:a16="http://schemas.microsoft.com/office/drawing/2014/main" id="{16B17374-481A-4CE6-8974-CA84865A03CA}"/>
              </a:ext>
            </a:extLst>
          </p:cNvPr>
          <p:cNvSpPr>
            <a:spLocks noGrp="1" noChangeAspect="1"/>
          </p:cNvSpPr>
          <p:nvPr>
            <p:ph type="dgm" sz="quarter" idx="19"/>
          </p:nvPr>
        </p:nvSpPr>
        <p:spPr>
          <a:xfrm>
            <a:off x="9216309" y="4860087"/>
            <a:ext cx="96687" cy="96000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accent2"/>
          </a:solidFill>
          <a:ln w="22225">
            <a:noFill/>
          </a:ln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/>
              <a:t>Click icon to add SmartArt graphic</a:t>
            </a:r>
            <a:endParaRPr lang="fr-FR"/>
          </a:p>
        </p:txBody>
      </p:sp>
      <p:sp>
        <p:nvSpPr>
          <p:cNvPr id="24" name="Espace réservé du texte 5">
            <a:extLst>
              <a:ext uri="{FF2B5EF4-FFF2-40B4-BE49-F238E27FC236}">
                <a16:creationId xmlns:a16="http://schemas.microsoft.com/office/drawing/2014/main" id="{013E5883-7FD1-4C44-9ADB-EE49A089146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6602" y="2500883"/>
            <a:ext cx="4103397" cy="973837"/>
          </a:xfrm>
        </p:spPr>
        <p:txBody>
          <a:bodyPr anchor="b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fr-FR" sz="2400" b="0" i="0" kern="120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2667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EF5BFE2C-3893-4574-8E43-0A0678870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06602" y="3490415"/>
            <a:ext cx="4103397" cy="537959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467" b="0" i="1" kern="1200" dirty="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ctr">
              <a:lnSpc>
                <a:spcPct val="100000"/>
              </a:lnSpc>
              <a:buFont typeface="Arial" panose="020B0604020202020204" pitchFamily="34" charset="0"/>
              <a:buNone/>
              <a:defRPr sz="3333" b="0" i="1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E331AD24-1AAB-440A-917D-3BB2B9658DC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206602" y="4113499"/>
            <a:ext cx="4103397" cy="331244"/>
          </a:xfrm>
        </p:spPr>
        <p:txBody>
          <a:bodyPr anchor="t">
            <a:noAutofit/>
          </a:bodyPr>
          <a:lstStyle>
            <a:lvl1pPr algn="ctr">
              <a:lnSpc>
                <a:spcPct val="96000"/>
              </a:lnSpc>
              <a:spcAft>
                <a:spcPts val="1333"/>
              </a:spcAft>
              <a:defRPr lang="en-US" sz="1067" b="0" i="0" kern="1200" dirty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71391" indent="0" algn="l">
              <a:lnSpc>
                <a:spcPct val="100000"/>
              </a:lnSpc>
              <a:buFont typeface="Arial" panose="020B0604020202020204" pitchFamily="34" charset="0"/>
              <a:buNone/>
              <a:defRPr lang="en-US" sz="1600" b="0" i="0" kern="1200" noProof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algn="ctr">
              <a:lnSpc>
                <a:spcPct val="100000"/>
              </a:lnSpc>
              <a:spcBef>
                <a:spcPts val="1333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426638-E995-48BB-9876-A857FD3B91D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E6D6CE-9906-47BC-81E7-F3BCA960860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F352F5-7F5C-47F1-B700-C651F0FECCFB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/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</p:spTree>
    <p:extLst>
      <p:ext uri="{BB962C8B-B14F-4D97-AF65-F5344CB8AC3E}">
        <p14:creationId xmlns:p14="http://schemas.microsoft.com/office/powerpoint/2010/main" val="130726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E56171-4788-4B4A-B8DB-98CB348C66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3" y="1787589"/>
            <a:ext cx="11304000" cy="3560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B13D2F-4666-4620-8FD5-CFC5310B56F8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72CF9C-8D0F-42DF-BACB-E0149FC722C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 sz="1333"/>
            </a:lvl1pPr>
          </a:lstStyle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B2003F5C-CB72-4CF3-92F6-48DF799244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73" y="1428424"/>
            <a:ext cx="11304000" cy="28725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B0168D5-80B6-EA19-891E-7FF733C76F4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31800" y="5728229"/>
            <a:ext cx="11328400" cy="581556"/>
          </a:xfrm>
        </p:spPr>
        <p:txBody>
          <a:bodyPr anchor="b"/>
          <a:lstStyle>
            <a:lvl1pPr>
              <a:lnSpc>
                <a:spcPct val="100000"/>
              </a:lnSpc>
              <a:defRPr sz="800"/>
            </a:lvl1pPr>
          </a:lstStyle>
          <a:p>
            <a:pPr lvl="0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6BDC85-FC95-4234-CADE-54A0E65D3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8994511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3">
            <a:extLst>
              <a:ext uri="{FF2B5EF4-FFF2-40B4-BE49-F238E27FC236}">
                <a16:creationId xmlns:a16="http://schemas.microsoft.com/office/drawing/2014/main" id="{CEC2E05F-5F9D-41D9-A40F-97C2869C7DD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462400" y="0"/>
            <a:ext cx="372960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11135-2E7F-4862-A57B-0D89D5324616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52907-EA88-418C-97E1-3343029E06C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C3353-532F-470C-976B-DF4E883F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00" y="385507"/>
            <a:ext cx="7644453" cy="9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BF4ECDC-1329-46C8-8342-5FD3297D56E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4" y="1787589"/>
            <a:ext cx="7644020" cy="3551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3196DAB-B773-4CB8-B0BB-E2663F2268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74" y="1428424"/>
            <a:ext cx="7644020" cy="28725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6C553C55-0C05-C174-DC3B-8DE80C668E54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31800" y="5522911"/>
            <a:ext cx="7654253" cy="581556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5458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Imag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3">
            <a:extLst>
              <a:ext uri="{FF2B5EF4-FFF2-40B4-BE49-F238E27FC236}">
                <a16:creationId xmlns:a16="http://schemas.microsoft.com/office/drawing/2014/main" id="{7E64057C-5A6F-41C9-B888-6149A71BAD6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0"/>
            <a:ext cx="6096000" cy="68580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AD8BD9-8520-41B8-97B9-B2853F4C4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01" y="385507"/>
            <a:ext cx="5371001" cy="9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972CF1A-7155-4C76-B467-0170E3D53F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5" y="1787589"/>
            <a:ext cx="5370568" cy="35432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AF3408D4-3F1B-42DA-9498-07BBCDC902F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75" y="1428424"/>
            <a:ext cx="5370568" cy="28725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5769F-2F96-4551-BDE3-70B050CA283D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53D0679-9C97-423D-9FAF-E650DE7391B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09C37C-E6D9-6A17-198C-B68ACBCB2D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31191" y="6353632"/>
            <a:ext cx="2072640" cy="250947"/>
          </a:xfrm>
          <a:prstGeom prst="rect">
            <a:avLst/>
          </a:prstGeom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8A112351-2ADF-6ABC-BC39-0D4E998C984B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31800" y="5522911"/>
            <a:ext cx="5370568" cy="581556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9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59149"/>
      </p:ext>
    </p:extLst>
  </p:cSld>
  <p:clrMapOvr>
    <a:masterClrMapping/>
  </p:clrMapOvr>
  <p:transition spd="med">
    <p:wipe dir="r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s and Descri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B88BFE2C-28A1-438A-960B-E93F4C5FF58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441600" y="1789011"/>
            <a:ext cx="5371435" cy="24958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sz="18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333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67A3D333-F7E4-4D2F-8B90-78E621A65ABB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095999" y="1789011"/>
            <a:ext cx="5361711" cy="249580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sz="18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buFont typeface="Arial" panose="020B0604020202020204" pitchFamily="34" charset="0"/>
              <a:buNone/>
              <a:defRPr sz="1333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Espace réservé pour une image  3">
            <a:extLst>
              <a:ext uri="{FF2B5EF4-FFF2-40B4-BE49-F238E27FC236}">
                <a16:creationId xmlns:a16="http://schemas.microsoft.com/office/drawing/2014/main" id="{D04D9ECA-57E3-42D4-AB59-AFDFC4994F9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444974" y="2119160"/>
            <a:ext cx="2340559" cy="4119863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5" name="Espace réservé pour une image  3">
            <a:extLst>
              <a:ext uri="{FF2B5EF4-FFF2-40B4-BE49-F238E27FC236}">
                <a16:creationId xmlns:a16="http://schemas.microsoft.com/office/drawing/2014/main" id="{A4ACE33E-54EC-45BB-A1EF-BC5E84D636CA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096001" y="2119160"/>
            <a:ext cx="2340559" cy="4119863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3DEB9B5-F15A-466E-8080-C371BE1672C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719523" y="2119159"/>
            <a:ext cx="2745600" cy="4119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53DFB714-75E9-40A1-A9E1-32341A0AB2F9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3068498" y="2119159"/>
            <a:ext cx="2744537" cy="4119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E07D06-DF5C-474E-986B-E56638903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EA9ADB2A-333D-4D22-950C-E486581F2E3D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4973" y="1428424"/>
            <a:ext cx="11313600" cy="287259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F89BEB-CFED-4938-8F8B-803D5708B553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FA481BE-C41F-4472-840A-E2A6B67C2022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54195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276DEF-3CBF-476F-8A84-C6760A5FE884}"/>
              </a:ext>
            </a:extLst>
          </p:cNvPr>
          <p:cNvSpPr/>
          <p:nvPr userDrawn="1"/>
        </p:nvSpPr>
        <p:spPr>
          <a:xfrm>
            <a:off x="0" y="0"/>
            <a:ext cx="3729600" cy="6858000"/>
          </a:xfrm>
          <a:prstGeom prst="rect">
            <a:avLst/>
          </a:prstGeom>
          <a:solidFill>
            <a:srgbClr val="E9E6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1" name="Forme libre : forme 9">
            <a:extLst>
              <a:ext uri="{FF2B5EF4-FFF2-40B4-BE49-F238E27FC236}">
                <a16:creationId xmlns:a16="http://schemas.microsoft.com/office/drawing/2014/main" id="{F5349C85-4F38-41FC-8627-25D47DE73E7F}"/>
              </a:ext>
            </a:extLst>
          </p:cNvPr>
          <p:cNvSpPr>
            <a:spLocks noChangeAspect="1"/>
          </p:cNvSpPr>
          <p:nvPr userDrawn="1"/>
        </p:nvSpPr>
        <p:spPr>
          <a:xfrm>
            <a:off x="441599" y="6330316"/>
            <a:ext cx="1073008" cy="273600"/>
          </a:xfrm>
          <a:custGeom>
            <a:avLst/>
            <a:gdLst>
              <a:gd name="connsiteX0" fmla="*/ 689325 w 740699"/>
              <a:gd name="connsiteY0" fmla="*/ 7347 h 191096"/>
              <a:gd name="connsiteX1" fmla="*/ 688790 w 740699"/>
              <a:gd name="connsiteY1" fmla="*/ 10847 h 191096"/>
              <a:gd name="connsiteX2" fmla="*/ 686092 w 740699"/>
              <a:gd name="connsiteY2" fmla="*/ 24840 h 191096"/>
              <a:gd name="connsiteX3" fmla="*/ 680980 w 740699"/>
              <a:gd name="connsiteY3" fmla="*/ 29953 h 191096"/>
              <a:gd name="connsiteX4" fmla="*/ 667797 w 740699"/>
              <a:gd name="connsiteY4" fmla="*/ 28608 h 191096"/>
              <a:gd name="connsiteX5" fmla="*/ 646528 w 740699"/>
              <a:gd name="connsiteY5" fmla="*/ 50946 h 191096"/>
              <a:gd name="connsiteX6" fmla="*/ 646528 w 740699"/>
              <a:gd name="connsiteY6" fmla="*/ 53911 h 191096"/>
              <a:gd name="connsiteX7" fmla="*/ 680712 w 740699"/>
              <a:gd name="connsiteY7" fmla="*/ 53911 h 191096"/>
              <a:gd name="connsiteX8" fmla="*/ 686092 w 740699"/>
              <a:gd name="connsiteY8" fmla="*/ 59559 h 191096"/>
              <a:gd name="connsiteX9" fmla="*/ 686092 w 740699"/>
              <a:gd name="connsiteY9" fmla="*/ 78130 h 191096"/>
              <a:gd name="connsiteX10" fmla="*/ 680712 w 740699"/>
              <a:gd name="connsiteY10" fmla="*/ 83518 h 191096"/>
              <a:gd name="connsiteX11" fmla="*/ 646528 w 740699"/>
              <a:gd name="connsiteY11" fmla="*/ 83518 h 191096"/>
              <a:gd name="connsiteX12" fmla="*/ 646528 w 740699"/>
              <a:gd name="connsiteY12" fmla="*/ 183097 h 191096"/>
              <a:gd name="connsiteX13" fmla="*/ 641148 w 740699"/>
              <a:gd name="connsiteY13" fmla="*/ 188485 h 191096"/>
              <a:gd name="connsiteX14" fmla="*/ 617197 w 740699"/>
              <a:gd name="connsiteY14" fmla="*/ 188485 h 191096"/>
              <a:gd name="connsiteX15" fmla="*/ 611809 w 740699"/>
              <a:gd name="connsiteY15" fmla="*/ 183097 h 191096"/>
              <a:gd name="connsiteX16" fmla="*/ 611809 w 740699"/>
              <a:gd name="connsiteY16" fmla="*/ 56602 h 191096"/>
              <a:gd name="connsiteX17" fmla="*/ 666987 w 740699"/>
              <a:gd name="connsiteY17" fmla="*/ 79 h 191096"/>
              <a:gd name="connsiteX18" fmla="*/ 683945 w 740699"/>
              <a:gd name="connsiteY18" fmla="*/ 1966 h 191096"/>
              <a:gd name="connsiteX19" fmla="*/ 689325 w 740699"/>
              <a:gd name="connsiteY19" fmla="*/ 7347 h 191096"/>
              <a:gd name="connsiteX20" fmla="*/ 741003 w 740699"/>
              <a:gd name="connsiteY20" fmla="*/ 59292 h 191096"/>
              <a:gd name="connsiteX21" fmla="*/ 741003 w 740699"/>
              <a:gd name="connsiteY21" fmla="*/ 183097 h 191096"/>
              <a:gd name="connsiteX22" fmla="*/ 735615 w 740699"/>
              <a:gd name="connsiteY22" fmla="*/ 188485 h 191096"/>
              <a:gd name="connsiteX23" fmla="*/ 711396 w 740699"/>
              <a:gd name="connsiteY23" fmla="*/ 188485 h 191096"/>
              <a:gd name="connsiteX24" fmla="*/ 706008 w 740699"/>
              <a:gd name="connsiteY24" fmla="*/ 183097 h 191096"/>
              <a:gd name="connsiteX25" fmla="*/ 706008 w 740699"/>
              <a:gd name="connsiteY25" fmla="*/ 59292 h 191096"/>
              <a:gd name="connsiteX26" fmla="*/ 711396 w 740699"/>
              <a:gd name="connsiteY26" fmla="*/ 53911 h 191096"/>
              <a:gd name="connsiteX27" fmla="*/ 735615 w 740699"/>
              <a:gd name="connsiteY27" fmla="*/ 53911 h 191096"/>
              <a:gd name="connsiteX28" fmla="*/ 741003 w 740699"/>
              <a:gd name="connsiteY28" fmla="*/ 59292 h 191096"/>
              <a:gd name="connsiteX29" fmla="*/ 518954 w 740699"/>
              <a:gd name="connsiteY29" fmla="*/ 158879 h 191096"/>
              <a:gd name="connsiteX30" fmla="*/ 485847 w 740699"/>
              <a:gd name="connsiteY30" fmla="*/ 121195 h 191096"/>
              <a:gd name="connsiteX31" fmla="*/ 517074 w 740699"/>
              <a:gd name="connsiteY31" fmla="*/ 83518 h 191096"/>
              <a:gd name="connsiteX32" fmla="*/ 550173 w 740699"/>
              <a:gd name="connsiteY32" fmla="*/ 121195 h 191096"/>
              <a:gd name="connsiteX33" fmla="*/ 518954 w 740699"/>
              <a:gd name="connsiteY33" fmla="*/ 158879 h 191096"/>
              <a:gd name="connsiteX34" fmla="*/ 517074 w 740699"/>
              <a:gd name="connsiteY34" fmla="*/ 51221 h 191096"/>
              <a:gd name="connsiteX35" fmla="*/ 450317 w 740699"/>
              <a:gd name="connsiteY35" fmla="*/ 121195 h 191096"/>
              <a:gd name="connsiteX36" fmla="*/ 518954 w 740699"/>
              <a:gd name="connsiteY36" fmla="*/ 191176 h 191096"/>
              <a:gd name="connsiteX37" fmla="*/ 585702 w 740699"/>
              <a:gd name="connsiteY37" fmla="*/ 121195 h 191096"/>
              <a:gd name="connsiteX38" fmla="*/ 517074 w 740699"/>
              <a:gd name="connsiteY38" fmla="*/ 51221 h 191096"/>
              <a:gd name="connsiteX39" fmla="*/ 424486 w 740699"/>
              <a:gd name="connsiteY39" fmla="*/ 101813 h 191096"/>
              <a:gd name="connsiteX40" fmla="*/ 424486 w 740699"/>
              <a:gd name="connsiteY40" fmla="*/ 183097 h 191096"/>
              <a:gd name="connsiteX41" fmla="*/ 419098 w 740699"/>
              <a:gd name="connsiteY41" fmla="*/ 188485 h 191096"/>
              <a:gd name="connsiteX42" fmla="*/ 394880 w 740699"/>
              <a:gd name="connsiteY42" fmla="*/ 188485 h 191096"/>
              <a:gd name="connsiteX43" fmla="*/ 389492 w 740699"/>
              <a:gd name="connsiteY43" fmla="*/ 183097 h 191096"/>
              <a:gd name="connsiteX44" fmla="*/ 389492 w 740699"/>
              <a:gd name="connsiteY44" fmla="*/ 106391 h 191096"/>
              <a:gd name="connsiteX45" fmla="*/ 363385 w 740699"/>
              <a:gd name="connsiteY45" fmla="*/ 83518 h 191096"/>
              <a:gd name="connsiteX46" fmla="*/ 343469 w 740699"/>
              <a:gd name="connsiteY46" fmla="*/ 85665 h 191096"/>
              <a:gd name="connsiteX47" fmla="*/ 337012 w 740699"/>
              <a:gd name="connsiteY47" fmla="*/ 92666 h 191096"/>
              <a:gd name="connsiteX48" fmla="*/ 337012 w 740699"/>
              <a:gd name="connsiteY48" fmla="*/ 183097 h 191096"/>
              <a:gd name="connsiteX49" fmla="*/ 331624 w 740699"/>
              <a:gd name="connsiteY49" fmla="*/ 188485 h 191096"/>
              <a:gd name="connsiteX50" fmla="*/ 307405 w 740699"/>
              <a:gd name="connsiteY50" fmla="*/ 188485 h 191096"/>
              <a:gd name="connsiteX51" fmla="*/ 302017 w 740699"/>
              <a:gd name="connsiteY51" fmla="*/ 183097 h 191096"/>
              <a:gd name="connsiteX52" fmla="*/ 302017 w 740699"/>
              <a:gd name="connsiteY52" fmla="*/ 71672 h 191096"/>
              <a:gd name="connsiteX53" fmla="*/ 308750 w 740699"/>
              <a:gd name="connsiteY53" fmla="*/ 60904 h 191096"/>
              <a:gd name="connsiteX54" fmla="*/ 362850 w 740699"/>
              <a:gd name="connsiteY54" fmla="*/ 51221 h 191096"/>
              <a:gd name="connsiteX55" fmla="*/ 424486 w 740699"/>
              <a:gd name="connsiteY55" fmla="*/ 101813 h 191096"/>
              <a:gd name="connsiteX56" fmla="*/ 122497 w 740699"/>
              <a:gd name="connsiteY56" fmla="*/ 167759 h 191096"/>
              <a:gd name="connsiteX57" fmla="*/ 120342 w 740699"/>
              <a:gd name="connsiteY57" fmla="*/ 183097 h 191096"/>
              <a:gd name="connsiteX58" fmla="*/ 113350 w 740699"/>
              <a:gd name="connsiteY58" fmla="*/ 188485 h 191096"/>
              <a:gd name="connsiteX59" fmla="*/ 89123 w 740699"/>
              <a:gd name="connsiteY59" fmla="*/ 188485 h 191096"/>
              <a:gd name="connsiteX60" fmla="*/ 85088 w 740699"/>
              <a:gd name="connsiteY60" fmla="*/ 184718 h 191096"/>
              <a:gd name="connsiteX61" fmla="*/ 85356 w 740699"/>
              <a:gd name="connsiteY61" fmla="*/ 183097 h 191096"/>
              <a:gd name="connsiteX62" fmla="*/ 86968 w 740699"/>
              <a:gd name="connsiteY62" fmla="*/ 173140 h 191096"/>
              <a:gd name="connsiteX63" fmla="*/ 303 w 740699"/>
              <a:gd name="connsiteY63" fmla="*/ 98589 h 191096"/>
              <a:gd name="connsiteX64" fmla="*/ 59517 w 740699"/>
              <a:gd name="connsiteY64" fmla="*/ 50144 h 191096"/>
              <a:gd name="connsiteX65" fmla="*/ 115230 w 740699"/>
              <a:gd name="connsiteY65" fmla="*/ 64404 h 191096"/>
              <a:gd name="connsiteX66" fmla="*/ 118462 w 740699"/>
              <a:gd name="connsiteY66" fmla="*/ 69792 h 191096"/>
              <a:gd name="connsiteX67" fmla="*/ 117385 w 740699"/>
              <a:gd name="connsiteY67" fmla="*/ 74362 h 191096"/>
              <a:gd name="connsiteX68" fmla="*/ 109039 w 740699"/>
              <a:gd name="connsiteY68" fmla="*/ 92131 h 191096"/>
              <a:gd name="connsiteX69" fmla="*/ 103116 w 740699"/>
              <a:gd name="connsiteY69" fmla="*/ 95899 h 191096"/>
              <a:gd name="connsiteX70" fmla="*/ 99081 w 740699"/>
              <a:gd name="connsiteY70" fmla="*/ 94821 h 191096"/>
              <a:gd name="connsiteX71" fmla="*/ 58439 w 740699"/>
              <a:gd name="connsiteY71" fmla="*/ 82708 h 191096"/>
              <a:gd name="connsiteX72" fmla="*/ 35833 w 740699"/>
              <a:gd name="connsiteY72" fmla="*/ 96166 h 191096"/>
              <a:gd name="connsiteX73" fmla="*/ 122497 w 740699"/>
              <a:gd name="connsiteY73" fmla="*/ 167759 h 191096"/>
              <a:gd name="connsiteX74" fmla="*/ 234191 w 740699"/>
              <a:gd name="connsiteY74" fmla="*/ 149189 h 191096"/>
              <a:gd name="connsiteX75" fmla="*/ 227466 w 740699"/>
              <a:gd name="connsiteY75" fmla="*/ 156456 h 191096"/>
              <a:gd name="connsiteX76" fmla="*/ 209162 w 740699"/>
              <a:gd name="connsiteY76" fmla="*/ 158879 h 191096"/>
              <a:gd name="connsiteX77" fmla="*/ 175788 w 740699"/>
              <a:gd name="connsiteY77" fmla="*/ 121195 h 191096"/>
              <a:gd name="connsiteX78" fmla="*/ 209162 w 740699"/>
              <a:gd name="connsiteY78" fmla="*/ 83518 h 191096"/>
              <a:gd name="connsiteX79" fmla="*/ 227466 w 740699"/>
              <a:gd name="connsiteY79" fmla="*/ 85941 h 191096"/>
              <a:gd name="connsiteX80" fmla="*/ 234191 w 740699"/>
              <a:gd name="connsiteY80" fmla="*/ 93201 h 191096"/>
              <a:gd name="connsiteX81" fmla="*/ 234191 w 740699"/>
              <a:gd name="connsiteY81" fmla="*/ 149189 h 191096"/>
              <a:gd name="connsiteX82" fmla="*/ 262452 w 740699"/>
              <a:gd name="connsiteY82" fmla="*/ 61179 h 191096"/>
              <a:gd name="connsiteX83" fmla="*/ 209430 w 740699"/>
              <a:gd name="connsiteY83" fmla="*/ 51221 h 191096"/>
              <a:gd name="connsiteX84" fmla="*/ 140258 w 740699"/>
              <a:gd name="connsiteY84" fmla="*/ 121195 h 191096"/>
              <a:gd name="connsiteX85" fmla="*/ 208895 w 740699"/>
              <a:gd name="connsiteY85" fmla="*/ 191176 h 191096"/>
              <a:gd name="connsiteX86" fmla="*/ 262452 w 740699"/>
              <a:gd name="connsiteY86" fmla="*/ 180407 h 191096"/>
              <a:gd name="connsiteX87" fmla="*/ 269185 w 740699"/>
              <a:gd name="connsiteY87" fmla="*/ 169639 h 191096"/>
              <a:gd name="connsiteX88" fmla="*/ 269185 w 740699"/>
              <a:gd name="connsiteY88" fmla="*/ 71940 h 191096"/>
              <a:gd name="connsiteX89" fmla="*/ 262452 w 740699"/>
              <a:gd name="connsiteY89" fmla="*/ 61179 h 191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740699" h="191096">
                <a:moveTo>
                  <a:pt x="689325" y="7347"/>
                </a:moveTo>
                <a:cubicBezTo>
                  <a:pt x="689325" y="8511"/>
                  <a:pt x="689026" y="9604"/>
                  <a:pt x="688790" y="10847"/>
                </a:cubicBezTo>
                <a:lnTo>
                  <a:pt x="686092" y="24840"/>
                </a:lnTo>
                <a:cubicBezTo>
                  <a:pt x="685558" y="28073"/>
                  <a:pt x="684213" y="29953"/>
                  <a:pt x="680980" y="29953"/>
                </a:cubicBezTo>
                <a:cubicBezTo>
                  <a:pt x="678974" y="29953"/>
                  <a:pt x="673177" y="28608"/>
                  <a:pt x="667797" y="28608"/>
                </a:cubicBezTo>
                <a:cubicBezTo>
                  <a:pt x="652993" y="28608"/>
                  <a:pt x="646528" y="36143"/>
                  <a:pt x="646528" y="50946"/>
                </a:cubicBezTo>
                <a:lnTo>
                  <a:pt x="646528" y="53911"/>
                </a:lnTo>
                <a:lnTo>
                  <a:pt x="680712" y="53911"/>
                </a:lnTo>
                <a:cubicBezTo>
                  <a:pt x="684213" y="53911"/>
                  <a:pt x="686092" y="56059"/>
                  <a:pt x="686092" y="59559"/>
                </a:cubicBezTo>
                <a:lnTo>
                  <a:pt x="686092" y="78130"/>
                </a:lnTo>
                <a:cubicBezTo>
                  <a:pt x="686092" y="81363"/>
                  <a:pt x="684213" y="83518"/>
                  <a:pt x="680712" y="83518"/>
                </a:cubicBezTo>
                <a:lnTo>
                  <a:pt x="646528" y="83518"/>
                </a:lnTo>
                <a:lnTo>
                  <a:pt x="646528" y="183097"/>
                </a:lnTo>
                <a:cubicBezTo>
                  <a:pt x="646528" y="186330"/>
                  <a:pt x="644380" y="188485"/>
                  <a:pt x="641148" y="188485"/>
                </a:cubicBezTo>
                <a:lnTo>
                  <a:pt x="617197" y="188485"/>
                </a:lnTo>
                <a:cubicBezTo>
                  <a:pt x="613964" y="188485"/>
                  <a:pt x="611809" y="186330"/>
                  <a:pt x="611809" y="183097"/>
                </a:cubicBezTo>
                <a:lnTo>
                  <a:pt x="611809" y="56602"/>
                </a:lnTo>
                <a:cubicBezTo>
                  <a:pt x="611809" y="17839"/>
                  <a:pt x="633612" y="79"/>
                  <a:pt x="666987" y="79"/>
                </a:cubicBezTo>
                <a:cubicBezTo>
                  <a:pt x="672729" y="79"/>
                  <a:pt x="678557" y="621"/>
                  <a:pt x="683945" y="1966"/>
                </a:cubicBezTo>
                <a:cubicBezTo>
                  <a:pt x="687713" y="2769"/>
                  <a:pt x="689325" y="4358"/>
                  <a:pt x="689325" y="7347"/>
                </a:cubicBezTo>
                <a:moveTo>
                  <a:pt x="741003" y="59292"/>
                </a:moveTo>
                <a:lnTo>
                  <a:pt x="741003" y="183097"/>
                </a:lnTo>
                <a:cubicBezTo>
                  <a:pt x="741003" y="186330"/>
                  <a:pt x="738848" y="188485"/>
                  <a:pt x="735615" y="188485"/>
                </a:cubicBezTo>
                <a:lnTo>
                  <a:pt x="711396" y="188485"/>
                </a:lnTo>
                <a:cubicBezTo>
                  <a:pt x="708164" y="188485"/>
                  <a:pt x="706008" y="186330"/>
                  <a:pt x="706008" y="183097"/>
                </a:cubicBezTo>
                <a:lnTo>
                  <a:pt x="706008" y="59292"/>
                </a:lnTo>
                <a:cubicBezTo>
                  <a:pt x="706008" y="56059"/>
                  <a:pt x="708164" y="53911"/>
                  <a:pt x="711396" y="53911"/>
                </a:cubicBezTo>
                <a:lnTo>
                  <a:pt x="735615" y="53911"/>
                </a:lnTo>
                <a:cubicBezTo>
                  <a:pt x="738848" y="53911"/>
                  <a:pt x="741003" y="56059"/>
                  <a:pt x="741003" y="59292"/>
                </a:cubicBezTo>
                <a:moveTo>
                  <a:pt x="518954" y="158879"/>
                </a:moveTo>
                <a:cubicBezTo>
                  <a:pt x="499038" y="158879"/>
                  <a:pt x="485847" y="145956"/>
                  <a:pt x="485847" y="121195"/>
                </a:cubicBezTo>
                <a:cubicBezTo>
                  <a:pt x="485847" y="96433"/>
                  <a:pt x="499038" y="83518"/>
                  <a:pt x="517074" y="83518"/>
                </a:cubicBezTo>
                <a:cubicBezTo>
                  <a:pt x="536990" y="83518"/>
                  <a:pt x="550173" y="96433"/>
                  <a:pt x="550173" y="121195"/>
                </a:cubicBezTo>
                <a:cubicBezTo>
                  <a:pt x="550173" y="145956"/>
                  <a:pt x="536990" y="158879"/>
                  <a:pt x="518954" y="158879"/>
                </a:cubicBezTo>
                <a:moveTo>
                  <a:pt x="517074" y="51221"/>
                </a:moveTo>
                <a:cubicBezTo>
                  <a:pt x="476699" y="51221"/>
                  <a:pt x="450317" y="80553"/>
                  <a:pt x="450317" y="121195"/>
                </a:cubicBezTo>
                <a:cubicBezTo>
                  <a:pt x="450317" y="161837"/>
                  <a:pt x="476699" y="191176"/>
                  <a:pt x="518954" y="191176"/>
                </a:cubicBezTo>
                <a:cubicBezTo>
                  <a:pt x="559328" y="191176"/>
                  <a:pt x="585702" y="161837"/>
                  <a:pt x="585702" y="121195"/>
                </a:cubicBezTo>
                <a:cubicBezTo>
                  <a:pt x="585702" y="80553"/>
                  <a:pt x="559328" y="51221"/>
                  <a:pt x="517074" y="51221"/>
                </a:cubicBezTo>
                <a:moveTo>
                  <a:pt x="424486" y="101813"/>
                </a:moveTo>
                <a:lnTo>
                  <a:pt x="424486" y="183097"/>
                </a:lnTo>
                <a:cubicBezTo>
                  <a:pt x="424486" y="186330"/>
                  <a:pt x="422331" y="188485"/>
                  <a:pt x="419098" y="188485"/>
                </a:cubicBezTo>
                <a:lnTo>
                  <a:pt x="394880" y="188485"/>
                </a:lnTo>
                <a:cubicBezTo>
                  <a:pt x="391647" y="188485"/>
                  <a:pt x="389492" y="186330"/>
                  <a:pt x="389492" y="183097"/>
                </a:cubicBezTo>
                <a:lnTo>
                  <a:pt x="389492" y="106391"/>
                </a:lnTo>
                <a:cubicBezTo>
                  <a:pt x="389492" y="90243"/>
                  <a:pt x="377921" y="83518"/>
                  <a:pt x="363385" y="83518"/>
                </a:cubicBezTo>
                <a:cubicBezTo>
                  <a:pt x="355040" y="83518"/>
                  <a:pt x="350470" y="84053"/>
                  <a:pt x="343469" y="85665"/>
                </a:cubicBezTo>
                <a:cubicBezTo>
                  <a:pt x="339159" y="86743"/>
                  <a:pt x="337012" y="88631"/>
                  <a:pt x="337012" y="92666"/>
                </a:cubicBezTo>
                <a:lnTo>
                  <a:pt x="337012" y="183097"/>
                </a:lnTo>
                <a:cubicBezTo>
                  <a:pt x="337012" y="186330"/>
                  <a:pt x="334856" y="188485"/>
                  <a:pt x="331624" y="188485"/>
                </a:cubicBezTo>
                <a:lnTo>
                  <a:pt x="307405" y="188485"/>
                </a:lnTo>
                <a:cubicBezTo>
                  <a:pt x="304172" y="188485"/>
                  <a:pt x="302017" y="186330"/>
                  <a:pt x="302017" y="183097"/>
                </a:cubicBezTo>
                <a:lnTo>
                  <a:pt x="302017" y="71672"/>
                </a:lnTo>
                <a:cubicBezTo>
                  <a:pt x="302017" y="65482"/>
                  <a:pt x="304982" y="62249"/>
                  <a:pt x="308750" y="60904"/>
                </a:cubicBezTo>
                <a:cubicBezTo>
                  <a:pt x="328399" y="53911"/>
                  <a:pt x="346970" y="51221"/>
                  <a:pt x="362850" y="51221"/>
                </a:cubicBezTo>
                <a:cubicBezTo>
                  <a:pt x="404295" y="51221"/>
                  <a:pt x="424486" y="68982"/>
                  <a:pt x="424486" y="101813"/>
                </a:cubicBezTo>
                <a:moveTo>
                  <a:pt x="122497" y="167759"/>
                </a:moveTo>
                <a:cubicBezTo>
                  <a:pt x="122497" y="172337"/>
                  <a:pt x="121963" y="178528"/>
                  <a:pt x="120342" y="183097"/>
                </a:cubicBezTo>
                <a:cubicBezTo>
                  <a:pt x="118997" y="187140"/>
                  <a:pt x="117385" y="188485"/>
                  <a:pt x="113350" y="188485"/>
                </a:cubicBezTo>
                <a:lnTo>
                  <a:pt x="89123" y="188485"/>
                </a:lnTo>
                <a:cubicBezTo>
                  <a:pt x="86433" y="188485"/>
                  <a:pt x="85088" y="186865"/>
                  <a:pt x="85088" y="184718"/>
                </a:cubicBezTo>
                <a:cubicBezTo>
                  <a:pt x="85088" y="184175"/>
                  <a:pt x="85088" y="183640"/>
                  <a:pt x="85356" y="183097"/>
                </a:cubicBezTo>
                <a:cubicBezTo>
                  <a:pt x="86433" y="179597"/>
                  <a:pt x="86968" y="177175"/>
                  <a:pt x="86968" y="173140"/>
                </a:cubicBezTo>
                <a:cubicBezTo>
                  <a:pt x="86968" y="133559"/>
                  <a:pt x="303" y="155646"/>
                  <a:pt x="303" y="98589"/>
                </a:cubicBezTo>
                <a:cubicBezTo>
                  <a:pt x="303" y="69517"/>
                  <a:pt x="23452" y="50144"/>
                  <a:pt x="59517" y="50144"/>
                </a:cubicBezTo>
                <a:cubicBezTo>
                  <a:pt x="78623" y="50144"/>
                  <a:pt x="98546" y="54714"/>
                  <a:pt x="115230" y="64404"/>
                </a:cubicBezTo>
                <a:cubicBezTo>
                  <a:pt x="117393" y="65490"/>
                  <a:pt x="118462" y="67637"/>
                  <a:pt x="118462" y="69792"/>
                </a:cubicBezTo>
                <a:cubicBezTo>
                  <a:pt x="118462" y="71137"/>
                  <a:pt x="118164" y="72710"/>
                  <a:pt x="117385" y="74362"/>
                </a:cubicBezTo>
                <a:lnTo>
                  <a:pt x="109039" y="92131"/>
                </a:lnTo>
                <a:cubicBezTo>
                  <a:pt x="107962" y="94553"/>
                  <a:pt x="105539" y="95899"/>
                  <a:pt x="103116" y="95899"/>
                </a:cubicBezTo>
                <a:cubicBezTo>
                  <a:pt x="101771" y="95899"/>
                  <a:pt x="100426" y="95623"/>
                  <a:pt x="99081" y="94821"/>
                </a:cubicBezTo>
                <a:cubicBezTo>
                  <a:pt x="85356" y="87286"/>
                  <a:pt x="72165" y="82708"/>
                  <a:pt x="58439" y="82708"/>
                </a:cubicBezTo>
                <a:cubicBezTo>
                  <a:pt x="44179" y="82708"/>
                  <a:pt x="35833" y="87923"/>
                  <a:pt x="35833" y="96166"/>
                </a:cubicBezTo>
                <a:cubicBezTo>
                  <a:pt x="35833" y="121368"/>
                  <a:pt x="122497" y="106659"/>
                  <a:pt x="122497" y="167759"/>
                </a:cubicBezTo>
                <a:moveTo>
                  <a:pt x="234191" y="149189"/>
                </a:moveTo>
                <a:cubicBezTo>
                  <a:pt x="234191" y="153224"/>
                  <a:pt x="232043" y="155111"/>
                  <a:pt x="227466" y="156456"/>
                </a:cubicBezTo>
                <a:cubicBezTo>
                  <a:pt x="221543" y="158069"/>
                  <a:pt x="216430" y="158879"/>
                  <a:pt x="209162" y="158879"/>
                </a:cubicBezTo>
                <a:cubicBezTo>
                  <a:pt x="191936" y="158879"/>
                  <a:pt x="175788" y="148646"/>
                  <a:pt x="175788" y="121195"/>
                </a:cubicBezTo>
                <a:cubicBezTo>
                  <a:pt x="175788" y="93743"/>
                  <a:pt x="191936" y="83518"/>
                  <a:pt x="209162" y="83518"/>
                </a:cubicBezTo>
                <a:cubicBezTo>
                  <a:pt x="216430" y="83518"/>
                  <a:pt x="221543" y="84320"/>
                  <a:pt x="227466" y="85941"/>
                </a:cubicBezTo>
                <a:cubicBezTo>
                  <a:pt x="232043" y="87286"/>
                  <a:pt x="234191" y="89165"/>
                  <a:pt x="234191" y="93201"/>
                </a:cubicBezTo>
                <a:lnTo>
                  <a:pt x="234191" y="149189"/>
                </a:lnTo>
                <a:close/>
                <a:moveTo>
                  <a:pt x="262452" y="61179"/>
                </a:moveTo>
                <a:cubicBezTo>
                  <a:pt x="244692" y="54446"/>
                  <a:pt x="228000" y="51221"/>
                  <a:pt x="209430" y="51221"/>
                </a:cubicBezTo>
                <a:cubicBezTo>
                  <a:pt x="168795" y="51221"/>
                  <a:pt x="140258" y="78405"/>
                  <a:pt x="140258" y="121195"/>
                </a:cubicBezTo>
                <a:cubicBezTo>
                  <a:pt x="140258" y="164527"/>
                  <a:pt x="165020" y="191176"/>
                  <a:pt x="208895" y="191176"/>
                </a:cubicBezTo>
                <a:cubicBezTo>
                  <a:pt x="226655" y="191176"/>
                  <a:pt x="243881" y="188210"/>
                  <a:pt x="262452" y="180407"/>
                </a:cubicBezTo>
                <a:cubicBezTo>
                  <a:pt x="266763" y="178528"/>
                  <a:pt x="269185" y="175562"/>
                  <a:pt x="269185" y="169639"/>
                </a:cubicBezTo>
                <a:lnTo>
                  <a:pt x="269185" y="71940"/>
                </a:lnTo>
                <a:cubicBezTo>
                  <a:pt x="269185" y="65749"/>
                  <a:pt x="266763" y="62792"/>
                  <a:pt x="262452" y="61179"/>
                </a:cubicBezTo>
              </a:path>
            </a:pathLst>
          </a:custGeom>
          <a:solidFill>
            <a:schemeClr val="tx1"/>
          </a:solidFill>
          <a:ln w="7833" cap="flat">
            <a:noFill/>
            <a:prstDash val="solid"/>
            <a:round/>
          </a:ln>
        </p:spPr>
        <p:txBody>
          <a:bodyPr rtlCol="0" anchor="ctr"/>
          <a:lstStyle/>
          <a:p>
            <a:endParaRPr lang="en-US" sz="2400" noProof="0"/>
          </a:p>
        </p:txBody>
      </p:sp>
      <p:grpSp>
        <p:nvGrpSpPr>
          <p:cNvPr id="32" name="Graphique 7">
            <a:extLst>
              <a:ext uri="{FF2B5EF4-FFF2-40B4-BE49-F238E27FC236}">
                <a16:creationId xmlns:a16="http://schemas.microsoft.com/office/drawing/2014/main" id="{06A5D6C0-9CFB-4C86-8BD0-9B0F6C1008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2166" y="6329527"/>
            <a:ext cx="1071853" cy="275084"/>
            <a:chOff x="4768103" y="-471733"/>
            <a:chExt cx="744723" cy="191124"/>
          </a:xfrm>
          <a:solidFill>
            <a:srgbClr val="FFFFFF"/>
          </a:solidFill>
        </p:grpSpPr>
        <p:sp>
          <p:nvSpPr>
            <p:cNvPr id="40" name="Forme libre : forme 9">
              <a:extLst>
                <a:ext uri="{FF2B5EF4-FFF2-40B4-BE49-F238E27FC236}">
                  <a16:creationId xmlns:a16="http://schemas.microsoft.com/office/drawing/2014/main" id="{7570A171-087A-451D-8C88-52D822ABF6D0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solidFill>
              <a:schemeClr val="tx1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41" name="Forme libre : forme 10">
              <a:extLst>
                <a:ext uri="{FF2B5EF4-FFF2-40B4-BE49-F238E27FC236}">
                  <a16:creationId xmlns:a16="http://schemas.microsoft.com/office/drawing/2014/main" id="{FC3C9097-DD6E-4680-8304-A8A8F1E97DBB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45" name="Forme libre : forme 11">
              <a:extLst>
                <a:ext uri="{FF2B5EF4-FFF2-40B4-BE49-F238E27FC236}">
                  <a16:creationId xmlns:a16="http://schemas.microsoft.com/office/drawing/2014/main" id="{BDB8E9CF-D9B2-4FB3-B1A5-B96BB1FF6D51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solidFill>
              <a:schemeClr val="accent2"/>
            </a:solidFill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44" name="Espace réservé pour une image  15">
            <a:extLst>
              <a:ext uri="{FF2B5EF4-FFF2-40B4-BE49-F238E27FC236}">
                <a16:creationId xmlns:a16="http://schemas.microsoft.com/office/drawing/2014/main" id="{6EC29CFA-5793-4C6C-80E1-231B1EAA433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402083" y="1341319"/>
            <a:ext cx="1379716" cy="18192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0456B57B-663C-438F-BBF6-1AB9B756FE5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402082" y="418872"/>
            <a:ext cx="1379716" cy="532283"/>
          </a:xfrm>
        </p:spPr>
        <p:txBody>
          <a:bodyPr/>
          <a:lstStyle>
            <a:lvl1pPr algn="l">
              <a:lnSpc>
                <a:spcPct val="110000"/>
              </a:lnSpc>
              <a:defRPr sz="34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47" name="Espace réservé du texte 4">
            <a:extLst>
              <a:ext uri="{FF2B5EF4-FFF2-40B4-BE49-F238E27FC236}">
                <a16:creationId xmlns:a16="http://schemas.microsoft.com/office/drawing/2014/main" id="{87E76F68-620B-4D77-BFEE-041D7315FC2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02083" y="3354077"/>
            <a:ext cx="1379716" cy="657177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8" name="Espace réservé pour une image  15">
            <a:extLst>
              <a:ext uri="{FF2B5EF4-FFF2-40B4-BE49-F238E27FC236}">
                <a16:creationId xmlns:a16="http://schemas.microsoft.com/office/drawing/2014/main" id="{59EC3F46-5FB4-498B-9543-7330D6DD49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061999" y="1341319"/>
            <a:ext cx="1379716" cy="18192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49" name="Espace réservé du texte 4">
            <a:extLst>
              <a:ext uri="{FF2B5EF4-FFF2-40B4-BE49-F238E27FC236}">
                <a16:creationId xmlns:a16="http://schemas.microsoft.com/office/drawing/2014/main" id="{D7722D17-99A8-4564-81CF-20F1F7F8DBD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061999" y="418872"/>
            <a:ext cx="1379715" cy="532283"/>
          </a:xfrm>
        </p:spPr>
        <p:txBody>
          <a:bodyPr/>
          <a:lstStyle>
            <a:lvl1pPr algn="l">
              <a:lnSpc>
                <a:spcPct val="110000"/>
              </a:lnSpc>
              <a:defRPr sz="34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50" name="Espace réservé pour une image  15">
            <a:extLst>
              <a:ext uri="{FF2B5EF4-FFF2-40B4-BE49-F238E27FC236}">
                <a16:creationId xmlns:a16="http://schemas.microsoft.com/office/drawing/2014/main" id="{B20B9505-236E-4469-A51C-A2C7B71B271C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21915" y="1341319"/>
            <a:ext cx="1379716" cy="18192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1" name="Espace réservé du texte 4">
            <a:extLst>
              <a:ext uri="{FF2B5EF4-FFF2-40B4-BE49-F238E27FC236}">
                <a16:creationId xmlns:a16="http://schemas.microsoft.com/office/drawing/2014/main" id="{B0DC2D27-DE73-4D51-B4A4-D9CC4DC5A4E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21914" y="418872"/>
            <a:ext cx="1379713" cy="532283"/>
          </a:xfrm>
        </p:spPr>
        <p:txBody>
          <a:bodyPr/>
          <a:lstStyle>
            <a:lvl1pPr algn="l">
              <a:lnSpc>
                <a:spcPct val="110000"/>
              </a:lnSpc>
              <a:defRPr sz="34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52" name="Espace réservé pour une image  15">
            <a:extLst>
              <a:ext uri="{FF2B5EF4-FFF2-40B4-BE49-F238E27FC236}">
                <a16:creationId xmlns:a16="http://schemas.microsoft.com/office/drawing/2014/main" id="{C7AF1FA3-8607-484E-960C-0DEC87C8B4B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10381831" y="1341319"/>
            <a:ext cx="1379716" cy="1819200"/>
          </a:xfrm>
        </p:spPr>
        <p:txBody>
          <a:bodyPr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53" name="Espace réservé du texte 4">
            <a:extLst>
              <a:ext uri="{FF2B5EF4-FFF2-40B4-BE49-F238E27FC236}">
                <a16:creationId xmlns:a16="http://schemas.microsoft.com/office/drawing/2014/main" id="{6F5500B0-3264-4A96-BDF7-6321D671A88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381830" y="418872"/>
            <a:ext cx="1379713" cy="532283"/>
          </a:xfrm>
        </p:spPr>
        <p:txBody>
          <a:bodyPr/>
          <a:lstStyle>
            <a:lvl1pPr algn="l">
              <a:lnSpc>
                <a:spcPct val="110000"/>
              </a:lnSpc>
              <a:defRPr sz="34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EB355F06-F117-4960-9CD2-3296D719777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402083" y="4199057"/>
            <a:ext cx="1379716" cy="203996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D86CBB7A-9502-4B85-850C-DF2587D4D6E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061998" y="3346376"/>
            <a:ext cx="1379716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86544E69-3546-4BEE-9749-1A8EFA7DDE3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061998" y="4199057"/>
            <a:ext cx="1379716" cy="203996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75A5190F-9F87-4BAA-9B38-DA41741440E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721911" y="3346376"/>
            <a:ext cx="1379716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8" name="Espace réservé du texte 4">
            <a:extLst>
              <a:ext uri="{FF2B5EF4-FFF2-40B4-BE49-F238E27FC236}">
                <a16:creationId xmlns:a16="http://schemas.microsoft.com/office/drawing/2014/main" id="{FF1BBCD1-8544-421A-85E5-77CA0FA35FE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721911" y="4199057"/>
            <a:ext cx="1379716" cy="203996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9" name="Espace réservé du texte 4">
            <a:extLst>
              <a:ext uri="{FF2B5EF4-FFF2-40B4-BE49-F238E27FC236}">
                <a16:creationId xmlns:a16="http://schemas.microsoft.com/office/drawing/2014/main" id="{BF822235-CF36-42FB-998B-784756CA5FE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381823" y="3346376"/>
            <a:ext cx="1379716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0" name="Espace réservé du texte 4">
            <a:extLst>
              <a:ext uri="{FF2B5EF4-FFF2-40B4-BE49-F238E27FC236}">
                <a16:creationId xmlns:a16="http://schemas.microsoft.com/office/drawing/2014/main" id="{80EE59DB-9243-4843-902C-CEAFDD74F3BA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381823" y="4199057"/>
            <a:ext cx="1379716" cy="203996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1" name="Espace réservé du texte 4">
            <a:extLst>
              <a:ext uri="{FF2B5EF4-FFF2-40B4-BE49-F238E27FC236}">
                <a16:creationId xmlns:a16="http://schemas.microsoft.com/office/drawing/2014/main" id="{8D48725B-4307-4BEA-B9C9-15E0592A3B9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033427" y="385508"/>
            <a:ext cx="1178053" cy="2769081"/>
          </a:xfrm>
        </p:spPr>
        <p:txBody>
          <a:bodyPr anchor="t">
            <a:noAutofit/>
          </a:bodyPr>
          <a:lstStyle>
            <a:lvl1pPr algn="r">
              <a:lnSpc>
                <a:spcPct val="110000"/>
              </a:lnSpc>
              <a:defRPr sz="1867" cap="all" baseline="0">
                <a:solidFill>
                  <a:schemeClr val="tx1"/>
                </a:solidFill>
              </a:defRPr>
            </a:lvl1pPr>
            <a:lvl2pPr marL="228594" indent="-228594"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F2F05-CEDE-4DBD-B401-0C4B85598831}"/>
              </a:ext>
            </a:extLst>
          </p:cNvPr>
          <p:cNvSpPr>
            <a:spLocks noGrp="1"/>
          </p:cNvSpPr>
          <p:nvPr>
            <p:ph type="ftr" sz="quarter" idx="4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C448A-D8A7-4E0C-BE4A-C4F692A4D2C6}"/>
              </a:ext>
            </a:extLst>
          </p:cNvPr>
          <p:cNvSpPr>
            <a:spLocks noGrp="1"/>
          </p:cNvSpPr>
          <p:nvPr>
            <p:ph type="sldNum" sz="quarter" idx="44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4FADB-EEC5-45D2-AA5E-7A0D798F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01" y="385507"/>
            <a:ext cx="2824073" cy="96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3" name="Espace réservé du texte 4">
            <a:extLst>
              <a:ext uri="{FF2B5EF4-FFF2-40B4-BE49-F238E27FC236}">
                <a16:creationId xmlns:a16="http://schemas.microsoft.com/office/drawing/2014/main" id="{47966520-9FD5-42B3-AD18-E492CBBE356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44973" y="1428425"/>
            <a:ext cx="2822400" cy="57451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E0BC0F4-D286-4029-9886-E5C53C4FB52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5" y="1759071"/>
            <a:ext cx="2822400" cy="4479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8823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Numbers (Alternativ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7276DEF-3CBF-476F-8A84-C6760A5FE884}"/>
              </a:ext>
            </a:extLst>
          </p:cNvPr>
          <p:cNvSpPr/>
          <p:nvPr userDrawn="1"/>
        </p:nvSpPr>
        <p:spPr>
          <a:xfrm>
            <a:off x="0" y="0"/>
            <a:ext cx="3729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grpSp>
        <p:nvGrpSpPr>
          <p:cNvPr id="35" name="Graphique 7">
            <a:extLst>
              <a:ext uri="{FF2B5EF4-FFF2-40B4-BE49-F238E27FC236}">
                <a16:creationId xmlns:a16="http://schemas.microsoft.com/office/drawing/2014/main" id="{92DE48E4-21B7-43C3-B1C8-D1A1E1D1183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42166" y="6329527"/>
            <a:ext cx="1071853" cy="275084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36" name="Forme libre : forme 9">
              <a:extLst>
                <a:ext uri="{FF2B5EF4-FFF2-40B4-BE49-F238E27FC236}">
                  <a16:creationId xmlns:a16="http://schemas.microsoft.com/office/drawing/2014/main" id="{CF3C004A-12EF-4882-9435-5C8C5CDDA3DC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37" name="Forme libre : forme 10">
              <a:extLst>
                <a:ext uri="{FF2B5EF4-FFF2-40B4-BE49-F238E27FC236}">
                  <a16:creationId xmlns:a16="http://schemas.microsoft.com/office/drawing/2014/main" id="{C854BF86-9CB6-42C3-B52B-E372D3EE21D0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47" name="Forme libre : forme 11">
              <a:extLst>
                <a:ext uri="{FF2B5EF4-FFF2-40B4-BE49-F238E27FC236}">
                  <a16:creationId xmlns:a16="http://schemas.microsoft.com/office/drawing/2014/main" id="{A41B13E3-A26E-439F-AA34-2A97E1411892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10FAF53-C00F-42B1-925B-79D8B7C9A3CF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42035" y="1787589"/>
            <a:ext cx="2827013" cy="445143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02392" indent="-302392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2pPr>
            <a:lvl3pPr marL="609585" indent="-302392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3pPr>
            <a:lvl4pPr marL="911977" indent="-302392">
              <a:buFontTx/>
              <a:buBlip>
                <a:blip r:embed="rId2"/>
              </a:buBlip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4" name="Espace réservé du texte 4">
            <a:extLst>
              <a:ext uri="{FF2B5EF4-FFF2-40B4-BE49-F238E27FC236}">
                <a16:creationId xmlns:a16="http://schemas.microsoft.com/office/drawing/2014/main" id="{44A9397C-6D93-4AD9-887C-C623195B45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0332" y="1787588"/>
            <a:ext cx="1091851" cy="921277"/>
          </a:xfrm>
        </p:spPr>
        <p:txBody>
          <a:bodyPr>
            <a:spAutoFit/>
          </a:bodyPr>
          <a:lstStyle>
            <a:lvl1pPr algn="l">
              <a:lnSpc>
                <a:spcPct val="110000"/>
              </a:lnSpc>
              <a:defRPr sz="6000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01</a:t>
            </a:r>
          </a:p>
        </p:txBody>
      </p:sp>
      <p:sp>
        <p:nvSpPr>
          <p:cNvPr id="55" name="Espace réservé du texte 4">
            <a:extLst>
              <a:ext uri="{FF2B5EF4-FFF2-40B4-BE49-F238E27FC236}">
                <a16:creationId xmlns:a16="http://schemas.microsoft.com/office/drawing/2014/main" id="{1733B279-DA2E-42A2-AC6A-5AD6F62B3AE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52278" y="985499"/>
            <a:ext cx="7394749" cy="286660"/>
          </a:xfrm>
        </p:spPr>
        <p:txBody>
          <a:bodyPr wrap="square">
            <a:spAutoFit/>
          </a:bodyPr>
          <a:lstStyle>
            <a:lvl1pPr algn="l">
              <a:lnSpc>
                <a:spcPct val="110000"/>
              </a:lnSpc>
              <a:defRPr sz="1867">
                <a:solidFill>
                  <a:schemeClr val="tx1"/>
                </a:solidFill>
              </a:defRPr>
            </a:lvl1pPr>
            <a:lvl2pPr marL="228594" indent="-228594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56" name="Espace réservé du texte 4">
            <a:extLst>
              <a:ext uri="{FF2B5EF4-FFF2-40B4-BE49-F238E27FC236}">
                <a16:creationId xmlns:a16="http://schemas.microsoft.com/office/drawing/2014/main" id="{16F950FC-0480-4153-AB54-FC50B62AF8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51135" y="1787588"/>
            <a:ext cx="1091851" cy="921277"/>
          </a:xfrm>
        </p:spPr>
        <p:txBody>
          <a:bodyPr>
            <a:spAutoFit/>
          </a:bodyPr>
          <a:lstStyle>
            <a:lvl1pPr algn="l">
              <a:lnSpc>
                <a:spcPct val="110000"/>
              </a:lnSpc>
              <a:defRPr sz="6000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02</a:t>
            </a:r>
          </a:p>
        </p:txBody>
      </p:sp>
      <p:sp>
        <p:nvSpPr>
          <p:cNvPr id="57" name="Espace réservé du texte 4">
            <a:extLst>
              <a:ext uri="{FF2B5EF4-FFF2-40B4-BE49-F238E27FC236}">
                <a16:creationId xmlns:a16="http://schemas.microsoft.com/office/drawing/2014/main" id="{2EFE1CAB-5EC5-470D-9350-2DD9C967665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151937" y="1787588"/>
            <a:ext cx="1091851" cy="921277"/>
          </a:xfrm>
        </p:spPr>
        <p:txBody>
          <a:bodyPr>
            <a:spAutoFit/>
          </a:bodyPr>
          <a:lstStyle>
            <a:lvl1pPr algn="l">
              <a:lnSpc>
                <a:spcPct val="110000"/>
              </a:lnSpc>
              <a:defRPr sz="6000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03</a:t>
            </a:r>
          </a:p>
        </p:txBody>
      </p:sp>
      <p:sp>
        <p:nvSpPr>
          <p:cNvPr id="58" name="Espace réservé du texte 4">
            <a:extLst>
              <a:ext uri="{FF2B5EF4-FFF2-40B4-BE49-F238E27FC236}">
                <a16:creationId xmlns:a16="http://schemas.microsoft.com/office/drawing/2014/main" id="{E28A005F-4277-4DBE-97FB-498AB2E8E7B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2741" y="1787588"/>
            <a:ext cx="1091851" cy="921277"/>
          </a:xfrm>
        </p:spPr>
        <p:txBody>
          <a:bodyPr>
            <a:spAutoFit/>
          </a:bodyPr>
          <a:lstStyle>
            <a:lvl1pPr algn="l">
              <a:lnSpc>
                <a:spcPct val="110000"/>
              </a:lnSpc>
              <a:defRPr sz="6000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8594" indent="-228594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1067"/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04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134596-12A9-4BAA-8C73-E73781DD9794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1BACB5-7B15-46A0-ACC1-B1CC73618FA4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2FD8C-2B58-418C-8C0C-CF8C1DFC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01" y="385507"/>
            <a:ext cx="2824073" cy="9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6130F058-DE5E-4AF9-B296-FB3C01712DC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4973" y="1428425"/>
            <a:ext cx="2822400" cy="574516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867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>
              <a:spcBef>
                <a:spcPts val="533"/>
              </a:spcBef>
              <a:buFont typeface="Arial" panose="020B0604020202020204" pitchFamily="34" charset="0"/>
              <a:buNone/>
              <a:defRPr sz="1600"/>
            </a:lvl2pPr>
            <a:lvl3pPr>
              <a:lnSpc>
                <a:spcPct val="110000"/>
              </a:lnSpc>
              <a:defRPr lang="en-US" sz="1333" kern="1200" dirty="0" smtClean="0">
                <a:solidFill>
                  <a:schemeClr val="tx1"/>
                </a:solidFill>
                <a:latin typeface="Sanofi Sans 3 Regular"/>
                <a:ea typeface="+mn-ea"/>
                <a:cs typeface="+mn-cs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480EBD21-251E-5549-1783-59F62C9236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350332" y="2949165"/>
            <a:ext cx="1691347" cy="657177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8" name="Espace réservé du texte 4">
            <a:extLst>
              <a:ext uri="{FF2B5EF4-FFF2-40B4-BE49-F238E27FC236}">
                <a16:creationId xmlns:a16="http://schemas.microsoft.com/office/drawing/2014/main" id="{31C368F5-8367-8003-717B-0E1E56CD058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350332" y="3840886"/>
            <a:ext cx="1691347" cy="239813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39" name="Espace réservé du texte 4">
            <a:extLst>
              <a:ext uri="{FF2B5EF4-FFF2-40B4-BE49-F238E27FC236}">
                <a16:creationId xmlns:a16="http://schemas.microsoft.com/office/drawing/2014/main" id="{61010473-B381-8D4E-FABE-59CB2552EA8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251915" y="2941464"/>
            <a:ext cx="1691347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AE08EF7E-5C0A-002F-6833-F81205E0B58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251915" y="3840886"/>
            <a:ext cx="1691347" cy="239813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296512FD-5D84-35FD-A358-56A9E0174C3A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8151937" y="2941464"/>
            <a:ext cx="1691347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2" name="Espace réservé du texte 4">
            <a:extLst>
              <a:ext uri="{FF2B5EF4-FFF2-40B4-BE49-F238E27FC236}">
                <a16:creationId xmlns:a16="http://schemas.microsoft.com/office/drawing/2014/main" id="{14FE262A-1EEC-F6CC-CB20-D432FB305B1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151937" y="3840886"/>
            <a:ext cx="1691347" cy="239813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1351095D-866D-4C63-63DC-4F5E0E9F58E1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055680" y="2941464"/>
            <a:ext cx="1691347" cy="666825"/>
          </a:xfrm>
        </p:spPr>
        <p:txBody>
          <a:bodyPr/>
          <a:lstStyle>
            <a:lvl1pPr algn="l">
              <a:lnSpc>
                <a:spcPct val="125000"/>
              </a:lnSpc>
              <a:defRPr sz="1867" i="1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1467">
                <a:solidFill>
                  <a:schemeClr val="accent2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4" name="Espace réservé du texte 4">
            <a:extLst>
              <a:ext uri="{FF2B5EF4-FFF2-40B4-BE49-F238E27FC236}">
                <a16:creationId xmlns:a16="http://schemas.microsoft.com/office/drawing/2014/main" id="{CDD22FDE-98BD-E438-F8F4-BDB7914DF27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0055680" y="3840886"/>
            <a:ext cx="1691347" cy="2398137"/>
          </a:xfrm>
        </p:spPr>
        <p:txBody>
          <a:bodyPr/>
          <a:lstStyle>
            <a:lvl1pPr algn="l">
              <a:lnSpc>
                <a:spcPct val="125000"/>
              </a:lnSpc>
              <a:defRPr sz="1867">
                <a:solidFill>
                  <a:schemeClr val="tx1"/>
                </a:solidFill>
              </a:defRPr>
            </a:lvl1pPr>
            <a:lvl2pPr marL="0" indent="0">
              <a:lnSpc>
                <a:spcPts val="1600"/>
              </a:lnSpc>
              <a:spcAft>
                <a:spcPts val="533"/>
              </a:spcAft>
              <a:buFont typeface="Arial" panose="020B0604020202020204" pitchFamily="34" charset="0"/>
              <a:buNone/>
              <a:defRPr sz="933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defRPr sz="1067">
                <a:latin typeface="+mj-lt"/>
              </a:defRPr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832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Pr>
        <a:solidFill>
          <a:srgbClr val="F5F3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able Placeholder 3">
            <a:extLst>
              <a:ext uri="{FF2B5EF4-FFF2-40B4-BE49-F238E27FC236}">
                <a16:creationId xmlns:a16="http://schemas.microsoft.com/office/drawing/2014/main" id="{828EDE46-3F40-4CF0-8732-22A2312E12B6}"/>
              </a:ext>
            </a:extLst>
          </p:cNvPr>
          <p:cNvSpPr>
            <a:spLocks noGrp="1"/>
          </p:cNvSpPr>
          <p:nvPr>
            <p:ph type="tbl" sz="quarter" idx="23"/>
          </p:nvPr>
        </p:nvSpPr>
        <p:spPr>
          <a:xfrm>
            <a:off x="441384" y="1335089"/>
            <a:ext cx="11304000" cy="401257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F246B-9332-44CA-81DF-08CEAC5924F2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AD91-B8AC-43F3-A5AB-688AA978C3E8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>
            <a:lvl1pPr>
              <a:defRPr sz="1333"/>
            </a:lvl1pPr>
          </a:lstStyle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E78E04-C85A-4D77-B8FB-BFFBFEFE7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A4AB99-00DE-10CB-B8FB-6FCD3A044453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31800" y="5522911"/>
            <a:ext cx="11323400" cy="581556"/>
          </a:xfrm>
        </p:spPr>
        <p:txBody>
          <a:bodyPr anchor="b"/>
          <a:lstStyle>
            <a:lvl1pPr>
              <a:defRPr sz="8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2490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4DC77-987D-7CD4-B736-86D16C58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991798-E32F-22FA-BB2D-2B1D13C948A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8820E-0259-1928-1698-6FA0A6DE083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078F5-DE7B-3B8B-D435-45108CBC4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CE32DB-FE14-4435-A95E-6A22E3B87B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5085" y="1517008"/>
            <a:ext cx="5640916" cy="3822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96758EE-F932-FB45-E97C-F85A6578360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59095" y="1517008"/>
            <a:ext cx="5640916" cy="38222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BCDD56F-E356-FE73-7DD5-DAB7749B54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384" y="5524501"/>
            <a:ext cx="11557000" cy="469900"/>
          </a:xfrm>
        </p:spPr>
        <p:txBody>
          <a:bodyPr anchor="b"/>
          <a:lstStyle>
            <a:lvl1pPr>
              <a:defRPr sz="800"/>
            </a:lvl1pPr>
            <a:lvl2pPr marL="0" indent="0">
              <a:buNone/>
              <a:defRPr sz="800"/>
            </a:lvl2pPr>
            <a:lvl3pPr>
              <a:defRPr sz="8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488803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rgbClr val="23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984036"/>
            <a:ext cx="9144000" cy="889928"/>
          </a:xfrm>
        </p:spPr>
        <p:txBody>
          <a:bodyPr anchor="ctr">
            <a:normAutofit/>
          </a:bodyPr>
          <a:lstStyle>
            <a:lvl1pPr algn="ctr">
              <a:defRPr sz="5333"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19" name="Espace réservé du graphique SmartArt 18">
            <a:extLst>
              <a:ext uri="{FF2B5EF4-FFF2-40B4-BE49-F238E27FC236}">
                <a16:creationId xmlns:a16="http://schemas.microsoft.com/office/drawing/2014/main" id="{B25D5AC7-4546-4A74-B36B-BA1B41C598C1}"/>
              </a:ext>
            </a:extLst>
          </p:cNvPr>
          <p:cNvSpPr>
            <a:spLocks noGrp="1" noChangeAspect="1"/>
          </p:cNvSpPr>
          <p:nvPr>
            <p:ph type="dgm" sz="quarter" idx="13"/>
          </p:nvPr>
        </p:nvSpPr>
        <p:spPr>
          <a:xfrm>
            <a:off x="6011445" y="4346936"/>
            <a:ext cx="169113" cy="16791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sp>
        <p:nvSpPr>
          <p:cNvPr id="20" name="Espace réservé du graphique SmartArt 19">
            <a:extLst>
              <a:ext uri="{FF2B5EF4-FFF2-40B4-BE49-F238E27FC236}">
                <a16:creationId xmlns:a16="http://schemas.microsoft.com/office/drawing/2014/main" id="{FE783EC5-36F3-4916-B0D5-15355CAD8B2D}"/>
              </a:ext>
            </a:extLst>
          </p:cNvPr>
          <p:cNvSpPr>
            <a:spLocks noGrp="1" noChangeAspect="1"/>
          </p:cNvSpPr>
          <p:nvPr>
            <p:ph type="dgm" sz="quarter" idx="14"/>
          </p:nvPr>
        </p:nvSpPr>
        <p:spPr>
          <a:xfrm>
            <a:off x="6011445" y="2362265"/>
            <a:ext cx="169113" cy="167915"/>
          </a:xfrm>
          <a:custGeom>
            <a:avLst/>
            <a:gdLst>
              <a:gd name="connsiteX0" fmla="*/ 122355 w 250013"/>
              <a:gd name="connsiteY0" fmla="*/ 0 h 248243"/>
              <a:gd name="connsiteX1" fmla="*/ 250013 w 250013"/>
              <a:gd name="connsiteY1" fmla="*/ 124134 h 248243"/>
              <a:gd name="connsiteX2" fmla="*/ 127674 w 250013"/>
              <a:gd name="connsiteY2" fmla="*/ 248243 h 248243"/>
              <a:gd name="connsiteX3" fmla="*/ 1 w 250013"/>
              <a:gd name="connsiteY3" fmla="*/ 124125 h 248243"/>
              <a:gd name="connsiteX4" fmla="*/ 122355 w 250013"/>
              <a:gd name="connsiteY4" fmla="*/ 0 h 248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013" h="248243">
                <a:moveTo>
                  <a:pt x="122355" y="0"/>
                </a:moveTo>
                <a:cubicBezTo>
                  <a:pt x="200363" y="0"/>
                  <a:pt x="250013" y="46111"/>
                  <a:pt x="250013" y="124134"/>
                </a:cubicBezTo>
                <a:cubicBezTo>
                  <a:pt x="250022" y="200379"/>
                  <a:pt x="200361" y="248234"/>
                  <a:pt x="127674" y="248243"/>
                </a:cubicBezTo>
                <a:cubicBezTo>
                  <a:pt x="47872" y="248236"/>
                  <a:pt x="-6" y="200370"/>
                  <a:pt x="1" y="124125"/>
                </a:cubicBezTo>
                <a:cubicBezTo>
                  <a:pt x="0" y="46103"/>
                  <a:pt x="47874" y="2"/>
                  <a:pt x="122355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r>
              <a:rPr lang="en-US" noProof="0"/>
              <a:t>Click icon to add SmartArt graphic</a:t>
            </a:r>
          </a:p>
        </p:txBody>
      </p:sp>
      <p:grpSp>
        <p:nvGrpSpPr>
          <p:cNvPr id="21" name="Graphique 7">
            <a:extLst>
              <a:ext uri="{FF2B5EF4-FFF2-40B4-BE49-F238E27FC236}">
                <a16:creationId xmlns:a16="http://schemas.microsoft.com/office/drawing/2014/main" id="{CCF15C7E-6A99-4286-A9D8-5CFB7F6C2F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5560063" y="6013890"/>
            <a:ext cx="1071853" cy="275084"/>
            <a:chOff x="4768103" y="-471733"/>
            <a:chExt cx="744723" cy="191124"/>
          </a:xfrm>
          <a:solidFill>
            <a:schemeClr val="bg1"/>
          </a:solidFill>
        </p:grpSpPr>
        <p:sp>
          <p:nvSpPr>
            <p:cNvPr id="22" name="Forme libre : forme 9">
              <a:extLst>
                <a:ext uri="{FF2B5EF4-FFF2-40B4-BE49-F238E27FC236}">
                  <a16:creationId xmlns:a16="http://schemas.microsoft.com/office/drawing/2014/main" id="{6694094C-70CE-4AC8-A396-70F4CAC44E42}"/>
                </a:ext>
              </a:extLst>
            </p:cNvPr>
            <p:cNvSpPr/>
            <p:nvPr userDrawn="1"/>
          </p:nvSpPr>
          <p:spPr>
            <a:xfrm>
              <a:off x="4770087" y="-471716"/>
              <a:ext cx="740699" cy="191096"/>
            </a:xfrm>
            <a:custGeom>
              <a:avLst/>
              <a:gdLst>
                <a:gd name="connsiteX0" fmla="*/ 689325 w 740699"/>
                <a:gd name="connsiteY0" fmla="*/ 7347 h 191096"/>
                <a:gd name="connsiteX1" fmla="*/ 688790 w 740699"/>
                <a:gd name="connsiteY1" fmla="*/ 10847 h 191096"/>
                <a:gd name="connsiteX2" fmla="*/ 686092 w 740699"/>
                <a:gd name="connsiteY2" fmla="*/ 24840 h 191096"/>
                <a:gd name="connsiteX3" fmla="*/ 680980 w 740699"/>
                <a:gd name="connsiteY3" fmla="*/ 29953 h 191096"/>
                <a:gd name="connsiteX4" fmla="*/ 667797 w 740699"/>
                <a:gd name="connsiteY4" fmla="*/ 28608 h 191096"/>
                <a:gd name="connsiteX5" fmla="*/ 646528 w 740699"/>
                <a:gd name="connsiteY5" fmla="*/ 50946 h 191096"/>
                <a:gd name="connsiteX6" fmla="*/ 646528 w 740699"/>
                <a:gd name="connsiteY6" fmla="*/ 53911 h 191096"/>
                <a:gd name="connsiteX7" fmla="*/ 680712 w 740699"/>
                <a:gd name="connsiteY7" fmla="*/ 53911 h 191096"/>
                <a:gd name="connsiteX8" fmla="*/ 686092 w 740699"/>
                <a:gd name="connsiteY8" fmla="*/ 59559 h 191096"/>
                <a:gd name="connsiteX9" fmla="*/ 686092 w 740699"/>
                <a:gd name="connsiteY9" fmla="*/ 78130 h 191096"/>
                <a:gd name="connsiteX10" fmla="*/ 680712 w 740699"/>
                <a:gd name="connsiteY10" fmla="*/ 83518 h 191096"/>
                <a:gd name="connsiteX11" fmla="*/ 646528 w 740699"/>
                <a:gd name="connsiteY11" fmla="*/ 83518 h 191096"/>
                <a:gd name="connsiteX12" fmla="*/ 646528 w 740699"/>
                <a:gd name="connsiteY12" fmla="*/ 183097 h 191096"/>
                <a:gd name="connsiteX13" fmla="*/ 641148 w 740699"/>
                <a:gd name="connsiteY13" fmla="*/ 188485 h 191096"/>
                <a:gd name="connsiteX14" fmla="*/ 617197 w 740699"/>
                <a:gd name="connsiteY14" fmla="*/ 188485 h 191096"/>
                <a:gd name="connsiteX15" fmla="*/ 611809 w 740699"/>
                <a:gd name="connsiteY15" fmla="*/ 183097 h 191096"/>
                <a:gd name="connsiteX16" fmla="*/ 611809 w 740699"/>
                <a:gd name="connsiteY16" fmla="*/ 56602 h 191096"/>
                <a:gd name="connsiteX17" fmla="*/ 666987 w 740699"/>
                <a:gd name="connsiteY17" fmla="*/ 79 h 191096"/>
                <a:gd name="connsiteX18" fmla="*/ 683945 w 740699"/>
                <a:gd name="connsiteY18" fmla="*/ 1966 h 191096"/>
                <a:gd name="connsiteX19" fmla="*/ 689325 w 740699"/>
                <a:gd name="connsiteY19" fmla="*/ 7347 h 191096"/>
                <a:gd name="connsiteX20" fmla="*/ 741003 w 740699"/>
                <a:gd name="connsiteY20" fmla="*/ 59292 h 191096"/>
                <a:gd name="connsiteX21" fmla="*/ 741003 w 740699"/>
                <a:gd name="connsiteY21" fmla="*/ 183097 h 191096"/>
                <a:gd name="connsiteX22" fmla="*/ 735615 w 740699"/>
                <a:gd name="connsiteY22" fmla="*/ 188485 h 191096"/>
                <a:gd name="connsiteX23" fmla="*/ 711396 w 740699"/>
                <a:gd name="connsiteY23" fmla="*/ 188485 h 191096"/>
                <a:gd name="connsiteX24" fmla="*/ 706008 w 740699"/>
                <a:gd name="connsiteY24" fmla="*/ 183097 h 191096"/>
                <a:gd name="connsiteX25" fmla="*/ 706008 w 740699"/>
                <a:gd name="connsiteY25" fmla="*/ 59292 h 191096"/>
                <a:gd name="connsiteX26" fmla="*/ 711396 w 740699"/>
                <a:gd name="connsiteY26" fmla="*/ 53911 h 191096"/>
                <a:gd name="connsiteX27" fmla="*/ 735615 w 740699"/>
                <a:gd name="connsiteY27" fmla="*/ 53911 h 191096"/>
                <a:gd name="connsiteX28" fmla="*/ 741003 w 740699"/>
                <a:gd name="connsiteY28" fmla="*/ 59292 h 191096"/>
                <a:gd name="connsiteX29" fmla="*/ 518954 w 740699"/>
                <a:gd name="connsiteY29" fmla="*/ 158879 h 191096"/>
                <a:gd name="connsiteX30" fmla="*/ 485847 w 740699"/>
                <a:gd name="connsiteY30" fmla="*/ 121195 h 191096"/>
                <a:gd name="connsiteX31" fmla="*/ 517074 w 740699"/>
                <a:gd name="connsiteY31" fmla="*/ 83518 h 191096"/>
                <a:gd name="connsiteX32" fmla="*/ 550173 w 740699"/>
                <a:gd name="connsiteY32" fmla="*/ 121195 h 191096"/>
                <a:gd name="connsiteX33" fmla="*/ 518954 w 740699"/>
                <a:gd name="connsiteY33" fmla="*/ 158879 h 191096"/>
                <a:gd name="connsiteX34" fmla="*/ 517074 w 740699"/>
                <a:gd name="connsiteY34" fmla="*/ 51221 h 191096"/>
                <a:gd name="connsiteX35" fmla="*/ 450317 w 740699"/>
                <a:gd name="connsiteY35" fmla="*/ 121195 h 191096"/>
                <a:gd name="connsiteX36" fmla="*/ 518954 w 740699"/>
                <a:gd name="connsiteY36" fmla="*/ 191176 h 191096"/>
                <a:gd name="connsiteX37" fmla="*/ 585702 w 740699"/>
                <a:gd name="connsiteY37" fmla="*/ 121195 h 191096"/>
                <a:gd name="connsiteX38" fmla="*/ 517074 w 740699"/>
                <a:gd name="connsiteY38" fmla="*/ 51221 h 191096"/>
                <a:gd name="connsiteX39" fmla="*/ 424486 w 740699"/>
                <a:gd name="connsiteY39" fmla="*/ 101813 h 191096"/>
                <a:gd name="connsiteX40" fmla="*/ 424486 w 740699"/>
                <a:gd name="connsiteY40" fmla="*/ 183097 h 191096"/>
                <a:gd name="connsiteX41" fmla="*/ 419098 w 740699"/>
                <a:gd name="connsiteY41" fmla="*/ 188485 h 191096"/>
                <a:gd name="connsiteX42" fmla="*/ 394880 w 740699"/>
                <a:gd name="connsiteY42" fmla="*/ 188485 h 191096"/>
                <a:gd name="connsiteX43" fmla="*/ 389492 w 740699"/>
                <a:gd name="connsiteY43" fmla="*/ 183097 h 191096"/>
                <a:gd name="connsiteX44" fmla="*/ 389492 w 740699"/>
                <a:gd name="connsiteY44" fmla="*/ 106391 h 191096"/>
                <a:gd name="connsiteX45" fmla="*/ 363385 w 740699"/>
                <a:gd name="connsiteY45" fmla="*/ 83518 h 191096"/>
                <a:gd name="connsiteX46" fmla="*/ 343469 w 740699"/>
                <a:gd name="connsiteY46" fmla="*/ 85665 h 191096"/>
                <a:gd name="connsiteX47" fmla="*/ 337012 w 740699"/>
                <a:gd name="connsiteY47" fmla="*/ 92666 h 191096"/>
                <a:gd name="connsiteX48" fmla="*/ 337012 w 740699"/>
                <a:gd name="connsiteY48" fmla="*/ 183097 h 191096"/>
                <a:gd name="connsiteX49" fmla="*/ 331624 w 740699"/>
                <a:gd name="connsiteY49" fmla="*/ 188485 h 191096"/>
                <a:gd name="connsiteX50" fmla="*/ 307405 w 740699"/>
                <a:gd name="connsiteY50" fmla="*/ 188485 h 191096"/>
                <a:gd name="connsiteX51" fmla="*/ 302017 w 740699"/>
                <a:gd name="connsiteY51" fmla="*/ 183097 h 191096"/>
                <a:gd name="connsiteX52" fmla="*/ 302017 w 740699"/>
                <a:gd name="connsiteY52" fmla="*/ 71672 h 191096"/>
                <a:gd name="connsiteX53" fmla="*/ 308750 w 740699"/>
                <a:gd name="connsiteY53" fmla="*/ 60904 h 191096"/>
                <a:gd name="connsiteX54" fmla="*/ 362850 w 740699"/>
                <a:gd name="connsiteY54" fmla="*/ 51221 h 191096"/>
                <a:gd name="connsiteX55" fmla="*/ 424486 w 740699"/>
                <a:gd name="connsiteY55" fmla="*/ 101813 h 191096"/>
                <a:gd name="connsiteX56" fmla="*/ 122497 w 740699"/>
                <a:gd name="connsiteY56" fmla="*/ 167759 h 191096"/>
                <a:gd name="connsiteX57" fmla="*/ 120342 w 740699"/>
                <a:gd name="connsiteY57" fmla="*/ 183097 h 191096"/>
                <a:gd name="connsiteX58" fmla="*/ 113350 w 740699"/>
                <a:gd name="connsiteY58" fmla="*/ 188485 h 191096"/>
                <a:gd name="connsiteX59" fmla="*/ 89123 w 740699"/>
                <a:gd name="connsiteY59" fmla="*/ 188485 h 191096"/>
                <a:gd name="connsiteX60" fmla="*/ 85088 w 740699"/>
                <a:gd name="connsiteY60" fmla="*/ 184718 h 191096"/>
                <a:gd name="connsiteX61" fmla="*/ 85356 w 740699"/>
                <a:gd name="connsiteY61" fmla="*/ 183097 h 191096"/>
                <a:gd name="connsiteX62" fmla="*/ 86968 w 740699"/>
                <a:gd name="connsiteY62" fmla="*/ 173140 h 191096"/>
                <a:gd name="connsiteX63" fmla="*/ 303 w 740699"/>
                <a:gd name="connsiteY63" fmla="*/ 98589 h 191096"/>
                <a:gd name="connsiteX64" fmla="*/ 59517 w 740699"/>
                <a:gd name="connsiteY64" fmla="*/ 50144 h 191096"/>
                <a:gd name="connsiteX65" fmla="*/ 115230 w 740699"/>
                <a:gd name="connsiteY65" fmla="*/ 64404 h 191096"/>
                <a:gd name="connsiteX66" fmla="*/ 118462 w 740699"/>
                <a:gd name="connsiteY66" fmla="*/ 69792 h 191096"/>
                <a:gd name="connsiteX67" fmla="*/ 117385 w 740699"/>
                <a:gd name="connsiteY67" fmla="*/ 74362 h 191096"/>
                <a:gd name="connsiteX68" fmla="*/ 109039 w 740699"/>
                <a:gd name="connsiteY68" fmla="*/ 92131 h 191096"/>
                <a:gd name="connsiteX69" fmla="*/ 103116 w 740699"/>
                <a:gd name="connsiteY69" fmla="*/ 95899 h 191096"/>
                <a:gd name="connsiteX70" fmla="*/ 99081 w 740699"/>
                <a:gd name="connsiteY70" fmla="*/ 94821 h 191096"/>
                <a:gd name="connsiteX71" fmla="*/ 58439 w 740699"/>
                <a:gd name="connsiteY71" fmla="*/ 82708 h 191096"/>
                <a:gd name="connsiteX72" fmla="*/ 35833 w 740699"/>
                <a:gd name="connsiteY72" fmla="*/ 96166 h 191096"/>
                <a:gd name="connsiteX73" fmla="*/ 122497 w 740699"/>
                <a:gd name="connsiteY73" fmla="*/ 167759 h 191096"/>
                <a:gd name="connsiteX74" fmla="*/ 234191 w 740699"/>
                <a:gd name="connsiteY74" fmla="*/ 149189 h 191096"/>
                <a:gd name="connsiteX75" fmla="*/ 227466 w 740699"/>
                <a:gd name="connsiteY75" fmla="*/ 156456 h 191096"/>
                <a:gd name="connsiteX76" fmla="*/ 209162 w 740699"/>
                <a:gd name="connsiteY76" fmla="*/ 158879 h 191096"/>
                <a:gd name="connsiteX77" fmla="*/ 175788 w 740699"/>
                <a:gd name="connsiteY77" fmla="*/ 121195 h 191096"/>
                <a:gd name="connsiteX78" fmla="*/ 209162 w 740699"/>
                <a:gd name="connsiteY78" fmla="*/ 83518 h 191096"/>
                <a:gd name="connsiteX79" fmla="*/ 227466 w 740699"/>
                <a:gd name="connsiteY79" fmla="*/ 85941 h 191096"/>
                <a:gd name="connsiteX80" fmla="*/ 234191 w 740699"/>
                <a:gd name="connsiteY80" fmla="*/ 93201 h 191096"/>
                <a:gd name="connsiteX81" fmla="*/ 234191 w 740699"/>
                <a:gd name="connsiteY81" fmla="*/ 149189 h 191096"/>
                <a:gd name="connsiteX82" fmla="*/ 262452 w 740699"/>
                <a:gd name="connsiteY82" fmla="*/ 61179 h 191096"/>
                <a:gd name="connsiteX83" fmla="*/ 209430 w 740699"/>
                <a:gd name="connsiteY83" fmla="*/ 51221 h 191096"/>
                <a:gd name="connsiteX84" fmla="*/ 140258 w 740699"/>
                <a:gd name="connsiteY84" fmla="*/ 121195 h 191096"/>
                <a:gd name="connsiteX85" fmla="*/ 208895 w 740699"/>
                <a:gd name="connsiteY85" fmla="*/ 191176 h 191096"/>
                <a:gd name="connsiteX86" fmla="*/ 262452 w 740699"/>
                <a:gd name="connsiteY86" fmla="*/ 180407 h 191096"/>
                <a:gd name="connsiteX87" fmla="*/ 269185 w 740699"/>
                <a:gd name="connsiteY87" fmla="*/ 169639 h 191096"/>
                <a:gd name="connsiteX88" fmla="*/ 269185 w 740699"/>
                <a:gd name="connsiteY88" fmla="*/ 71940 h 191096"/>
                <a:gd name="connsiteX89" fmla="*/ 262452 w 740699"/>
                <a:gd name="connsiteY89" fmla="*/ 61179 h 191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740699" h="191096">
                  <a:moveTo>
                    <a:pt x="689325" y="7347"/>
                  </a:moveTo>
                  <a:cubicBezTo>
                    <a:pt x="689325" y="8511"/>
                    <a:pt x="689026" y="9604"/>
                    <a:pt x="688790" y="10847"/>
                  </a:cubicBezTo>
                  <a:lnTo>
                    <a:pt x="686092" y="24840"/>
                  </a:lnTo>
                  <a:cubicBezTo>
                    <a:pt x="685558" y="28073"/>
                    <a:pt x="684213" y="29953"/>
                    <a:pt x="680980" y="29953"/>
                  </a:cubicBezTo>
                  <a:cubicBezTo>
                    <a:pt x="678974" y="29953"/>
                    <a:pt x="673177" y="28608"/>
                    <a:pt x="667797" y="28608"/>
                  </a:cubicBezTo>
                  <a:cubicBezTo>
                    <a:pt x="652993" y="28608"/>
                    <a:pt x="646528" y="36143"/>
                    <a:pt x="646528" y="50946"/>
                  </a:cubicBezTo>
                  <a:lnTo>
                    <a:pt x="646528" y="53911"/>
                  </a:lnTo>
                  <a:lnTo>
                    <a:pt x="680712" y="53911"/>
                  </a:lnTo>
                  <a:cubicBezTo>
                    <a:pt x="684213" y="53911"/>
                    <a:pt x="686092" y="56059"/>
                    <a:pt x="686092" y="59559"/>
                  </a:cubicBezTo>
                  <a:lnTo>
                    <a:pt x="686092" y="78130"/>
                  </a:lnTo>
                  <a:cubicBezTo>
                    <a:pt x="686092" y="81363"/>
                    <a:pt x="684213" y="83518"/>
                    <a:pt x="680712" y="83518"/>
                  </a:cubicBezTo>
                  <a:lnTo>
                    <a:pt x="646528" y="83518"/>
                  </a:lnTo>
                  <a:lnTo>
                    <a:pt x="646528" y="183097"/>
                  </a:lnTo>
                  <a:cubicBezTo>
                    <a:pt x="646528" y="186330"/>
                    <a:pt x="644380" y="188485"/>
                    <a:pt x="641148" y="188485"/>
                  </a:cubicBezTo>
                  <a:lnTo>
                    <a:pt x="617197" y="188485"/>
                  </a:lnTo>
                  <a:cubicBezTo>
                    <a:pt x="613964" y="188485"/>
                    <a:pt x="611809" y="186330"/>
                    <a:pt x="611809" y="183097"/>
                  </a:cubicBezTo>
                  <a:lnTo>
                    <a:pt x="611809" y="56602"/>
                  </a:lnTo>
                  <a:cubicBezTo>
                    <a:pt x="611809" y="17839"/>
                    <a:pt x="633612" y="79"/>
                    <a:pt x="666987" y="79"/>
                  </a:cubicBezTo>
                  <a:cubicBezTo>
                    <a:pt x="672729" y="79"/>
                    <a:pt x="678557" y="621"/>
                    <a:pt x="683945" y="1966"/>
                  </a:cubicBezTo>
                  <a:cubicBezTo>
                    <a:pt x="687713" y="2769"/>
                    <a:pt x="689325" y="4358"/>
                    <a:pt x="689325" y="7347"/>
                  </a:cubicBezTo>
                  <a:moveTo>
                    <a:pt x="741003" y="59292"/>
                  </a:moveTo>
                  <a:lnTo>
                    <a:pt x="741003" y="183097"/>
                  </a:lnTo>
                  <a:cubicBezTo>
                    <a:pt x="741003" y="186330"/>
                    <a:pt x="738848" y="188485"/>
                    <a:pt x="735615" y="188485"/>
                  </a:cubicBezTo>
                  <a:lnTo>
                    <a:pt x="711396" y="188485"/>
                  </a:lnTo>
                  <a:cubicBezTo>
                    <a:pt x="708164" y="188485"/>
                    <a:pt x="706008" y="186330"/>
                    <a:pt x="706008" y="183097"/>
                  </a:cubicBezTo>
                  <a:lnTo>
                    <a:pt x="706008" y="59292"/>
                  </a:lnTo>
                  <a:cubicBezTo>
                    <a:pt x="706008" y="56059"/>
                    <a:pt x="708164" y="53911"/>
                    <a:pt x="711396" y="53911"/>
                  </a:cubicBezTo>
                  <a:lnTo>
                    <a:pt x="735615" y="53911"/>
                  </a:lnTo>
                  <a:cubicBezTo>
                    <a:pt x="738848" y="53911"/>
                    <a:pt x="741003" y="56059"/>
                    <a:pt x="741003" y="59292"/>
                  </a:cubicBezTo>
                  <a:moveTo>
                    <a:pt x="518954" y="158879"/>
                  </a:moveTo>
                  <a:cubicBezTo>
                    <a:pt x="499038" y="158879"/>
                    <a:pt x="485847" y="145956"/>
                    <a:pt x="485847" y="121195"/>
                  </a:cubicBezTo>
                  <a:cubicBezTo>
                    <a:pt x="485847" y="96433"/>
                    <a:pt x="499038" y="83518"/>
                    <a:pt x="517074" y="83518"/>
                  </a:cubicBezTo>
                  <a:cubicBezTo>
                    <a:pt x="536990" y="83518"/>
                    <a:pt x="550173" y="96433"/>
                    <a:pt x="550173" y="121195"/>
                  </a:cubicBezTo>
                  <a:cubicBezTo>
                    <a:pt x="550173" y="145956"/>
                    <a:pt x="536990" y="158879"/>
                    <a:pt x="518954" y="158879"/>
                  </a:cubicBezTo>
                  <a:moveTo>
                    <a:pt x="517074" y="51221"/>
                  </a:moveTo>
                  <a:cubicBezTo>
                    <a:pt x="476699" y="51221"/>
                    <a:pt x="450317" y="80553"/>
                    <a:pt x="450317" y="121195"/>
                  </a:cubicBezTo>
                  <a:cubicBezTo>
                    <a:pt x="450317" y="161837"/>
                    <a:pt x="476699" y="191176"/>
                    <a:pt x="518954" y="191176"/>
                  </a:cubicBezTo>
                  <a:cubicBezTo>
                    <a:pt x="559328" y="191176"/>
                    <a:pt x="585702" y="161837"/>
                    <a:pt x="585702" y="121195"/>
                  </a:cubicBezTo>
                  <a:cubicBezTo>
                    <a:pt x="585702" y="80553"/>
                    <a:pt x="559328" y="51221"/>
                    <a:pt x="517074" y="51221"/>
                  </a:cubicBezTo>
                  <a:moveTo>
                    <a:pt x="424486" y="101813"/>
                  </a:moveTo>
                  <a:lnTo>
                    <a:pt x="424486" y="183097"/>
                  </a:lnTo>
                  <a:cubicBezTo>
                    <a:pt x="424486" y="186330"/>
                    <a:pt x="422331" y="188485"/>
                    <a:pt x="419098" y="188485"/>
                  </a:cubicBezTo>
                  <a:lnTo>
                    <a:pt x="394880" y="188485"/>
                  </a:lnTo>
                  <a:cubicBezTo>
                    <a:pt x="391647" y="188485"/>
                    <a:pt x="389492" y="186330"/>
                    <a:pt x="389492" y="183097"/>
                  </a:cubicBezTo>
                  <a:lnTo>
                    <a:pt x="389492" y="106391"/>
                  </a:lnTo>
                  <a:cubicBezTo>
                    <a:pt x="389492" y="90243"/>
                    <a:pt x="377921" y="83518"/>
                    <a:pt x="363385" y="83518"/>
                  </a:cubicBezTo>
                  <a:cubicBezTo>
                    <a:pt x="355040" y="83518"/>
                    <a:pt x="350470" y="84053"/>
                    <a:pt x="343469" y="85665"/>
                  </a:cubicBezTo>
                  <a:cubicBezTo>
                    <a:pt x="339159" y="86743"/>
                    <a:pt x="337012" y="88631"/>
                    <a:pt x="337012" y="92666"/>
                  </a:cubicBezTo>
                  <a:lnTo>
                    <a:pt x="337012" y="183097"/>
                  </a:lnTo>
                  <a:cubicBezTo>
                    <a:pt x="337012" y="186330"/>
                    <a:pt x="334856" y="188485"/>
                    <a:pt x="331624" y="188485"/>
                  </a:cubicBezTo>
                  <a:lnTo>
                    <a:pt x="307405" y="188485"/>
                  </a:lnTo>
                  <a:cubicBezTo>
                    <a:pt x="304172" y="188485"/>
                    <a:pt x="302017" y="186330"/>
                    <a:pt x="302017" y="183097"/>
                  </a:cubicBezTo>
                  <a:lnTo>
                    <a:pt x="302017" y="71672"/>
                  </a:lnTo>
                  <a:cubicBezTo>
                    <a:pt x="302017" y="65482"/>
                    <a:pt x="304982" y="62249"/>
                    <a:pt x="308750" y="60904"/>
                  </a:cubicBezTo>
                  <a:cubicBezTo>
                    <a:pt x="328399" y="53911"/>
                    <a:pt x="346970" y="51221"/>
                    <a:pt x="362850" y="51221"/>
                  </a:cubicBezTo>
                  <a:cubicBezTo>
                    <a:pt x="404295" y="51221"/>
                    <a:pt x="424486" y="68982"/>
                    <a:pt x="424486" y="101813"/>
                  </a:cubicBezTo>
                  <a:moveTo>
                    <a:pt x="122497" y="167759"/>
                  </a:moveTo>
                  <a:cubicBezTo>
                    <a:pt x="122497" y="172337"/>
                    <a:pt x="121963" y="178528"/>
                    <a:pt x="120342" y="183097"/>
                  </a:cubicBezTo>
                  <a:cubicBezTo>
                    <a:pt x="118997" y="187140"/>
                    <a:pt x="117385" y="188485"/>
                    <a:pt x="113350" y="188485"/>
                  </a:cubicBezTo>
                  <a:lnTo>
                    <a:pt x="89123" y="188485"/>
                  </a:lnTo>
                  <a:cubicBezTo>
                    <a:pt x="86433" y="188485"/>
                    <a:pt x="85088" y="186865"/>
                    <a:pt x="85088" y="184718"/>
                  </a:cubicBezTo>
                  <a:cubicBezTo>
                    <a:pt x="85088" y="184175"/>
                    <a:pt x="85088" y="183640"/>
                    <a:pt x="85356" y="183097"/>
                  </a:cubicBezTo>
                  <a:cubicBezTo>
                    <a:pt x="86433" y="179597"/>
                    <a:pt x="86968" y="177175"/>
                    <a:pt x="86968" y="173140"/>
                  </a:cubicBezTo>
                  <a:cubicBezTo>
                    <a:pt x="86968" y="133559"/>
                    <a:pt x="303" y="155646"/>
                    <a:pt x="303" y="98589"/>
                  </a:cubicBezTo>
                  <a:cubicBezTo>
                    <a:pt x="303" y="69517"/>
                    <a:pt x="23452" y="50144"/>
                    <a:pt x="59517" y="50144"/>
                  </a:cubicBezTo>
                  <a:cubicBezTo>
                    <a:pt x="78623" y="50144"/>
                    <a:pt x="98546" y="54714"/>
                    <a:pt x="115230" y="64404"/>
                  </a:cubicBezTo>
                  <a:cubicBezTo>
                    <a:pt x="117393" y="65490"/>
                    <a:pt x="118462" y="67637"/>
                    <a:pt x="118462" y="69792"/>
                  </a:cubicBezTo>
                  <a:cubicBezTo>
                    <a:pt x="118462" y="71137"/>
                    <a:pt x="118164" y="72710"/>
                    <a:pt x="117385" y="74362"/>
                  </a:cubicBezTo>
                  <a:lnTo>
                    <a:pt x="109039" y="92131"/>
                  </a:lnTo>
                  <a:cubicBezTo>
                    <a:pt x="107962" y="94553"/>
                    <a:pt x="105539" y="95899"/>
                    <a:pt x="103116" y="95899"/>
                  </a:cubicBezTo>
                  <a:cubicBezTo>
                    <a:pt x="101771" y="95899"/>
                    <a:pt x="100426" y="95623"/>
                    <a:pt x="99081" y="94821"/>
                  </a:cubicBezTo>
                  <a:cubicBezTo>
                    <a:pt x="85356" y="87286"/>
                    <a:pt x="72165" y="82708"/>
                    <a:pt x="58439" y="82708"/>
                  </a:cubicBezTo>
                  <a:cubicBezTo>
                    <a:pt x="44179" y="82708"/>
                    <a:pt x="35833" y="87923"/>
                    <a:pt x="35833" y="96166"/>
                  </a:cubicBezTo>
                  <a:cubicBezTo>
                    <a:pt x="35833" y="121368"/>
                    <a:pt x="122497" y="106659"/>
                    <a:pt x="122497" y="167759"/>
                  </a:cubicBezTo>
                  <a:moveTo>
                    <a:pt x="234191" y="149189"/>
                  </a:moveTo>
                  <a:cubicBezTo>
                    <a:pt x="234191" y="153224"/>
                    <a:pt x="232043" y="155111"/>
                    <a:pt x="227466" y="156456"/>
                  </a:cubicBezTo>
                  <a:cubicBezTo>
                    <a:pt x="221543" y="158069"/>
                    <a:pt x="216430" y="158879"/>
                    <a:pt x="209162" y="158879"/>
                  </a:cubicBezTo>
                  <a:cubicBezTo>
                    <a:pt x="191936" y="158879"/>
                    <a:pt x="175788" y="148646"/>
                    <a:pt x="175788" y="121195"/>
                  </a:cubicBezTo>
                  <a:cubicBezTo>
                    <a:pt x="175788" y="93743"/>
                    <a:pt x="191936" y="83518"/>
                    <a:pt x="209162" y="83518"/>
                  </a:cubicBezTo>
                  <a:cubicBezTo>
                    <a:pt x="216430" y="83518"/>
                    <a:pt x="221543" y="84320"/>
                    <a:pt x="227466" y="85941"/>
                  </a:cubicBezTo>
                  <a:cubicBezTo>
                    <a:pt x="232043" y="87286"/>
                    <a:pt x="234191" y="89165"/>
                    <a:pt x="234191" y="93201"/>
                  </a:cubicBezTo>
                  <a:lnTo>
                    <a:pt x="234191" y="149189"/>
                  </a:lnTo>
                  <a:close/>
                  <a:moveTo>
                    <a:pt x="262452" y="61179"/>
                  </a:moveTo>
                  <a:cubicBezTo>
                    <a:pt x="244692" y="54446"/>
                    <a:pt x="228000" y="51221"/>
                    <a:pt x="209430" y="51221"/>
                  </a:cubicBezTo>
                  <a:cubicBezTo>
                    <a:pt x="168795" y="51221"/>
                    <a:pt x="140258" y="78405"/>
                    <a:pt x="140258" y="121195"/>
                  </a:cubicBezTo>
                  <a:cubicBezTo>
                    <a:pt x="140258" y="164527"/>
                    <a:pt x="165020" y="191176"/>
                    <a:pt x="208895" y="191176"/>
                  </a:cubicBezTo>
                  <a:cubicBezTo>
                    <a:pt x="226655" y="191176"/>
                    <a:pt x="243881" y="188210"/>
                    <a:pt x="262452" y="180407"/>
                  </a:cubicBezTo>
                  <a:cubicBezTo>
                    <a:pt x="266763" y="178528"/>
                    <a:pt x="269185" y="175562"/>
                    <a:pt x="269185" y="169639"/>
                  </a:cubicBezTo>
                  <a:lnTo>
                    <a:pt x="269185" y="71940"/>
                  </a:lnTo>
                  <a:cubicBezTo>
                    <a:pt x="269185" y="65749"/>
                    <a:pt x="266763" y="62792"/>
                    <a:pt x="262452" y="61179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  <p:sp>
          <p:nvSpPr>
            <p:cNvPr id="23" name="Forme libre : forme 10">
              <a:extLst>
                <a:ext uri="{FF2B5EF4-FFF2-40B4-BE49-F238E27FC236}">
                  <a16:creationId xmlns:a16="http://schemas.microsoft.com/office/drawing/2014/main" id="{F0CC9C0D-B090-476A-A414-384A1818254E}"/>
                </a:ext>
              </a:extLst>
            </p:cNvPr>
            <p:cNvSpPr/>
            <p:nvPr/>
          </p:nvSpPr>
          <p:spPr>
            <a:xfrm rot="-73896" flipV="1">
              <a:off x="5474877" y="-471733"/>
              <a:ext cx="37949" cy="37711"/>
            </a:xfrm>
            <a:custGeom>
              <a:avLst/>
              <a:gdLst>
                <a:gd name="connsiteX0" fmla="*/ 19483 w 37949"/>
                <a:gd name="connsiteY0" fmla="*/ 17 h 37711"/>
                <a:gd name="connsiteX1" fmla="*/ 38456 w 37949"/>
                <a:gd name="connsiteY1" fmla="*/ 18454 h 37711"/>
                <a:gd name="connsiteX2" fmla="*/ 19491 w 37949"/>
                <a:gd name="connsiteY2" fmla="*/ 37717 h 37711"/>
                <a:gd name="connsiteX3" fmla="*/ 519 w 37949"/>
                <a:gd name="connsiteY3" fmla="*/ 19272 h 37711"/>
                <a:gd name="connsiteX4" fmla="*/ 19483 w 37949"/>
                <a:gd name="connsiteY4" fmla="*/ 17 h 37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49" h="37711">
                  <a:moveTo>
                    <a:pt x="19483" y="17"/>
                  </a:moveTo>
                  <a:cubicBezTo>
                    <a:pt x="30519" y="-219"/>
                    <a:pt x="38212" y="6883"/>
                    <a:pt x="38456" y="18454"/>
                  </a:cubicBezTo>
                  <a:cubicBezTo>
                    <a:pt x="38715" y="30300"/>
                    <a:pt x="31329" y="37457"/>
                    <a:pt x="19491" y="37717"/>
                  </a:cubicBezTo>
                  <a:cubicBezTo>
                    <a:pt x="8188" y="37953"/>
                    <a:pt x="771" y="31118"/>
                    <a:pt x="519" y="19272"/>
                  </a:cubicBezTo>
                  <a:cubicBezTo>
                    <a:pt x="267" y="7701"/>
                    <a:pt x="7378" y="284"/>
                    <a:pt x="19483" y="17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>
                <a:solidFill>
                  <a:schemeClr val="accent2"/>
                </a:solidFill>
              </a:endParaRPr>
            </a:p>
          </p:txBody>
        </p:sp>
        <p:sp>
          <p:nvSpPr>
            <p:cNvPr id="24" name="Forme libre : forme 11">
              <a:extLst>
                <a:ext uri="{FF2B5EF4-FFF2-40B4-BE49-F238E27FC236}">
                  <a16:creationId xmlns:a16="http://schemas.microsoft.com/office/drawing/2014/main" id="{6DE4ADDB-0CA9-4651-BF0C-18EF0C881B3A}"/>
                </a:ext>
              </a:extLst>
            </p:cNvPr>
            <p:cNvSpPr/>
            <p:nvPr userDrawn="1"/>
          </p:nvSpPr>
          <p:spPr>
            <a:xfrm rot="10725025" flipV="1">
              <a:off x="4768103" y="-317778"/>
              <a:ext cx="37406" cy="37169"/>
            </a:xfrm>
            <a:custGeom>
              <a:avLst/>
              <a:gdLst>
                <a:gd name="connsiteX0" fmla="*/ 18717 w 37406"/>
                <a:gd name="connsiteY0" fmla="*/ 130 h 37169"/>
                <a:gd name="connsiteX1" fmla="*/ 37414 w 37406"/>
                <a:gd name="connsiteY1" fmla="*/ 18300 h 37169"/>
                <a:gd name="connsiteX2" fmla="*/ 18717 w 37406"/>
                <a:gd name="connsiteY2" fmla="*/ 37288 h 37169"/>
                <a:gd name="connsiteX3" fmla="*/ 20 w 37406"/>
                <a:gd name="connsiteY3" fmla="*/ 19118 h 37169"/>
                <a:gd name="connsiteX4" fmla="*/ 18717 w 37406"/>
                <a:gd name="connsiteY4" fmla="*/ 130 h 3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06" h="37169">
                  <a:moveTo>
                    <a:pt x="18717" y="130"/>
                  </a:moveTo>
                  <a:cubicBezTo>
                    <a:pt x="29745" y="-106"/>
                    <a:pt x="37162" y="6729"/>
                    <a:pt x="37414" y="18300"/>
                  </a:cubicBezTo>
                  <a:cubicBezTo>
                    <a:pt x="37665" y="29603"/>
                    <a:pt x="30555" y="37028"/>
                    <a:pt x="18717" y="37288"/>
                  </a:cubicBezTo>
                  <a:cubicBezTo>
                    <a:pt x="7681" y="37524"/>
                    <a:pt x="264" y="30421"/>
                    <a:pt x="20" y="19118"/>
                  </a:cubicBezTo>
                  <a:cubicBezTo>
                    <a:pt x="-240" y="7547"/>
                    <a:pt x="6871" y="390"/>
                    <a:pt x="18717" y="130"/>
                  </a:cubicBezTo>
                </a:path>
              </a:pathLst>
            </a:custGeom>
            <a:grpFill/>
            <a:ln w="7833" cap="flat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fr-FR" sz="240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B2C8BB7-E469-81AA-62E7-C7A172A3F0CC}"/>
              </a:ext>
            </a:extLst>
          </p:cNvPr>
          <p:cNvSpPr txBox="1"/>
          <p:nvPr userDrawn="1"/>
        </p:nvSpPr>
        <p:spPr>
          <a:xfrm>
            <a:off x="1215637" y="6611779"/>
            <a:ext cx="99144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>
                <a:solidFill>
                  <a:schemeClr val="bg1"/>
                </a:solidFill>
              </a:rPr>
              <a:t>Confidential. For internal use only. The information contained in this training is for internal, educational purposes only. Do not copy or distribute outside of Sanofi or use in promotion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EF18E-4BCB-0291-69CF-1AA4923E6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071" y="6286107"/>
            <a:ext cx="1989600" cy="419256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96599127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3229239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BF2ED7-56C4-458A-8040-45AA7888AB0C}"/>
              </a:ext>
            </a:extLst>
          </p:cNvPr>
          <p:cNvSpPr>
            <a:spLocks/>
          </p:cNvSpPr>
          <p:nvPr userDrawn="1"/>
        </p:nvSpPr>
        <p:spPr>
          <a:xfrm>
            <a:off x="-6608" y="-779"/>
            <a:ext cx="12198349" cy="7466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1736726"/>
            <a:ext cx="11226800" cy="443199"/>
          </a:xfrm>
        </p:spPr>
        <p:txBody>
          <a:bodyPr anchor="t"/>
          <a:lstStyle>
            <a:lvl1pPr algn="ctr">
              <a:buFontTx/>
              <a:buNone/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Presentation title, 24 pts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8367" y="3413900"/>
            <a:ext cx="11226800" cy="86377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2133" b="0" baseline="0">
                <a:solidFill>
                  <a:schemeClr val="tx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/>
              <a:t>Authors, 16 pts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B802F9-00F7-1346-95E2-DD0C233F78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4136" y="4837781"/>
            <a:ext cx="11231033" cy="67294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200" b="0" baseline="0">
                <a:solidFill>
                  <a:schemeClr val="tx1"/>
                </a:solidFill>
              </a:defRPr>
            </a:lvl1pPr>
            <a:lvl2pPr marL="179913" indent="0">
              <a:buFontTx/>
              <a:buNone/>
              <a:defRPr/>
            </a:lvl2pPr>
            <a:lvl3pPr marL="361940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Affiliates, 9 pts</a:t>
            </a:r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49" y="78104"/>
            <a:ext cx="12198349" cy="66776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3ECA0B-C73C-4E0A-AD0E-31C34BC9D4B4}"/>
              </a:ext>
            </a:extLst>
          </p:cNvPr>
          <p:cNvSpPr>
            <a:spLocks/>
          </p:cNvSpPr>
          <p:nvPr userDrawn="1"/>
        </p:nvSpPr>
        <p:spPr>
          <a:xfrm>
            <a:off x="-6608" y="78104"/>
            <a:ext cx="12198349" cy="667760"/>
          </a:xfrm>
          <a:custGeom>
            <a:avLst/>
            <a:gdLst>
              <a:gd name="connsiteX0" fmla="*/ 0 w 9148762"/>
              <a:gd name="connsiteY0" fmla="*/ 0 h 500820"/>
              <a:gd name="connsiteX1" fmla="*/ 8898352 w 9148762"/>
              <a:gd name="connsiteY1" fmla="*/ 0 h 500820"/>
              <a:gd name="connsiteX2" fmla="*/ 9148762 w 9148762"/>
              <a:gd name="connsiteY2" fmla="*/ 250410 h 500820"/>
              <a:gd name="connsiteX3" fmla="*/ 9148762 w 9148762"/>
              <a:gd name="connsiteY3" fmla="*/ 500820 h 500820"/>
              <a:gd name="connsiteX4" fmla="*/ 0 w 9148762"/>
              <a:gd name="connsiteY4" fmla="*/ 500820 h 50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62" h="500820">
                <a:moveTo>
                  <a:pt x="0" y="0"/>
                </a:moveTo>
                <a:lnTo>
                  <a:pt x="8898352" y="0"/>
                </a:lnTo>
                <a:cubicBezTo>
                  <a:pt x="9036650" y="0"/>
                  <a:pt x="9148762" y="112112"/>
                  <a:pt x="9148762" y="250410"/>
                </a:cubicBezTo>
                <a:lnTo>
                  <a:pt x="9148762" y="500820"/>
                </a:lnTo>
                <a:lnTo>
                  <a:pt x="0" y="5008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sz="2400"/>
          </a:p>
        </p:txBody>
      </p:sp>
    </p:spTree>
    <p:extLst>
      <p:ext uri="{BB962C8B-B14F-4D97-AF65-F5344CB8AC3E}">
        <p14:creationId xmlns:p14="http://schemas.microsoft.com/office/powerpoint/2010/main" val="2858867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444">
          <p15:clr>
            <a:srgbClr val="FBAE40"/>
          </p15:clr>
        </p15:guide>
      </p15:sldGuideLst>
    </p:ext>
  </p:extLs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1"/>
            <a:ext cx="12192000" cy="221827"/>
          </a:xfrm>
          <a:custGeom>
            <a:avLst/>
            <a:gdLst/>
            <a:ahLst/>
            <a:cxnLst/>
            <a:rect l="l" t="t" r="r" b="b"/>
            <a:pathLst>
              <a:path w="9144000" h="166370">
                <a:moveTo>
                  <a:pt x="0" y="166115"/>
                </a:moveTo>
                <a:lnTo>
                  <a:pt x="9144000" y="166115"/>
                </a:lnTo>
                <a:lnTo>
                  <a:pt x="9144000" y="0"/>
                </a:lnTo>
                <a:lnTo>
                  <a:pt x="0" y="0"/>
                </a:lnTo>
                <a:lnTo>
                  <a:pt x="0" y="166115"/>
                </a:lnTo>
                <a:close/>
              </a:path>
            </a:pathLst>
          </a:custGeom>
          <a:solidFill>
            <a:srgbClr val="0E396A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17" name="bg object 17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73" y="6388685"/>
            <a:ext cx="1125384" cy="46313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" y="221487"/>
            <a:ext cx="11184467" cy="71120"/>
          </a:xfrm>
          <a:custGeom>
            <a:avLst/>
            <a:gdLst/>
            <a:ahLst/>
            <a:cxnLst/>
            <a:rect l="l" t="t" r="r" b="b"/>
            <a:pathLst>
              <a:path w="8388350" h="53339">
                <a:moveTo>
                  <a:pt x="0" y="53339"/>
                </a:moveTo>
                <a:lnTo>
                  <a:pt x="8388096" y="53339"/>
                </a:lnTo>
                <a:lnTo>
                  <a:pt x="8388096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6BBDC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bg object 19"/>
          <p:cNvSpPr/>
          <p:nvPr/>
        </p:nvSpPr>
        <p:spPr>
          <a:xfrm>
            <a:off x="12145264" y="221487"/>
            <a:ext cx="47413" cy="71120"/>
          </a:xfrm>
          <a:custGeom>
            <a:avLst/>
            <a:gdLst/>
            <a:ahLst/>
            <a:cxnLst/>
            <a:rect l="l" t="t" r="r" b="b"/>
            <a:pathLst>
              <a:path w="35559" h="53339">
                <a:moveTo>
                  <a:pt x="0" y="53339"/>
                </a:moveTo>
                <a:lnTo>
                  <a:pt x="35051" y="53339"/>
                </a:lnTo>
                <a:lnTo>
                  <a:pt x="35051" y="0"/>
                </a:lnTo>
                <a:lnTo>
                  <a:pt x="0" y="0"/>
                </a:lnTo>
                <a:lnTo>
                  <a:pt x="0" y="53339"/>
                </a:lnTo>
                <a:close/>
              </a:path>
            </a:pathLst>
          </a:custGeom>
          <a:solidFill>
            <a:srgbClr val="6BBDC1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0" name="bg object 20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85903" cy="223519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11184128" y="44706"/>
            <a:ext cx="961813" cy="937260"/>
          </a:xfrm>
          <a:custGeom>
            <a:avLst/>
            <a:gdLst/>
            <a:ahLst/>
            <a:cxnLst/>
            <a:rect l="l" t="t" r="r" b="b"/>
            <a:pathLst>
              <a:path w="721359" h="702945">
                <a:moveTo>
                  <a:pt x="720851" y="0"/>
                </a:moveTo>
                <a:lnTo>
                  <a:pt x="0" y="0"/>
                </a:lnTo>
                <a:lnTo>
                  <a:pt x="0" y="702563"/>
                </a:lnTo>
                <a:lnTo>
                  <a:pt x="720851" y="702563"/>
                </a:lnTo>
                <a:lnTo>
                  <a:pt x="7208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pic>
        <p:nvPicPr>
          <p:cNvPr id="22" name="bg object 2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99620" y="1407104"/>
            <a:ext cx="8451437" cy="529302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85038" y="233341"/>
            <a:ext cx="8821927" cy="4104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2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0494127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959" y="301246"/>
            <a:ext cx="11960080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4147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39290"/>
      </p:ext>
    </p:extLst>
  </p:cSld>
  <p:clrMapOvr>
    <a:masterClrMapping/>
  </p:clrMapOvr>
  <p:transition spd="med">
    <p:wipe dir="r"/>
  </p:transition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73" y="6388685"/>
            <a:ext cx="1125384" cy="46313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29260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200151" y="3443224"/>
            <a:ext cx="1788160" cy="658707"/>
          </a:xfrm>
          <a:custGeom>
            <a:avLst/>
            <a:gdLst/>
            <a:ahLst/>
            <a:cxnLst/>
            <a:rect l="l" t="t" r="r" b="b"/>
            <a:pathLst>
              <a:path w="1341120" h="494030">
                <a:moveTo>
                  <a:pt x="1258824" y="0"/>
                </a:moveTo>
                <a:lnTo>
                  <a:pt x="82296" y="0"/>
                </a:lnTo>
                <a:lnTo>
                  <a:pt x="50261" y="6465"/>
                </a:lnTo>
                <a:lnTo>
                  <a:pt x="24103" y="24098"/>
                </a:lnTo>
                <a:lnTo>
                  <a:pt x="6466" y="50256"/>
                </a:lnTo>
                <a:lnTo>
                  <a:pt x="0" y="82295"/>
                </a:lnTo>
                <a:lnTo>
                  <a:pt x="0" y="411480"/>
                </a:lnTo>
                <a:lnTo>
                  <a:pt x="6466" y="443519"/>
                </a:lnTo>
                <a:lnTo>
                  <a:pt x="24103" y="469677"/>
                </a:lnTo>
                <a:lnTo>
                  <a:pt x="50261" y="487310"/>
                </a:lnTo>
                <a:lnTo>
                  <a:pt x="82296" y="493775"/>
                </a:lnTo>
                <a:lnTo>
                  <a:pt x="1258824" y="493775"/>
                </a:lnTo>
                <a:lnTo>
                  <a:pt x="1290863" y="487310"/>
                </a:lnTo>
                <a:lnTo>
                  <a:pt x="1317021" y="469677"/>
                </a:lnTo>
                <a:lnTo>
                  <a:pt x="1334654" y="443519"/>
                </a:lnTo>
                <a:lnTo>
                  <a:pt x="1341120" y="411480"/>
                </a:lnTo>
                <a:lnTo>
                  <a:pt x="1341120" y="82295"/>
                </a:lnTo>
                <a:lnTo>
                  <a:pt x="1334654" y="50256"/>
                </a:lnTo>
                <a:lnTo>
                  <a:pt x="1317021" y="24098"/>
                </a:lnTo>
                <a:lnTo>
                  <a:pt x="1290863" y="6465"/>
                </a:lnTo>
                <a:lnTo>
                  <a:pt x="1258824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19" name="bg object 19"/>
          <p:cNvSpPr/>
          <p:nvPr/>
        </p:nvSpPr>
        <p:spPr>
          <a:xfrm>
            <a:off x="200151" y="3443224"/>
            <a:ext cx="1788160" cy="658707"/>
          </a:xfrm>
          <a:custGeom>
            <a:avLst/>
            <a:gdLst/>
            <a:ahLst/>
            <a:cxnLst/>
            <a:rect l="l" t="t" r="r" b="b"/>
            <a:pathLst>
              <a:path w="1341120" h="494030">
                <a:moveTo>
                  <a:pt x="0" y="82295"/>
                </a:moveTo>
                <a:lnTo>
                  <a:pt x="6466" y="50256"/>
                </a:lnTo>
                <a:lnTo>
                  <a:pt x="24103" y="24098"/>
                </a:lnTo>
                <a:lnTo>
                  <a:pt x="50261" y="6465"/>
                </a:lnTo>
                <a:lnTo>
                  <a:pt x="82296" y="0"/>
                </a:lnTo>
                <a:lnTo>
                  <a:pt x="1258824" y="0"/>
                </a:lnTo>
                <a:lnTo>
                  <a:pt x="1290863" y="6465"/>
                </a:lnTo>
                <a:lnTo>
                  <a:pt x="1317021" y="24098"/>
                </a:lnTo>
                <a:lnTo>
                  <a:pt x="1334654" y="50256"/>
                </a:lnTo>
                <a:lnTo>
                  <a:pt x="1341120" y="82295"/>
                </a:lnTo>
                <a:lnTo>
                  <a:pt x="1341120" y="411480"/>
                </a:lnTo>
                <a:lnTo>
                  <a:pt x="1334654" y="443519"/>
                </a:lnTo>
                <a:lnTo>
                  <a:pt x="1317021" y="469677"/>
                </a:lnTo>
                <a:lnTo>
                  <a:pt x="1290863" y="487310"/>
                </a:lnTo>
                <a:lnTo>
                  <a:pt x="1258824" y="493775"/>
                </a:lnTo>
                <a:lnTo>
                  <a:pt x="82296" y="493775"/>
                </a:lnTo>
                <a:lnTo>
                  <a:pt x="50261" y="487310"/>
                </a:lnTo>
                <a:lnTo>
                  <a:pt x="24103" y="469677"/>
                </a:lnTo>
                <a:lnTo>
                  <a:pt x="6466" y="443519"/>
                </a:lnTo>
                <a:lnTo>
                  <a:pt x="0" y="411480"/>
                </a:lnTo>
                <a:lnTo>
                  <a:pt x="0" y="82295"/>
                </a:lnTo>
                <a:close/>
              </a:path>
            </a:pathLst>
          </a:custGeom>
          <a:ln w="25400">
            <a:solidFill>
              <a:srgbClr val="88A3A7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959" y="301246"/>
            <a:ext cx="11960080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2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49384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959" y="301246"/>
            <a:ext cx="11960080" cy="410433"/>
          </a:xfrm>
        </p:spPr>
        <p:txBody>
          <a:bodyPr lIns="0" tIns="0" rIns="0" bIns="0"/>
          <a:lstStyle>
            <a:lvl1pPr>
              <a:defRPr sz="2667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908728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7623"/>
            <a:ext cx="12191999" cy="67603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714792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BAD0D6B-8339-4D0A-82A6-A4A277CA312F}"/>
              </a:ext>
            </a:extLst>
          </p:cNvPr>
          <p:cNvSpPr/>
          <p:nvPr userDrawn="1"/>
        </p:nvSpPr>
        <p:spPr>
          <a:xfrm>
            <a:off x="114296" y="958362"/>
            <a:ext cx="11943236" cy="3086100"/>
          </a:xfrm>
          <a:prstGeom prst="rect">
            <a:avLst/>
          </a:prstGeom>
          <a:solidFill>
            <a:srgbClr val="023F88"/>
          </a:solidFill>
          <a:ln>
            <a:solidFill>
              <a:srgbClr val="0240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469" y="1122364"/>
            <a:ext cx="11923063" cy="2922098"/>
          </a:xfrm>
        </p:spPr>
        <p:txBody>
          <a:bodyPr anchor="b">
            <a:normAutofit/>
          </a:bodyPr>
          <a:lstStyle>
            <a:lvl1pPr algn="ctr">
              <a:defRPr sz="3000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8709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D4F53"/>
                </a:solidFill>
                <a:latin typeface="Arial (headings)"/>
              </a:defRPr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47C1480-5441-4030-8D1E-E4A85EA64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468" y="6044820"/>
            <a:ext cx="3063240" cy="6766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459CD4C-2D42-4B06-AE33-60E5A3C2E751}"/>
              </a:ext>
            </a:extLst>
          </p:cNvPr>
          <p:cNvSpPr/>
          <p:nvPr userDrawn="1"/>
        </p:nvSpPr>
        <p:spPr>
          <a:xfrm>
            <a:off x="114296" y="4088424"/>
            <a:ext cx="8647567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4C2D68-A4FE-4D49-BCAC-2C34780DF62D}"/>
              </a:ext>
            </a:extLst>
          </p:cNvPr>
          <p:cNvSpPr/>
          <p:nvPr userDrawn="1"/>
        </p:nvSpPr>
        <p:spPr>
          <a:xfrm>
            <a:off x="8850572" y="4088424"/>
            <a:ext cx="3209547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14601081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C624FC6-254F-4C28-88E9-EC9CA5AD10CF}"/>
              </a:ext>
            </a:extLst>
          </p:cNvPr>
          <p:cNvSpPr/>
          <p:nvPr userDrawn="1"/>
        </p:nvSpPr>
        <p:spPr>
          <a:xfrm>
            <a:off x="0" y="0"/>
            <a:ext cx="12192000" cy="838200"/>
          </a:xfrm>
          <a:prstGeom prst="rect">
            <a:avLst/>
          </a:prstGeom>
          <a:solidFill>
            <a:srgbClr val="023F88"/>
          </a:solidFill>
          <a:ln>
            <a:solidFill>
              <a:srgbClr val="023F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13587-42C0-4A2C-BF42-09DF696F9455}"/>
              </a:ext>
            </a:extLst>
          </p:cNvPr>
          <p:cNvSpPr/>
          <p:nvPr userDrawn="1"/>
        </p:nvSpPr>
        <p:spPr>
          <a:xfrm>
            <a:off x="0" y="879535"/>
            <a:ext cx="8789159" cy="96716"/>
          </a:xfrm>
          <a:prstGeom prst="rect">
            <a:avLst/>
          </a:prstGeom>
          <a:solidFill>
            <a:srgbClr val="00A756"/>
          </a:solidFill>
          <a:ln>
            <a:solidFill>
              <a:srgbClr val="00A7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87D68-1EEE-4DDB-A879-E270B93C5F43}"/>
              </a:ext>
            </a:extLst>
          </p:cNvPr>
          <p:cNvSpPr/>
          <p:nvPr userDrawn="1"/>
        </p:nvSpPr>
        <p:spPr>
          <a:xfrm>
            <a:off x="8843748" y="879535"/>
            <a:ext cx="3349725" cy="96716"/>
          </a:xfrm>
          <a:prstGeom prst="rect">
            <a:avLst/>
          </a:prstGeom>
          <a:solidFill>
            <a:srgbClr val="00B5EE"/>
          </a:solidFill>
          <a:ln>
            <a:solidFill>
              <a:srgbClr val="00B5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0" y="-3970"/>
            <a:ext cx="12188989" cy="838200"/>
          </a:xfrm>
        </p:spPr>
        <p:txBody>
          <a:bodyPr anchor="b">
            <a:normAutofit/>
          </a:bodyPr>
          <a:lstStyle>
            <a:lvl1pPr>
              <a:defRPr sz="2333" b="1">
                <a:solidFill>
                  <a:schemeClr val="bg1"/>
                </a:solidFill>
                <a:latin typeface="Arial (headings)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953" y="1107558"/>
            <a:ext cx="11633791" cy="5106772"/>
          </a:xfrm>
        </p:spPr>
        <p:txBody>
          <a:bodyPr>
            <a:normAutofit/>
          </a:bodyPr>
          <a:lstStyle>
            <a:lvl1pPr>
              <a:buClr>
                <a:srgbClr val="00B5EE"/>
              </a:buClr>
              <a:defRPr sz="2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B5EE"/>
              </a:buClr>
              <a:defRPr sz="23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B5EE"/>
              </a:buClr>
              <a:defRPr sz="1667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DF2276C5-960B-432F-B924-78F75E06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356351"/>
            <a:ext cx="11173048" cy="365125"/>
          </a:xfrm>
        </p:spPr>
        <p:txBody>
          <a:bodyPr anchor="b"/>
          <a:lstStyle>
            <a:lvl1pPr algn="l">
              <a:defRPr sz="833">
                <a:solidFill>
                  <a:srgbClr val="4D4F5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572DD8A-A4E5-485E-B978-7A527085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0000" y="6483688"/>
            <a:ext cx="746404" cy="365125"/>
          </a:xfrm>
        </p:spPr>
        <p:txBody>
          <a:bodyPr anchor="b"/>
          <a:lstStyle>
            <a:lvl1pPr>
              <a:defRPr sz="1000" b="1">
                <a:solidFill>
                  <a:srgbClr val="023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07B33-3DD5-4A67-8BF8-3909BA7BB70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729179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5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43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822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30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17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316391"/>
      </p:ext>
    </p:extLst>
  </p:cSld>
  <p:clrMapOvr>
    <a:masterClrMapping/>
  </p:clrMapOvr>
  <p:transition spd="med">
    <p:wipe dir="r"/>
  </p:transition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398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5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13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2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407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87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446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0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09296582"/>
      </p:ext>
    </p:extLst>
  </p:cSld>
  <p:clrMapOvr>
    <a:masterClrMapping/>
  </p:clrMapOvr>
  <p:transition spd="slow" advClick="0"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7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41222"/>
      </p:ext>
    </p:extLst>
  </p:cSld>
  <p:clrMapOvr>
    <a:masterClrMapping/>
  </p:clrMapOvr>
  <p:transition spd="med">
    <p:wipe dir="r"/>
  </p:transition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5730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80972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22767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02109A-F2F6-6C45-914D-AF9325565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5493915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29477"/>
      </p:ext>
    </p:extLst>
  </p:cSld>
  <p:clrMapOvr>
    <a:masterClrMapping/>
  </p:clrMapOvr>
  <p:transition spd="med"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147040"/>
      </p:ext>
    </p:extLst>
  </p:cSld>
  <p:clrMapOvr>
    <a:masterClrMapping/>
  </p:clrMapOvr>
  <p:transition spd="med"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728581"/>
      </p:ext>
    </p:extLst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1023-FAF7-7641-87A7-65027A3C80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101796-F99C-5548-A65E-5FB8E518A4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AA0D1-29AF-2B49-90DD-9A210117D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2E0DB-2089-D54A-83E4-E5B9627B2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E4DDA-0984-6146-97C5-64254EF14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29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9456-9B00-614D-96CC-F9C826C31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D99F-1447-434A-80ED-74E674AD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440FC-4BC1-9845-970E-65A2CC3F7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403A4-E02D-CE47-9B75-B86244BAF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6B8B74-B7C5-674E-BECB-6258BD95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59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49F8-8772-6347-BC21-A17E2EFBE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9FBBE-478D-FD49-A879-4AC9C45D41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961B7-E404-FA47-BB34-1BC0F242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FABC-B97A-A94D-A288-CEA4C1184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1DF87-04BD-7746-A5E3-4A2E0E958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859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7A796-46B5-244D-81C7-6D2100BA1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804F9-7F38-5F4A-9B0C-9DB7854F46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BAFDB-A24F-5E49-99CC-F8D3B95B81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EF3E2D-3B23-EA47-A0B2-7EA9F4B4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7879F-8D18-8D4A-BB01-B086A86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6769C-7382-0644-A1D7-A2E537DA9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20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FA70D-79A7-AD4B-B370-0F0AE98B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6F9808-7013-C548-AB0F-C7281F2F39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133FB7-6823-C341-A179-8F1060D07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AF9FF7-ED25-8F43-9E90-49358ECE8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4EB7A-8F2D-5C40-8AC0-DCEA5E5A3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49F0E-BFC2-A94F-8052-559948D5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A3B53D-BB41-904E-BA41-920666E50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CB197F-2AAF-DE4A-BB46-AB15E23A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16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B2714-76D0-C54C-A1B1-F8B06383D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868E62-8686-E64B-88A5-DFC3C6E0B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303CD2-3AD7-9D45-8D69-DB37223B3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68AE4B-F6DB-A94F-A135-49D8CD0D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3817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A16AFE-2847-C041-8267-92CD5C86F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CBAA5C-13F7-E54F-8635-CC5900C26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8D3B0-A39A-8E45-9CF5-7F0759341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5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BF0DEF2-0937-2B41-BBF7-5A925BF5E9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7587114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FAE5A-0B74-A94B-946D-4A52B0814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8E5FE-6083-3843-8212-8728EE4A8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E7AC94-A46B-4D43-BB7B-4DF1FCE53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1AB111-ED0E-9444-BCDD-ECD3E2EA4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449A22-ECF9-6D47-A1BB-51C3B08D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83E6F-2FBE-6845-B34C-0E0B173BD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449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8C5D-87D3-5F46-8B19-B52F69000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D16D0-7C8D-9D45-9D98-FABE194C7E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D5AEA-2F38-4C4C-98EE-A9F7B7B19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FFC0D-3D97-154C-BADD-42920461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DDF46-8F66-9448-948D-FBCFF932A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20901-1D61-F240-AD82-F696F1EA0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460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6C49E-A038-D04B-8BF7-0AFF7FEBA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A594D-D110-A248-9C31-299951CD4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D4F51-D4FD-5646-9C86-332F3D6B0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65B9-6AC4-2C48-BB68-9164FE1A5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35D05-25D8-214F-98DA-B0B4E834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82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662F97-577F-8A44-A4C3-B6CE6F5B73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100579-9F83-8746-A68A-9814B33E1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6A3AF-9A4D-FB40-BE8E-D7D488521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9D956-12DE-2B4B-896D-8532E3C4D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2288A-2896-C54C-9A25-8EB36F824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97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56032" y="1476355"/>
            <a:ext cx="11612880" cy="4657828"/>
          </a:xfrm>
          <a:prstGeom prst="rect">
            <a:avLst/>
          </a:prstGeom>
        </p:spPr>
        <p:txBody>
          <a:bodyPr/>
          <a:lstStyle>
            <a:lvl1pPr>
              <a:defRPr sz="3200" b="1" i="0">
                <a:solidFill>
                  <a:srgbClr val="141414"/>
                </a:solidFill>
                <a:latin typeface="Franklin Gothic Book" panose="020B0503020102020204" pitchFamily="34" charset="0"/>
              </a:defRPr>
            </a:lvl1pPr>
            <a:lvl2pPr>
              <a:defRPr sz="32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2pPr>
            <a:lvl3pPr>
              <a:defRPr sz="2667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3pPr>
            <a:lvl4pPr>
              <a:defRPr sz="2400" b="0" i="0">
                <a:solidFill>
                  <a:srgbClr val="141414"/>
                </a:solidFill>
                <a:latin typeface="Franklin Gothic Book" panose="020B05030201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6034" y="6163056"/>
            <a:ext cx="11085039" cy="475488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140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4EAA9C-DC0A-0048-A2D8-74BB19787D68}"/>
              </a:ext>
            </a:extLst>
          </p:cNvPr>
          <p:cNvSpPr/>
          <p:nvPr userDrawn="1"/>
        </p:nvSpPr>
        <p:spPr>
          <a:xfrm>
            <a:off x="11559261" y="6260293"/>
            <a:ext cx="449323" cy="44932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8288" y="6345936"/>
            <a:ext cx="667512" cy="27432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200" b="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A19188-CCD0-4FFB-8DFB-60D3E72DC0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 Cond" panose="020B0606030402020204" pitchFamily="34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 Cond" panose="020B06060304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Segoe UI" panose="020B0502040204020203" pitchFamily="34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B859BD-6651-934E-8378-533424EE8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733" b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8172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everal&#10;&#10;Description automatically generated">
            <a:extLst>
              <a:ext uri="{FF2B5EF4-FFF2-40B4-BE49-F238E27FC236}">
                <a16:creationId xmlns:a16="http://schemas.microsoft.com/office/drawing/2014/main" id="{D9165346-48D9-67B4-E54A-B70600BA4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149" y="3647627"/>
            <a:ext cx="6096851" cy="3210373"/>
          </a:xfrm>
          <a:prstGeom prst="rect">
            <a:avLst/>
          </a:prstGeom>
        </p:spPr>
      </p:pic>
      <p:pic>
        <p:nvPicPr>
          <p:cNvPr id="17" name="Picture 1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798C2AAD-0CBF-F522-2F48-57D17FF15E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9" y="239713"/>
            <a:ext cx="2389354" cy="824327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114" y="239713"/>
            <a:ext cx="2020824" cy="69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26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9932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640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8207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sign, clipart&#10;&#10;Description automatically generated">
            <a:extLst>
              <a:ext uri="{FF2B5EF4-FFF2-40B4-BE49-F238E27FC236}">
                <a16:creationId xmlns:a16="http://schemas.microsoft.com/office/drawing/2014/main" id="{BCFF839E-AE34-8A67-FC16-DB5E0D0966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5" y="5229187"/>
            <a:ext cx="3186981" cy="10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9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719668" y="1274618"/>
            <a:ext cx="10752667" cy="5065222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670ADA5-D249-DF4E-9628-0C44C2A9CE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8470796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8771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8895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87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4513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14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8312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6394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61477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700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57523" y="1510730"/>
            <a:ext cx="5233663" cy="4665747"/>
          </a:xfrm>
          <a:prstGeom prst="rect">
            <a:avLst/>
          </a:prstGeom>
        </p:spPr>
        <p:txBody>
          <a:bodyPr/>
          <a:lstStyle>
            <a:lvl2pPr marL="792448" indent="-335362"/>
            <a:lvl3pPr marL="1208011" indent="-293840"/>
            <a:lvl4pPr marL="1679790" indent="-308533"/>
            <a:lvl5pPr marL="2171157" indent="-342814"/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6094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0946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026193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noFill/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tx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GB"/>
              <a:t>Table/Chart Title</a:t>
            </a:r>
            <a:endParaRPr lang="en-US"/>
          </a:p>
        </p:txBody>
      </p:sp>
      <p:sp>
        <p:nvSpPr>
          <p:cNvPr id="8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DDD00E7-4CA1-B14F-A2A9-B250C76DE6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2496842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6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79FAC7-2F38-40AE-9D24-3D5B2CB6FFC1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72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C2C6D-F79E-44B6-BBE4-C2EDC7BED940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7636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93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60E1AC-5171-4D1D-A3DB-D2A824269859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205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671E0C-905C-44F5-BC49-697DA01D1B62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02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A4246F-AE7D-4A41-995E-D8371AC87CD5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7494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4597DC-42BF-4431-99D6-6401609A5ACB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6187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EB7E86-F940-4584-83B4-1DA997294E6F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002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DE462-EB72-4373-A85D-7580408C07E7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99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57B40B-8EF3-4EFC-B436-73175AF01035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9649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C973C6-75B7-4DEF-A71B-2A6DE5652DE9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24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out and Content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81907"/>
            <a:ext cx="12191999" cy="453183"/>
          </a:xfrm>
          <a:prstGeom prst="rect">
            <a:avLst/>
          </a:prstGeom>
          <a:solidFill>
            <a:schemeClr val="accent2"/>
          </a:solidFill>
        </p:spPr>
        <p:txBody>
          <a:bodyPr wrap="square" lIns="360000" tIns="72000" rIns="360000" bIns="72000">
            <a:spAutoFit/>
          </a:bodyPr>
          <a:lstStyle>
            <a:lvl1pPr algn="ctr">
              <a:lnSpc>
                <a:spcPct val="100000"/>
              </a:lnSpc>
              <a:defRPr sz="2000" b="1" cap="none" baseline="0">
                <a:solidFill>
                  <a:schemeClr val="bg1"/>
                </a:solidFill>
                <a:latin typeface="+mn-lt"/>
              </a:defRPr>
            </a:lvl1pPr>
            <a:lvl2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2pPr>
            <a:lvl3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3pPr>
            <a:lvl4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4pPr>
            <a:lvl5pPr>
              <a:defRPr cap="all" baseline="0">
                <a:solidFill>
                  <a:schemeClr val="bg2">
                    <a:lumMod val="50000"/>
                  </a:schemeClr>
                </a:solidFill>
                <a:latin typeface="Montserrat SemiBold" panose="00000700000000000000" pitchFamily="50" charset="0"/>
              </a:defRPr>
            </a:lvl5pPr>
          </a:lstStyle>
          <a:p>
            <a:pPr lvl="0"/>
            <a:r>
              <a:rPr lang="en-US"/>
              <a:t>Callout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2"/>
          </p:nvPr>
        </p:nvSpPr>
        <p:spPr>
          <a:xfrm>
            <a:off x="719668" y="1828800"/>
            <a:ext cx="10752667" cy="4511040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spcAft>
                <a:spcPts val="1200"/>
              </a:spcAft>
              <a:defRPr/>
            </a:lvl1pPr>
            <a:lvl2pPr marL="252000" indent="-252000">
              <a:defRPr/>
            </a:lvl2pPr>
            <a:lvl3pPr marL="504000" indent="-252000">
              <a:defRPr/>
            </a:lvl3pPr>
            <a:lvl4pPr marL="756000" indent="-252000">
              <a:defRPr/>
            </a:lvl4pPr>
            <a:lvl5pPr marL="1008000" indent="-252000"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4C4A056-767E-7846-ADD6-6B9748784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1922030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3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466D8-CBBA-4F8B-B9E3-A854F3B1B196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312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0" y="0"/>
            <a:ext cx="12204192" cy="3779520"/>
          </a:xfrm>
          <a:solidFill>
            <a:schemeClr val="bg1">
              <a:lumMod val="75000"/>
            </a:schemeClr>
          </a:solidFill>
          <a:effectLst/>
        </p:spPr>
        <p:txBody>
          <a:bodyPr anchor="ctr" anchorCtr="1"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8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  <a:effectLst/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  <a:effectLst/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chemeClr val="tx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  <a:effectLst/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2023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975360"/>
            <a:ext cx="11094271" cy="853440"/>
          </a:xfrm>
        </p:spPr>
        <p:txBody>
          <a:bodyPr anchor="b" anchorCtr="0"/>
          <a:lstStyle>
            <a:lvl1pPr>
              <a:defRPr sz="29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231648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 bwMode="gray">
          <a:xfrm>
            <a:off x="4367643" y="231648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  <a:latin typeface="+mn-lt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 bwMode="gray">
          <a:xfrm>
            <a:off x="8178433" y="2316480"/>
            <a:ext cx="3474720" cy="3535680"/>
          </a:xfrm>
        </p:spPr>
        <p:txBody>
          <a:bodyPr/>
          <a:lstStyle>
            <a:lvl1pPr marL="342891" indent="-342891">
              <a:spcAft>
                <a:spcPts val="600"/>
              </a:spcAft>
              <a:buClr>
                <a:schemeClr val="accent6"/>
              </a:buClr>
              <a:buFont typeface="Wingdings" charset="2"/>
              <a:buAutoNum type="arabicPlain"/>
              <a:defRPr sz="1867" b="1" i="0" cap="all">
                <a:latin typeface="+mj-lt"/>
              </a:defRPr>
            </a:lvl1pPr>
            <a:lvl2pPr marL="457189" indent="0">
              <a:spcBef>
                <a:spcPts val="600"/>
              </a:spcBef>
              <a:buNone/>
              <a:defRPr sz="1867">
                <a:solidFill>
                  <a:srgbClr val="63666A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166742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48641" y="1950720"/>
            <a:ext cx="11094720" cy="45110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548641" y="685799"/>
            <a:ext cx="1109472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41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2" y="685800"/>
            <a:ext cx="11094271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548639" y="1950720"/>
            <a:ext cx="5242560" cy="451104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351" y="1950720"/>
            <a:ext cx="5242560" cy="4511040"/>
          </a:xfrm>
        </p:spPr>
        <p:txBody>
          <a:bodyPr rIns="137160">
            <a:no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793783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708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412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gray">
          <a:xfrm>
            <a:off x="548640" y="1682496"/>
            <a:ext cx="11089301" cy="1097280"/>
          </a:xfrm>
        </p:spPr>
        <p:txBody>
          <a:bodyPr anchor="t"/>
          <a:lstStyle>
            <a:lvl1pPr algn="l">
              <a:defRPr sz="3467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3"/>
            <a:ext cx="85344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CoC Called Meeting: COVID-19 Update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 bwMode="gray">
          <a:xfrm>
            <a:off x="548639" y="3048000"/>
            <a:ext cx="6096000" cy="164592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1600"/>
              </a:spcBef>
              <a:spcAft>
                <a:spcPts val="600"/>
              </a:spcAft>
              <a:defRPr sz="2667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667">
                <a:solidFill>
                  <a:schemeClr val="bg1"/>
                </a:solidFill>
              </a:defRPr>
            </a:lvl2pPr>
            <a:lvl3pPr marL="0" indent="0">
              <a:lnSpc>
                <a:spcPct val="90000"/>
              </a:lnSpc>
              <a:spcAft>
                <a:spcPts val="300"/>
              </a:spcAft>
              <a:buNone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553147" y="291273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tabLst>
                <a:tab pos="684196" algn="l"/>
              </a:tabLst>
            </a:pPr>
            <a:r>
              <a:rPr lang="en-US" sz="140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 bwMode="gray">
          <a:xfrm>
            <a:off x="2" y="396984"/>
            <a:ext cx="361244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65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old Statement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 bwMode="gray">
          <a:xfrm>
            <a:off x="548642" y="1618676"/>
            <a:ext cx="11090137" cy="353568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spcBef>
                <a:spcPts val="1600"/>
              </a:spcBef>
              <a:defRPr sz="3467" b="1">
                <a:solidFill>
                  <a:schemeClr val="bg1"/>
                </a:solidFill>
                <a:latin typeface="+mj-lt"/>
                <a:cs typeface="Arial"/>
              </a:defRPr>
            </a:lvl1pPr>
            <a:lvl2pPr>
              <a:spcBef>
                <a:spcPts val="800"/>
              </a:spcBef>
              <a:defRPr sz="2400">
                <a:solidFill>
                  <a:srgbClr val="FFFFFF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0"/>
          </p:nvPr>
        </p:nvSpPr>
        <p:spPr bwMode="gray">
          <a:xfrm>
            <a:off x="11248253" y="291273"/>
            <a:ext cx="395111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>
          <a:xfrm>
            <a:off x="1889760" y="291273"/>
            <a:ext cx="8534400" cy="2154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CoC Called Meeting: COVID-19 Update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 bwMode="gray">
          <a:xfrm>
            <a:off x="553147" y="291273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tabLst>
                <a:tab pos="684196" algn="l"/>
              </a:tabLst>
            </a:pPr>
            <a:r>
              <a:rPr lang="en-US" sz="1400" dirty="0">
                <a:solidFill>
                  <a:srgbClr val="FFFFFF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 bwMode="gray">
          <a:xfrm>
            <a:off x="2" y="396984"/>
            <a:ext cx="361244" cy="0"/>
          </a:xfrm>
          <a:prstGeom prst="line">
            <a:avLst/>
          </a:prstGeom>
          <a:ln w="444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37295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Alt">
    <p:bg bwMode="auto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3761232"/>
            <a:ext cx="12204192" cy="30967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1867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3360" y="4937760"/>
            <a:ext cx="7620000" cy="5486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1867" b="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0"/>
          </p:nvPr>
        </p:nvSpPr>
        <p:spPr>
          <a:xfrm>
            <a:off x="4023360" y="5547360"/>
            <a:ext cx="7620000" cy="85344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  <a:buNone/>
              <a:defRPr sz="1733" b="1">
                <a:solidFill>
                  <a:srgbClr val="413C38"/>
                </a:solidFill>
                <a:latin typeface="+mj-lt"/>
                <a:cs typeface="Arial" pitchFamily="34" charset="0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6"/>
                </a:solidFill>
                <a:latin typeface="+mj-lt"/>
                <a:cs typeface="Arial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3360" y="4023360"/>
            <a:ext cx="7620000" cy="853440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90000"/>
              </a:lnSpc>
              <a:defRPr sz="2933" b="1">
                <a:latin typeface="+mj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492240"/>
            <a:ext cx="12192000" cy="36576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 userDrawn="1"/>
        </p:nvCxnSpPr>
        <p:spPr bwMode="gray">
          <a:xfrm>
            <a:off x="0" y="6492240"/>
            <a:ext cx="12192000" cy="0"/>
          </a:xfrm>
          <a:prstGeom prst="line">
            <a:avLst/>
          </a:prstGeom>
          <a:ln w="3810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:\Users\michelle\Downloads\MDA_logo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4072165"/>
            <a:ext cx="2438400" cy="11820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436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 w notes w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668" y="132515"/>
            <a:ext cx="10752667" cy="82867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2E26E41-BE52-EA4D-9723-BC2D748151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09038" y="1082676"/>
            <a:ext cx="3382962" cy="5495546"/>
          </a:xfrm>
          <a:solidFill>
            <a:schemeClr val="bg1">
              <a:lumMod val="95000"/>
            </a:schemeClr>
          </a:solidFill>
        </p:spPr>
        <p:txBody>
          <a:bodyPr lIns="274320" tIns="274320" rIns="274320" bIns="27432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81B53C-8B67-2A4C-A0EB-8E19D7EA13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43188"/>
            <a:ext cx="12191999" cy="278332"/>
          </a:xfrm>
          <a:noFill/>
        </p:spPr>
        <p:txBody>
          <a:bodyPr wrap="square" lIns="180000" tIns="36000" rIns="180000" bIns="72000" anchor="b" anchorCtr="0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1100" b="0" i="0"/>
            </a:lvl1pPr>
          </a:lstStyle>
          <a:p>
            <a:pPr lvl="0"/>
            <a:r>
              <a:rPr lang="en-US"/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68940087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0"/>
            <a:ext cx="33866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820225" y="364096"/>
            <a:ext cx="10823140" cy="681560"/>
          </a:xfrm>
        </p:spPr>
        <p:txBody>
          <a:bodyPr anchor="ctr"/>
          <a:lstStyle>
            <a:lvl1pPr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0"/>
          </p:nvPr>
        </p:nvSpPr>
        <p:spPr>
          <a:xfrm>
            <a:off x="821268" y="1322874"/>
            <a:ext cx="10822517" cy="51054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7B4FDDE-D3DB-4F83-AC46-969F13F4E5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453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BEE5B0-D5E4-4F91-8105-615129B63B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3658014"/>
            <a:ext cx="6096000" cy="3209925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96106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5142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14539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162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3551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28290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91492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3823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6257523" y="1510730"/>
            <a:ext cx="5233663" cy="4665747"/>
          </a:xfrm>
          <a:prstGeom prst="rect">
            <a:avLst/>
          </a:prstGeom>
        </p:spPr>
        <p:txBody>
          <a:bodyPr/>
          <a:lstStyle>
            <a:lvl2pPr marL="792448" indent="-335362"/>
            <a:lvl3pPr marL="1208011" indent="-293840"/>
            <a:lvl4pPr marL="1679790" indent="-308533"/>
            <a:lvl5pPr marL="2171157" indent="-342814"/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2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609464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fr-FR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09464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777205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14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52.xml"/><Relationship Id="rId21" Type="http://schemas.openxmlformats.org/officeDocument/2006/relationships/theme" Target="../theme/theme13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20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Relationship Id="rId22" Type="http://schemas.openxmlformats.org/officeDocument/2006/relationships/image" Target="../media/image3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13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8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4.xml"/><Relationship Id="rId13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12" Type="http://schemas.openxmlformats.org/officeDocument/2006/relationships/slideLayout" Target="../slideLayouts/slideLayout208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11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1.xml"/><Relationship Id="rId10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0.xml"/><Relationship Id="rId9" Type="http://schemas.openxmlformats.org/officeDocument/2006/relationships/slideLayout" Target="../slideLayouts/slideLayout20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slideLayout" Target="../slideLayouts/slideLayout221.xml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211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slideLayout" Target="../slideLayouts/slideLayout22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slideLayout" Target="../slideLayouts/slideLayout223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13" Type="http://schemas.openxmlformats.org/officeDocument/2006/relationships/slideLayout" Target="../slideLayouts/slideLayout237.xml"/><Relationship Id="rId18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31.xml"/><Relationship Id="rId12" Type="http://schemas.openxmlformats.org/officeDocument/2006/relationships/slideLayout" Target="../slideLayouts/slideLayout236.xml"/><Relationship Id="rId17" Type="http://schemas.openxmlformats.org/officeDocument/2006/relationships/slideLayout" Target="../slideLayouts/slideLayout241.xml"/><Relationship Id="rId2" Type="http://schemas.openxmlformats.org/officeDocument/2006/relationships/slideLayout" Target="../slideLayouts/slideLayout226.xml"/><Relationship Id="rId16" Type="http://schemas.openxmlformats.org/officeDocument/2006/relationships/slideLayout" Target="../slideLayouts/slideLayout240.xml"/><Relationship Id="rId20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4.xml"/><Relationship Id="rId19" Type="http://schemas.openxmlformats.org/officeDocument/2006/relationships/slideLayout" Target="../slideLayouts/slideLayout243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Relationship Id="rId14" Type="http://schemas.openxmlformats.org/officeDocument/2006/relationships/slideLayout" Target="../slideLayouts/slideLayout238.xml"/><Relationship Id="rId22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247.xml"/><Relationship Id="rId1" Type="http://schemas.openxmlformats.org/officeDocument/2006/relationships/slideLayout" Target="../slideLayouts/slideLayout246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0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5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image" Target="../media/image56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27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58.jpe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5" Type="http://schemas.openxmlformats.org/officeDocument/2006/relationships/image" Target="../media/image60.png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Relationship Id="rId14" Type="http://schemas.openxmlformats.org/officeDocument/2006/relationships/image" Target="../media/image59.png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13" Type="http://schemas.openxmlformats.org/officeDocument/2006/relationships/slideLayout" Target="../slideLayouts/slideLayout346.xml"/><Relationship Id="rId18" Type="http://schemas.openxmlformats.org/officeDocument/2006/relationships/slideLayout" Target="../slideLayouts/slideLayout351.xml"/><Relationship Id="rId26" Type="http://schemas.openxmlformats.org/officeDocument/2006/relationships/image" Target="../media/image61.png"/><Relationship Id="rId3" Type="http://schemas.openxmlformats.org/officeDocument/2006/relationships/slideLayout" Target="../slideLayouts/slideLayout336.xml"/><Relationship Id="rId21" Type="http://schemas.openxmlformats.org/officeDocument/2006/relationships/slideLayout" Target="../slideLayouts/slideLayout354.xml"/><Relationship Id="rId7" Type="http://schemas.openxmlformats.org/officeDocument/2006/relationships/slideLayout" Target="../slideLayouts/slideLayout340.xml"/><Relationship Id="rId12" Type="http://schemas.openxmlformats.org/officeDocument/2006/relationships/slideLayout" Target="../slideLayouts/slideLayout345.xml"/><Relationship Id="rId17" Type="http://schemas.openxmlformats.org/officeDocument/2006/relationships/slideLayout" Target="../slideLayouts/slideLayout350.xml"/><Relationship Id="rId25" Type="http://schemas.openxmlformats.org/officeDocument/2006/relationships/theme" Target="../theme/theme29.xml"/><Relationship Id="rId2" Type="http://schemas.openxmlformats.org/officeDocument/2006/relationships/slideLayout" Target="../slideLayouts/slideLayout335.xml"/><Relationship Id="rId16" Type="http://schemas.openxmlformats.org/officeDocument/2006/relationships/slideLayout" Target="../slideLayouts/slideLayout349.xml"/><Relationship Id="rId20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24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38.xml"/><Relationship Id="rId15" Type="http://schemas.openxmlformats.org/officeDocument/2006/relationships/slideLayout" Target="../slideLayouts/slideLayout348.xml"/><Relationship Id="rId23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43.xml"/><Relationship Id="rId19" Type="http://schemas.openxmlformats.org/officeDocument/2006/relationships/slideLayout" Target="../slideLayouts/slideLayout352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Relationship Id="rId14" Type="http://schemas.openxmlformats.org/officeDocument/2006/relationships/slideLayout" Target="../slideLayouts/slideLayout347.xml"/><Relationship Id="rId22" Type="http://schemas.openxmlformats.org/officeDocument/2006/relationships/slideLayout" Target="../slideLayouts/slideLayout3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60.xml"/><Relationship Id="rId7" Type="http://schemas.openxmlformats.org/officeDocument/2006/relationships/image" Target="../media/image73.png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theme" Target="../theme/theme30.xml"/><Relationship Id="rId5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61.xml"/></Relationships>
</file>

<file path=ppt/slideMasters/_rels/slideMaster3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1.xml"/><Relationship Id="rId2" Type="http://schemas.openxmlformats.org/officeDocument/2006/relationships/slideLayout" Target="../slideLayouts/slideLayout364.xml"/><Relationship Id="rId1" Type="http://schemas.openxmlformats.org/officeDocument/2006/relationships/slideLayout" Target="../slideLayouts/slideLayout36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377.xml"/><Relationship Id="rId18" Type="http://schemas.openxmlformats.org/officeDocument/2006/relationships/theme" Target="../theme/theme32.xml"/><Relationship Id="rId3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71.xml"/><Relationship Id="rId12" Type="http://schemas.openxmlformats.org/officeDocument/2006/relationships/slideLayout" Target="../slideLayouts/slideLayout376.xml"/><Relationship Id="rId1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66.xml"/><Relationship Id="rId16" Type="http://schemas.openxmlformats.org/officeDocument/2006/relationships/slideLayout" Target="../slideLayouts/slideLayout380.xml"/><Relationship Id="rId1" Type="http://schemas.openxmlformats.org/officeDocument/2006/relationships/slideLayout" Target="../slideLayouts/slideLayout365.xml"/><Relationship Id="rId6" Type="http://schemas.openxmlformats.org/officeDocument/2006/relationships/slideLayout" Target="../slideLayouts/slideLayout370.xml"/><Relationship Id="rId11" Type="http://schemas.openxmlformats.org/officeDocument/2006/relationships/slideLayout" Target="../slideLayouts/slideLayout375.xml"/><Relationship Id="rId5" Type="http://schemas.openxmlformats.org/officeDocument/2006/relationships/slideLayout" Target="../slideLayouts/slideLayout369.xml"/><Relationship Id="rId1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74.xml"/><Relationship Id="rId19" Type="http://schemas.openxmlformats.org/officeDocument/2006/relationships/image" Target="../media/image79.png"/><Relationship Id="rId4" Type="http://schemas.openxmlformats.org/officeDocument/2006/relationships/slideLayout" Target="../slideLayouts/slideLayout368.xml"/><Relationship Id="rId9" Type="http://schemas.openxmlformats.org/officeDocument/2006/relationships/slideLayout" Target="../slideLayouts/slideLayout373.xml"/><Relationship Id="rId14" Type="http://schemas.openxmlformats.org/officeDocument/2006/relationships/slideLayout" Target="../slideLayouts/slideLayout3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21" Type="http://schemas.openxmlformats.org/officeDocument/2006/relationships/slideLayout" Target="../slideLayouts/slideLayout120.xml"/><Relationship Id="rId34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33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32" Type="http://schemas.openxmlformats.org/officeDocument/2006/relationships/slideLayout" Target="../slideLayouts/slideLayout131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slideLayout" Target="../slideLayouts/slideLayout127.xml"/><Relationship Id="rId36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31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slideLayout" Target="../slideLayouts/slideLayout129.xml"/><Relationship Id="rId35" Type="http://schemas.openxmlformats.org/officeDocument/2006/relationships/slideLayout" Target="../slideLayouts/slideLayout134.xml"/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>
                <a:solidFill>
                  <a:srgbClr val="7F7F7F"/>
                </a:solidFill>
                <a:latin typeface="Proxima Nova Rg" panose="02000506030000020004" pitchFamily="2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3776179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936" r:id="rId2"/>
    <p:sldLayoutId id="2147483872" r:id="rId3"/>
    <p:sldLayoutId id="2147483873" r:id="rId4"/>
    <p:sldLayoutId id="2147483921" r:id="rId5"/>
    <p:sldLayoutId id="2147483881" r:id="rId6"/>
    <p:sldLayoutId id="2147483879" r:id="rId7"/>
    <p:sldLayoutId id="2147483925" r:id="rId8"/>
    <p:sldLayoutId id="2147483876" r:id="rId9"/>
    <p:sldLayoutId id="2147483885" r:id="rId10"/>
    <p:sldLayoutId id="2147483923" r:id="rId11"/>
    <p:sldLayoutId id="2147483882" r:id="rId12"/>
    <p:sldLayoutId id="2147483880" r:id="rId13"/>
    <p:sldLayoutId id="2147483927" r:id="rId14"/>
    <p:sldLayoutId id="2147483929" r:id="rId15"/>
    <p:sldLayoutId id="2147483931" r:id="rId16"/>
    <p:sldLayoutId id="2147483933" r:id="rId17"/>
    <p:sldLayoutId id="2147483935" r:id="rId18"/>
    <p:sldLayoutId id="2147483884" r:id="rId19"/>
    <p:sldLayoutId id="2147483887" r:id="rId20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 userDrawn="1">
          <p15:clr>
            <a:srgbClr val="F26B43"/>
          </p15:clr>
        </p15:guide>
        <p15:guide id="2" orient="horz" pos="663" userDrawn="1">
          <p15:clr>
            <a:srgbClr val="F26B43"/>
          </p15:clr>
        </p15:guide>
        <p15:guide id="3" pos="7227" userDrawn="1">
          <p15:clr>
            <a:srgbClr val="F26B43"/>
          </p15:clr>
        </p15:guide>
        <p15:guide id="4" orient="horz" pos="3816" userDrawn="1">
          <p15:clr>
            <a:srgbClr val="F26B43"/>
          </p15:clr>
        </p15:guide>
        <p15:guide id="5" orient="horz" pos="845" userDrawn="1">
          <p15:clr>
            <a:srgbClr val="F26B43"/>
          </p15:clr>
        </p15:guide>
        <p15:guide id="6" orient="horz" pos="595" userDrawn="1">
          <p15:clr>
            <a:srgbClr val="F26B43"/>
          </p15:clr>
        </p15:guide>
        <p15:guide id="7" orient="horz" pos="73" userDrawn="1">
          <p15:clr>
            <a:srgbClr val="F26B43"/>
          </p15:clr>
        </p15:guide>
        <p15:guide id="8" orient="horz" pos="1139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3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5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6" r:id="rId1"/>
    <p:sldLayoutId id="2147484777" r:id="rId2"/>
    <p:sldLayoutId id="2147484778" r:id="rId3"/>
    <p:sldLayoutId id="2147484779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2B42D5E-9AC0-4105-A5C1-EE3C566359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95FF1B3-37DE-4E19-B477-EA9BAE29F2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4688D-8F70-4BE7-B3F5-26E98F2A90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1C9644-4C7F-40FB-8B16-20AB5EDBD655}" type="datetime1">
              <a:rPr lang="en-US" smtClean="0"/>
              <a:pPr>
                <a:defRPr/>
              </a:pPr>
              <a:t>4/11/24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8A6F2-B466-43C6-AC27-2041969E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8B61C-5C8B-4178-AE0F-4C63DC363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33F668-E6A1-4423-A05E-FC5667E9D8A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81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0" r:id="rId1"/>
    <p:sldLayoutId id="2147484931" r:id="rId2"/>
    <p:sldLayoutId id="2147484932" r:id="rId3"/>
    <p:sldLayoutId id="2147484933" r:id="rId4"/>
    <p:sldLayoutId id="2147484934" r:id="rId5"/>
    <p:sldLayoutId id="2147484935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304800" y="6356351"/>
            <a:ext cx="9997440" cy="365125"/>
          </a:xfrm>
          <a:prstGeom prst="rect">
            <a:avLst/>
          </a:prstGeom>
        </p:spPr>
        <p:txBody>
          <a:bodyPr vert="horz" lIns="45720" tIns="45720" rIns="91440" bIns="45720" rtlCol="0" anchor="b"/>
          <a:lstStyle>
            <a:lvl1pPr algn="l">
              <a:defRPr sz="10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PeerView.com-RGB@2x.png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5021" y="6366691"/>
            <a:ext cx="1865376" cy="487680"/>
          </a:xfrm>
          <a:prstGeom prst="rect">
            <a:avLst/>
          </a:prstGeom>
        </p:spPr>
      </p:pic>
      <p:sp>
        <p:nvSpPr>
          <p:cNvPr id="6" name="Text Placeholder 3"/>
          <p:cNvSpPr>
            <a:spLocks noGrp="1"/>
          </p:cNvSpPr>
          <p:nvPr>
            <p:ph type="body" idx="1"/>
          </p:nvPr>
        </p:nvSpPr>
        <p:spPr>
          <a:xfrm>
            <a:off x="304800" y="1382974"/>
            <a:ext cx="11582400" cy="47201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21920" y="101763"/>
            <a:ext cx="1194816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3150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4" r:id="rId1"/>
    <p:sldLayoutId id="2147484975" r:id="rId2"/>
    <p:sldLayoutId id="2147484976" r:id="rId3"/>
    <p:sldLayoutId id="2147484977" r:id="rId4"/>
    <p:sldLayoutId id="2147484978" r:id="rId5"/>
    <p:sldLayoutId id="2147484979" r:id="rId6"/>
    <p:sldLayoutId id="2147484980" r:id="rId7"/>
    <p:sldLayoutId id="2147484981" r:id="rId8"/>
    <p:sldLayoutId id="2147484982" r:id="rId9"/>
    <p:sldLayoutId id="2147484983" r:id="rId10"/>
    <p:sldLayoutId id="2147484984" r:id="rId11"/>
    <p:sldLayoutId id="2147484985" r:id="rId12"/>
    <p:sldLayoutId id="2147484986" r:id="rId13"/>
    <p:sldLayoutId id="2147484987" r:id="rId14"/>
    <p:sldLayoutId id="2147484988" r:id="rId15"/>
    <p:sldLayoutId id="2147484989" r:id="rId16"/>
    <p:sldLayoutId id="2147484990" r:id="rId17"/>
    <p:sldLayoutId id="2147484991" r:id="rId18"/>
    <p:sldLayoutId id="2147484992" r:id="rId19"/>
    <p:sldLayoutId id="2147485048" r:id="rId20"/>
  </p:sldLayoutIdLst>
  <p:txStyles>
    <p:titleStyle>
      <a:lvl1pPr algn="ctr" defTabSz="1219170" rtl="0" eaLnBrk="1" latinLnBrk="0" hangingPunct="1">
        <a:spcBef>
          <a:spcPct val="0"/>
        </a:spcBef>
        <a:buNone/>
        <a:defRPr sz="3200" b="1" kern="1200" baseline="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1066773" indent="-457189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676358" marR="0" indent="-457189" algn="l" defTabSz="1219170" rtl="0" eaLnBrk="1" fontAlgn="auto" latinLnBrk="0" hangingPunct="1">
        <a:lnSpc>
          <a:spcPct val="100000"/>
        </a:lnSpc>
        <a:spcBef>
          <a:spcPts val="0"/>
        </a:spcBef>
        <a:spcAft>
          <a:spcPts val="800"/>
        </a:spcAft>
        <a:buClrTx/>
        <a:buSzPct val="70000"/>
        <a:buFont typeface="Wingdings 2" panose="05020102010507070707" pitchFamily="18" charset="2"/>
        <a:buChar char="®"/>
        <a:tabLst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2133547" indent="-304792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43131" indent="-304792" algn="l" defTabSz="1219170" rtl="0" eaLnBrk="1" latinLnBrk="0" hangingPunct="1">
        <a:spcBef>
          <a:spcPts val="0"/>
        </a:spcBef>
        <a:spcAft>
          <a:spcPts val="800"/>
        </a:spcAft>
        <a:buFont typeface="Arial" panose="020B0604020202020204" pitchFamily="34" charset="0"/>
        <a:buChar char="»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841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  <p:sldLayoutId id="2147485052" r:id="rId3"/>
    <p:sldLayoutId id="2147485053" r:id="rId4"/>
    <p:sldLayoutId id="2147485054" r:id="rId5"/>
    <p:sldLayoutId id="2147485055" r:id="rId6"/>
    <p:sldLayoutId id="2147485056" r:id="rId7"/>
    <p:sldLayoutId id="2147485057" r:id="rId8"/>
    <p:sldLayoutId id="2147485058" r:id="rId9"/>
    <p:sldLayoutId id="2147485059" r:id="rId10"/>
    <p:sldLayoutId id="2147485060" r:id="rId11"/>
    <p:sldLayoutId id="2147485061" r:id="rId12"/>
    <p:sldLayoutId id="2147485062" r:id="rId13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9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7" r:id="rId1"/>
    <p:sldLayoutId id="2147485108" r:id="rId2"/>
    <p:sldLayoutId id="2147485109" r:id="rId3"/>
    <p:sldLayoutId id="2147485110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75D91FB-C3B1-E947-8875-617A24F14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075" y="753951"/>
            <a:ext cx="10333039" cy="7786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br>
              <a:rPr lang="fr-FR" dirty="0"/>
            </a:br>
            <a:r>
              <a:rPr lang="fr-FR" dirty="0"/>
              <a:t>in few </a:t>
            </a:r>
            <a:r>
              <a:rPr lang="fr-FR" dirty="0" err="1"/>
              <a:t>lines</a:t>
            </a:r>
            <a:r>
              <a:rPr lang="fr-FR" dirty="0"/>
              <a:t> (Century Gothic Bold 32 pt)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2CD5419-8635-6746-8267-5797256E54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075" y="1825625"/>
            <a:ext cx="10333039" cy="42394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fr-FR" dirty="0" err="1"/>
              <a:t>Level</a:t>
            </a:r>
            <a:r>
              <a:rPr lang="fr-FR" dirty="0"/>
              <a:t> 1 </a:t>
            </a:r>
            <a:r>
              <a:rPr lang="fr-FR" dirty="0" err="1"/>
              <a:t>with</a:t>
            </a:r>
            <a:r>
              <a:rPr lang="fr-FR" dirty="0"/>
              <a:t> round </a:t>
            </a:r>
            <a:r>
              <a:rPr lang="fr-FR" dirty="0" err="1"/>
              <a:t>bullet</a:t>
            </a:r>
            <a:r>
              <a:rPr lang="fr-FR" dirty="0"/>
              <a:t> point </a:t>
            </a:r>
            <a:br>
              <a:rPr lang="fr-FR" dirty="0"/>
            </a:br>
            <a:r>
              <a:rPr lang="fr-FR" dirty="0"/>
              <a:t>(Century Gothic 20 pt)</a:t>
            </a:r>
          </a:p>
          <a:p>
            <a:pPr lvl="1"/>
            <a:r>
              <a:rPr lang="fr-FR" dirty="0" err="1"/>
              <a:t>Level</a:t>
            </a:r>
            <a:r>
              <a:rPr lang="fr-FR" dirty="0"/>
              <a:t> 2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dash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point (Century Gothic 18 pt) </a:t>
            </a:r>
          </a:p>
          <a:p>
            <a:pPr lvl="2"/>
            <a:r>
              <a:rPr lang="fr-FR" dirty="0" err="1"/>
              <a:t>Level</a:t>
            </a:r>
            <a:r>
              <a:rPr lang="fr-FR" dirty="0"/>
              <a:t> 3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roubd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point (</a:t>
            </a:r>
            <a:r>
              <a:rPr lang="fr-FR" dirty="0" err="1"/>
              <a:t>century</a:t>
            </a:r>
            <a:r>
              <a:rPr lang="fr-FR" dirty="0"/>
              <a:t> Gothic 16 pt)</a:t>
            </a:r>
          </a:p>
          <a:p>
            <a:pPr lvl="3"/>
            <a:r>
              <a:rPr lang="fr-FR" dirty="0" err="1"/>
              <a:t>Level</a:t>
            </a:r>
            <a:r>
              <a:rPr lang="fr-FR" dirty="0"/>
              <a:t> 4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dash</a:t>
            </a:r>
            <a:r>
              <a:rPr lang="fr-FR" dirty="0"/>
              <a:t> </a:t>
            </a:r>
            <a:r>
              <a:rPr lang="fr-FR" dirty="0" err="1"/>
              <a:t>bullet</a:t>
            </a:r>
            <a:r>
              <a:rPr lang="fr-FR" dirty="0"/>
              <a:t> point (Century Gothic 14 pt)</a:t>
            </a:r>
          </a:p>
          <a:p>
            <a:pPr lvl="4"/>
            <a:r>
              <a:rPr lang="fr-FR" dirty="0"/>
              <a:t>Body </a:t>
            </a:r>
            <a:r>
              <a:rPr lang="fr-FR" dirty="0" err="1"/>
              <a:t>text</a:t>
            </a:r>
            <a:r>
              <a:rPr lang="fr-FR" dirty="0"/>
              <a:t> (Century Gothic 12 pt)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10B9B7-1681-AC45-B161-655CBDE4B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95375" y="628566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3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/>
              <a:t>Footer of your presentation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44D1E6-A1FF-9A49-BD7C-267FB60C1A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3889" y="6292011"/>
            <a:ext cx="41195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 i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</a:lstStyle>
          <a:p>
            <a:fld id="{151E75B2-1F5F-104D-81CC-0E99E60AEADE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000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74" r:id="rId1"/>
    <p:sldLayoutId id="2147485175" r:id="rId2"/>
    <p:sldLayoutId id="2147485176" r:id="rId3"/>
    <p:sldLayoutId id="2147485177" r:id="rId4"/>
    <p:sldLayoutId id="2147485178" r:id="rId5"/>
    <p:sldLayoutId id="2147485179" r:id="rId6"/>
    <p:sldLayoutId id="2147485180" r:id="rId7"/>
    <p:sldLayoutId id="2147485181" r:id="rId8"/>
    <p:sldLayoutId id="2147485182" r:id="rId9"/>
    <p:sldLayoutId id="2147485183" r:id="rId10"/>
  </p:sldLayoutIdLst>
  <p:hf hdr="0"/>
  <p:txStyles>
    <p:titleStyle>
      <a:lvl1pPr algn="l" defTabSz="914377" rtl="0" eaLnBrk="1" latinLnBrk="0" hangingPunct="1">
        <a:lnSpc>
          <a:spcPts val="3200"/>
        </a:lnSpc>
        <a:spcBef>
          <a:spcPct val="0"/>
        </a:spcBef>
        <a:buNone/>
        <a:defRPr sz="2600" b="1" i="0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15995" indent="-215995" algn="l" defTabSz="914377" rtl="0" eaLnBrk="1" latinLnBrk="0" hangingPunct="1">
        <a:lnSpc>
          <a:spcPct val="100000"/>
        </a:lnSpc>
        <a:spcBef>
          <a:spcPts val="600"/>
        </a:spcBef>
        <a:buSzPct val="90000"/>
        <a:buFont typeface="Arial" panose="020B0604020202020204" pitchFamily="34" charset="0"/>
        <a:buChar char="•"/>
        <a:defRPr sz="2000" b="0" i="0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1pPr>
      <a:lvl2pPr marL="395990" indent="-179996" algn="l" defTabSz="914377" rtl="0" eaLnBrk="1" latinLnBrk="0" hangingPunct="1">
        <a:lnSpc>
          <a:spcPct val="100000"/>
        </a:lnSpc>
        <a:spcBef>
          <a:spcPts val="400"/>
        </a:spcBef>
        <a:buSzPct val="120000"/>
        <a:buFont typeface="Police système"/>
        <a:buChar char="-"/>
        <a:defRPr sz="1800" b="0" i="0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2pPr>
      <a:lvl3pPr marL="575986" indent="-179996" algn="l" defTabSz="914377" rtl="0" eaLnBrk="1" latinLnBrk="0" hangingPunct="1">
        <a:lnSpc>
          <a:spcPts val="2200"/>
        </a:lnSpc>
        <a:spcBef>
          <a:spcPts val="0"/>
        </a:spcBef>
        <a:buSzPct val="90000"/>
        <a:buFont typeface="Arial" panose="020B0604020202020204" pitchFamily="34" charset="0"/>
        <a:buChar char="•"/>
        <a:defRPr sz="1600" b="0" i="0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3pPr>
      <a:lvl4pPr marL="719982" indent="-143996" algn="l" defTabSz="914377" rtl="0" eaLnBrk="1" latinLnBrk="0" hangingPunct="1">
        <a:lnSpc>
          <a:spcPts val="2000"/>
        </a:lnSpc>
        <a:spcBef>
          <a:spcPts val="0"/>
        </a:spcBef>
        <a:buSzPct val="120000"/>
        <a:buFont typeface="Police système"/>
        <a:buChar char="-"/>
        <a:defRPr sz="1400" b="0" i="0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4pPr>
      <a:lvl5pPr marL="719982" indent="0" algn="l" defTabSz="914377" rtl="0" eaLnBrk="1" latinLnBrk="0" hangingPunct="1">
        <a:lnSpc>
          <a:spcPts val="2000"/>
        </a:lnSpc>
        <a:spcBef>
          <a:spcPts val="0"/>
        </a:spcBef>
        <a:buFont typeface="Arial" panose="020B0604020202020204" pitchFamily="34" charset="0"/>
        <a:buNone/>
        <a:defRPr sz="1200" b="0" i="0" kern="1200">
          <a:solidFill>
            <a:schemeClr val="accent1"/>
          </a:solidFill>
          <a:latin typeface="Century Gothic" panose="020B0502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4">
          <p15:clr>
            <a:srgbClr val="F26B43"/>
          </p15:clr>
        </p15:guide>
        <p15:guide id="2" orient="horz" pos="3929">
          <p15:clr>
            <a:srgbClr val="F26B43"/>
          </p15:clr>
        </p15:guide>
        <p15:guide id="3" pos="393">
          <p15:clr>
            <a:srgbClr val="F26B43"/>
          </p15:clr>
        </p15:guide>
        <p15:guide id="4" pos="7287">
          <p15:clr>
            <a:srgbClr val="F26B43"/>
          </p15:clr>
        </p15:guide>
        <p15:guide id="5" pos="778">
          <p15:clr>
            <a:srgbClr val="F26B43"/>
          </p15:clr>
        </p15:guide>
        <p15:guide id="6" orient="horz" pos="4110">
          <p15:clr>
            <a:srgbClr val="F26B43"/>
          </p15:clr>
        </p15:guide>
        <p15:guide id="7" pos="3840">
          <p15:clr>
            <a:srgbClr val="F26B43"/>
          </p15:clr>
        </p15:guide>
        <p15:guide id="8" orient="horz" pos="3816">
          <p15:clr>
            <a:srgbClr val="F26B43"/>
          </p15:clr>
        </p15:guide>
        <p15:guide id="9" orient="horz" pos="663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1"/>
            <a:ext cx="10881972" cy="4654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35462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185" r:id="rId1"/>
    <p:sldLayoutId id="2147485186" r:id="rId2"/>
    <p:sldLayoutId id="2147485187" r:id="rId3"/>
    <p:sldLayoutId id="2147485188" r:id="rId4"/>
    <p:sldLayoutId id="2147485189" r:id="rId5"/>
    <p:sldLayoutId id="2147485190" r:id="rId6"/>
    <p:sldLayoutId id="2147485191" r:id="rId7"/>
    <p:sldLayoutId id="2147485192" r:id="rId8"/>
    <p:sldLayoutId id="2147485193" r:id="rId9"/>
    <p:sldLayoutId id="2147485194" r:id="rId10"/>
    <p:sldLayoutId id="2147485195" r:id="rId11"/>
    <p:sldLayoutId id="2147485196" r:id="rId12"/>
    <p:sldLayoutId id="2147485197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13" indent="-285737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2942" indent="-228589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120" indent="-228589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298" indent="-228589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474" indent="-22858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ftr" idx="11"/>
          </p:nvPr>
        </p:nvSpPr>
        <p:spPr>
          <a:xfrm>
            <a:off x="304800" y="6356352"/>
            <a:ext cx="99974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1" name="Google Shape;11;p27" descr="PeerView.com-RGB@2x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25021" y="6366691"/>
            <a:ext cx="1865376" cy="48768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7"/>
          <p:cNvSpPr txBox="1">
            <a:spLocks noGrp="1"/>
          </p:cNvSpPr>
          <p:nvPr>
            <p:ph type="body" idx="1"/>
          </p:nvPr>
        </p:nvSpPr>
        <p:spPr>
          <a:xfrm>
            <a:off x="304800" y="1382975"/>
            <a:ext cx="11582400" cy="472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528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Noto Sans Symbols"/>
              <a:buChar char="◆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title"/>
          </p:nvPr>
        </p:nvSpPr>
        <p:spPr>
          <a:xfrm>
            <a:off x="121920" y="101764"/>
            <a:ext cx="11948160" cy="86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547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5199" r:id="rId1"/>
    <p:sldLayoutId id="2147485200" r:id="rId2"/>
    <p:sldLayoutId id="2147485201" r:id="rId3"/>
    <p:sldLayoutId id="2147485203" r:id="rId4"/>
    <p:sldLayoutId id="2147485204" r:id="rId5"/>
    <p:sldLayoutId id="2147485205" r:id="rId6"/>
    <p:sldLayoutId id="2147485206" r:id="rId7"/>
    <p:sldLayoutId id="2147485207" r:id="rId8"/>
    <p:sldLayoutId id="2147485208" r:id="rId9"/>
    <p:sldLayoutId id="2147485209" r:id="rId10"/>
    <p:sldLayoutId id="2147485210" r:id="rId11"/>
    <p:sldLayoutId id="2147485211" r:id="rId12"/>
    <p:sldLayoutId id="2147485212" r:id="rId13"/>
    <p:sldLayoutId id="2147485213" r:id="rId14"/>
    <p:sldLayoutId id="2147485214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085088"/>
          </a:xfrm>
          <a:prstGeom prst="rect">
            <a:avLst/>
          </a:prstGeom>
          <a:gradFill>
            <a:gsLst>
              <a:gs pos="16000">
                <a:srgbClr val="232C3D"/>
              </a:gs>
              <a:gs pos="100000">
                <a:srgbClr val="525F78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524256" y="1341440"/>
            <a:ext cx="11161776" cy="471646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2FF0C5-A667-5144-84A0-151212437B98}"/>
              </a:ext>
            </a:extLst>
          </p:cNvPr>
          <p:cNvSpPr txBox="1"/>
          <p:nvPr userDrawn="1"/>
        </p:nvSpPr>
        <p:spPr>
          <a:xfrm>
            <a:off x="664363" y="6642556"/>
            <a:ext cx="108632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marR="0" lvl="0" indent="0" algn="ctr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 kumimoji="0" sz="900" b="0" i="0" u="none" strike="noStrike" cap="none" normalizeH="0" baseline="0">
                <a:ln>
                  <a:noFill/>
                </a:ln>
                <a:solidFill>
                  <a:schemeClr val="accent6"/>
                </a:solidFill>
                <a:effectLst/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altLang="en-US" sz="900" b="0" i="0" dirty="0">
                <a:solidFill>
                  <a:srgbClr val="7F7F7F"/>
                </a:solidFill>
                <a:latin typeface="Proxima Nova Rg" panose="02000506030000020004" pitchFamily="2" charset="0"/>
              </a:rPr>
              <a:t>These materials are provided to you solely as an educational resource for your personal use. Any commercial use or distribution of these materials or any portion thereof is strictly prohibited.</a:t>
            </a:r>
          </a:p>
        </p:txBody>
      </p:sp>
    </p:spTree>
    <p:extLst>
      <p:ext uri="{BB962C8B-B14F-4D97-AF65-F5344CB8AC3E}">
        <p14:creationId xmlns:p14="http://schemas.microsoft.com/office/powerpoint/2010/main" val="1335237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6" r:id="rId1"/>
    <p:sldLayoutId id="2147485217" r:id="rId2"/>
    <p:sldLayoutId id="2147485218" r:id="rId3"/>
    <p:sldLayoutId id="2147485219" r:id="rId4"/>
    <p:sldLayoutId id="2147485220" r:id="rId5"/>
    <p:sldLayoutId id="2147485221" r:id="rId6"/>
    <p:sldLayoutId id="2147485222" r:id="rId7"/>
    <p:sldLayoutId id="2147485223" r:id="rId8"/>
    <p:sldLayoutId id="2147485224" r:id="rId9"/>
    <p:sldLayoutId id="2147485225" r:id="rId10"/>
    <p:sldLayoutId id="2147485226" r:id="rId11"/>
    <p:sldLayoutId id="2147485227" r:id="rId12"/>
    <p:sldLayoutId id="2147485228" r:id="rId13"/>
    <p:sldLayoutId id="2147485229" r:id="rId14"/>
    <p:sldLayoutId id="2147485230" r:id="rId15"/>
    <p:sldLayoutId id="2147485231" r:id="rId16"/>
    <p:sldLayoutId id="2147485232" r:id="rId17"/>
    <p:sldLayoutId id="2147485233" r:id="rId18"/>
    <p:sldLayoutId id="2147485234" r:id="rId19"/>
    <p:sldLayoutId id="2147485235" r:id="rId20"/>
    <p:sldLayoutId id="2147485236" r:id="rId21"/>
  </p:sldLayoutIdLst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360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120000"/>
        </a:lnSpc>
        <a:spcBef>
          <a:spcPts val="0"/>
        </a:spcBef>
        <a:spcAft>
          <a:spcPts val="1800"/>
        </a:spcAft>
        <a:buFontTx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359982" indent="-179992" algn="l" defTabSz="91435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6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39973" indent="-179992" algn="l" defTabSz="91435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rgbClr val="FFC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19965" indent="-179992" algn="l" defTabSz="91435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Proxima Nova Rg" panose="02000506030000020004" pitchFamily="50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9956" indent="-179992" algn="l" defTabSz="914354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53">
          <p15:clr>
            <a:srgbClr val="F26B43"/>
          </p15:clr>
        </p15:guide>
        <p15:guide id="2" orient="horz" pos="663">
          <p15:clr>
            <a:srgbClr val="F26B43"/>
          </p15:clr>
        </p15:guide>
        <p15:guide id="3" pos="7227">
          <p15:clr>
            <a:srgbClr val="F26B43"/>
          </p15:clr>
        </p15:guide>
        <p15:guide id="4" orient="horz" pos="3816">
          <p15:clr>
            <a:srgbClr val="F26B43"/>
          </p15:clr>
        </p15:guide>
        <p15:guide id="5" orient="horz" pos="845">
          <p15:clr>
            <a:srgbClr val="F26B43"/>
          </p15:clr>
        </p15:guide>
        <p15:guide id="6" orient="horz" pos="595">
          <p15:clr>
            <a:srgbClr val="F26B43"/>
          </p15:clr>
        </p15:guide>
        <p15:guide id="7" orient="horz" pos="73">
          <p15:clr>
            <a:srgbClr val="F26B43"/>
          </p15:clr>
        </p15:guide>
        <p15:guide id="8" orient="horz" pos="11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  <p:sldLayoutId id="2147484350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transition spd="med"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29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8" r:id="rId1"/>
    <p:sldLayoutId id="2147485239" r:id="rId2"/>
  </p:sldLayoutIdLst>
  <mc:AlternateContent xmlns:mc="http://schemas.openxmlformats.org/markup-compatibility/2006" xmlns:p14="http://schemas.microsoft.com/office/powerpoint/2010/main">
    <mc:Choice Requires="p14">
      <p:transition p14:dur="0" advTm="91417"/>
    </mc:Choice>
    <mc:Fallback xmlns="">
      <p:transition advTm="91417"/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0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8" r:id="rId1"/>
    <p:sldLayoutId id="2147485279" r:id="rId2"/>
    <p:sldLayoutId id="2147485280" r:id="rId3"/>
    <p:sldLayoutId id="2147485281" r:id="rId4"/>
    <p:sldLayoutId id="2147485282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377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891" indent="-342891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2971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160" indent="-228594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349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537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726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8914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103" indent="-228594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5376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5284" r:id="rId1"/>
    <p:sldLayoutId id="2147485285" r:id="rId2"/>
    <p:sldLayoutId id="2147485286" r:id="rId3"/>
    <p:sldLayoutId id="2147485287" r:id="rId4"/>
    <p:sldLayoutId id="2147485288" r:id="rId5"/>
    <p:sldLayoutId id="2147485289" r:id="rId6"/>
    <p:sldLayoutId id="2147485290" r:id="rId7"/>
    <p:sldLayoutId id="2147485291" r:id="rId8"/>
    <p:sldLayoutId id="2147485292" r:id="rId9"/>
    <p:sldLayoutId id="2147485293" r:id="rId10"/>
    <p:sldLayoutId id="2147485294" r:id="rId11"/>
    <p:sldLayoutId id="2147485295" r:id="rId12"/>
    <p:sldLayoutId id="214748529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6">
          <p15:clr>
            <a:srgbClr val="F26B43"/>
          </p15:clr>
        </p15:guide>
        <p15:guide id="3" orient="horz" pos="1010">
          <p15:clr>
            <a:srgbClr val="F26B43"/>
          </p15:clr>
        </p15:guide>
        <p15:guide id="4" orient="horz" pos="413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7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6" descr="SAL_PP-HG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8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1295400"/>
            <a:ext cx="12244388" cy="53022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ctr" eaLnBrk="1" hangingPunct="1">
              <a:defRPr/>
            </a:pPr>
            <a:endParaRPr lang="de-DE" altLang="de-DE" sz="1800"/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814388" y="188913"/>
            <a:ext cx="78994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72000" rIns="90000" bIns="720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Mastertitelformat bearbeiten</a:t>
            </a:r>
          </a:p>
        </p:txBody>
      </p:sp>
      <p:sp>
        <p:nvSpPr>
          <p:cNvPr id="1029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8800"/>
            <a:ext cx="10509250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72000" rIns="90000" bIns="72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Mastertextformat bearbeiten</a:t>
            </a:r>
          </a:p>
          <a:p>
            <a:pPr lvl="1"/>
            <a:r>
              <a:rPr lang="en-US" altLang="de-DE"/>
              <a:t>Zweite Ebene</a:t>
            </a:r>
          </a:p>
          <a:p>
            <a:pPr lvl="2"/>
            <a:r>
              <a:rPr lang="en-US" altLang="de-DE"/>
              <a:t>Dritte Ebene</a:t>
            </a:r>
          </a:p>
          <a:p>
            <a:pPr lvl="3"/>
            <a:r>
              <a:rPr lang="en-US" altLang="de-DE"/>
              <a:t>Vierte Ebene</a:t>
            </a:r>
          </a:p>
          <a:p>
            <a:pPr lvl="4"/>
            <a:r>
              <a:rPr lang="en-US" alt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059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98" r:id="rId1"/>
    <p:sldLayoutId id="2147485299" r:id="rId2"/>
    <p:sldLayoutId id="2147485300" r:id="rId3"/>
    <p:sldLayoutId id="2147485301" r:id="rId4"/>
    <p:sldLayoutId id="2147485302" r:id="rId5"/>
    <p:sldLayoutId id="2147485303" r:id="rId6"/>
    <p:sldLayoutId id="2147485304" r:id="rId7"/>
    <p:sldLayoutId id="2147485305" r:id="rId8"/>
    <p:sldLayoutId id="2147485306" r:id="rId9"/>
    <p:sldLayoutId id="2147485307" r:id="rId10"/>
    <p:sldLayoutId id="2147485308" r:id="rId11"/>
    <p:sldLayoutId id="214748530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  <a:cs typeface="ヒラギノ角ゴ Pro W3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  <a:cs typeface="ヒラギノ角ゴ Pro W3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  <a:cs typeface="ヒラギノ角ゴ Pro W3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  <a:cs typeface="ヒラギノ角ゴ Pro W3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Calibri" pitchFamily="34" charset="0"/>
          <a:ea typeface="ヒラギノ角ゴ Pro W3" pitchFamily="16" charset="-128"/>
        </a:defRPr>
      </a:lvl9pPr>
    </p:titleStyle>
    <p:bodyStyle>
      <a:lvl1pPr marL="285750" indent="-28575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rgbClr val="D4001E"/>
        </a:buClr>
        <a:buChar char="¬"/>
        <a:defRPr sz="2000">
          <a:solidFill>
            <a:schemeClr val="tx1"/>
          </a:solidFill>
          <a:latin typeface="+mn-lt"/>
          <a:ea typeface="+mn-ea"/>
          <a:cs typeface="ヒラギノ角ゴ Pro W3"/>
        </a:defRPr>
      </a:lvl1pPr>
      <a:lvl2pPr marL="762000" indent="-190500" algn="l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SzPct val="70000"/>
        <a:buFont typeface="Times" panose="02020603050405020304" pitchFamily="18" charset="0"/>
        <a:buChar char="•"/>
        <a:defRPr sz="1700">
          <a:solidFill>
            <a:schemeClr val="tx1"/>
          </a:solidFill>
          <a:latin typeface="+mn-lt"/>
          <a:ea typeface="+mn-ea"/>
          <a:cs typeface="ヒラギノ角ゴ Pro W3"/>
        </a:defRPr>
      </a:lvl2pPr>
      <a:lvl3pPr marL="1143000" indent="-190500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har char="-"/>
        <a:defRPr sz="1700">
          <a:solidFill>
            <a:schemeClr val="tx1"/>
          </a:solidFill>
          <a:latin typeface="+mn-lt"/>
          <a:ea typeface="+mn-ea"/>
          <a:cs typeface="ヒラギノ角ゴ Pro W3"/>
        </a:defRPr>
      </a:lvl3pPr>
      <a:lvl4pPr marL="1714500" indent="-1905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defRPr sz="1400">
          <a:solidFill>
            <a:schemeClr val="tx1"/>
          </a:solidFill>
          <a:latin typeface="+mn-lt"/>
          <a:ea typeface="+mn-ea"/>
          <a:cs typeface="ヒラギノ角ゴ Pro W3"/>
        </a:defRPr>
      </a:lvl4pPr>
      <a:lvl5pPr marL="2095500" indent="-1905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  <a:cs typeface="ヒラギノ角ゴ Pro W3"/>
        </a:defRPr>
      </a:lvl5pPr>
      <a:lvl6pPr marL="2552700" indent="-1905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6pPr>
      <a:lvl7pPr marL="3009900" indent="-1905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7pPr>
      <a:lvl8pPr marL="3467100" indent="-1905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8pPr>
      <a:lvl9pPr marL="3924300" indent="-190500" algn="l" rtl="0" fontAlgn="base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63AC0-8C13-9F4C-96C1-2129D937E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49C25-EF9B-154B-B275-43C47373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F856D1-4CC2-C34C-881A-2448D23E85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10858-F65F-2541-909B-B9B9C58D06D8}" type="datetime1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54160-C784-704B-8182-143DE203D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771AE-1A49-9444-A556-605273CDDC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5DCBE-A7FF-F942-9441-73A720C0D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34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1" r:id="rId1"/>
    <p:sldLayoutId id="2147485312" r:id="rId2"/>
    <p:sldLayoutId id="2147485313" r:id="rId3"/>
    <p:sldLayoutId id="2147485314" r:id="rId4"/>
    <p:sldLayoutId id="2147485315" r:id="rId5"/>
    <p:sldLayoutId id="2147485316" r:id="rId6"/>
    <p:sldLayoutId id="2147485317" r:id="rId7"/>
    <p:sldLayoutId id="2147485318" r:id="rId8"/>
    <p:sldLayoutId id="2147485319" r:id="rId9"/>
    <p:sldLayoutId id="2147485320" r:id="rId10"/>
    <p:sldLayoutId id="214748532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1" y="68580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89760" y="289267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4" y="289267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gray">
          <a:xfrm>
            <a:off x="3" y="396984"/>
            <a:ext cx="361244" cy="0"/>
          </a:xfrm>
          <a:prstGeom prst="line">
            <a:avLst/>
          </a:prstGeom>
          <a:ln w="4445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gray">
          <a:xfrm>
            <a:off x="553147" y="289267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03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3" r:id="rId1"/>
    <p:sldLayoutId id="2147485324" r:id="rId2"/>
    <p:sldLayoutId id="2147485325" r:id="rId3"/>
    <p:sldLayoutId id="2147485326" r:id="rId4"/>
    <p:sldLayoutId id="2147485327" r:id="rId5"/>
    <p:sldLayoutId id="2147485328" r:id="rId6"/>
    <p:sldLayoutId id="2147485329" r:id="rId7"/>
    <p:sldLayoutId id="2147485330" r:id="rId8"/>
    <p:sldLayoutId id="2147485331" r:id="rId9"/>
    <p:sldLayoutId id="2147485332" r:id="rId10"/>
    <p:sldLayoutId id="2147485333" r:id="rId11"/>
  </p:sldLayoutIdLst>
  <p:hf sldNum="0" hdr="0" dt="0"/>
  <p:txStyles>
    <p:titleStyle>
      <a:lvl1pPr algn="l" defTabSz="914354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54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0" indent="-173030" algn="l" defTabSz="914354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4470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17499" indent="-173030" algn="l" defTabSz="914354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298" indent="-228589" algn="l" defTabSz="914354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474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C5FD89-473A-49A1-B578-3D0F386C8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EFE79-E8F1-440F-B42E-D292ED7B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2CE7E7-5968-44AC-A8A2-8BA894FCEB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7AB0-430E-4965-816A-4748E50A3710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951B6-DB33-4D6D-AF6F-CE927D97D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C645A-5410-4A40-B9AA-16A5CE82C6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91066-067F-46CE-B6F8-B80E863B1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8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5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4/11/24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4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7" r:id="rId1"/>
    <p:sldLayoutId id="2147485348" r:id="rId2"/>
    <p:sldLayoutId id="2147485349" r:id="rId3"/>
    <p:sldLayoutId id="2147485350" r:id="rId4"/>
    <p:sldLayoutId id="2147485351" r:id="rId5"/>
    <p:sldLayoutId id="2147485352" r:id="rId6"/>
    <p:sldLayoutId id="2147485353" r:id="rId7"/>
    <p:sldLayoutId id="2147485354" r:id="rId8"/>
    <p:sldLayoutId id="2147485355" r:id="rId9"/>
    <p:sldLayoutId id="2147485356" r:id="rId10"/>
    <p:sldLayoutId id="2147485357" r:id="rId11"/>
    <p:sldLayoutId id="2147485358" r:id="rId12"/>
  </p:sldLayoutIdLst>
  <p:transition spd="med"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B3C4B3-012B-9999-BDCB-B49486F1A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1640"/>
            <a:ext cx="10515600" cy="9748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044C9-F9B2-7F6F-1413-FB6178338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12391"/>
            <a:ext cx="10515600" cy="4588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2" descr="http://www.lawandmore.co.uk/static/images/decembervanessa/janvan/cardiff.jpg">
            <a:extLst>
              <a:ext uri="{FF2B5EF4-FFF2-40B4-BE49-F238E27FC236}">
                <a16:creationId xmlns:a16="http://schemas.microsoft.com/office/drawing/2014/main" id="{FA29033E-98F5-B695-DB22-7A21E1CA4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01402" y="6140005"/>
            <a:ext cx="941919" cy="67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http://www.bangor.ac.uk/imscar/cognate/images/NCRI_logo_000.gif">
            <a:extLst>
              <a:ext uri="{FF2B5EF4-FFF2-40B4-BE49-F238E27FC236}">
                <a16:creationId xmlns:a16="http://schemas.microsoft.com/office/drawing/2014/main" id="{3E3A0F69-14C4-17E8-391F-CF8AF8C5C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00" r="20000"/>
          <a:stretch>
            <a:fillRect/>
          </a:stretch>
        </p:blipFill>
        <p:spPr bwMode="auto">
          <a:xfrm>
            <a:off x="10668001" y="6099869"/>
            <a:ext cx="533401" cy="71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8552BE9-7420-FCE7-D737-38E2F10A897D}"/>
              </a:ext>
            </a:extLst>
          </p:cNvPr>
          <p:cNvSpPr/>
          <p:nvPr/>
        </p:nvSpPr>
        <p:spPr bwMode="auto">
          <a:xfrm>
            <a:off x="0" y="-9523"/>
            <a:ext cx="12192000" cy="352425"/>
          </a:xfrm>
          <a:prstGeom prst="rect">
            <a:avLst/>
          </a:prstGeom>
          <a:solidFill>
            <a:srgbClr val="333399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591133-6B80-0840-7766-21FEBDF2053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753" y="6140808"/>
            <a:ext cx="1747089" cy="6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45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0" r:id="rId1"/>
    <p:sldLayoutId id="2147485361" r:id="rId2"/>
    <p:sldLayoutId id="2147485362" r:id="rId3"/>
    <p:sldLayoutId id="2147485363" r:id="rId4"/>
    <p:sldLayoutId id="2147485364" r:id="rId5"/>
    <p:sldLayoutId id="2147485365" r:id="rId6"/>
    <p:sldLayoutId id="2147485366" r:id="rId7"/>
    <p:sldLayoutId id="2147485367" r:id="rId8"/>
    <p:sldLayoutId id="2147485368" r:id="rId9"/>
    <p:sldLayoutId id="2147485369" r:id="rId10"/>
    <p:sldLayoutId id="2147485370" r:id="rId11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tabLst>
          <a:tab pos="1082648" algn="l"/>
        </a:tabLst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783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>
          <a:tab pos="1082648" algn="l"/>
        </a:tabLst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2971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>
          <a:tab pos="1082648" algn="l"/>
        </a:tabLst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160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>
          <a:tab pos="1082648" algn="l"/>
        </a:tabLst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349" indent="-228594" algn="l" defTabSz="914377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tabLst>
          <a:tab pos="1082648" algn="l"/>
        </a:tabLst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1600" y="385507"/>
            <a:ext cx="11313600" cy="96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endParaRPr lang="en-US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88" y="1791835"/>
            <a:ext cx="11304000" cy="35726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First Level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6442" y="6479322"/>
            <a:ext cx="6459117" cy="17033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ctr">
              <a:defRPr sz="1867" b="0" i="0" cap="all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Espace réservé de la date 28">
            <a:extLst>
              <a:ext uri="{FF2B5EF4-FFF2-40B4-BE49-F238E27FC236}">
                <a16:creationId xmlns:a16="http://schemas.microsoft.com/office/drawing/2014/main" id="{B6D8E440-8C31-4584-85CD-3DE2B7815CCC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4724400" y="610677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67" b="0" i="0" spc="27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114968" y="6375331"/>
            <a:ext cx="635000" cy="2743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867" b="0" i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B54B0F7-55DD-40D6-B7F4-70B586885C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5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2" r:id="rId1"/>
    <p:sldLayoutId id="2147485373" r:id="rId2"/>
    <p:sldLayoutId id="2147485374" r:id="rId3"/>
    <p:sldLayoutId id="2147485375" r:id="rId4"/>
    <p:sldLayoutId id="2147485376" r:id="rId5"/>
    <p:sldLayoutId id="2147485377" r:id="rId6"/>
    <p:sldLayoutId id="2147485378" r:id="rId7"/>
    <p:sldLayoutId id="2147485379" r:id="rId8"/>
    <p:sldLayoutId id="2147485380" r:id="rId9"/>
    <p:sldLayoutId id="2147485381" r:id="rId10"/>
    <p:sldLayoutId id="2147485382" r:id="rId11"/>
    <p:sldLayoutId id="2147485383" r:id="rId12"/>
    <p:sldLayoutId id="2147485384" r:id="rId13"/>
    <p:sldLayoutId id="2147485385" r:id="rId14"/>
    <p:sldLayoutId id="2147485386" r:id="rId15"/>
    <p:sldLayoutId id="2147485387" r:id="rId16"/>
    <p:sldLayoutId id="2147485388" r:id="rId17"/>
    <p:sldLayoutId id="2147485389" r:id="rId18"/>
    <p:sldLayoutId id="2147485390" r:id="rId19"/>
    <p:sldLayoutId id="2147485391" r:id="rId20"/>
    <p:sldLayoutId id="2147485392" r:id="rId21"/>
    <p:sldLayoutId id="2147485393" r:id="rId22"/>
    <p:sldLayoutId id="2147485394" r:id="rId23"/>
    <p:sldLayoutId id="2147485395" r:id="rId2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fr-FR" sz="2400" b="0" i="0" kern="1200" dirty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377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None/>
        <a:defRPr sz="1867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302392" indent="-302392" algn="l" defTabSz="914377" rtl="0" eaLnBrk="1" latinLnBrk="0" hangingPunct="1">
        <a:lnSpc>
          <a:spcPct val="125000"/>
        </a:lnSpc>
        <a:spcBef>
          <a:spcPts val="0"/>
        </a:spcBef>
        <a:buClr>
          <a:schemeClr val="accent2"/>
        </a:buClr>
        <a:buFontTx/>
        <a:buBlip>
          <a:blip r:embed="rId26"/>
        </a:buBlip>
        <a:defRPr sz="1867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609585" indent="-302392" algn="l" defTabSz="914377" rtl="0" eaLnBrk="1" latinLnBrk="0" hangingPunct="1">
        <a:lnSpc>
          <a:spcPct val="125000"/>
        </a:lnSpc>
        <a:spcBef>
          <a:spcPts val="0"/>
        </a:spcBef>
        <a:buFontTx/>
        <a:buBlip>
          <a:blip r:embed="rId26"/>
        </a:buBlip>
        <a:defRPr sz="1867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911977" indent="-302392" algn="l" defTabSz="914377" rtl="0" eaLnBrk="1" latinLnBrk="0" hangingPunct="1">
        <a:lnSpc>
          <a:spcPct val="125000"/>
        </a:lnSpc>
        <a:spcBef>
          <a:spcPts val="0"/>
        </a:spcBef>
        <a:buFontTx/>
        <a:buBlip>
          <a:blip r:embed="rId26"/>
        </a:buBlip>
        <a:defRPr sz="1867" b="0" i="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0" indent="0" algn="l" defTabSz="914377" rtl="0" eaLnBrk="1" latinLnBrk="0" hangingPunct="1">
        <a:lnSpc>
          <a:spcPct val="125000"/>
        </a:lnSpc>
        <a:spcBef>
          <a:spcPts val="0"/>
        </a:spcBef>
        <a:buFont typeface="Arial" panose="020B0604020202020204" pitchFamily="34" charset="0"/>
        <a:buNone/>
        <a:defRPr sz="1867" b="1" i="0" kern="1200">
          <a:solidFill>
            <a:schemeClr val="accent1"/>
          </a:solidFill>
          <a:latin typeface="+mj-lt"/>
          <a:ea typeface="Verdana" panose="020B0604030504040204" pitchFamily="34" charset="0"/>
          <a:cs typeface="Georgia" panose="02040502050405020303" pitchFamily="18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04">
          <p15:clr>
            <a:srgbClr val="F26B43"/>
          </p15:clr>
        </p15:guide>
        <p15:guide id="2" pos="5556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orient="horz" pos="29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5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ransition spd="med">
    <p:wipe dir="r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73" y="6388685"/>
            <a:ext cx="1125384" cy="46313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29260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5959" y="301246"/>
            <a:ext cx="1196008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3135" y="2322915"/>
            <a:ext cx="6743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2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2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4/11/24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2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66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97" r:id="rId1"/>
    <p:sldLayoutId id="2147485398" r:id="rId2"/>
    <p:sldLayoutId id="2147485399" r:id="rId3"/>
    <p:sldLayoutId id="2147485400" r:id="rId4"/>
    <p:sldLayoutId id="214748540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70">
        <a:defRPr>
          <a:latin typeface="+mn-lt"/>
          <a:ea typeface="+mn-ea"/>
          <a:cs typeface="+mn-cs"/>
        </a:defRPr>
      </a:lvl2pPr>
      <a:lvl3pPr marL="1219140">
        <a:defRPr>
          <a:latin typeface="+mn-lt"/>
          <a:ea typeface="+mn-ea"/>
          <a:cs typeface="+mn-cs"/>
        </a:defRPr>
      </a:lvl3pPr>
      <a:lvl4pPr marL="1828709">
        <a:defRPr>
          <a:latin typeface="+mn-lt"/>
          <a:ea typeface="+mn-ea"/>
          <a:cs typeface="+mn-cs"/>
        </a:defRPr>
      </a:lvl4pPr>
      <a:lvl5pPr marL="2438278">
        <a:defRPr>
          <a:latin typeface="+mn-lt"/>
          <a:ea typeface="+mn-ea"/>
          <a:cs typeface="+mn-cs"/>
        </a:defRPr>
      </a:lvl5pPr>
      <a:lvl6pPr marL="3047848">
        <a:defRPr>
          <a:latin typeface="+mn-lt"/>
          <a:ea typeface="+mn-ea"/>
          <a:cs typeface="+mn-cs"/>
        </a:defRPr>
      </a:lvl6pPr>
      <a:lvl7pPr marL="3657418">
        <a:defRPr>
          <a:latin typeface="+mn-lt"/>
          <a:ea typeface="+mn-ea"/>
          <a:cs typeface="+mn-cs"/>
        </a:defRPr>
      </a:lvl7pPr>
      <a:lvl8pPr marL="4266987">
        <a:defRPr>
          <a:latin typeface="+mn-lt"/>
          <a:ea typeface="+mn-ea"/>
          <a:cs typeface="+mn-cs"/>
        </a:defRPr>
      </a:lvl8pPr>
      <a:lvl9pPr marL="487655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70">
        <a:defRPr>
          <a:latin typeface="+mn-lt"/>
          <a:ea typeface="+mn-ea"/>
          <a:cs typeface="+mn-cs"/>
        </a:defRPr>
      </a:lvl2pPr>
      <a:lvl3pPr marL="1219140">
        <a:defRPr>
          <a:latin typeface="+mn-lt"/>
          <a:ea typeface="+mn-ea"/>
          <a:cs typeface="+mn-cs"/>
        </a:defRPr>
      </a:lvl3pPr>
      <a:lvl4pPr marL="1828709">
        <a:defRPr>
          <a:latin typeface="+mn-lt"/>
          <a:ea typeface="+mn-ea"/>
          <a:cs typeface="+mn-cs"/>
        </a:defRPr>
      </a:lvl4pPr>
      <a:lvl5pPr marL="2438278">
        <a:defRPr>
          <a:latin typeface="+mn-lt"/>
          <a:ea typeface="+mn-ea"/>
          <a:cs typeface="+mn-cs"/>
        </a:defRPr>
      </a:lvl5pPr>
      <a:lvl6pPr marL="3047848">
        <a:defRPr>
          <a:latin typeface="+mn-lt"/>
          <a:ea typeface="+mn-ea"/>
          <a:cs typeface="+mn-cs"/>
        </a:defRPr>
      </a:lvl6pPr>
      <a:lvl7pPr marL="3657418">
        <a:defRPr>
          <a:latin typeface="+mn-lt"/>
          <a:ea typeface="+mn-ea"/>
          <a:cs typeface="+mn-cs"/>
        </a:defRPr>
      </a:lvl7pPr>
      <a:lvl8pPr marL="4266987">
        <a:defRPr>
          <a:latin typeface="+mn-lt"/>
          <a:ea typeface="+mn-ea"/>
          <a:cs typeface="+mn-cs"/>
        </a:defRPr>
      </a:lvl8pPr>
      <a:lvl9pPr marL="4876557">
        <a:defRPr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32AB4C-0125-42CB-86E3-E93CFF839BE2}" type="datetime1">
              <a:rPr lang="en-US" smtClean="0"/>
              <a:t>4/11/24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7B33-3DD5-4A67-8BF8-3909BA7BB70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23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3" r:id="rId1"/>
    <p:sldLayoutId id="2147485404" r:id="rId2"/>
  </p:sldLayoutIdLst>
  <p:hf hd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6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06" r:id="rId1"/>
    <p:sldLayoutId id="2147485407" r:id="rId2"/>
    <p:sldLayoutId id="2147485408" r:id="rId3"/>
    <p:sldLayoutId id="2147485409" r:id="rId4"/>
    <p:sldLayoutId id="2147485410" r:id="rId5"/>
    <p:sldLayoutId id="2147485411" r:id="rId6"/>
    <p:sldLayoutId id="2147485412" r:id="rId7"/>
    <p:sldLayoutId id="2147485413" r:id="rId8"/>
    <p:sldLayoutId id="2147485414" r:id="rId9"/>
    <p:sldLayoutId id="2147485415" r:id="rId10"/>
    <p:sldLayoutId id="2147485416" r:id="rId11"/>
    <p:sldLayoutId id="2147485417" r:id="rId12"/>
    <p:sldLayoutId id="2147485418" r:id="rId13"/>
    <p:sldLayoutId id="2147485419" r:id="rId14"/>
    <p:sldLayoutId id="2147485420" r:id="rId15"/>
    <p:sldLayoutId id="2147485421" r:id="rId16"/>
    <p:sldLayoutId id="2147485422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1B2BBE-8FBD-394A-A304-2B34CB385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99F3F-7AEB-D64A-A37E-5250EB8F9D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5C4E5-30D1-1343-9A9F-C5CA5EC1E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DCDF7-CCE0-D24B-8336-FC5C52FAB559}" type="datetimeFigureOut">
              <a:rPr lang="en-US" smtClean="0"/>
              <a:t>4/11/24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34B9B2-77FD-D640-8AAB-9F0435865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EFCA5-4825-2748-8B19-A19A997D8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5F0B-F730-6840-8B84-686FF6BFC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77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9" r:id="rId1"/>
    <p:sldLayoutId id="2147484440" r:id="rId2"/>
    <p:sldLayoutId id="2147484441" r:id="rId3"/>
    <p:sldLayoutId id="2147484442" r:id="rId4"/>
    <p:sldLayoutId id="2147484443" r:id="rId5"/>
    <p:sldLayoutId id="2147484444" r:id="rId6"/>
    <p:sldLayoutId id="2147484445" r:id="rId7"/>
    <p:sldLayoutId id="2147484446" r:id="rId8"/>
    <p:sldLayoutId id="2147484447" r:id="rId9"/>
    <p:sldLayoutId id="2147484448" r:id="rId10"/>
    <p:sldLayoutId id="2147484449" r:id="rId11"/>
    <p:sldLayoutId id="2147484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9061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  <p:sldLayoutId id="2147484463" r:id="rId12"/>
    <p:sldLayoutId id="2147484464" r:id="rId13"/>
    <p:sldLayoutId id="2147484465" r:id="rId14"/>
    <p:sldLayoutId id="2147484466" r:id="rId15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tx1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726F5B5-7032-47D1-8D41-53D489CDDE2D}" type="datetime1">
              <a:rPr lang="en-US" smtClean="0">
                <a:solidFill>
                  <a:srgbClr val="000000"/>
                </a:solidFill>
              </a:rPr>
              <a:t>4/11/24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85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•"/>
        <a:defRPr sz="3300" b="1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FFFF"/>
        </a:buClr>
        <a:buSzPct val="150000"/>
        <a:buChar char="–"/>
        <a:defRPr sz="3300" b="1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33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1" y="685800"/>
            <a:ext cx="11094720" cy="85344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950720"/>
            <a:ext cx="11094720" cy="451104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 bwMode="gray">
          <a:xfrm>
            <a:off x="1889760" y="289266"/>
            <a:ext cx="8534400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>
                <a:solidFill>
                  <a:srgbClr val="63666A"/>
                </a:solidFill>
              </a:rPr>
              <a:t>CoC Called Meeting: COVID-19 Update</a:t>
            </a:r>
            <a:endParaRPr lang="en-US" dirty="0">
              <a:solidFill>
                <a:srgbClr val="63666A"/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"/>
          </p:nvPr>
        </p:nvSpPr>
        <p:spPr bwMode="gray">
          <a:xfrm>
            <a:off x="11248253" y="289266"/>
            <a:ext cx="395111" cy="21544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400">
                <a:solidFill>
                  <a:schemeClr val="accent6"/>
                </a:solidFill>
                <a:latin typeface="+mj-lt"/>
                <a:cs typeface="Arial" pitchFamily="34" charset="0"/>
              </a:defRPr>
            </a:lvl1pPr>
          </a:lstStyle>
          <a:p>
            <a:fld id="{CC041753-90EA-4E44-9BB8-633978F3CCC4}" type="slidenum">
              <a:rPr lang="en-US" smtClean="0">
                <a:solidFill>
                  <a:srgbClr val="63666A"/>
                </a:solidFill>
              </a:rPr>
              <a:pPr/>
              <a:t>‹#›</a:t>
            </a:fld>
            <a:endParaRPr lang="en-US" dirty="0">
              <a:solidFill>
                <a:srgbClr val="63666A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gray">
          <a:xfrm>
            <a:off x="2" y="396984"/>
            <a:ext cx="361244" cy="0"/>
          </a:xfrm>
          <a:prstGeom prst="line">
            <a:avLst/>
          </a:prstGeom>
          <a:ln w="44450" cmpd="sng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 bwMode="gray">
          <a:xfrm>
            <a:off x="553147" y="289266"/>
            <a:ext cx="1097280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r>
              <a:rPr lang="en-US" sz="1400" dirty="0">
                <a:solidFill>
                  <a:srgbClr val="63666A"/>
                </a:solidFill>
                <a:latin typeface="+mj-lt"/>
                <a:cs typeface="Arial" pitchFamily="34" charset="0"/>
              </a:rPr>
              <a:t>MD Anderson </a:t>
            </a:r>
          </a:p>
        </p:txBody>
      </p:sp>
      <p:cxnSp>
        <p:nvCxnSpPr>
          <p:cNvPr id="11" name="Straight Connector 10"/>
          <p:cNvCxnSpPr/>
          <p:nvPr/>
        </p:nvCxnSpPr>
        <p:spPr bwMode="gray">
          <a:xfrm>
            <a:off x="1755225" y="289265"/>
            <a:ext cx="0" cy="219456"/>
          </a:xfrm>
          <a:prstGeom prst="line">
            <a:avLst/>
          </a:prstGeom>
          <a:ln w="952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009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</p:sldLayoutIdLst>
  <p:hf sldNum="0"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933" b="1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1867"/>
        </a:spcBef>
        <a:spcAft>
          <a:spcPts val="0"/>
        </a:spcAft>
        <a:buFont typeface="Arial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1pPr>
      <a:lvl2pPr marL="173034" indent="-173034" algn="l" defTabSz="914377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2pPr>
      <a:lvl3pPr marL="344479" indent="-173034" algn="l" defTabSz="914377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3pPr>
      <a:lvl4pPr marL="517512" indent="-173034" algn="l" defTabSz="914377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Times New Roman" pitchFamily="18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bg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9080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  <p:sldLayoutId id="2147484659" r:id="rId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37600" y="6550304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4393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9600" y="6467484"/>
            <a:ext cx="57912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Quizartinib Virtual Advisory Board | CONFIDENTIAL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13B71-4787-4BCA-8A14-E1BEBE65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52401"/>
            <a:ext cx="10483851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618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  <p:sldLayoutId id="2147484674" r:id="rId14"/>
    <p:sldLayoutId id="2147484675" r:id="rId15"/>
    <p:sldLayoutId id="2147484676" r:id="rId16"/>
    <p:sldLayoutId id="2147484677" r:id="rId17"/>
    <p:sldLayoutId id="2147484678" r:id="rId18"/>
    <p:sldLayoutId id="2147484679" r:id="rId19"/>
    <p:sldLayoutId id="2147484680" r:id="rId20"/>
    <p:sldLayoutId id="2147484681" r:id="rId21"/>
    <p:sldLayoutId id="2147484682" r:id="rId22"/>
    <p:sldLayoutId id="2147484683" r:id="rId23"/>
    <p:sldLayoutId id="2147484684" r:id="rId24"/>
    <p:sldLayoutId id="2147484685" r:id="rId25"/>
    <p:sldLayoutId id="2147484686" r:id="rId26"/>
    <p:sldLayoutId id="2147484687" r:id="rId27"/>
    <p:sldLayoutId id="2147484688" r:id="rId28"/>
    <p:sldLayoutId id="2147484689" r:id="rId29"/>
    <p:sldLayoutId id="2147484690" r:id="rId30"/>
    <p:sldLayoutId id="2147484691" r:id="rId31"/>
    <p:sldLayoutId id="2147484692" r:id="rId32"/>
    <p:sldLayoutId id="2147484693" r:id="rId33"/>
    <p:sldLayoutId id="2147484694" r:id="rId34"/>
    <p:sldLayoutId id="2147484695" r:id="rId35"/>
    <p:sldLayoutId id="2147484696" r:id="rId36"/>
  </p:sldLayoutIdLst>
  <p:transition>
    <p:fade/>
  </p:transition>
  <p:hf hdr="0" dt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kumimoji="1"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81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2254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663" indent="-2381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30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3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8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6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84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7.xml"/><Relationship Id="rId5" Type="http://schemas.openxmlformats.org/officeDocument/2006/relationships/image" Target="../media/image112.jpe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4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24.xml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24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4.xml"/><Relationship Id="rId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0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70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70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70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0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70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70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7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252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9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59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89" name="Rectangle 2"/>
          <p:cNvSpPr>
            <a:spLocks noChangeArrowheads="1"/>
          </p:cNvSpPr>
          <p:nvPr/>
        </p:nvSpPr>
        <p:spPr bwMode="auto">
          <a:xfrm>
            <a:off x="4099984" y="138"/>
            <a:ext cx="8092016" cy="430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9" rIns="91437" bIns="45719" anchor="ctr"/>
          <a:lstStyle/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>
                <a:solidFill>
                  <a:srgbClr val="FFFF00"/>
                </a:solidFill>
                <a:latin typeface="Arial" charset="0"/>
                <a:ea typeface="MS PGothic" charset="0"/>
                <a:cs typeface="MS PGothic" charset="0"/>
              </a:rPr>
              <a:t>RTP: Year </a:t>
            </a:r>
            <a:r>
              <a:rPr lang="en-US" sz="3600" b="1" dirty="0">
                <a:solidFill>
                  <a:srgbClr val="FFFF00"/>
                </a:solidFill>
                <a:latin typeface="Arial" charset="0"/>
                <a:ea typeface="MS PGothic" charset="0"/>
                <a:cs typeface="MS PGothic" charset="0"/>
              </a:rPr>
              <a:t>in Review 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dirty="0">
              <a:solidFill>
                <a:srgbClr val="FFFF00"/>
              </a:solidFill>
              <a:latin typeface="Arial" charset="0"/>
              <a:ea typeface="MS PGothic" charset="0"/>
              <a:cs typeface="MS PGothic" charset="0"/>
            </a:endParaRP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FFFF00"/>
                </a:solidFill>
                <a:latin typeface="Arial" charset="0"/>
                <a:ea typeface="MS PGothic" charset="0"/>
                <a:cs typeface="MS PGothic" charset="0"/>
              </a:rPr>
              <a:t> Available and Emerging Nontargeted Therapies for AML </a:t>
            </a:r>
          </a:p>
          <a:p>
            <a:pPr algn="ctr" defTabSz="45718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33" b="1" dirty="0">
              <a:solidFill>
                <a:srgbClr val="FFFF00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pic>
        <p:nvPicPr>
          <p:cNvPr id="293890" name="Picture 6" descr="Alkek Hospital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8"/>
            <a:ext cx="4099984" cy="430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1" name="Line 7"/>
          <p:cNvSpPr>
            <a:spLocks noChangeShapeType="1"/>
          </p:cNvSpPr>
          <p:nvPr/>
        </p:nvSpPr>
        <p:spPr bwMode="auto">
          <a:xfrm>
            <a:off x="0" y="4303713"/>
            <a:ext cx="12192000" cy="0"/>
          </a:xfrm>
          <a:prstGeom prst="line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437" tIns="45719" rIns="91437" bIns="45719"/>
          <a:lstStyle/>
          <a:p>
            <a:pPr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3892" name="Text Box 8"/>
          <p:cNvSpPr txBox="1">
            <a:spLocks noChangeArrowheads="1"/>
          </p:cNvSpPr>
          <p:nvPr/>
        </p:nvSpPr>
        <p:spPr bwMode="auto">
          <a:xfrm>
            <a:off x="0" y="4499190"/>
            <a:ext cx="12192000" cy="26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9" rIns="91437" bIns="45719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Naval Daver, MD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Director, Leukemia Research Alliance Program,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Professor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Department of Leukemia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MS PGothic" charset="0"/>
                <a:cs typeface="MS PGothic" charset="0"/>
              </a:rPr>
              <a:t>MD Anderson Cancer Center</a:t>
            </a:r>
          </a:p>
          <a:p>
            <a:pPr algn="ctr" defTabSz="457189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56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17"/>
    </mc:Choice>
    <mc:Fallback xmlns="">
      <p:transition advTm="914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78C3A-F0F7-4C56-8E29-D4EFCC5C5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433953"/>
          </a:xfrm>
        </p:spPr>
        <p:txBody>
          <a:bodyPr/>
          <a:lstStyle/>
          <a:p>
            <a:r>
              <a:rPr lang="en-US" sz="2000" dirty="0"/>
              <a:t>Triple-Nucleoside Regimen ( CDA- </a:t>
            </a:r>
            <a:r>
              <a:rPr lang="en-US" sz="2000" dirty="0" err="1"/>
              <a:t>LDaraC</a:t>
            </a:r>
            <a:r>
              <a:rPr lang="en-US" sz="2000" dirty="0"/>
              <a:t>-AZA) + </a:t>
            </a:r>
            <a:r>
              <a:rPr lang="en-US" sz="2000" dirty="0" err="1"/>
              <a:t>Venetoclax</a:t>
            </a:r>
            <a:r>
              <a:rPr lang="en-US" sz="2000" dirty="0"/>
              <a:t> in Newly Dx older AML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F132-C870-4012-B7BF-9C2221586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481" y="433953"/>
            <a:ext cx="11871702" cy="6199321"/>
          </a:xfrm>
        </p:spPr>
        <p:txBody>
          <a:bodyPr/>
          <a:lstStyle/>
          <a:p>
            <a:r>
              <a:rPr lang="en-US" sz="2000" dirty="0"/>
              <a:t>123 pts; median age 68 </a:t>
            </a:r>
            <a:r>
              <a:rPr lang="en-US" sz="2000" dirty="0" err="1"/>
              <a:t>yrs</a:t>
            </a:r>
            <a:r>
              <a:rPr lang="en-US" sz="2000" dirty="0"/>
              <a:t> (57-84)</a:t>
            </a:r>
          </a:p>
          <a:p>
            <a:r>
              <a:rPr lang="en-US" sz="2000" dirty="0"/>
              <a:t>CDA-LD </a:t>
            </a:r>
            <a:r>
              <a:rPr lang="en-US" sz="2000" dirty="0" err="1"/>
              <a:t>araC</a:t>
            </a:r>
            <a:r>
              <a:rPr lang="en-US" sz="2000" dirty="0"/>
              <a:t> VEN x 2 alternating with AZA VEN x2. Total 2 years</a:t>
            </a:r>
          </a:p>
          <a:p>
            <a:r>
              <a:rPr lang="en-US" sz="2000" dirty="0">
                <a:solidFill>
                  <a:srgbClr val="FFFFCC"/>
                </a:solidFill>
              </a:rPr>
              <a:t>CR 92/123 = 75%. </a:t>
            </a:r>
            <a:r>
              <a:rPr lang="en-US" sz="2000" dirty="0" err="1">
                <a:solidFill>
                  <a:srgbClr val="FFFFCC"/>
                </a:solidFill>
              </a:rPr>
              <a:t>CR+CRi</a:t>
            </a:r>
            <a:r>
              <a:rPr lang="en-US" sz="2000" dirty="0">
                <a:solidFill>
                  <a:srgbClr val="FFFFCC"/>
                </a:solidFill>
              </a:rPr>
              <a:t> 105/123 = 92%. MRD-negative 81%. Early (4-wk) death 3/123 (2%)</a:t>
            </a:r>
          </a:p>
          <a:p>
            <a:r>
              <a:rPr lang="en-US" sz="2000" dirty="0">
                <a:solidFill>
                  <a:srgbClr val="FAFD73"/>
                </a:solidFill>
              </a:rPr>
              <a:t>2-yr OS 65%. Median OS 50 mos. </a:t>
            </a:r>
            <a:r>
              <a:rPr lang="en-US" sz="2000" dirty="0" err="1">
                <a:solidFill>
                  <a:srgbClr val="FAFD73"/>
                </a:solidFill>
              </a:rPr>
              <a:t>Allo</a:t>
            </a:r>
            <a:r>
              <a:rPr lang="en-US" sz="2000" dirty="0">
                <a:solidFill>
                  <a:srgbClr val="FAFD73"/>
                </a:solidFill>
              </a:rPr>
              <a:t> SCT = 51/123 (41%)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8D1C6A-5ACD-4B30-9B70-BD322DFEA68C}"/>
              </a:ext>
            </a:extLst>
          </p:cNvPr>
          <p:cNvSpPr txBox="1"/>
          <p:nvPr/>
        </p:nvSpPr>
        <p:spPr>
          <a:xfrm>
            <a:off x="0" y="6557097"/>
            <a:ext cx="58109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Kadia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JCO 21: June 16,2022. Bataller. Blood 142: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4256; 2023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A12795E-5003-4770-BEA9-43E31B3E5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17" y="1860115"/>
            <a:ext cx="5756992" cy="46969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C8518E-4C62-4E08-9EA1-A013ECCB8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178" y="1860115"/>
            <a:ext cx="6118602" cy="469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69310"/>
      </p:ext>
    </p:extLst>
  </p:cSld>
  <p:clrMapOvr>
    <a:masterClrMapping/>
  </p:clrMapOvr>
  <p:transition spd="med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B2ACC-0117-4863-A69D-67474D58B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0083"/>
            <a:ext cx="12086492" cy="515815"/>
          </a:xfrm>
        </p:spPr>
        <p:txBody>
          <a:bodyPr/>
          <a:lstStyle/>
          <a:p>
            <a:r>
              <a:rPr lang="en-US" sz="3600" dirty="0"/>
              <a:t>Triple-Nucleoside Regimen + </a:t>
            </a:r>
            <a:r>
              <a:rPr lang="en-US" sz="3600" dirty="0" err="1"/>
              <a:t>Venetoclax</a:t>
            </a:r>
            <a:r>
              <a:rPr lang="en-US" sz="3600" dirty="0"/>
              <a:t> in Older AML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5F697-3F02-E1F1-2E9D-E9ECA34D9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6" y="1299687"/>
            <a:ext cx="4559091" cy="37019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905515-AFC7-BFD7-9704-6F806C9B1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786" y="1299687"/>
            <a:ext cx="3697214" cy="37019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67253-AC7D-4C5A-817A-4E495A299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423" y="1299687"/>
            <a:ext cx="3846697" cy="370197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35C281-8CE8-43C0-85B6-68DBB7B4B8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8272" y="6425051"/>
            <a:ext cx="5745162" cy="60340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Kadia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JCO 21: June 16,2022. Bataller. Blood 142: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4256; 2023</a:t>
            </a:r>
          </a:p>
        </p:txBody>
      </p:sp>
    </p:spTree>
    <p:extLst>
      <p:ext uri="{BB962C8B-B14F-4D97-AF65-F5344CB8AC3E}">
        <p14:creationId xmlns:p14="http://schemas.microsoft.com/office/powerpoint/2010/main" val="4284246827"/>
      </p:ext>
    </p:extLst>
  </p:cSld>
  <p:clrMapOvr>
    <a:masterClrMapping/>
  </p:clrMapOvr>
  <p:transition spd="med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STOP-VEN: Study Design</a:t>
            </a:r>
            <a:endParaRPr lang="en-US" altLang="en-US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25C30B9-DB9B-4F0D-825F-3ADFC7E0F7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4675" y="1513047"/>
            <a:ext cx="10877529" cy="834598"/>
          </a:xfrm>
        </p:spPr>
        <p:txBody>
          <a:bodyPr/>
          <a:lstStyle/>
          <a:p>
            <a:r>
              <a:rPr lang="en-US" altLang="en-US" sz="2400" dirty="0"/>
              <a:t>Retrospective study of patients treated at French FILO centers and US Moffit Cancer Center between 11/2018 and 7/2023</a:t>
            </a:r>
          </a:p>
        </p:txBody>
      </p:sp>
      <p:sp>
        <p:nvSpPr>
          <p:cNvPr id="9221" name="Text Box 11">
            <a:extLst>
              <a:ext uri="{FF2B5EF4-FFF2-40B4-BE49-F238E27FC236}">
                <a16:creationId xmlns:a16="http://schemas.microsoft.com/office/drawing/2014/main" id="{0B865CED-4EF9-403A-B72A-0302F40DC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Garciaz. ASH 2023. Abstr 161.</a:t>
            </a:r>
          </a:p>
        </p:txBody>
      </p:sp>
      <p:sp>
        <p:nvSpPr>
          <p:cNvPr id="2" name="Text Box 45">
            <a:extLst>
              <a:ext uri="{FF2B5EF4-FFF2-40B4-BE49-F238E27FC236}">
                <a16:creationId xmlns:a16="http://schemas.microsoft.com/office/drawing/2014/main" id="{FB2E2ED9-23EA-3E6F-F179-4C5228E46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319" y="2647172"/>
            <a:ext cx="17395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Patients aged ≥18 yr with ND or R/R AML</a:t>
            </a:r>
            <a:b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 = 84)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46E8CE7-381E-74D1-A5EE-8D158B51C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5" y="4658846"/>
            <a:ext cx="10877529" cy="135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 sz="28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600">
                <a:solidFill>
                  <a:schemeClr val="bg1"/>
                </a:solidFill>
                <a:latin typeface="Calibri" panose="020F0502020204030204" pitchFamily="34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200">
                <a:solidFill>
                  <a:schemeClr val="bg1"/>
                </a:solidFill>
                <a:latin typeface="Calibri" panose="020F0502020204030204" pitchFamily="34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5pPr>
            <a:lvl6pPr marL="25146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chemeClr val="accent2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Primary Endpoints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OS, TFR (from last day of VEN)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Other Endpoints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 Multivariate analysis of OS and TFR by Cox regression based on disease and mutation status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id="{DCE38F7E-DE99-A3DA-BAB8-F0C10FD55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0532" y="2682852"/>
            <a:ext cx="2537078" cy="1128969"/>
          </a:xfrm>
          <a:prstGeom prst="rect">
            <a:avLst/>
          </a:prstGeom>
          <a:solidFill>
            <a:srgbClr val="015873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VEN + AZA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≥1 cycle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achieving CR/CRi/MLFS</a:t>
            </a:r>
          </a:p>
        </p:txBody>
      </p:sp>
      <p:sp>
        <p:nvSpPr>
          <p:cNvPr id="5" name="Rectangle 49">
            <a:extLst>
              <a:ext uri="{FF2B5EF4-FFF2-40B4-BE49-F238E27FC236}">
                <a16:creationId xmlns:a16="http://schemas.microsoft.com/office/drawing/2014/main" id="{BEA3C328-2A19-6780-A111-2CE362782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52278" y="2682852"/>
            <a:ext cx="2542032" cy="1128969"/>
          </a:xfrm>
          <a:prstGeom prst="rect">
            <a:avLst/>
          </a:prstGeom>
          <a:solidFill>
            <a:srgbClr val="015873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Discontinued 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VEN* and/or AZA</a:t>
            </a:r>
            <a:endParaRPr kumimoji="0" lang="en-GB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≥3 mo prior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E162BF03-0B28-4637-E640-B6F50AF6E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8979" y="2785671"/>
            <a:ext cx="128322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Follow-up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TFR and OS</a:t>
            </a:r>
            <a:endParaRPr kumimoji="0" lang="en-US" altLang="en-US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27C9DD-0536-5FED-9A49-FB4818E5D137}"/>
              </a:ext>
            </a:extLst>
          </p:cNvPr>
          <p:cNvSpPr txBox="1"/>
          <p:nvPr/>
        </p:nvSpPr>
        <p:spPr bwMode="auto">
          <a:xfrm>
            <a:off x="6752278" y="3836098"/>
            <a:ext cx="30787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*For reasons other than progression, lack of response, or allogeneic SCT.</a:t>
            </a:r>
          </a:p>
        </p:txBody>
      </p:sp>
      <p:sp>
        <p:nvSpPr>
          <p:cNvPr id="9" name="Line 53">
            <a:extLst>
              <a:ext uri="{FF2B5EF4-FFF2-40B4-BE49-F238E27FC236}">
                <a16:creationId xmlns:a16="http://schemas.microsoft.com/office/drawing/2014/main" id="{A4F18221-4EEE-23EC-6985-1F6CC3B9918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169" y="3247336"/>
            <a:ext cx="54805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Line 53">
            <a:extLst>
              <a:ext uri="{FF2B5EF4-FFF2-40B4-BE49-F238E27FC236}">
                <a16:creationId xmlns:a16="http://schemas.microsoft.com/office/drawing/2014/main" id="{C268D6CB-B274-113B-BEAF-A5E9F1170B8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2615" y="3247336"/>
            <a:ext cx="54805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Line 53">
            <a:extLst>
              <a:ext uri="{FF2B5EF4-FFF2-40B4-BE49-F238E27FC236}">
                <a16:creationId xmlns:a16="http://schemas.microsoft.com/office/drawing/2014/main" id="{A06852F1-5AFC-1FED-7F91-8335CEC81C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25915" y="3247336"/>
            <a:ext cx="548058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464406-F071-BC08-97F3-84AAF30D3E21}"/>
              </a:ext>
            </a:extLst>
          </p:cNvPr>
          <p:cNvSpPr txBox="1"/>
          <p:nvPr/>
        </p:nvSpPr>
        <p:spPr bwMode="auto">
          <a:xfrm>
            <a:off x="8734752" y="6154981"/>
            <a:ext cx="3240911" cy="539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87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STOP-VEN: VEN + AZA Treatment and Response</a:t>
            </a:r>
            <a:endParaRPr lang="en-US" altLang="en-US" dirty="0"/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8F3CB110-62AD-A0D7-851D-03C6ADC49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Garciaz. ASH 2023. Abstr 161.</a:t>
            </a:r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6184D343-2710-5FFC-4A3D-A24F1473F258}"/>
              </a:ext>
            </a:extLst>
          </p:cNvPr>
          <p:cNvGraphicFramePr>
            <a:graphicFrameLocks/>
          </p:cNvGraphicFramePr>
          <p:nvPr/>
        </p:nvGraphicFramePr>
        <p:xfrm>
          <a:off x="723900" y="1603375"/>
          <a:ext cx="10755313" cy="4114816"/>
        </p:xfrm>
        <a:graphic>
          <a:graphicData uri="http://schemas.openxmlformats.org/drawingml/2006/table">
            <a:tbl>
              <a:tblPr/>
              <a:tblGrid>
                <a:gridCol w="4413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1067">
                  <a:extLst>
                    <a:ext uri="{9D8B030D-6E8A-4147-A177-3AD203B41FA5}">
                      <a16:colId xmlns:a16="http://schemas.microsoft.com/office/drawing/2014/main" val="3020696283"/>
                    </a:ext>
                  </a:extLst>
                </a:gridCol>
              </a:tblGrid>
              <a:tr h="30105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Disposition and Response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With VEN + AZA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 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62)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R/R AML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027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number of cycles, n (range)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(1-17)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3.5 (1-17)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0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ORR,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 (92)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 (79)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 (21)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(82)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 (55)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(27)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2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MLFS, n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(8)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(18)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MRD-negative CR, n/N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21/25 (78)*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(100)</a:t>
                      </a:r>
                      <a:r>
                        <a:rPr lang="en-US" sz="1800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†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68456"/>
                  </a:ext>
                </a:extLst>
              </a:tr>
              <a:tr h="6881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Reason for discontinuation, n (%)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Hematologic toxicities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Patient preference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Nonhematologic toxicities</a:t>
                      </a:r>
                    </a:p>
                    <a:p>
                      <a:pPr marL="284163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Poor general status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 (58)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(13)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(8)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(5)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 (72.7)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(13.6)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(13.6)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(9.1)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42278"/>
                  </a:ext>
                </a:extLst>
              </a:tr>
            </a:tbl>
          </a:graphicData>
        </a:graphic>
      </p:graphicFrame>
      <p:sp>
        <p:nvSpPr>
          <p:cNvPr id="5" name="Text Box 11">
            <a:extLst>
              <a:ext uri="{FF2B5EF4-FFF2-40B4-BE49-F238E27FC236}">
                <a16:creationId xmlns:a16="http://schemas.microsoft.com/office/drawing/2014/main" id="{9801DA9F-9A17-E7BC-944D-959C48AE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" y="5774966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*Molecular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NPM1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n = 11; flow cytometry, n = 10. 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Molecular (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NPM1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), n = 4; flow cytometry, n = 6.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A3C01D-E03A-2120-62B8-A3DC5F702F4B}"/>
              </a:ext>
            </a:extLst>
          </p:cNvPr>
          <p:cNvSpPr txBox="1"/>
          <p:nvPr/>
        </p:nvSpPr>
        <p:spPr bwMode="auto">
          <a:xfrm>
            <a:off x="8734752" y="6154981"/>
            <a:ext cx="3240911" cy="539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7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STOP-VEN: Efficacy</a:t>
            </a:r>
            <a:endParaRPr lang="en-US" altLang="en-US" dirty="0"/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F761354B-5C89-41F2-934A-94476CB71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Garciaz. ASH 2023. Abstr 161.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B238B31C-0632-48A4-DF22-E38B363B8FF2}"/>
              </a:ext>
            </a:extLst>
          </p:cNvPr>
          <p:cNvGraphicFramePr>
            <a:graphicFrameLocks/>
          </p:cNvGraphicFramePr>
          <p:nvPr/>
        </p:nvGraphicFramePr>
        <p:xfrm>
          <a:off x="723900" y="1603375"/>
          <a:ext cx="10755313" cy="4092428"/>
        </p:xfrm>
        <a:graphic>
          <a:graphicData uri="http://schemas.openxmlformats.org/drawingml/2006/table">
            <a:tbl>
              <a:tblPr/>
              <a:tblGrid>
                <a:gridCol w="4413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71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71067">
                  <a:extLst>
                    <a:ext uri="{9D8B030D-6E8A-4147-A177-3AD203B41FA5}">
                      <a16:colId xmlns:a16="http://schemas.microsoft.com/office/drawing/2014/main" val="3020696283"/>
                    </a:ext>
                  </a:extLst>
                </a:gridCol>
              </a:tblGrid>
              <a:tr h="377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Efficacy Outcomes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 AML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62)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R/R AML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22)</a:t>
                      </a:r>
                    </a:p>
                  </a:txBody>
                  <a:tcPr marL="121699" marR="121699" marT="45728" marB="45728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All Patients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717519"/>
                  </a:ext>
                </a:extLst>
              </a:tr>
              <a:tr h="215744"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Correction of cytopenias, n/N (%)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23/39 (59)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8/20 (40)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6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TFR, 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OS, 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MRD-negative Patients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25)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168456"/>
                  </a:ext>
                </a:extLst>
              </a:tr>
              <a:tr h="405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Median OS, mo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042278"/>
                  </a:ext>
                </a:extLst>
              </a:tr>
              <a:tr h="405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2-yr OS, 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—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9151170"/>
                  </a:ext>
                </a:extLst>
              </a:tr>
              <a:tr h="405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 + AZA Rechallenged Patients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11)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 = 5)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581357"/>
                  </a:ext>
                </a:extLst>
              </a:tr>
              <a:tr h="405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CR/CRi, n (%)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(27.3)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(40)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08542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F9DA06C-DF9A-F1ED-D01B-40871FBA4061}"/>
              </a:ext>
            </a:extLst>
          </p:cNvPr>
          <p:cNvSpPr txBox="1"/>
          <p:nvPr/>
        </p:nvSpPr>
        <p:spPr bwMode="auto">
          <a:xfrm>
            <a:off x="8734752" y="6154981"/>
            <a:ext cx="3240911" cy="539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760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8546831A-73CD-4F8E-9FF8-D931364866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STOP-VEN: Investigators’ Conclusions</a:t>
            </a:r>
            <a:endParaRPr lang="en-US" altLang="en-US" dirty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25C30B9-DB9B-4F0D-825F-3ADFC7E0F7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i="0" u="none" strike="noStrike" dirty="0">
                <a:effectLst/>
                <a:cs typeface="Calibri" panose="020F0502020204030204" pitchFamily="34" charset="0"/>
              </a:rPr>
              <a:t>In this retrospective analysis, </a:t>
            </a:r>
            <a:r>
              <a:rPr lang="en-US" sz="2400" dirty="0">
                <a:cs typeface="Calibri" panose="020F0502020204030204" pitchFamily="34" charset="0"/>
              </a:rPr>
              <a:t>discontinuation of VEN + AZA treatment in responding patients with ND or R/R AML was associated with sustained responses and survival </a:t>
            </a:r>
          </a:p>
          <a:p>
            <a:pPr lvl="1"/>
            <a:r>
              <a:rPr lang="en-US" sz="2200" dirty="0">
                <a:cs typeface="Calibri" panose="020F0502020204030204" pitchFamily="34" charset="0"/>
              </a:rPr>
              <a:t>Median TFR: 60 mo and 10 mo, respectively</a:t>
            </a:r>
          </a:p>
          <a:p>
            <a:pPr lvl="1"/>
            <a:r>
              <a:rPr lang="en-US" sz="2200" dirty="0">
                <a:cs typeface="Calibri" panose="020F0502020204030204" pitchFamily="34" charset="0"/>
              </a:rPr>
              <a:t>Median OS: 44 mo and 19 mo, respectively</a:t>
            </a:r>
          </a:p>
          <a:p>
            <a:r>
              <a:rPr lang="en-US" altLang="en-US" sz="2400" dirty="0"/>
              <a:t>MRD negativity was associated with sustained remission</a:t>
            </a:r>
          </a:p>
          <a:p>
            <a:pPr lvl="1"/>
            <a:r>
              <a:rPr lang="en-US" altLang="en-US" sz="2200" dirty="0"/>
              <a:t>Median OS in ND AML: NR</a:t>
            </a:r>
          </a:p>
          <a:p>
            <a:pPr lvl="1"/>
            <a:r>
              <a:rPr lang="en-US" altLang="en-US" sz="2200" dirty="0"/>
              <a:t>Median OS in R/R AML: 31 mo</a:t>
            </a:r>
          </a:p>
          <a:p>
            <a:r>
              <a:rPr lang="en-US" altLang="en-US" sz="2400" dirty="0"/>
              <a:t>Investigators conclude that it is feasible to discontinue VEN + AZA in patients with ND AML in remission and will explore this strategy in a prospective clinical trial</a:t>
            </a:r>
          </a:p>
        </p:txBody>
      </p:sp>
      <p:sp>
        <p:nvSpPr>
          <p:cNvPr id="2" name="Text Box 11">
            <a:extLst>
              <a:ext uri="{FF2B5EF4-FFF2-40B4-BE49-F238E27FC236}">
                <a16:creationId xmlns:a16="http://schemas.microsoft.com/office/drawing/2014/main" id="{54504743-D53D-0D6F-FF2E-207346244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9" y="6385740"/>
            <a:ext cx="80105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Garciaz. ASH 2023. Abstr 161.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37F83-4BBD-494D-FE2B-8C2A2C19C298}"/>
              </a:ext>
            </a:extLst>
          </p:cNvPr>
          <p:cNvSpPr txBox="1"/>
          <p:nvPr/>
        </p:nvSpPr>
        <p:spPr bwMode="auto">
          <a:xfrm>
            <a:off x="8734752" y="6154981"/>
            <a:ext cx="3240911" cy="5394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413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36562-9808-CF43-ED05-A05AEAD25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73" y="532431"/>
            <a:ext cx="11170920" cy="594421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Improving Cytotoxic therapy, non-FLT3, non-CBF approaches with the Addition of Venetoclax to frontline IC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673E50-D9A3-61B1-BAA2-F9B3141B7B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657" y="1860295"/>
            <a:ext cx="7500345" cy="41680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BD30E-0022-3408-A78D-D92E8447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29" y="1268049"/>
            <a:ext cx="4625787" cy="5547913"/>
          </a:xfrm>
        </p:spPr>
        <p:txBody>
          <a:bodyPr>
            <a:normAutofit fontScale="92500" lnSpcReduction="10000"/>
          </a:bodyPr>
          <a:lstStyle/>
          <a:p>
            <a:pPr marL="171442" indent="-171442"/>
            <a:r>
              <a:rPr lang="en-US" sz="1600" b="1" u="sng" dirty="0">
                <a:latin typeface="+mj-lt"/>
                <a:cs typeface="Calibri" panose="020F0502020204030204" pitchFamily="34" charset="0"/>
              </a:rPr>
              <a:t>Induction</a:t>
            </a:r>
            <a:r>
              <a:rPr lang="en-US" sz="1600" b="1" dirty="0">
                <a:latin typeface="+mj-lt"/>
                <a:cs typeface="Calibri" panose="020F0502020204030204" pitchFamily="34" charset="0"/>
              </a:rPr>
              <a:t>: </a:t>
            </a:r>
          </a:p>
          <a:p>
            <a:pPr marL="514326" lvl="1" indent="-171442"/>
            <a:r>
              <a:rPr lang="en-US" sz="1600" b="1" dirty="0">
                <a:latin typeface="+mj-lt"/>
                <a:cs typeface="Calibri" panose="020F0502020204030204" pitchFamily="34" charset="0"/>
              </a:rPr>
              <a:t>Cladribine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5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IV daily for 5 days on D1-5</a:t>
            </a:r>
          </a:p>
          <a:p>
            <a:pPr marL="514326" lvl="1" indent="-171442"/>
            <a:r>
              <a:rPr lang="en-US" sz="1600" b="1" dirty="0">
                <a:latin typeface="+mj-lt"/>
                <a:cs typeface="Calibri" panose="020F0502020204030204" pitchFamily="34" charset="0"/>
              </a:rPr>
              <a:t>Idarubicin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10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IV daily for 3 days on D1-3</a:t>
            </a:r>
          </a:p>
          <a:p>
            <a:pPr marL="514326" lvl="1" indent="-171442"/>
            <a:r>
              <a:rPr lang="en-US" sz="1600" b="1" dirty="0">
                <a:latin typeface="+mj-lt"/>
                <a:cs typeface="Calibri" panose="020F0502020204030204" pitchFamily="34" charset="0"/>
              </a:rPr>
              <a:t>Cytarabine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1500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(1000 mg/m</a:t>
            </a:r>
            <a:r>
              <a:rPr lang="en-US" sz="1600" baseline="30000" dirty="0">
                <a:latin typeface="+mj-lt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for patients ≥ 60) IV daily for 5 days on D1-5</a:t>
            </a:r>
          </a:p>
          <a:p>
            <a:pPr marL="171442" indent="-171442"/>
            <a:r>
              <a:rPr lang="en-US" sz="1600" b="1" u="sng" dirty="0">
                <a:latin typeface="+mj-lt"/>
                <a:cs typeface="Calibri" panose="020F0502020204030204" pitchFamily="34" charset="0"/>
              </a:rPr>
              <a:t>Consolidation</a:t>
            </a:r>
            <a:r>
              <a:rPr lang="en-US" sz="1600" b="1" dirty="0">
                <a:latin typeface="+mj-lt"/>
                <a:cs typeface="Calibri" panose="020F0502020204030204" pitchFamily="34" charset="0"/>
              </a:rPr>
              <a:t>: </a:t>
            </a:r>
          </a:p>
          <a:p>
            <a:pPr marL="514326" lvl="1" indent="-171442"/>
            <a:r>
              <a:rPr lang="en-US" sz="1600" dirty="0">
                <a:latin typeface="+mj-lt"/>
                <a:cs typeface="Calibri" panose="020F0502020204030204" pitchFamily="34" charset="0"/>
              </a:rPr>
              <a:t>Cladribine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5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IV daily for 3 days on D1-3</a:t>
            </a:r>
          </a:p>
          <a:p>
            <a:pPr marL="514326" lvl="1" indent="-171442"/>
            <a:r>
              <a:rPr lang="en-US" sz="1600" dirty="0">
                <a:latin typeface="+mj-lt"/>
                <a:cs typeface="Calibri" panose="020F0502020204030204" pitchFamily="34" charset="0"/>
              </a:rPr>
              <a:t>Idarubicin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8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IV daily for 2 days on D1-2</a:t>
            </a:r>
          </a:p>
          <a:p>
            <a:pPr marL="514326" lvl="1" indent="-171442"/>
            <a:r>
              <a:rPr lang="en-US" sz="1600" dirty="0">
                <a:latin typeface="+mj-lt"/>
                <a:cs typeface="Calibri" panose="020F0502020204030204" pitchFamily="34" charset="0"/>
              </a:rPr>
              <a:t>Cytarabine 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1000 mg/m</a:t>
            </a:r>
            <a:r>
              <a:rPr lang="en-US" sz="1600" b="1" baseline="30000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2</a:t>
            </a:r>
            <a:r>
              <a:rPr lang="en-US" sz="1600" b="1" dirty="0"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(750 mg/m</a:t>
            </a:r>
            <a:r>
              <a:rPr lang="en-US" sz="1600" baseline="30000" dirty="0">
                <a:latin typeface="+mj-lt"/>
                <a:cs typeface="Calibri" panose="020F0502020204030204" pitchFamily="34" charset="0"/>
              </a:rPr>
              <a:t>2 </a:t>
            </a:r>
            <a:r>
              <a:rPr lang="en-US" sz="1600" dirty="0">
                <a:latin typeface="+mj-lt"/>
                <a:cs typeface="Calibri" panose="020F0502020204030204" pitchFamily="34" charset="0"/>
              </a:rPr>
              <a:t>for patients ≥ 60) IV daily for 3 days on D1-3</a:t>
            </a:r>
          </a:p>
          <a:p>
            <a:pPr marL="171442" indent="-171442"/>
            <a:r>
              <a:rPr lang="en-US" sz="1600" b="1" u="sng" dirty="0">
                <a:latin typeface="+mj-lt"/>
                <a:cs typeface="Calibri" panose="020F0502020204030204" pitchFamily="34" charset="0"/>
              </a:rPr>
              <a:t>Venetoclax dosing</a:t>
            </a:r>
            <a:r>
              <a:rPr lang="en-US" sz="1600" b="1" dirty="0">
                <a:latin typeface="+mj-lt"/>
                <a:cs typeface="Calibri" panose="020F0502020204030204" pitchFamily="34" charset="0"/>
              </a:rPr>
              <a:t>:</a:t>
            </a:r>
          </a:p>
          <a:p>
            <a:pPr marL="514326" lvl="1" indent="-171442"/>
            <a:r>
              <a:rPr lang="en-US" sz="1600" dirty="0">
                <a:latin typeface="+mj-lt"/>
                <a:cs typeface="Calibri" panose="020F0502020204030204" pitchFamily="34" charset="0"/>
              </a:rPr>
              <a:t>400 mg daily (modifications made for CYP3A4i)</a:t>
            </a:r>
          </a:p>
          <a:p>
            <a:pPr marL="514326" lvl="1" indent="-171442"/>
            <a:r>
              <a:rPr lang="en-US" sz="1600" dirty="0">
                <a:latin typeface="+mj-lt"/>
                <a:cs typeface="Calibri" panose="020F0502020204030204" pitchFamily="34" charset="0"/>
              </a:rPr>
              <a:t>Given on days 2-8 of each cycle </a:t>
            </a:r>
          </a:p>
          <a:p>
            <a:pPr indent="-171442">
              <a:spcBef>
                <a:spcPts val="60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Cytoreduce to WBC &lt; 20,000 prior to venetoclax</a:t>
            </a:r>
          </a:p>
          <a:p>
            <a:pPr indent="-171442">
              <a:spcBef>
                <a:spcPts val="600"/>
              </a:spcBef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TLS monitoring per institutional standard</a:t>
            </a:r>
          </a:p>
          <a:p>
            <a:pPr marL="0" lvl="1" indent="0">
              <a:spcBef>
                <a:spcPts val="600"/>
              </a:spcBef>
              <a:buNone/>
            </a:pPr>
            <a:r>
              <a:rPr lang="en-US" sz="1600" dirty="0">
                <a:latin typeface="+mj-lt"/>
                <a:cs typeface="Calibri" panose="020F0502020204030204" pitchFamily="34" charset="0"/>
              </a:rPr>
              <a:t>Antimicrobial Prophylaxis in all patients: antibacterial, antiviral, antifungal </a:t>
            </a:r>
          </a:p>
        </p:txBody>
      </p:sp>
    </p:spTree>
    <p:extLst>
      <p:ext uri="{BB962C8B-B14F-4D97-AF65-F5344CB8AC3E}">
        <p14:creationId xmlns:p14="http://schemas.microsoft.com/office/powerpoint/2010/main" val="3514912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8B0E294-4438-0140-9196-E446C2ECCBA5}"/>
              </a:ext>
            </a:extLst>
          </p:cNvPr>
          <p:cNvSpPr txBox="1">
            <a:spLocks/>
          </p:cNvSpPr>
          <p:nvPr/>
        </p:nvSpPr>
        <p:spPr>
          <a:xfrm>
            <a:off x="0" y="116958"/>
            <a:ext cx="12192000" cy="791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3000" b="1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VEN + IC in AML: MRD-Negative Response Rates and SCT Rates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FDFC6A-3C3F-C14A-B18A-78DA711983C6}"/>
              </a:ext>
            </a:extLst>
          </p:cNvPr>
          <p:cNvSpPr txBox="1"/>
          <p:nvPr/>
        </p:nvSpPr>
        <p:spPr>
          <a:xfrm>
            <a:off x="6195018" y="944143"/>
            <a:ext cx="5754623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VEN + IC compared with IC resulted in increased </a:t>
            </a:r>
            <a:r>
              <a:rPr lang="en-US" sz="1400" b="1" dirty="0" err="1">
                <a:solidFill>
                  <a:prstClr val="black"/>
                </a:solidFill>
                <a:latin typeface="Helvetica" pitchFamily="2" charset="0"/>
              </a:rPr>
              <a:t>alloHSCT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 incidence and lower incidence of death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AlloHSCT VEN + IC 79% vs IC 57%; </a:t>
            </a:r>
            <a:r>
              <a:rPr lang="en-US" sz="1400" b="1" i="1" dirty="0">
                <a:solidFill>
                  <a:prstClr val="black"/>
                </a:solidFill>
                <a:latin typeface="Helvetica" pitchFamily="2" charset="0"/>
              </a:rPr>
              <a:t>P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 = .012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Early death VEN + IC 5% vs IC 26%; </a:t>
            </a:r>
            <a:r>
              <a:rPr lang="en-US" sz="1400" b="1" i="1" dirty="0">
                <a:solidFill>
                  <a:prstClr val="black"/>
                </a:solidFill>
                <a:latin typeface="Helvetica" pitchFamily="2" charset="0"/>
              </a:rPr>
              <a:t>P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 = .018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DBD3E-ECBF-8148-AD99-68D0E8AAEC74}"/>
              </a:ext>
            </a:extLst>
          </p:cNvPr>
          <p:cNvSpPr txBox="1"/>
          <p:nvPr/>
        </p:nvSpPr>
        <p:spPr>
          <a:xfrm>
            <a:off x="6195015" y="2243529"/>
            <a:ext cx="575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AlloHSCT Rates Between Cohorts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B22D62-119A-AD4F-8861-0E2A29AA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017" y="2622347"/>
            <a:ext cx="5754623" cy="37873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175DB868-416B-41B7-BE65-56150C5468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629" y="6543421"/>
            <a:ext cx="75793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r" defTabSz="914377">
              <a:defRPr/>
            </a:pPr>
            <a:r>
              <a:rPr lang="en-US" altLang="en-US" sz="1400" b="1" dirty="0">
                <a:solidFill>
                  <a:prstClr val="black"/>
                </a:solidFill>
                <a:latin typeface="Calibri" panose="020F0502020204030204"/>
              </a:rPr>
              <a:t>Lachowiez CA, et al. </a:t>
            </a:r>
            <a:r>
              <a:rPr lang="en-US" altLang="en-US" sz="1400" b="1" i="1" dirty="0">
                <a:solidFill>
                  <a:prstClr val="black"/>
                </a:solidFill>
                <a:latin typeface="Calibri" panose="020F0502020204030204"/>
              </a:rPr>
              <a:t>Lancet Haematol</a:t>
            </a:r>
            <a:r>
              <a:rPr lang="en-US" altLang="en-US" sz="1400" b="1" dirty="0">
                <a:solidFill>
                  <a:prstClr val="black"/>
                </a:solidFill>
                <a:latin typeface="Calibri" panose="020F0502020204030204"/>
              </a:rPr>
              <a:t>. 2022;9:e350-e360.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7E6E3B-286F-44EE-9C6B-A5A36B172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577" y="2628512"/>
            <a:ext cx="5846409" cy="37811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362F5F4-A9ED-4F14-A9DA-FA9ED285BA19}"/>
              </a:ext>
            </a:extLst>
          </p:cNvPr>
          <p:cNvSpPr txBox="1"/>
          <p:nvPr/>
        </p:nvSpPr>
        <p:spPr>
          <a:xfrm>
            <a:off x="145567" y="924465"/>
            <a:ext cx="5754623" cy="116955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VEN + IC compared with IC resulted in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Earlier responses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Increased overall response rate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Increase in MRD-negative CR rates</a:t>
            </a:r>
          </a:p>
          <a:p>
            <a:pPr marL="285744" lvl="1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Increase in MRD-negative CR rates in ELN adverse risk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696FD8-0E49-4623-830A-6F624A271733}"/>
              </a:ext>
            </a:extLst>
          </p:cNvPr>
          <p:cNvSpPr txBox="1"/>
          <p:nvPr/>
        </p:nvSpPr>
        <p:spPr>
          <a:xfrm>
            <a:off x="242363" y="2267571"/>
            <a:ext cx="5754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400" b="1" dirty="0">
                <a:solidFill>
                  <a:prstClr val="black"/>
                </a:solidFill>
                <a:latin typeface="Helvetica" pitchFamily="2" charset="0"/>
              </a:rPr>
              <a:t>MRD-Negative Response Rates Between Cohorts</a:t>
            </a:r>
          </a:p>
        </p:txBody>
      </p:sp>
    </p:spTree>
    <p:extLst>
      <p:ext uri="{BB962C8B-B14F-4D97-AF65-F5344CB8AC3E}">
        <p14:creationId xmlns:p14="http://schemas.microsoft.com/office/powerpoint/2010/main" val="326524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8B0E294-4438-0140-9196-E446C2ECCBA5}"/>
              </a:ext>
            </a:extLst>
          </p:cNvPr>
          <p:cNvSpPr txBox="1">
            <a:spLocks/>
          </p:cNvSpPr>
          <p:nvPr/>
        </p:nvSpPr>
        <p:spPr>
          <a:xfrm>
            <a:off x="0" y="116962"/>
            <a:ext cx="12192000" cy="79141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377">
              <a:defRPr/>
            </a:pPr>
            <a:r>
              <a:rPr lang="en-US" sz="3000" b="1" spc="-20" dirty="0">
                <a:solidFill>
                  <a:prstClr val="black"/>
                </a:solidFill>
                <a:latin typeface="Helvetica" pitchFamily="2" charset="0"/>
                <a:cs typeface="Arial" panose="020B0604020202020204" pitchFamily="34" charset="0"/>
              </a:rPr>
              <a:t>VEN + IC: EFS and OS in ELN Intermediate- and Adverse-Risk AML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4609CF9-8668-CC48-B46E-76EE70196E0E}"/>
              </a:ext>
            </a:extLst>
          </p:cNvPr>
          <p:cNvGraphicFramePr>
            <a:graphicFrameLocks noGrp="1"/>
          </p:cNvGraphicFramePr>
          <p:nvPr/>
        </p:nvGraphicFramePr>
        <p:xfrm>
          <a:off x="484217" y="5172139"/>
          <a:ext cx="5282204" cy="132588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82049">
                  <a:extLst>
                    <a:ext uri="{9D8B030D-6E8A-4147-A177-3AD203B41FA5}">
                      <a16:colId xmlns:a16="http://schemas.microsoft.com/office/drawing/2014/main" val="503938933"/>
                    </a:ext>
                  </a:extLst>
                </a:gridCol>
                <a:gridCol w="1539420">
                  <a:extLst>
                    <a:ext uri="{9D8B030D-6E8A-4147-A177-3AD203B41FA5}">
                      <a16:colId xmlns:a16="http://schemas.microsoft.com/office/drawing/2014/main" val="2583338141"/>
                    </a:ext>
                  </a:extLst>
                </a:gridCol>
                <a:gridCol w="1760735">
                  <a:extLst>
                    <a:ext uri="{9D8B030D-6E8A-4147-A177-3AD203B41FA5}">
                      <a16:colId xmlns:a16="http://schemas.microsoft.com/office/drawing/2014/main" val="2945725212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Event-Free Survival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 = 226)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 = 162)</a:t>
                      </a:r>
                      <a:endParaRPr lang="en-US" sz="15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VEN + 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 = 64)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1884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Median OS, months</a:t>
                      </a:r>
                      <a:endParaRPr lang="en-US" sz="120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 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28398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 0.32 (95% CI: 0.16-0.66); </a:t>
                      </a:r>
                      <a:r>
                        <a:rPr lang="en-US" sz="1200" b="1" i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= .0020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(13-22)</a:t>
                      </a:r>
                    </a:p>
                  </a:txBody>
                  <a:tcPr marL="63808" marR="6380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(30-46)</a:t>
                      </a:r>
                    </a:p>
                  </a:txBody>
                  <a:tcPr marL="63808" marR="6380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52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54BC75AA-A4FA-A14F-AC13-62DC2EEF0C49}"/>
              </a:ext>
            </a:extLst>
          </p:cNvPr>
          <p:cNvSpPr txBox="1"/>
          <p:nvPr/>
        </p:nvSpPr>
        <p:spPr>
          <a:xfrm>
            <a:off x="484216" y="991815"/>
            <a:ext cx="52822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EFS in Intermediate- or Adverse-Risk AML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A72A19-3FAB-E843-8E0C-100C293FAD45}"/>
              </a:ext>
            </a:extLst>
          </p:cNvPr>
          <p:cNvSpPr txBox="1"/>
          <p:nvPr/>
        </p:nvSpPr>
        <p:spPr>
          <a:xfrm>
            <a:off x="6425580" y="991814"/>
            <a:ext cx="52822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in Intermediate- or Adverse-Risk AML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C2AC76F-7DE1-8A4C-88B6-F2FC9777732E}"/>
              </a:ext>
            </a:extLst>
          </p:cNvPr>
          <p:cNvGraphicFramePr>
            <a:graphicFrameLocks noGrp="1"/>
          </p:cNvGraphicFramePr>
          <p:nvPr/>
        </p:nvGraphicFramePr>
        <p:xfrm>
          <a:off x="6425581" y="5152808"/>
          <a:ext cx="5282204" cy="1097280"/>
        </p:xfrm>
        <a:graphic>
          <a:graphicData uri="http://schemas.openxmlformats.org/drawingml/2006/table">
            <a:tbl>
              <a:tblPr firstRow="1" firstCol="1" bandRow="1">
                <a:tableStyleId>{C083E6E3-FA7D-4D7B-A595-EF9225AFEA82}</a:tableStyleId>
              </a:tblPr>
              <a:tblGrid>
                <a:gridCol w="1982049">
                  <a:extLst>
                    <a:ext uri="{9D8B030D-6E8A-4147-A177-3AD203B41FA5}">
                      <a16:colId xmlns:a16="http://schemas.microsoft.com/office/drawing/2014/main" val="503938933"/>
                    </a:ext>
                  </a:extLst>
                </a:gridCol>
                <a:gridCol w="1539420">
                  <a:extLst>
                    <a:ext uri="{9D8B030D-6E8A-4147-A177-3AD203B41FA5}">
                      <a16:colId xmlns:a16="http://schemas.microsoft.com/office/drawing/2014/main" val="2583338141"/>
                    </a:ext>
                  </a:extLst>
                </a:gridCol>
                <a:gridCol w="1760735">
                  <a:extLst>
                    <a:ext uri="{9D8B030D-6E8A-4147-A177-3AD203B41FA5}">
                      <a16:colId xmlns:a16="http://schemas.microsoft.com/office/drawing/2014/main" val="2945725212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Overall Survival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 = 226)</a:t>
                      </a: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 = 162)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VEN + IC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(n = 64)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18847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cs typeface="Arial" panose="020B0604020202020204" pitchFamily="34" charset="0"/>
                        </a:rPr>
                        <a:t>Median OS, months</a:t>
                      </a:r>
                      <a:endParaRPr lang="en-US" sz="120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228398"/>
                  </a:ext>
                </a:extLst>
              </a:tr>
              <a:tr h="27432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HR: 0.43 (95% CI: 0.20-0.92); </a:t>
                      </a:r>
                      <a:r>
                        <a:rPr lang="en-US" sz="1200" b="1" i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</a:t>
                      </a:r>
                      <a:r>
                        <a:rPr lang="en-US" sz="1200" b="1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= .030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(13-22)</a:t>
                      </a:r>
                    </a:p>
                  </a:txBody>
                  <a:tcPr marL="63808" marR="63808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18 (30-46)</a:t>
                      </a:r>
                    </a:p>
                  </a:txBody>
                  <a:tcPr marL="63808" marR="63808"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D283">
                        <a:alpha val="4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56522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4B26E64D-4D0A-9644-8603-D38FE7701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141" y="1374021"/>
            <a:ext cx="5279644" cy="3474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745D64-E2E9-E64D-9C96-B5431022D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215" y="1374021"/>
            <a:ext cx="5279644" cy="347472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C4AC589-2B9A-09B8-854B-B74166EB2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2629" y="6539589"/>
            <a:ext cx="75793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algn="r" defTabSz="914377">
              <a:defRPr/>
            </a:pPr>
            <a:r>
              <a:rPr lang="en-US" altLang="en-US" sz="1400" b="1" dirty="0">
                <a:solidFill>
                  <a:prstClr val="black"/>
                </a:solidFill>
                <a:latin typeface="Calibri" panose="020F0502020204030204"/>
              </a:rPr>
              <a:t>Lachowiez CA, et al. </a:t>
            </a:r>
            <a:r>
              <a:rPr lang="en-US" altLang="en-US" sz="1400" b="1" i="1" dirty="0">
                <a:solidFill>
                  <a:prstClr val="black"/>
                </a:solidFill>
                <a:latin typeface="Calibri" panose="020F0502020204030204"/>
              </a:rPr>
              <a:t>Lancet Haematol</a:t>
            </a:r>
            <a:r>
              <a:rPr lang="en-US" altLang="en-US" sz="1400" b="1" dirty="0">
                <a:solidFill>
                  <a:prstClr val="black"/>
                </a:solidFill>
                <a:latin typeface="Calibri" panose="020F0502020204030204"/>
              </a:rPr>
              <a:t>. 2022;9:e350-e360.</a:t>
            </a:r>
          </a:p>
        </p:txBody>
      </p:sp>
    </p:spTree>
    <p:extLst>
      <p:ext uri="{BB962C8B-B14F-4D97-AF65-F5344CB8AC3E}">
        <p14:creationId xmlns:p14="http://schemas.microsoft.com/office/powerpoint/2010/main" val="3675795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785C34-42C0-A2E8-CAAF-4F9D3A6ADD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Venetoclax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Plus High-Dose Cytarabine 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and Mitoxantrone (HAM-Ven) As Salvage 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Treatment for Relapsed/Refractory AML: </a:t>
            </a:r>
            <a:b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Updated Results of the Phase-I/II SAL RELAX Trial</a:t>
            </a:r>
            <a:endParaRPr lang="en-US" sz="3200" dirty="0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58A641FF-0D9B-F04E-2CF4-7FB0D19BFC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2801" y="3717032"/>
            <a:ext cx="10564284" cy="1397000"/>
          </a:xfrm>
        </p:spPr>
        <p:txBody>
          <a:bodyPr/>
          <a:lstStyle/>
          <a:p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Leo Ruhnke, Christoph Schliemann, Jan-Henrik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Mikesch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Matthias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Stelljes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Lars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Fransecky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Björn Steffen, Martin Kaufmann, Andreas Burchert, Andreas Rank, Maher Hanoun, Alexander Höllein, Sabrina Kraus, Mathias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Hänel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Kerstin Schäfer-Eckart, Annett Haake, Frank Fiebig, Sven Zukunft, Jan Moritz Middeke, </a:t>
            </a:r>
            <a:r>
              <a:rPr lang="en-US" sz="20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Désirée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Kunadt, Johannes Schetelig, Malte von Bonin, Maximilian Alexander Röhnert, Uta Oelschlägel, Friedrich Stölzel, Claudia D Baldu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s,</a:t>
            </a:r>
            <a:r>
              <a:rPr lang="en-US" sz="2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Hubert Serve, Martin Wermke, Martin Bornhäuser, and Christoph Röllig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85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56034" y="6163056"/>
            <a:ext cx="11935967" cy="69494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DiNardo C, et al.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b="1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J Med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2020;383:617-629.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567" y="-38276"/>
            <a:ext cx="10982899" cy="879555"/>
          </a:xfrm>
        </p:spPr>
        <p:txBody>
          <a:bodyPr>
            <a:noAutofit/>
          </a:bodyPr>
          <a:lstStyle/>
          <a:p>
            <a:pPr algn="ctr"/>
            <a:b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AZA+VEN induces high response rates</a:t>
            </a:r>
          </a:p>
        </p:txBody>
      </p:sp>
      <p:sp>
        <p:nvSpPr>
          <p:cNvPr id="20" name="Rectangle: Rounded Corners 12">
            <a:extLst>
              <a:ext uri="{FF2B5EF4-FFF2-40B4-BE49-F238E27FC236}">
                <a16:creationId xmlns:a16="http://schemas.microsoft.com/office/drawing/2014/main" id="{FD847A73-67E2-433F-A4C3-0AAFF972C0A2}"/>
              </a:ext>
            </a:extLst>
          </p:cNvPr>
          <p:cNvSpPr/>
          <p:nvPr/>
        </p:nvSpPr>
        <p:spPr>
          <a:xfrm>
            <a:off x="7068257" y="1327355"/>
            <a:ext cx="4890232" cy="51871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Significant OS improvement with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venetoclax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azacitidine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4662"/>
          <a:stretch/>
        </p:blipFill>
        <p:spPr>
          <a:xfrm>
            <a:off x="6809120" y="2890374"/>
            <a:ext cx="5382880" cy="3620153"/>
          </a:xfrm>
          <a:prstGeom prst="rect">
            <a:avLst/>
          </a:prstGeom>
        </p:spPr>
      </p:pic>
      <p:sp>
        <p:nvSpPr>
          <p:cNvPr id="22" name="Rectangle: Rounded Corners 12">
            <a:extLst>
              <a:ext uri="{FF2B5EF4-FFF2-40B4-BE49-F238E27FC236}">
                <a16:creationId xmlns:a16="http://schemas.microsoft.com/office/drawing/2014/main" id="{FD847A73-67E2-433F-A4C3-0AAFF972C0A2}"/>
              </a:ext>
            </a:extLst>
          </p:cNvPr>
          <p:cNvSpPr/>
          <p:nvPr/>
        </p:nvSpPr>
        <p:spPr>
          <a:xfrm>
            <a:off x="230408" y="1455115"/>
            <a:ext cx="6604338" cy="1353372"/>
          </a:xfrm>
          <a:prstGeom prst="round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 rate: 36.7% vs 17.9%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.001)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CR/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rate: 66.4% vs 28.3%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.001)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Median time to response: 1 vs 3 cycles (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.001)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6558DA-87C9-4FF9-BA92-DE0AE432B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51" y="3317940"/>
            <a:ext cx="6648936" cy="32310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17" y="2917397"/>
            <a:ext cx="641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Improved responses occurred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independent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high risk genomics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7833500" y="1927952"/>
          <a:ext cx="3521342" cy="880535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2557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268">
                <a:tc>
                  <a:txBody>
                    <a:bodyPr/>
                    <a:lstStyle/>
                    <a:p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Median OS, mo (95% CI)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r>
                        <a:rPr lang="en-US" sz="1600" b="1" dirty="0"/>
                        <a:t>  VEN + AZA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14.7 (11.9-18.7)</a:t>
                      </a:r>
                      <a:endParaRPr lang="en-US" sz="1600" b="1" dirty="0">
                        <a:solidFill>
                          <a:schemeClr val="accent1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867">
                <a:tc>
                  <a:txBody>
                    <a:bodyPr/>
                    <a:lstStyle/>
                    <a:p>
                      <a:r>
                        <a:rPr lang="en-US" sz="1600" b="1" dirty="0"/>
                        <a:t> AZA + placebo</a:t>
                      </a:r>
                      <a:endParaRPr lang="en-US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9.6 (7.4-12.7)</a:t>
                      </a:r>
                      <a:endParaRPr lang="en-US" sz="1600" b="1" dirty="0">
                        <a:solidFill>
                          <a:schemeClr val="accent3"/>
                        </a:solidFill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060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063B8E7-F29C-74AB-E0AE-456D60BE01F7}"/>
              </a:ext>
            </a:extLst>
          </p:cNvPr>
          <p:cNvSpPr/>
          <p:nvPr/>
        </p:nvSpPr>
        <p:spPr>
          <a:xfrm>
            <a:off x="384720" y="977506"/>
            <a:ext cx="11378838" cy="561984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3041-E79D-E6C0-3CAF-2BAE7BF8C87E}"/>
              </a:ext>
            </a:extLst>
          </p:cNvPr>
          <p:cNvSpPr txBox="1">
            <a:spLocks/>
          </p:cNvSpPr>
          <p:nvPr/>
        </p:nvSpPr>
        <p:spPr>
          <a:xfrm>
            <a:off x="384720" y="211898"/>
            <a:ext cx="11378838" cy="6010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HAM+Ven in R/R AML: 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Phase II design/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dosing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schedule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01C0A2B8-837C-0718-3750-B17C83F56010}"/>
              </a:ext>
            </a:extLst>
          </p:cNvPr>
          <p:cNvSpPr/>
          <p:nvPr/>
        </p:nvSpPr>
        <p:spPr>
          <a:xfrm>
            <a:off x="384720" y="764704"/>
            <a:ext cx="11378838" cy="50605"/>
          </a:xfrm>
          <a:prstGeom prst="rect">
            <a:avLst/>
          </a:prstGeom>
          <a:gradFill flip="none" rotWithShape="1">
            <a:gsLst>
              <a:gs pos="37000">
                <a:srgbClr val="FF0000">
                  <a:lumMod val="80585"/>
                </a:srgbClr>
              </a:gs>
              <a:gs pos="0">
                <a:srgbClr val="C00000">
                  <a:lumMod val="94713"/>
                </a:srgbClr>
              </a:gs>
              <a:gs pos="74000">
                <a:srgbClr val="C00000">
                  <a:alpha val="69000"/>
                  <a:lumMod val="53338"/>
                  <a:lumOff val="46662"/>
                </a:srgb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Tabelle 31"/>
          <p:cNvGraphicFramePr>
            <a:graphicFrameLocks noGrp="1"/>
          </p:cNvGraphicFramePr>
          <p:nvPr/>
        </p:nvGraphicFramePr>
        <p:xfrm>
          <a:off x="1847528" y="1400842"/>
          <a:ext cx="8496945" cy="316835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val="3548433343"/>
                    </a:ext>
                  </a:extLst>
                </a:gridCol>
                <a:gridCol w="1692785">
                  <a:extLst>
                    <a:ext uri="{9D8B030D-6E8A-4147-A177-3AD203B41FA5}">
                      <a16:colId xmlns:a16="http://schemas.microsoft.com/office/drawing/2014/main" val="3293373976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3434743799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1848645644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948712015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4037507843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2911984488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1655550845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1931973781"/>
                    </a:ext>
                  </a:extLst>
                </a:gridCol>
                <a:gridCol w="706504">
                  <a:extLst>
                    <a:ext uri="{9D8B030D-6E8A-4147-A177-3AD203B41FA5}">
                      <a16:colId xmlns:a16="http://schemas.microsoft.com/office/drawing/2014/main" val="226248214"/>
                    </a:ext>
                  </a:extLst>
                </a:gridCol>
              </a:tblGrid>
              <a:tr h="397769">
                <a:tc rowSpan="4">
                  <a:txBody>
                    <a:bodyPr/>
                    <a:lstStyle/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HAM</a:t>
                      </a:r>
                    </a:p>
                    <a:p>
                      <a:pPr algn="ctr"/>
                      <a:r>
                        <a:rPr lang="de-DE" sz="2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</a:p>
                    <a:p>
                      <a:pPr algn="ctr"/>
                      <a:r>
                        <a:rPr lang="de-DE" sz="2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Drugs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d1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d2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d3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d4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d5</a:t>
                      </a:r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d8-14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59738"/>
                  </a:ext>
                </a:extLst>
              </a:tr>
              <a:tr h="947898">
                <a:tc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Cytarabine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(1000 mg/m</a:t>
                      </a:r>
                      <a:r>
                        <a:rPr lang="de-DE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BID)</a:t>
                      </a:r>
                      <a:endParaRPr lang="de-DE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gridSpan="8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 h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4649996"/>
                  </a:ext>
                </a:extLst>
              </a:tr>
              <a:tr h="911343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Mitoxantrone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 mg/m</a:t>
                      </a:r>
                      <a:r>
                        <a:rPr lang="en-US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QD)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9044237"/>
                  </a:ext>
                </a:extLst>
              </a:tr>
              <a:tr h="911343">
                <a:tc vMerge="1">
                  <a:txBody>
                    <a:bodyPr/>
                    <a:lstStyle/>
                    <a:p>
                      <a:pPr algn="ctr"/>
                      <a:endParaRPr lang="de-DE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Venetoclax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 mg QD, initial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ramp-up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8"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7441805"/>
                  </a:ext>
                </a:extLst>
              </a:tr>
            </a:tbl>
          </a:graphicData>
        </a:graphic>
      </p:graphicFrame>
      <p:sp>
        <p:nvSpPr>
          <p:cNvPr id="33" name="Pfeil: Fünfeck 23">
            <a:extLst>
              <a:ext uri="{FF2B5EF4-FFF2-40B4-BE49-F238E27FC236}">
                <a16:creationId xmlns:a16="http://schemas.microsoft.com/office/drawing/2014/main" id="{331C92E6-0BA8-403E-C015-E8CA50D19217}"/>
              </a:ext>
            </a:extLst>
          </p:cNvPr>
          <p:cNvSpPr/>
          <p:nvPr/>
        </p:nvSpPr>
        <p:spPr bwMode="auto">
          <a:xfrm>
            <a:off x="7531918" y="2904685"/>
            <a:ext cx="2020465" cy="413157"/>
          </a:xfrm>
          <a:prstGeom prst="homePlate">
            <a:avLst>
              <a:gd name="adj" fmla="val 24346"/>
            </a:avLst>
          </a:prstGeom>
          <a:solidFill>
            <a:srgbClr val="2E4A7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16" charset="-128"/>
              <a:cs typeface="+mn-cs"/>
            </a:endParaRPr>
          </a:p>
        </p:txBody>
      </p:sp>
      <p:sp>
        <p:nvSpPr>
          <p:cNvPr id="34" name="Pfeil: Fünfeck 24">
            <a:extLst>
              <a:ext uri="{FF2B5EF4-FFF2-40B4-BE49-F238E27FC236}">
                <a16:creationId xmlns:a16="http://schemas.microsoft.com/office/drawing/2014/main" id="{5AD63C27-7E65-2BA7-6A24-B04CDEE11F45}"/>
              </a:ext>
            </a:extLst>
          </p:cNvPr>
          <p:cNvSpPr/>
          <p:nvPr/>
        </p:nvSpPr>
        <p:spPr bwMode="auto">
          <a:xfrm>
            <a:off x="6096000" y="2073006"/>
            <a:ext cx="2088232" cy="413157"/>
          </a:xfrm>
          <a:prstGeom prst="homePlate">
            <a:avLst>
              <a:gd name="adj" fmla="val 29844"/>
            </a:avLst>
          </a:prstGeom>
          <a:solidFill>
            <a:srgbClr val="42B55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16" charset="-128"/>
              <a:cs typeface="+mn-cs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AD7D1B0-E6F8-A32B-9C78-05F8DD5C78BB}"/>
              </a:ext>
            </a:extLst>
          </p:cNvPr>
          <p:cNvSpPr txBox="1"/>
          <p:nvPr/>
        </p:nvSpPr>
        <p:spPr>
          <a:xfrm>
            <a:off x="6633426" y="2148779"/>
            <a:ext cx="89849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days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 3-5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DAD7D1B0-E6F8-A32B-9C78-05F8DD5C78BB}"/>
              </a:ext>
            </a:extLst>
          </p:cNvPr>
          <p:cNvSpPr txBox="1"/>
          <p:nvPr/>
        </p:nvSpPr>
        <p:spPr>
          <a:xfrm>
            <a:off x="7951162" y="2980459"/>
            <a:ext cx="111202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days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 5-7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Arial" panose="020B0604020202020204" pitchFamily="34" charset="0"/>
            </a:endParaRPr>
          </a:p>
        </p:txBody>
      </p:sp>
      <p:sp>
        <p:nvSpPr>
          <p:cNvPr id="37" name="Pfeil: Fünfeck 23">
            <a:extLst>
              <a:ext uri="{FF2B5EF4-FFF2-40B4-BE49-F238E27FC236}">
                <a16:creationId xmlns:a16="http://schemas.microsoft.com/office/drawing/2014/main" id="{331C92E6-0BA8-403E-C015-E8CA50D19217}"/>
              </a:ext>
            </a:extLst>
          </p:cNvPr>
          <p:cNvSpPr/>
          <p:nvPr/>
        </p:nvSpPr>
        <p:spPr bwMode="auto">
          <a:xfrm>
            <a:off x="4727845" y="3839529"/>
            <a:ext cx="5616627" cy="413157"/>
          </a:xfrm>
          <a:prstGeom prst="homePlate">
            <a:avLst>
              <a:gd name="adj" fmla="val 24346"/>
            </a:avLst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pitchFamily="16" charset="-128"/>
              <a:cs typeface="+mn-cs"/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DAD7D1B0-E6F8-A32B-9C78-05F8DD5C78BB}"/>
              </a:ext>
            </a:extLst>
          </p:cNvPr>
          <p:cNvSpPr txBox="1"/>
          <p:nvPr/>
        </p:nvSpPr>
        <p:spPr>
          <a:xfrm>
            <a:off x="6614431" y="3920685"/>
            <a:ext cx="1143703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days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Arial" panose="020B0604020202020204" pitchFamily="34" charset="0"/>
              </a:rPr>
              <a:t> 1-14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Arial" panose="020B0604020202020204" pitchFamily="34" charset="0"/>
            </a:endParaRPr>
          </a:p>
        </p:txBody>
      </p:sp>
      <p:sp>
        <p:nvSpPr>
          <p:cNvPr id="40" name="Textfeld 39"/>
          <p:cNvSpPr txBox="1"/>
          <p:nvPr/>
        </p:nvSpPr>
        <p:spPr>
          <a:xfrm flipH="1">
            <a:off x="1847526" y="4797152"/>
            <a:ext cx="84969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Early response assessment: bone marrow biopsy d18-21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Remission control: bone marrow biopsy d28-45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Optional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Ven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 maintenance (400 mg QD) for one year</a:t>
            </a:r>
          </a:p>
        </p:txBody>
      </p:sp>
    </p:spTree>
    <p:extLst>
      <p:ext uri="{BB962C8B-B14F-4D97-AF65-F5344CB8AC3E}">
        <p14:creationId xmlns:p14="http://schemas.microsoft.com/office/powerpoint/2010/main" val="2733960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Text, Screenshot, Diagramm, Reihe enthält.&#10;&#10;Automatisch generierte Beschreibung">
            <a:extLst>
              <a:ext uri="{FF2B5EF4-FFF2-40B4-BE49-F238E27FC236}">
                <a16:creationId xmlns:a16="http://schemas.microsoft.com/office/drawing/2014/main" id="{31D72DBC-2EB3-6E97-CB9F-85E7BFEAC6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776" y="1844824"/>
            <a:ext cx="4176464" cy="464618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063B8E7-F29C-74AB-E0AE-456D60BE01F7}"/>
              </a:ext>
            </a:extLst>
          </p:cNvPr>
          <p:cNvSpPr/>
          <p:nvPr/>
        </p:nvSpPr>
        <p:spPr>
          <a:xfrm>
            <a:off x="384720" y="977506"/>
            <a:ext cx="11378838" cy="561984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3041-E79D-E6C0-3CAF-2BAE7BF8C87E}"/>
              </a:ext>
            </a:extLst>
          </p:cNvPr>
          <p:cNvSpPr txBox="1">
            <a:spLocks/>
          </p:cNvSpPr>
          <p:nvPr/>
        </p:nvSpPr>
        <p:spPr>
          <a:xfrm>
            <a:off x="384720" y="211898"/>
            <a:ext cx="11378838" cy="6010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HAM+Ven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 R/R AML: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Baseline characteristics</a:t>
            </a: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01C0A2B8-837C-0718-3750-B17C83F56010}"/>
              </a:ext>
            </a:extLst>
          </p:cNvPr>
          <p:cNvSpPr/>
          <p:nvPr/>
        </p:nvSpPr>
        <p:spPr>
          <a:xfrm>
            <a:off x="384720" y="764704"/>
            <a:ext cx="11378838" cy="50605"/>
          </a:xfrm>
          <a:prstGeom prst="rect">
            <a:avLst/>
          </a:prstGeom>
          <a:gradFill flip="none" rotWithShape="1">
            <a:gsLst>
              <a:gs pos="37000">
                <a:srgbClr val="FF0000">
                  <a:lumMod val="80585"/>
                </a:srgbClr>
              </a:gs>
              <a:gs pos="0">
                <a:srgbClr val="C00000">
                  <a:lumMod val="94713"/>
                </a:srgbClr>
              </a:gs>
              <a:gs pos="74000">
                <a:srgbClr val="C00000">
                  <a:alpha val="69000"/>
                  <a:lumMod val="53338"/>
                  <a:lumOff val="46662"/>
                </a:srgb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5AF0AFC3-C6E2-0798-C4E5-4B8999365524}"/>
              </a:ext>
            </a:extLst>
          </p:cNvPr>
          <p:cNvGraphicFramePr>
            <a:graphicFrameLocks/>
          </p:cNvGraphicFramePr>
          <p:nvPr/>
        </p:nvGraphicFramePr>
        <p:xfrm>
          <a:off x="623392" y="1927595"/>
          <a:ext cx="5364662" cy="44806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545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9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06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Characteristics</a:t>
                      </a:r>
                    </a:p>
                  </a:txBody>
                  <a:tcPr marT="45723" marB="457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patients, n = 38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</a:t>
                      </a:r>
                    </a:p>
                  </a:txBody>
                  <a:tcPr marT="45723" marB="4572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721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</a:p>
                  </a:txBody>
                  <a:tcPr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 y (26-74)</a:t>
                      </a:r>
                    </a:p>
                  </a:txBody>
                  <a:tcPr marT="45726" marB="45726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Sex, female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(45%)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AML state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Relapsed AML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(74%)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Primary refractory AML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(26%)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therapies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Induction therapy (DA, CPX-351)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(100%)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Induction</a:t>
                      </a:r>
                      <a:r>
                        <a:rPr lang="en-US" sz="1400" baseline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plus 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consolidation therapy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(48%)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Induction plus </a:t>
                      </a:r>
                      <a:r>
                        <a:rPr lang="en-US" sz="14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-SCT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(26%)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ELN 2022 risk group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en-US" sz="140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Favorable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(21%)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(32%)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718">
                <a:tc>
                  <a:txBody>
                    <a:bodyPr/>
                    <a:lstStyle/>
                    <a:p>
                      <a:pPr lvl="1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Adverse</a:t>
                      </a:r>
                    </a:p>
                  </a:txBody>
                  <a:tcPr marT="45723" marB="457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(47%)</a:t>
                      </a:r>
                    </a:p>
                  </a:txBody>
                  <a:tcPr marT="45723" marB="4572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8" name="Rectangle 20">
            <a:extLst>
              <a:ext uri="{FF2B5EF4-FFF2-40B4-BE49-F238E27FC236}">
                <a16:creationId xmlns:a16="http://schemas.microsoft.com/office/drawing/2014/main" id="{CDD7249B-8997-497F-284B-0F21FB6E60F1}"/>
              </a:ext>
            </a:extLst>
          </p:cNvPr>
          <p:cNvSpPr/>
          <p:nvPr/>
        </p:nvSpPr>
        <p:spPr>
          <a:xfrm>
            <a:off x="479376" y="1059563"/>
            <a:ext cx="11150703" cy="425221"/>
          </a:xfrm>
          <a:prstGeom prst="rect">
            <a:avLst/>
          </a:prstGeom>
          <a:solidFill>
            <a:srgbClr val="71685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Interim analysis: data on first 38 pts treated within RELAX trial (12 phase I, 26 phase II)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7CC5E007-4428-B73F-21BB-D5C2306E4AD7}"/>
              </a:ext>
            </a:extLst>
          </p:cNvPr>
          <p:cNvSpPr/>
          <p:nvPr/>
        </p:nvSpPr>
        <p:spPr>
          <a:xfrm>
            <a:off x="6809157" y="1563619"/>
            <a:ext cx="4485702" cy="42522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Molecular profile (initial diagnosis)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248D01D-7C76-96E7-4329-6C6B62465C6A}"/>
              </a:ext>
            </a:extLst>
          </p:cNvPr>
          <p:cNvSpPr/>
          <p:nvPr/>
        </p:nvSpPr>
        <p:spPr>
          <a:xfrm>
            <a:off x="6672064" y="1927594"/>
            <a:ext cx="4759889" cy="4480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41A5F73D-088F-7C2E-2DD5-D6C0D3762AA9}"/>
              </a:ext>
            </a:extLst>
          </p:cNvPr>
          <p:cNvSpPr/>
          <p:nvPr/>
        </p:nvSpPr>
        <p:spPr>
          <a:xfrm>
            <a:off x="1062872" y="1525878"/>
            <a:ext cx="4485702" cy="425221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Baseline characteristics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0749B23-DCED-FEE3-952E-86EDD37A9F13}"/>
              </a:ext>
            </a:extLst>
          </p:cNvPr>
          <p:cNvSpPr txBox="1"/>
          <p:nvPr/>
        </p:nvSpPr>
        <p:spPr>
          <a:xfrm>
            <a:off x="10624881" y="2067675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28.9%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FC21486-BE8C-EB16-7AFA-0F781C82EC9E}"/>
              </a:ext>
            </a:extLst>
          </p:cNvPr>
          <p:cNvSpPr txBox="1"/>
          <p:nvPr/>
        </p:nvSpPr>
        <p:spPr>
          <a:xfrm>
            <a:off x="10095364" y="2211749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23.7%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FCE35F9-A2A5-65E0-35DB-33CB112A9A15}"/>
              </a:ext>
            </a:extLst>
          </p:cNvPr>
          <p:cNvSpPr txBox="1"/>
          <p:nvPr/>
        </p:nvSpPr>
        <p:spPr>
          <a:xfrm>
            <a:off x="9821686" y="2352815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21.1%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3E63BB5-F742-1A92-4F05-056A9A6C9660}"/>
              </a:ext>
            </a:extLst>
          </p:cNvPr>
          <p:cNvSpPr txBox="1"/>
          <p:nvPr/>
        </p:nvSpPr>
        <p:spPr>
          <a:xfrm>
            <a:off x="9821686" y="2476113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21.1%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362AD04-DD68-AB5B-5498-3B9C83BF3E54}"/>
              </a:ext>
            </a:extLst>
          </p:cNvPr>
          <p:cNvSpPr txBox="1"/>
          <p:nvPr/>
        </p:nvSpPr>
        <p:spPr>
          <a:xfrm>
            <a:off x="9558169" y="2614456"/>
            <a:ext cx="5116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18.4%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953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063B8E7-F29C-74AB-E0AE-456D60BE01F7}"/>
              </a:ext>
            </a:extLst>
          </p:cNvPr>
          <p:cNvSpPr/>
          <p:nvPr/>
        </p:nvSpPr>
        <p:spPr>
          <a:xfrm>
            <a:off x="384720" y="977506"/>
            <a:ext cx="11378838" cy="561984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3041-E79D-E6C0-3CAF-2BAE7BF8C87E}"/>
              </a:ext>
            </a:extLst>
          </p:cNvPr>
          <p:cNvSpPr txBox="1">
            <a:spLocks/>
          </p:cNvSpPr>
          <p:nvPr/>
        </p:nvSpPr>
        <p:spPr>
          <a:xfrm>
            <a:off x="384720" y="211898"/>
            <a:ext cx="11378838" cy="6010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HAM+Ven in R/R AML: 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Adverse Events and Early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Mortality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01C0A2B8-837C-0718-3750-B17C83F56010}"/>
              </a:ext>
            </a:extLst>
          </p:cNvPr>
          <p:cNvSpPr/>
          <p:nvPr/>
        </p:nvSpPr>
        <p:spPr>
          <a:xfrm>
            <a:off x="384720" y="764704"/>
            <a:ext cx="11378838" cy="50605"/>
          </a:xfrm>
          <a:prstGeom prst="rect">
            <a:avLst/>
          </a:prstGeom>
          <a:gradFill flip="none" rotWithShape="1">
            <a:gsLst>
              <a:gs pos="37000">
                <a:srgbClr val="FF0000">
                  <a:lumMod val="80585"/>
                </a:srgbClr>
              </a:gs>
              <a:gs pos="0">
                <a:srgbClr val="C00000">
                  <a:lumMod val="94713"/>
                </a:srgbClr>
              </a:gs>
              <a:gs pos="74000">
                <a:srgbClr val="C00000">
                  <a:alpha val="69000"/>
                  <a:lumMod val="53338"/>
                  <a:lumOff val="46662"/>
                </a:srgb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7303DB99-8C32-1023-9570-710368318B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1385" y="1664781"/>
          <a:ext cx="5508114" cy="47989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48271">
                  <a:extLst>
                    <a:ext uri="{9D8B030D-6E8A-4147-A177-3AD203B41FA5}">
                      <a16:colId xmlns:a16="http://schemas.microsoft.com/office/drawing/2014/main" val="781483933"/>
                    </a:ext>
                  </a:extLst>
                </a:gridCol>
                <a:gridCol w="1426259">
                  <a:extLst>
                    <a:ext uri="{9D8B030D-6E8A-4147-A177-3AD203B41FA5}">
                      <a16:colId xmlns:a16="http://schemas.microsoft.com/office/drawing/2014/main" val="1995300112"/>
                    </a:ext>
                  </a:extLst>
                </a:gridCol>
                <a:gridCol w="1633584">
                  <a:extLst>
                    <a:ext uri="{9D8B030D-6E8A-4147-A177-3AD203B41FA5}">
                      <a16:colId xmlns:a16="http://schemas.microsoft.com/office/drawing/2014/main" val="1105118362"/>
                    </a:ext>
                  </a:extLst>
                </a:gridCol>
              </a:tblGrid>
              <a:tr h="610493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Adverse Events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grades,</a:t>
                      </a:r>
                    </a:p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 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grade 3,</a:t>
                      </a:r>
                    </a:p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 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744381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Febrile neutropenia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19/36 (53%)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19/36 (53%)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226843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Nausea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9/36 (25%)</a:t>
                      </a:r>
                    </a:p>
                  </a:txBody>
                  <a:tcPr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2/36 (6%)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895136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Pneumonia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9/36 (25%)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9/36 (25%)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137049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Mucositis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8/36 (22%)</a:t>
                      </a:r>
                    </a:p>
                  </a:txBody>
                  <a:tcPr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4/36 (11%)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913312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Diarrhea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6/36 (17%)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251540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Sepsis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4/36 (11%)</a:t>
                      </a:r>
                    </a:p>
                  </a:txBody>
                  <a:tcPr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4/36 (11%)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8735026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Vomiting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4/36 (11%)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0/36 (0%)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4803282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Skin/soft tissue infections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4/36 (11%)</a:t>
                      </a:r>
                    </a:p>
                  </a:txBody>
                  <a:tcPr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2/36 (6%)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4893057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Typhilitis</a:t>
                      </a:r>
                      <a:endParaRPr lang="en-US" sz="1400" b="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107775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Urinary tract infections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1/36 (3%)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976943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Abdominal pain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1/36 (3%)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335167"/>
                  </a:ext>
                </a:extLst>
              </a:tr>
              <a:tr h="3481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Bacteremia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3/36 (8%)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1400" b="1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0/36 (0%)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8390440"/>
                  </a:ext>
                </a:extLst>
              </a:tr>
            </a:tbl>
          </a:graphicData>
        </a:graphic>
      </p:graphicFrame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22034B01-28A4-F35B-0B8E-A854BA67DEBF}"/>
              </a:ext>
            </a:extLst>
          </p:cNvPr>
          <p:cNvGraphicFramePr>
            <a:graphicFrameLocks noGrp="1"/>
          </p:cNvGraphicFramePr>
          <p:nvPr/>
        </p:nvGraphicFramePr>
        <p:xfrm>
          <a:off x="6511678" y="3024106"/>
          <a:ext cx="5095926" cy="1208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259762">
                  <a:extLst>
                    <a:ext uri="{9D8B030D-6E8A-4147-A177-3AD203B41FA5}">
                      <a16:colId xmlns:a16="http://schemas.microsoft.com/office/drawing/2014/main" val="3597158236"/>
                    </a:ext>
                  </a:extLst>
                </a:gridCol>
                <a:gridCol w="1836164">
                  <a:extLst>
                    <a:ext uri="{9D8B030D-6E8A-4147-A177-3AD203B41FA5}">
                      <a16:colId xmlns:a16="http://schemas.microsoft.com/office/drawing/2014/main" val="2119525041"/>
                    </a:ext>
                  </a:extLst>
                </a:gridCol>
              </a:tblGrid>
              <a:tr h="525996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Early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518705"/>
                  </a:ext>
                </a:extLst>
              </a:tr>
              <a:tr h="238971">
                <a:tc>
                  <a:txBody>
                    <a:bodyPr/>
                    <a:lstStyle/>
                    <a:p>
                      <a:pPr>
                        <a:lnSpc>
                          <a:spcPts val="2200"/>
                        </a:lnSpc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30-day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1/38 (2.6%)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021943"/>
                  </a:ext>
                </a:extLst>
              </a:tr>
              <a:tr h="2389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60-day </a:t>
                      </a:r>
                      <a:r>
                        <a:rPr lang="en-US" sz="1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mortality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200"/>
                        </a:lnSpc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2/38 (5.2%)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9198673"/>
                  </a:ext>
                </a:extLst>
              </a:tr>
            </a:tbl>
          </a:graphicData>
        </a:graphic>
      </p:graphicFrame>
      <p:sp>
        <p:nvSpPr>
          <p:cNvPr id="10" name="Rectangle 20">
            <a:extLst>
              <a:ext uri="{FF2B5EF4-FFF2-40B4-BE49-F238E27FC236}">
                <a16:creationId xmlns:a16="http://schemas.microsoft.com/office/drawing/2014/main" id="{95332827-3753-78C9-B091-675F6B13228D}"/>
              </a:ext>
            </a:extLst>
          </p:cNvPr>
          <p:cNvSpPr/>
          <p:nvPr/>
        </p:nvSpPr>
        <p:spPr>
          <a:xfrm>
            <a:off x="551385" y="1065168"/>
            <a:ext cx="11030870" cy="425221"/>
          </a:xfrm>
          <a:prstGeom prst="rect">
            <a:avLst/>
          </a:prstGeom>
          <a:solidFill>
            <a:srgbClr val="71685A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HAM+Ven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 feasible and safe</a:t>
            </a:r>
          </a:p>
        </p:txBody>
      </p:sp>
    </p:spTree>
    <p:extLst>
      <p:ext uri="{BB962C8B-B14F-4D97-AF65-F5344CB8AC3E}">
        <p14:creationId xmlns:p14="http://schemas.microsoft.com/office/powerpoint/2010/main" val="3556472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B063B8E7-F29C-74AB-E0AE-456D60BE01F7}"/>
              </a:ext>
            </a:extLst>
          </p:cNvPr>
          <p:cNvSpPr/>
          <p:nvPr/>
        </p:nvSpPr>
        <p:spPr>
          <a:xfrm>
            <a:off x="384720" y="977506"/>
            <a:ext cx="11378838" cy="561984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3041-E79D-E6C0-3CAF-2BAE7BF8C87E}"/>
              </a:ext>
            </a:extLst>
          </p:cNvPr>
          <p:cNvSpPr txBox="1">
            <a:spLocks/>
          </p:cNvSpPr>
          <p:nvPr/>
        </p:nvSpPr>
        <p:spPr>
          <a:xfrm>
            <a:off x="384720" y="211898"/>
            <a:ext cx="11378838" cy="6010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HAM+Ven in R/R AML: 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Outcomes (CR rate, MRD)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01C0A2B8-837C-0718-3750-B17C83F56010}"/>
              </a:ext>
            </a:extLst>
          </p:cNvPr>
          <p:cNvSpPr/>
          <p:nvPr/>
        </p:nvSpPr>
        <p:spPr>
          <a:xfrm>
            <a:off x="384720" y="764704"/>
            <a:ext cx="11378838" cy="50605"/>
          </a:xfrm>
          <a:prstGeom prst="rect">
            <a:avLst/>
          </a:prstGeom>
          <a:gradFill flip="none" rotWithShape="1">
            <a:gsLst>
              <a:gs pos="37000">
                <a:srgbClr val="FF0000">
                  <a:lumMod val="80585"/>
                </a:srgbClr>
              </a:gs>
              <a:gs pos="0">
                <a:srgbClr val="C00000">
                  <a:lumMod val="94713"/>
                </a:srgbClr>
              </a:gs>
              <a:gs pos="74000">
                <a:srgbClr val="C00000">
                  <a:alpha val="69000"/>
                  <a:lumMod val="53338"/>
                  <a:lumOff val="46662"/>
                </a:srgb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A9E540A1-155E-D32F-3129-5929B4B4A6B1}"/>
              </a:ext>
            </a:extLst>
          </p:cNvPr>
          <p:cNvGraphicFramePr>
            <a:graphicFrameLocks/>
          </p:cNvGraphicFramePr>
          <p:nvPr/>
        </p:nvGraphicFramePr>
        <p:xfrm>
          <a:off x="577414" y="1142692"/>
          <a:ext cx="4720542" cy="340624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42322">
                  <a:extLst>
                    <a:ext uri="{9D8B030D-6E8A-4147-A177-3AD203B41FA5}">
                      <a16:colId xmlns:a16="http://schemas.microsoft.com/office/drawing/2014/main" val="3882249419"/>
                    </a:ext>
                  </a:extLst>
                </a:gridCol>
                <a:gridCol w="1578220">
                  <a:extLst>
                    <a:ext uri="{9D8B030D-6E8A-4147-A177-3AD203B41FA5}">
                      <a16:colId xmlns:a16="http://schemas.microsoft.com/office/drawing/2014/main" val="287485288"/>
                    </a:ext>
                  </a:extLst>
                </a:gridCol>
              </a:tblGrid>
              <a:tr h="614793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rates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135266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endParaRPr lang="de-D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31/38 (82%)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401761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13/38 (34%)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4562960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</a:t>
                      </a: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18/38 (48%)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408475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ELN</a:t>
                      </a:r>
                      <a:r>
                        <a:rPr lang="de-DE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FAV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8/8 (100%)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193426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ELN</a:t>
                      </a:r>
                      <a:r>
                        <a:rPr lang="de-DE" sz="14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INT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10/12 (83%)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9673273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ELN</a:t>
                      </a:r>
                      <a:r>
                        <a:rPr lang="de-DE" sz="14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ADV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13/18 (73%)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103093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IDH1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de-DE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IDH2</a:t>
                      </a:r>
                      <a:r>
                        <a:rPr lang="de-DE" sz="1400" b="1" i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400" b="1" i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13/13 (100%)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2070626"/>
                  </a:ext>
                </a:extLst>
              </a:tr>
              <a:tr h="348931">
                <a:tc>
                  <a:txBody>
                    <a:bodyPr/>
                    <a:lstStyle/>
                    <a:p>
                      <a:r>
                        <a:rPr lang="de-DE"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NPM1</a:t>
                      </a:r>
                      <a:r>
                        <a:rPr lang="de-DE" sz="1400" b="1" i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mut</a:t>
                      </a:r>
                      <a:endParaRPr lang="en-US" sz="1400" b="1" i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9/9 (100%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61880"/>
                  </a:ext>
                </a:extLst>
              </a:tr>
            </a:tbl>
          </a:graphicData>
        </a:graphic>
      </p:graphicFrame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D2DB75D7-9C7C-9041-1D08-8566BE4E1F91}"/>
              </a:ext>
            </a:extLst>
          </p:cNvPr>
          <p:cNvGraphicFramePr>
            <a:graphicFrameLocks/>
          </p:cNvGraphicFramePr>
          <p:nvPr/>
        </p:nvGraphicFramePr>
        <p:xfrm>
          <a:off x="581679" y="4713527"/>
          <a:ext cx="4720543" cy="15545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42324">
                  <a:extLst>
                    <a:ext uri="{9D8B030D-6E8A-4147-A177-3AD203B41FA5}">
                      <a16:colId xmlns:a16="http://schemas.microsoft.com/office/drawing/2014/main" val="3882249419"/>
                    </a:ext>
                  </a:extLst>
                </a:gridCol>
                <a:gridCol w="1578219">
                  <a:extLst>
                    <a:ext uri="{9D8B030D-6E8A-4147-A177-3AD203B41FA5}">
                      <a16:colId xmlns:a16="http://schemas.microsoft.com/office/drawing/2014/main" val="287485288"/>
                    </a:ext>
                  </a:extLst>
                </a:gridCol>
              </a:tblGrid>
              <a:tr h="570464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 (MFC)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n/n (%)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135266"/>
                  </a:ext>
                </a:extLst>
              </a:tr>
              <a:tr h="328020">
                <a:tc>
                  <a:txBody>
                    <a:bodyPr/>
                    <a:lstStyle/>
                    <a:p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de-DE" sz="1400" b="1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MRD-</a:t>
                      </a:r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(MFC LAIP)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7/22 (32%)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4072376"/>
                  </a:ext>
                </a:extLst>
              </a:tr>
              <a:tr h="328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de-DE" sz="14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MRD-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(MFC </a:t>
                      </a: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LAIP+DfN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7/31 (23%)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27031"/>
                  </a:ext>
                </a:extLst>
              </a:tr>
              <a:tr h="3280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</a:t>
                      </a:r>
                      <a:r>
                        <a:rPr lang="de-DE" sz="1400" b="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MRD+ </a:t>
                      </a: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pts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MRD </a:t>
                      </a:r>
                      <a:r>
                        <a:rPr lang="de-DE" sz="14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&lt;0.1%*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7/24 (29%)</a:t>
                      </a:r>
                      <a:endParaRPr lang="en-US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316260"/>
                  </a:ext>
                </a:extLst>
              </a:tr>
            </a:tbl>
          </a:graphicData>
        </a:graphic>
      </p:graphicFrame>
      <p:sp>
        <p:nvSpPr>
          <p:cNvPr id="13" name="Rechteck 12">
            <a:extLst>
              <a:ext uri="{FF2B5EF4-FFF2-40B4-BE49-F238E27FC236}">
                <a16:creationId xmlns:a16="http://schemas.microsoft.com/office/drawing/2014/main" id="{EA7DDD17-9848-E881-D088-01950CBB787E}"/>
              </a:ext>
            </a:extLst>
          </p:cNvPr>
          <p:cNvSpPr/>
          <p:nvPr/>
        </p:nvSpPr>
        <p:spPr>
          <a:xfrm>
            <a:off x="5501313" y="1142692"/>
            <a:ext cx="6113273" cy="512535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73696B3-73FE-4B83-6717-1F3AEB0B1D69}"/>
              </a:ext>
            </a:extLst>
          </p:cNvPr>
          <p:cNvGrpSpPr/>
          <p:nvPr/>
        </p:nvGrpSpPr>
        <p:grpSpPr>
          <a:xfrm>
            <a:off x="5807968" y="1340768"/>
            <a:ext cx="5156879" cy="4927283"/>
            <a:chOff x="5986443" y="1411465"/>
            <a:chExt cx="5156879" cy="4927283"/>
          </a:xfrm>
        </p:grpSpPr>
        <p:pic>
          <p:nvPicPr>
            <p:cNvPr id="21" name="Grafik 20" descr="Ein Bild, das Screenshot, Text, Rechteck, parallel enthält.&#10;&#10;Automatisch generierte Beschreibung">
              <a:extLst>
                <a:ext uri="{FF2B5EF4-FFF2-40B4-BE49-F238E27FC236}">
                  <a16:creationId xmlns:a16="http://schemas.microsoft.com/office/drawing/2014/main" id="{CB6999A1-14D2-EBFF-67E3-E8CF1EB77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8132" y="1442784"/>
              <a:ext cx="4935190" cy="429473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09FC58F-C0D1-5894-8DEF-4C72388561AC}"/>
                </a:ext>
              </a:extLst>
            </p:cNvPr>
            <p:cNvSpPr txBox="1"/>
            <p:nvPr/>
          </p:nvSpPr>
          <p:spPr>
            <a:xfrm>
              <a:off x="6665556" y="5692417"/>
              <a:ext cx="721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all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patients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n=38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4CC756C6-D504-5690-66BA-C18E5AFE94A1}"/>
                </a:ext>
              </a:extLst>
            </p:cNvPr>
            <p:cNvSpPr txBox="1"/>
            <p:nvPr/>
          </p:nvSpPr>
          <p:spPr>
            <a:xfrm>
              <a:off x="7425455" y="5685043"/>
              <a:ext cx="652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ELN22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FAV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n=8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67FE8642-E9A6-5AF2-E38E-9A71431C9BFF}"/>
                </a:ext>
              </a:extLst>
            </p:cNvPr>
            <p:cNvSpPr txBox="1"/>
            <p:nvPr/>
          </p:nvSpPr>
          <p:spPr>
            <a:xfrm>
              <a:off x="8145195" y="5692417"/>
              <a:ext cx="652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ELN22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INT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n=12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CF62D183-5272-E052-3521-F862F3549243}"/>
                </a:ext>
              </a:extLst>
            </p:cNvPr>
            <p:cNvSpPr txBox="1"/>
            <p:nvPr/>
          </p:nvSpPr>
          <p:spPr>
            <a:xfrm>
              <a:off x="8850339" y="5689421"/>
              <a:ext cx="6527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ELN22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ADV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n=18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D4524C9D-D382-37D8-ED04-F8DD1AA42386}"/>
                </a:ext>
              </a:extLst>
            </p:cNvPr>
            <p:cNvSpPr txBox="1"/>
            <p:nvPr/>
          </p:nvSpPr>
          <p:spPr>
            <a:xfrm>
              <a:off x="9542502" y="5690210"/>
              <a:ext cx="6623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IDH1/2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n=13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E976454-1E53-0B00-BC07-3055CFF1D3F9}"/>
                </a:ext>
              </a:extLst>
            </p:cNvPr>
            <p:cNvSpPr txBox="1"/>
            <p:nvPr/>
          </p:nvSpPr>
          <p:spPr>
            <a:xfrm>
              <a:off x="10301210" y="5689826"/>
              <a:ext cx="6110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NPM1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n=9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8A0EE80B-8164-1FFC-CB93-9C2446B5FBC6}"/>
                </a:ext>
              </a:extLst>
            </p:cNvPr>
            <p:cNvSpPr txBox="1"/>
            <p:nvPr/>
          </p:nvSpPr>
          <p:spPr>
            <a:xfrm rot="16200000">
              <a:off x="5388202" y="3451651"/>
              <a:ext cx="14734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Remission rate [%]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3430A84-7A4B-5F35-0667-8388A949795B}"/>
                </a:ext>
              </a:extLst>
            </p:cNvPr>
            <p:cNvSpPr txBox="1"/>
            <p:nvPr/>
          </p:nvSpPr>
          <p:spPr>
            <a:xfrm>
              <a:off x="6774364" y="2132856"/>
              <a:ext cx="504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82%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3CBF8A23-9240-B5D3-4BDC-4D059AAC32AF}"/>
                </a:ext>
              </a:extLst>
            </p:cNvPr>
            <p:cNvSpPr txBox="1"/>
            <p:nvPr/>
          </p:nvSpPr>
          <p:spPr>
            <a:xfrm>
              <a:off x="7463795" y="1418741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100%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B870C68D-B4F2-3B6D-6CD1-9387949886F1}"/>
                </a:ext>
              </a:extLst>
            </p:cNvPr>
            <p:cNvSpPr txBox="1"/>
            <p:nvPr/>
          </p:nvSpPr>
          <p:spPr>
            <a:xfrm>
              <a:off x="9585651" y="1415103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100%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BB929CA2-7A14-97BF-B3AE-04B3AD23DB95}"/>
                </a:ext>
              </a:extLst>
            </p:cNvPr>
            <p:cNvSpPr txBox="1"/>
            <p:nvPr/>
          </p:nvSpPr>
          <p:spPr>
            <a:xfrm>
              <a:off x="10318710" y="1411465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100%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B90E2A1C-3BD7-74D4-DD23-8127E6D38D1B}"/>
                </a:ext>
              </a:extLst>
            </p:cNvPr>
            <p:cNvSpPr txBox="1"/>
            <p:nvPr/>
          </p:nvSpPr>
          <p:spPr>
            <a:xfrm>
              <a:off x="8183535" y="2091731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83%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3FBA1705-7575-E274-0AC5-5927346F1EB8}"/>
                </a:ext>
              </a:extLst>
            </p:cNvPr>
            <p:cNvSpPr txBox="1"/>
            <p:nvPr/>
          </p:nvSpPr>
          <p:spPr>
            <a:xfrm>
              <a:off x="8888679" y="2492896"/>
              <a:ext cx="5760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ヒラギノ角ゴ Pro W3" pitchFamily="48" charset="-128"/>
                  <a:cs typeface="+mn-cs"/>
                </a:rPr>
                <a:t>74%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endParaRPr>
            </a:p>
          </p:txBody>
        </p:sp>
      </p:grpSp>
      <p:sp>
        <p:nvSpPr>
          <p:cNvPr id="29" name="Textfeld 28">
            <a:extLst>
              <a:ext uri="{FF2B5EF4-FFF2-40B4-BE49-F238E27FC236}">
                <a16:creationId xmlns:a16="http://schemas.microsoft.com/office/drawing/2014/main" id="{6E2D7220-4953-033E-0191-5E85782B334C}"/>
              </a:ext>
            </a:extLst>
          </p:cNvPr>
          <p:cNvSpPr txBox="1"/>
          <p:nvPr/>
        </p:nvSpPr>
        <p:spPr>
          <a:xfrm>
            <a:off x="10912562" y="3869971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CR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761AD2A7-A932-6123-74FC-96D5C0E50EE3}"/>
              </a:ext>
            </a:extLst>
          </p:cNvPr>
          <p:cNvSpPr txBox="1"/>
          <p:nvPr/>
        </p:nvSpPr>
        <p:spPr>
          <a:xfrm>
            <a:off x="10912562" y="343454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CRi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48" charset="-128"/>
              <a:cs typeface="+mn-cs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E5CFFFC-0F6C-B7C1-CE7D-A5C287195AB8}"/>
              </a:ext>
            </a:extLst>
          </p:cNvPr>
          <p:cNvSpPr txBox="1"/>
          <p:nvPr/>
        </p:nvSpPr>
        <p:spPr>
          <a:xfrm>
            <a:off x="575247" y="6268051"/>
            <a:ext cx="47205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*MRD events (LAIP and/or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DfN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48" charset="-128"/>
                <a:cs typeface="+mn-cs"/>
              </a:rPr>
              <a:t>)/CD45+ events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C78D1BC2-1CB1-A304-AC0A-E283E70643A4}"/>
              </a:ext>
            </a:extLst>
          </p:cNvPr>
          <p:cNvSpPr/>
          <p:nvPr/>
        </p:nvSpPr>
        <p:spPr>
          <a:xfrm>
            <a:off x="10840562" y="3499655"/>
            <a:ext cx="144000" cy="144000"/>
          </a:xfrm>
          <a:prstGeom prst="rect">
            <a:avLst/>
          </a:prstGeom>
          <a:solidFill>
            <a:srgbClr val="4E7EAE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26059672-7BAA-9481-C1DC-C4E19A05EC15}"/>
              </a:ext>
            </a:extLst>
          </p:cNvPr>
          <p:cNvSpPr/>
          <p:nvPr/>
        </p:nvSpPr>
        <p:spPr>
          <a:xfrm>
            <a:off x="10840562" y="3936470"/>
            <a:ext cx="144000" cy="144000"/>
          </a:xfrm>
          <a:prstGeom prst="rect">
            <a:avLst/>
          </a:prstGeom>
          <a:solidFill>
            <a:srgbClr val="01468B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2544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Diagramm, Reihe, parallel enthält.">
            <a:extLst>
              <a:ext uri="{FF2B5EF4-FFF2-40B4-BE49-F238E27FC236}">
                <a16:creationId xmlns:a16="http://schemas.microsoft.com/office/drawing/2014/main" id="{F57DE83A-0B3E-4FA2-6890-C973D706D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78" y="908720"/>
            <a:ext cx="7117321" cy="39894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B063B8E7-F29C-74AB-E0AE-456D60BE01F7}"/>
              </a:ext>
            </a:extLst>
          </p:cNvPr>
          <p:cNvSpPr/>
          <p:nvPr/>
        </p:nvSpPr>
        <p:spPr>
          <a:xfrm>
            <a:off x="384720" y="977506"/>
            <a:ext cx="11378838" cy="561984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E13041-E79D-E6C0-3CAF-2BAE7BF8C87E}"/>
              </a:ext>
            </a:extLst>
          </p:cNvPr>
          <p:cNvSpPr txBox="1">
            <a:spLocks/>
          </p:cNvSpPr>
          <p:nvPr/>
        </p:nvSpPr>
        <p:spPr>
          <a:xfrm>
            <a:off x="384720" y="211898"/>
            <a:ext cx="11378838" cy="6010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3000" dirty="0" err="1">
                <a:latin typeface="Arial" panose="020B0604020202020204" pitchFamily="34" charset="0"/>
                <a:cs typeface="Arial" panose="020B0604020202020204" pitchFamily="34" charset="0"/>
              </a:rPr>
              <a:t>HAM+Ven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 in R/R AML: </a:t>
            </a:r>
            <a:r>
              <a:rPr lang="de-DE" sz="3000" b="1" dirty="0">
                <a:latin typeface="Arial" panose="020B0604020202020204" pitchFamily="34" charset="0"/>
                <a:cs typeface="Arial" panose="020B0604020202020204" pitchFamily="34" charset="0"/>
              </a:rPr>
              <a:t>Overall </a:t>
            </a:r>
            <a:r>
              <a:rPr lang="de-DE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survival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5">
            <a:extLst>
              <a:ext uri="{FF2B5EF4-FFF2-40B4-BE49-F238E27FC236}">
                <a16:creationId xmlns:a16="http://schemas.microsoft.com/office/drawing/2014/main" id="{01C0A2B8-837C-0718-3750-B17C83F56010}"/>
              </a:ext>
            </a:extLst>
          </p:cNvPr>
          <p:cNvSpPr/>
          <p:nvPr/>
        </p:nvSpPr>
        <p:spPr>
          <a:xfrm>
            <a:off x="384720" y="764704"/>
            <a:ext cx="11378838" cy="50605"/>
          </a:xfrm>
          <a:prstGeom prst="rect">
            <a:avLst/>
          </a:prstGeom>
          <a:gradFill flip="none" rotWithShape="1">
            <a:gsLst>
              <a:gs pos="37000">
                <a:srgbClr val="FF0000">
                  <a:lumMod val="80585"/>
                </a:srgbClr>
              </a:gs>
              <a:gs pos="0">
                <a:srgbClr val="C00000">
                  <a:lumMod val="94713"/>
                </a:srgbClr>
              </a:gs>
              <a:gs pos="74000">
                <a:srgbClr val="C00000">
                  <a:alpha val="69000"/>
                  <a:lumMod val="53338"/>
                  <a:lumOff val="46662"/>
                </a:srgbClr>
              </a:gs>
              <a:gs pos="100000">
                <a:schemeClr val="bg1"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668A6C4D-0FD8-2B31-E7D3-2D9C770C9C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287688" y="4852039"/>
          <a:ext cx="612068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755">
                  <a:extLst>
                    <a:ext uri="{9D8B030D-6E8A-4147-A177-3AD203B41FA5}">
                      <a16:colId xmlns:a16="http://schemas.microsoft.com/office/drawing/2014/main" val="2705463864"/>
                    </a:ext>
                  </a:extLst>
                </a:gridCol>
                <a:gridCol w="2177925">
                  <a:extLst>
                    <a:ext uri="{9D8B030D-6E8A-4147-A177-3AD203B41FA5}">
                      <a16:colId xmlns:a16="http://schemas.microsoft.com/office/drawing/2014/main" val="859135818"/>
                    </a:ext>
                  </a:extLst>
                </a:gridCol>
              </a:tblGrid>
              <a:tr h="306732">
                <a:tc>
                  <a:txBody>
                    <a:bodyPr/>
                    <a:lstStyle/>
                    <a:p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Demographic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patients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</a:p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(n=38)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168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700882"/>
                  </a:ext>
                </a:extLst>
              </a:tr>
              <a:tr h="18043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follow-</a:t>
                      </a:r>
                      <a:r>
                        <a:rPr lang="de-DE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</a:t>
                      </a:r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months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761294"/>
                  </a:ext>
                </a:extLst>
              </a:tr>
              <a:tr h="18043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 OS, months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  <a:endParaRPr lang="en-US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049389"/>
                  </a:ext>
                </a:extLst>
              </a:tr>
              <a:tr h="18043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12-month OS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5D4D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70,4%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5D4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1670163"/>
                  </a:ext>
                </a:extLst>
              </a:tr>
              <a:tr h="180431">
                <a:tc>
                  <a:txBody>
                    <a:bodyPr/>
                    <a:lstStyle/>
                    <a:p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24-month OS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60,4%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424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332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E7BB-1439-3589-ADA4-AE179D96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Secondary Endpoint (Interim Analysis): Overall Survival</a:t>
            </a:r>
            <a:endParaRPr lang="en-US" i="1" dirty="0"/>
          </a:p>
        </p:txBody>
      </p:sp>
      <p:sp>
        <p:nvSpPr>
          <p:cNvPr id="753" name="Footer Placeholder 3">
            <a:extLst>
              <a:ext uri="{FF2B5EF4-FFF2-40B4-BE49-F238E27FC236}">
                <a16:creationId xmlns:a16="http://schemas.microsoft.com/office/drawing/2014/main" id="{1E0FFEF3-F9AC-40F4-909E-D8607764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436564"/>
            <a:ext cx="11173048" cy="365125"/>
          </a:xfrm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HR, hazard ratio; </a:t>
            </a: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, median overall survival; NR, not reached.</a:t>
            </a:r>
          </a:p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 </a:t>
            </a:r>
            <a:r>
              <a:rPr kumimoji="0" lang="en-US" sz="833" b="0" i="1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value was calculated using a stratified log-rank test. </a:t>
            </a: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 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Median follow-up time for </a:t>
            </a: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arm, 21.5 months. </a:t>
            </a:r>
            <a:r>
              <a:rPr kumimoji="0" lang="en-US" sz="833" b="0" i="0" u="none" strike="noStrike" kern="1200" cap="none" spc="0" normalizeH="0" baseline="3000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c 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Median follow-up time for placebo arm, 20.3 months.</a:t>
            </a:r>
            <a:endParaRPr kumimoji="0" lang="en-US" sz="833" b="0" i="0" u="none" strike="noStrike" kern="1200" cap="none" spc="0" normalizeH="0" baseline="3000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id="{FCDD40CC-D246-1E84-461B-BFA6995B64E3}"/>
              </a:ext>
            </a:extLst>
          </p:cNvPr>
          <p:cNvSpPr txBox="1"/>
          <p:nvPr/>
        </p:nvSpPr>
        <p:spPr>
          <a:xfrm>
            <a:off x="6062392" y="1"/>
            <a:ext cx="6114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 Diagnosed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FLT3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-ITD-WT AML; Randomized Ph2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Chemotherapy</a:t>
            </a:r>
          </a:p>
        </p:txBody>
      </p:sp>
      <p:sp>
        <p:nvSpPr>
          <p:cNvPr id="48" name="Line 7"/>
          <p:cNvSpPr>
            <a:spLocks noChangeShapeType="1"/>
          </p:cNvSpPr>
          <p:nvPr/>
        </p:nvSpPr>
        <p:spPr bwMode="auto">
          <a:xfrm>
            <a:off x="2469738" y="5858783"/>
            <a:ext cx="4723905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ne 8"/>
          <p:cNvSpPr>
            <a:spLocks noChangeShapeType="1"/>
          </p:cNvSpPr>
          <p:nvPr/>
        </p:nvSpPr>
        <p:spPr bwMode="auto">
          <a:xfrm>
            <a:off x="2707188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ne 9"/>
          <p:cNvSpPr>
            <a:spLocks noChangeShapeType="1"/>
          </p:cNvSpPr>
          <p:nvPr/>
        </p:nvSpPr>
        <p:spPr bwMode="auto">
          <a:xfrm>
            <a:off x="3060468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ne 10"/>
          <p:cNvSpPr>
            <a:spLocks noChangeShapeType="1"/>
          </p:cNvSpPr>
          <p:nvPr/>
        </p:nvSpPr>
        <p:spPr bwMode="auto">
          <a:xfrm>
            <a:off x="3413747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ne 11"/>
          <p:cNvSpPr>
            <a:spLocks noChangeShapeType="1"/>
          </p:cNvSpPr>
          <p:nvPr/>
        </p:nvSpPr>
        <p:spPr bwMode="auto">
          <a:xfrm>
            <a:off x="3768957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>
            <a:off x="4124166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ne 13"/>
          <p:cNvSpPr>
            <a:spLocks noChangeShapeType="1"/>
          </p:cNvSpPr>
          <p:nvPr/>
        </p:nvSpPr>
        <p:spPr bwMode="auto">
          <a:xfrm>
            <a:off x="4477446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ne 14"/>
          <p:cNvSpPr>
            <a:spLocks noChangeShapeType="1"/>
          </p:cNvSpPr>
          <p:nvPr/>
        </p:nvSpPr>
        <p:spPr bwMode="auto">
          <a:xfrm>
            <a:off x="4832656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>
            <a:off x="5185935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ne 16"/>
          <p:cNvSpPr>
            <a:spLocks noChangeShapeType="1"/>
          </p:cNvSpPr>
          <p:nvPr/>
        </p:nvSpPr>
        <p:spPr bwMode="auto">
          <a:xfrm>
            <a:off x="5541144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5894424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Line 18"/>
          <p:cNvSpPr>
            <a:spLocks noChangeShapeType="1"/>
          </p:cNvSpPr>
          <p:nvPr/>
        </p:nvSpPr>
        <p:spPr bwMode="auto">
          <a:xfrm>
            <a:off x="6249634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Line 19"/>
          <p:cNvSpPr>
            <a:spLocks noChangeShapeType="1"/>
          </p:cNvSpPr>
          <p:nvPr/>
        </p:nvSpPr>
        <p:spPr bwMode="auto">
          <a:xfrm>
            <a:off x="6602913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Line 20"/>
          <p:cNvSpPr>
            <a:spLocks noChangeShapeType="1"/>
          </p:cNvSpPr>
          <p:nvPr/>
        </p:nvSpPr>
        <p:spPr bwMode="auto">
          <a:xfrm>
            <a:off x="6958123" y="5858784"/>
            <a:ext cx="0" cy="81081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22"/>
          <p:cNvSpPr>
            <a:spLocks noEditPoints="1"/>
          </p:cNvSpPr>
          <p:nvPr/>
        </p:nvSpPr>
        <p:spPr bwMode="auto">
          <a:xfrm>
            <a:off x="6894418" y="5972684"/>
            <a:ext cx="129343" cy="94594"/>
          </a:xfrm>
          <a:custGeom>
            <a:avLst/>
            <a:gdLst>
              <a:gd name="T0" fmla="*/ 0 w 178"/>
              <a:gd name="T1" fmla="*/ 93 h 129"/>
              <a:gd name="T2" fmla="*/ 15 w 178"/>
              <a:gd name="T3" fmla="*/ 91 h 129"/>
              <a:gd name="T4" fmla="*/ 24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1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2 w 178"/>
              <a:gd name="T23" fmla="*/ 48 h 129"/>
              <a:gd name="T24" fmla="*/ 60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4 w 178"/>
              <a:gd name="T37" fmla="*/ 9 h 129"/>
              <a:gd name="T38" fmla="*/ 39 w 178"/>
              <a:gd name="T39" fmla="*/ 0 h 129"/>
              <a:gd name="T40" fmla="*/ 58 w 178"/>
              <a:gd name="T41" fmla="*/ 4 h 129"/>
              <a:gd name="T42" fmla="*/ 72 w 178"/>
              <a:gd name="T43" fmla="*/ 17 h 129"/>
              <a:gd name="T44" fmla="*/ 76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6 w 178"/>
              <a:gd name="T51" fmla="*/ 69 h 129"/>
              <a:gd name="T52" fmla="*/ 83 w 178"/>
              <a:gd name="T53" fmla="*/ 89 h 129"/>
              <a:gd name="T54" fmla="*/ 70 w 178"/>
              <a:gd name="T55" fmla="*/ 117 h 129"/>
              <a:gd name="T56" fmla="*/ 40 w 178"/>
              <a:gd name="T57" fmla="*/ 129 h 129"/>
              <a:gd name="T58" fmla="*/ 12 w 178"/>
              <a:gd name="T59" fmla="*/ 119 h 129"/>
              <a:gd name="T60" fmla="*/ 0 w 178"/>
              <a:gd name="T61" fmla="*/ 93 h 129"/>
              <a:gd name="T62" fmla="*/ 176 w 178"/>
              <a:gd name="T63" fmla="*/ 31 h 129"/>
              <a:gd name="T64" fmla="*/ 161 w 178"/>
              <a:gd name="T65" fmla="*/ 33 h 129"/>
              <a:gd name="T66" fmla="*/ 155 w 178"/>
              <a:gd name="T67" fmla="*/ 19 h 129"/>
              <a:gd name="T68" fmla="*/ 140 w 178"/>
              <a:gd name="T69" fmla="*/ 13 h 129"/>
              <a:gd name="T70" fmla="*/ 127 w 178"/>
              <a:gd name="T71" fmla="*/ 17 h 129"/>
              <a:gd name="T72" fmla="*/ 115 w 178"/>
              <a:gd name="T73" fmla="*/ 32 h 129"/>
              <a:gd name="T74" fmla="*/ 111 w 178"/>
              <a:gd name="T75" fmla="*/ 62 h 129"/>
              <a:gd name="T76" fmla="*/ 124 w 178"/>
              <a:gd name="T77" fmla="*/ 49 h 129"/>
              <a:gd name="T78" fmla="*/ 141 w 178"/>
              <a:gd name="T79" fmla="*/ 45 h 129"/>
              <a:gd name="T80" fmla="*/ 167 w 178"/>
              <a:gd name="T81" fmla="*/ 56 h 129"/>
              <a:gd name="T82" fmla="*/ 178 w 178"/>
              <a:gd name="T83" fmla="*/ 86 h 129"/>
              <a:gd name="T84" fmla="*/ 173 w 178"/>
              <a:gd name="T85" fmla="*/ 108 h 129"/>
              <a:gd name="T86" fmla="*/ 159 w 178"/>
              <a:gd name="T87" fmla="*/ 123 h 129"/>
              <a:gd name="T88" fmla="*/ 139 w 178"/>
              <a:gd name="T89" fmla="*/ 129 h 129"/>
              <a:gd name="T90" fmla="*/ 107 w 178"/>
              <a:gd name="T91" fmla="*/ 115 h 129"/>
              <a:gd name="T92" fmla="*/ 95 w 178"/>
              <a:gd name="T93" fmla="*/ 68 h 129"/>
              <a:gd name="T94" fmla="*/ 109 w 178"/>
              <a:gd name="T95" fmla="*/ 15 h 129"/>
              <a:gd name="T96" fmla="*/ 140 w 178"/>
              <a:gd name="T97" fmla="*/ 0 h 129"/>
              <a:gd name="T98" fmla="*/ 165 w 178"/>
              <a:gd name="T99" fmla="*/ 8 h 129"/>
              <a:gd name="T100" fmla="*/ 176 w 178"/>
              <a:gd name="T101" fmla="*/ 31 h 129"/>
              <a:gd name="T102" fmla="*/ 113 w 178"/>
              <a:gd name="T103" fmla="*/ 86 h 129"/>
              <a:gd name="T104" fmla="*/ 116 w 178"/>
              <a:gd name="T105" fmla="*/ 101 h 129"/>
              <a:gd name="T106" fmla="*/ 126 w 178"/>
              <a:gd name="T107" fmla="*/ 112 h 129"/>
              <a:gd name="T108" fmla="*/ 139 w 178"/>
              <a:gd name="T109" fmla="*/ 116 h 129"/>
              <a:gd name="T110" fmla="*/ 156 w 178"/>
              <a:gd name="T111" fmla="*/ 108 h 129"/>
              <a:gd name="T112" fmla="*/ 163 w 178"/>
              <a:gd name="T113" fmla="*/ 87 h 129"/>
              <a:gd name="T114" fmla="*/ 156 w 178"/>
              <a:gd name="T115" fmla="*/ 66 h 129"/>
              <a:gd name="T116" fmla="*/ 138 w 178"/>
              <a:gd name="T117" fmla="*/ 59 h 129"/>
              <a:gd name="T118" fmla="*/ 120 w 178"/>
              <a:gd name="T119" fmla="*/ 66 h 129"/>
              <a:gd name="T120" fmla="*/ 113 w 178"/>
              <a:gd name="T121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4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7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4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2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8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3" y="22"/>
                  <a:pt x="8" y="14"/>
                  <a:pt x="14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8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0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2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176" y="31"/>
                </a:moveTo>
                <a:lnTo>
                  <a:pt x="161" y="33"/>
                </a:lnTo>
                <a:cubicBezTo>
                  <a:pt x="160" y="27"/>
                  <a:pt x="158" y="22"/>
                  <a:pt x="155" y="19"/>
                </a:cubicBezTo>
                <a:cubicBezTo>
                  <a:pt x="151" y="15"/>
                  <a:pt x="146" y="13"/>
                  <a:pt x="140" y="13"/>
                </a:cubicBezTo>
                <a:cubicBezTo>
                  <a:pt x="135" y="13"/>
                  <a:pt x="130" y="14"/>
                  <a:pt x="127" y="17"/>
                </a:cubicBezTo>
                <a:cubicBezTo>
                  <a:pt x="122" y="20"/>
                  <a:pt x="118" y="26"/>
                  <a:pt x="115" y="32"/>
                </a:cubicBezTo>
                <a:cubicBezTo>
                  <a:pt x="112" y="39"/>
                  <a:pt x="111" y="49"/>
                  <a:pt x="111" y="62"/>
                </a:cubicBezTo>
                <a:cubicBezTo>
                  <a:pt x="114" y="56"/>
                  <a:pt x="119" y="52"/>
                  <a:pt x="124" y="49"/>
                </a:cubicBezTo>
                <a:cubicBezTo>
                  <a:pt x="130" y="46"/>
                  <a:pt x="135" y="45"/>
                  <a:pt x="141" y="45"/>
                </a:cubicBezTo>
                <a:cubicBezTo>
                  <a:pt x="151" y="45"/>
                  <a:pt x="160" y="49"/>
                  <a:pt x="167" y="56"/>
                </a:cubicBezTo>
                <a:cubicBezTo>
                  <a:pt x="175" y="64"/>
                  <a:pt x="178" y="74"/>
                  <a:pt x="178" y="86"/>
                </a:cubicBezTo>
                <a:cubicBezTo>
                  <a:pt x="178" y="94"/>
                  <a:pt x="177" y="101"/>
                  <a:pt x="173" y="108"/>
                </a:cubicBezTo>
                <a:cubicBezTo>
                  <a:pt x="170" y="114"/>
                  <a:pt x="165" y="120"/>
                  <a:pt x="159" y="123"/>
                </a:cubicBezTo>
                <a:cubicBezTo>
                  <a:pt x="153" y="127"/>
                  <a:pt x="147" y="129"/>
                  <a:pt x="139" y="129"/>
                </a:cubicBezTo>
                <a:cubicBezTo>
                  <a:pt x="126" y="129"/>
                  <a:pt x="116" y="124"/>
                  <a:pt x="107" y="115"/>
                </a:cubicBezTo>
                <a:cubicBezTo>
                  <a:pt x="99" y="105"/>
                  <a:pt x="95" y="89"/>
                  <a:pt x="95" y="68"/>
                </a:cubicBezTo>
                <a:cubicBezTo>
                  <a:pt x="95" y="43"/>
                  <a:pt x="100" y="26"/>
                  <a:pt x="109" y="15"/>
                </a:cubicBezTo>
                <a:cubicBezTo>
                  <a:pt x="117" y="5"/>
                  <a:pt x="127" y="0"/>
                  <a:pt x="140" y="0"/>
                </a:cubicBezTo>
                <a:cubicBezTo>
                  <a:pt x="150" y="0"/>
                  <a:pt x="159" y="3"/>
                  <a:pt x="165" y="8"/>
                </a:cubicBezTo>
                <a:cubicBezTo>
                  <a:pt x="171" y="14"/>
                  <a:pt x="175" y="22"/>
                  <a:pt x="176" y="31"/>
                </a:cubicBezTo>
                <a:close/>
                <a:moveTo>
                  <a:pt x="113" y="86"/>
                </a:moveTo>
                <a:cubicBezTo>
                  <a:pt x="113" y="91"/>
                  <a:pt x="114" y="96"/>
                  <a:pt x="116" y="101"/>
                </a:cubicBezTo>
                <a:cubicBezTo>
                  <a:pt x="119" y="106"/>
                  <a:pt x="122" y="110"/>
                  <a:pt x="126" y="112"/>
                </a:cubicBezTo>
                <a:cubicBezTo>
                  <a:pt x="130" y="115"/>
                  <a:pt x="134" y="116"/>
                  <a:pt x="139" y="116"/>
                </a:cubicBezTo>
                <a:cubicBezTo>
                  <a:pt x="145" y="116"/>
                  <a:pt x="151" y="113"/>
                  <a:pt x="156" y="108"/>
                </a:cubicBezTo>
                <a:cubicBezTo>
                  <a:pt x="160" y="103"/>
                  <a:pt x="163" y="96"/>
                  <a:pt x="163" y="87"/>
                </a:cubicBezTo>
                <a:cubicBezTo>
                  <a:pt x="163" y="78"/>
                  <a:pt x="160" y="71"/>
                  <a:pt x="156" y="66"/>
                </a:cubicBezTo>
                <a:cubicBezTo>
                  <a:pt x="151" y="61"/>
                  <a:pt x="145" y="59"/>
                  <a:pt x="138" y="59"/>
                </a:cubicBezTo>
                <a:cubicBezTo>
                  <a:pt x="131" y="59"/>
                  <a:pt x="125" y="61"/>
                  <a:pt x="120" y="66"/>
                </a:cubicBezTo>
                <a:cubicBezTo>
                  <a:pt x="116" y="71"/>
                  <a:pt x="113" y="78"/>
                  <a:pt x="113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6" name="Freeform 23"/>
          <p:cNvSpPr>
            <a:spLocks noEditPoints="1"/>
          </p:cNvSpPr>
          <p:nvPr/>
        </p:nvSpPr>
        <p:spPr bwMode="auto">
          <a:xfrm>
            <a:off x="6539208" y="5972684"/>
            <a:ext cx="129343" cy="94594"/>
          </a:xfrm>
          <a:custGeom>
            <a:avLst/>
            <a:gdLst>
              <a:gd name="T0" fmla="*/ 0 w 179"/>
              <a:gd name="T1" fmla="*/ 93 h 129"/>
              <a:gd name="T2" fmla="*/ 16 w 179"/>
              <a:gd name="T3" fmla="*/ 91 h 129"/>
              <a:gd name="T4" fmla="*/ 25 w 179"/>
              <a:gd name="T5" fmla="*/ 110 h 129"/>
              <a:gd name="T6" fmla="*/ 40 w 179"/>
              <a:gd name="T7" fmla="*/ 116 h 129"/>
              <a:gd name="T8" fmla="*/ 59 w 179"/>
              <a:gd name="T9" fmla="*/ 108 h 129"/>
              <a:gd name="T10" fmla="*/ 66 w 179"/>
              <a:gd name="T11" fmla="*/ 90 h 129"/>
              <a:gd name="T12" fmla="*/ 59 w 179"/>
              <a:gd name="T13" fmla="*/ 72 h 129"/>
              <a:gd name="T14" fmla="*/ 42 w 179"/>
              <a:gd name="T15" fmla="*/ 65 h 129"/>
              <a:gd name="T16" fmla="*/ 31 w 179"/>
              <a:gd name="T17" fmla="*/ 67 h 129"/>
              <a:gd name="T18" fmla="*/ 32 w 179"/>
              <a:gd name="T19" fmla="*/ 53 h 129"/>
              <a:gd name="T20" fmla="*/ 35 w 179"/>
              <a:gd name="T21" fmla="*/ 54 h 129"/>
              <a:gd name="T22" fmla="*/ 53 w 179"/>
              <a:gd name="T23" fmla="*/ 48 h 129"/>
              <a:gd name="T24" fmla="*/ 61 w 179"/>
              <a:gd name="T25" fmla="*/ 33 h 129"/>
              <a:gd name="T26" fmla="*/ 55 w 179"/>
              <a:gd name="T27" fmla="*/ 18 h 129"/>
              <a:gd name="T28" fmla="*/ 40 w 179"/>
              <a:gd name="T29" fmla="*/ 13 h 129"/>
              <a:gd name="T30" fmla="*/ 25 w 179"/>
              <a:gd name="T31" fmla="*/ 18 h 129"/>
              <a:gd name="T32" fmla="*/ 17 w 179"/>
              <a:gd name="T33" fmla="*/ 36 h 129"/>
              <a:gd name="T34" fmla="*/ 2 w 179"/>
              <a:gd name="T35" fmla="*/ 33 h 129"/>
              <a:gd name="T36" fmla="*/ 15 w 179"/>
              <a:gd name="T37" fmla="*/ 9 h 129"/>
              <a:gd name="T38" fmla="*/ 40 w 179"/>
              <a:gd name="T39" fmla="*/ 0 h 129"/>
              <a:gd name="T40" fmla="*/ 59 w 179"/>
              <a:gd name="T41" fmla="*/ 4 h 129"/>
              <a:gd name="T42" fmla="*/ 72 w 179"/>
              <a:gd name="T43" fmla="*/ 17 h 129"/>
              <a:gd name="T44" fmla="*/ 77 w 179"/>
              <a:gd name="T45" fmla="*/ 33 h 129"/>
              <a:gd name="T46" fmla="*/ 72 w 179"/>
              <a:gd name="T47" fmla="*/ 48 h 129"/>
              <a:gd name="T48" fmla="*/ 59 w 179"/>
              <a:gd name="T49" fmla="*/ 58 h 129"/>
              <a:gd name="T50" fmla="*/ 77 w 179"/>
              <a:gd name="T51" fmla="*/ 69 h 129"/>
              <a:gd name="T52" fmla="*/ 83 w 179"/>
              <a:gd name="T53" fmla="*/ 89 h 129"/>
              <a:gd name="T54" fmla="*/ 71 w 179"/>
              <a:gd name="T55" fmla="*/ 117 h 129"/>
              <a:gd name="T56" fmla="*/ 40 w 179"/>
              <a:gd name="T57" fmla="*/ 129 h 129"/>
              <a:gd name="T58" fmla="*/ 13 w 179"/>
              <a:gd name="T59" fmla="*/ 119 h 129"/>
              <a:gd name="T60" fmla="*/ 0 w 179"/>
              <a:gd name="T61" fmla="*/ 93 h 129"/>
              <a:gd name="T62" fmla="*/ 96 w 179"/>
              <a:gd name="T63" fmla="*/ 93 h 129"/>
              <a:gd name="T64" fmla="*/ 112 w 179"/>
              <a:gd name="T65" fmla="*/ 91 h 129"/>
              <a:gd name="T66" fmla="*/ 121 w 179"/>
              <a:gd name="T67" fmla="*/ 110 h 129"/>
              <a:gd name="T68" fmla="*/ 136 w 179"/>
              <a:gd name="T69" fmla="*/ 116 h 129"/>
              <a:gd name="T70" fmla="*/ 155 w 179"/>
              <a:gd name="T71" fmla="*/ 108 h 129"/>
              <a:gd name="T72" fmla="*/ 162 w 179"/>
              <a:gd name="T73" fmla="*/ 90 h 129"/>
              <a:gd name="T74" fmla="*/ 155 w 179"/>
              <a:gd name="T75" fmla="*/ 72 h 129"/>
              <a:gd name="T76" fmla="*/ 138 w 179"/>
              <a:gd name="T77" fmla="*/ 65 h 129"/>
              <a:gd name="T78" fmla="*/ 127 w 179"/>
              <a:gd name="T79" fmla="*/ 67 h 129"/>
              <a:gd name="T80" fmla="*/ 128 w 179"/>
              <a:gd name="T81" fmla="*/ 53 h 129"/>
              <a:gd name="T82" fmla="*/ 131 w 179"/>
              <a:gd name="T83" fmla="*/ 54 h 129"/>
              <a:gd name="T84" fmla="*/ 149 w 179"/>
              <a:gd name="T85" fmla="*/ 48 h 129"/>
              <a:gd name="T86" fmla="*/ 157 w 179"/>
              <a:gd name="T87" fmla="*/ 33 h 129"/>
              <a:gd name="T88" fmla="*/ 151 w 179"/>
              <a:gd name="T89" fmla="*/ 18 h 129"/>
              <a:gd name="T90" fmla="*/ 136 w 179"/>
              <a:gd name="T91" fmla="*/ 13 h 129"/>
              <a:gd name="T92" fmla="*/ 121 w 179"/>
              <a:gd name="T93" fmla="*/ 18 h 129"/>
              <a:gd name="T94" fmla="*/ 113 w 179"/>
              <a:gd name="T95" fmla="*/ 36 h 129"/>
              <a:gd name="T96" fmla="*/ 98 w 179"/>
              <a:gd name="T97" fmla="*/ 33 h 129"/>
              <a:gd name="T98" fmla="*/ 111 w 179"/>
              <a:gd name="T99" fmla="*/ 9 h 129"/>
              <a:gd name="T100" fmla="*/ 136 w 179"/>
              <a:gd name="T101" fmla="*/ 0 h 129"/>
              <a:gd name="T102" fmla="*/ 155 w 179"/>
              <a:gd name="T103" fmla="*/ 4 h 129"/>
              <a:gd name="T104" fmla="*/ 168 w 179"/>
              <a:gd name="T105" fmla="*/ 17 h 129"/>
              <a:gd name="T106" fmla="*/ 173 w 179"/>
              <a:gd name="T107" fmla="*/ 33 h 129"/>
              <a:gd name="T108" fmla="*/ 168 w 179"/>
              <a:gd name="T109" fmla="*/ 48 h 129"/>
              <a:gd name="T110" fmla="*/ 155 w 179"/>
              <a:gd name="T111" fmla="*/ 58 h 129"/>
              <a:gd name="T112" fmla="*/ 173 w 179"/>
              <a:gd name="T113" fmla="*/ 69 h 129"/>
              <a:gd name="T114" fmla="*/ 179 w 179"/>
              <a:gd name="T115" fmla="*/ 89 h 129"/>
              <a:gd name="T116" fmla="*/ 167 w 179"/>
              <a:gd name="T117" fmla="*/ 117 h 129"/>
              <a:gd name="T118" fmla="*/ 136 w 179"/>
              <a:gd name="T119" fmla="*/ 129 h 129"/>
              <a:gd name="T120" fmla="*/ 109 w 179"/>
              <a:gd name="T121" fmla="*/ 119 h 129"/>
              <a:gd name="T122" fmla="*/ 96 w 179"/>
              <a:gd name="T123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9" h="129">
                <a:moveTo>
                  <a:pt x="0" y="93"/>
                </a:moveTo>
                <a:lnTo>
                  <a:pt x="16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2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96" y="93"/>
                </a:moveTo>
                <a:lnTo>
                  <a:pt x="112" y="91"/>
                </a:lnTo>
                <a:cubicBezTo>
                  <a:pt x="113" y="100"/>
                  <a:pt x="116" y="106"/>
                  <a:pt x="121" y="110"/>
                </a:cubicBezTo>
                <a:cubicBezTo>
                  <a:pt x="125" y="114"/>
                  <a:pt x="130" y="116"/>
                  <a:pt x="136" y="116"/>
                </a:cubicBezTo>
                <a:cubicBezTo>
                  <a:pt x="144" y="116"/>
                  <a:pt x="150" y="114"/>
                  <a:pt x="155" y="108"/>
                </a:cubicBezTo>
                <a:cubicBezTo>
                  <a:pt x="160" y="103"/>
                  <a:pt x="162" y="97"/>
                  <a:pt x="162" y="90"/>
                </a:cubicBezTo>
                <a:cubicBezTo>
                  <a:pt x="162" y="83"/>
                  <a:pt x="160" y="77"/>
                  <a:pt x="155" y="72"/>
                </a:cubicBezTo>
                <a:cubicBezTo>
                  <a:pt x="151" y="68"/>
                  <a:pt x="145" y="65"/>
                  <a:pt x="138" y="65"/>
                </a:cubicBezTo>
                <a:cubicBezTo>
                  <a:pt x="135" y="65"/>
                  <a:pt x="131" y="66"/>
                  <a:pt x="127" y="67"/>
                </a:cubicBezTo>
                <a:lnTo>
                  <a:pt x="128" y="53"/>
                </a:lnTo>
                <a:cubicBezTo>
                  <a:pt x="129" y="53"/>
                  <a:pt x="130" y="54"/>
                  <a:pt x="131" y="54"/>
                </a:cubicBezTo>
                <a:cubicBezTo>
                  <a:pt x="137" y="54"/>
                  <a:pt x="143" y="52"/>
                  <a:pt x="149" y="48"/>
                </a:cubicBezTo>
                <a:cubicBezTo>
                  <a:pt x="154" y="45"/>
                  <a:pt x="157" y="40"/>
                  <a:pt x="157" y="33"/>
                </a:cubicBezTo>
                <a:cubicBezTo>
                  <a:pt x="157" y="27"/>
                  <a:pt x="155" y="22"/>
                  <a:pt x="151" y="18"/>
                </a:cubicBezTo>
                <a:cubicBezTo>
                  <a:pt x="147" y="15"/>
                  <a:pt x="142" y="13"/>
                  <a:pt x="136" y="13"/>
                </a:cubicBezTo>
                <a:cubicBezTo>
                  <a:pt x="130" y="13"/>
                  <a:pt x="125" y="15"/>
                  <a:pt x="121" y="18"/>
                </a:cubicBezTo>
                <a:cubicBezTo>
                  <a:pt x="117" y="22"/>
                  <a:pt x="114" y="28"/>
                  <a:pt x="113" y="36"/>
                </a:cubicBezTo>
                <a:lnTo>
                  <a:pt x="98" y="33"/>
                </a:lnTo>
                <a:cubicBezTo>
                  <a:pt x="100" y="22"/>
                  <a:pt x="104" y="14"/>
                  <a:pt x="111" y="9"/>
                </a:cubicBezTo>
                <a:cubicBezTo>
                  <a:pt x="117" y="3"/>
                  <a:pt x="126" y="0"/>
                  <a:pt x="136" y="0"/>
                </a:cubicBezTo>
                <a:cubicBezTo>
                  <a:pt x="143" y="0"/>
                  <a:pt x="149" y="2"/>
                  <a:pt x="155" y="4"/>
                </a:cubicBezTo>
                <a:cubicBezTo>
                  <a:pt x="160" y="7"/>
                  <a:pt x="165" y="11"/>
                  <a:pt x="168" y="17"/>
                </a:cubicBezTo>
                <a:cubicBezTo>
                  <a:pt x="171" y="22"/>
                  <a:pt x="173" y="27"/>
                  <a:pt x="173" y="33"/>
                </a:cubicBezTo>
                <a:cubicBezTo>
                  <a:pt x="173" y="38"/>
                  <a:pt x="171" y="43"/>
                  <a:pt x="168" y="48"/>
                </a:cubicBezTo>
                <a:cubicBezTo>
                  <a:pt x="165" y="52"/>
                  <a:pt x="161" y="56"/>
                  <a:pt x="155" y="58"/>
                </a:cubicBezTo>
                <a:cubicBezTo>
                  <a:pt x="163" y="60"/>
                  <a:pt x="168" y="64"/>
                  <a:pt x="173" y="69"/>
                </a:cubicBezTo>
                <a:cubicBezTo>
                  <a:pt x="177" y="74"/>
                  <a:pt x="179" y="81"/>
                  <a:pt x="179" y="89"/>
                </a:cubicBezTo>
                <a:cubicBezTo>
                  <a:pt x="179" y="100"/>
                  <a:pt x="175" y="110"/>
                  <a:pt x="167" y="117"/>
                </a:cubicBezTo>
                <a:cubicBezTo>
                  <a:pt x="159" y="125"/>
                  <a:pt x="148" y="129"/>
                  <a:pt x="136" y="129"/>
                </a:cubicBezTo>
                <a:cubicBezTo>
                  <a:pt x="125" y="129"/>
                  <a:pt x="116" y="126"/>
                  <a:pt x="109" y="119"/>
                </a:cubicBezTo>
                <a:cubicBezTo>
                  <a:pt x="101" y="112"/>
                  <a:pt x="97" y="104"/>
                  <a:pt x="96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7" name="Freeform 24"/>
          <p:cNvSpPr>
            <a:spLocks noEditPoints="1"/>
          </p:cNvSpPr>
          <p:nvPr/>
        </p:nvSpPr>
        <p:spPr bwMode="auto">
          <a:xfrm>
            <a:off x="6183998" y="5972684"/>
            <a:ext cx="129343" cy="94594"/>
          </a:xfrm>
          <a:custGeom>
            <a:avLst/>
            <a:gdLst>
              <a:gd name="T0" fmla="*/ 0 w 178"/>
              <a:gd name="T1" fmla="*/ 93 h 129"/>
              <a:gd name="T2" fmla="*/ 16 w 178"/>
              <a:gd name="T3" fmla="*/ 91 h 129"/>
              <a:gd name="T4" fmla="*/ 25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2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3 w 178"/>
              <a:gd name="T23" fmla="*/ 48 h 129"/>
              <a:gd name="T24" fmla="*/ 61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5 w 178"/>
              <a:gd name="T37" fmla="*/ 9 h 129"/>
              <a:gd name="T38" fmla="*/ 40 w 178"/>
              <a:gd name="T39" fmla="*/ 0 h 129"/>
              <a:gd name="T40" fmla="*/ 59 w 178"/>
              <a:gd name="T41" fmla="*/ 4 h 129"/>
              <a:gd name="T42" fmla="*/ 72 w 178"/>
              <a:gd name="T43" fmla="*/ 17 h 129"/>
              <a:gd name="T44" fmla="*/ 77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7 w 178"/>
              <a:gd name="T51" fmla="*/ 69 h 129"/>
              <a:gd name="T52" fmla="*/ 83 w 178"/>
              <a:gd name="T53" fmla="*/ 89 h 129"/>
              <a:gd name="T54" fmla="*/ 71 w 178"/>
              <a:gd name="T55" fmla="*/ 117 h 129"/>
              <a:gd name="T56" fmla="*/ 40 w 178"/>
              <a:gd name="T57" fmla="*/ 129 h 129"/>
              <a:gd name="T58" fmla="*/ 13 w 178"/>
              <a:gd name="T59" fmla="*/ 119 h 129"/>
              <a:gd name="T60" fmla="*/ 0 w 178"/>
              <a:gd name="T61" fmla="*/ 93 h 129"/>
              <a:gd name="T62" fmla="*/ 96 w 178"/>
              <a:gd name="T63" fmla="*/ 64 h 129"/>
              <a:gd name="T64" fmla="*/ 101 w 178"/>
              <a:gd name="T65" fmla="*/ 28 h 129"/>
              <a:gd name="T66" fmla="*/ 115 w 178"/>
              <a:gd name="T67" fmla="*/ 7 h 129"/>
              <a:gd name="T68" fmla="*/ 137 w 178"/>
              <a:gd name="T69" fmla="*/ 0 h 129"/>
              <a:gd name="T70" fmla="*/ 155 w 178"/>
              <a:gd name="T71" fmla="*/ 4 h 129"/>
              <a:gd name="T72" fmla="*/ 168 w 178"/>
              <a:gd name="T73" fmla="*/ 16 h 129"/>
              <a:gd name="T74" fmla="*/ 176 w 178"/>
              <a:gd name="T75" fmla="*/ 35 h 129"/>
              <a:gd name="T76" fmla="*/ 178 w 178"/>
              <a:gd name="T77" fmla="*/ 64 h 129"/>
              <a:gd name="T78" fmla="*/ 174 w 178"/>
              <a:gd name="T79" fmla="*/ 100 h 129"/>
              <a:gd name="T80" fmla="*/ 160 w 178"/>
              <a:gd name="T81" fmla="*/ 121 h 129"/>
              <a:gd name="T82" fmla="*/ 137 w 178"/>
              <a:gd name="T83" fmla="*/ 129 h 129"/>
              <a:gd name="T84" fmla="*/ 109 w 178"/>
              <a:gd name="T85" fmla="*/ 116 h 129"/>
              <a:gd name="T86" fmla="*/ 96 w 178"/>
              <a:gd name="T87" fmla="*/ 64 h 129"/>
              <a:gd name="T88" fmla="*/ 112 w 178"/>
              <a:gd name="T89" fmla="*/ 64 h 129"/>
              <a:gd name="T90" fmla="*/ 119 w 178"/>
              <a:gd name="T91" fmla="*/ 106 h 129"/>
              <a:gd name="T92" fmla="*/ 137 w 178"/>
              <a:gd name="T93" fmla="*/ 116 h 129"/>
              <a:gd name="T94" fmla="*/ 155 w 178"/>
              <a:gd name="T95" fmla="*/ 106 h 129"/>
              <a:gd name="T96" fmla="*/ 162 w 178"/>
              <a:gd name="T97" fmla="*/ 64 h 129"/>
              <a:gd name="T98" fmla="*/ 155 w 178"/>
              <a:gd name="T99" fmla="*/ 23 h 129"/>
              <a:gd name="T100" fmla="*/ 137 w 178"/>
              <a:gd name="T101" fmla="*/ 13 h 129"/>
              <a:gd name="T102" fmla="*/ 120 w 178"/>
              <a:gd name="T103" fmla="*/ 22 h 129"/>
              <a:gd name="T104" fmla="*/ 112 w 178"/>
              <a:gd name="T105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6" y="91"/>
                </a:lnTo>
                <a:cubicBezTo>
                  <a:pt x="18" y="100"/>
                  <a:pt x="21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4" y="53"/>
                  <a:pt x="34" y="54"/>
                  <a:pt x="35" y="54"/>
                </a:cubicBezTo>
                <a:cubicBezTo>
                  <a:pt x="42" y="54"/>
                  <a:pt x="48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9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2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5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3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3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6" y="112"/>
                  <a:pt x="1" y="104"/>
                  <a:pt x="0" y="93"/>
                </a:cubicBezTo>
                <a:close/>
                <a:moveTo>
                  <a:pt x="96" y="64"/>
                </a:moveTo>
                <a:cubicBezTo>
                  <a:pt x="96" y="49"/>
                  <a:pt x="98" y="38"/>
                  <a:pt x="101" y="28"/>
                </a:cubicBezTo>
                <a:cubicBezTo>
                  <a:pt x="104" y="19"/>
                  <a:pt x="109" y="12"/>
                  <a:pt x="115" y="7"/>
                </a:cubicBezTo>
                <a:cubicBezTo>
                  <a:pt x="121" y="3"/>
                  <a:pt x="128" y="0"/>
                  <a:pt x="137" y="0"/>
                </a:cubicBezTo>
                <a:cubicBezTo>
                  <a:pt x="144" y="0"/>
                  <a:pt x="150" y="1"/>
                  <a:pt x="155" y="4"/>
                </a:cubicBezTo>
                <a:cubicBezTo>
                  <a:pt x="160" y="7"/>
                  <a:pt x="164" y="11"/>
                  <a:pt x="168" y="16"/>
                </a:cubicBezTo>
                <a:cubicBezTo>
                  <a:pt x="171" y="21"/>
                  <a:pt x="174" y="27"/>
                  <a:pt x="176" y="35"/>
                </a:cubicBezTo>
                <a:cubicBezTo>
                  <a:pt x="178" y="42"/>
                  <a:pt x="178" y="52"/>
                  <a:pt x="178" y="64"/>
                </a:cubicBezTo>
                <a:cubicBezTo>
                  <a:pt x="178" y="79"/>
                  <a:pt x="177" y="91"/>
                  <a:pt x="174" y="100"/>
                </a:cubicBezTo>
                <a:cubicBezTo>
                  <a:pt x="171" y="109"/>
                  <a:pt x="166" y="116"/>
                  <a:pt x="160" y="121"/>
                </a:cubicBezTo>
                <a:cubicBezTo>
                  <a:pt x="154" y="126"/>
                  <a:pt x="147" y="129"/>
                  <a:pt x="137" y="129"/>
                </a:cubicBezTo>
                <a:cubicBezTo>
                  <a:pt x="125" y="129"/>
                  <a:pt x="116" y="124"/>
                  <a:pt x="109" y="116"/>
                </a:cubicBezTo>
                <a:cubicBezTo>
                  <a:pt x="100" y="105"/>
                  <a:pt x="96" y="88"/>
                  <a:pt x="96" y="64"/>
                </a:cubicBezTo>
                <a:close/>
                <a:moveTo>
                  <a:pt x="112" y="64"/>
                </a:moveTo>
                <a:cubicBezTo>
                  <a:pt x="112" y="85"/>
                  <a:pt x="115" y="99"/>
                  <a:pt x="119" y="106"/>
                </a:cubicBezTo>
                <a:cubicBezTo>
                  <a:pt x="124" y="113"/>
                  <a:pt x="130" y="116"/>
                  <a:pt x="137" y="116"/>
                </a:cubicBezTo>
                <a:cubicBezTo>
                  <a:pt x="144" y="116"/>
                  <a:pt x="150" y="113"/>
                  <a:pt x="155" y="106"/>
                </a:cubicBezTo>
                <a:cubicBezTo>
                  <a:pt x="160" y="99"/>
                  <a:pt x="162" y="85"/>
                  <a:pt x="162" y="64"/>
                </a:cubicBezTo>
                <a:cubicBezTo>
                  <a:pt x="162" y="44"/>
                  <a:pt x="160" y="30"/>
                  <a:pt x="155" y="23"/>
                </a:cubicBezTo>
                <a:cubicBezTo>
                  <a:pt x="150" y="16"/>
                  <a:pt x="144" y="13"/>
                  <a:pt x="137" y="13"/>
                </a:cubicBezTo>
                <a:cubicBezTo>
                  <a:pt x="130" y="13"/>
                  <a:pt x="124" y="16"/>
                  <a:pt x="120" y="22"/>
                </a:cubicBezTo>
                <a:cubicBezTo>
                  <a:pt x="115" y="29"/>
                  <a:pt x="112" y="44"/>
                  <a:pt x="112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8" name="Freeform 25"/>
          <p:cNvSpPr>
            <a:spLocks noEditPoints="1"/>
          </p:cNvSpPr>
          <p:nvPr/>
        </p:nvSpPr>
        <p:spPr bwMode="auto">
          <a:xfrm>
            <a:off x="5828788" y="5972684"/>
            <a:ext cx="131273" cy="92663"/>
          </a:xfrm>
          <a:custGeom>
            <a:avLst/>
            <a:gdLst>
              <a:gd name="T0" fmla="*/ 84 w 181"/>
              <a:gd name="T1" fmla="*/ 112 h 127"/>
              <a:gd name="T2" fmla="*/ 84 w 181"/>
              <a:gd name="T3" fmla="*/ 127 h 127"/>
              <a:gd name="T4" fmla="*/ 0 w 181"/>
              <a:gd name="T5" fmla="*/ 127 h 127"/>
              <a:gd name="T6" fmla="*/ 2 w 181"/>
              <a:gd name="T7" fmla="*/ 116 h 127"/>
              <a:gd name="T8" fmla="*/ 12 w 181"/>
              <a:gd name="T9" fmla="*/ 99 h 127"/>
              <a:gd name="T10" fmla="*/ 33 w 181"/>
              <a:gd name="T11" fmla="*/ 80 h 127"/>
              <a:gd name="T12" fmla="*/ 60 w 181"/>
              <a:gd name="T13" fmla="*/ 53 h 127"/>
              <a:gd name="T14" fmla="*/ 68 w 181"/>
              <a:gd name="T15" fmla="*/ 35 h 127"/>
              <a:gd name="T16" fmla="*/ 61 w 181"/>
              <a:gd name="T17" fmla="*/ 19 h 127"/>
              <a:gd name="T18" fmla="*/ 44 w 181"/>
              <a:gd name="T19" fmla="*/ 13 h 127"/>
              <a:gd name="T20" fmla="*/ 26 w 181"/>
              <a:gd name="T21" fmla="*/ 20 h 127"/>
              <a:gd name="T22" fmla="*/ 19 w 181"/>
              <a:gd name="T23" fmla="*/ 38 h 127"/>
              <a:gd name="T24" fmla="*/ 3 w 181"/>
              <a:gd name="T25" fmla="*/ 37 h 127"/>
              <a:gd name="T26" fmla="*/ 16 w 181"/>
              <a:gd name="T27" fmla="*/ 9 h 127"/>
              <a:gd name="T28" fmla="*/ 44 w 181"/>
              <a:gd name="T29" fmla="*/ 0 h 127"/>
              <a:gd name="T30" fmla="*/ 73 w 181"/>
              <a:gd name="T31" fmla="*/ 10 h 127"/>
              <a:gd name="T32" fmla="*/ 84 w 181"/>
              <a:gd name="T33" fmla="*/ 35 h 127"/>
              <a:gd name="T34" fmla="*/ 81 w 181"/>
              <a:gd name="T35" fmla="*/ 50 h 127"/>
              <a:gd name="T36" fmla="*/ 70 w 181"/>
              <a:gd name="T37" fmla="*/ 65 h 127"/>
              <a:gd name="T38" fmla="*/ 46 w 181"/>
              <a:gd name="T39" fmla="*/ 88 h 127"/>
              <a:gd name="T40" fmla="*/ 29 w 181"/>
              <a:gd name="T41" fmla="*/ 103 h 127"/>
              <a:gd name="T42" fmla="*/ 22 w 181"/>
              <a:gd name="T43" fmla="*/ 112 h 127"/>
              <a:gd name="T44" fmla="*/ 84 w 181"/>
              <a:gd name="T45" fmla="*/ 112 h 127"/>
              <a:gd name="T46" fmla="*/ 99 w 181"/>
              <a:gd name="T47" fmla="*/ 17 h 127"/>
              <a:gd name="T48" fmla="*/ 99 w 181"/>
              <a:gd name="T49" fmla="*/ 2 h 127"/>
              <a:gd name="T50" fmla="*/ 181 w 181"/>
              <a:gd name="T51" fmla="*/ 2 h 127"/>
              <a:gd name="T52" fmla="*/ 181 w 181"/>
              <a:gd name="T53" fmla="*/ 14 h 127"/>
              <a:gd name="T54" fmla="*/ 157 w 181"/>
              <a:gd name="T55" fmla="*/ 48 h 127"/>
              <a:gd name="T56" fmla="*/ 139 w 181"/>
              <a:gd name="T57" fmla="*/ 92 h 127"/>
              <a:gd name="T58" fmla="*/ 133 w 181"/>
              <a:gd name="T59" fmla="*/ 127 h 127"/>
              <a:gd name="T60" fmla="*/ 117 w 181"/>
              <a:gd name="T61" fmla="*/ 127 h 127"/>
              <a:gd name="T62" fmla="*/ 123 w 181"/>
              <a:gd name="T63" fmla="*/ 91 h 127"/>
              <a:gd name="T64" fmla="*/ 139 w 181"/>
              <a:gd name="T65" fmla="*/ 50 h 127"/>
              <a:gd name="T66" fmla="*/ 161 w 181"/>
              <a:gd name="T67" fmla="*/ 17 h 127"/>
              <a:gd name="T68" fmla="*/ 99 w 181"/>
              <a:gd name="T69" fmla="*/ 1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1" h="127">
                <a:moveTo>
                  <a:pt x="84" y="112"/>
                </a:moveTo>
                <a:lnTo>
                  <a:pt x="84" y="127"/>
                </a:lnTo>
                <a:lnTo>
                  <a:pt x="0" y="127"/>
                </a:lnTo>
                <a:cubicBezTo>
                  <a:pt x="0" y="123"/>
                  <a:pt x="1" y="119"/>
                  <a:pt x="2" y="116"/>
                </a:cubicBezTo>
                <a:cubicBezTo>
                  <a:pt x="4" y="110"/>
                  <a:pt x="8" y="105"/>
                  <a:pt x="12" y="99"/>
                </a:cubicBezTo>
                <a:cubicBezTo>
                  <a:pt x="17" y="94"/>
                  <a:pt x="24" y="87"/>
                  <a:pt x="33" y="80"/>
                </a:cubicBezTo>
                <a:cubicBezTo>
                  <a:pt x="46" y="69"/>
                  <a:pt x="56" y="60"/>
                  <a:pt x="60" y="53"/>
                </a:cubicBezTo>
                <a:cubicBezTo>
                  <a:pt x="65" y="47"/>
                  <a:pt x="68" y="41"/>
                  <a:pt x="68" y="35"/>
                </a:cubicBezTo>
                <a:cubicBezTo>
                  <a:pt x="68" y="29"/>
                  <a:pt x="65" y="23"/>
                  <a:pt x="61" y="19"/>
                </a:cubicBezTo>
                <a:cubicBezTo>
                  <a:pt x="57" y="15"/>
                  <a:pt x="51" y="13"/>
                  <a:pt x="44" y="13"/>
                </a:cubicBezTo>
                <a:cubicBezTo>
                  <a:pt x="37" y="13"/>
                  <a:pt x="31" y="15"/>
                  <a:pt x="26" y="20"/>
                </a:cubicBezTo>
                <a:cubicBezTo>
                  <a:pt x="22" y="24"/>
                  <a:pt x="19" y="30"/>
                  <a:pt x="19" y="38"/>
                </a:cubicBezTo>
                <a:lnTo>
                  <a:pt x="3" y="37"/>
                </a:lnTo>
                <a:cubicBezTo>
                  <a:pt x="5" y="25"/>
                  <a:pt x="9" y="16"/>
                  <a:pt x="16" y="9"/>
                </a:cubicBezTo>
                <a:cubicBezTo>
                  <a:pt x="23" y="3"/>
                  <a:pt x="32" y="0"/>
                  <a:pt x="44" y="0"/>
                </a:cubicBezTo>
                <a:cubicBezTo>
                  <a:pt x="56" y="0"/>
                  <a:pt x="66" y="3"/>
                  <a:pt x="73" y="10"/>
                </a:cubicBezTo>
                <a:cubicBezTo>
                  <a:pt x="80" y="17"/>
                  <a:pt x="84" y="25"/>
                  <a:pt x="84" y="35"/>
                </a:cubicBezTo>
                <a:cubicBezTo>
                  <a:pt x="84" y="40"/>
                  <a:pt x="83" y="45"/>
                  <a:pt x="81" y="50"/>
                </a:cubicBezTo>
                <a:cubicBezTo>
                  <a:pt x="78" y="55"/>
                  <a:pt x="75" y="60"/>
                  <a:pt x="70" y="65"/>
                </a:cubicBezTo>
                <a:cubicBezTo>
                  <a:pt x="66" y="71"/>
                  <a:pt x="58" y="78"/>
                  <a:pt x="46" y="88"/>
                </a:cubicBezTo>
                <a:cubicBezTo>
                  <a:pt x="37" y="95"/>
                  <a:pt x="31" y="100"/>
                  <a:pt x="29" y="103"/>
                </a:cubicBezTo>
                <a:cubicBezTo>
                  <a:pt x="26" y="106"/>
                  <a:pt x="24" y="109"/>
                  <a:pt x="22" y="112"/>
                </a:cubicBezTo>
                <a:lnTo>
                  <a:pt x="84" y="112"/>
                </a:lnTo>
                <a:close/>
                <a:moveTo>
                  <a:pt x="99" y="17"/>
                </a:moveTo>
                <a:lnTo>
                  <a:pt x="99" y="2"/>
                </a:lnTo>
                <a:lnTo>
                  <a:pt x="181" y="2"/>
                </a:lnTo>
                <a:lnTo>
                  <a:pt x="181" y="14"/>
                </a:lnTo>
                <a:cubicBezTo>
                  <a:pt x="173" y="23"/>
                  <a:pt x="165" y="34"/>
                  <a:pt x="157" y="48"/>
                </a:cubicBezTo>
                <a:cubicBezTo>
                  <a:pt x="149" y="62"/>
                  <a:pt x="143" y="77"/>
                  <a:pt x="139" y="92"/>
                </a:cubicBezTo>
                <a:cubicBezTo>
                  <a:pt x="136" y="102"/>
                  <a:pt x="134" y="114"/>
                  <a:pt x="133" y="127"/>
                </a:cubicBezTo>
                <a:lnTo>
                  <a:pt x="117" y="127"/>
                </a:lnTo>
                <a:cubicBezTo>
                  <a:pt x="117" y="117"/>
                  <a:pt x="119" y="105"/>
                  <a:pt x="123" y="91"/>
                </a:cubicBezTo>
                <a:cubicBezTo>
                  <a:pt x="127" y="77"/>
                  <a:pt x="132" y="63"/>
                  <a:pt x="139" y="50"/>
                </a:cubicBezTo>
                <a:cubicBezTo>
                  <a:pt x="146" y="37"/>
                  <a:pt x="153" y="26"/>
                  <a:pt x="161" y="17"/>
                </a:cubicBezTo>
                <a:lnTo>
                  <a:pt x="99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9" name="Freeform 26"/>
          <p:cNvSpPr>
            <a:spLocks noEditPoints="1"/>
          </p:cNvSpPr>
          <p:nvPr/>
        </p:nvSpPr>
        <p:spPr bwMode="auto">
          <a:xfrm>
            <a:off x="5475508" y="5972684"/>
            <a:ext cx="129343" cy="92663"/>
          </a:xfrm>
          <a:custGeom>
            <a:avLst/>
            <a:gdLst>
              <a:gd name="T0" fmla="*/ 83 w 180"/>
              <a:gd name="T1" fmla="*/ 112 h 127"/>
              <a:gd name="T2" fmla="*/ 83 w 180"/>
              <a:gd name="T3" fmla="*/ 127 h 127"/>
              <a:gd name="T4" fmla="*/ 0 w 180"/>
              <a:gd name="T5" fmla="*/ 127 h 127"/>
              <a:gd name="T6" fmla="*/ 2 w 180"/>
              <a:gd name="T7" fmla="*/ 116 h 127"/>
              <a:gd name="T8" fmla="*/ 12 w 180"/>
              <a:gd name="T9" fmla="*/ 99 h 127"/>
              <a:gd name="T10" fmla="*/ 32 w 180"/>
              <a:gd name="T11" fmla="*/ 80 h 127"/>
              <a:gd name="T12" fmla="*/ 60 w 180"/>
              <a:gd name="T13" fmla="*/ 53 h 127"/>
              <a:gd name="T14" fmla="*/ 67 w 180"/>
              <a:gd name="T15" fmla="*/ 35 h 127"/>
              <a:gd name="T16" fmla="*/ 60 w 180"/>
              <a:gd name="T17" fmla="*/ 19 h 127"/>
              <a:gd name="T18" fmla="*/ 43 w 180"/>
              <a:gd name="T19" fmla="*/ 13 h 127"/>
              <a:gd name="T20" fmla="*/ 25 w 180"/>
              <a:gd name="T21" fmla="*/ 20 h 127"/>
              <a:gd name="T22" fmla="*/ 19 w 180"/>
              <a:gd name="T23" fmla="*/ 38 h 127"/>
              <a:gd name="T24" fmla="*/ 3 w 180"/>
              <a:gd name="T25" fmla="*/ 37 h 127"/>
              <a:gd name="T26" fmla="*/ 15 w 180"/>
              <a:gd name="T27" fmla="*/ 9 h 127"/>
              <a:gd name="T28" fmla="*/ 44 w 180"/>
              <a:gd name="T29" fmla="*/ 0 h 127"/>
              <a:gd name="T30" fmla="*/ 72 w 180"/>
              <a:gd name="T31" fmla="*/ 10 h 127"/>
              <a:gd name="T32" fmla="*/ 83 w 180"/>
              <a:gd name="T33" fmla="*/ 35 h 127"/>
              <a:gd name="T34" fmla="*/ 80 w 180"/>
              <a:gd name="T35" fmla="*/ 50 h 127"/>
              <a:gd name="T36" fmla="*/ 69 w 180"/>
              <a:gd name="T37" fmla="*/ 65 h 127"/>
              <a:gd name="T38" fmla="*/ 46 w 180"/>
              <a:gd name="T39" fmla="*/ 88 h 127"/>
              <a:gd name="T40" fmla="*/ 28 w 180"/>
              <a:gd name="T41" fmla="*/ 103 h 127"/>
              <a:gd name="T42" fmla="*/ 21 w 180"/>
              <a:gd name="T43" fmla="*/ 112 h 127"/>
              <a:gd name="T44" fmla="*/ 83 w 180"/>
              <a:gd name="T45" fmla="*/ 112 h 127"/>
              <a:gd name="T46" fmla="*/ 147 w 180"/>
              <a:gd name="T47" fmla="*/ 127 h 127"/>
              <a:gd name="T48" fmla="*/ 147 w 180"/>
              <a:gd name="T49" fmla="*/ 96 h 127"/>
              <a:gd name="T50" fmla="*/ 93 w 180"/>
              <a:gd name="T51" fmla="*/ 96 h 127"/>
              <a:gd name="T52" fmla="*/ 93 w 180"/>
              <a:gd name="T53" fmla="*/ 82 h 127"/>
              <a:gd name="T54" fmla="*/ 150 w 180"/>
              <a:gd name="T55" fmla="*/ 1 h 127"/>
              <a:gd name="T56" fmla="*/ 163 w 180"/>
              <a:gd name="T57" fmla="*/ 1 h 127"/>
              <a:gd name="T58" fmla="*/ 163 w 180"/>
              <a:gd name="T59" fmla="*/ 82 h 127"/>
              <a:gd name="T60" fmla="*/ 180 w 180"/>
              <a:gd name="T61" fmla="*/ 82 h 127"/>
              <a:gd name="T62" fmla="*/ 180 w 180"/>
              <a:gd name="T63" fmla="*/ 96 h 127"/>
              <a:gd name="T64" fmla="*/ 163 w 180"/>
              <a:gd name="T65" fmla="*/ 96 h 127"/>
              <a:gd name="T66" fmla="*/ 163 w 180"/>
              <a:gd name="T67" fmla="*/ 127 h 127"/>
              <a:gd name="T68" fmla="*/ 147 w 180"/>
              <a:gd name="T69" fmla="*/ 127 h 127"/>
              <a:gd name="T70" fmla="*/ 147 w 180"/>
              <a:gd name="T71" fmla="*/ 82 h 127"/>
              <a:gd name="T72" fmla="*/ 147 w 180"/>
              <a:gd name="T73" fmla="*/ 25 h 127"/>
              <a:gd name="T74" fmla="*/ 108 w 180"/>
              <a:gd name="T75" fmla="*/ 82 h 127"/>
              <a:gd name="T76" fmla="*/ 147 w 180"/>
              <a:gd name="T77" fmla="*/ 8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4" y="47"/>
                  <a:pt x="67" y="41"/>
                  <a:pt x="67" y="35"/>
                </a:cubicBezTo>
                <a:cubicBezTo>
                  <a:pt x="67" y="29"/>
                  <a:pt x="65" y="23"/>
                  <a:pt x="60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5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69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47" y="127"/>
                </a:moveTo>
                <a:lnTo>
                  <a:pt x="147" y="96"/>
                </a:lnTo>
                <a:lnTo>
                  <a:pt x="93" y="96"/>
                </a:lnTo>
                <a:lnTo>
                  <a:pt x="93" y="82"/>
                </a:lnTo>
                <a:lnTo>
                  <a:pt x="150" y="1"/>
                </a:lnTo>
                <a:lnTo>
                  <a:pt x="163" y="1"/>
                </a:lnTo>
                <a:lnTo>
                  <a:pt x="163" y="82"/>
                </a:lnTo>
                <a:lnTo>
                  <a:pt x="180" y="82"/>
                </a:lnTo>
                <a:lnTo>
                  <a:pt x="180" y="96"/>
                </a:lnTo>
                <a:lnTo>
                  <a:pt x="163" y="96"/>
                </a:lnTo>
                <a:lnTo>
                  <a:pt x="163" y="127"/>
                </a:lnTo>
                <a:lnTo>
                  <a:pt x="147" y="127"/>
                </a:lnTo>
                <a:close/>
                <a:moveTo>
                  <a:pt x="147" y="82"/>
                </a:moveTo>
                <a:lnTo>
                  <a:pt x="147" y="25"/>
                </a:lnTo>
                <a:lnTo>
                  <a:pt x="108" y="82"/>
                </a:lnTo>
                <a:lnTo>
                  <a:pt x="147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0" name="Freeform 27"/>
          <p:cNvSpPr>
            <a:spLocks noEditPoints="1"/>
          </p:cNvSpPr>
          <p:nvPr/>
        </p:nvSpPr>
        <p:spPr bwMode="auto">
          <a:xfrm>
            <a:off x="5120299" y="5972684"/>
            <a:ext cx="113899" cy="92663"/>
          </a:xfrm>
          <a:custGeom>
            <a:avLst/>
            <a:gdLst>
              <a:gd name="T0" fmla="*/ 83 w 156"/>
              <a:gd name="T1" fmla="*/ 112 h 127"/>
              <a:gd name="T2" fmla="*/ 83 w 156"/>
              <a:gd name="T3" fmla="*/ 127 h 127"/>
              <a:gd name="T4" fmla="*/ 0 w 156"/>
              <a:gd name="T5" fmla="*/ 127 h 127"/>
              <a:gd name="T6" fmla="*/ 2 w 156"/>
              <a:gd name="T7" fmla="*/ 116 h 127"/>
              <a:gd name="T8" fmla="*/ 12 w 156"/>
              <a:gd name="T9" fmla="*/ 99 h 127"/>
              <a:gd name="T10" fmla="*/ 32 w 156"/>
              <a:gd name="T11" fmla="*/ 80 h 127"/>
              <a:gd name="T12" fmla="*/ 60 w 156"/>
              <a:gd name="T13" fmla="*/ 53 h 127"/>
              <a:gd name="T14" fmla="*/ 67 w 156"/>
              <a:gd name="T15" fmla="*/ 35 h 127"/>
              <a:gd name="T16" fmla="*/ 61 w 156"/>
              <a:gd name="T17" fmla="*/ 19 h 127"/>
              <a:gd name="T18" fmla="*/ 43 w 156"/>
              <a:gd name="T19" fmla="*/ 13 h 127"/>
              <a:gd name="T20" fmla="*/ 26 w 156"/>
              <a:gd name="T21" fmla="*/ 20 h 127"/>
              <a:gd name="T22" fmla="*/ 19 w 156"/>
              <a:gd name="T23" fmla="*/ 38 h 127"/>
              <a:gd name="T24" fmla="*/ 3 w 156"/>
              <a:gd name="T25" fmla="*/ 37 h 127"/>
              <a:gd name="T26" fmla="*/ 15 w 156"/>
              <a:gd name="T27" fmla="*/ 9 h 127"/>
              <a:gd name="T28" fmla="*/ 44 w 156"/>
              <a:gd name="T29" fmla="*/ 0 h 127"/>
              <a:gd name="T30" fmla="*/ 72 w 156"/>
              <a:gd name="T31" fmla="*/ 10 h 127"/>
              <a:gd name="T32" fmla="*/ 83 w 156"/>
              <a:gd name="T33" fmla="*/ 35 h 127"/>
              <a:gd name="T34" fmla="*/ 80 w 156"/>
              <a:gd name="T35" fmla="*/ 50 h 127"/>
              <a:gd name="T36" fmla="*/ 70 w 156"/>
              <a:gd name="T37" fmla="*/ 65 h 127"/>
              <a:gd name="T38" fmla="*/ 46 w 156"/>
              <a:gd name="T39" fmla="*/ 88 h 127"/>
              <a:gd name="T40" fmla="*/ 28 w 156"/>
              <a:gd name="T41" fmla="*/ 103 h 127"/>
              <a:gd name="T42" fmla="*/ 21 w 156"/>
              <a:gd name="T43" fmla="*/ 112 h 127"/>
              <a:gd name="T44" fmla="*/ 83 w 156"/>
              <a:gd name="T45" fmla="*/ 112 h 127"/>
              <a:gd name="T46" fmla="*/ 156 w 156"/>
              <a:gd name="T47" fmla="*/ 127 h 127"/>
              <a:gd name="T48" fmla="*/ 141 w 156"/>
              <a:gd name="T49" fmla="*/ 127 h 127"/>
              <a:gd name="T50" fmla="*/ 141 w 156"/>
              <a:gd name="T51" fmla="*/ 28 h 127"/>
              <a:gd name="T52" fmla="*/ 126 w 156"/>
              <a:gd name="T53" fmla="*/ 39 h 127"/>
              <a:gd name="T54" fmla="*/ 110 w 156"/>
              <a:gd name="T55" fmla="*/ 47 h 127"/>
              <a:gd name="T56" fmla="*/ 110 w 156"/>
              <a:gd name="T57" fmla="*/ 32 h 127"/>
              <a:gd name="T58" fmla="*/ 132 w 156"/>
              <a:gd name="T59" fmla="*/ 17 h 127"/>
              <a:gd name="T60" fmla="*/ 146 w 156"/>
              <a:gd name="T61" fmla="*/ 0 h 127"/>
              <a:gd name="T62" fmla="*/ 156 w 156"/>
              <a:gd name="T63" fmla="*/ 0 h 127"/>
              <a:gd name="T64" fmla="*/ 156 w 156"/>
              <a:gd name="T65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5" y="47"/>
                  <a:pt x="67" y="41"/>
                  <a:pt x="67" y="35"/>
                </a:cubicBezTo>
                <a:cubicBezTo>
                  <a:pt x="67" y="29"/>
                  <a:pt x="65" y="23"/>
                  <a:pt x="61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6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70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56" y="127"/>
                </a:moveTo>
                <a:lnTo>
                  <a:pt x="141" y="127"/>
                </a:lnTo>
                <a:lnTo>
                  <a:pt x="141" y="28"/>
                </a:lnTo>
                <a:cubicBezTo>
                  <a:pt x="137" y="32"/>
                  <a:pt x="132" y="35"/>
                  <a:pt x="126" y="39"/>
                </a:cubicBezTo>
                <a:cubicBezTo>
                  <a:pt x="120" y="42"/>
                  <a:pt x="115" y="45"/>
                  <a:pt x="110" y="47"/>
                </a:cubicBezTo>
                <a:lnTo>
                  <a:pt x="110" y="32"/>
                </a:lnTo>
                <a:cubicBezTo>
                  <a:pt x="118" y="28"/>
                  <a:pt x="126" y="23"/>
                  <a:pt x="132" y="17"/>
                </a:cubicBezTo>
                <a:cubicBezTo>
                  <a:pt x="139" y="11"/>
                  <a:pt x="143" y="6"/>
                  <a:pt x="146" y="0"/>
                </a:cubicBezTo>
                <a:lnTo>
                  <a:pt x="156" y="0"/>
                </a:lnTo>
                <a:lnTo>
                  <a:pt x="156" y="1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1" name="Freeform 28"/>
          <p:cNvSpPr>
            <a:spLocks noEditPoints="1"/>
          </p:cNvSpPr>
          <p:nvPr/>
        </p:nvSpPr>
        <p:spPr bwMode="auto">
          <a:xfrm>
            <a:off x="4776671" y="5972684"/>
            <a:ext cx="121622" cy="94594"/>
          </a:xfrm>
          <a:custGeom>
            <a:avLst/>
            <a:gdLst>
              <a:gd name="T0" fmla="*/ 46 w 167"/>
              <a:gd name="T1" fmla="*/ 127 h 129"/>
              <a:gd name="T2" fmla="*/ 31 w 167"/>
              <a:gd name="T3" fmla="*/ 127 h 129"/>
              <a:gd name="T4" fmla="*/ 31 w 167"/>
              <a:gd name="T5" fmla="*/ 28 h 129"/>
              <a:gd name="T6" fmla="*/ 16 w 167"/>
              <a:gd name="T7" fmla="*/ 39 h 129"/>
              <a:gd name="T8" fmla="*/ 0 w 167"/>
              <a:gd name="T9" fmla="*/ 47 h 129"/>
              <a:gd name="T10" fmla="*/ 0 w 167"/>
              <a:gd name="T11" fmla="*/ 32 h 129"/>
              <a:gd name="T12" fmla="*/ 23 w 167"/>
              <a:gd name="T13" fmla="*/ 17 h 129"/>
              <a:gd name="T14" fmla="*/ 36 w 167"/>
              <a:gd name="T15" fmla="*/ 0 h 129"/>
              <a:gd name="T16" fmla="*/ 46 w 167"/>
              <a:gd name="T17" fmla="*/ 0 h 129"/>
              <a:gd name="T18" fmla="*/ 46 w 167"/>
              <a:gd name="T19" fmla="*/ 127 h 129"/>
              <a:gd name="T20" fmla="*/ 108 w 167"/>
              <a:gd name="T21" fmla="*/ 58 h 129"/>
              <a:gd name="T22" fmla="*/ 94 w 167"/>
              <a:gd name="T23" fmla="*/ 48 h 129"/>
              <a:gd name="T24" fmla="*/ 89 w 167"/>
              <a:gd name="T25" fmla="*/ 33 h 129"/>
              <a:gd name="T26" fmla="*/ 99 w 167"/>
              <a:gd name="T27" fmla="*/ 9 h 129"/>
              <a:gd name="T28" fmla="*/ 125 w 167"/>
              <a:gd name="T29" fmla="*/ 0 h 129"/>
              <a:gd name="T30" fmla="*/ 152 w 167"/>
              <a:gd name="T31" fmla="*/ 10 h 129"/>
              <a:gd name="T32" fmla="*/ 162 w 167"/>
              <a:gd name="T33" fmla="*/ 33 h 129"/>
              <a:gd name="T34" fmla="*/ 157 w 167"/>
              <a:gd name="T35" fmla="*/ 48 h 129"/>
              <a:gd name="T36" fmla="*/ 143 w 167"/>
              <a:gd name="T37" fmla="*/ 58 h 129"/>
              <a:gd name="T38" fmla="*/ 161 w 167"/>
              <a:gd name="T39" fmla="*/ 70 h 129"/>
              <a:gd name="T40" fmla="*/ 167 w 167"/>
              <a:gd name="T41" fmla="*/ 91 h 129"/>
              <a:gd name="T42" fmla="*/ 155 w 167"/>
              <a:gd name="T43" fmla="*/ 118 h 129"/>
              <a:gd name="T44" fmla="*/ 125 w 167"/>
              <a:gd name="T45" fmla="*/ 129 h 129"/>
              <a:gd name="T46" fmla="*/ 95 w 167"/>
              <a:gd name="T47" fmla="*/ 118 h 129"/>
              <a:gd name="T48" fmla="*/ 84 w 167"/>
              <a:gd name="T49" fmla="*/ 90 h 129"/>
              <a:gd name="T50" fmla="*/ 90 w 167"/>
              <a:gd name="T51" fmla="*/ 70 h 129"/>
              <a:gd name="T52" fmla="*/ 108 w 167"/>
              <a:gd name="T53" fmla="*/ 58 h 129"/>
              <a:gd name="T54" fmla="*/ 105 w 167"/>
              <a:gd name="T55" fmla="*/ 32 h 129"/>
              <a:gd name="T56" fmla="*/ 110 w 167"/>
              <a:gd name="T57" fmla="*/ 47 h 129"/>
              <a:gd name="T58" fmla="*/ 125 w 167"/>
              <a:gd name="T59" fmla="*/ 52 h 129"/>
              <a:gd name="T60" fmla="*/ 140 w 167"/>
              <a:gd name="T61" fmla="*/ 47 h 129"/>
              <a:gd name="T62" fmla="*/ 146 w 167"/>
              <a:gd name="T63" fmla="*/ 33 h 129"/>
              <a:gd name="T64" fmla="*/ 140 w 167"/>
              <a:gd name="T65" fmla="*/ 19 h 129"/>
              <a:gd name="T66" fmla="*/ 125 w 167"/>
              <a:gd name="T67" fmla="*/ 13 h 129"/>
              <a:gd name="T68" fmla="*/ 111 w 167"/>
              <a:gd name="T69" fmla="*/ 18 h 129"/>
              <a:gd name="T70" fmla="*/ 105 w 167"/>
              <a:gd name="T71" fmla="*/ 32 h 129"/>
              <a:gd name="T72" fmla="*/ 100 w 167"/>
              <a:gd name="T73" fmla="*/ 90 h 129"/>
              <a:gd name="T74" fmla="*/ 103 w 167"/>
              <a:gd name="T75" fmla="*/ 103 h 129"/>
              <a:gd name="T76" fmla="*/ 112 w 167"/>
              <a:gd name="T77" fmla="*/ 113 h 129"/>
              <a:gd name="T78" fmla="*/ 125 w 167"/>
              <a:gd name="T79" fmla="*/ 116 h 129"/>
              <a:gd name="T80" fmla="*/ 144 w 167"/>
              <a:gd name="T81" fmla="*/ 109 h 129"/>
              <a:gd name="T82" fmla="*/ 151 w 167"/>
              <a:gd name="T83" fmla="*/ 91 h 129"/>
              <a:gd name="T84" fmla="*/ 144 w 167"/>
              <a:gd name="T85" fmla="*/ 72 h 129"/>
              <a:gd name="T86" fmla="*/ 125 w 167"/>
              <a:gd name="T87" fmla="*/ 65 h 129"/>
              <a:gd name="T88" fmla="*/ 107 w 167"/>
              <a:gd name="T89" fmla="*/ 72 h 129"/>
              <a:gd name="T90" fmla="*/ 100 w 167"/>
              <a:gd name="T91" fmla="*/ 9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7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108" y="58"/>
                </a:moveTo>
                <a:cubicBezTo>
                  <a:pt x="101" y="56"/>
                  <a:pt x="97" y="53"/>
                  <a:pt x="94" y="48"/>
                </a:cubicBezTo>
                <a:cubicBezTo>
                  <a:pt x="91" y="44"/>
                  <a:pt x="89" y="39"/>
                  <a:pt x="89" y="33"/>
                </a:cubicBezTo>
                <a:cubicBezTo>
                  <a:pt x="89" y="23"/>
                  <a:pt x="92" y="16"/>
                  <a:pt x="99" y="9"/>
                </a:cubicBezTo>
                <a:cubicBezTo>
                  <a:pt x="105" y="3"/>
                  <a:pt x="114" y="0"/>
                  <a:pt x="125" y="0"/>
                </a:cubicBezTo>
                <a:cubicBezTo>
                  <a:pt x="136" y="0"/>
                  <a:pt x="145" y="3"/>
                  <a:pt x="152" y="10"/>
                </a:cubicBezTo>
                <a:cubicBezTo>
                  <a:pt x="158" y="16"/>
                  <a:pt x="162" y="24"/>
                  <a:pt x="162" y="33"/>
                </a:cubicBezTo>
                <a:cubicBezTo>
                  <a:pt x="162" y="39"/>
                  <a:pt x="160" y="44"/>
                  <a:pt x="157" y="48"/>
                </a:cubicBezTo>
                <a:cubicBezTo>
                  <a:pt x="154" y="53"/>
                  <a:pt x="149" y="56"/>
                  <a:pt x="143" y="58"/>
                </a:cubicBezTo>
                <a:cubicBezTo>
                  <a:pt x="151" y="61"/>
                  <a:pt x="157" y="65"/>
                  <a:pt x="161" y="70"/>
                </a:cubicBezTo>
                <a:cubicBezTo>
                  <a:pt x="165" y="76"/>
                  <a:pt x="167" y="83"/>
                  <a:pt x="167" y="91"/>
                </a:cubicBezTo>
                <a:cubicBezTo>
                  <a:pt x="167" y="101"/>
                  <a:pt x="163" y="110"/>
                  <a:pt x="155" y="118"/>
                </a:cubicBezTo>
                <a:cubicBezTo>
                  <a:pt x="148" y="125"/>
                  <a:pt x="138" y="129"/>
                  <a:pt x="125" y="129"/>
                </a:cubicBezTo>
                <a:cubicBezTo>
                  <a:pt x="113" y="129"/>
                  <a:pt x="103" y="125"/>
                  <a:pt x="95" y="118"/>
                </a:cubicBezTo>
                <a:cubicBezTo>
                  <a:pt x="88" y="110"/>
                  <a:pt x="84" y="101"/>
                  <a:pt x="84" y="90"/>
                </a:cubicBezTo>
                <a:cubicBezTo>
                  <a:pt x="84" y="82"/>
                  <a:pt x="86" y="75"/>
                  <a:pt x="90" y="70"/>
                </a:cubicBezTo>
                <a:cubicBezTo>
                  <a:pt x="94" y="64"/>
                  <a:pt x="100" y="60"/>
                  <a:pt x="108" y="58"/>
                </a:cubicBezTo>
                <a:close/>
                <a:moveTo>
                  <a:pt x="105" y="32"/>
                </a:moveTo>
                <a:cubicBezTo>
                  <a:pt x="105" y="38"/>
                  <a:pt x="107" y="43"/>
                  <a:pt x="110" y="47"/>
                </a:cubicBezTo>
                <a:cubicBezTo>
                  <a:pt x="114" y="50"/>
                  <a:pt x="119" y="52"/>
                  <a:pt x="125" y="52"/>
                </a:cubicBezTo>
                <a:cubicBezTo>
                  <a:pt x="131" y="52"/>
                  <a:pt x="136" y="50"/>
                  <a:pt x="140" y="47"/>
                </a:cubicBezTo>
                <a:cubicBezTo>
                  <a:pt x="144" y="43"/>
                  <a:pt x="146" y="38"/>
                  <a:pt x="146" y="33"/>
                </a:cubicBezTo>
                <a:cubicBezTo>
                  <a:pt x="146" y="27"/>
                  <a:pt x="144" y="22"/>
                  <a:pt x="140" y="19"/>
                </a:cubicBezTo>
                <a:cubicBezTo>
                  <a:pt x="136" y="15"/>
                  <a:pt x="131" y="13"/>
                  <a:pt x="125" y="13"/>
                </a:cubicBezTo>
                <a:cubicBezTo>
                  <a:pt x="119" y="13"/>
                  <a:pt x="115" y="15"/>
                  <a:pt x="111" y="18"/>
                </a:cubicBezTo>
                <a:cubicBezTo>
                  <a:pt x="107" y="22"/>
                  <a:pt x="105" y="27"/>
                  <a:pt x="105" y="32"/>
                </a:cubicBezTo>
                <a:close/>
                <a:moveTo>
                  <a:pt x="100" y="90"/>
                </a:moveTo>
                <a:cubicBezTo>
                  <a:pt x="100" y="95"/>
                  <a:pt x="101" y="99"/>
                  <a:pt x="103" y="103"/>
                </a:cubicBezTo>
                <a:cubicBezTo>
                  <a:pt x="105" y="107"/>
                  <a:pt x="108" y="110"/>
                  <a:pt x="112" y="113"/>
                </a:cubicBezTo>
                <a:cubicBezTo>
                  <a:pt x="116" y="115"/>
                  <a:pt x="121" y="116"/>
                  <a:pt x="125" y="116"/>
                </a:cubicBezTo>
                <a:cubicBezTo>
                  <a:pt x="133" y="116"/>
                  <a:pt x="139" y="114"/>
                  <a:pt x="144" y="109"/>
                </a:cubicBezTo>
                <a:cubicBezTo>
                  <a:pt x="149" y="104"/>
                  <a:pt x="151" y="98"/>
                  <a:pt x="151" y="91"/>
                </a:cubicBezTo>
                <a:cubicBezTo>
                  <a:pt x="151" y="83"/>
                  <a:pt x="149" y="77"/>
                  <a:pt x="144" y="72"/>
                </a:cubicBezTo>
                <a:cubicBezTo>
                  <a:pt x="139" y="67"/>
                  <a:pt x="132" y="65"/>
                  <a:pt x="125" y="65"/>
                </a:cubicBezTo>
                <a:cubicBezTo>
                  <a:pt x="118" y="65"/>
                  <a:pt x="112" y="67"/>
                  <a:pt x="107" y="72"/>
                </a:cubicBezTo>
                <a:cubicBezTo>
                  <a:pt x="102" y="77"/>
                  <a:pt x="100" y="83"/>
                  <a:pt x="100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2" name="Freeform 29"/>
          <p:cNvSpPr>
            <a:spLocks noEditPoints="1"/>
          </p:cNvSpPr>
          <p:nvPr/>
        </p:nvSpPr>
        <p:spPr bwMode="auto">
          <a:xfrm>
            <a:off x="4421462" y="5972684"/>
            <a:ext cx="121622" cy="94594"/>
          </a:xfrm>
          <a:custGeom>
            <a:avLst/>
            <a:gdLst>
              <a:gd name="T0" fmla="*/ 46 w 168"/>
              <a:gd name="T1" fmla="*/ 127 h 129"/>
              <a:gd name="T2" fmla="*/ 31 w 168"/>
              <a:gd name="T3" fmla="*/ 127 h 129"/>
              <a:gd name="T4" fmla="*/ 31 w 168"/>
              <a:gd name="T5" fmla="*/ 28 h 129"/>
              <a:gd name="T6" fmla="*/ 16 w 168"/>
              <a:gd name="T7" fmla="*/ 39 h 129"/>
              <a:gd name="T8" fmla="*/ 0 w 168"/>
              <a:gd name="T9" fmla="*/ 47 h 129"/>
              <a:gd name="T10" fmla="*/ 0 w 168"/>
              <a:gd name="T11" fmla="*/ 32 h 129"/>
              <a:gd name="T12" fmla="*/ 23 w 168"/>
              <a:gd name="T13" fmla="*/ 17 h 129"/>
              <a:gd name="T14" fmla="*/ 36 w 168"/>
              <a:gd name="T15" fmla="*/ 0 h 129"/>
              <a:gd name="T16" fmla="*/ 46 w 168"/>
              <a:gd name="T17" fmla="*/ 0 h 129"/>
              <a:gd name="T18" fmla="*/ 46 w 168"/>
              <a:gd name="T19" fmla="*/ 127 h 129"/>
              <a:gd name="T20" fmla="*/ 84 w 168"/>
              <a:gd name="T21" fmla="*/ 94 h 129"/>
              <a:gd name="T22" fmla="*/ 100 w 168"/>
              <a:gd name="T23" fmla="*/ 92 h 129"/>
              <a:gd name="T24" fmla="*/ 109 w 168"/>
              <a:gd name="T25" fmla="*/ 110 h 129"/>
              <a:gd name="T26" fmla="*/ 125 w 168"/>
              <a:gd name="T27" fmla="*/ 116 h 129"/>
              <a:gd name="T28" fmla="*/ 144 w 168"/>
              <a:gd name="T29" fmla="*/ 108 h 129"/>
              <a:gd name="T30" fmla="*/ 151 w 168"/>
              <a:gd name="T31" fmla="*/ 85 h 129"/>
              <a:gd name="T32" fmla="*/ 144 w 168"/>
              <a:gd name="T33" fmla="*/ 64 h 129"/>
              <a:gd name="T34" fmla="*/ 124 w 168"/>
              <a:gd name="T35" fmla="*/ 57 h 129"/>
              <a:gd name="T36" fmla="*/ 111 w 168"/>
              <a:gd name="T37" fmla="*/ 60 h 129"/>
              <a:gd name="T38" fmla="*/ 101 w 168"/>
              <a:gd name="T39" fmla="*/ 69 h 129"/>
              <a:gd name="T40" fmla="*/ 87 w 168"/>
              <a:gd name="T41" fmla="*/ 67 h 129"/>
              <a:gd name="T42" fmla="*/ 99 w 168"/>
              <a:gd name="T43" fmla="*/ 2 h 129"/>
              <a:gd name="T44" fmla="*/ 162 w 168"/>
              <a:gd name="T45" fmla="*/ 2 h 129"/>
              <a:gd name="T46" fmla="*/ 162 w 168"/>
              <a:gd name="T47" fmla="*/ 17 h 129"/>
              <a:gd name="T48" fmla="*/ 112 w 168"/>
              <a:gd name="T49" fmla="*/ 17 h 129"/>
              <a:gd name="T50" fmla="*/ 105 w 168"/>
              <a:gd name="T51" fmla="*/ 51 h 129"/>
              <a:gd name="T52" fmla="*/ 129 w 168"/>
              <a:gd name="T53" fmla="*/ 43 h 129"/>
              <a:gd name="T54" fmla="*/ 156 w 168"/>
              <a:gd name="T55" fmla="*/ 54 h 129"/>
              <a:gd name="T56" fmla="*/ 168 w 168"/>
              <a:gd name="T57" fmla="*/ 84 h 129"/>
              <a:gd name="T58" fmla="*/ 158 w 168"/>
              <a:gd name="T59" fmla="*/ 113 h 129"/>
              <a:gd name="T60" fmla="*/ 125 w 168"/>
              <a:gd name="T61" fmla="*/ 129 h 129"/>
              <a:gd name="T62" fmla="*/ 97 w 168"/>
              <a:gd name="T63" fmla="*/ 119 h 129"/>
              <a:gd name="T64" fmla="*/ 84 w 168"/>
              <a:gd name="T6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84" y="94"/>
                </a:moveTo>
                <a:lnTo>
                  <a:pt x="100" y="92"/>
                </a:lnTo>
                <a:cubicBezTo>
                  <a:pt x="102" y="100"/>
                  <a:pt x="104" y="106"/>
                  <a:pt x="109" y="110"/>
                </a:cubicBezTo>
                <a:cubicBezTo>
                  <a:pt x="113" y="114"/>
                  <a:pt x="118" y="116"/>
                  <a:pt x="125" y="116"/>
                </a:cubicBezTo>
                <a:cubicBezTo>
                  <a:pt x="132" y="116"/>
                  <a:pt x="138" y="113"/>
                  <a:pt x="144" y="108"/>
                </a:cubicBezTo>
                <a:cubicBezTo>
                  <a:pt x="149" y="102"/>
                  <a:pt x="151" y="94"/>
                  <a:pt x="151" y="85"/>
                </a:cubicBezTo>
                <a:cubicBezTo>
                  <a:pt x="151" y="76"/>
                  <a:pt x="149" y="70"/>
                  <a:pt x="144" y="64"/>
                </a:cubicBezTo>
                <a:cubicBezTo>
                  <a:pt x="139" y="59"/>
                  <a:pt x="132" y="57"/>
                  <a:pt x="124" y="57"/>
                </a:cubicBezTo>
                <a:cubicBezTo>
                  <a:pt x="119" y="57"/>
                  <a:pt x="115" y="58"/>
                  <a:pt x="111" y="60"/>
                </a:cubicBezTo>
                <a:cubicBezTo>
                  <a:pt x="107" y="62"/>
                  <a:pt x="104" y="65"/>
                  <a:pt x="101" y="69"/>
                </a:cubicBezTo>
                <a:lnTo>
                  <a:pt x="87" y="67"/>
                </a:lnTo>
                <a:lnTo>
                  <a:pt x="99" y="2"/>
                </a:lnTo>
                <a:lnTo>
                  <a:pt x="162" y="2"/>
                </a:lnTo>
                <a:lnTo>
                  <a:pt x="162" y="17"/>
                </a:lnTo>
                <a:lnTo>
                  <a:pt x="112" y="17"/>
                </a:lnTo>
                <a:lnTo>
                  <a:pt x="105" y="51"/>
                </a:lnTo>
                <a:cubicBezTo>
                  <a:pt x="112" y="46"/>
                  <a:pt x="120" y="43"/>
                  <a:pt x="129" y="43"/>
                </a:cubicBezTo>
                <a:cubicBezTo>
                  <a:pt x="140" y="43"/>
                  <a:pt x="149" y="47"/>
                  <a:pt x="156" y="54"/>
                </a:cubicBezTo>
                <a:cubicBezTo>
                  <a:pt x="164" y="62"/>
                  <a:pt x="168" y="72"/>
                  <a:pt x="168" y="84"/>
                </a:cubicBezTo>
                <a:cubicBezTo>
                  <a:pt x="168" y="95"/>
                  <a:pt x="164" y="105"/>
                  <a:pt x="158" y="113"/>
                </a:cubicBezTo>
                <a:cubicBezTo>
                  <a:pt x="150" y="124"/>
                  <a:pt x="139" y="129"/>
                  <a:pt x="125" y="129"/>
                </a:cubicBezTo>
                <a:cubicBezTo>
                  <a:pt x="113" y="129"/>
                  <a:pt x="104" y="126"/>
                  <a:pt x="97" y="119"/>
                </a:cubicBezTo>
                <a:cubicBezTo>
                  <a:pt x="89" y="113"/>
                  <a:pt x="85" y="104"/>
                  <a:pt x="8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3" name="Freeform 30"/>
          <p:cNvSpPr>
            <a:spLocks noEditPoints="1"/>
          </p:cNvSpPr>
          <p:nvPr/>
        </p:nvSpPr>
        <p:spPr bwMode="auto">
          <a:xfrm>
            <a:off x="4068183" y="5972684"/>
            <a:ext cx="119690" cy="92663"/>
          </a:xfrm>
          <a:custGeom>
            <a:avLst/>
            <a:gdLst>
              <a:gd name="T0" fmla="*/ 47 w 166"/>
              <a:gd name="T1" fmla="*/ 127 h 127"/>
              <a:gd name="T2" fmla="*/ 31 w 166"/>
              <a:gd name="T3" fmla="*/ 127 h 127"/>
              <a:gd name="T4" fmla="*/ 31 w 166"/>
              <a:gd name="T5" fmla="*/ 28 h 127"/>
              <a:gd name="T6" fmla="*/ 17 w 166"/>
              <a:gd name="T7" fmla="*/ 39 h 127"/>
              <a:gd name="T8" fmla="*/ 0 w 166"/>
              <a:gd name="T9" fmla="*/ 47 h 127"/>
              <a:gd name="T10" fmla="*/ 0 w 166"/>
              <a:gd name="T11" fmla="*/ 32 h 127"/>
              <a:gd name="T12" fmla="*/ 23 w 166"/>
              <a:gd name="T13" fmla="*/ 17 h 127"/>
              <a:gd name="T14" fmla="*/ 37 w 166"/>
              <a:gd name="T15" fmla="*/ 0 h 127"/>
              <a:gd name="T16" fmla="*/ 47 w 166"/>
              <a:gd name="T17" fmla="*/ 0 h 127"/>
              <a:gd name="T18" fmla="*/ 47 w 166"/>
              <a:gd name="T19" fmla="*/ 127 h 127"/>
              <a:gd name="T20" fmla="*/ 166 w 166"/>
              <a:gd name="T21" fmla="*/ 112 h 127"/>
              <a:gd name="T22" fmla="*/ 166 w 166"/>
              <a:gd name="T23" fmla="*/ 127 h 127"/>
              <a:gd name="T24" fmla="*/ 82 w 166"/>
              <a:gd name="T25" fmla="*/ 127 h 127"/>
              <a:gd name="T26" fmla="*/ 84 w 166"/>
              <a:gd name="T27" fmla="*/ 116 h 127"/>
              <a:gd name="T28" fmla="*/ 94 w 166"/>
              <a:gd name="T29" fmla="*/ 99 h 127"/>
              <a:gd name="T30" fmla="*/ 115 w 166"/>
              <a:gd name="T31" fmla="*/ 80 h 127"/>
              <a:gd name="T32" fmla="*/ 142 w 166"/>
              <a:gd name="T33" fmla="*/ 53 h 127"/>
              <a:gd name="T34" fmla="*/ 150 w 166"/>
              <a:gd name="T35" fmla="*/ 35 h 127"/>
              <a:gd name="T36" fmla="*/ 143 w 166"/>
              <a:gd name="T37" fmla="*/ 19 h 127"/>
              <a:gd name="T38" fmla="*/ 126 w 166"/>
              <a:gd name="T39" fmla="*/ 13 h 127"/>
              <a:gd name="T40" fmla="*/ 108 w 166"/>
              <a:gd name="T41" fmla="*/ 20 h 127"/>
              <a:gd name="T42" fmla="*/ 101 w 166"/>
              <a:gd name="T43" fmla="*/ 38 h 127"/>
              <a:gd name="T44" fmla="*/ 85 w 166"/>
              <a:gd name="T45" fmla="*/ 37 h 127"/>
              <a:gd name="T46" fmla="*/ 98 w 166"/>
              <a:gd name="T47" fmla="*/ 9 h 127"/>
              <a:gd name="T48" fmla="*/ 126 w 166"/>
              <a:gd name="T49" fmla="*/ 0 h 127"/>
              <a:gd name="T50" fmla="*/ 155 w 166"/>
              <a:gd name="T51" fmla="*/ 10 h 127"/>
              <a:gd name="T52" fmla="*/ 166 w 166"/>
              <a:gd name="T53" fmla="*/ 35 h 127"/>
              <a:gd name="T54" fmla="*/ 162 w 166"/>
              <a:gd name="T55" fmla="*/ 50 h 127"/>
              <a:gd name="T56" fmla="*/ 152 w 166"/>
              <a:gd name="T57" fmla="*/ 65 h 127"/>
              <a:gd name="T58" fmla="*/ 128 w 166"/>
              <a:gd name="T59" fmla="*/ 88 h 127"/>
              <a:gd name="T60" fmla="*/ 110 w 166"/>
              <a:gd name="T61" fmla="*/ 103 h 127"/>
              <a:gd name="T62" fmla="*/ 104 w 166"/>
              <a:gd name="T63" fmla="*/ 112 h 127"/>
              <a:gd name="T64" fmla="*/ 166 w 166"/>
              <a:gd name="T65" fmla="*/ 11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127">
                <a:moveTo>
                  <a:pt x="47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3" y="35"/>
                  <a:pt x="17" y="39"/>
                </a:cubicBezTo>
                <a:cubicBezTo>
                  <a:pt x="11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7" y="23"/>
                  <a:pt x="23" y="17"/>
                </a:cubicBezTo>
                <a:cubicBezTo>
                  <a:pt x="29" y="11"/>
                  <a:pt x="34" y="6"/>
                  <a:pt x="37" y="0"/>
                </a:cubicBezTo>
                <a:lnTo>
                  <a:pt x="47" y="0"/>
                </a:lnTo>
                <a:lnTo>
                  <a:pt x="47" y="127"/>
                </a:lnTo>
                <a:close/>
                <a:moveTo>
                  <a:pt x="166" y="112"/>
                </a:moveTo>
                <a:lnTo>
                  <a:pt x="166" y="127"/>
                </a:lnTo>
                <a:lnTo>
                  <a:pt x="82" y="127"/>
                </a:lnTo>
                <a:cubicBezTo>
                  <a:pt x="82" y="123"/>
                  <a:pt x="83" y="119"/>
                  <a:pt x="84" y="116"/>
                </a:cubicBezTo>
                <a:cubicBezTo>
                  <a:pt x="86" y="110"/>
                  <a:pt x="90" y="105"/>
                  <a:pt x="94" y="99"/>
                </a:cubicBezTo>
                <a:cubicBezTo>
                  <a:pt x="99" y="94"/>
                  <a:pt x="106" y="87"/>
                  <a:pt x="115" y="80"/>
                </a:cubicBezTo>
                <a:cubicBezTo>
                  <a:pt x="128" y="69"/>
                  <a:pt x="138" y="60"/>
                  <a:pt x="142" y="53"/>
                </a:cubicBezTo>
                <a:cubicBezTo>
                  <a:pt x="147" y="47"/>
                  <a:pt x="150" y="41"/>
                  <a:pt x="150" y="35"/>
                </a:cubicBezTo>
                <a:cubicBezTo>
                  <a:pt x="150" y="29"/>
                  <a:pt x="147" y="23"/>
                  <a:pt x="143" y="19"/>
                </a:cubicBezTo>
                <a:cubicBezTo>
                  <a:pt x="139" y="15"/>
                  <a:pt x="133" y="13"/>
                  <a:pt x="126" y="13"/>
                </a:cubicBezTo>
                <a:cubicBezTo>
                  <a:pt x="119" y="13"/>
                  <a:pt x="113" y="15"/>
                  <a:pt x="108" y="20"/>
                </a:cubicBezTo>
                <a:cubicBezTo>
                  <a:pt x="104" y="24"/>
                  <a:pt x="101" y="30"/>
                  <a:pt x="101" y="38"/>
                </a:cubicBezTo>
                <a:lnTo>
                  <a:pt x="85" y="37"/>
                </a:lnTo>
                <a:cubicBezTo>
                  <a:pt x="87" y="25"/>
                  <a:pt x="91" y="16"/>
                  <a:pt x="98" y="9"/>
                </a:cubicBezTo>
                <a:cubicBezTo>
                  <a:pt x="105" y="3"/>
                  <a:pt x="114" y="0"/>
                  <a:pt x="126" y="0"/>
                </a:cubicBezTo>
                <a:cubicBezTo>
                  <a:pt x="138" y="0"/>
                  <a:pt x="148" y="3"/>
                  <a:pt x="155" y="10"/>
                </a:cubicBezTo>
                <a:cubicBezTo>
                  <a:pt x="162" y="17"/>
                  <a:pt x="166" y="25"/>
                  <a:pt x="166" y="35"/>
                </a:cubicBezTo>
                <a:cubicBezTo>
                  <a:pt x="166" y="40"/>
                  <a:pt x="165" y="45"/>
                  <a:pt x="162" y="50"/>
                </a:cubicBezTo>
                <a:cubicBezTo>
                  <a:pt x="160" y="55"/>
                  <a:pt x="157" y="60"/>
                  <a:pt x="152" y="65"/>
                </a:cubicBezTo>
                <a:cubicBezTo>
                  <a:pt x="147" y="71"/>
                  <a:pt x="140" y="78"/>
                  <a:pt x="128" y="88"/>
                </a:cubicBezTo>
                <a:cubicBezTo>
                  <a:pt x="119" y="95"/>
                  <a:pt x="113" y="100"/>
                  <a:pt x="110" y="103"/>
                </a:cubicBezTo>
                <a:cubicBezTo>
                  <a:pt x="108" y="106"/>
                  <a:pt x="106" y="109"/>
                  <a:pt x="104" y="112"/>
                </a:cubicBezTo>
                <a:lnTo>
                  <a:pt x="166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4" name="Freeform 31"/>
          <p:cNvSpPr>
            <a:spLocks noEditPoints="1"/>
          </p:cNvSpPr>
          <p:nvPr/>
        </p:nvSpPr>
        <p:spPr bwMode="auto">
          <a:xfrm>
            <a:off x="3740000" y="5972684"/>
            <a:ext cx="59846" cy="94594"/>
          </a:xfrm>
          <a:custGeom>
            <a:avLst/>
            <a:gdLst>
              <a:gd name="T0" fmla="*/ 2 w 83"/>
              <a:gd name="T1" fmla="*/ 97 h 129"/>
              <a:gd name="T2" fmla="*/ 17 w 83"/>
              <a:gd name="T3" fmla="*/ 96 h 129"/>
              <a:gd name="T4" fmla="*/ 24 w 83"/>
              <a:gd name="T5" fmla="*/ 111 h 129"/>
              <a:gd name="T6" fmla="*/ 38 w 83"/>
              <a:gd name="T7" fmla="*/ 116 h 129"/>
              <a:gd name="T8" fmla="*/ 50 w 83"/>
              <a:gd name="T9" fmla="*/ 113 h 129"/>
              <a:gd name="T10" fmla="*/ 59 w 83"/>
              <a:gd name="T11" fmla="*/ 104 h 129"/>
              <a:gd name="T12" fmla="*/ 65 w 83"/>
              <a:gd name="T13" fmla="*/ 89 h 129"/>
              <a:gd name="T14" fmla="*/ 67 w 83"/>
              <a:gd name="T15" fmla="*/ 70 h 129"/>
              <a:gd name="T16" fmla="*/ 67 w 83"/>
              <a:gd name="T17" fmla="*/ 67 h 129"/>
              <a:gd name="T18" fmla="*/ 54 w 83"/>
              <a:gd name="T19" fmla="*/ 79 h 129"/>
              <a:gd name="T20" fmla="*/ 37 w 83"/>
              <a:gd name="T21" fmla="*/ 84 h 129"/>
              <a:gd name="T22" fmla="*/ 10 w 83"/>
              <a:gd name="T23" fmla="*/ 72 h 129"/>
              <a:gd name="T24" fmla="*/ 0 w 83"/>
              <a:gd name="T25" fmla="*/ 43 h 129"/>
              <a:gd name="T26" fmla="*/ 11 w 83"/>
              <a:gd name="T27" fmla="*/ 12 h 129"/>
              <a:gd name="T28" fmla="*/ 39 w 83"/>
              <a:gd name="T29" fmla="*/ 0 h 129"/>
              <a:gd name="T30" fmla="*/ 62 w 83"/>
              <a:gd name="T31" fmla="*/ 7 h 129"/>
              <a:gd name="T32" fmla="*/ 77 w 83"/>
              <a:gd name="T33" fmla="*/ 26 h 129"/>
              <a:gd name="T34" fmla="*/ 83 w 83"/>
              <a:gd name="T35" fmla="*/ 61 h 129"/>
              <a:gd name="T36" fmla="*/ 77 w 83"/>
              <a:gd name="T37" fmla="*/ 99 h 129"/>
              <a:gd name="T38" fmla="*/ 62 w 83"/>
              <a:gd name="T39" fmla="*/ 121 h 129"/>
              <a:gd name="T40" fmla="*/ 37 w 83"/>
              <a:gd name="T41" fmla="*/ 129 h 129"/>
              <a:gd name="T42" fmla="*/ 13 w 83"/>
              <a:gd name="T43" fmla="*/ 121 h 129"/>
              <a:gd name="T44" fmla="*/ 2 w 83"/>
              <a:gd name="T45" fmla="*/ 97 h 129"/>
              <a:gd name="T46" fmla="*/ 65 w 83"/>
              <a:gd name="T47" fmla="*/ 42 h 129"/>
              <a:gd name="T48" fmla="*/ 58 w 83"/>
              <a:gd name="T49" fmla="*/ 21 h 129"/>
              <a:gd name="T50" fmla="*/ 41 w 83"/>
              <a:gd name="T51" fmla="*/ 13 h 129"/>
              <a:gd name="T52" fmla="*/ 23 w 83"/>
              <a:gd name="T53" fmla="*/ 21 h 129"/>
              <a:gd name="T54" fmla="*/ 16 w 83"/>
              <a:gd name="T55" fmla="*/ 43 h 129"/>
              <a:gd name="T56" fmla="*/ 23 w 83"/>
              <a:gd name="T57" fmla="*/ 63 h 129"/>
              <a:gd name="T58" fmla="*/ 41 w 83"/>
              <a:gd name="T59" fmla="*/ 70 h 129"/>
              <a:gd name="T60" fmla="*/ 58 w 83"/>
              <a:gd name="T61" fmla="*/ 63 h 129"/>
              <a:gd name="T62" fmla="*/ 65 w 83"/>
              <a:gd name="T63" fmla="*/ 4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129">
                <a:moveTo>
                  <a:pt x="2" y="97"/>
                </a:moveTo>
                <a:lnTo>
                  <a:pt x="17" y="96"/>
                </a:lnTo>
                <a:cubicBezTo>
                  <a:pt x="18" y="103"/>
                  <a:pt x="21" y="108"/>
                  <a:pt x="24" y="111"/>
                </a:cubicBezTo>
                <a:cubicBezTo>
                  <a:pt x="28" y="114"/>
                  <a:pt x="32" y="116"/>
                  <a:pt x="38" y="116"/>
                </a:cubicBezTo>
                <a:cubicBezTo>
                  <a:pt x="42" y="116"/>
                  <a:pt x="47" y="115"/>
                  <a:pt x="50" y="113"/>
                </a:cubicBezTo>
                <a:cubicBezTo>
                  <a:pt x="54" y="111"/>
                  <a:pt x="57" y="108"/>
                  <a:pt x="59" y="104"/>
                </a:cubicBezTo>
                <a:cubicBezTo>
                  <a:pt x="61" y="100"/>
                  <a:pt x="63" y="95"/>
                  <a:pt x="65" y="89"/>
                </a:cubicBezTo>
                <a:cubicBezTo>
                  <a:pt x="66" y="83"/>
                  <a:pt x="67" y="77"/>
                  <a:pt x="67" y="70"/>
                </a:cubicBezTo>
                <a:cubicBezTo>
                  <a:pt x="67" y="70"/>
                  <a:pt x="67" y="69"/>
                  <a:pt x="67" y="67"/>
                </a:cubicBezTo>
                <a:cubicBezTo>
                  <a:pt x="64" y="72"/>
                  <a:pt x="60" y="76"/>
                  <a:pt x="54" y="79"/>
                </a:cubicBezTo>
                <a:cubicBezTo>
                  <a:pt x="49" y="82"/>
                  <a:pt x="43" y="84"/>
                  <a:pt x="37" y="84"/>
                </a:cubicBezTo>
                <a:cubicBezTo>
                  <a:pt x="26" y="84"/>
                  <a:pt x="18" y="80"/>
                  <a:pt x="10" y="72"/>
                </a:cubicBezTo>
                <a:cubicBezTo>
                  <a:pt x="3" y="65"/>
                  <a:pt x="0" y="55"/>
                  <a:pt x="0" y="43"/>
                </a:cubicBezTo>
                <a:cubicBezTo>
                  <a:pt x="0" y="30"/>
                  <a:pt x="3" y="19"/>
                  <a:pt x="11" y="12"/>
                </a:cubicBezTo>
                <a:cubicBezTo>
                  <a:pt x="19" y="4"/>
                  <a:pt x="28" y="0"/>
                  <a:pt x="39" y="0"/>
                </a:cubicBezTo>
                <a:cubicBezTo>
                  <a:pt x="47" y="0"/>
                  <a:pt x="55" y="2"/>
                  <a:pt x="62" y="7"/>
                </a:cubicBezTo>
                <a:cubicBezTo>
                  <a:pt x="68" y="11"/>
                  <a:pt x="74" y="17"/>
                  <a:pt x="77" y="26"/>
                </a:cubicBezTo>
                <a:cubicBezTo>
                  <a:pt x="81" y="34"/>
                  <a:pt x="83" y="46"/>
                  <a:pt x="83" y="61"/>
                </a:cubicBezTo>
                <a:cubicBezTo>
                  <a:pt x="83" y="77"/>
                  <a:pt x="81" y="90"/>
                  <a:pt x="77" y="99"/>
                </a:cubicBezTo>
                <a:cubicBezTo>
                  <a:pt x="74" y="109"/>
                  <a:pt x="69" y="116"/>
                  <a:pt x="62" y="121"/>
                </a:cubicBezTo>
                <a:cubicBezTo>
                  <a:pt x="55" y="126"/>
                  <a:pt x="47" y="129"/>
                  <a:pt x="37" y="129"/>
                </a:cubicBezTo>
                <a:cubicBezTo>
                  <a:pt x="27" y="129"/>
                  <a:pt x="19" y="126"/>
                  <a:pt x="13" y="121"/>
                </a:cubicBezTo>
                <a:cubicBezTo>
                  <a:pt x="7" y="115"/>
                  <a:pt x="3" y="107"/>
                  <a:pt x="2" y="97"/>
                </a:cubicBezTo>
                <a:close/>
                <a:moveTo>
                  <a:pt x="65" y="42"/>
                </a:moveTo>
                <a:cubicBezTo>
                  <a:pt x="65" y="33"/>
                  <a:pt x="63" y="26"/>
                  <a:pt x="58" y="21"/>
                </a:cubicBezTo>
                <a:cubicBezTo>
                  <a:pt x="53" y="15"/>
                  <a:pt x="48" y="13"/>
                  <a:pt x="41" y="13"/>
                </a:cubicBezTo>
                <a:cubicBezTo>
                  <a:pt x="34" y="13"/>
                  <a:pt x="28" y="16"/>
                  <a:pt x="23" y="21"/>
                </a:cubicBezTo>
                <a:cubicBezTo>
                  <a:pt x="18" y="27"/>
                  <a:pt x="16" y="34"/>
                  <a:pt x="16" y="43"/>
                </a:cubicBezTo>
                <a:cubicBezTo>
                  <a:pt x="16" y="51"/>
                  <a:pt x="18" y="58"/>
                  <a:pt x="23" y="63"/>
                </a:cubicBezTo>
                <a:cubicBezTo>
                  <a:pt x="28" y="68"/>
                  <a:pt x="34" y="70"/>
                  <a:pt x="41" y="70"/>
                </a:cubicBezTo>
                <a:cubicBezTo>
                  <a:pt x="48" y="70"/>
                  <a:pt x="54" y="68"/>
                  <a:pt x="58" y="63"/>
                </a:cubicBezTo>
                <a:cubicBezTo>
                  <a:pt x="63" y="58"/>
                  <a:pt x="65" y="51"/>
                  <a:pt x="65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5" name="Freeform 32"/>
          <p:cNvSpPr>
            <a:spLocks noEditPoints="1"/>
          </p:cNvSpPr>
          <p:nvPr/>
        </p:nvSpPr>
        <p:spPr bwMode="auto">
          <a:xfrm>
            <a:off x="3384790" y="5972684"/>
            <a:ext cx="59846" cy="94594"/>
          </a:xfrm>
          <a:custGeom>
            <a:avLst/>
            <a:gdLst>
              <a:gd name="T0" fmla="*/ 81 w 83"/>
              <a:gd name="T1" fmla="*/ 31 h 129"/>
              <a:gd name="T2" fmla="*/ 66 w 83"/>
              <a:gd name="T3" fmla="*/ 33 h 129"/>
              <a:gd name="T4" fmla="*/ 60 w 83"/>
              <a:gd name="T5" fmla="*/ 19 h 129"/>
              <a:gd name="T6" fmla="*/ 44 w 83"/>
              <a:gd name="T7" fmla="*/ 13 h 129"/>
              <a:gd name="T8" fmla="*/ 31 w 83"/>
              <a:gd name="T9" fmla="*/ 17 h 129"/>
              <a:gd name="T10" fmla="*/ 20 w 83"/>
              <a:gd name="T11" fmla="*/ 32 h 129"/>
              <a:gd name="T12" fmla="*/ 15 w 83"/>
              <a:gd name="T13" fmla="*/ 62 h 129"/>
              <a:gd name="T14" fmla="*/ 29 w 83"/>
              <a:gd name="T15" fmla="*/ 49 h 129"/>
              <a:gd name="T16" fmla="*/ 46 w 83"/>
              <a:gd name="T17" fmla="*/ 45 h 129"/>
              <a:gd name="T18" fmla="*/ 72 w 83"/>
              <a:gd name="T19" fmla="*/ 56 h 129"/>
              <a:gd name="T20" fmla="*/ 83 w 83"/>
              <a:gd name="T21" fmla="*/ 86 h 129"/>
              <a:gd name="T22" fmla="*/ 78 w 83"/>
              <a:gd name="T23" fmla="*/ 108 h 129"/>
              <a:gd name="T24" fmla="*/ 64 w 83"/>
              <a:gd name="T25" fmla="*/ 123 h 129"/>
              <a:gd name="T26" fmla="*/ 44 w 83"/>
              <a:gd name="T27" fmla="*/ 129 h 129"/>
              <a:gd name="T28" fmla="*/ 12 w 83"/>
              <a:gd name="T29" fmla="*/ 115 h 129"/>
              <a:gd name="T30" fmla="*/ 0 w 83"/>
              <a:gd name="T31" fmla="*/ 68 h 129"/>
              <a:gd name="T32" fmla="*/ 13 w 83"/>
              <a:gd name="T33" fmla="*/ 15 h 129"/>
              <a:gd name="T34" fmla="*/ 45 w 83"/>
              <a:gd name="T35" fmla="*/ 0 h 129"/>
              <a:gd name="T36" fmla="*/ 70 w 83"/>
              <a:gd name="T37" fmla="*/ 8 h 129"/>
              <a:gd name="T38" fmla="*/ 81 w 83"/>
              <a:gd name="T39" fmla="*/ 31 h 129"/>
              <a:gd name="T40" fmla="*/ 18 w 83"/>
              <a:gd name="T41" fmla="*/ 86 h 129"/>
              <a:gd name="T42" fmla="*/ 21 w 83"/>
              <a:gd name="T43" fmla="*/ 101 h 129"/>
              <a:gd name="T44" fmla="*/ 31 w 83"/>
              <a:gd name="T45" fmla="*/ 112 h 129"/>
              <a:gd name="T46" fmla="*/ 43 w 83"/>
              <a:gd name="T47" fmla="*/ 116 h 129"/>
              <a:gd name="T48" fmla="*/ 60 w 83"/>
              <a:gd name="T49" fmla="*/ 108 h 129"/>
              <a:gd name="T50" fmla="*/ 67 w 83"/>
              <a:gd name="T51" fmla="*/ 87 h 129"/>
              <a:gd name="T52" fmla="*/ 60 w 83"/>
              <a:gd name="T53" fmla="*/ 66 h 129"/>
              <a:gd name="T54" fmla="*/ 43 w 83"/>
              <a:gd name="T55" fmla="*/ 59 h 129"/>
              <a:gd name="T56" fmla="*/ 25 w 83"/>
              <a:gd name="T57" fmla="*/ 66 h 129"/>
              <a:gd name="T58" fmla="*/ 18 w 83"/>
              <a:gd name="T59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29">
                <a:moveTo>
                  <a:pt x="81" y="31"/>
                </a:moveTo>
                <a:lnTo>
                  <a:pt x="66" y="33"/>
                </a:lnTo>
                <a:cubicBezTo>
                  <a:pt x="64" y="27"/>
                  <a:pt x="62" y="22"/>
                  <a:pt x="60" y="19"/>
                </a:cubicBezTo>
                <a:cubicBezTo>
                  <a:pt x="56" y="15"/>
                  <a:pt x="50" y="13"/>
                  <a:pt x="44" y="13"/>
                </a:cubicBezTo>
                <a:cubicBezTo>
                  <a:pt x="39" y="13"/>
                  <a:pt x="35" y="14"/>
                  <a:pt x="31" y="17"/>
                </a:cubicBezTo>
                <a:cubicBezTo>
                  <a:pt x="26" y="20"/>
                  <a:pt x="23" y="26"/>
                  <a:pt x="20" y="32"/>
                </a:cubicBezTo>
                <a:cubicBezTo>
                  <a:pt x="17" y="39"/>
                  <a:pt x="16" y="49"/>
                  <a:pt x="15" y="62"/>
                </a:cubicBezTo>
                <a:cubicBezTo>
                  <a:pt x="19" y="56"/>
                  <a:pt x="24" y="52"/>
                  <a:pt x="29" y="49"/>
                </a:cubicBezTo>
                <a:cubicBezTo>
                  <a:pt x="35" y="46"/>
                  <a:pt x="40" y="45"/>
                  <a:pt x="46" y="45"/>
                </a:cubicBezTo>
                <a:cubicBezTo>
                  <a:pt x="56" y="45"/>
                  <a:pt x="65" y="49"/>
                  <a:pt x="72" y="56"/>
                </a:cubicBezTo>
                <a:cubicBezTo>
                  <a:pt x="80" y="64"/>
                  <a:pt x="83" y="74"/>
                  <a:pt x="83" y="86"/>
                </a:cubicBezTo>
                <a:cubicBezTo>
                  <a:pt x="83" y="94"/>
                  <a:pt x="82" y="101"/>
                  <a:pt x="78" y="108"/>
                </a:cubicBezTo>
                <a:cubicBezTo>
                  <a:pt x="75" y="114"/>
                  <a:pt x="70" y="120"/>
                  <a:pt x="64" y="123"/>
                </a:cubicBezTo>
                <a:cubicBezTo>
                  <a:pt x="58" y="127"/>
                  <a:pt x="51" y="129"/>
                  <a:pt x="44" y="129"/>
                </a:cubicBezTo>
                <a:cubicBezTo>
                  <a:pt x="31" y="129"/>
                  <a:pt x="20" y="124"/>
                  <a:pt x="12" y="115"/>
                </a:cubicBezTo>
                <a:cubicBezTo>
                  <a:pt x="4" y="105"/>
                  <a:pt x="0" y="89"/>
                  <a:pt x="0" y="68"/>
                </a:cubicBezTo>
                <a:cubicBezTo>
                  <a:pt x="0" y="43"/>
                  <a:pt x="4" y="26"/>
                  <a:pt x="13" y="15"/>
                </a:cubicBezTo>
                <a:cubicBezTo>
                  <a:pt x="21" y="5"/>
                  <a:pt x="32" y="0"/>
                  <a:pt x="45" y="0"/>
                </a:cubicBezTo>
                <a:cubicBezTo>
                  <a:pt x="55" y="0"/>
                  <a:pt x="63" y="3"/>
                  <a:pt x="70" y="8"/>
                </a:cubicBezTo>
                <a:cubicBezTo>
                  <a:pt x="76" y="14"/>
                  <a:pt x="80" y="22"/>
                  <a:pt x="81" y="31"/>
                </a:cubicBezTo>
                <a:close/>
                <a:moveTo>
                  <a:pt x="18" y="86"/>
                </a:moveTo>
                <a:cubicBezTo>
                  <a:pt x="18" y="91"/>
                  <a:pt x="19" y="96"/>
                  <a:pt x="21" y="101"/>
                </a:cubicBezTo>
                <a:cubicBezTo>
                  <a:pt x="24" y="106"/>
                  <a:pt x="27" y="110"/>
                  <a:pt x="31" y="112"/>
                </a:cubicBezTo>
                <a:cubicBezTo>
                  <a:pt x="35" y="115"/>
                  <a:pt x="39" y="116"/>
                  <a:pt x="43" y="116"/>
                </a:cubicBezTo>
                <a:cubicBezTo>
                  <a:pt x="50" y="116"/>
                  <a:pt x="56" y="113"/>
                  <a:pt x="60" y="108"/>
                </a:cubicBezTo>
                <a:cubicBezTo>
                  <a:pt x="65" y="103"/>
                  <a:pt x="67" y="96"/>
                  <a:pt x="67" y="87"/>
                </a:cubicBezTo>
                <a:cubicBezTo>
                  <a:pt x="67" y="78"/>
                  <a:pt x="65" y="71"/>
                  <a:pt x="60" y="66"/>
                </a:cubicBezTo>
                <a:cubicBezTo>
                  <a:pt x="56" y="61"/>
                  <a:pt x="50" y="59"/>
                  <a:pt x="43" y="59"/>
                </a:cubicBezTo>
                <a:cubicBezTo>
                  <a:pt x="36" y="59"/>
                  <a:pt x="30" y="61"/>
                  <a:pt x="25" y="66"/>
                </a:cubicBezTo>
                <a:cubicBezTo>
                  <a:pt x="20" y="71"/>
                  <a:pt x="18" y="78"/>
                  <a:pt x="18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6" name="Freeform 33"/>
          <p:cNvSpPr>
            <a:spLocks/>
          </p:cNvSpPr>
          <p:nvPr/>
        </p:nvSpPr>
        <p:spPr bwMode="auto">
          <a:xfrm>
            <a:off x="3031510" y="5972684"/>
            <a:ext cx="59846" cy="94594"/>
          </a:xfrm>
          <a:custGeom>
            <a:avLst/>
            <a:gdLst>
              <a:gd name="T0" fmla="*/ 0 w 83"/>
              <a:gd name="T1" fmla="*/ 93 h 129"/>
              <a:gd name="T2" fmla="*/ 15 w 83"/>
              <a:gd name="T3" fmla="*/ 91 h 129"/>
              <a:gd name="T4" fmla="*/ 25 w 83"/>
              <a:gd name="T5" fmla="*/ 110 h 129"/>
              <a:gd name="T6" fmla="*/ 40 w 83"/>
              <a:gd name="T7" fmla="*/ 116 h 129"/>
              <a:gd name="T8" fmla="*/ 59 w 83"/>
              <a:gd name="T9" fmla="*/ 108 h 129"/>
              <a:gd name="T10" fmla="*/ 66 w 83"/>
              <a:gd name="T11" fmla="*/ 90 h 129"/>
              <a:gd name="T12" fmla="*/ 59 w 83"/>
              <a:gd name="T13" fmla="*/ 72 h 129"/>
              <a:gd name="T14" fmla="*/ 41 w 83"/>
              <a:gd name="T15" fmla="*/ 65 h 129"/>
              <a:gd name="T16" fmla="*/ 31 w 83"/>
              <a:gd name="T17" fmla="*/ 67 h 129"/>
              <a:gd name="T18" fmla="*/ 32 w 83"/>
              <a:gd name="T19" fmla="*/ 53 h 129"/>
              <a:gd name="T20" fmla="*/ 35 w 83"/>
              <a:gd name="T21" fmla="*/ 54 h 129"/>
              <a:gd name="T22" fmla="*/ 53 w 83"/>
              <a:gd name="T23" fmla="*/ 48 h 129"/>
              <a:gd name="T24" fmla="*/ 60 w 83"/>
              <a:gd name="T25" fmla="*/ 33 h 129"/>
              <a:gd name="T26" fmla="*/ 55 w 83"/>
              <a:gd name="T27" fmla="*/ 18 h 129"/>
              <a:gd name="T28" fmla="*/ 40 w 83"/>
              <a:gd name="T29" fmla="*/ 13 h 129"/>
              <a:gd name="T30" fmla="*/ 25 w 83"/>
              <a:gd name="T31" fmla="*/ 18 h 129"/>
              <a:gd name="T32" fmla="*/ 17 w 83"/>
              <a:gd name="T33" fmla="*/ 36 h 129"/>
              <a:gd name="T34" fmla="*/ 2 w 83"/>
              <a:gd name="T35" fmla="*/ 33 h 129"/>
              <a:gd name="T36" fmla="*/ 15 w 83"/>
              <a:gd name="T37" fmla="*/ 9 h 129"/>
              <a:gd name="T38" fmla="*/ 39 w 83"/>
              <a:gd name="T39" fmla="*/ 0 h 129"/>
              <a:gd name="T40" fmla="*/ 59 w 83"/>
              <a:gd name="T41" fmla="*/ 4 h 129"/>
              <a:gd name="T42" fmla="*/ 72 w 83"/>
              <a:gd name="T43" fmla="*/ 17 h 129"/>
              <a:gd name="T44" fmla="*/ 76 w 83"/>
              <a:gd name="T45" fmla="*/ 33 h 129"/>
              <a:gd name="T46" fmla="*/ 72 w 83"/>
              <a:gd name="T47" fmla="*/ 48 h 129"/>
              <a:gd name="T48" fmla="*/ 59 w 83"/>
              <a:gd name="T49" fmla="*/ 58 h 129"/>
              <a:gd name="T50" fmla="*/ 76 w 83"/>
              <a:gd name="T51" fmla="*/ 69 h 129"/>
              <a:gd name="T52" fmla="*/ 83 w 83"/>
              <a:gd name="T53" fmla="*/ 89 h 129"/>
              <a:gd name="T54" fmla="*/ 71 w 83"/>
              <a:gd name="T55" fmla="*/ 117 h 129"/>
              <a:gd name="T56" fmla="*/ 40 w 83"/>
              <a:gd name="T57" fmla="*/ 129 h 129"/>
              <a:gd name="T58" fmla="*/ 13 w 83"/>
              <a:gd name="T59" fmla="*/ 119 h 129"/>
              <a:gd name="T60" fmla="*/ 0 w 83"/>
              <a:gd name="T61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3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7" name="Freeform 34"/>
          <p:cNvSpPr>
            <a:spLocks noEditPoints="1"/>
          </p:cNvSpPr>
          <p:nvPr/>
        </p:nvSpPr>
        <p:spPr bwMode="auto">
          <a:xfrm>
            <a:off x="2676300" y="5972684"/>
            <a:ext cx="59846" cy="94594"/>
          </a:xfrm>
          <a:custGeom>
            <a:avLst/>
            <a:gdLst>
              <a:gd name="T0" fmla="*/ 0 w 82"/>
              <a:gd name="T1" fmla="*/ 64 h 129"/>
              <a:gd name="T2" fmla="*/ 5 w 82"/>
              <a:gd name="T3" fmla="*/ 28 h 129"/>
              <a:gd name="T4" fmla="*/ 18 w 82"/>
              <a:gd name="T5" fmla="*/ 7 h 129"/>
              <a:gd name="T6" fmla="*/ 41 w 82"/>
              <a:gd name="T7" fmla="*/ 0 h 129"/>
              <a:gd name="T8" fmla="*/ 59 w 82"/>
              <a:gd name="T9" fmla="*/ 4 h 129"/>
              <a:gd name="T10" fmla="*/ 72 w 82"/>
              <a:gd name="T11" fmla="*/ 16 h 129"/>
              <a:gd name="T12" fmla="*/ 79 w 82"/>
              <a:gd name="T13" fmla="*/ 35 h 129"/>
              <a:gd name="T14" fmla="*/ 82 w 82"/>
              <a:gd name="T15" fmla="*/ 64 h 129"/>
              <a:gd name="T16" fmla="*/ 78 w 82"/>
              <a:gd name="T17" fmla="*/ 100 h 129"/>
              <a:gd name="T18" fmla="*/ 64 w 82"/>
              <a:gd name="T19" fmla="*/ 121 h 129"/>
              <a:gd name="T20" fmla="*/ 41 w 82"/>
              <a:gd name="T21" fmla="*/ 129 h 129"/>
              <a:gd name="T22" fmla="*/ 13 w 82"/>
              <a:gd name="T23" fmla="*/ 116 h 129"/>
              <a:gd name="T24" fmla="*/ 0 w 82"/>
              <a:gd name="T25" fmla="*/ 64 h 129"/>
              <a:gd name="T26" fmla="*/ 16 w 82"/>
              <a:gd name="T27" fmla="*/ 64 h 129"/>
              <a:gd name="T28" fmla="*/ 23 w 82"/>
              <a:gd name="T29" fmla="*/ 106 h 129"/>
              <a:gd name="T30" fmla="*/ 41 w 82"/>
              <a:gd name="T31" fmla="*/ 116 h 129"/>
              <a:gd name="T32" fmla="*/ 59 w 82"/>
              <a:gd name="T33" fmla="*/ 106 h 129"/>
              <a:gd name="T34" fmla="*/ 66 w 82"/>
              <a:gd name="T35" fmla="*/ 64 h 129"/>
              <a:gd name="T36" fmla="*/ 59 w 82"/>
              <a:gd name="T37" fmla="*/ 23 h 129"/>
              <a:gd name="T38" fmla="*/ 41 w 82"/>
              <a:gd name="T39" fmla="*/ 13 h 129"/>
              <a:gd name="T40" fmla="*/ 24 w 82"/>
              <a:gd name="T41" fmla="*/ 22 h 129"/>
              <a:gd name="T42" fmla="*/ 16 w 82"/>
              <a:gd name="T43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" h="129">
                <a:moveTo>
                  <a:pt x="0" y="64"/>
                </a:moveTo>
                <a:cubicBezTo>
                  <a:pt x="0" y="49"/>
                  <a:pt x="2" y="38"/>
                  <a:pt x="5" y="28"/>
                </a:cubicBezTo>
                <a:cubicBezTo>
                  <a:pt x="8" y="19"/>
                  <a:pt x="12" y="12"/>
                  <a:pt x="18" y="7"/>
                </a:cubicBezTo>
                <a:cubicBezTo>
                  <a:pt x="25" y="3"/>
                  <a:pt x="32" y="0"/>
                  <a:pt x="41" y="0"/>
                </a:cubicBezTo>
                <a:cubicBezTo>
                  <a:pt x="48" y="0"/>
                  <a:pt x="54" y="1"/>
                  <a:pt x="59" y="4"/>
                </a:cubicBezTo>
                <a:cubicBezTo>
                  <a:pt x="64" y="7"/>
                  <a:pt x="68" y="11"/>
                  <a:pt x="72" y="16"/>
                </a:cubicBezTo>
                <a:cubicBezTo>
                  <a:pt x="75" y="21"/>
                  <a:pt x="78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1" y="91"/>
                  <a:pt x="78" y="100"/>
                </a:cubicBezTo>
                <a:cubicBezTo>
                  <a:pt x="75" y="109"/>
                  <a:pt x="70" y="116"/>
                  <a:pt x="64" y="121"/>
                </a:cubicBezTo>
                <a:cubicBezTo>
                  <a:pt x="58" y="126"/>
                  <a:pt x="51" y="129"/>
                  <a:pt x="41" y="129"/>
                </a:cubicBezTo>
                <a:cubicBezTo>
                  <a:pt x="29" y="129"/>
                  <a:pt x="20" y="124"/>
                  <a:pt x="13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9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4" y="99"/>
                  <a:pt x="66" y="85"/>
                  <a:pt x="66" y="64"/>
                </a:cubicBezTo>
                <a:cubicBezTo>
                  <a:pt x="66" y="44"/>
                  <a:pt x="64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4" y="13"/>
                  <a:pt x="28" y="16"/>
                  <a:pt x="24" y="22"/>
                </a:cubicBezTo>
                <a:cubicBezTo>
                  <a:pt x="19" y="29"/>
                  <a:pt x="16" y="44"/>
                  <a:pt x="16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8" name="Line 35"/>
          <p:cNvSpPr>
            <a:spLocks noChangeShapeType="1"/>
          </p:cNvSpPr>
          <p:nvPr/>
        </p:nvSpPr>
        <p:spPr bwMode="auto">
          <a:xfrm>
            <a:off x="2469738" y="1142602"/>
            <a:ext cx="0" cy="4716183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9" name="Line 36"/>
          <p:cNvSpPr>
            <a:spLocks noChangeShapeType="1"/>
          </p:cNvSpPr>
          <p:nvPr/>
        </p:nvSpPr>
        <p:spPr bwMode="auto">
          <a:xfrm flipH="1">
            <a:off x="2388659" y="5623264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0" name="Line 37"/>
          <p:cNvSpPr>
            <a:spLocks noChangeShapeType="1"/>
          </p:cNvSpPr>
          <p:nvPr/>
        </p:nvSpPr>
        <p:spPr bwMode="auto">
          <a:xfrm flipH="1">
            <a:off x="2388659" y="5198557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1" name="Line 38"/>
          <p:cNvSpPr>
            <a:spLocks noChangeShapeType="1"/>
          </p:cNvSpPr>
          <p:nvPr/>
        </p:nvSpPr>
        <p:spPr bwMode="auto">
          <a:xfrm flipH="1">
            <a:off x="2388659" y="4773849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2" name="Line 39"/>
          <p:cNvSpPr>
            <a:spLocks noChangeShapeType="1"/>
          </p:cNvSpPr>
          <p:nvPr/>
        </p:nvSpPr>
        <p:spPr bwMode="auto">
          <a:xfrm flipH="1">
            <a:off x="2388659" y="4349142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3" name="Line 40"/>
          <p:cNvSpPr>
            <a:spLocks noChangeShapeType="1"/>
          </p:cNvSpPr>
          <p:nvPr/>
        </p:nvSpPr>
        <p:spPr bwMode="auto">
          <a:xfrm flipH="1">
            <a:off x="2388659" y="3926366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4" name="Line 41"/>
          <p:cNvSpPr>
            <a:spLocks noChangeShapeType="1"/>
          </p:cNvSpPr>
          <p:nvPr/>
        </p:nvSpPr>
        <p:spPr bwMode="auto">
          <a:xfrm flipH="1">
            <a:off x="2388659" y="3501658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5" name="Line 42"/>
          <p:cNvSpPr>
            <a:spLocks noChangeShapeType="1"/>
          </p:cNvSpPr>
          <p:nvPr/>
        </p:nvSpPr>
        <p:spPr bwMode="auto">
          <a:xfrm flipH="1">
            <a:off x="2388659" y="3076951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6" name="Line 43"/>
          <p:cNvSpPr>
            <a:spLocks noChangeShapeType="1"/>
          </p:cNvSpPr>
          <p:nvPr/>
        </p:nvSpPr>
        <p:spPr bwMode="auto">
          <a:xfrm flipH="1">
            <a:off x="2388659" y="2652243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7" name="Line 44"/>
          <p:cNvSpPr>
            <a:spLocks noChangeShapeType="1"/>
          </p:cNvSpPr>
          <p:nvPr/>
        </p:nvSpPr>
        <p:spPr bwMode="auto">
          <a:xfrm flipH="1">
            <a:off x="2388659" y="2227536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8" name="Line 45"/>
          <p:cNvSpPr>
            <a:spLocks noChangeShapeType="1"/>
          </p:cNvSpPr>
          <p:nvPr/>
        </p:nvSpPr>
        <p:spPr bwMode="auto">
          <a:xfrm flipH="1">
            <a:off x="2388659" y="1802828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9" name="Line 46"/>
          <p:cNvSpPr>
            <a:spLocks noChangeShapeType="1"/>
          </p:cNvSpPr>
          <p:nvPr/>
        </p:nvSpPr>
        <p:spPr bwMode="auto">
          <a:xfrm flipH="1">
            <a:off x="2388659" y="1380051"/>
            <a:ext cx="81081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1" name="Freeform 48"/>
          <p:cNvSpPr>
            <a:spLocks noEditPoints="1"/>
          </p:cNvSpPr>
          <p:nvPr/>
        </p:nvSpPr>
        <p:spPr bwMode="auto">
          <a:xfrm>
            <a:off x="2228427" y="1349164"/>
            <a:ext cx="154439" cy="110038"/>
          </a:xfrm>
          <a:custGeom>
            <a:avLst/>
            <a:gdLst>
              <a:gd name="T0" fmla="*/ 46 w 214"/>
              <a:gd name="T1" fmla="*/ 127 h 152"/>
              <a:gd name="T2" fmla="*/ 30 w 214"/>
              <a:gd name="T3" fmla="*/ 127 h 152"/>
              <a:gd name="T4" fmla="*/ 30 w 214"/>
              <a:gd name="T5" fmla="*/ 28 h 152"/>
              <a:gd name="T6" fmla="*/ 16 w 214"/>
              <a:gd name="T7" fmla="*/ 39 h 152"/>
              <a:gd name="T8" fmla="*/ 0 w 214"/>
              <a:gd name="T9" fmla="*/ 47 h 152"/>
              <a:gd name="T10" fmla="*/ 0 w 214"/>
              <a:gd name="T11" fmla="*/ 32 h 152"/>
              <a:gd name="T12" fmla="*/ 22 w 214"/>
              <a:gd name="T13" fmla="*/ 17 h 152"/>
              <a:gd name="T14" fmla="*/ 36 w 214"/>
              <a:gd name="T15" fmla="*/ 0 h 152"/>
              <a:gd name="T16" fmla="*/ 46 w 214"/>
              <a:gd name="T17" fmla="*/ 0 h 152"/>
              <a:gd name="T18" fmla="*/ 46 w 214"/>
              <a:gd name="T19" fmla="*/ 127 h 152"/>
              <a:gd name="T20" fmla="*/ 92 w 214"/>
              <a:gd name="T21" fmla="*/ 127 h 152"/>
              <a:gd name="T22" fmla="*/ 92 w 214"/>
              <a:gd name="T23" fmla="*/ 109 h 152"/>
              <a:gd name="T24" fmla="*/ 110 w 214"/>
              <a:gd name="T25" fmla="*/ 109 h 152"/>
              <a:gd name="T26" fmla="*/ 110 w 214"/>
              <a:gd name="T27" fmla="*/ 127 h 152"/>
              <a:gd name="T28" fmla="*/ 106 w 214"/>
              <a:gd name="T29" fmla="*/ 142 h 152"/>
              <a:gd name="T30" fmla="*/ 95 w 214"/>
              <a:gd name="T31" fmla="*/ 152 h 152"/>
              <a:gd name="T32" fmla="*/ 91 w 214"/>
              <a:gd name="T33" fmla="*/ 145 h 152"/>
              <a:gd name="T34" fmla="*/ 98 w 214"/>
              <a:gd name="T35" fmla="*/ 139 h 152"/>
              <a:gd name="T36" fmla="*/ 101 w 214"/>
              <a:gd name="T37" fmla="*/ 127 h 152"/>
              <a:gd name="T38" fmla="*/ 92 w 214"/>
              <a:gd name="T39" fmla="*/ 127 h 152"/>
              <a:gd name="T40" fmla="*/ 132 w 214"/>
              <a:gd name="T41" fmla="*/ 64 h 152"/>
              <a:gd name="T42" fmla="*/ 136 w 214"/>
              <a:gd name="T43" fmla="*/ 28 h 152"/>
              <a:gd name="T44" fmla="*/ 150 w 214"/>
              <a:gd name="T45" fmla="*/ 7 h 152"/>
              <a:gd name="T46" fmla="*/ 173 w 214"/>
              <a:gd name="T47" fmla="*/ 0 h 152"/>
              <a:gd name="T48" fmla="*/ 190 w 214"/>
              <a:gd name="T49" fmla="*/ 4 h 152"/>
              <a:gd name="T50" fmla="*/ 203 w 214"/>
              <a:gd name="T51" fmla="*/ 16 h 152"/>
              <a:gd name="T52" fmla="*/ 211 w 214"/>
              <a:gd name="T53" fmla="*/ 35 h 152"/>
              <a:gd name="T54" fmla="*/ 214 w 214"/>
              <a:gd name="T55" fmla="*/ 64 h 152"/>
              <a:gd name="T56" fmla="*/ 209 w 214"/>
              <a:gd name="T57" fmla="*/ 100 h 152"/>
              <a:gd name="T58" fmla="*/ 196 w 214"/>
              <a:gd name="T59" fmla="*/ 121 h 152"/>
              <a:gd name="T60" fmla="*/ 173 w 214"/>
              <a:gd name="T61" fmla="*/ 129 h 152"/>
              <a:gd name="T62" fmla="*/ 144 w 214"/>
              <a:gd name="T63" fmla="*/ 116 h 152"/>
              <a:gd name="T64" fmla="*/ 132 w 214"/>
              <a:gd name="T65" fmla="*/ 64 h 152"/>
              <a:gd name="T66" fmla="*/ 148 w 214"/>
              <a:gd name="T67" fmla="*/ 64 h 152"/>
              <a:gd name="T68" fmla="*/ 155 w 214"/>
              <a:gd name="T69" fmla="*/ 106 h 152"/>
              <a:gd name="T70" fmla="*/ 173 w 214"/>
              <a:gd name="T71" fmla="*/ 116 h 152"/>
              <a:gd name="T72" fmla="*/ 191 w 214"/>
              <a:gd name="T73" fmla="*/ 106 h 152"/>
              <a:gd name="T74" fmla="*/ 198 w 214"/>
              <a:gd name="T75" fmla="*/ 64 h 152"/>
              <a:gd name="T76" fmla="*/ 191 w 214"/>
              <a:gd name="T77" fmla="*/ 23 h 152"/>
              <a:gd name="T78" fmla="*/ 173 w 214"/>
              <a:gd name="T79" fmla="*/ 13 h 152"/>
              <a:gd name="T80" fmla="*/ 156 w 214"/>
              <a:gd name="T81" fmla="*/ 22 h 152"/>
              <a:gd name="T82" fmla="*/ 148 w 214"/>
              <a:gd name="T83" fmla="*/ 6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" h="152">
                <a:moveTo>
                  <a:pt x="46" y="127"/>
                </a:moveTo>
                <a:lnTo>
                  <a:pt x="30" y="127"/>
                </a:lnTo>
                <a:lnTo>
                  <a:pt x="30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4" y="45"/>
                  <a:pt x="0" y="47"/>
                </a:cubicBezTo>
                <a:lnTo>
                  <a:pt x="0" y="32"/>
                </a:lnTo>
                <a:cubicBezTo>
                  <a:pt x="8" y="28"/>
                  <a:pt x="16" y="23"/>
                  <a:pt x="22" y="17"/>
                </a:cubicBezTo>
                <a:cubicBezTo>
                  <a:pt x="29" y="11"/>
                  <a:pt x="33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92" y="127"/>
                </a:moveTo>
                <a:lnTo>
                  <a:pt x="92" y="109"/>
                </a:lnTo>
                <a:lnTo>
                  <a:pt x="110" y="109"/>
                </a:lnTo>
                <a:lnTo>
                  <a:pt x="110" y="127"/>
                </a:lnTo>
                <a:cubicBezTo>
                  <a:pt x="110" y="133"/>
                  <a:pt x="108" y="138"/>
                  <a:pt x="106" y="142"/>
                </a:cubicBezTo>
                <a:cubicBezTo>
                  <a:pt x="104" y="146"/>
                  <a:pt x="100" y="149"/>
                  <a:pt x="95" y="152"/>
                </a:cubicBezTo>
                <a:lnTo>
                  <a:pt x="91" y="145"/>
                </a:lnTo>
                <a:cubicBezTo>
                  <a:pt x="94" y="144"/>
                  <a:pt x="97" y="141"/>
                  <a:pt x="98" y="139"/>
                </a:cubicBezTo>
                <a:cubicBezTo>
                  <a:pt x="100" y="136"/>
                  <a:pt x="101" y="132"/>
                  <a:pt x="101" y="127"/>
                </a:cubicBezTo>
                <a:lnTo>
                  <a:pt x="92" y="127"/>
                </a:lnTo>
                <a:close/>
                <a:moveTo>
                  <a:pt x="132" y="64"/>
                </a:moveTo>
                <a:cubicBezTo>
                  <a:pt x="132" y="50"/>
                  <a:pt x="133" y="38"/>
                  <a:pt x="136" y="28"/>
                </a:cubicBezTo>
                <a:cubicBezTo>
                  <a:pt x="139" y="19"/>
                  <a:pt x="144" y="12"/>
                  <a:pt x="150" y="7"/>
                </a:cubicBezTo>
                <a:cubicBezTo>
                  <a:pt x="156" y="3"/>
                  <a:pt x="164" y="0"/>
                  <a:pt x="173" y="0"/>
                </a:cubicBezTo>
                <a:cubicBezTo>
                  <a:pt x="180" y="0"/>
                  <a:pt x="185" y="1"/>
                  <a:pt x="190" y="4"/>
                </a:cubicBezTo>
                <a:cubicBezTo>
                  <a:pt x="196" y="7"/>
                  <a:pt x="200" y="11"/>
                  <a:pt x="203" y="16"/>
                </a:cubicBezTo>
                <a:cubicBezTo>
                  <a:pt x="206" y="21"/>
                  <a:pt x="209" y="27"/>
                  <a:pt x="211" y="35"/>
                </a:cubicBezTo>
                <a:cubicBezTo>
                  <a:pt x="213" y="42"/>
                  <a:pt x="214" y="52"/>
                  <a:pt x="214" y="64"/>
                </a:cubicBezTo>
                <a:cubicBezTo>
                  <a:pt x="214" y="79"/>
                  <a:pt x="212" y="91"/>
                  <a:pt x="209" y="100"/>
                </a:cubicBezTo>
                <a:cubicBezTo>
                  <a:pt x="206" y="109"/>
                  <a:pt x="202" y="116"/>
                  <a:pt x="196" y="121"/>
                </a:cubicBezTo>
                <a:cubicBezTo>
                  <a:pt x="190" y="126"/>
                  <a:pt x="182" y="129"/>
                  <a:pt x="173" y="129"/>
                </a:cubicBezTo>
                <a:cubicBezTo>
                  <a:pt x="161" y="129"/>
                  <a:pt x="151" y="124"/>
                  <a:pt x="144" y="116"/>
                </a:cubicBezTo>
                <a:cubicBezTo>
                  <a:pt x="136" y="105"/>
                  <a:pt x="132" y="88"/>
                  <a:pt x="132" y="64"/>
                </a:cubicBezTo>
                <a:close/>
                <a:moveTo>
                  <a:pt x="148" y="64"/>
                </a:moveTo>
                <a:cubicBezTo>
                  <a:pt x="148" y="85"/>
                  <a:pt x="150" y="99"/>
                  <a:pt x="155" y="106"/>
                </a:cubicBezTo>
                <a:cubicBezTo>
                  <a:pt x="160" y="113"/>
                  <a:pt x="166" y="116"/>
                  <a:pt x="173" y="116"/>
                </a:cubicBezTo>
                <a:cubicBezTo>
                  <a:pt x="180" y="116"/>
                  <a:pt x="186" y="113"/>
                  <a:pt x="191" y="106"/>
                </a:cubicBezTo>
                <a:cubicBezTo>
                  <a:pt x="195" y="99"/>
                  <a:pt x="198" y="85"/>
                  <a:pt x="198" y="64"/>
                </a:cubicBezTo>
                <a:cubicBezTo>
                  <a:pt x="198" y="44"/>
                  <a:pt x="195" y="30"/>
                  <a:pt x="191" y="23"/>
                </a:cubicBezTo>
                <a:cubicBezTo>
                  <a:pt x="186" y="16"/>
                  <a:pt x="180" y="13"/>
                  <a:pt x="173" y="13"/>
                </a:cubicBezTo>
                <a:cubicBezTo>
                  <a:pt x="165" y="13"/>
                  <a:pt x="160" y="16"/>
                  <a:pt x="156" y="22"/>
                </a:cubicBezTo>
                <a:cubicBezTo>
                  <a:pt x="150" y="30"/>
                  <a:pt x="148" y="44"/>
                  <a:pt x="148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8" name="Freeform 49"/>
          <p:cNvSpPr>
            <a:spLocks noEditPoints="1"/>
          </p:cNvSpPr>
          <p:nvPr/>
        </p:nvSpPr>
        <p:spPr bwMode="auto">
          <a:xfrm>
            <a:off x="2220705" y="1773871"/>
            <a:ext cx="164093" cy="110038"/>
          </a:xfrm>
          <a:custGeom>
            <a:avLst/>
            <a:gdLst>
              <a:gd name="T0" fmla="*/ 4 w 227"/>
              <a:gd name="T1" fmla="*/ 29 h 152"/>
              <a:gd name="T2" fmla="*/ 41 w 227"/>
              <a:gd name="T3" fmla="*/ 0 h 152"/>
              <a:gd name="T4" fmla="*/ 71 w 227"/>
              <a:gd name="T5" fmla="*/ 16 h 152"/>
              <a:gd name="T6" fmla="*/ 82 w 227"/>
              <a:gd name="T7" fmla="*/ 64 h 152"/>
              <a:gd name="T8" fmla="*/ 64 w 227"/>
              <a:gd name="T9" fmla="*/ 121 h 152"/>
              <a:gd name="T10" fmla="*/ 12 w 227"/>
              <a:gd name="T11" fmla="*/ 116 h 152"/>
              <a:gd name="T12" fmla="*/ 16 w 227"/>
              <a:gd name="T13" fmla="*/ 64 h 152"/>
              <a:gd name="T14" fmla="*/ 41 w 227"/>
              <a:gd name="T15" fmla="*/ 116 h 152"/>
              <a:gd name="T16" fmla="*/ 66 w 227"/>
              <a:gd name="T17" fmla="*/ 64 h 152"/>
              <a:gd name="T18" fmla="*/ 41 w 227"/>
              <a:gd name="T19" fmla="*/ 13 h 152"/>
              <a:gd name="T20" fmla="*/ 16 w 227"/>
              <a:gd name="T21" fmla="*/ 64 h 152"/>
              <a:gd name="T22" fmla="*/ 104 w 227"/>
              <a:gd name="T23" fmla="*/ 109 h 152"/>
              <a:gd name="T24" fmla="*/ 122 w 227"/>
              <a:gd name="T25" fmla="*/ 127 h 152"/>
              <a:gd name="T26" fmla="*/ 107 w 227"/>
              <a:gd name="T27" fmla="*/ 152 h 152"/>
              <a:gd name="T28" fmla="*/ 110 w 227"/>
              <a:gd name="T29" fmla="*/ 139 h 152"/>
              <a:gd name="T30" fmla="*/ 104 w 227"/>
              <a:gd name="T31" fmla="*/ 127 h 152"/>
              <a:gd name="T32" fmla="*/ 161 w 227"/>
              <a:gd name="T33" fmla="*/ 96 h 152"/>
              <a:gd name="T34" fmla="*/ 182 w 227"/>
              <a:gd name="T35" fmla="*/ 116 h 152"/>
              <a:gd name="T36" fmla="*/ 203 w 227"/>
              <a:gd name="T37" fmla="*/ 104 h 152"/>
              <a:gd name="T38" fmla="*/ 211 w 227"/>
              <a:gd name="T39" fmla="*/ 70 h 152"/>
              <a:gd name="T40" fmla="*/ 198 w 227"/>
              <a:gd name="T41" fmla="*/ 79 h 152"/>
              <a:gd name="T42" fmla="*/ 154 w 227"/>
              <a:gd name="T43" fmla="*/ 73 h 152"/>
              <a:gd name="T44" fmla="*/ 155 w 227"/>
              <a:gd name="T45" fmla="*/ 12 h 152"/>
              <a:gd name="T46" fmla="*/ 206 w 227"/>
              <a:gd name="T47" fmla="*/ 7 h 152"/>
              <a:gd name="T48" fmla="*/ 227 w 227"/>
              <a:gd name="T49" fmla="*/ 61 h 152"/>
              <a:gd name="T50" fmla="*/ 206 w 227"/>
              <a:gd name="T51" fmla="*/ 121 h 152"/>
              <a:gd name="T52" fmla="*/ 157 w 227"/>
              <a:gd name="T53" fmla="*/ 121 h 152"/>
              <a:gd name="T54" fmla="*/ 209 w 227"/>
              <a:gd name="T55" fmla="*/ 42 h 152"/>
              <a:gd name="T56" fmla="*/ 185 w 227"/>
              <a:gd name="T57" fmla="*/ 13 h 152"/>
              <a:gd name="T58" fmla="*/ 160 w 227"/>
              <a:gd name="T59" fmla="*/ 43 h 152"/>
              <a:gd name="T60" fmla="*/ 185 w 227"/>
              <a:gd name="T61" fmla="*/ 70 h 152"/>
              <a:gd name="T62" fmla="*/ 209 w 227"/>
              <a:gd name="T63" fmla="*/ 42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152">
                <a:moveTo>
                  <a:pt x="0" y="64"/>
                </a:moveTo>
                <a:cubicBezTo>
                  <a:pt x="0" y="50"/>
                  <a:pt x="1" y="38"/>
                  <a:pt x="4" y="29"/>
                </a:cubicBezTo>
                <a:cubicBezTo>
                  <a:pt x="7" y="19"/>
                  <a:pt x="12" y="12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6" y="97"/>
                </a:moveTo>
                <a:lnTo>
                  <a:pt x="161" y="96"/>
                </a:lnTo>
                <a:cubicBezTo>
                  <a:pt x="162" y="103"/>
                  <a:pt x="165" y="108"/>
                  <a:pt x="168" y="111"/>
                </a:cubicBezTo>
                <a:cubicBezTo>
                  <a:pt x="172" y="115"/>
                  <a:pt x="176" y="116"/>
                  <a:pt x="182" y="116"/>
                </a:cubicBezTo>
                <a:cubicBezTo>
                  <a:pt x="187" y="116"/>
                  <a:pt x="191" y="115"/>
                  <a:pt x="194" y="113"/>
                </a:cubicBezTo>
                <a:cubicBezTo>
                  <a:pt x="198" y="111"/>
                  <a:pt x="201" y="108"/>
                  <a:pt x="203" y="104"/>
                </a:cubicBezTo>
                <a:cubicBezTo>
                  <a:pt x="205" y="101"/>
                  <a:pt x="207" y="96"/>
                  <a:pt x="209" y="89"/>
                </a:cubicBezTo>
                <a:cubicBezTo>
                  <a:pt x="210" y="83"/>
                  <a:pt x="211" y="77"/>
                  <a:pt x="211" y="70"/>
                </a:cubicBezTo>
                <a:cubicBezTo>
                  <a:pt x="211" y="70"/>
                  <a:pt x="211" y="69"/>
                  <a:pt x="211" y="67"/>
                </a:cubicBezTo>
                <a:cubicBezTo>
                  <a:pt x="208" y="72"/>
                  <a:pt x="204" y="76"/>
                  <a:pt x="198" y="79"/>
                </a:cubicBezTo>
                <a:cubicBezTo>
                  <a:pt x="193" y="82"/>
                  <a:pt x="187" y="84"/>
                  <a:pt x="181" y="84"/>
                </a:cubicBezTo>
                <a:cubicBezTo>
                  <a:pt x="171" y="84"/>
                  <a:pt x="162" y="80"/>
                  <a:pt x="154" y="73"/>
                </a:cubicBezTo>
                <a:cubicBezTo>
                  <a:pt x="147" y="65"/>
                  <a:pt x="144" y="55"/>
                  <a:pt x="144" y="43"/>
                </a:cubicBezTo>
                <a:cubicBezTo>
                  <a:pt x="144" y="30"/>
                  <a:pt x="147" y="20"/>
                  <a:pt x="155" y="12"/>
                </a:cubicBezTo>
                <a:cubicBezTo>
                  <a:pt x="163" y="4"/>
                  <a:pt x="172" y="0"/>
                  <a:pt x="183" y="0"/>
                </a:cubicBezTo>
                <a:cubicBezTo>
                  <a:pt x="192" y="0"/>
                  <a:pt x="199" y="2"/>
                  <a:pt x="206" y="7"/>
                </a:cubicBezTo>
                <a:cubicBezTo>
                  <a:pt x="212" y="11"/>
                  <a:pt x="218" y="18"/>
                  <a:pt x="221" y="26"/>
                </a:cubicBezTo>
                <a:cubicBezTo>
                  <a:pt x="225" y="34"/>
                  <a:pt x="227" y="46"/>
                  <a:pt x="227" y="61"/>
                </a:cubicBezTo>
                <a:cubicBezTo>
                  <a:pt x="227" y="77"/>
                  <a:pt x="225" y="90"/>
                  <a:pt x="221" y="100"/>
                </a:cubicBezTo>
                <a:cubicBezTo>
                  <a:pt x="218" y="109"/>
                  <a:pt x="213" y="116"/>
                  <a:pt x="206" y="121"/>
                </a:cubicBezTo>
                <a:cubicBezTo>
                  <a:pt x="199" y="126"/>
                  <a:pt x="191" y="129"/>
                  <a:pt x="181" y="129"/>
                </a:cubicBezTo>
                <a:cubicBezTo>
                  <a:pt x="172" y="129"/>
                  <a:pt x="163" y="126"/>
                  <a:pt x="157" y="121"/>
                </a:cubicBezTo>
                <a:cubicBezTo>
                  <a:pt x="151" y="115"/>
                  <a:pt x="147" y="107"/>
                  <a:pt x="146" y="97"/>
                </a:cubicBezTo>
                <a:close/>
                <a:moveTo>
                  <a:pt x="209" y="42"/>
                </a:moveTo>
                <a:cubicBezTo>
                  <a:pt x="209" y="33"/>
                  <a:pt x="207" y="26"/>
                  <a:pt x="202" y="21"/>
                </a:cubicBezTo>
                <a:cubicBezTo>
                  <a:pt x="197" y="16"/>
                  <a:pt x="192" y="13"/>
                  <a:pt x="185" y="13"/>
                </a:cubicBezTo>
                <a:cubicBezTo>
                  <a:pt x="178" y="13"/>
                  <a:pt x="172" y="16"/>
                  <a:pt x="167" y="21"/>
                </a:cubicBezTo>
                <a:cubicBezTo>
                  <a:pt x="162" y="27"/>
                  <a:pt x="160" y="34"/>
                  <a:pt x="160" y="43"/>
                </a:cubicBezTo>
                <a:cubicBezTo>
                  <a:pt x="160" y="51"/>
                  <a:pt x="162" y="58"/>
                  <a:pt x="167" y="63"/>
                </a:cubicBezTo>
                <a:cubicBezTo>
                  <a:pt x="172" y="68"/>
                  <a:pt x="178" y="70"/>
                  <a:pt x="185" y="70"/>
                </a:cubicBezTo>
                <a:cubicBezTo>
                  <a:pt x="192" y="70"/>
                  <a:pt x="198" y="68"/>
                  <a:pt x="202" y="63"/>
                </a:cubicBezTo>
                <a:cubicBezTo>
                  <a:pt x="207" y="58"/>
                  <a:pt x="209" y="51"/>
                  <a:pt x="209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9" name="Freeform 50"/>
          <p:cNvSpPr>
            <a:spLocks noEditPoints="1"/>
          </p:cNvSpPr>
          <p:nvPr/>
        </p:nvSpPr>
        <p:spPr bwMode="auto">
          <a:xfrm>
            <a:off x="2220705" y="2198579"/>
            <a:ext cx="164093" cy="110038"/>
          </a:xfrm>
          <a:custGeom>
            <a:avLst/>
            <a:gdLst>
              <a:gd name="T0" fmla="*/ 4 w 227"/>
              <a:gd name="T1" fmla="*/ 29 h 152"/>
              <a:gd name="T2" fmla="*/ 41 w 227"/>
              <a:gd name="T3" fmla="*/ 0 h 152"/>
              <a:gd name="T4" fmla="*/ 71 w 227"/>
              <a:gd name="T5" fmla="*/ 16 h 152"/>
              <a:gd name="T6" fmla="*/ 82 w 227"/>
              <a:gd name="T7" fmla="*/ 65 h 152"/>
              <a:gd name="T8" fmla="*/ 64 w 227"/>
              <a:gd name="T9" fmla="*/ 122 h 152"/>
              <a:gd name="T10" fmla="*/ 12 w 227"/>
              <a:gd name="T11" fmla="*/ 116 h 152"/>
              <a:gd name="T12" fmla="*/ 16 w 227"/>
              <a:gd name="T13" fmla="*/ 65 h 152"/>
              <a:gd name="T14" fmla="*/ 41 w 227"/>
              <a:gd name="T15" fmla="*/ 116 h 152"/>
              <a:gd name="T16" fmla="*/ 66 w 227"/>
              <a:gd name="T17" fmla="*/ 65 h 152"/>
              <a:gd name="T18" fmla="*/ 41 w 227"/>
              <a:gd name="T19" fmla="*/ 13 h 152"/>
              <a:gd name="T20" fmla="*/ 16 w 227"/>
              <a:gd name="T21" fmla="*/ 65 h 152"/>
              <a:gd name="T22" fmla="*/ 104 w 227"/>
              <a:gd name="T23" fmla="*/ 109 h 152"/>
              <a:gd name="T24" fmla="*/ 122 w 227"/>
              <a:gd name="T25" fmla="*/ 127 h 152"/>
              <a:gd name="T26" fmla="*/ 107 w 227"/>
              <a:gd name="T27" fmla="*/ 152 h 152"/>
              <a:gd name="T28" fmla="*/ 110 w 227"/>
              <a:gd name="T29" fmla="*/ 139 h 152"/>
              <a:gd name="T30" fmla="*/ 104 w 227"/>
              <a:gd name="T31" fmla="*/ 127 h 152"/>
              <a:gd name="T32" fmla="*/ 153 w 227"/>
              <a:gd name="T33" fmla="*/ 48 h 152"/>
              <a:gd name="T34" fmla="*/ 158 w 227"/>
              <a:gd name="T35" fmla="*/ 10 h 152"/>
              <a:gd name="T36" fmla="*/ 211 w 227"/>
              <a:gd name="T37" fmla="*/ 10 h 152"/>
              <a:gd name="T38" fmla="*/ 217 w 227"/>
              <a:gd name="T39" fmla="*/ 49 h 152"/>
              <a:gd name="T40" fmla="*/ 220 w 227"/>
              <a:gd name="T41" fmla="*/ 71 h 152"/>
              <a:gd name="T42" fmla="*/ 215 w 227"/>
              <a:gd name="T43" fmla="*/ 118 h 152"/>
              <a:gd name="T44" fmla="*/ 155 w 227"/>
              <a:gd name="T45" fmla="*/ 118 h 152"/>
              <a:gd name="T46" fmla="*/ 150 w 227"/>
              <a:gd name="T47" fmla="*/ 70 h 152"/>
              <a:gd name="T48" fmla="*/ 164 w 227"/>
              <a:gd name="T49" fmla="*/ 32 h 152"/>
              <a:gd name="T50" fmla="*/ 185 w 227"/>
              <a:gd name="T51" fmla="*/ 53 h 152"/>
              <a:gd name="T52" fmla="*/ 205 w 227"/>
              <a:gd name="T53" fmla="*/ 33 h 152"/>
              <a:gd name="T54" fmla="*/ 185 w 227"/>
              <a:gd name="T55" fmla="*/ 13 h 152"/>
              <a:gd name="T56" fmla="*/ 164 w 227"/>
              <a:gd name="T57" fmla="*/ 32 h 152"/>
              <a:gd name="T58" fmla="*/ 162 w 227"/>
              <a:gd name="T59" fmla="*/ 103 h 152"/>
              <a:gd name="T60" fmla="*/ 185 w 227"/>
              <a:gd name="T61" fmla="*/ 116 h 152"/>
              <a:gd name="T62" fmla="*/ 211 w 227"/>
              <a:gd name="T63" fmla="*/ 91 h 152"/>
              <a:gd name="T64" fmla="*/ 185 w 227"/>
              <a:gd name="T65" fmla="*/ 65 h 152"/>
              <a:gd name="T66" fmla="*/ 159 w 227"/>
              <a:gd name="T67" fmla="*/ 91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7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5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67" y="59"/>
                </a:moveTo>
                <a:cubicBezTo>
                  <a:pt x="161" y="56"/>
                  <a:pt x="156" y="53"/>
                  <a:pt x="153" y="48"/>
                </a:cubicBezTo>
                <a:cubicBezTo>
                  <a:pt x="150" y="44"/>
                  <a:pt x="149" y="39"/>
                  <a:pt x="149" y="33"/>
                </a:cubicBezTo>
                <a:cubicBezTo>
                  <a:pt x="149" y="24"/>
                  <a:pt x="152" y="16"/>
                  <a:pt x="158" y="10"/>
                </a:cubicBezTo>
                <a:cubicBezTo>
                  <a:pt x="165" y="3"/>
                  <a:pt x="174" y="0"/>
                  <a:pt x="185" y="0"/>
                </a:cubicBezTo>
                <a:cubicBezTo>
                  <a:pt x="196" y="0"/>
                  <a:pt x="205" y="3"/>
                  <a:pt x="211" y="10"/>
                </a:cubicBezTo>
                <a:cubicBezTo>
                  <a:pt x="218" y="16"/>
                  <a:pt x="221" y="24"/>
                  <a:pt x="221" y="33"/>
                </a:cubicBezTo>
                <a:cubicBezTo>
                  <a:pt x="221" y="39"/>
                  <a:pt x="220" y="44"/>
                  <a:pt x="217" y="49"/>
                </a:cubicBezTo>
                <a:cubicBezTo>
                  <a:pt x="214" y="53"/>
                  <a:pt x="209" y="56"/>
                  <a:pt x="203" y="59"/>
                </a:cubicBezTo>
                <a:cubicBezTo>
                  <a:pt x="211" y="61"/>
                  <a:pt x="216" y="65"/>
                  <a:pt x="220" y="71"/>
                </a:cubicBezTo>
                <a:cubicBezTo>
                  <a:pt x="225" y="76"/>
                  <a:pt x="227" y="83"/>
                  <a:pt x="227" y="91"/>
                </a:cubicBezTo>
                <a:cubicBezTo>
                  <a:pt x="227" y="102"/>
                  <a:pt x="223" y="111"/>
                  <a:pt x="215" y="118"/>
                </a:cubicBezTo>
                <a:cubicBezTo>
                  <a:pt x="207" y="125"/>
                  <a:pt x="197" y="129"/>
                  <a:pt x="185" y="129"/>
                </a:cubicBezTo>
                <a:cubicBezTo>
                  <a:pt x="173" y="129"/>
                  <a:pt x="163" y="125"/>
                  <a:pt x="155" y="118"/>
                </a:cubicBezTo>
                <a:cubicBezTo>
                  <a:pt x="147" y="110"/>
                  <a:pt x="144" y="101"/>
                  <a:pt x="144" y="90"/>
                </a:cubicBezTo>
                <a:cubicBezTo>
                  <a:pt x="144" y="82"/>
                  <a:pt x="146" y="75"/>
                  <a:pt x="150" y="70"/>
                </a:cubicBezTo>
                <a:cubicBezTo>
                  <a:pt x="154" y="64"/>
                  <a:pt x="160" y="61"/>
                  <a:pt x="167" y="59"/>
                </a:cubicBezTo>
                <a:close/>
                <a:moveTo>
                  <a:pt x="164" y="32"/>
                </a:moveTo>
                <a:cubicBezTo>
                  <a:pt x="164" y="38"/>
                  <a:pt x="166" y="43"/>
                  <a:pt x="170" y="47"/>
                </a:cubicBezTo>
                <a:cubicBezTo>
                  <a:pt x="174" y="51"/>
                  <a:pt x="179" y="53"/>
                  <a:pt x="185" y="53"/>
                </a:cubicBezTo>
                <a:cubicBezTo>
                  <a:pt x="191" y="53"/>
                  <a:pt x="196" y="51"/>
                  <a:pt x="200" y="47"/>
                </a:cubicBezTo>
                <a:cubicBezTo>
                  <a:pt x="203" y="43"/>
                  <a:pt x="205" y="39"/>
                  <a:pt x="205" y="33"/>
                </a:cubicBezTo>
                <a:cubicBezTo>
                  <a:pt x="205" y="27"/>
                  <a:pt x="203" y="23"/>
                  <a:pt x="199" y="19"/>
                </a:cubicBezTo>
                <a:cubicBezTo>
                  <a:pt x="196" y="15"/>
                  <a:pt x="191" y="13"/>
                  <a:pt x="185" y="13"/>
                </a:cubicBezTo>
                <a:cubicBezTo>
                  <a:pt x="179" y="13"/>
                  <a:pt x="174" y="15"/>
                  <a:pt x="170" y="19"/>
                </a:cubicBezTo>
                <a:cubicBezTo>
                  <a:pt x="166" y="22"/>
                  <a:pt x="164" y="27"/>
                  <a:pt x="164" y="32"/>
                </a:cubicBezTo>
                <a:close/>
                <a:moveTo>
                  <a:pt x="159" y="91"/>
                </a:moveTo>
                <a:cubicBezTo>
                  <a:pt x="159" y="95"/>
                  <a:pt x="160" y="99"/>
                  <a:pt x="162" y="103"/>
                </a:cubicBezTo>
                <a:cubicBezTo>
                  <a:pt x="165" y="107"/>
                  <a:pt x="168" y="111"/>
                  <a:pt x="172" y="113"/>
                </a:cubicBezTo>
                <a:cubicBezTo>
                  <a:pt x="176" y="115"/>
                  <a:pt x="180" y="116"/>
                  <a:pt x="185" y="116"/>
                </a:cubicBezTo>
                <a:cubicBezTo>
                  <a:pt x="193" y="116"/>
                  <a:pt x="199" y="114"/>
                  <a:pt x="203" y="109"/>
                </a:cubicBezTo>
                <a:cubicBezTo>
                  <a:pt x="208" y="104"/>
                  <a:pt x="211" y="98"/>
                  <a:pt x="211" y="91"/>
                </a:cubicBezTo>
                <a:cubicBezTo>
                  <a:pt x="211" y="84"/>
                  <a:pt x="208" y="77"/>
                  <a:pt x="203" y="73"/>
                </a:cubicBezTo>
                <a:cubicBezTo>
                  <a:pt x="198" y="68"/>
                  <a:pt x="192" y="65"/>
                  <a:pt x="185" y="65"/>
                </a:cubicBezTo>
                <a:cubicBezTo>
                  <a:pt x="177" y="65"/>
                  <a:pt x="171" y="68"/>
                  <a:pt x="167" y="72"/>
                </a:cubicBezTo>
                <a:cubicBezTo>
                  <a:pt x="162" y="77"/>
                  <a:pt x="159" y="83"/>
                  <a:pt x="159" y="91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0" name="Freeform 51"/>
          <p:cNvSpPr>
            <a:spLocks noEditPoints="1"/>
          </p:cNvSpPr>
          <p:nvPr/>
        </p:nvSpPr>
        <p:spPr bwMode="auto">
          <a:xfrm>
            <a:off x="2220705" y="2623286"/>
            <a:ext cx="162161" cy="110038"/>
          </a:xfrm>
          <a:custGeom>
            <a:avLst/>
            <a:gdLst>
              <a:gd name="T0" fmla="*/ 0 w 226"/>
              <a:gd name="T1" fmla="*/ 65 h 152"/>
              <a:gd name="T2" fmla="*/ 4 w 226"/>
              <a:gd name="T3" fmla="*/ 29 h 152"/>
              <a:gd name="T4" fmla="*/ 18 w 226"/>
              <a:gd name="T5" fmla="*/ 8 h 152"/>
              <a:gd name="T6" fmla="*/ 41 w 226"/>
              <a:gd name="T7" fmla="*/ 0 h 152"/>
              <a:gd name="T8" fmla="*/ 58 w 226"/>
              <a:gd name="T9" fmla="*/ 5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5 h 152"/>
              <a:gd name="T16" fmla="*/ 77 w 226"/>
              <a:gd name="T17" fmla="*/ 101 h 152"/>
              <a:gd name="T18" fmla="*/ 64 w 226"/>
              <a:gd name="T19" fmla="*/ 122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5 h 152"/>
              <a:gd name="T26" fmla="*/ 16 w 226"/>
              <a:gd name="T27" fmla="*/ 65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5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5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3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5 w 226"/>
              <a:gd name="T65" fmla="*/ 17 h 152"/>
              <a:gd name="T66" fmla="*/ 145 w 226"/>
              <a:gd name="T67" fmla="*/ 3 h 152"/>
              <a:gd name="T68" fmla="*/ 226 w 226"/>
              <a:gd name="T69" fmla="*/ 3 h 152"/>
              <a:gd name="T70" fmla="*/ 226 w 226"/>
              <a:gd name="T71" fmla="*/ 15 h 152"/>
              <a:gd name="T72" fmla="*/ 202 w 226"/>
              <a:gd name="T73" fmla="*/ 49 h 152"/>
              <a:gd name="T74" fmla="*/ 184 w 226"/>
              <a:gd name="T75" fmla="*/ 92 h 152"/>
              <a:gd name="T76" fmla="*/ 178 w 226"/>
              <a:gd name="T77" fmla="*/ 127 h 152"/>
              <a:gd name="T78" fmla="*/ 162 w 226"/>
              <a:gd name="T79" fmla="*/ 127 h 152"/>
              <a:gd name="T80" fmla="*/ 168 w 226"/>
              <a:gd name="T81" fmla="*/ 91 h 152"/>
              <a:gd name="T82" fmla="*/ 184 w 226"/>
              <a:gd name="T83" fmla="*/ 50 h 152"/>
              <a:gd name="T84" fmla="*/ 206 w 226"/>
              <a:gd name="T85" fmla="*/ 17 h 152"/>
              <a:gd name="T86" fmla="*/ 145 w 226"/>
              <a:gd name="T87" fmla="*/ 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6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5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8"/>
                  <a:pt x="79" y="35"/>
                </a:cubicBezTo>
                <a:cubicBezTo>
                  <a:pt x="81" y="42"/>
                  <a:pt x="82" y="52"/>
                  <a:pt x="82" y="65"/>
                </a:cubicBezTo>
                <a:cubicBezTo>
                  <a:pt x="82" y="79"/>
                  <a:pt x="80" y="91"/>
                  <a:pt x="77" y="101"/>
                </a:cubicBezTo>
                <a:cubicBezTo>
                  <a:pt x="74" y="110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7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5" y="17"/>
                </a:moveTo>
                <a:lnTo>
                  <a:pt x="145" y="3"/>
                </a:lnTo>
                <a:lnTo>
                  <a:pt x="226" y="3"/>
                </a:lnTo>
                <a:lnTo>
                  <a:pt x="226" y="15"/>
                </a:lnTo>
                <a:cubicBezTo>
                  <a:pt x="218" y="23"/>
                  <a:pt x="210" y="34"/>
                  <a:pt x="202" y="49"/>
                </a:cubicBezTo>
                <a:cubicBezTo>
                  <a:pt x="195" y="63"/>
                  <a:pt x="188" y="77"/>
                  <a:pt x="184" y="92"/>
                </a:cubicBezTo>
                <a:cubicBezTo>
                  <a:pt x="181" y="103"/>
                  <a:pt x="179" y="114"/>
                  <a:pt x="178" y="127"/>
                </a:cubicBezTo>
                <a:lnTo>
                  <a:pt x="162" y="127"/>
                </a:lnTo>
                <a:cubicBezTo>
                  <a:pt x="163" y="117"/>
                  <a:pt x="164" y="105"/>
                  <a:pt x="168" y="91"/>
                </a:cubicBezTo>
                <a:cubicBezTo>
                  <a:pt x="172" y="77"/>
                  <a:pt x="177" y="63"/>
                  <a:pt x="184" y="50"/>
                </a:cubicBezTo>
                <a:cubicBezTo>
                  <a:pt x="191" y="37"/>
                  <a:pt x="199" y="26"/>
                  <a:pt x="206" y="17"/>
                </a:cubicBezTo>
                <a:lnTo>
                  <a:pt x="1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1" name="Freeform 52"/>
          <p:cNvSpPr>
            <a:spLocks noEditPoints="1"/>
          </p:cNvSpPr>
          <p:nvPr/>
        </p:nvSpPr>
        <p:spPr bwMode="auto">
          <a:xfrm>
            <a:off x="2220705" y="3047993"/>
            <a:ext cx="162161" cy="110038"/>
          </a:xfrm>
          <a:custGeom>
            <a:avLst/>
            <a:gdLst>
              <a:gd name="T0" fmla="*/ 0 w 226"/>
              <a:gd name="T1" fmla="*/ 65 h 152"/>
              <a:gd name="T2" fmla="*/ 4 w 226"/>
              <a:gd name="T3" fmla="*/ 29 h 152"/>
              <a:gd name="T4" fmla="*/ 18 w 226"/>
              <a:gd name="T5" fmla="*/ 8 h 152"/>
              <a:gd name="T6" fmla="*/ 41 w 226"/>
              <a:gd name="T7" fmla="*/ 0 h 152"/>
              <a:gd name="T8" fmla="*/ 58 w 226"/>
              <a:gd name="T9" fmla="*/ 5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5 h 152"/>
              <a:gd name="T16" fmla="*/ 77 w 226"/>
              <a:gd name="T17" fmla="*/ 101 h 152"/>
              <a:gd name="T18" fmla="*/ 64 w 226"/>
              <a:gd name="T19" fmla="*/ 122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5 h 152"/>
              <a:gd name="T26" fmla="*/ 16 w 226"/>
              <a:gd name="T27" fmla="*/ 65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5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5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3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224 w 226"/>
              <a:gd name="T65" fmla="*/ 32 h 152"/>
              <a:gd name="T66" fmla="*/ 209 w 226"/>
              <a:gd name="T67" fmla="*/ 33 h 152"/>
              <a:gd name="T68" fmla="*/ 203 w 226"/>
              <a:gd name="T69" fmla="*/ 20 h 152"/>
              <a:gd name="T70" fmla="*/ 187 w 226"/>
              <a:gd name="T71" fmla="*/ 13 h 152"/>
              <a:gd name="T72" fmla="*/ 174 w 226"/>
              <a:gd name="T73" fmla="*/ 17 h 152"/>
              <a:gd name="T74" fmla="*/ 163 w 226"/>
              <a:gd name="T75" fmla="*/ 33 h 152"/>
              <a:gd name="T76" fmla="*/ 158 w 226"/>
              <a:gd name="T77" fmla="*/ 62 h 152"/>
              <a:gd name="T78" fmla="*/ 172 w 226"/>
              <a:gd name="T79" fmla="*/ 49 h 152"/>
              <a:gd name="T80" fmla="*/ 189 w 226"/>
              <a:gd name="T81" fmla="*/ 45 h 152"/>
              <a:gd name="T82" fmla="*/ 215 w 226"/>
              <a:gd name="T83" fmla="*/ 57 h 152"/>
              <a:gd name="T84" fmla="*/ 226 w 226"/>
              <a:gd name="T85" fmla="*/ 86 h 152"/>
              <a:gd name="T86" fmla="*/ 221 w 226"/>
              <a:gd name="T87" fmla="*/ 108 h 152"/>
              <a:gd name="T88" fmla="*/ 207 w 226"/>
              <a:gd name="T89" fmla="*/ 124 h 152"/>
              <a:gd name="T90" fmla="*/ 187 w 226"/>
              <a:gd name="T91" fmla="*/ 129 h 152"/>
              <a:gd name="T92" fmla="*/ 155 w 226"/>
              <a:gd name="T93" fmla="*/ 115 h 152"/>
              <a:gd name="T94" fmla="*/ 143 w 226"/>
              <a:gd name="T95" fmla="*/ 68 h 152"/>
              <a:gd name="T96" fmla="*/ 156 w 226"/>
              <a:gd name="T97" fmla="*/ 15 h 152"/>
              <a:gd name="T98" fmla="*/ 188 w 226"/>
              <a:gd name="T99" fmla="*/ 0 h 152"/>
              <a:gd name="T100" fmla="*/ 213 w 226"/>
              <a:gd name="T101" fmla="*/ 9 h 152"/>
              <a:gd name="T102" fmla="*/ 224 w 226"/>
              <a:gd name="T103" fmla="*/ 32 h 152"/>
              <a:gd name="T104" fmla="*/ 161 w 226"/>
              <a:gd name="T105" fmla="*/ 86 h 152"/>
              <a:gd name="T106" fmla="*/ 164 w 226"/>
              <a:gd name="T107" fmla="*/ 101 h 152"/>
              <a:gd name="T108" fmla="*/ 174 w 226"/>
              <a:gd name="T109" fmla="*/ 113 h 152"/>
              <a:gd name="T110" fmla="*/ 186 w 226"/>
              <a:gd name="T111" fmla="*/ 116 h 152"/>
              <a:gd name="T112" fmla="*/ 203 w 226"/>
              <a:gd name="T113" fmla="*/ 108 h 152"/>
              <a:gd name="T114" fmla="*/ 210 w 226"/>
              <a:gd name="T115" fmla="*/ 87 h 152"/>
              <a:gd name="T116" fmla="*/ 203 w 226"/>
              <a:gd name="T117" fmla="*/ 66 h 152"/>
              <a:gd name="T118" fmla="*/ 186 w 226"/>
              <a:gd name="T119" fmla="*/ 59 h 152"/>
              <a:gd name="T120" fmla="*/ 168 w 226"/>
              <a:gd name="T121" fmla="*/ 66 h 152"/>
              <a:gd name="T122" fmla="*/ 161 w 226"/>
              <a:gd name="T123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5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8"/>
                  <a:pt x="79" y="35"/>
                </a:cubicBezTo>
                <a:cubicBezTo>
                  <a:pt x="81" y="43"/>
                  <a:pt x="82" y="52"/>
                  <a:pt x="82" y="65"/>
                </a:cubicBezTo>
                <a:cubicBezTo>
                  <a:pt x="82" y="80"/>
                  <a:pt x="80" y="92"/>
                  <a:pt x="77" y="101"/>
                </a:cubicBezTo>
                <a:cubicBezTo>
                  <a:pt x="74" y="110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6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7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224" y="32"/>
                </a:moveTo>
                <a:lnTo>
                  <a:pt x="209" y="33"/>
                </a:lnTo>
                <a:cubicBezTo>
                  <a:pt x="207" y="27"/>
                  <a:pt x="205" y="23"/>
                  <a:pt x="203" y="20"/>
                </a:cubicBezTo>
                <a:cubicBezTo>
                  <a:pt x="198" y="15"/>
                  <a:pt x="193" y="13"/>
                  <a:pt x="187" y="13"/>
                </a:cubicBezTo>
                <a:cubicBezTo>
                  <a:pt x="182" y="13"/>
                  <a:pt x="178" y="15"/>
                  <a:pt x="174" y="17"/>
                </a:cubicBezTo>
                <a:cubicBezTo>
                  <a:pt x="169" y="21"/>
                  <a:pt x="165" y="26"/>
                  <a:pt x="163" y="33"/>
                </a:cubicBezTo>
                <a:cubicBezTo>
                  <a:pt x="160" y="40"/>
                  <a:pt x="159" y="49"/>
                  <a:pt x="158" y="62"/>
                </a:cubicBezTo>
                <a:cubicBezTo>
                  <a:pt x="162" y="56"/>
                  <a:pt x="167" y="52"/>
                  <a:pt x="172" y="49"/>
                </a:cubicBezTo>
                <a:cubicBezTo>
                  <a:pt x="177" y="47"/>
                  <a:pt x="183" y="45"/>
                  <a:pt x="189" y="45"/>
                </a:cubicBezTo>
                <a:cubicBezTo>
                  <a:pt x="199" y="45"/>
                  <a:pt x="208" y="49"/>
                  <a:pt x="215" y="57"/>
                </a:cubicBezTo>
                <a:cubicBezTo>
                  <a:pt x="222" y="64"/>
                  <a:pt x="226" y="74"/>
                  <a:pt x="226" y="86"/>
                </a:cubicBezTo>
                <a:cubicBezTo>
                  <a:pt x="226" y="94"/>
                  <a:pt x="224" y="101"/>
                  <a:pt x="221" y="108"/>
                </a:cubicBezTo>
                <a:cubicBezTo>
                  <a:pt x="218" y="115"/>
                  <a:pt x="213" y="120"/>
                  <a:pt x="207" y="124"/>
                </a:cubicBezTo>
                <a:cubicBezTo>
                  <a:pt x="201" y="127"/>
                  <a:pt x="194" y="129"/>
                  <a:pt x="187" y="129"/>
                </a:cubicBezTo>
                <a:cubicBezTo>
                  <a:pt x="174" y="129"/>
                  <a:pt x="163" y="124"/>
                  <a:pt x="155" y="115"/>
                </a:cubicBezTo>
                <a:cubicBezTo>
                  <a:pt x="147" y="105"/>
                  <a:pt x="143" y="90"/>
                  <a:pt x="143" y="68"/>
                </a:cubicBezTo>
                <a:cubicBezTo>
                  <a:pt x="143" y="44"/>
                  <a:pt x="147" y="26"/>
                  <a:pt x="156" y="15"/>
                </a:cubicBezTo>
                <a:cubicBezTo>
                  <a:pt x="164" y="5"/>
                  <a:pt x="175" y="0"/>
                  <a:pt x="188" y="0"/>
                </a:cubicBezTo>
                <a:cubicBezTo>
                  <a:pt x="198" y="0"/>
                  <a:pt x="206" y="3"/>
                  <a:pt x="213" y="9"/>
                </a:cubicBezTo>
                <a:cubicBezTo>
                  <a:pt x="219" y="14"/>
                  <a:pt x="223" y="22"/>
                  <a:pt x="224" y="32"/>
                </a:cubicBezTo>
                <a:close/>
                <a:moveTo>
                  <a:pt x="161" y="86"/>
                </a:moveTo>
                <a:cubicBezTo>
                  <a:pt x="161" y="92"/>
                  <a:pt x="162" y="97"/>
                  <a:pt x="164" y="101"/>
                </a:cubicBezTo>
                <a:cubicBezTo>
                  <a:pt x="166" y="106"/>
                  <a:pt x="170" y="110"/>
                  <a:pt x="174" y="113"/>
                </a:cubicBezTo>
                <a:cubicBezTo>
                  <a:pt x="178" y="115"/>
                  <a:pt x="182" y="116"/>
                  <a:pt x="186" y="116"/>
                </a:cubicBezTo>
                <a:cubicBezTo>
                  <a:pt x="193" y="116"/>
                  <a:pt x="199" y="114"/>
                  <a:pt x="203" y="108"/>
                </a:cubicBezTo>
                <a:cubicBezTo>
                  <a:pt x="208" y="103"/>
                  <a:pt x="210" y="96"/>
                  <a:pt x="210" y="87"/>
                </a:cubicBezTo>
                <a:cubicBezTo>
                  <a:pt x="210" y="78"/>
                  <a:pt x="208" y="71"/>
                  <a:pt x="203" y="66"/>
                </a:cubicBezTo>
                <a:cubicBezTo>
                  <a:pt x="199" y="61"/>
                  <a:pt x="193" y="59"/>
                  <a:pt x="186" y="59"/>
                </a:cubicBezTo>
                <a:cubicBezTo>
                  <a:pt x="179" y="59"/>
                  <a:pt x="173" y="61"/>
                  <a:pt x="168" y="66"/>
                </a:cubicBezTo>
                <a:cubicBezTo>
                  <a:pt x="163" y="71"/>
                  <a:pt x="161" y="78"/>
                  <a:pt x="161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2" name="Freeform 53"/>
          <p:cNvSpPr>
            <a:spLocks noEditPoints="1"/>
          </p:cNvSpPr>
          <p:nvPr/>
        </p:nvSpPr>
        <p:spPr bwMode="auto">
          <a:xfrm>
            <a:off x="2220705" y="3472700"/>
            <a:ext cx="164093" cy="108108"/>
          </a:xfrm>
          <a:custGeom>
            <a:avLst/>
            <a:gdLst>
              <a:gd name="T0" fmla="*/ 0 w 227"/>
              <a:gd name="T1" fmla="*/ 64 h 151"/>
              <a:gd name="T2" fmla="*/ 4 w 227"/>
              <a:gd name="T3" fmla="*/ 28 h 151"/>
              <a:gd name="T4" fmla="*/ 18 w 227"/>
              <a:gd name="T5" fmla="*/ 7 h 151"/>
              <a:gd name="T6" fmla="*/ 41 w 227"/>
              <a:gd name="T7" fmla="*/ 0 h 151"/>
              <a:gd name="T8" fmla="*/ 58 w 227"/>
              <a:gd name="T9" fmla="*/ 4 h 151"/>
              <a:gd name="T10" fmla="*/ 71 w 227"/>
              <a:gd name="T11" fmla="*/ 15 h 151"/>
              <a:gd name="T12" fmla="*/ 79 w 227"/>
              <a:gd name="T13" fmla="*/ 34 h 151"/>
              <a:gd name="T14" fmla="*/ 82 w 227"/>
              <a:gd name="T15" fmla="*/ 64 h 151"/>
              <a:gd name="T16" fmla="*/ 77 w 227"/>
              <a:gd name="T17" fmla="*/ 100 h 151"/>
              <a:gd name="T18" fmla="*/ 64 w 227"/>
              <a:gd name="T19" fmla="*/ 121 h 151"/>
              <a:gd name="T20" fmla="*/ 41 w 227"/>
              <a:gd name="T21" fmla="*/ 128 h 151"/>
              <a:gd name="T22" fmla="*/ 12 w 227"/>
              <a:gd name="T23" fmla="*/ 115 h 151"/>
              <a:gd name="T24" fmla="*/ 0 w 227"/>
              <a:gd name="T25" fmla="*/ 64 h 151"/>
              <a:gd name="T26" fmla="*/ 16 w 227"/>
              <a:gd name="T27" fmla="*/ 64 h 151"/>
              <a:gd name="T28" fmla="*/ 23 w 227"/>
              <a:gd name="T29" fmla="*/ 105 h 151"/>
              <a:gd name="T30" fmla="*/ 41 w 227"/>
              <a:gd name="T31" fmla="*/ 116 h 151"/>
              <a:gd name="T32" fmla="*/ 59 w 227"/>
              <a:gd name="T33" fmla="*/ 105 h 151"/>
              <a:gd name="T34" fmla="*/ 66 w 227"/>
              <a:gd name="T35" fmla="*/ 64 h 151"/>
              <a:gd name="T36" fmla="*/ 59 w 227"/>
              <a:gd name="T37" fmla="*/ 23 h 151"/>
              <a:gd name="T38" fmla="*/ 41 w 227"/>
              <a:gd name="T39" fmla="*/ 12 h 151"/>
              <a:gd name="T40" fmla="*/ 24 w 227"/>
              <a:gd name="T41" fmla="*/ 21 h 151"/>
              <a:gd name="T42" fmla="*/ 16 w 227"/>
              <a:gd name="T43" fmla="*/ 64 h 151"/>
              <a:gd name="T44" fmla="*/ 104 w 227"/>
              <a:gd name="T45" fmla="*/ 126 h 151"/>
              <a:gd name="T46" fmla="*/ 104 w 227"/>
              <a:gd name="T47" fmla="*/ 109 h 151"/>
              <a:gd name="T48" fmla="*/ 122 w 227"/>
              <a:gd name="T49" fmla="*/ 109 h 151"/>
              <a:gd name="T50" fmla="*/ 122 w 227"/>
              <a:gd name="T51" fmla="*/ 126 h 151"/>
              <a:gd name="T52" fmla="*/ 118 w 227"/>
              <a:gd name="T53" fmla="*/ 142 h 151"/>
              <a:gd name="T54" fmla="*/ 107 w 227"/>
              <a:gd name="T55" fmla="*/ 151 h 151"/>
              <a:gd name="T56" fmla="*/ 103 w 227"/>
              <a:gd name="T57" fmla="*/ 144 h 151"/>
              <a:gd name="T58" fmla="*/ 110 w 227"/>
              <a:gd name="T59" fmla="*/ 138 h 151"/>
              <a:gd name="T60" fmla="*/ 113 w 227"/>
              <a:gd name="T61" fmla="*/ 126 h 151"/>
              <a:gd name="T62" fmla="*/ 104 w 227"/>
              <a:gd name="T63" fmla="*/ 126 h 151"/>
              <a:gd name="T64" fmla="*/ 144 w 227"/>
              <a:gd name="T65" fmla="*/ 93 h 151"/>
              <a:gd name="T66" fmla="*/ 160 w 227"/>
              <a:gd name="T67" fmla="*/ 92 h 151"/>
              <a:gd name="T68" fmla="*/ 168 w 227"/>
              <a:gd name="T69" fmla="*/ 110 h 151"/>
              <a:gd name="T70" fmla="*/ 184 w 227"/>
              <a:gd name="T71" fmla="*/ 116 h 151"/>
              <a:gd name="T72" fmla="*/ 203 w 227"/>
              <a:gd name="T73" fmla="*/ 107 h 151"/>
              <a:gd name="T74" fmla="*/ 211 w 227"/>
              <a:gd name="T75" fmla="*/ 85 h 151"/>
              <a:gd name="T76" fmla="*/ 203 w 227"/>
              <a:gd name="T77" fmla="*/ 64 h 151"/>
              <a:gd name="T78" fmla="*/ 184 w 227"/>
              <a:gd name="T79" fmla="*/ 56 h 151"/>
              <a:gd name="T80" fmla="*/ 170 w 227"/>
              <a:gd name="T81" fmla="*/ 60 h 151"/>
              <a:gd name="T82" fmla="*/ 161 w 227"/>
              <a:gd name="T83" fmla="*/ 68 h 151"/>
              <a:gd name="T84" fmla="*/ 146 w 227"/>
              <a:gd name="T85" fmla="*/ 67 h 151"/>
              <a:gd name="T86" fmla="*/ 159 w 227"/>
              <a:gd name="T87" fmla="*/ 2 h 151"/>
              <a:gd name="T88" fmla="*/ 221 w 227"/>
              <a:gd name="T89" fmla="*/ 2 h 151"/>
              <a:gd name="T90" fmla="*/ 221 w 227"/>
              <a:gd name="T91" fmla="*/ 17 h 151"/>
              <a:gd name="T92" fmla="*/ 171 w 227"/>
              <a:gd name="T93" fmla="*/ 17 h 151"/>
              <a:gd name="T94" fmla="*/ 164 w 227"/>
              <a:gd name="T95" fmla="*/ 50 h 151"/>
              <a:gd name="T96" fmla="*/ 188 w 227"/>
              <a:gd name="T97" fmla="*/ 43 h 151"/>
              <a:gd name="T98" fmla="*/ 216 w 227"/>
              <a:gd name="T99" fmla="*/ 54 h 151"/>
              <a:gd name="T100" fmla="*/ 227 w 227"/>
              <a:gd name="T101" fmla="*/ 83 h 151"/>
              <a:gd name="T102" fmla="*/ 217 w 227"/>
              <a:gd name="T103" fmla="*/ 113 h 151"/>
              <a:gd name="T104" fmla="*/ 184 w 227"/>
              <a:gd name="T105" fmla="*/ 128 h 151"/>
              <a:gd name="T106" fmla="*/ 156 w 227"/>
              <a:gd name="T107" fmla="*/ 119 h 151"/>
              <a:gd name="T108" fmla="*/ 144 w 227"/>
              <a:gd name="T109" fmla="*/ 9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6"/>
                  <a:pt x="68" y="10"/>
                  <a:pt x="71" y="15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1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7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8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4"/>
                  <a:pt x="66" y="64"/>
                </a:cubicBezTo>
                <a:cubicBezTo>
                  <a:pt x="66" y="43"/>
                  <a:pt x="63" y="29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4" y="93"/>
                </a:moveTo>
                <a:lnTo>
                  <a:pt x="160" y="92"/>
                </a:lnTo>
                <a:cubicBezTo>
                  <a:pt x="161" y="100"/>
                  <a:pt x="164" y="106"/>
                  <a:pt x="168" y="110"/>
                </a:cubicBezTo>
                <a:cubicBezTo>
                  <a:pt x="173" y="114"/>
                  <a:pt x="178" y="116"/>
                  <a:pt x="184" y="116"/>
                </a:cubicBezTo>
                <a:cubicBezTo>
                  <a:pt x="192" y="116"/>
                  <a:pt x="198" y="113"/>
                  <a:pt x="203" y="107"/>
                </a:cubicBezTo>
                <a:cubicBezTo>
                  <a:pt x="208" y="101"/>
                  <a:pt x="211" y="94"/>
                  <a:pt x="211" y="85"/>
                </a:cubicBezTo>
                <a:cubicBezTo>
                  <a:pt x="211" y="76"/>
                  <a:pt x="208" y="69"/>
                  <a:pt x="203" y="64"/>
                </a:cubicBezTo>
                <a:cubicBezTo>
                  <a:pt x="198" y="59"/>
                  <a:pt x="192" y="56"/>
                  <a:pt x="184" y="56"/>
                </a:cubicBezTo>
                <a:cubicBezTo>
                  <a:pt x="179" y="56"/>
                  <a:pt x="174" y="57"/>
                  <a:pt x="170" y="60"/>
                </a:cubicBezTo>
                <a:cubicBezTo>
                  <a:pt x="166" y="62"/>
                  <a:pt x="163" y="65"/>
                  <a:pt x="161" y="68"/>
                </a:cubicBezTo>
                <a:lnTo>
                  <a:pt x="146" y="67"/>
                </a:lnTo>
                <a:lnTo>
                  <a:pt x="159" y="2"/>
                </a:lnTo>
                <a:lnTo>
                  <a:pt x="221" y="2"/>
                </a:lnTo>
                <a:lnTo>
                  <a:pt x="221" y="17"/>
                </a:lnTo>
                <a:lnTo>
                  <a:pt x="171" y="17"/>
                </a:lnTo>
                <a:lnTo>
                  <a:pt x="164" y="50"/>
                </a:lnTo>
                <a:cubicBezTo>
                  <a:pt x="172" y="45"/>
                  <a:pt x="180" y="43"/>
                  <a:pt x="188" y="43"/>
                </a:cubicBezTo>
                <a:cubicBezTo>
                  <a:pt x="199" y="43"/>
                  <a:pt x="208" y="46"/>
                  <a:pt x="216" y="54"/>
                </a:cubicBezTo>
                <a:cubicBezTo>
                  <a:pt x="223" y="62"/>
                  <a:pt x="227" y="71"/>
                  <a:pt x="227" y="83"/>
                </a:cubicBezTo>
                <a:cubicBezTo>
                  <a:pt x="227" y="95"/>
                  <a:pt x="224" y="105"/>
                  <a:pt x="217" y="113"/>
                </a:cubicBezTo>
                <a:cubicBezTo>
                  <a:pt x="209" y="123"/>
                  <a:pt x="198" y="128"/>
                  <a:pt x="184" y="128"/>
                </a:cubicBezTo>
                <a:cubicBezTo>
                  <a:pt x="173" y="128"/>
                  <a:pt x="163" y="125"/>
                  <a:pt x="156" y="119"/>
                </a:cubicBezTo>
                <a:cubicBezTo>
                  <a:pt x="149" y="112"/>
                  <a:pt x="145" y="104"/>
                  <a:pt x="144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3" name="Freeform 54"/>
          <p:cNvSpPr>
            <a:spLocks noEditPoints="1"/>
          </p:cNvSpPr>
          <p:nvPr/>
        </p:nvSpPr>
        <p:spPr bwMode="auto">
          <a:xfrm>
            <a:off x="2220705" y="3897408"/>
            <a:ext cx="162161" cy="108108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6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93 w 226"/>
              <a:gd name="T65" fmla="*/ 126 h 151"/>
              <a:gd name="T66" fmla="*/ 193 w 226"/>
              <a:gd name="T67" fmla="*/ 96 h 151"/>
              <a:gd name="T68" fmla="*/ 139 w 226"/>
              <a:gd name="T69" fmla="*/ 96 h 151"/>
              <a:gd name="T70" fmla="*/ 139 w 226"/>
              <a:gd name="T71" fmla="*/ 82 h 151"/>
              <a:gd name="T72" fmla="*/ 196 w 226"/>
              <a:gd name="T73" fmla="*/ 0 h 151"/>
              <a:gd name="T74" fmla="*/ 209 w 226"/>
              <a:gd name="T75" fmla="*/ 0 h 151"/>
              <a:gd name="T76" fmla="*/ 209 w 226"/>
              <a:gd name="T77" fmla="*/ 82 h 151"/>
              <a:gd name="T78" fmla="*/ 226 w 226"/>
              <a:gd name="T79" fmla="*/ 82 h 151"/>
              <a:gd name="T80" fmla="*/ 226 w 226"/>
              <a:gd name="T81" fmla="*/ 96 h 151"/>
              <a:gd name="T82" fmla="*/ 209 w 226"/>
              <a:gd name="T83" fmla="*/ 96 h 151"/>
              <a:gd name="T84" fmla="*/ 209 w 226"/>
              <a:gd name="T85" fmla="*/ 126 h 151"/>
              <a:gd name="T86" fmla="*/ 193 w 226"/>
              <a:gd name="T87" fmla="*/ 126 h 151"/>
              <a:gd name="T88" fmla="*/ 193 w 226"/>
              <a:gd name="T89" fmla="*/ 82 h 151"/>
              <a:gd name="T90" fmla="*/ 193 w 226"/>
              <a:gd name="T91" fmla="*/ 25 h 151"/>
              <a:gd name="T92" fmla="*/ 154 w 226"/>
              <a:gd name="T93" fmla="*/ 82 h 151"/>
              <a:gd name="T94" fmla="*/ 193 w 226"/>
              <a:gd name="T95" fmla="*/ 8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0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5"/>
                  <a:pt x="66" y="64"/>
                </a:cubicBezTo>
                <a:cubicBezTo>
                  <a:pt x="66" y="43"/>
                  <a:pt x="63" y="29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93" y="126"/>
                </a:moveTo>
                <a:lnTo>
                  <a:pt x="193" y="96"/>
                </a:lnTo>
                <a:lnTo>
                  <a:pt x="139" y="96"/>
                </a:lnTo>
                <a:lnTo>
                  <a:pt x="139" y="82"/>
                </a:lnTo>
                <a:lnTo>
                  <a:pt x="196" y="0"/>
                </a:lnTo>
                <a:lnTo>
                  <a:pt x="209" y="0"/>
                </a:lnTo>
                <a:lnTo>
                  <a:pt x="209" y="82"/>
                </a:lnTo>
                <a:lnTo>
                  <a:pt x="226" y="82"/>
                </a:lnTo>
                <a:lnTo>
                  <a:pt x="226" y="96"/>
                </a:lnTo>
                <a:lnTo>
                  <a:pt x="209" y="96"/>
                </a:lnTo>
                <a:lnTo>
                  <a:pt x="209" y="126"/>
                </a:lnTo>
                <a:lnTo>
                  <a:pt x="193" y="126"/>
                </a:lnTo>
                <a:close/>
                <a:moveTo>
                  <a:pt x="193" y="82"/>
                </a:moveTo>
                <a:lnTo>
                  <a:pt x="193" y="25"/>
                </a:lnTo>
                <a:lnTo>
                  <a:pt x="154" y="82"/>
                </a:lnTo>
                <a:lnTo>
                  <a:pt x="193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4" name="Freeform 55"/>
          <p:cNvSpPr>
            <a:spLocks noEditPoints="1"/>
          </p:cNvSpPr>
          <p:nvPr/>
        </p:nvSpPr>
        <p:spPr bwMode="auto">
          <a:xfrm>
            <a:off x="2220705" y="4320185"/>
            <a:ext cx="162161" cy="110038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6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9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6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3 h 151"/>
              <a:gd name="T40" fmla="*/ 24 w 226"/>
              <a:gd name="T41" fmla="*/ 22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5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44 w 226"/>
              <a:gd name="T65" fmla="*/ 93 h 151"/>
              <a:gd name="T66" fmla="*/ 159 w 226"/>
              <a:gd name="T67" fmla="*/ 91 h 151"/>
              <a:gd name="T68" fmla="*/ 168 w 226"/>
              <a:gd name="T69" fmla="*/ 110 h 151"/>
              <a:gd name="T70" fmla="*/ 184 w 226"/>
              <a:gd name="T71" fmla="*/ 116 h 151"/>
              <a:gd name="T72" fmla="*/ 202 w 226"/>
              <a:gd name="T73" fmla="*/ 108 h 151"/>
              <a:gd name="T74" fmla="*/ 210 w 226"/>
              <a:gd name="T75" fmla="*/ 90 h 151"/>
              <a:gd name="T76" fmla="*/ 203 w 226"/>
              <a:gd name="T77" fmla="*/ 72 h 151"/>
              <a:gd name="T78" fmla="*/ 185 w 226"/>
              <a:gd name="T79" fmla="*/ 65 h 151"/>
              <a:gd name="T80" fmla="*/ 174 w 226"/>
              <a:gd name="T81" fmla="*/ 67 h 151"/>
              <a:gd name="T82" fmla="*/ 176 w 226"/>
              <a:gd name="T83" fmla="*/ 53 h 151"/>
              <a:gd name="T84" fmla="*/ 178 w 226"/>
              <a:gd name="T85" fmla="*/ 53 h 151"/>
              <a:gd name="T86" fmla="*/ 196 w 226"/>
              <a:gd name="T87" fmla="*/ 48 h 151"/>
              <a:gd name="T88" fmla="*/ 204 w 226"/>
              <a:gd name="T89" fmla="*/ 32 h 151"/>
              <a:gd name="T90" fmla="*/ 198 w 226"/>
              <a:gd name="T91" fmla="*/ 18 h 151"/>
              <a:gd name="T92" fmla="*/ 184 w 226"/>
              <a:gd name="T93" fmla="*/ 13 h 151"/>
              <a:gd name="T94" fmla="*/ 169 w 226"/>
              <a:gd name="T95" fmla="*/ 18 h 151"/>
              <a:gd name="T96" fmla="*/ 161 w 226"/>
              <a:gd name="T97" fmla="*/ 35 h 151"/>
              <a:gd name="T98" fmla="*/ 145 w 226"/>
              <a:gd name="T99" fmla="*/ 33 h 151"/>
              <a:gd name="T100" fmla="*/ 158 w 226"/>
              <a:gd name="T101" fmla="*/ 8 h 151"/>
              <a:gd name="T102" fmla="*/ 183 w 226"/>
              <a:gd name="T103" fmla="*/ 0 h 151"/>
              <a:gd name="T104" fmla="*/ 202 w 226"/>
              <a:gd name="T105" fmla="*/ 4 h 151"/>
              <a:gd name="T106" fmla="*/ 215 w 226"/>
              <a:gd name="T107" fmla="*/ 16 h 151"/>
              <a:gd name="T108" fmla="*/ 220 w 226"/>
              <a:gd name="T109" fmla="*/ 33 h 151"/>
              <a:gd name="T110" fmla="*/ 216 w 226"/>
              <a:gd name="T111" fmla="*/ 47 h 151"/>
              <a:gd name="T112" fmla="*/ 203 w 226"/>
              <a:gd name="T113" fmla="*/ 58 h 151"/>
              <a:gd name="T114" fmla="*/ 220 w 226"/>
              <a:gd name="T115" fmla="*/ 69 h 151"/>
              <a:gd name="T116" fmla="*/ 226 w 226"/>
              <a:gd name="T117" fmla="*/ 89 h 151"/>
              <a:gd name="T118" fmla="*/ 214 w 226"/>
              <a:gd name="T119" fmla="*/ 117 h 151"/>
              <a:gd name="T120" fmla="*/ 184 w 226"/>
              <a:gd name="T121" fmla="*/ 129 h 151"/>
              <a:gd name="T122" fmla="*/ 156 w 226"/>
              <a:gd name="T123" fmla="*/ 119 h 151"/>
              <a:gd name="T124" fmla="*/ 144 w 226"/>
              <a:gd name="T125" fmla="*/ 9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4" y="93"/>
                </a:moveTo>
                <a:lnTo>
                  <a:pt x="159" y="91"/>
                </a:lnTo>
                <a:cubicBezTo>
                  <a:pt x="161" y="100"/>
                  <a:pt x="164" y="106"/>
                  <a:pt x="168" y="110"/>
                </a:cubicBezTo>
                <a:cubicBezTo>
                  <a:pt x="172" y="114"/>
                  <a:pt x="178" y="116"/>
                  <a:pt x="184" y="116"/>
                </a:cubicBezTo>
                <a:cubicBezTo>
                  <a:pt x="191" y="116"/>
                  <a:pt x="197" y="113"/>
                  <a:pt x="202" y="108"/>
                </a:cubicBezTo>
                <a:cubicBezTo>
                  <a:pt x="207" y="103"/>
                  <a:pt x="210" y="97"/>
                  <a:pt x="210" y="90"/>
                </a:cubicBezTo>
                <a:cubicBezTo>
                  <a:pt x="210" y="82"/>
                  <a:pt x="208" y="76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82" y="65"/>
                  <a:pt x="179" y="66"/>
                  <a:pt x="174" y="67"/>
                </a:cubicBezTo>
                <a:lnTo>
                  <a:pt x="176" y="53"/>
                </a:lnTo>
                <a:cubicBezTo>
                  <a:pt x="177" y="53"/>
                  <a:pt x="178" y="53"/>
                  <a:pt x="178" y="53"/>
                </a:cubicBezTo>
                <a:cubicBezTo>
                  <a:pt x="185" y="53"/>
                  <a:pt x="191" y="52"/>
                  <a:pt x="196" y="48"/>
                </a:cubicBezTo>
                <a:cubicBezTo>
                  <a:pt x="201" y="45"/>
                  <a:pt x="204" y="39"/>
                  <a:pt x="204" y="32"/>
                </a:cubicBezTo>
                <a:cubicBezTo>
                  <a:pt x="204" y="27"/>
                  <a:pt x="202" y="22"/>
                  <a:pt x="198" y="18"/>
                </a:cubicBezTo>
                <a:cubicBezTo>
                  <a:pt x="195" y="14"/>
                  <a:pt x="190" y="13"/>
                  <a:pt x="184" y="13"/>
                </a:cubicBezTo>
                <a:cubicBezTo>
                  <a:pt x="178" y="13"/>
                  <a:pt x="173" y="14"/>
                  <a:pt x="169" y="18"/>
                </a:cubicBezTo>
                <a:cubicBezTo>
                  <a:pt x="165" y="22"/>
                  <a:pt x="162" y="28"/>
                  <a:pt x="161" y="35"/>
                </a:cubicBezTo>
                <a:lnTo>
                  <a:pt x="145" y="33"/>
                </a:lnTo>
                <a:cubicBezTo>
                  <a:pt x="147" y="22"/>
                  <a:pt x="151" y="14"/>
                  <a:pt x="158" y="8"/>
                </a:cubicBezTo>
                <a:cubicBezTo>
                  <a:pt x="165" y="3"/>
                  <a:pt x="173" y="0"/>
                  <a:pt x="183" y="0"/>
                </a:cubicBezTo>
                <a:cubicBezTo>
                  <a:pt x="190" y="0"/>
                  <a:pt x="196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9" y="21"/>
                  <a:pt x="220" y="27"/>
                  <a:pt x="220" y="33"/>
                </a:cubicBezTo>
                <a:cubicBezTo>
                  <a:pt x="220" y="38"/>
                  <a:pt x="219" y="43"/>
                  <a:pt x="216" y="47"/>
                </a:cubicBezTo>
                <a:cubicBezTo>
                  <a:pt x="213" y="52"/>
                  <a:pt x="208" y="55"/>
                  <a:pt x="203" y="58"/>
                </a:cubicBezTo>
                <a:cubicBezTo>
                  <a:pt x="210" y="60"/>
                  <a:pt x="216" y="63"/>
                  <a:pt x="220" y="69"/>
                </a:cubicBezTo>
                <a:cubicBezTo>
                  <a:pt x="224" y="74"/>
                  <a:pt x="226" y="81"/>
                  <a:pt x="226" y="89"/>
                </a:cubicBezTo>
                <a:cubicBezTo>
                  <a:pt x="226" y="100"/>
                  <a:pt x="222" y="109"/>
                  <a:pt x="214" y="117"/>
                </a:cubicBezTo>
                <a:cubicBezTo>
                  <a:pt x="206" y="125"/>
                  <a:pt x="196" y="129"/>
                  <a:pt x="184" y="129"/>
                </a:cubicBezTo>
                <a:cubicBezTo>
                  <a:pt x="173" y="129"/>
                  <a:pt x="163" y="125"/>
                  <a:pt x="156" y="119"/>
                </a:cubicBezTo>
                <a:cubicBezTo>
                  <a:pt x="149" y="112"/>
                  <a:pt x="145" y="104"/>
                  <a:pt x="144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5" name="Freeform 56"/>
          <p:cNvSpPr>
            <a:spLocks noEditPoints="1"/>
          </p:cNvSpPr>
          <p:nvPr/>
        </p:nvSpPr>
        <p:spPr bwMode="auto">
          <a:xfrm>
            <a:off x="2220705" y="4744893"/>
            <a:ext cx="162161" cy="110038"/>
          </a:xfrm>
          <a:custGeom>
            <a:avLst/>
            <a:gdLst>
              <a:gd name="T0" fmla="*/ 0 w 225"/>
              <a:gd name="T1" fmla="*/ 64 h 151"/>
              <a:gd name="T2" fmla="*/ 4 w 225"/>
              <a:gd name="T3" fmla="*/ 28 h 151"/>
              <a:gd name="T4" fmla="*/ 18 w 225"/>
              <a:gd name="T5" fmla="*/ 7 h 151"/>
              <a:gd name="T6" fmla="*/ 41 w 225"/>
              <a:gd name="T7" fmla="*/ 0 h 151"/>
              <a:gd name="T8" fmla="*/ 58 w 225"/>
              <a:gd name="T9" fmla="*/ 4 h 151"/>
              <a:gd name="T10" fmla="*/ 71 w 225"/>
              <a:gd name="T11" fmla="*/ 16 h 151"/>
              <a:gd name="T12" fmla="*/ 79 w 225"/>
              <a:gd name="T13" fmla="*/ 34 h 151"/>
              <a:gd name="T14" fmla="*/ 82 w 225"/>
              <a:gd name="T15" fmla="*/ 64 h 151"/>
              <a:gd name="T16" fmla="*/ 77 w 225"/>
              <a:gd name="T17" fmla="*/ 100 h 151"/>
              <a:gd name="T18" fmla="*/ 64 w 225"/>
              <a:gd name="T19" fmla="*/ 121 h 151"/>
              <a:gd name="T20" fmla="*/ 41 w 225"/>
              <a:gd name="T21" fmla="*/ 129 h 151"/>
              <a:gd name="T22" fmla="*/ 12 w 225"/>
              <a:gd name="T23" fmla="*/ 115 h 151"/>
              <a:gd name="T24" fmla="*/ 0 w 225"/>
              <a:gd name="T25" fmla="*/ 64 h 151"/>
              <a:gd name="T26" fmla="*/ 16 w 225"/>
              <a:gd name="T27" fmla="*/ 64 h 151"/>
              <a:gd name="T28" fmla="*/ 23 w 225"/>
              <a:gd name="T29" fmla="*/ 106 h 151"/>
              <a:gd name="T30" fmla="*/ 41 w 225"/>
              <a:gd name="T31" fmla="*/ 116 h 151"/>
              <a:gd name="T32" fmla="*/ 59 w 225"/>
              <a:gd name="T33" fmla="*/ 105 h 151"/>
              <a:gd name="T34" fmla="*/ 66 w 225"/>
              <a:gd name="T35" fmla="*/ 64 h 151"/>
              <a:gd name="T36" fmla="*/ 59 w 225"/>
              <a:gd name="T37" fmla="*/ 23 h 151"/>
              <a:gd name="T38" fmla="*/ 41 w 225"/>
              <a:gd name="T39" fmla="*/ 13 h 151"/>
              <a:gd name="T40" fmla="*/ 24 w 225"/>
              <a:gd name="T41" fmla="*/ 22 h 151"/>
              <a:gd name="T42" fmla="*/ 16 w 225"/>
              <a:gd name="T43" fmla="*/ 64 h 151"/>
              <a:gd name="T44" fmla="*/ 104 w 225"/>
              <a:gd name="T45" fmla="*/ 126 h 151"/>
              <a:gd name="T46" fmla="*/ 104 w 225"/>
              <a:gd name="T47" fmla="*/ 109 h 151"/>
              <a:gd name="T48" fmla="*/ 122 w 225"/>
              <a:gd name="T49" fmla="*/ 109 h 151"/>
              <a:gd name="T50" fmla="*/ 122 w 225"/>
              <a:gd name="T51" fmla="*/ 126 h 151"/>
              <a:gd name="T52" fmla="*/ 118 w 225"/>
              <a:gd name="T53" fmla="*/ 142 h 151"/>
              <a:gd name="T54" fmla="*/ 107 w 225"/>
              <a:gd name="T55" fmla="*/ 151 h 151"/>
              <a:gd name="T56" fmla="*/ 103 w 225"/>
              <a:gd name="T57" fmla="*/ 145 h 151"/>
              <a:gd name="T58" fmla="*/ 110 w 225"/>
              <a:gd name="T59" fmla="*/ 138 h 151"/>
              <a:gd name="T60" fmla="*/ 113 w 225"/>
              <a:gd name="T61" fmla="*/ 126 h 151"/>
              <a:gd name="T62" fmla="*/ 104 w 225"/>
              <a:gd name="T63" fmla="*/ 126 h 151"/>
              <a:gd name="T64" fmla="*/ 225 w 225"/>
              <a:gd name="T65" fmla="*/ 112 h 151"/>
              <a:gd name="T66" fmla="*/ 225 w 225"/>
              <a:gd name="T67" fmla="*/ 126 h 151"/>
              <a:gd name="T68" fmla="*/ 142 w 225"/>
              <a:gd name="T69" fmla="*/ 126 h 151"/>
              <a:gd name="T70" fmla="*/ 144 w 225"/>
              <a:gd name="T71" fmla="*/ 116 h 151"/>
              <a:gd name="T72" fmla="*/ 154 w 225"/>
              <a:gd name="T73" fmla="*/ 99 h 151"/>
              <a:gd name="T74" fmla="*/ 174 w 225"/>
              <a:gd name="T75" fmla="*/ 80 h 151"/>
              <a:gd name="T76" fmla="*/ 202 w 225"/>
              <a:gd name="T77" fmla="*/ 53 h 151"/>
              <a:gd name="T78" fmla="*/ 209 w 225"/>
              <a:gd name="T79" fmla="*/ 35 h 151"/>
              <a:gd name="T80" fmla="*/ 202 w 225"/>
              <a:gd name="T81" fmla="*/ 19 h 151"/>
              <a:gd name="T82" fmla="*/ 185 w 225"/>
              <a:gd name="T83" fmla="*/ 13 h 151"/>
              <a:gd name="T84" fmla="*/ 167 w 225"/>
              <a:gd name="T85" fmla="*/ 19 h 151"/>
              <a:gd name="T86" fmla="*/ 161 w 225"/>
              <a:gd name="T87" fmla="*/ 38 h 151"/>
              <a:gd name="T88" fmla="*/ 145 w 225"/>
              <a:gd name="T89" fmla="*/ 36 h 151"/>
              <a:gd name="T90" fmla="*/ 157 w 225"/>
              <a:gd name="T91" fmla="*/ 9 h 151"/>
              <a:gd name="T92" fmla="*/ 186 w 225"/>
              <a:gd name="T93" fmla="*/ 0 h 151"/>
              <a:gd name="T94" fmla="*/ 214 w 225"/>
              <a:gd name="T95" fmla="*/ 10 h 151"/>
              <a:gd name="T96" fmla="*/ 225 w 225"/>
              <a:gd name="T97" fmla="*/ 35 h 151"/>
              <a:gd name="T98" fmla="*/ 222 w 225"/>
              <a:gd name="T99" fmla="*/ 50 h 151"/>
              <a:gd name="T100" fmla="*/ 211 w 225"/>
              <a:gd name="T101" fmla="*/ 65 h 151"/>
              <a:gd name="T102" fmla="*/ 188 w 225"/>
              <a:gd name="T103" fmla="*/ 87 h 151"/>
              <a:gd name="T104" fmla="*/ 170 w 225"/>
              <a:gd name="T105" fmla="*/ 103 h 151"/>
              <a:gd name="T106" fmla="*/ 163 w 225"/>
              <a:gd name="T107" fmla="*/ 112 h 151"/>
              <a:gd name="T108" fmla="*/ 225 w 225"/>
              <a:gd name="T109" fmla="*/ 11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5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225" y="112"/>
                </a:moveTo>
                <a:lnTo>
                  <a:pt x="225" y="126"/>
                </a:lnTo>
                <a:lnTo>
                  <a:pt x="142" y="126"/>
                </a:lnTo>
                <a:cubicBezTo>
                  <a:pt x="142" y="123"/>
                  <a:pt x="142" y="119"/>
                  <a:pt x="144" y="116"/>
                </a:cubicBezTo>
                <a:cubicBezTo>
                  <a:pt x="146" y="110"/>
                  <a:pt x="149" y="104"/>
                  <a:pt x="154" y="99"/>
                </a:cubicBezTo>
                <a:cubicBezTo>
                  <a:pt x="158" y="93"/>
                  <a:pt x="165" y="87"/>
                  <a:pt x="174" y="80"/>
                </a:cubicBezTo>
                <a:cubicBezTo>
                  <a:pt x="188" y="69"/>
                  <a:pt x="197" y="60"/>
                  <a:pt x="202" y="53"/>
                </a:cubicBezTo>
                <a:cubicBezTo>
                  <a:pt x="206" y="47"/>
                  <a:pt x="209" y="40"/>
                  <a:pt x="209" y="35"/>
                </a:cubicBezTo>
                <a:cubicBezTo>
                  <a:pt x="209" y="28"/>
                  <a:pt x="207" y="23"/>
                  <a:pt x="202" y="19"/>
                </a:cubicBezTo>
                <a:cubicBezTo>
                  <a:pt x="198" y="15"/>
                  <a:pt x="192" y="13"/>
                  <a:pt x="185" y="13"/>
                </a:cubicBezTo>
                <a:cubicBezTo>
                  <a:pt x="178" y="13"/>
                  <a:pt x="172" y="15"/>
                  <a:pt x="167" y="19"/>
                </a:cubicBezTo>
                <a:cubicBezTo>
                  <a:pt x="163" y="24"/>
                  <a:pt x="161" y="30"/>
                  <a:pt x="161" y="38"/>
                </a:cubicBezTo>
                <a:lnTo>
                  <a:pt x="145" y="36"/>
                </a:lnTo>
                <a:cubicBezTo>
                  <a:pt x="146" y="25"/>
                  <a:pt x="150" y="15"/>
                  <a:pt x="157" y="9"/>
                </a:cubicBezTo>
                <a:cubicBezTo>
                  <a:pt x="164" y="3"/>
                  <a:pt x="174" y="0"/>
                  <a:pt x="186" y="0"/>
                </a:cubicBezTo>
                <a:cubicBezTo>
                  <a:pt x="198" y="0"/>
                  <a:pt x="207" y="3"/>
                  <a:pt x="214" y="10"/>
                </a:cubicBezTo>
                <a:cubicBezTo>
                  <a:pt x="221" y="17"/>
                  <a:pt x="225" y="25"/>
                  <a:pt x="225" y="35"/>
                </a:cubicBezTo>
                <a:cubicBezTo>
                  <a:pt x="225" y="40"/>
                  <a:pt x="224" y="45"/>
                  <a:pt x="222" y="50"/>
                </a:cubicBezTo>
                <a:cubicBezTo>
                  <a:pt x="220" y="55"/>
                  <a:pt x="216" y="60"/>
                  <a:pt x="211" y="65"/>
                </a:cubicBezTo>
                <a:cubicBezTo>
                  <a:pt x="207" y="70"/>
                  <a:pt x="199" y="78"/>
                  <a:pt x="188" y="87"/>
                </a:cubicBezTo>
                <a:cubicBezTo>
                  <a:pt x="178" y="95"/>
                  <a:pt x="172" y="100"/>
                  <a:pt x="170" y="103"/>
                </a:cubicBezTo>
                <a:cubicBezTo>
                  <a:pt x="167" y="106"/>
                  <a:pt x="165" y="109"/>
                  <a:pt x="163" y="112"/>
                </a:cubicBezTo>
                <a:lnTo>
                  <a:pt x="225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6" name="Freeform 57"/>
          <p:cNvSpPr>
            <a:spLocks noEditPoints="1"/>
          </p:cNvSpPr>
          <p:nvPr/>
        </p:nvSpPr>
        <p:spPr bwMode="auto">
          <a:xfrm>
            <a:off x="2220705" y="5169600"/>
            <a:ext cx="144788" cy="110038"/>
          </a:xfrm>
          <a:custGeom>
            <a:avLst/>
            <a:gdLst>
              <a:gd name="T0" fmla="*/ 0 w 202"/>
              <a:gd name="T1" fmla="*/ 64 h 151"/>
              <a:gd name="T2" fmla="*/ 4 w 202"/>
              <a:gd name="T3" fmla="*/ 28 h 151"/>
              <a:gd name="T4" fmla="*/ 18 w 202"/>
              <a:gd name="T5" fmla="*/ 7 h 151"/>
              <a:gd name="T6" fmla="*/ 41 w 202"/>
              <a:gd name="T7" fmla="*/ 0 h 151"/>
              <a:gd name="T8" fmla="*/ 58 w 202"/>
              <a:gd name="T9" fmla="*/ 4 h 151"/>
              <a:gd name="T10" fmla="*/ 71 w 202"/>
              <a:gd name="T11" fmla="*/ 16 h 151"/>
              <a:gd name="T12" fmla="*/ 79 w 202"/>
              <a:gd name="T13" fmla="*/ 35 h 151"/>
              <a:gd name="T14" fmla="*/ 82 w 202"/>
              <a:gd name="T15" fmla="*/ 64 h 151"/>
              <a:gd name="T16" fmla="*/ 77 w 202"/>
              <a:gd name="T17" fmla="*/ 100 h 151"/>
              <a:gd name="T18" fmla="*/ 64 w 202"/>
              <a:gd name="T19" fmla="*/ 121 h 151"/>
              <a:gd name="T20" fmla="*/ 41 w 202"/>
              <a:gd name="T21" fmla="*/ 129 h 151"/>
              <a:gd name="T22" fmla="*/ 12 w 202"/>
              <a:gd name="T23" fmla="*/ 115 h 151"/>
              <a:gd name="T24" fmla="*/ 0 w 202"/>
              <a:gd name="T25" fmla="*/ 64 h 151"/>
              <a:gd name="T26" fmla="*/ 16 w 202"/>
              <a:gd name="T27" fmla="*/ 64 h 151"/>
              <a:gd name="T28" fmla="*/ 23 w 202"/>
              <a:gd name="T29" fmla="*/ 106 h 151"/>
              <a:gd name="T30" fmla="*/ 41 w 202"/>
              <a:gd name="T31" fmla="*/ 116 h 151"/>
              <a:gd name="T32" fmla="*/ 59 w 202"/>
              <a:gd name="T33" fmla="*/ 106 h 151"/>
              <a:gd name="T34" fmla="*/ 66 w 202"/>
              <a:gd name="T35" fmla="*/ 64 h 151"/>
              <a:gd name="T36" fmla="*/ 59 w 202"/>
              <a:gd name="T37" fmla="*/ 23 h 151"/>
              <a:gd name="T38" fmla="*/ 41 w 202"/>
              <a:gd name="T39" fmla="*/ 13 h 151"/>
              <a:gd name="T40" fmla="*/ 24 w 202"/>
              <a:gd name="T41" fmla="*/ 22 h 151"/>
              <a:gd name="T42" fmla="*/ 16 w 202"/>
              <a:gd name="T43" fmla="*/ 64 h 151"/>
              <a:gd name="T44" fmla="*/ 104 w 202"/>
              <a:gd name="T45" fmla="*/ 126 h 151"/>
              <a:gd name="T46" fmla="*/ 104 w 202"/>
              <a:gd name="T47" fmla="*/ 109 h 151"/>
              <a:gd name="T48" fmla="*/ 122 w 202"/>
              <a:gd name="T49" fmla="*/ 109 h 151"/>
              <a:gd name="T50" fmla="*/ 122 w 202"/>
              <a:gd name="T51" fmla="*/ 126 h 151"/>
              <a:gd name="T52" fmla="*/ 118 w 202"/>
              <a:gd name="T53" fmla="*/ 142 h 151"/>
              <a:gd name="T54" fmla="*/ 107 w 202"/>
              <a:gd name="T55" fmla="*/ 151 h 151"/>
              <a:gd name="T56" fmla="*/ 103 w 202"/>
              <a:gd name="T57" fmla="*/ 145 h 151"/>
              <a:gd name="T58" fmla="*/ 110 w 202"/>
              <a:gd name="T59" fmla="*/ 138 h 151"/>
              <a:gd name="T60" fmla="*/ 113 w 202"/>
              <a:gd name="T61" fmla="*/ 126 h 151"/>
              <a:gd name="T62" fmla="*/ 104 w 202"/>
              <a:gd name="T63" fmla="*/ 126 h 151"/>
              <a:gd name="T64" fmla="*/ 202 w 202"/>
              <a:gd name="T65" fmla="*/ 126 h 151"/>
              <a:gd name="T66" fmla="*/ 186 w 202"/>
              <a:gd name="T67" fmla="*/ 126 h 151"/>
              <a:gd name="T68" fmla="*/ 186 w 202"/>
              <a:gd name="T69" fmla="*/ 28 h 151"/>
              <a:gd name="T70" fmla="*/ 172 w 202"/>
              <a:gd name="T71" fmla="*/ 39 h 151"/>
              <a:gd name="T72" fmla="*/ 156 w 202"/>
              <a:gd name="T73" fmla="*/ 46 h 151"/>
              <a:gd name="T74" fmla="*/ 156 w 202"/>
              <a:gd name="T75" fmla="*/ 31 h 151"/>
              <a:gd name="T76" fmla="*/ 178 w 202"/>
              <a:gd name="T77" fmla="*/ 17 h 151"/>
              <a:gd name="T78" fmla="*/ 192 w 202"/>
              <a:gd name="T79" fmla="*/ 0 h 151"/>
              <a:gd name="T80" fmla="*/ 202 w 202"/>
              <a:gd name="T81" fmla="*/ 0 h 151"/>
              <a:gd name="T82" fmla="*/ 202 w 202"/>
              <a:gd name="T83" fmla="*/ 12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2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2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202" y="126"/>
                </a:moveTo>
                <a:lnTo>
                  <a:pt x="186" y="126"/>
                </a:lnTo>
                <a:lnTo>
                  <a:pt x="186" y="28"/>
                </a:lnTo>
                <a:cubicBezTo>
                  <a:pt x="183" y="31"/>
                  <a:pt x="178" y="35"/>
                  <a:pt x="172" y="39"/>
                </a:cubicBezTo>
                <a:cubicBezTo>
                  <a:pt x="166" y="42"/>
                  <a:pt x="160" y="45"/>
                  <a:pt x="156" y="46"/>
                </a:cubicBezTo>
                <a:lnTo>
                  <a:pt x="156" y="31"/>
                </a:lnTo>
                <a:cubicBezTo>
                  <a:pt x="164" y="27"/>
                  <a:pt x="172" y="23"/>
                  <a:pt x="178" y="17"/>
                </a:cubicBezTo>
                <a:cubicBezTo>
                  <a:pt x="185" y="11"/>
                  <a:pt x="189" y="5"/>
                  <a:pt x="192" y="0"/>
                </a:cubicBezTo>
                <a:lnTo>
                  <a:pt x="202" y="0"/>
                </a:lnTo>
                <a:lnTo>
                  <a:pt x="202" y="1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7" name="Freeform 58"/>
          <p:cNvSpPr>
            <a:spLocks noEditPoints="1"/>
          </p:cNvSpPr>
          <p:nvPr/>
        </p:nvSpPr>
        <p:spPr bwMode="auto">
          <a:xfrm>
            <a:off x="2220705" y="5594308"/>
            <a:ext cx="162161" cy="110038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4 w 226"/>
              <a:gd name="T65" fmla="*/ 64 h 152"/>
              <a:gd name="T66" fmla="*/ 148 w 226"/>
              <a:gd name="T67" fmla="*/ 28 h 152"/>
              <a:gd name="T68" fmla="*/ 162 w 226"/>
              <a:gd name="T69" fmla="*/ 7 h 152"/>
              <a:gd name="T70" fmla="*/ 185 w 226"/>
              <a:gd name="T71" fmla="*/ 0 h 152"/>
              <a:gd name="T72" fmla="*/ 202 w 226"/>
              <a:gd name="T73" fmla="*/ 4 h 152"/>
              <a:gd name="T74" fmla="*/ 215 w 226"/>
              <a:gd name="T75" fmla="*/ 16 h 152"/>
              <a:gd name="T76" fmla="*/ 223 w 226"/>
              <a:gd name="T77" fmla="*/ 35 h 152"/>
              <a:gd name="T78" fmla="*/ 226 w 226"/>
              <a:gd name="T79" fmla="*/ 64 h 152"/>
              <a:gd name="T80" fmla="*/ 221 w 226"/>
              <a:gd name="T81" fmla="*/ 100 h 152"/>
              <a:gd name="T82" fmla="*/ 208 w 226"/>
              <a:gd name="T83" fmla="*/ 121 h 152"/>
              <a:gd name="T84" fmla="*/ 185 w 226"/>
              <a:gd name="T85" fmla="*/ 129 h 152"/>
              <a:gd name="T86" fmla="*/ 156 w 226"/>
              <a:gd name="T87" fmla="*/ 116 h 152"/>
              <a:gd name="T88" fmla="*/ 144 w 226"/>
              <a:gd name="T89" fmla="*/ 64 h 152"/>
              <a:gd name="T90" fmla="*/ 160 w 226"/>
              <a:gd name="T91" fmla="*/ 64 h 152"/>
              <a:gd name="T92" fmla="*/ 167 w 226"/>
              <a:gd name="T93" fmla="*/ 106 h 152"/>
              <a:gd name="T94" fmla="*/ 185 w 226"/>
              <a:gd name="T95" fmla="*/ 116 h 152"/>
              <a:gd name="T96" fmla="*/ 203 w 226"/>
              <a:gd name="T97" fmla="*/ 106 h 152"/>
              <a:gd name="T98" fmla="*/ 210 w 226"/>
              <a:gd name="T99" fmla="*/ 64 h 152"/>
              <a:gd name="T100" fmla="*/ 203 w 226"/>
              <a:gd name="T101" fmla="*/ 23 h 152"/>
              <a:gd name="T102" fmla="*/ 185 w 226"/>
              <a:gd name="T103" fmla="*/ 13 h 152"/>
              <a:gd name="T104" fmla="*/ 168 w 226"/>
              <a:gd name="T105" fmla="*/ 22 h 152"/>
              <a:gd name="T106" fmla="*/ 160 w 226"/>
              <a:gd name="T107" fmla="*/ 6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64"/>
                </a:moveTo>
                <a:cubicBezTo>
                  <a:pt x="144" y="49"/>
                  <a:pt x="145" y="37"/>
                  <a:pt x="148" y="28"/>
                </a:cubicBezTo>
                <a:cubicBezTo>
                  <a:pt x="151" y="19"/>
                  <a:pt x="156" y="12"/>
                  <a:pt x="162" y="7"/>
                </a:cubicBezTo>
                <a:cubicBezTo>
                  <a:pt x="168" y="2"/>
                  <a:pt x="176" y="0"/>
                  <a:pt x="185" y="0"/>
                </a:cubicBezTo>
                <a:cubicBezTo>
                  <a:pt x="192" y="0"/>
                  <a:pt x="197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8" y="21"/>
                  <a:pt x="221" y="27"/>
                  <a:pt x="223" y="35"/>
                </a:cubicBezTo>
                <a:cubicBezTo>
                  <a:pt x="225" y="42"/>
                  <a:pt x="226" y="52"/>
                  <a:pt x="226" y="64"/>
                </a:cubicBezTo>
                <a:cubicBezTo>
                  <a:pt x="226" y="79"/>
                  <a:pt x="224" y="91"/>
                  <a:pt x="221" y="100"/>
                </a:cubicBezTo>
                <a:cubicBezTo>
                  <a:pt x="218" y="109"/>
                  <a:pt x="214" y="116"/>
                  <a:pt x="208" y="121"/>
                </a:cubicBezTo>
                <a:cubicBezTo>
                  <a:pt x="202" y="126"/>
                  <a:pt x="194" y="129"/>
                  <a:pt x="185" y="129"/>
                </a:cubicBezTo>
                <a:cubicBezTo>
                  <a:pt x="173" y="129"/>
                  <a:pt x="163" y="124"/>
                  <a:pt x="156" y="116"/>
                </a:cubicBezTo>
                <a:cubicBezTo>
                  <a:pt x="148" y="105"/>
                  <a:pt x="144" y="88"/>
                  <a:pt x="144" y="64"/>
                </a:cubicBezTo>
                <a:close/>
                <a:moveTo>
                  <a:pt x="160" y="64"/>
                </a:moveTo>
                <a:cubicBezTo>
                  <a:pt x="160" y="85"/>
                  <a:pt x="162" y="99"/>
                  <a:pt x="167" y="106"/>
                </a:cubicBezTo>
                <a:cubicBezTo>
                  <a:pt x="172" y="113"/>
                  <a:pt x="178" y="116"/>
                  <a:pt x="185" y="116"/>
                </a:cubicBezTo>
                <a:cubicBezTo>
                  <a:pt x="192" y="116"/>
                  <a:pt x="198" y="113"/>
                  <a:pt x="203" y="106"/>
                </a:cubicBezTo>
                <a:cubicBezTo>
                  <a:pt x="207" y="99"/>
                  <a:pt x="210" y="85"/>
                  <a:pt x="210" y="64"/>
                </a:cubicBezTo>
                <a:cubicBezTo>
                  <a:pt x="210" y="44"/>
                  <a:pt x="207" y="30"/>
                  <a:pt x="203" y="23"/>
                </a:cubicBezTo>
                <a:cubicBezTo>
                  <a:pt x="198" y="16"/>
                  <a:pt x="192" y="13"/>
                  <a:pt x="185" y="13"/>
                </a:cubicBezTo>
                <a:cubicBezTo>
                  <a:pt x="177" y="13"/>
                  <a:pt x="172" y="16"/>
                  <a:pt x="168" y="22"/>
                </a:cubicBezTo>
                <a:cubicBezTo>
                  <a:pt x="162" y="29"/>
                  <a:pt x="160" y="44"/>
                  <a:pt x="160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8" name="Freeform 59"/>
          <p:cNvSpPr>
            <a:spLocks/>
          </p:cNvSpPr>
          <p:nvPr/>
        </p:nvSpPr>
        <p:spPr bwMode="auto">
          <a:xfrm>
            <a:off x="2707189" y="1380051"/>
            <a:ext cx="4204603" cy="1658290"/>
          </a:xfrm>
          <a:custGeom>
            <a:avLst/>
            <a:gdLst>
              <a:gd name="T0" fmla="*/ 1 w 2178"/>
              <a:gd name="T1" fmla="*/ 0 h 859"/>
              <a:gd name="T2" fmla="*/ 13 w 2178"/>
              <a:gd name="T3" fmla="*/ 0 h 859"/>
              <a:gd name="T4" fmla="*/ 19 w 2178"/>
              <a:gd name="T5" fmla="*/ 12 h 859"/>
              <a:gd name="T6" fmla="*/ 28 w 2178"/>
              <a:gd name="T7" fmla="*/ 24 h 859"/>
              <a:gd name="T8" fmla="*/ 50 w 2178"/>
              <a:gd name="T9" fmla="*/ 37 h 859"/>
              <a:gd name="T10" fmla="*/ 58 w 2178"/>
              <a:gd name="T11" fmla="*/ 49 h 859"/>
              <a:gd name="T12" fmla="*/ 66 w 2178"/>
              <a:gd name="T13" fmla="*/ 62 h 859"/>
              <a:gd name="T14" fmla="*/ 74 w 2178"/>
              <a:gd name="T15" fmla="*/ 74 h 859"/>
              <a:gd name="T16" fmla="*/ 164 w 2178"/>
              <a:gd name="T17" fmla="*/ 86 h 859"/>
              <a:gd name="T18" fmla="*/ 166 w 2178"/>
              <a:gd name="T19" fmla="*/ 99 h 859"/>
              <a:gd name="T20" fmla="*/ 178 w 2178"/>
              <a:gd name="T21" fmla="*/ 112 h 859"/>
              <a:gd name="T22" fmla="*/ 187 w 2178"/>
              <a:gd name="T23" fmla="*/ 137 h 859"/>
              <a:gd name="T24" fmla="*/ 199 w 2178"/>
              <a:gd name="T25" fmla="*/ 150 h 859"/>
              <a:gd name="T26" fmla="*/ 205 w 2178"/>
              <a:gd name="T27" fmla="*/ 163 h 859"/>
              <a:gd name="T28" fmla="*/ 211 w 2178"/>
              <a:gd name="T29" fmla="*/ 176 h 859"/>
              <a:gd name="T30" fmla="*/ 235 w 2178"/>
              <a:gd name="T31" fmla="*/ 188 h 859"/>
              <a:gd name="T32" fmla="*/ 243 w 2178"/>
              <a:gd name="T33" fmla="*/ 201 h 859"/>
              <a:gd name="T34" fmla="*/ 263 w 2178"/>
              <a:gd name="T35" fmla="*/ 214 h 859"/>
              <a:gd name="T36" fmla="*/ 353 w 2178"/>
              <a:gd name="T37" fmla="*/ 227 h 859"/>
              <a:gd name="T38" fmla="*/ 371 w 2178"/>
              <a:gd name="T39" fmla="*/ 240 h 859"/>
              <a:gd name="T40" fmla="*/ 381 w 2178"/>
              <a:gd name="T41" fmla="*/ 253 h 859"/>
              <a:gd name="T42" fmla="*/ 417 w 2178"/>
              <a:gd name="T43" fmla="*/ 266 h 859"/>
              <a:gd name="T44" fmla="*/ 432 w 2178"/>
              <a:gd name="T45" fmla="*/ 280 h 859"/>
              <a:gd name="T46" fmla="*/ 442 w 2178"/>
              <a:gd name="T47" fmla="*/ 293 h 859"/>
              <a:gd name="T48" fmla="*/ 478 w 2178"/>
              <a:gd name="T49" fmla="*/ 307 h 859"/>
              <a:gd name="T50" fmla="*/ 482 w 2178"/>
              <a:gd name="T51" fmla="*/ 320 h 859"/>
              <a:gd name="T52" fmla="*/ 494 w 2178"/>
              <a:gd name="T53" fmla="*/ 334 h 859"/>
              <a:gd name="T54" fmla="*/ 506 w 2178"/>
              <a:gd name="T55" fmla="*/ 348 h 859"/>
              <a:gd name="T56" fmla="*/ 522 w 2178"/>
              <a:gd name="T57" fmla="*/ 361 h 859"/>
              <a:gd name="T58" fmla="*/ 574 w 2178"/>
              <a:gd name="T59" fmla="*/ 375 h 859"/>
              <a:gd name="T60" fmla="*/ 579 w 2178"/>
              <a:gd name="T61" fmla="*/ 389 h 859"/>
              <a:gd name="T62" fmla="*/ 627 w 2178"/>
              <a:gd name="T63" fmla="*/ 403 h 859"/>
              <a:gd name="T64" fmla="*/ 633 w 2178"/>
              <a:gd name="T65" fmla="*/ 418 h 859"/>
              <a:gd name="T66" fmla="*/ 637 w 2178"/>
              <a:gd name="T67" fmla="*/ 431 h 859"/>
              <a:gd name="T68" fmla="*/ 649 w 2178"/>
              <a:gd name="T69" fmla="*/ 446 h 859"/>
              <a:gd name="T70" fmla="*/ 653 w 2178"/>
              <a:gd name="T71" fmla="*/ 460 h 859"/>
              <a:gd name="T72" fmla="*/ 661 w 2178"/>
              <a:gd name="T73" fmla="*/ 474 h 859"/>
              <a:gd name="T74" fmla="*/ 669 w 2178"/>
              <a:gd name="T75" fmla="*/ 502 h 859"/>
              <a:gd name="T76" fmla="*/ 703 w 2178"/>
              <a:gd name="T77" fmla="*/ 516 h 859"/>
              <a:gd name="T78" fmla="*/ 727 w 2178"/>
              <a:gd name="T79" fmla="*/ 531 h 859"/>
              <a:gd name="T80" fmla="*/ 735 w 2178"/>
              <a:gd name="T81" fmla="*/ 545 h 859"/>
              <a:gd name="T82" fmla="*/ 741 w 2178"/>
              <a:gd name="T83" fmla="*/ 559 h 859"/>
              <a:gd name="T84" fmla="*/ 759 w 2178"/>
              <a:gd name="T85" fmla="*/ 573 h 859"/>
              <a:gd name="T86" fmla="*/ 906 w 2178"/>
              <a:gd name="T87" fmla="*/ 588 h 859"/>
              <a:gd name="T88" fmla="*/ 932 w 2178"/>
              <a:gd name="T89" fmla="*/ 603 h 859"/>
              <a:gd name="T90" fmla="*/ 958 w 2178"/>
              <a:gd name="T91" fmla="*/ 619 h 859"/>
              <a:gd name="T92" fmla="*/ 992 w 2178"/>
              <a:gd name="T93" fmla="*/ 634 h 859"/>
              <a:gd name="T94" fmla="*/ 1008 w 2178"/>
              <a:gd name="T95" fmla="*/ 650 h 859"/>
              <a:gd name="T96" fmla="*/ 1031 w 2178"/>
              <a:gd name="T97" fmla="*/ 666 h 859"/>
              <a:gd name="T98" fmla="*/ 1069 w 2178"/>
              <a:gd name="T99" fmla="*/ 682 h 859"/>
              <a:gd name="T100" fmla="*/ 1131 w 2178"/>
              <a:gd name="T101" fmla="*/ 699 h 859"/>
              <a:gd name="T102" fmla="*/ 1182 w 2178"/>
              <a:gd name="T103" fmla="*/ 717 h 859"/>
              <a:gd name="T104" fmla="*/ 1250 w 2178"/>
              <a:gd name="T105" fmla="*/ 737 h 859"/>
              <a:gd name="T106" fmla="*/ 1511 w 2178"/>
              <a:gd name="T107" fmla="*/ 759 h 859"/>
              <a:gd name="T108" fmla="*/ 1680 w 2178"/>
              <a:gd name="T109" fmla="*/ 796 h 859"/>
              <a:gd name="T110" fmla="*/ 2178 w 2178"/>
              <a:gd name="T111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178" h="859">
                <a:moveTo>
                  <a:pt x="0" y="0"/>
                </a:moveTo>
                <a:lnTo>
                  <a:pt x="1" y="0"/>
                </a:lnTo>
                <a:lnTo>
                  <a:pt x="1" y="0"/>
                </a:lnTo>
                <a:lnTo>
                  <a:pt x="13" y="0"/>
                </a:lnTo>
                <a:lnTo>
                  <a:pt x="13" y="12"/>
                </a:lnTo>
                <a:lnTo>
                  <a:pt x="19" y="12"/>
                </a:lnTo>
                <a:lnTo>
                  <a:pt x="19" y="24"/>
                </a:lnTo>
                <a:lnTo>
                  <a:pt x="28" y="24"/>
                </a:lnTo>
                <a:lnTo>
                  <a:pt x="28" y="37"/>
                </a:lnTo>
                <a:lnTo>
                  <a:pt x="50" y="37"/>
                </a:lnTo>
                <a:lnTo>
                  <a:pt x="50" y="49"/>
                </a:lnTo>
                <a:lnTo>
                  <a:pt x="58" y="49"/>
                </a:lnTo>
                <a:lnTo>
                  <a:pt x="58" y="62"/>
                </a:lnTo>
                <a:lnTo>
                  <a:pt x="66" y="62"/>
                </a:lnTo>
                <a:lnTo>
                  <a:pt x="66" y="74"/>
                </a:lnTo>
                <a:lnTo>
                  <a:pt x="74" y="74"/>
                </a:lnTo>
                <a:lnTo>
                  <a:pt x="74" y="86"/>
                </a:lnTo>
                <a:lnTo>
                  <a:pt x="164" y="86"/>
                </a:lnTo>
                <a:lnTo>
                  <a:pt x="164" y="99"/>
                </a:lnTo>
                <a:lnTo>
                  <a:pt x="166" y="99"/>
                </a:lnTo>
                <a:lnTo>
                  <a:pt x="166" y="112"/>
                </a:lnTo>
                <a:lnTo>
                  <a:pt x="178" y="112"/>
                </a:lnTo>
                <a:lnTo>
                  <a:pt x="178" y="137"/>
                </a:lnTo>
                <a:lnTo>
                  <a:pt x="187" y="137"/>
                </a:lnTo>
                <a:lnTo>
                  <a:pt x="187" y="150"/>
                </a:lnTo>
                <a:lnTo>
                  <a:pt x="199" y="150"/>
                </a:lnTo>
                <a:lnTo>
                  <a:pt x="199" y="163"/>
                </a:lnTo>
                <a:lnTo>
                  <a:pt x="205" y="163"/>
                </a:lnTo>
                <a:lnTo>
                  <a:pt x="205" y="176"/>
                </a:lnTo>
                <a:lnTo>
                  <a:pt x="211" y="176"/>
                </a:lnTo>
                <a:lnTo>
                  <a:pt x="211" y="188"/>
                </a:lnTo>
                <a:lnTo>
                  <a:pt x="235" y="188"/>
                </a:lnTo>
                <a:lnTo>
                  <a:pt x="235" y="201"/>
                </a:lnTo>
                <a:lnTo>
                  <a:pt x="243" y="201"/>
                </a:lnTo>
                <a:lnTo>
                  <a:pt x="243" y="214"/>
                </a:lnTo>
                <a:lnTo>
                  <a:pt x="263" y="214"/>
                </a:lnTo>
                <a:lnTo>
                  <a:pt x="263" y="227"/>
                </a:lnTo>
                <a:lnTo>
                  <a:pt x="353" y="227"/>
                </a:lnTo>
                <a:lnTo>
                  <a:pt x="353" y="240"/>
                </a:lnTo>
                <a:lnTo>
                  <a:pt x="371" y="240"/>
                </a:lnTo>
                <a:lnTo>
                  <a:pt x="371" y="253"/>
                </a:lnTo>
                <a:lnTo>
                  <a:pt x="381" y="253"/>
                </a:lnTo>
                <a:lnTo>
                  <a:pt x="381" y="266"/>
                </a:lnTo>
                <a:lnTo>
                  <a:pt x="417" y="266"/>
                </a:lnTo>
                <a:lnTo>
                  <a:pt x="417" y="280"/>
                </a:lnTo>
                <a:lnTo>
                  <a:pt x="432" y="280"/>
                </a:lnTo>
                <a:lnTo>
                  <a:pt x="432" y="293"/>
                </a:lnTo>
                <a:lnTo>
                  <a:pt x="442" y="293"/>
                </a:lnTo>
                <a:lnTo>
                  <a:pt x="442" y="307"/>
                </a:lnTo>
                <a:lnTo>
                  <a:pt x="478" y="307"/>
                </a:lnTo>
                <a:lnTo>
                  <a:pt x="478" y="320"/>
                </a:lnTo>
                <a:lnTo>
                  <a:pt x="482" y="320"/>
                </a:lnTo>
                <a:lnTo>
                  <a:pt x="482" y="334"/>
                </a:lnTo>
                <a:lnTo>
                  <a:pt x="494" y="334"/>
                </a:lnTo>
                <a:lnTo>
                  <a:pt x="494" y="348"/>
                </a:lnTo>
                <a:lnTo>
                  <a:pt x="506" y="348"/>
                </a:lnTo>
                <a:lnTo>
                  <a:pt x="506" y="361"/>
                </a:lnTo>
                <a:lnTo>
                  <a:pt x="522" y="361"/>
                </a:lnTo>
                <a:lnTo>
                  <a:pt x="522" y="375"/>
                </a:lnTo>
                <a:lnTo>
                  <a:pt x="574" y="375"/>
                </a:lnTo>
                <a:lnTo>
                  <a:pt x="574" y="389"/>
                </a:lnTo>
                <a:lnTo>
                  <a:pt x="579" y="389"/>
                </a:lnTo>
                <a:lnTo>
                  <a:pt x="579" y="403"/>
                </a:lnTo>
                <a:lnTo>
                  <a:pt x="627" y="403"/>
                </a:lnTo>
                <a:lnTo>
                  <a:pt x="627" y="418"/>
                </a:lnTo>
                <a:lnTo>
                  <a:pt x="633" y="418"/>
                </a:lnTo>
                <a:lnTo>
                  <a:pt x="633" y="431"/>
                </a:lnTo>
                <a:lnTo>
                  <a:pt x="637" y="431"/>
                </a:lnTo>
                <a:lnTo>
                  <a:pt x="637" y="446"/>
                </a:lnTo>
                <a:lnTo>
                  <a:pt x="649" y="446"/>
                </a:lnTo>
                <a:lnTo>
                  <a:pt x="649" y="460"/>
                </a:lnTo>
                <a:lnTo>
                  <a:pt x="653" y="460"/>
                </a:lnTo>
                <a:lnTo>
                  <a:pt x="653" y="474"/>
                </a:lnTo>
                <a:lnTo>
                  <a:pt x="661" y="474"/>
                </a:lnTo>
                <a:lnTo>
                  <a:pt x="661" y="502"/>
                </a:lnTo>
                <a:lnTo>
                  <a:pt x="669" y="502"/>
                </a:lnTo>
                <a:lnTo>
                  <a:pt x="669" y="516"/>
                </a:lnTo>
                <a:lnTo>
                  <a:pt x="703" y="516"/>
                </a:lnTo>
                <a:lnTo>
                  <a:pt x="703" y="531"/>
                </a:lnTo>
                <a:lnTo>
                  <a:pt x="727" y="531"/>
                </a:lnTo>
                <a:lnTo>
                  <a:pt x="727" y="545"/>
                </a:lnTo>
                <a:lnTo>
                  <a:pt x="735" y="545"/>
                </a:lnTo>
                <a:lnTo>
                  <a:pt x="735" y="559"/>
                </a:lnTo>
                <a:lnTo>
                  <a:pt x="741" y="559"/>
                </a:lnTo>
                <a:lnTo>
                  <a:pt x="741" y="573"/>
                </a:lnTo>
                <a:lnTo>
                  <a:pt x="759" y="573"/>
                </a:lnTo>
                <a:lnTo>
                  <a:pt x="759" y="588"/>
                </a:lnTo>
                <a:lnTo>
                  <a:pt x="906" y="588"/>
                </a:lnTo>
                <a:lnTo>
                  <a:pt x="906" y="603"/>
                </a:lnTo>
                <a:lnTo>
                  <a:pt x="932" y="603"/>
                </a:lnTo>
                <a:lnTo>
                  <a:pt x="932" y="619"/>
                </a:lnTo>
                <a:lnTo>
                  <a:pt x="958" y="619"/>
                </a:lnTo>
                <a:lnTo>
                  <a:pt x="958" y="634"/>
                </a:lnTo>
                <a:lnTo>
                  <a:pt x="992" y="634"/>
                </a:lnTo>
                <a:lnTo>
                  <a:pt x="992" y="650"/>
                </a:lnTo>
                <a:lnTo>
                  <a:pt x="1008" y="650"/>
                </a:lnTo>
                <a:lnTo>
                  <a:pt x="1008" y="666"/>
                </a:lnTo>
                <a:lnTo>
                  <a:pt x="1031" y="666"/>
                </a:lnTo>
                <a:lnTo>
                  <a:pt x="1031" y="682"/>
                </a:lnTo>
                <a:lnTo>
                  <a:pt x="1069" y="682"/>
                </a:lnTo>
                <a:lnTo>
                  <a:pt x="1069" y="699"/>
                </a:lnTo>
                <a:lnTo>
                  <a:pt x="1131" y="699"/>
                </a:lnTo>
                <a:lnTo>
                  <a:pt x="1131" y="717"/>
                </a:lnTo>
                <a:lnTo>
                  <a:pt x="1182" y="717"/>
                </a:lnTo>
                <a:lnTo>
                  <a:pt x="1182" y="737"/>
                </a:lnTo>
                <a:lnTo>
                  <a:pt x="1250" y="737"/>
                </a:lnTo>
                <a:lnTo>
                  <a:pt x="1250" y="759"/>
                </a:lnTo>
                <a:lnTo>
                  <a:pt x="1511" y="759"/>
                </a:lnTo>
                <a:lnTo>
                  <a:pt x="1511" y="796"/>
                </a:lnTo>
                <a:lnTo>
                  <a:pt x="1680" y="796"/>
                </a:lnTo>
                <a:lnTo>
                  <a:pt x="1680" y="859"/>
                </a:lnTo>
                <a:lnTo>
                  <a:pt x="2178" y="859"/>
                </a:lnTo>
                <a:lnTo>
                  <a:pt x="2178" y="85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9" name="Freeform 60"/>
          <p:cNvSpPr>
            <a:spLocks/>
          </p:cNvSpPr>
          <p:nvPr/>
        </p:nvSpPr>
        <p:spPr bwMode="auto">
          <a:xfrm>
            <a:off x="2707189" y="1380051"/>
            <a:ext cx="4131244" cy="2635117"/>
          </a:xfrm>
          <a:custGeom>
            <a:avLst/>
            <a:gdLst>
              <a:gd name="T0" fmla="*/ 1 w 2140"/>
              <a:gd name="T1" fmla="*/ 0 h 1365"/>
              <a:gd name="T2" fmla="*/ 18 w 2140"/>
              <a:gd name="T3" fmla="*/ 0 h 1365"/>
              <a:gd name="T4" fmla="*/ 42 w 2140"/>
              <a:gd name="T5" fmla="*/ 23 h 1365"/>
              <a:gd name="T6" fmla="*/ 44 w 2140"/>
              <a:gd name="T7" fmla="*/ 47 h 1365"/>
              <a:gd name="T8" fmla="*/ 68 w 2140"/>
              <a:gd name="T9" fmla="*/ 95 h 1365"/>
              <a:gd name="T10" fmla="*/ 86 w 2140"/>
              <a:gd name="T11" fmla="*/ 119 h 1365"/>
              <a:gd name="T12" fmla="*/ 88 w 2140"/>
              <a:gd name="T13" fmla="*/ 143 h 1365"/>
              <a:gd name="T14" fmla="*/ 92 w 2140"/>
              <a:gd name="T15" fmla="*/ 167 h 1365"/>
              <a:gd name="T16" fmla="*/ 96 w 2140"/>
              <a:gd name="T17" fmla="*/ 192 h 1365"/>
              <a:gd name="T18" fmla="*/ 98 w 2140"/>
              <a:gd name="T19" fmla="*/ 216 h 1365"/>
              <a:gd name="T20" fmla="*/ 110 w 2140"/>
              <a:gd name="T21" fmla="*/ 240 h 1365"/>
              <a:gd name="T22" fmla="*/ 150 w 2140"/>
              <a:gd name="T23" fmla="*/ 264 h 1365"/>
              <a:gd name="T24" fmla="*/ 217 w 2140"/>
              <a:gd name="T25" fmla="*/ 289 h 1365"/>
              <a:gd name="T26" fmla="*/ 223 w 2140"/>
              <a:gd name="T27" fmla="*/ 314 h 1365"/>
              <a:gd name="T28" fmla="*/ 267 w 2140"/>
              <a:gd name="T29" fmla="*/ 339 h 1365"/>
              <a:gd name="T30" fmla="*/ 291 w 2140"/>
              <a:gd name="T31" fmla="*/ 363 h 1365"/>
              <a:gd name="T32" fmla="*/ 299 w 2140"/>
              <a:gd name="T33" fmla="*/ 388 h 1365"/>
              <a:gd name="T34" fmla="*/ 345 w 2140"/>
              <a:gd name="T35" fmla="*/ 413 h 1365"/>
              <a:gd name="T36" fmla="*/ 353 w 2140"/>
              <a:gd name="T37" fmla="*/ 438 h 1365"/>
              <a:gd name="T38" fmla="*/ 386 w 2140"/>
              <a:gd name="T39" fmla="*/ 463 h 1365"/>
              <a:gd name="T40" fmla="*/ 428 w 2140"/>
              <a:gd name="T41" fmla="*/ 488 h 1365"/>
              <a:gd name="T42" fmla="*/ 446 w 2140"/>
              <a:gd name="T43" fmla="*/ 513 h 1365"/>
              <a:gd name="T44" fmla="*/ 464 w 2140"/>
              <a:gd name="T45" fmla="*/ 538 h 1365"/>
              <a:gd name="T46" fmla="*/ 486 w 2140"/>
              <a:gd name="T47" fmla="*/ 564 h 1365"/>
              <a:gd name="T48" fmla="*/ 534 w 2140"/>
              <a:gd name="T49" fmla="*/ 589 h 1365"/>
              <a:gd name="T50" fmla="*/ 546 w 2140"/>
              <a:gd name="T51" fmla="*/ 614 h 1365"/>
              <a:gd name="T52" fmla="*/ 573 w 2140"/>
              <a:gd name="T53" fmla="*/ 664 h 1365"/>
              <a:gd name="T54" fmla="*/ 582 w 2140"/>
              <a:gd name="T55" fmla="*/ 690 h 1365"/>
              <a:gd name="T56" fmla="*/ 631 w 2140"/>
              <a:gd name="T57" fmla="*/ 714 h 1365"/>
              <a:gd name="T58" fmla="*/ 637 w 2140"/>
              <a:gd name="T59" fmla="*/ 740 h 1365"/>
              <a:gd name="T60" fmla="*/ 657 w 2140"/>
              <a:gd name="T61" fmla="*/ 766 h 1365"/>
              <a:gd name="T62" fmla="*/ 709 w 2140"/>
              <a:gd name="T63" fmla="*/ 791 h 1365"/>
              <a:gd name="T64" fmla="*/ 711 w 2140"/>
              <a:gd name="T65" fmla="*/ 817 h 1365"/>
              <a:gd name="T66" fmla="*/ 745 w 2140"/>
              <a:gd name="T67" fmla="*/ 843 h 1365"/>
              <a:gd name="T68" fmla="*/ 751 w 2140"/>
              <a:gd name="T69" fmla="*/ 870 h 1365"/>
              <a:gd name="T70" fmla="*/ 761 w 2140"/>
              <a:gd name="T71" fmla="*/ 897 h 1365"/>
              <a:gd name="T72" fmla="*/ 775 w 2140"/>
              <a:gd name="T73" fmla="*/ 924 h 1365"/>
              <a:gd name="T74" fmla="*/ 793 w 2140"/>
              <a:gd name="T75" fmla="*/ 951 h 1365"/>
              <a:gd name="T76" fmla="*/ 818 w 2140"/>
              <a:gd name="T77" fmla="*/ 978 h 1365"/>
              <a:gd name="T78" fmla="*/ 884 w 2140"/>
              <a:gd name="T79" fmla="*/ 1005 h 1365"/>
              <a:gd name="T80" fmla="*/ 910 w 2140"/>
              <a:gd name="T81" fmla="*/ 1033 h 1365"/>
              <a:gd name="T82" fmla="*/ 930 w 2140"/>
              <a:gd name="T83" fmla="*/ 1060 h 1365"/>
              <a:gd name="T84" fmla="*/ 1237 w 2140"/>
              <a:gd name="T85" fmla="*/ 1088 h 1365"/>
              <a:gd name="T86" fmla="*/ 1791 w 2140"/>
              <a:gd name="T87" fmla="*/ 1127 h 1365"/>
              <a:gd name="T88" fmla="*/ 1895 w 2140"/>
              <a:gd name="T89" fmla="*/ 1246 h 1365"/>
              <a:gd name="T90" fmla="*/ 2140 w 2140"/>
              <a:gd name="T91" fmla="*/ 1365 h 1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140" h="1365">
                <a:moveTo>
                  <a:pt x="0" y="0"/>
                </a:moveTo>
                <a:lnTo>
                  <a:pt x="1" y="0"/>
                </a:lnTo>
                <a:lnTo>
                  <a:pt x="1" y="0"/>
                </a:lnTo>
                <a:lnTo>
                  <a:pt x="18" y="0"/>
                </a:lnTo>
                <a:lnTo>
                  <a:pt x="18" y="23"/>
                </a:lnTo>
                <a:lnTo>
                  <a:pt x="42" y="23"/>
                </a:lnTo>
                <a:lnTo>
                  <a:pt x="42" y="47"/>
                </a:lnTo>
                <a:lnTo>
                  <a:pt x="44" y="47"/>
                </a:lnTo>
                <a:lnTo>
                  <a:pt x="44" y="95"/>
                </a:lnTo>
                <a:lnTo>
                  <a:pt x="68" y="95"/>
                </a:lnTo>
                <a:lnTo>
                  <a:pt x="68" y="119"/>
                </a:lnTo>
                <a:lnTo>
                  <a:pt x="86" y="119"/>
                </a:lnTo>
                <a:lnTo>
                  <a:pt x="86" y="143"/>
                </a:lnTo>
                <a:lnTo>
                  <a:pt x="88" y="143"/>
                </a:lnTo>
                <a:lnTo>
                  <a:pt x="88" y="167"/>
                </a:lnTo>
                <a:lnTo>
                  <a:pt x="92" y="167"/>
                </a:lnTo>
                <a:lnTo>
                  <a:pt x="92" y="192"/>
                </a:lnTo>
                <a:lnTo>
                  <a:pt x="96" y="192"/>
                </a:lnTo>
                <a:lnTo>
                  <a:pt x="96" y="216"/>
                </a:lnTo>
                <a:lnTo>
                  <a:pt x="98" y="216"/>
                </a:lnTo>
                <a:lnTo>
                  <a:pt x="98" y="240"/>
                </a:lnTo>
                <a:lnTo>
                  <a:pt x="110" y="240"/>
                </a:lnTo>
                <a:lnTo>
                  <a:pt x="110" y="264"/>
                </a:lnTo>
                <a:lnTo>
                  <a:pt x="150" y="264"/>
                </a:lnTo>
                <a:lnTo>
                  <a:pt x="150" y="289"/>
                </a:lnTo>
                <a:lnTo>
                  <a:pt x="217" y="289"/>
                </a:lnTo>
                <a:lnTo>
                  <a:pt x="217" y="314"/>
                </a:lnTo>
                <a:lnTo>
                  <a:pt x="223" y="314"/>
                </a:lnTo>
                <a:lnTo>
                  <a:pt x="223" y="339"/>
                </a:lnTo>
                <a:lnTo>
                  <a:pt x="267" y="339"/>
                </a:lnTo>
                <a:lnTo>
                  <a:pt x="267" y="363"/>
                </a:lnTo>
                <a:lnTo>
                  <a:pt x="291" y="363"/>
                </a:lnTo>
                <a:lnTo>
                  <a:pt x="291" y="388"/>
                </a:lnTo>
                <a:lnTo>
                  <a:pt x="299" y="388"/>
                </a:lnTo>
                <a:lnTo>
                  <a:pt x="299" y="413"/>
                </a:lnTo>
                <a:lnTo>
                  <a:pt x="345" y="413"/>
                </a:lnTo>
                <a:lnTo>
                  <a:pt x="345" y="438"/>
                </a:lnTo>
                <a:lnTo>
                  <a:pt x="353" y="438"/>
                </a:lnTo>
                <a:lnTo>
                  <a:pt x="353" y="463"/>
                </a:lnTo>
                <a:lnTo>
                  <a:pt x="386" y="463"/>
                </a:lnTo>
                <a:lnTo>
                  <a:pt x="386" y="488"/>
                </a:lnTo>
                <a:lnTo>
                  <a:pt x="428" y="488"/>
                </a:lnTo>
                <a:lnTo>
                  <a:pt x="428" y="513"/>
                </a:lnTo>
                <a:lnTo>
                  <a:pt x="446" y="513"/>
                </a:lnTo>
                <a:lnTo>
                  <a:pt x="446" y="538"/>
                </a:lnTo>
                <a:lnTo>
                  <a:pt x="464" y="538"/>
                </a:lnTo>
                <a:lnTo>
                  <a:pt x="464" y="564"/>
                </a:lnTo>
                <a:lnTo>
                  <a:pt x="486" y="564"/>
                </a:lnTo>
                <a:lnTo>
                  <a:pt x="486" y="589"/>
                </a:lnTo>
                <a:lnTo>
                  <a:pt x="534" y="589"/>
                </a:lnTo>
                <a:lnTo>
                  <a:pt x="534" y="614"/>
                </a:lnTo>
                <a:lnTo>
                  <a:pt x="546" y="614"/>
                </a:lnTo>
                <a:lnTo>
                  <a:pt x="546" y="664"/>
                </a:lnTo>
                <a:lnTo>
                  <a:pt x="573" y="664"/>
                </a:lnTo>
                <a:lnTo>
                  <a:pt x="573" y="690"/>
                </a:lnTo>
                <a:lnTo>
                  <a:pt x="582" y="690"/>
                </a:lnTo>
                <a:lnTo>
                  <a:pt x="582" y="714"/>
                </a:lnTo>
                <a:lnTo>
                  <a:pt x="631" y="714"/>
                </a:lnTo>
                <a:lnTo>
                  <a:pt x="631" y="740"/>
                </a:lnTo>
                <a:lnTo>
                  <a:pt x="637" y="740"/>
                </a:lnTo>
                <a:lnTo>
                  <a:pt x="637" y="766"/>
                </a:lnTo>
                <a:lnTo>
                  <a:pt x="657" y="766"/>
                </a:lnTo>
                <a:lnTo>
                  <a:pt x="657" y="791"/>
                </a:lnTo>
                <a:lnTo>
                  <a:pt x="709" y="791"/>
                </a:lnTo>
                <a:lnTo>
                  <a:pt x="709" y="817"/>
                </a:lnTo>
                <a:lnTo>
                  <a:pt x="711" y="817"/>
                </a:lnTo>
                <a:lnTo>
                  <a:pt x="711" y="843"/>
                </a:lnTo>
                <a:lnTo>
                  <a:pt x="745" y="843"/>
                </a:lnTo>
                <a:lnTo>
                  <a:pt x="745" y="870"/>
                </a:lnTo>
                <a:lnTo>
                  <a:pt x="751" y="870"/>
                </a:lnTo>
                <a:lnTo>
                  <a:pt x="751" y="897"/>
                </a:lnTo>
                <a:lnTo>
                  <a:pt x="761" y="897"/>
                </a:lnTo>
                <a:lnTo>
                  <a:pt x="761" y="924"/>
                </a:lnTo>
                <a:lnTo>
                  <a:pt x="775" y="924"/>
                </a:lnTo>
                <a:lnTo>
                  <a:pt x="775" y="951"/>
                </a:lnTo>
                <a:lnTo>
                  <a:pt x="793" y="951"/>
                </a:lnTo>
                <a:lnTo>
                  <a:pt x="793" y="978"/>
                </a:lnTo>
                <a:lnTo>
                  <a:pt x="818" y="978"/>
                </a:lnTo>
                <a:lnTo>
                  <a:pt x="818" y="1005"/>
                </a:lnTo>
                <a:lnTo>
                  <a:pt x="884" y="1005"/>
                </a:lnTo>
                <a:lnTo>
                  <a:pt x="884" y="1033"/>
                </a:lnTo>
                <a:lnTo>
                  <a:pt x="910" y="1033"/>
                </a:lnTo>
                <a:lnTo>
                  <a:pt x="910" y="1060"/>
                </a:lnTo>
                <a:lnTo>
                  <a:pt x="930" y="1060"/>
                </a:lnTo>
                <a:lnTo>
                  <a:pt x="930" y="1088"/>
                </a:lnTo>
                <a:lnTo>
                  <a:pt x="1237" y="1088"/>
                </a:lnTo>
                <a:lnTo>
                  <a:pt x="1237" y="1127"/>
                </a:lnTo>
                <a:lnTo>
                  <a:pt x="1791" y="1127"/>
                </a:lnTo>
                <a:lnTo>
                  <a:pt x="1791" y="1246"/>
                </a:lnTo>
                <a:lnTo>
                  <a:pt x="1895" y="1246"/>
                </a:lnTo>
                <a:lnTo>
                  <a:pt x="1895" y="1365"/>
                </a:lnTo>
                <a:lnTo>
                  <a:pt x="2140" y="1365"/>
                </a:lnTo>
                <a:lnTo>
                  <a:pt x="2140" y="1365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0" name="Freeform 61"/>
          <p:cNvSpPr>
            <a:spLocks noEditPoints="1"/>
          </p:cNvSpPr>
          <p:nvPr/>
        </p:nvSpPr>
        <p:spPr bwMode="auto">
          <a:xfrm>
            <a:off x="2672440" y="1339512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19 w 40"/>
              <a:gd name="T5" fmla="*/ 0 h 41"/>
              <a:gd name="T6" fmla="*/ 19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5" name="Freeform 62"/>
          <p:cNvSpPr>
            <a:spLocks noEditPoints="1"/>
          </p:cNvSpPr>
          <p:nvPr/>
        </p:nvSpPr>
        <p:spPr bwMode="auto">
          <a:xfrm>
            <a:off x="2684023" y="1339512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19 w 40"/>
              <a:gd name="T5" fmla="*/ 0 h 41"/>
              <a:gd name="T6" fmla="*/ 19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1" name="Freeform 63"/>
          <p:cNvSpPr>
            <a:spLocks noEditPoints="1"/>
          </p:cNvSpPr>
          <p:nvPr/>
        </p:nvSpPr>
        <p:spPr bwMode="auto">
          <a:xfrm>
            <a:off x="2703327" y="1364608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6" name="Freeform 64"/>
          <p:cNvSpPr>
            <a:spLocks noEditPoints="1"/>
          </p:cNvSpPr>
          <p:nvPr/>
        </p:nvSpPr>
        <p:spPr bwMode="auto">
          <a:xfrm>
            <a:off x="2799852" y="1484298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7" name="Freeform 65"/>
          <p:cNvSpPr>
            <a:spLocks noEditPoints="1"/>
          </p:cNvSpPr>
          <p:nvPr/>
        </p:nvSpPr>
        <p:spPr bwMode="auto">
          <a:xfrm>
            <a:off x="2811435" y="1509394"/>
            <a:ext cx="77219" cy="75290"/>
          </a:xfrm>
          <a:custGeom>
            <a:avLst/>
            <a:gdLst>
              <a:gd name="T0" fmla="*/ 0 w 40"/>
              <a:gd name="T1" fmla="*/ 19 h 39"/>
              <a:gd name="T2" fmla="*/ 40 w 40"/>
              <a:gd name="T3" fmla="*/ 19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8" name="Freeform 66"/>
          <p:cNvSpPr>
            <a:spLocks noEditPoints="1"/>
          </p:cNvSpPr>
          <p:nvPr/>
        </p:nvSpPr>
        <p:spPr bwMode="auto">
          <a:xfrm>
            <a:off x="2911821" y="1509394"/>
            <a:ext cx="77219" cy="75290"/>
          </a:xfrm>
          <a:custGeom>
            <a:avLst/>
            <a:gdLst>
              <a:gd name="T0" fmla="*/ 0 w 40"/>
              <a:gd name="T1" fmla="*/ 19 h 39"/>
              <a:gd name="T2" fmla="*/ 40 w 40"/>
              <a:gd name="T3" fmla="*/ 19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9" name="Freeform 67"/>
          <p:cNvSpPr>
            <a:spLocks noEditPoints="1"/>
          </p:cNvSpPr>
          <p:nvPr/>
        </p:nvSpPr>
        <p:spPr bwMode="auto">
          <a:xfrm>
            <a:off x="3008345" y="155765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0" name="Freeform 68"/>
          <p:cNvSpPr>
            <a:spLocks noEditPoints="1"/>
          </p:cNvSpPr>
          <p:nvPr/>
        </p:nvSpPr>
        <p:spPr bwMode="auto">
          <a:xfrm>
            <a:off x="3064329" y="1679278"/>
            <a:ext cx="75290" cy="77219"/>
          </a:xfrm>
          <a:custGeom>
            <a:avLst/>
            <a:gdLst>
              <a:gd name="T0" fmla="*/ 0 w 39"/>
              <a:gd name="T1" fmla="*/ 21 h 40"/>
              <a:gd name="T2" fmla="*/ 39 w 39"/>
              <a:gd name="T3" fmla="*/ 21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1"/>
                </a:moveTo>
                <a:lnTo>
                  <a:pt x="39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1" name="Freeform 69"/>
          <p:cNvSpPr>
            <a:spLocks noEditPoints="1"/>
          </p:cNvSpPr>
          <p:nvPr/>
        </p:nvSpPr>
        <p:spPr bwMode="auto">
          <a:xfrm>
            <a:off x="3110661" y="1704374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2" name="Freeform 70"/>
          <p:cNvSpPr>
            <a:spLocks noEditPoints="1"/>
          </p:cNvSpPr>
          <p:nvPr/>
        </p:nvSpPr>
        <p:spPr bwMode="auto">
          <a:xfrm>
            <a:off x="3129966" y="172947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3" name="Freeform 71"/>
          <p:cNvSpPr>
            <a:spLocks noEditPoints="1"/>
          </p:cNvSpPr>
          <p:nvPr/>
        </p:nvSpPr>
        <p:spPr bwMode="auto">
          <a:xfrm>
            <a:off x="3149271" y="175456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Freeform 72"/>
          <p:cNvSpPr>
            <a:spLocks noEditPoints="1"/>
          </p:cNvSpPr>
          <p:nvPr/>
        </p:nvSpPr>
        <p:spPr bwMode="auto">
          <a:xfrm>
            <a:off x="3238073" y="177966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Freeform 73"/>
          <p:cNvSpPr>
            <a:spLocks noEditPoints="1"/>
          </p:cNvSpPr>
          <p:nvPr/>
        </p:nvSpPr>
        <p:spPr bwMode="auto">
          <a:xfrm>
            <a:off x="3404096" y="1856883"/>
            <a:ext cx="77219" cy="75290"/>
          </a:xfrm>
          <a:custGeom>
            <a:avLst/>
            <a:gdLst>
              <a:gd name="T0" fmla="*/ 0 w 40"/>
              <a:gd name="T1" fmla="*/ 19 h 39"/>
              <a:gd name="T2" fmla="*/ 40 w 40"/>
              <a:gd name="T3" fmla="*/ 19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Freeform 74"/>
          <p:cNvSpPr>
            <a:spLocks noEditPoints="1"/>
          </p:cNvSpPr>
          <p:nvPr/>
        </p:nvSpPr>
        <p:spPr bwMode="auto">
          <a:xfrm>
            <a:off x="3404096" y="1856883"/>
            <a:ext cx="77219" cy="75290"/>
          </a:xfrm>
          <a:custGeom>
            <a:avLst/>
            <a:gdLst>
              <a:gd name="T0" fmla="*/ 0 w 40"/>
              <a:gd name="T1" fmla="*/ 19 h 39"/>
              <a:gd name="T2" fmla="*/ 40 w 40"/>
              <a:gd name="T3" fmla="*/ 19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Freeform 75"/>
          <p:cNvSpPr>
            <a:spLocks noEditPoints="1"/>
          </p:cNvSpPr>
          <p:nvPr/>
        </p:nvSpPr>
        <p:spPr bwMode="auto">
          <a:xfrm>
            <a:off x="3448495" y="1856883"/>
            <a:ext cx="75290" cy="75290"/>
          </a:xfrm>
          <a:custGeom>
            <a:avLst/>
            <a:gdLst>
              <a:gd name="T0" fmla="*/ 0 w 39"/>
              <a:gd name="T1" fmla="*/ 19 h 39"/>
              <a:gd name="T2" fmla="*/ 39 w 39"/>
              <a:gd name="T3" fmla="*/ 19 h 39"/>
              <a:gd name="T4" fmla="*/ 20 w 39"/>
              <a:gd name="T5" fmla="*/ 0 h 39"/>
              <a:gd name="T6" fmla="*/ 20 w 39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39">
                <a:moveTo>
                  <a:pt x="0" y="19"/>
                </a:moveTo>
                <a:lnTo>
                  <a:pt x="39" y="19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Freeform 76"/>
          <p:cNvSpPr>
            <a:spLocks noEditPoints="1"/>
          </p:cNvSpPr>
          <p:nvPr/>
        </p:nvSpPr>
        <p:spPr bwMode="auto">
          <a:xfrm>
            <a:off x="3556603" y="19341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Freeform 77"/>
          <p:cNvSpPr>
            <a:spLocks noEditPoints="1"/>
          </p:cNvSpPr>
          <p:nvPr/>
        </p:nvSpPr>
        <p:spPr bwMode="auto">
          <a:xfrm>
            <a:off x="3587491" y="19341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Freeform 78"/>
          <p:cNvSpPr>
            <a:spLocks noEditPoints="1"/>
          </p:cNvSpPr>
          <p:nvPr/>
        </p:nvSpPr>
        <p:spPr bwMode="auto">
          <a:xfrm>
            <a:off x="3626101" y="2011322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Freeform 79"/>
          <p:cNvSpPr>
            <a:spLocks noEditPoints="1"/>
          </p:cNvSpPr>
          <p:nvPr/>
        </p:nvSpPr>
        <p:spPr bwMode="auto">
          <a:xfrm>
            <a:off x="3714903" y="206537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Freeform 80"/>
          <p:cNvSpPr>
            <a:spLocks noEditPoints="1"/>
          </p:cNvSpPr>
          <p:nvPr/>
        </p:nvSpPr>
        <p:spPr bwMode="auto">
          <a:xfrm>
            <a:off x="3730347" y="206537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Freeform 81"/>
          <p:cNvSpPr>
            <a:spLocks noEditPoints="1"/>
          </p:cNvSpPr>
          <p:nvPr/>
        </p:nvSpPr>
        <p:spPr bwMode="auto">
          <a:xfrm>
            <a:off x="3749652" y="206537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Freeform 82"/>
          <p:cNvSpPr>
            <a:spLocks noEditPoints="1"/>
          </p:cNvSpPr>
          <p:nvPr/>
        </p:nvSpPr>
        <p:spPr bwMode="auto">
          <a:xfrm>
            <a:off x="3761235" y="2065376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Freeform 83"/>
          <p:cNvSpPr>
            <a:spLocks noEditPoints="1"/>
          </p:cNvSpPr>
          <p:nvPr/>
        </p:nvSpPr>
        <p:spPr bwMode="auto">
          <a:xfrm>
            <a:off x="4002546" y="2337574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Freeform 84"/>
          <p:cNvSpPr>
            <a:spLocks noEditPoints="1"/>
          </p:cNvSpPr>
          <p:nvPr/>
        </p:nvSpPr>
        <p:spPr bwMode="auto">
          <a:xfrm>
            <a:off x="4099071" y="24476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Freeform 85"/>
          <p:cNvSpPr>
            <a:spLocks noEditPoints="1"/>
          </p:cNvSpPr>
          <p:nvPr/>
        </p:nvSpPr>
        <p:spPr bwMode="auto">
          <a:xfrm>
            <a:off x="4149264" y="2474639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Freeform 86"/>
          <p:cNvSpPr>
            <a:spLocks noEditPoints="1"/>
          </p:cNvSpPr>
          <p:nvPr/>
        </p:nvSpPr>
        <p:spPr bwMode="auto">
          <a:xfrm>
            <a:off x="4226483" y="2474639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Freeform 87"/>
          <p:cNvSpPr>
            <a:spLocks noEditPoints="1"/>
          </p:cNvSpPr>
          <p:nvPr/>
        </p:nvSpPr>
        <p:spPr bwMode="auto">
          <a:xfrm>
            <a:off x="4232274" y="2474639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19 w 40"/>
              <a:gd name="T5" fmla="*/ 0 h 41"/>
              <a:gd name="T6" fmla="*/ 19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2" name="Freeform 88"/>
          <p:cNvSpPr>
            <a:spLocks noEditPoints="1"/>
          </p:cNvSpPr>
          <p:nvPr/>
        </p:nvSpPr>
        <p:spPr bwMode="auto">
          <a:xfrm>
            <a:off x="4245788" y="2474639"/>
            <a:ext cx="79151" cy="79151"/>
          </a:xfrm>
          <a:custGeom>
            <a:avLst/>
            <a:gdLst>
              <a:gd name="T0" fmla="*/ 0 w 41"/>
              <a:gd name="T1" fmla="*/ 21 h 41"/>
              <a:gd name="T2" fmla="*/ 41 w 41"/>
              <a:gd name="T3" fmla="*/ 21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3" name="Freeform 89"/>
          <p:cNvSpPr>
            <a:spLocks noEditPoints="1"/>
          </p:cNvSpPr>
          <p:nvPr/>
        </p:nvSpPr>
        <p:spPr bwMode="auto">
          <a:xfrm>
            <a:off x="4257371" y="2474639"/>
            <a:ext cx="79151" cy="79151"/>
          </a:xfrm>
          <a:custGeom>
            <a:avLst/>
            <a:gdLst>
              <a:gd name="T0" fmla="*/ 0 w 41"/>
              <a:gd name="T1" fmla="*/ 21 h 41"/>
              <a:gd name="T2" fmla="*/ 41 w 41"/>
              <a:gd name="T3" fmla="*/ 21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4" name="Freeform 90"/>
          <p:cNvSpPr>
            <a:spLocks noEditPoints="1"/>
          </p:cNvSpPr>
          <p:nvPr/>
        </p:nvSpPr>
        <p:spPr bwMode="auto">
          <a:xfrm>
            <a:off x="4297911" y="2474639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5" name="Freeform 91"/>
          <p:cNvSpPr>
            <a:spLocks noEditPoints="1"/>
          </p:cNvSpPr>
          <p:nvPr/>
        </p:nvSpPr>
        <p:spPr bwMode="auto">
          <a:xfrm>
            <a:off x="4386713" y="2474639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6" name="Freeform 92"/>
          <p:cNvSpPr>
            <a:spLocks noEditPoints="1"/>
          </p:cNvSpPr>
          <p:nvPr/>
        </p:nvSpPr>
        <p:spPr bwMode="auto">
          <a:xfrm>
            <a:off x="4463932" y="2505527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7" name="Freeform 93"/>
          <p:cNvSpPr>
            <a:spLocks noEditPoints="1"/>
          </p:cNvSpPr>
          <p:nvPr/>
        </p:nvSpPr>
        <p:spPr bwMode="auto">
          <a:xfrm>
            <a:off x="4521847" y="256537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8" name="Freeform 94"/>
          <p:cNvSpPr>
            <a:spLocks noEditPoints="1"/>
          </p:cNvSpPr>
          <p:nvPr/>
        </p:nvSpPr>
        <p:spPr bwMode="auto">
          <a:xfrm>
            <a:off x="4564318" y="256537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9" name="Freeform 95"/>
          <p:cNvSpPr>
            <a:spLocks noEditPoints="1"/>
          </p:cNvSpPr>
          <p:nvPr/>
        </p:nvSpPr>
        <p:spPr bwMode="auto">
          <a:xfrm>
            <a:off x="4593275" y="2596259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0" name="Freeform 96"/>
          <p:cNvSpPr>
            <a:spLocks noEditPoints="1"/>
          </p:cNvSpPr>
          <p:nvPr/>
        </p:nvSpPr>
        <p:spPr bwMode="auto">
          <a:xfrm>
            <a:off x="4618371" y="2627147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1" name="Freeform 97"/>
          <p:cNvSpPr>
            <a:spLocks noEditPoints="1"/>
          </p:cNvSpPr>
          <p:nvPr/>
        </p:nvSpPr>
        <p:spPr bwMode="auto">
          <a:xfrm>
            <a:off x="4618371" y="2627147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4" name="Freeform 98"/>
          <p:cNvSpPr>
            <a:spLocks noEditPoints="1"/>
          </p:cNvSpPr>
          <p:nvPr/>
        </p:nvSpPr>
        <p:spPr bwMode="auto">
          <a:xfrm>
            <a:off x="4641537" y="2627147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5" name="Freeform 99"/>
          <p:cNvSpPr>
            <a:spLocks noEditPoints="1"/>
          </p:cNvSpPr>
          <p:nvPr/>
        </p:nvSpPr>
        <p:spPr bwMode="auto">
          <a:xfrm>
            <a:off x="4647329" y="2627147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6" name="Freeform 100"/>
          <p:cNvSpPr>
            <a:spLocks noEditPoints="1"/>
          </p:cNvSpPr>
          <p:nvPr/>
        </p:nvSpPr>
        <p:spPr bwMode="auto">
          <a:xfrm>
            <a:off x="4685940" y="2658035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7" name="Freeform 101"/>
          <p:cNvSpPr>
            <a:spLocks noEditPoints="1"/>
          </p:cNvSpPr>
          <p:nvPr/>
        </p:nvSpPr>
        <p:spPr bwMode="auto">
          <a:xfrm>
            <a:off x="4685940" y="2658035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8" name="Freeform 102"/>
          <p:cNvSpPr>
            <a:spLocks noEditPoints="1"/>
          </p:cNvSpPr>
          <p:nvPr/>
        </p:nvSpPr>
        <p:spPr bwMode="auto">
          <a:xfrm>
            <a:off x="4774741" y="2690854"/>
            <a:ext cx="77219" cy="79151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9" name="Freeform 103"/>
          <p:cNvSpPr>
            <a:spLocks noEditPoints="1"/>
          </p:cNvSpPr>
          <p:nvPr/>
        </p:nvSpPr>
        <p:spPr bwMode="auto">
          <a:xfrm>
            <a:off x="4794046" y="2690854"/>
            <a:ext cx="77219" cy="79151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0" name="Freeform 104"/>
          <p:cNvSpPr>
            <a:spLocks noEditPoints="1"/>
          </p:cNvSpPr>
          <p:nvPr/>
        </p:nvSpPr>
        <p:spPr bwMode="auto">
          <a:xfrm>
            <a:off x="4817212" y="2690854"/>
            <a:ext cx="77219" cy="79151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1" name="Freeform 105"/>
          <p:cNvSpPr>
            <a:spLocks noEditPoints="1"/>
          </p:cNvSpPr>
          <p:nvPr/>
        </p:nvSpPr>
        <p:spPr bwMode="auto">
          <a:xfrm>
            <a:off x="4828796" y="2690854"/>
            <a:ext cx="77219" cy="79151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2" name="Freeform 106"/>
          <p:cNvSpPr>
            <a:spLocks noEditPoints="1"/>
          </p:cNvSpPr>
          <p:nvPr/>
        </p:nvSpPr>
        <p:spPr bwMode="auto">
          <a:xfrm>
            <a:off x="4863544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3" name="Freeform 107"/>
          <p:cNvSpPr>
            <a:spLocks noEditPoints="1"/>
          </p:cNvSpPr>
          <p:nvPr/>
        </p:nvSpPr>
        <p:spPr bwMode="auto">
          <a:xfrm>
            <a:off x="4871266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4" name="Freeform 108"/>
          <p:cNvSpPr>
            <a:spLocks noEditPoints="1"/>
          </p:cNvSpPr>
          <p:nvPr/>
        </p:nvSpPr>
        <p:spPr bwMode="auto">
          <a:xfrm>
            <a:off x="4886710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5" name="Freeform 109"/>
          <p:cNvSpPr>
            <a:spLocks noEditPoints="1"/>
          </p:cNvSpPr>
          <p:nvPr/>
        </p:nvSpPr>
        <p:spPr bwMode="auto">
          <a:xfrm>
            <a:off x="4894432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6" name="Freeform 110"/>
          <p:cNvSpPr>
            <a:spLocks noEditPoints="1"/>
          </p:cNvSpPr>
          <p:nvPr/>
        </p:nvSpPr>
        <p:spPr bwMode="auto">
          <a:xfrm>
            <a:off x="4925320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" name="Freeform 111"/>
          <p:cNvSpPr>
            <a:spLocks noEditPoints="1"/>
          </p:cNvSpPr>
          <p:nvPr/>
        </p:nvSpPr>
        <p:spPr bwMode="auto">
          <a:xfrm>
            <a:off x="4940764" y="272560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" name="Freeform 112"/>
          <p:cNvSpPr>
            <a:spLocks noEditPoints="1"/>
          </p:cNvSpPr>
          <p:nvPr/>
        </p:nvSpPr>
        <p:spPr bwMode="auto">
          <a:xfrm>
            <a:off x="4944625" y="272560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" name="Freeform 113"/>
          <p:cNvSpPr>
            <a:spLocks noEditPoints="1"/>
          </p:cNvSpPr>
          <p:nvPr/>
        </p:nvSpPr>
        <p:spPr bwMode="auto">
          <a:xfrm>
            <a:off x="4979374" y="276421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0" name="Freeform 114"/>
          <p:cNvSpPr>
            <a:spLocks noEditPoints="1"/>
          </p:cNvSpPr>
          <p:nvPr/>
        </p:nvSpPr>
        <p:spPr bwMode="auto">
          <a:xfrm>
            <a:off x="4979374" y="276421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1" name="Freeform 115"/>
          <p:cNvSpPr>
            <a:spLocks noEditPoints="1"/>
          </p:cNvSpPr>
          <p:nvPr/>
        </p:nvSpPr>
        <p:spPr bwMode="auto">
          <a:xfrm>
            <a:off x="4983235" y="27642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" name="Freeform 116"/>
          <p:cNvSpPr>
            <a:spLocks noEditPoints="1"/>
          </p:cNvSpPr>
          <p:nvPr/>
        </p:nvSpPr>
        <p:spPr bwMode="auto">
          <a:xfrm>
            <a:off x="4983235" y="27642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" name="Freeform 117"/>
          <p:cNvSpPr>
            <a:spLocks noEditPoints="1"/>
          </p:cNvSpPr>
          <p:nvPr/>
        </p:nvSpPr>
        <p:spPr bwMode="auto">
          <a:xfrm>
            <a:off x="5002540" y="276421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4" name="Freeform 118"/>
          <p:cNvSpPr>
            <a:spLocks noEditPoints="1"/>
          </p:cNvSpPr>
          <p:nvPr/>
        </p:nvSpPr>
        <p:spPr bwMode="auto">
          <a:xfrm>
            <a:off x="5002540" y="276421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5" name="Freeform 119"/>
          <p:cNvSpPr>
            <a:spLocks noEditPoints="1"/>
          </p:cNvSpPr>
          <p:nvPr/>
        </p:nvSpPr>
        <p:spPr bwMode="auto">
          <a:xfrm>
            <a:off x="5019913" y="2764212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6" name="Freeform 120"/>
          <p:cNvSpPr>
            <a:spLocks noEditPoints="1"/>
          </p:cNvSpPr>
          <p:nvPr/>
        </p:nvSpPr>
        <p:spPr bwMode="auto">
          <a:xfrm>
            <a:off x="5037288" y="2764212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7" name="Freeform 121"/>
          <p:cNvSpPr>
            <a:spLocks noEditPoints="1"/>
          </p:cNvSpPr>
          <p:nvPr/>
        </p:nvSpPr>
        <p:spPr bwMode="auto">
          <a:xfrm>
            <a:off x="5046940" y="27642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8" name="Freeform 122"/>
          <p:cNvSpPr>
            <a:spLocks noEditPoints="1"/>
          </p:cNvSpPr>
          <p:nvPr/>
        </p:nvSpPr>
        <p:spPr bwMode="auto">
          <a:xfrm>
            <a:off x="5054662" y="27642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9" name="Freeform 123"/>
          <p:cNvSpPr>
            <a:spLocks noEditPoints="1"/>
          </p:cNvSpPr>
          <p:nvPr/>
        </p:nvSpPr>
        <p:spPr bwMode="auto">
          <a:xfrm>
            <a:off x="5066245" y="2764212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0" name="Freeform 124"/>
          <p:cNvSpPr>
            <a:spLocks noEditPoints="1"/>
          </p:cNvSpPr>
          <p:nvPr/>
        </p:nvSpPr>
        <p:spPr bwMode="auto">
          <a:xfrm>
            <a:off x="5081689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1" name="Freeform 125"/>
          <p:cNvSpPr>
            <a:spLocks noEditPoints="1"/>
          </p:cNvSpPr>
          <p:nvPr/>
        </p:nvSpPr>
        <p:spPr bwMode="auto">
          <a:xfrm>
            <a:off x="5089411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2" name="Freeform 126"/>
          <p:cNvSpPr>
            <a:spLocks noEditPoints="1"/>
          </p:cNvSpPr>
          <p:nvPr/>
        </p:nvSpPr>
        <p:spPr bwMode="auto">
          <a:xfrm>
            <a:off x="5139603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3" name="Freeform 127"/>
          <p:cNvSpPr>
            <a:spLocks noEditPoints="1"/>
          </p:cNvSpPr>
          <p:nvPr/>
        </p:nvSpPr>
        <p:spPr bwMode="auto">
          <a:xfrm>
            <a:off x="5143465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4" name="Freeform 128"/>
          <p:cNvSpPr>
            <a:spLocks noEditPoints="1"/>
          </p:cNvSpPr>
          <p:nvPr/>
        </p:nvSpPr>
        <p:spPr bwMode="auto">
          <a:xfrm>
            <a:off x="5174352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5" name="Freeform 129"/>
          <p:cNvSpPr>
            <a:spLocks noEditPoints="1"/>
          </p:cNvSpPr>
          <p:nvPr/>
        </p:nvSpPr>
        <p:spPr bwMode="auto">
          <a:xfrm>
            <a:off x="518593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6" name="Freeform 130"/>
          <p:cNvSpPr>
            <a:spLocks noEditPoints="1"/>
          </p:cNvSpPr>
          <p:nvPr/>
        </p:nvSpPr>
        <p:spPr bwMode="auto">
          <a:xfrm>
            <a:off x="518979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7" name="Freeform 131"/>
          <p:cNvSpPr>
            <a:spLocks noEditPoints="1"/>
          </p:cNvSpPr>
          <p:nvPr/>
        </p:nvSpPr>
        <p:spPr bwMode="auto">
          <a:xfrm>
            <a:off x="5236128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8" name="Freeform 132"/>
          <p:cNvSpPr>
            <a:spLocks noEditPoints="1"/>
          </p:cNvSpPr>
          <p:nvPr/>
        </p:nvSpPr>
        <p:spPr bwMode="auto">
          <a:xfrm>
            <a:off x="5243850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9" name="Freeform 133"/>
          <p:cNvSpPr>
            <a:spLocks noEditPoints="1"/>
          </p:cNvSpPr>
          <p:nvPr/>
        </p:nvSpPr>
        <p:spPr bwMode="auto">
          <a:xfrm>
            <a:off x="5251571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0" name="Freeform 134"/>
          <p:cNvSpPr>
            <a:spLocks noEditPoints="1"/>
          </p:cNvSpPr>
          <p:nvPr/>
        </p:nvSpPr>
        <p:spPr bwMode="auto">
          <a:xfrm>
            <a:off x="527087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1" name="Freeform 135"/>
          <p:cNvSpPr>
            <a:spLocks noEditPoints="1"/>
          </p:cNvSpPr>
          <p:nvPr/>
        </p:nvSpPr>
        <p:spPr bwMode="auto">
          <a:xfrm>
            <a:off x="5317208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2" name="Freeform 136"/>
          <p:cNvSpPr>
            <a:spLocks noEditPoints="1"/>
          </p:cNvSpPr>
          <p:nvPr/>
        </p:nvSpPr>
        <p:spPr bwMode="auto">
          <a:xfrm>
            <a:off x="5324931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3" name="Freeform 137"/>
          <p:cNvSpPr>
            <a:spLocks noEditPoints="1"/>
          </p:cNvSpPr>
          <p:nvPr/>
        </p:nvSpPr>
        <p:spPr bwMode="auto">
          <a:xfrm>
            <a:off x="5363540" y="2808613"/>
            <a:ext cx="79151" cy="77219"/>
          </a:xfrm>
          <a:custGeom>
            <a:avLst/>
            <a:gdLst>
              <a:gd name="T0" fmla="*/ 0 w 41"/>
              <a:gd name="T1" fmla="*/ 19 h 40"/>
              <a:gd name="T2" fmla="*/ 41 w 41"/>
              <a:gd name="T3" fmla="*/ 19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19"/>
                </a:moveTo>
                <a:lnTo>
                  <a:pt x="41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4" name="Freeform 138"/>
          <p:cNvSpPr>
            <a:spLocks noEditPoints="1"/>
          </p:cNvSpPr>
          <p:nvPr/>
        </p:nvSpPr>
        <p:spPr bwMode="auto">
          <a:xfrm>
            <a:off x="5396358" y="2808613"/>
            <a:ext cx="75290" cy="77219"/>
          </a:xfrm>
          <a:custGeom>
            <a:avLst/>
            <a:gdLst>
              <a:gd name="T0" fmla="*/ 0 w 39"/>
              <a:gd name="T1" fmla="*/ 19 h 40"/>
              <a:gd name="T2" fmla="*/ 39 w 39"/>
              <a:gd name="T3" fmla="*/ 19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19"/>
                </a:moveTo>
                <a:lnTo>
                  <a:pt x="39" y="19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5" name="Freeform 139"/>
          <p:cNvSpPr>
            <a:spLocks noEditPoints="1"/>
          </p:cNvSpPr>
          <p:nvPr/>
        </p:nvSpPr>
        <p:spPr bwMode="auto">
          <a:xfrm>
            <a:off x="542724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6" name="Freeform 140"/>
          <p:cNvSpPr>
            <a:spLocks noEditPoints="1"/>
          </p:cNvSpPr>
          <p:nvPr/>
        </p:nvSpPr>
        <p:spPr bwMode="auto">
          <a:xfrm>
            <a:off x="546585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7" name="Freeform 141"/>
          <p:cNvSpPr>
            <a:spLocks noEditPoints="1"/>
          </p:cNvSpPr>
          <p:nvPr/>
        </p:nvSpPr>
        <p:spPr bwMode="auto">
          <a:xfrm>
            <a:off x="5469717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8" name="Freeform 142"/>
          <p:cNvSpPr>
            <a:spLocks noEditPoints="1"/>
          </p:cNvSpPr>
          <p:nvPr/>
        </p:nvSpPr>
        <p:spPr bwMode="auto">
          <a:xfrm>
            <a:off x="5500606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9" name="Freeform 143"/>
          <p:cNvSpPr>
            <a:spLocks noEditPoints="1"/>
          </p:cNvSpPr>
          <p:nvPr/>
        </p:nvSpPr>
        <p:spPr bwMode="auto">
          <a:xfrm>
            <a:off x="5519911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0" name="Freeform 144"/>
          <p:cNvSpPr>
            <a:spLocks noEditPoints="1"/>
          </p:cNvSpPr>
          <p:nvPr/>
        </p:nvSpPr>
        <p:spPr bwMode="auto">
          <a:xfrm>
            <a:off x="5535354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1" name="Freeform 145"/>
          <p:cNvSpPr>
            <a:spLocks noEditPoints="1"/>
          </p:cNvSpPr>
          <p:nvPr/>
        </p:nvSpPr>
        <p:spPr bwMode="auto">
          <a:xfrm>
            <a:off x="5546937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4" name="Freeform 146"/>
          <p:cNvSpPr>
            <a:spLocks noEditPoints="1"/>
          </p:cNvSpPr>
          <p:nvPr/>
        </p:nvSpPr>
        <p:spPr bwMode="auto">
          <a:xfrm>
            <a:off x="5577825" y="2808613"/>
            <a:ext cx="77219" cy="77219"/>
          </a:xfrm>
          <a:custGeom>
            <a:avLst/>
            <a:gdLst>
              <a:gd name="T0" fmla="*/ 0 w 40"/>
              <a:gd name="T1" fmla="*/ 19 h 40"/>
              <a:gd name="T2" fmla="*/ 40 w 40"/>
              <a:gd name="T3" fmla="*/ 19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19"/>
                </a:moveTo>
                <a:lnTo>
                  <a:pt x="40" y="19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5" name="Freeform 147"/>
          <p:cNvSpPr>
            <a:spLocks noEditPoints="1"/>
          </p:cNvSpPr>
          <p:nvPr/>
        </p:nvSpPr>
        <p:spPr bwMode="auto">
          <a:xfrm>
            <a:off x="5604851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6" name="Freeform 148"/>
          <p:cNvSpPr>
            <a:spLocks noEditPoints="1"/>
          </p:cNvSpPr>
          <p:nvPr/>
        </p:nvSpPr>
        <p:spPr bwMode="auto">
          <a:xfrm>
            <a:off x="5604851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7" name="Freeform 149"/>
          <p:cNvSpPr>
            <a:spLocks noEditPoints="1"/>
          </p:cNvSpPr>
          <p:nvPr/>
        </p:nvSpPr>
        <p:spPr bwMode="auto">
          <a:xfrm>
            <a:off x="5612574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8" name="Freeform 150"/>
          <p:cNvSpPr>
            <a:spLocks noEditPoints="1"/>
          </p:cNvSpPr>
          <p:nvPr/>
        </p:nvSpPr>
        <p:spPr bwMode="auto">
          <a:xfrm>
            <a:off x="5631879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9" name="Freeform 151"/>
          <p:cNvSpPr>
            <a:spLocks noEditPoints="1"/>
          </p:cNvSpPr>
          <p:nvPr/>
        </p:nvSpPr>
        <p:spPr bwMode="auto">
          <a:xfrm>
            <a:off x="5682071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0" name="Freeform 152"/>
          <p:cNvSpPr>
            <a:spLocks noEditPoints="1"/>
          </p:cNvSpPr>
          <p:nvPr/>
        </p:nvSpPr>
        <p:spPr bwMode="auto">
          <a:xfrm>
            <a:off x="5709098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1" name="Freeform 153"/>
          <p:cNvSpPr>
            <a:spLocks noEditPoints="1"/>
          </p:cNvSpPr>
          <p:nvPr/>
        </p:nvSpPr>
        <p:spPr bwMode="auto">
          <a:xfrm>
            <a:off x="5747708" y="2878110"/>
            <a:ext cx="79151" cy="75290"/>
          </a:xfrm>
          <a:custGeom>
            <a:avLst/>
            <a:gdLst>
              <a:gd name="T0" fmla="*/ 0 w 41"/>
              <a:gd name="T1" fmla="*/ 20 h 39"/>
              <a:gd name="T2" fmla="*/ 41 w 41"/>
              <a:gd name="T3" fmla="*/ 20 h 39"/>
              <a:gd name="T4" fmla="*/ 20 w 41"/>
              <a:gd name="T5" fmla="*/ 0 h 39"/>
              <a:gd name="T6" fmla="*/ 20 w 41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39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2" name="Freeform 154"/>
          <p:cNvSpPr>
            <a:spLocks noEditPoints="1"/>
          </p:cNvSpPr>
          <p:nvPr/>
        </p:nvSpPr>
        <p:spPr bwMode="auto">
          <a:xfrm>
            <a:off x="5782456" y="2878110"/>
            <a:ext cx="79151" cy="75290"/>
          </a:xfrm>
          <a:custGeom>
            <a:avLst/>
            <a:gdLst>
              <a:gd name="T0" fmla="*/ 0 w 41"/>
              <a:gd name="T1" fmla="*/ 20 h 39"/>
              <a:gd name="T2" fmla="*/ 41 w 41"/>
              <a:gd name="T3" fmla="*/ 20 h 39"/>
              <a:gd name="T4" fmla="*/ 20 w 41"/>
              <a:gd name="T5" fmla="*/ 0 h 39"/>
              <a:gd name="T6" fmla="*/ 20 w 41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39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3" name="Freeform 155"/>
          <p:cNvSpPr>
            <a:spLocks noEditPoints="1"/>
          </p:cNvSpPr>
          <p:nvPr/>
        </p:nvSpPr>
        <p:spPr bwMode="auto">
          <a:xfrm>
            <a:off x="5794040" y="2878110"/>
            <a:ext cx="79151" cy="75290"/>
          </a:xfrm>
          <a:custGeom>
            <a:avLst/>
            <a:gdLst>
              <a:gd name="T0" fmla="*/ 0 w 41"/>
              <a:gd name="T1" fmla="*/ 20 h 39"/>
              <a:gd name="T2" fmla="*/ 41 w 41"/>
              <a:gd name="T3" fmla="*/ 20 h 39"/>
              <a:gd name="T4" fmla="*/ 21 w 41"/>
              <a:gd name="T5" fmla="*/ 0 h 39"/>
              <a:gd name="T6" fmla="*/ 21 w 41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39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4" name="Freeform 156"/>
          <p:cNvSpPr>
            <a:spLocks noEditPoints="1"/>
          </p:cNvSpPr>
          <p:nvPr/>
        </p:nvSpPr>
        <p:spPr bwMode="auto">
          <a:xfrm>
            <a:off x="5822996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5" name="Freeform 157"/>
          <p:cNvSpPr>
            <a:spLocks noEditPoints="1"/>
          </p:cNvSpPr>
          <p:nvPr/>
        </p:nvSpPr>
        <p:spPr bwMode="auto">
          <a:xfrm>
            <a:off x="5846162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6" name="Freeform 158"/>
          <p:cNvSpPr>
            <a:spLocks noEditPoints="1"/>
          </p:cNvSpPr>
          <p:nvPr/>
        </p:nvSpPr>
        <p:spPr bwMode="auto">
          <a:xfrm>
            <a:off x="5857745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67" name="Freeform 159"/>
          <p:cNvSpPr>
            <a:spLocks noEditPoints="1"/>
          </p:cNvSpPr>
          <p:nvPr/>
        </p:nvSpPr>
        <p:spPr bwMode="auto">
          <a:xfrm>
            <a:off x="5873189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2" name="Freeform 160"/>
          <p:cNvSpPr>
            <a:spLocks noEditPoints="1"/>
          </p:cNvSpPr>
          <p:nvPr/>
        </p:nvSpPr>
        <p:spPr bwMode="auto">
          <a:xfrm>
            <a:off x="5873189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3" name="Freeform 161"/>
          <p:cNvSpPr>
            <a:spLocks noEditPoints="1"/>
          </p:cNvSpPr>
          <p:nvPr/>
        </p:nvSpPr>
        <p:spPr bwMode="auto">
          <a:xfrm>
            <a:off x="5880911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4" name="Freeform 162"/>
          <p:cNvSpPr>
            <a:spLocks noEditPoints="1"/>
          </p:cNvSpPr>
          <p:nvPr/>
        </p:nvSpPr>
        <p:spPr bwMode="auto">
          <a:xfrm>
            <a:off x="5904076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5" name="Freeform 163"/>
          <p:cNvSpPr>
            <a:spLocks noEditPoints="1"/>
          </p:cNvSpPr>
          <p:nvPr/>
        </p:nvSpPr>
        <p:spPr bwMode="auto">
          <a:xfrm>
            <a:off x="5907938" y="2878110"/>
            <a:ext cx="77219" cy="75290"/>
          </a:xfrm>
          <a:custGeom>
            <a:avLst/>
            <a:gdLst>
              <a:gd name="T0" fmla="*/ 0 w 40"/>
              <a:gd name="T1" fmla="*/ 20 h 39"/>
              <a:gd name="T2" fmla="*/ 40 w 40"/>
              <a:gd name="T3" fmla="*/ 20 h 39"/>
              <a:gd name="T4" fmla="*/ 20 w 40"/>
              <a:gd name="T5" fmla="*/ 0 h 39"/>
              <a:gd name="T6" fmla="*/ 20 w 40"/>
              <a:gd name="T7" fmla="*/ 39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39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39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6" name="Freeform 164"/>
          <p:cNvSpPr>
            <a:spLocks noEditPoints="1"/>
          </p:cNvSpPr>
          <p:nvPr/>
        </p:nvSpPr>
        <p:spPr bwMode="auto">
          <a:xfrm>
            <a:off x="594654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7" name="Freeform 165"/>
          <p:cNvSpPr>
            <a:spLocks noEditPoints="1"/>
          </p:cNvSpPr>
          <p:nvPr/>
        </p:nvSpPr>
        <p:spPr bwMode="auto">
          <a:xfrm>
            <a:off x="598515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8" name="Freeform 166"/>
          <p:cNvSpPr>
            <a:spLocks noEditPoints="1"/>
          </p:cNvSpPr>
          <p:nvPr/>
        </p:nvSpPr>
        <p:spPr bwMode="auto">
          <a:xfrm>
            <a:off x="598515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9" name="Freeform 167"/>
          <p:cNvSpPr>
            <a:spLocks noEditPoints="1"/>
          </p:cNvSpPr>
          <p:nvPr/>
        </p:nvSpPr>
        <p:spPr bwMode="auto">
          <a:xfrm>
            <a:off x="6031489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0" name="Freeform 168"/>
          <p:cNvSpPr>
            <a:spLocks noEditPoints="1"/>
          </p:cNvSpPr>
          <p:nvPr/>
        </p:nvSpPr>
        <p:spPr bwMode="auto">
          <a:xfrm>
            <a:off x="6046933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1" name="Freeform 169"/>
          <p:cNvSpPr>
            <a:spLocks noEditPoints="1"/>
          </p:cNvSpPr>
          <p:nvPr/>
        </p:nvSpPr>
        <p:spPr bwMode="auto">
          <a:xfrm>
            <a:off x="6143457" y="2999731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2" name="Freeform 170"/>
          <p:cNvSpPr>
            <a:spLocks noEditPoints="1"/>
          </p:cNvSpPr>
          <p:nvPr/>
        </p:nvSpPr>
        <p:spPr bwMode="auto">
          <a:xfrm>
            <a:off x="6158901" y="2999731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3" name="Freeform 171"/>
          <p:cNvSpPr>
            <a:spLocks noEditPoints="1"/>
          </p:cNvSpPr>
          <p:nvPr/>
        </p:nvSpPr>
        <p:spPr bwMode="auto">
          <a:xfrm>
            <a:off x="626121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4" name="Freeform 172"/>
          <p:cNvSpPr>
            <a:spLocks noEditPoints="1"/>
          </p:cNvSpPr>
          <p:nvPr/>
        </p:nvSpPr>
        <p:spPr bwMode="auto">
          <a:xfrm>
            <a:off x="6303688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5" name="Freeform 173"/>
          <p:cNvSpPr>
            <a:spLocks noEditPoints="1"/>
          </p:cNvSpPr>
          <p:nvPr/>
        </p:nvSpPr>
        <p:spPr bwMode="auto">
          <a:xfrm>
            <a:off x="6315271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6" name="Freeform 174"/>
          <p:cNvSpPr>
            <a:spLocks noEditPoints="1"/>
          </p:cNvSpPr>
          <p:nvPr/>
        </p:nvSpPr>
        <p:spPr bwMode="auto">
          <a:xfrm>
            <a:off x="633843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7" name="Freeform 175"/>
          <p:cNvSpPr>
            <a:spLocks noEditPoints="1"/>
          </p:cNvSpPr>
          <p:nvPr/>
        </p:nvSpPr>
        <p:spPr bwMode="auto">
          <a:xfrm>
            <a:off x="6473571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8" name="Freeform 176"/>
          <p:cNvSpPr>
            <a:spLocks noEditPoints="1"/>
          </p:cNvSpPr>
          <p:nvPr/>
        </p:nvSpPr>
        <p:spPr bwMode="auto">
          <a:xfrm>
            <a:off x="6548859" y="2999731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69" name="Freeform 177"/>
          <p:cNvSpPr>
            <a:spLocks noEditPoints="1"/>
          </p:cNvSpPr>
          <p:nvPr/>
        </p:nvSpPr>
        <p:spPr bwMode="auto">
          <a:xfrm>
            <a:off x="6550790" y="2999731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0" name="Freeform 178"/>
          <p:cNvSpPr>
            <a:spLocks noEditPoints="1"/>
          </p:cNvSpPr>
          <p:nvPr/>
        </p:nvSpPr>
        <p:spPr bwMode="auto">
          <a:xfrm>
            <a:off x="6560442" y="2999731"/>
            <a:ext cx="75290" cy="77219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1" name="Freeform 179"/>
          <p:cNvSpPr>
            <a:spLocks noEditPoints="1"/>
          </p:cNvSpPr>
          <p:nvPr/>
        </p:nvSpPr>
        <p:spPr bwMode="auto">
          <a:xfrm>
            <a:off x="657974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2" name="Freeform 180"/>
          <p:cNvSpPr>
            <a:spLocks noEditPoints="1"/>
          </p:cNvSpPr>
          <p:nvPr/>
        </p:nvSpPr>
        <p:spPr bwMode="auto">
          <a:xfrm>
            <a:off x="6614496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3" name="Freeform 181"/>
          <p:cNvSpPr>
            <a:spLocks noEditPoints="1"/>
          </p:cNvSpPr>
          <p:nvPr/>
        </p:nvSpPr>
        <p:spPr bwMode="auto">
          <a:xfrm>
            <a:off x="6699438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4" name="Freeform 182"/>
          <p:cNvSpPr>
            <a:spLocks noEditPoints="1"/>
          </p:cNvSpPr>
          <p:nvPr/>
        </p:nvSpPr>
        <p:spPr bwMode="auto">
          <a:xfrm>
            <a:off x="6730326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5" name="Freeform 183"/>
          <p:cNvSpPr>
            <a:spLocks noEditPoints="1"/>
          </p:cNvSpPr>
          <p:nvPr/>
        </p:nvSpPr>
        <p:spPr bwMode="auto">
          <a:xfrm>
            <a:off x="6776657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6" name="Freeform 184"/>
          <p:cNvSpPr>
            <a:spLocks noEditPoints="1"/>
          </p:cNvSpPr>
          <p:nvPr/>
        </p:nvSpPr>
        <p:spPr bwMode="auto">
          <a:xfrm>
            <a:off x="6873181" y="299973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7" name="Freeform 185"/>
          <p:cNvSpPr>
            <a:spLocks noEditPoints="1"/>
          </p:cNvSpPr>
          <p:nvPr/>
        </p:nvSpPr>
        <p:spPr bwMode="auto">
          <a:xfrm>
            <a:off x="2745798" y="1385844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8" name="Freeform 186"/>
          <p:cNvSpPr>
            <a:spLocks noEditPoints="1"/>
          </p:cNvSpPr>
          <p:nvPr/>
        </p:nvSpPr>
        <p:spPr bwMode="auto">
          <a:xfrm>
            <a:off x="2792130" y="1524839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9" name="Freeform 187"/>
          <p:cNvSpPr>
            <a:spLocks noEditPoints="1"/>
          </p:cNvSpPr>
          <p:nvPr/>
        </p:nvSpPr>
        <p:spPr bwMode="auto">
          <a:xfrm>
            <a:off x="2919542" y="185109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0" name="Freeform 188"/>
          <p:cNvSpPr>
            <a:spLocks noEditPoints="1"/>
          </p:cNvSpPr>
          <p:nvPr/>
        </p:nvSpPr>
        <p:spPr bwMode="auto">
          <a:xfrm>
            <a:off x="2942708" y="1851091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1" name="Freeform 189"/>
          <p:cNvSpPr>
            <a:spLocks noEditPoints="1"/>
          </p:cNvSpPr>
          <p:nvPr/>
        </p:nvSpPr>
        <p:spPr bwMode="auto">
          <a:xfrm>
            <a:off x="3245796" y="2138734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2" name="Freeform 190"/>
          <p:cNvSpPr>
            <a:spLocks noEditPoints="1"/>
          </p:cNvSpPr>
          <p:nvPr/>
        </p:nvSpPr>
        <p:spPr bwMode="auto">
          <a:xfrm>
            <a:off x="3830732" y="2719810"/>
            <a:ext cx="77219" cy="79151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3" name="Freeform 191"/>
          <p:cNvSpPr>
            <a:spLocks noEditPoints="1"/>
          </p:cNvSpPr>
          <p:nvPr/>
        </p:nvSpPr>
        <p:spPr bwMode="auto">
          <a:xfrm>
            <a:off x="4033435" y="2868459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4" name="Freeform 192"/>
          <p:cNvSpPr>
            <a:spLocks noEditPoints="1"/>
          </p:cNvSpPr>
          <p:nvPr/>
        </p:nvSpPr>
        <p:spPr bwMode="auto">
          <a:xfrm>
            <a:off x="4106793" y="3019036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5" name="Freeform 193"/>
          <p:cNvSpPr>
            <a:spLocks noEditPoints="1"/>
          </p:cNvSpPr>
          <p:nvPr/>
        </p:nvSpPr>
        <p:spPr bwMode="auto">
          <a:xfrm>
            <a:off x="4106793" y="3019036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6" name="Freeform 194"/>
          <p:cNvSpPr>
            <a:spLocks noEditPoints="1"/>
          </p:cNvSpPr>
          <p:nvPr/>
        </p:nvSpPr>
        <p:spPr bwMode="auto">
          <a:xfrm>
            <a:off x="4371269" y="328158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7" name="Freeform 195"/>
          <p:cNvSpPr>
            <a:spLocks noEditPoints="1"/>
          </p:cNvSpPr>
          <p:nvPr/>
        </p:nvSpPr>
        <p:spPr bwMode="auto">
          <a:xfrm>
            <a:off x="4639608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8" name="Freeform 196"/>
          <p:cNvSpPr>
            <a:spLocks noEditPoints="1"/>
          </p:cNvSpPr>
          <p:nvPr/>
        </p:nvSpPr>
        <p:spPr bwMode="auto">
          <a:xfrm>
            <a:off x="4653120" y="3441813"/>
            <a:ext cx="79151" cy="77219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89" name="Freeform 197"/>
          <p:cNvSpPr>
            <a:spLocks noEditPoints="1"/>
          </p:cNvSpPr>
          <p:nvPr/>
        </p:nvSpPr>
        <p:spPr bwMode="auto">
          <a:xfrm>
            <a:off x="4685940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0" name="Freeform 198"/>
          <p:cNvSpPr>
            <a:spLocks noEditPoints="1"/>
          </p:cNvSpPr>
          <p:nvPr/>
        </p:nvSpPr>
        <p:spPr bwMode="auto">
          <a:xfrm>
            <a:off x="4701383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1" name="Freeform 199"/>
          <p:cNvSpPr>
            <a:spLocks noEditPoints="1"/>
          </p:cNvSpPr>
          <p:nvPr/>
        </p:nvSpPr>
        <p:spPr bwMode="auto">
          <a:xfrm>
            <a:off x="4794046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2" name="Freeform 200"/>
          <p:cNvSpPr>
            <a:spLocks noEditPoints="1"/>
          </p:cNvSpPr>
          <p:nvPr/>
        </p:nvSpPr>
        <p:spPr bwMode="auto">
          <a:xfrm>
            <a:off x="4813351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3" name="Freeform 201"/>
          <p:cNvSpPr>
            <a:spLocks noEditPoints="1"/>
          </p:cNvSpPr>
          <p:nvPr/>
        </p:nvSpPr>
        <p:spPr bwMode="auto">
          <a:xfrm>
            <a:off x="4821074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4" name="Freeform 202"/>
          <p:cNvSpPr>
            <a:spLocks noEditPoints="1"/>
          </p:cNvSpPr>
          <p:nvPr/>
        </p:nvSpPr>
        <p:spPr bwMode="auto">
          <a:xfrm>
            <a:off x="4855822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5" name="Freeform 203"/>
          <p:cNvSpPr>
            <a:spLocks noEditPoints="1"/>
          </p:cNvSpPr>
          <p:nvPr/>
        </p:nvSpPr>
        <p:spPr bwMode="auto">
          <a:xfrm>
            <a:off x="4898293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6" name="Freeform 204"/>
          <p:cNvSpPr>
            <a:spLocks noEditPoints="1"/>
          </p:cNvSpPr>
          <p:nvPr/>
        </p:nvSpPr>
        <p:spPr bwMode="auto">
          <a:xfrm>
            <a:off x="5006401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206"/>
          <p:cNvSpPr>
            <a:spLocks noEditPoints="1"/>
          </p:cNvSpPr>
          <p:nvPr/>
        </p:nvSpPr>
        <p:spPr bwMode="auto">
          <a:xfrm>
            <a:off x="5006401" y="3441813"/>
            <a:ext cx="77219" cy="77219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207"/>
          <p:cNvSpPr>
            <a:spLocks noEditPoints="1"/>
          </p:cNvSpPr>
          <p:nvPr/>
        </p:nvSpPr>
        <p:spPr bwMode="auto">
          <a:xfrm>
            <a:off x="5060454" y="3515171"/>
            <a:ext cx="79151" cy="77219"/>
          </a:xfrm>
          <a:custGeom>
            <a:avLst/>
            <a:gdLst>
              <a:gd name="T0" fmla="*/ 0 w 41"/>
              <a:gd name="T1" fmla="*/ 21 h 40"/>
              <a:gd name="T2" fmla="*/ 41 w 41"/>
              <a:gd name="T3" fmla="*/ 21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208"/>
          <p:cNvSpPr>
            <a:spLocks noEditPoints="1"/>
          </p:cNvSpPr>
          <p:nvPr/>
        </p:nvSpPr>
        <p:spPr bwMode="auto">
          <a:xfrm>
            <a:off x="511257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209"/>
          <p:cNvSpPr>
            <a:spLocks noEditPoints="1"/>
          </p:cNvSpPr>
          <p:nvPr/>
        </p:nvSpPr>
        <p:spPr bwMode="auto">
          <a:xfrm>
            <a:off x="5205240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10"/>
          <p:cNvSpPr>
            <a:spLocks noEditPoints="1"/>
          </p:cNvSpPr>
          <p:nvPr/>
        </p:nvSpPr>
        <p:spPr bwMode="auto">
          <a:xfrm>
            <a:off x="530948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211"/>
          <p:cNvSpPr>
            <a:spLocks noEditPoints="1"/>
          </p:cNvSpPr>
          <p:nvPr/>
        </p:nvSpPr>
        <p:spPr bwMode="auto">
          <a:xfrm>
            <a:off x="530948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 212"/>
          <p:cNvSpPr>
            <a:spLocks noEditPoints="1"/>
          </p:cNvSpPr>
          <p:nvPr/>
        </p:nvSpPr>
        <p:spPr bwMode="auto">
          <a:xfrm>
            <a:off x="546585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13"/>
          <p:cNvSpPr>
            <a:spLocks noEditPoints="1"/>
          </p:cNvSpPr>
          <p:nvPr/>
        </p:nvSpPr>
        <p:spPr bwMode="auto">
          <a:xfrm>
            <a:off x="5489022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 214"/>
          <p:cNvSpPr>
            <a:spLocks noEditPoints="1"/>
          </p:cNvSpPr>
          <p:nvPr/>
        </p:nvSpPr>
        <p:spPr bwMode="auto">
          <a:xfrm>
            <a:off x="5492883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 215"/>
          <p:cNvSpPr>
            <a:spLocks noEditPoints="1"/>
          </p:cNvSpPr>
          <p:nvPr/>
        </p:nvSpPr>
        <p:spPr bwMode="auto">
          <a:xfrm>
            <a:off x="5651183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 216"/>
          <p:cNvSpPr>
            <a:spLocks noEditPoints="1"/>
          </p:cNvSpPr>
          <p:nvPr/>
        </p:nvSpPr>
        <p:spPr bwMode="auto">
          <a:xfrm>
            <a:off x="565890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217"/>
          <p:cNvSpPr>
            <a:spLocks noEditPoints="1"/>
          </p:cNvSpPr>
          <p:nvPr/>
        </p:nvSpPr>
        <p:spPr bwMode="auto">
          <a:xfrm>
            <a:off x="565890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 218"/>
          <p:cNvSpPr>
            <a:spLocks noEditPoints="1"/>
          </p:cNvSpPr>
          <p:nvPr/>
        </p:nvSpPr>
        <p:spPr bwMode="auto">
          <a:xfrm>
            <a:off x="5701376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19"/>
          <p:cNvSpPr>
            <a:spLocks noEditPoints="1"/>
          </p:cNvSpPr>
          <p:nvPr/>
        </p:nvSpPr>
        <p:spPr bwMode="auto">
          <a:xfrm>
            <a:off x="5712959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 220"/>
          <p:cNvSpPr>
            <a:spLocks noEditPoints="1"/>
          </p:cNvSpPr>
          <p:nvPr/>
        </p:nvSpPr>
        <p:spPr bwMode="auto">
          <a:xfrm>
            <a:off x="5799831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 221"/>
          <p:cNvSpPr>
            <a:spLocks noEditPoints="1"/>
          </p:cNvSpPr>
          <p:nvPr/>
        </p:nvSpPr>
        <p:spPr bwMode="auto">
          <a:xfrm>
            <a:off x="5828788" y="3515171"/>
            <a:ext cx="79151" cy="77219"/>
          </a:xfrm>
          <a:custGeom>
            <a:avLst/>
            <a:gdLst>
              <a:gd name="T0" fmla="*/ 0 w 41"/>
              <a:gd name="T1" fmla="*/ 21 h 40"/>
              <a:gd name="T2" fmla="*/ 41 w 41"/>
              <a:gd name="T3" fmla="*/ 21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 222"/>
          <p:cNvSpPr>
            <a:spLocks noEditPoints="1"/>
          </p:cNvSpPr>
          <p:nvPr/>
        </p:nvSpPr>
        <p:spPr bwMode="auto">
          <a:xfrm>
            <a:off x="5873189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 223"/>
          <p:cNvSpPr>
            <a:spLocks noEditPoints="1"/>
          </p:cNvSpPr>
          <p:nvPr/>
        </p:nvSpPr>
        <p:spPr bwMode="auto">
          <a:xfrm>
            <a:off x="6000601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 224"/>
          <p:cNvSpPr>
            <a:spLocks noEditPoints="1"/>
          </p:cNvSpPr>
          <p:nvPr/>
        </p:nvSpPr>
        <p:spPr bwMode="auto">
          <a:xfrm>
            <a:off x="6008323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 225"/>
          <p:cNvSpPr>
            <a:spLocks noEditPoints="1"/>
          </p:cNvSpPr>
          <p:nvPr/>
        </p:nvSpPr>
        <p:spPr bwMode="auto">
          <a:xfrm>
            <a:off x="6035350" y="3515171"/>
            <a:ext cx="77219" cy="77219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 226"/>
          <p:cNvSpPr>
            <a:spLocks noEditPoints="1"/>
          </p:cNvSpPr>
          <p:nvPr/>
        </p:nvSpPr>
        <p:spPr bwMode="auto">
          <a:xfrm>
            <a:off x="6446545" y="3974628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 227"/>
          <p:cNvSpPr>
            <a:spLocks noEditPoints="1"/>
          </p:cNvSpPr>
          <p:nvPr/>
        </p:nvSpPr>
        <p:spPr bwMode="auto">
          <a:xfrm>
            <a:off x="6525693" y="3974628"/>
            <a:ext cx="75290" cy="79151"/>
          </a:xfrm>
          <a:custGeom>
            <a:avLst/>
            <a:gdLst>
              <a:gd name="T0" fmla="*/ 0 w 39"/>
              <a:gd name="T1" fmla="*/ 21 h 41"/>
              <a:gd name="T2" fmla="*/ 39 w 39"/>
              <a:gd name="T3" fmla="*/ 21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1"/>
                </a:moveTo>
                <a:lnTo>
                  <a:pt x="39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 228"/>
          <p:cNvSpPr>
            <a:spLocks noEditPoints="1"/>
          </p:cNvSpPr>
          <p:nvPr/>
        </p:nvSpPr>
        <p:spPr bwMode="auto">
          <a:xfrm>
            <a:off x="6525693" y="3974628"/>
            <a:ext cx="75290" cy="79151"/>
          </a:xfrm>
          <a:custGeom>
            <a:avLst/>
            <a:gdLst>
              <a:gd name="T0" fmla="*/ 0 w 39"/>
              <a:gd name="T1" fmla="*/ 21 h 41"/>
              <a:gd name="T2" fmla="*/ 39 w 39"/>
              <a:gd name="T3" fmla="*/ 21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1"/>
                </a:moveTo>
                <a:lnTo>
                  <a:pt x="39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 229"/>
          <p:cNvSpPr>
            <a:spLocks noEditPoints="1"/>
          </p:cNvSpPr>
          <p:nvPr/>
        </p:nvSpPr>
        <p:spPr bwMode="auto">
          <a:xfrm>
            <a:off x="6572025" y="3974628"/>
            <a:ext cx="75290" cy="79151"/>
          </a:xfrm>
          <a:custGeom>
            <a:avLst/>
            <a:gdLst>
              <a:gd name="T0" fmla="*/ 0 w 39"/>
              <a:gd name="T1" fmla="*/ 21 h 41"/>
              <a:gd name="T2" fmla="*/ 39 w 39"/>
              <a:gd name="T3" fmla="*/ 21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1"/>
                </a:moveTo>
                <a:lnTo>
                  <a:pt x="39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230"/>
          <p:cNvSpPr>
            <a:spLocks noEditPoints="1"/>
          </p:cNvSpPr>
          <p:nvPr/>
        </p:nvSpPr>
        <p:spPr bwMode="auto">
          <a:xfrm>
            <a:off x="6608705" y="3974628"/>
            <a:ext cx="79151" cy="79151"/>
          </a:xfrm>
          <a:custGeom>
            <a:avLst/>
            <a:gdLst>
              <a:gd name="T0" fmla="*/ 0 w 41"/>
              <a:gd name="T1" fmla="*/ 21 h 41"/>
              <a:gd name="T2" fmla="*/ 41 w 41"/>
              <a:gd name="T3" fmla="*/ 21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231"/>
          <p:cNvSpPr>
            <a:spLocks noEditPoints="1"/>
          </p:cNvSpPr>
          <p:nvPr/>
        </p:nvSpPr>
        <p:spPr bwMode="auto">
          <a:xfrm>
            <a:off x="6672411" y="3974628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 232"/>
          <p:cNvSpPr>
            <a:spLocks noEditPoints="1"/>
          </p:cNvSpPr>
          <p:nvPr/>
        </p:nvSpPr>
        <p:spPr bwMode="auto">
          <a:xfrm>
            <a:off x="6799823" y="3974628"/>
            <a:ext cx="77219" cy="79151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2" name="TextBox 122">
            <a:extLst>
              <a:ext uri="{FF2B5EF4-FFF2-40B4-BE49-F238E27FC236}">
                <a16:creationId xmlns:a16="http://schemas.microsoft.com/office/drawing/2014/main" id="{3C37A5FC-942A-1C51-847D-B688C4EEF729}"/>
              </a:ext>
            </a:extLst>
          </p:cNvPr>
          <p:cNvSpPr txBox="1"/>
          <p:nvPr/>
        </p:nvSpPr>
        <p:spPr>
          <a:xfrm rot="16200000">
            <a:off x="-315375" y="3251408"/>
            <a:ext cx="4358722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9FF5CD-77C9-BC25-1FF9-AC313991453E}"/>
              </a:ext>
            </a:extLst>
          </p:cNvPr>
          <p:cNvSpPr txBox="1"/>
          <p:nvPr/>
        </p:nvSpPr>
        <p:spPr>
          <a:xfrm>
            <a:off x="8748364" y="1214876"/>
            <a:ext cx="1881482" cy="348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Number</a:t>
            </a:r>
            <a:r>
              <a:rPr kumimoji="0" lang="es-ES" sz="16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Events</a:t>
            </a:r>
          </a:p>
        </p:txBody>
      </p:sp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DF3B6085-CB71-57A3-4A0D-F1D43F34DA88}"/>
              </a:ext>
            </a:extLst>
          </p:cNvPr>
          <p:cNvGraphicFramePr>
            <a:graphicFrameLocks noGrp="1"/>
          </p:cNvGraphicFramePr>
          <p:nvPr/>
        </p:nvGraphicFramePr>
        <p:xfrm>
          <a:off x="8755199" y="1557656"/>
          <a:ext cx="3071968" cy="734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5984">
                  <a:extLst>
                    <a:ext uri="{9D8B030D-6E8A-4147-A177-3AD203B41FA5}">
                      <a16:colId xmlns:a16="http://schemas.microsoft.com/office/drawing/2014/main" val="2318588035"/>
                    </a:ext>
                  </a:extLst>
                </a:gridCol>
                <a:gridCol w="1535984">
                  <a:extLst>
                    <a:ext uri="{9D8B030D-6E8A-4147-A177-3AD203B41FA5}">
                      <a16:colId xmlns:a16="http://schemas.microsoft.com/office/drawing/2014/main" val="3545472840"/>
                    </a:ext>
                  </a:extLst>
                </a:gridCol>
              </a:tblGrid>
              <a:tr h="399152">
                <a:tc>
                  <a:txBody>
                    <a:bodyPr/>
                    <a:lstStyle/>
                    <a:p>
                      <a:r>
                        <a:rPr lang="es-ES" sz="1700" dirty="0"/>
                        <a:t>Quizartinib</a:t>
                      </a:r>
                    </a:p>
                  </a:txBody>
                  <a:tcPr marL="76200" marR="76200" marT="38100" marB="381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700" dirty="0"/>
                        <a:t>56/180</a:t>
                      </a:r>
                    </a:p>
                  </a:txBody>
                  <a:tcPr marL="76200" marR="76200" marT="38100" marB="38100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0604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r>
                        <a:rPr lang="es-ES" sz="1700" b="1" dirty="0">
                          <a:solidFill>
                            <a:schemeClr val="bg1"/>
                          </a:solidFill>
                        </a:rPr>
                        <a:t>Placebo </a:t>
                      </a:r>
                    </a:p>
                  </a:txBody>
                  <a:tcPr marL="76200" marR="76200" marT="38100" marB="3810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700" b="1" dirty="0">
                          <a:solidFill>
                            <a:schemeClr val="bg1"/>
                          </a:solidFill>
                        </a:rPr>
                        <a:t>46/93</a:t>
                      </a:r>
                    </a:p>
                  </a:txBody>
                  <a:tcPr marL="76200" marR="76200" marT="38100" marB="3810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21987"/>
                  </a:ext>
                </a:extLst>
              </a:tr>
            </a:tbl>
          </a:graphicData>
        </a:graphic>
      </p:graphicFrame>
      <p:graphicFrame>
        <p:nvGraphicFramePr>
          <p:cNvPr id="36" name="Table 5">
            <a:extLst>
              <a:ext uri="{FF2B5EF4-FFF2-40B4-BE49-F238E27FC236}">
                <a16:creationId xmlns:a16="http://schemas.microsoft.com/office/drawing/2014/main" id="{5491C5D9-5D20-FDD0-331F-7741F7E1FB54}"/>
              </a:ext>
            </a:extLst>
          </p:cNvPr>
          <p:cNvGraphicFramePr>
            <a:graphicFrameLocks noGrp="1"/>
          </p:cNvGraphicFramePr>
          <p:nvPr/>
        </p:nvGraphicFramePr>
        <p:xfrm>
          <a:off x="3072616" y="1243037"/>
          <a:ext cx="4022006" cy="102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2006">
                  <a:extLst>
                    <a:ext uri="{9D8B030D-6E8A-4147-A177-3AD203B41FA5}">
                      <a16:colId xmlns:a16="http://schemas.microsoft.com/office/drawing/2014/main" val="2680892318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HR, 0.569 </a:t>
                      </a:r>
                    </a:p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(95% CI, 0.385-0.841)</a:t>
                      </a: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05479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7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D4F53"/>
                          </a:solidFill>
                          <a:effectLst/>
                          <a:uLnTx/>
                          <a:uFillTx/>
                          <a:latin typeface="Arial"/>
                          <a:cs typeface="+mn-cs"/>
                        </a:rPr>
                        <a:t>P</a:t>
                      </a:r>
                      <a:r>
                        <a:rPr lang="en-US" sz="1700" b="1" i="0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=0.004 </a:t>
                      </a:r>
                      <a:r>
                        <a:rPr lang="en-US" sz="17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(2-sided)</a:t>
                      </a:r>
                      <a:r>
                        <a:rPr lang="en-US" sz="1700" b="1" baseline="30000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a</a:t>
                      </a:r>
                      <a:endParaRPr kumimoji="0" lang="en-US" sz="17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670835"/>
                  </a:ext>
                </a:extLst>
              </a:tr>
            </a:tbl>
          </a:graphicData>
        </a:graphic>
      </p:graphicFrame>
      <p:sp>
        <p:nvSpPr>
          <p:cNvPr id="37" name="TextBox 18">
            <a:extLst>
              <a:ext uri="{FF2B5EF4-FFF2-40B4-BE49-F238E27FC236}">
                <a16:creationId xmlns:a16="http://schemas.microsoft.com/office/drawing/2014/main" id="{A02EB087-070F-3B1B-FDEF-2703FD287699}"/>
              </a:ext>
            </a:extLst>
          </p:cNvPr>
          <p:cNvSpPr txBox="1"/>
          <p:nvPr/>
        </p:nvSpPr>
        <p:spPr>
          <a:xfrm>
            <a:off x="7041133" y="2725566"/>
            <a:ext cx="1714065" cy="605422"/>
          </a:xfrm>
          <a:prstGeom prst="rect">
            <a:avLst/>
          </a:prstGeom>
          <a:solidFill>
            <a:srgbClr val="023F88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1667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endParaRPr kumimoji="0" lang="en-US" sz="1667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NR</a:t>
            </a:r>
          </a:p>
        </p:txBody>
      </p:sp>
      <p:sp>
        <p:nvSpPr>
          <p:cNvPr id="38" name="TextBox 755">
            <a:extLst>
              <a:ext uri="{FF2B5EF4-FFF2-40B4-BE49-F238E27FC236}">
                <a16:creationId xmlns:a16="http://schemas.microsoft.com/office/drawing/2014/main" id="{E6365A24-E84A-2BAD-A4D8-562D38305AEA}"/>
              </a:ext>
            </a:extLst>
          </p:cNvPr>
          <p:cNvSpPr txBox="1"/>
          <p:nvPr/>
        </p:nvSpPr>
        <p:spPr>
          <a:xfrm>
            <a:off x="3242038" y="3672875"/>
            <a:ext cx="1714065" cy="605422"/>
          </a:xfrm>
          <a:prstGeom prst="rect">
            <a:avLst/>
          </a:prstGeom>
          <a:solidFill>
            <a:srgbClr val="00A756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Placebo</a:t>
            </a:r>
            <a:r>
              <a:rPr kumimoji="0" lang="en-US" sz="1667" b="1" i="0" u="none" strike="noStrike" kern="1200" cap="none" spc="0" normalizeH="0" baseline="3000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endParaRPr kumimoji="0" lang="en-US" sz="1667" b="1" i="0" u="none" strike="noStrike" kern="1200" cap="none" spc="0" normalizeH="0" baseline="30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mOS</a:t>
            </a: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20.2 </a:t>
            </a:r>
            <a:r>
              <a:rPr kumimoji="0" lang="en-US" sz="1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</a:t>
            </a:r>
            <a:endParaRPr kumimoji="0" lang="en-US" sz="1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Connector 6">
            <a:extLst>
              <a:ext uri="{FF2B5EF4-FFF2-40B4-BE49-F238E27FC236}">
                <a16:creationId xmlns:a16="http://schemas.microsoft.com/office/drawing/2014/main" id="{BCAA188E-D265-497E-6709-F2267038C097}"/>
              </a:ext>
            </a:extLst>
          </p:cNvPr>
          <p:cNvCxnSpPr>
            <a:cxnSpLocks/>
          </p:cNvCxnSpPr>
          <p:nvPr/>
        </p:nvCxnSpPr>
        <p:spPr>
          <a:xfrm>
            <a:off x="2483294" y="3499370"/>
            <a:ext cx="4428498" cy="38950"/>
          </a:xfrm>
          <a:prstGeom prst="line">
            <a:avLst/>
          </a:prstGeom>
          <a:ln w="38100">
            <a:solidFill>
              <a:srgbClr val="4D4F5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10">
            <a:extLst>
              <a:ext uri="{FF2B5EF4-FFF2-40B4-BE49-F238E27FC236}">
                <a16:creationId xmlns:a16="http://schemas.microsoft.com/office/drawing/2014/main" id="{EA692186-B2E3-4F0C-884B-1E1005561C50}"/>
              </a:ext>
            </a:extLst>
          </p:cNvPr>
          <p:cNvCxnSpPr/>
          <p:nvPr/>
        </p:nvCxnSpPr>
        <p:spPr>
          <a:xfrm flipV="1">
            <a:off x="5061738" y="3506480"/>
            <a:ext cx="6168" cy="2304606"/>
          </a:xfrm>
          <a:prstGeom prst="line">
            <a:avLst/>
          </a:prstGeom>
          <a:ln w="38100">
            <a:solidFill>
              <a:srgbClr val="00A7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153">
            <a:extLst>
              <a:ext uri="{FF2B5EF4-FFF2-40B4-BE49-F238E27FC236}">
                <a16:creationId xmlns:a16="http://schemas.microsoft.com/office/drawing/2014/main" id="{D8DCF6A1-A18B-1AF4-8447-FE9FAA0FB6D3}"/>
              </a:ext>
            </a:extLst>
          </p:cNvPr>
          <p:cNvSpPr txBox="1"/>
          <p:nvPr/>
        </p:nvSpPr>
        <p:spPr>
          <a:xfrm>
            <a:off x="4185558" y="6144953"/>
            <a:ext cx="123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Time, months</a:t>
            </a:r>
          </a:p>
        </p:txBody>
      </p:sp>
    </p:spTree>
    <p:extLst>
      <p:ext uri="{BB962C8B-B14F-4D97-AF65-F5344CB8AC3E}">
        <p14:creationId xmlns:p14="http://schemas.microsoft.com/office/powerpoint/2010/main" val="298243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E7BB-1439-3589-ADA4-AE179D964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Sensitivity Analysis: Overall Survival According to ELN2017 Risk</a:t>
            </a:r>
            <a:endParaRPr lang="en-US" i="1" dirty="0"/>
          </a:p>
        </p:txBody>
      </p:sp>
      <p:sp>
        <p:nvSpPr>
          <p:cNvPr id="753" name="Footer Placeholder 3">
            <a:extLst>
              <a:ext uri="{FF2B5EF4-FFF2-40B4-BE49-F238E27FC236}">
                <a16:creationId xmlns:a16="http://schemas.microsoft.com/office/drawing/2014/main" id="{1E0FFEF3-F9AC-40F4-909E-D8607764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56953" y="6436564"/>
            <a:ext cx="11173048" cy="365125"/>
          </a:xfrm>
        </p:spPr>
        <p:txBody>
          <a:bodyPr/>
          <a:lstStyle/>
          <a:p>
            <a:pPr marL="0" marR="0" lvl="0" indent="0" algn="l" defTabSz="76197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ELN, European </a:t>
            </a:r>
            <a:r>
              <a:rPr kumimoji="0" lang="en-US" sz="833" b="0" i="0" u="none" strike="noStrike" kern="1200" cap="none" spc="0" normalizeH="0" baseline="0" noProof="0" dirty="0" err="1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LeukemiaNet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</a:t>
            </a:r>
            <a:r>
              <a:rPr kumimoji="0" lang="en-US" sz="833" b="0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HR, hazard ratio</a:t>
            </a:r>
            <a:endParaRPr kumimoji="0" lang="en-US" sz="833" b="0" i="0" u="none" strike="noStrike" kern="1200" cap="none" spc="0" normalizeH="0" baseline="0" noProof="0" dirty="0">
              <a:ln>
                <a:noFill/>
              </a:ln>
              <a:solidFill>
                <a:srgbClr val="4D4F53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52" name="TextBox 751">
            <a:extLst>
              <a:ext uri="{FF2B5EF4-FFF2-40B4-BE49-F238E27FC236}">
                <a16:creationId xmlns:a16="http://schemas.microsoft.com/office/drawing/2014/main" id="{FCDD40CC-D246-1E84-461B-BFA6995B64E3}"/>
              </a:ext>
            </a:extLst>
          </p:cNvPr>
          <p:cNvSpPr txBox="1"/>
          <p:nvPr/>
        </p:nvSpPr>
        <p:spPr>
          <a:xfrm>
            <a:off x="6062392" y="1"/>
            <a:ext cx="61140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Newly Diagnosed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FLT3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-ITD-WT AML; Randomized Ph2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Quizartinib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+ Chemotherapy</a:t>
            </a:r>
          </a:p>
        </p:txBody>
      </p:sp>
      <p:sp>
        <p:nvSpPr>
          <p:cNvPr id="285" name="TextBox 732">
            <a:extLst>
              <a:ext uri="{FF2B5EF4-FFF2-40B4-BE49-F238E27FC236}">
                <a16:creationId xmlns:a16="http://schemas.microsoft.com/office/drawing/2014/main" id="{1E8E76FD-EE93-FD1F-A5E1-8CC544DF1166}"/>
              </a:ext>
            </a:extLst>
          </p:cNvPr>
          <p:cNvSpPr txBox="1"/>
          <p:nvPr/>
        </p:nvSpPr>
        <p:spPr>
          <a:xfrm>
            <a:off x="590884" y="1314785"/>
            <a:ext cx="3237178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– ELN2017 Favorable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590884" y="5328988"/>
            <a:ext cx="3237178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753602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995696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1237789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1481206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>
            <a:off x="1724623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>
            <a:off x="1966717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Line 14"/>
          <p:cNvSpPr>
            <a:spLocks noChangeShapeType="1"/>
          </p:cNvSpPr>
          <p:nvPr/>
        </p:nvSpPr>
        <p:spPr bwMode="auto">
          <a:xfrm>
            <a:off x="2210133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>
            <a:off x="2452227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Line 16"/>
          <p:cNvSpPr>
            <a:spLocks noChangeShapeType="1"/>
          </p:cNvSpPr>
          <p:nvPr/>
        </p:nvSpPr>
        <p:spPr bwMode="auto">
          <a:xfrm>
            <a:off x="2695643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2937738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Line 18"/>
          <p:cNvSpPr>
            <a:spLocks noChangeShapeType="1"/>
          </p:cNvSpPr>
          <p:nvPr/>
        </p:nvSpPr>
        <p:spPr bwMode="auto">
          <a:xfrm>
            <a:off x="3181154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ne 19"/>
          <p:cNvSpPr>
            <a:spLocks noChangeShapeType="1"/>
          </p:cNvSpPr>
          <p:nvPr/>
        </p:nvSpPr>
        <p:spPr bwMode="auto">
          <a:xfrm>
            <a:off x="3423248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ne 20"/>
          <p:cNvSpPr>
            <a:spLocks noChangeShapeType="1"/>
          </p:cNvSpPr>
          <p:nvPr/>
        </p:nvSpPr>
        <p:spPr bwMode="auto">
          <a:xfrm>
            <a:off x="3666664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Freeform 22"/>
          <p:cNvSpPr>
            <a:spLocks noEditPoints="1"/>
          </p:cNvSpPr>
          <p:nvPr/>
        </p:nvSpPr>
        <p:spPr bwMode="auto">
          <a:xfrm>
            <a:off x="3623009" y="5407041"/>
            <a:ext cx="88636" cy="64823"/>
          </a:xfrm>
          <a:custGeom>
            <a:avLst/>
            <a:gdLst>
              <a:gd name="T0" fmla="*/ 0 w 178"/>
              <a:gd name="T1" fmla="*/ 93 h 129"/>
              <a:gd name="T2" fmla="*/ 15 w 178"/>
              <a:gd name="T3" fmla="*/ 91 h 129"/>
              <a:gd name="T4" fmla="*/ 24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1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2 w 178"/>
              <a:gd name="T23" fmla="*/ 48 h 129"/>
              <a:gd name="T24" fmla="*/ 60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4 w 178"/>
              <a:gd name="T37" fmla="*/ 9 h 129"/>
              <a:gd name="T38" fmla="*/ 39 w 178"/>
              <a:gd name="T39" fmla="*/ 0 h 129"/>
              <a:gd name="T40" fmla="*/ 58 w 178"/>
              <a:gd name="T41" fmla="*/ 4 h 129"/>
              <a:gd name="T42" fmla="*/ 72 w 178"/>
              <a:gd name="T43" fmla="*/ 17 h 129"/>
              <a:gd name="T44" fmla="*/ 76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6 w 178"/>
              <a:gd name="T51" fmla="*/ 69 h 129"/>
              <a:gd name="T52" fmla="*/ 83 w 178"/>
              <a:gd name="T53" fmla="*/ 89 h 129"/>
              <a:gd name="T54" fmla="*/ 70 w 178"/>
              <a:gd name="T55" fmla="*/ 117 h 129"/>
              <a:gd name="T56" fmla="*/ 40 w 178"/>
              <a:gd name="T57" fmla="*/ 129 h 129"/>
              <a:gd name="T58" fmla="*/ 12 w 178"/>
              <a:gd name="T59" fmla="*/ 119 h 129"/>
              <a:gd name="T60" fmla="*/ 0 w 178"/>
              <a:gd name="T61" fmla="*/ 93 h 129"/>
              <a:gd name="T62" fmla="*/ 176 w 178"/>
              <a:gd name="T63" fmla="*/ 31 h 129"/>
              <a:gd name="T64" fmla="*/ 161 w 178"/>
              <a:gd name="T65" fmla="*/ 33 h 129"/>
              <a:gd name="T66" fmla="*/ 155 w 178"/>
              <a:gd name="T67" fmla="*/ 19 h 129"/>
              <a:gd name="T68" fmla="*/ 140 w 178"/>
              <a:gd name="T69" fmla="*/ 13 h 129"/>
              <a:gd name="T70" fmla="*/ 127 w 178"/>
              <a:gd name="T71" fmla="*/ 17 h 129"/>
              <a:gd name="T72" fmla="*/ 115 w 178"/>
              <a:gd name="T73" fmla="*/ 32 h 129"/>
              <a:gd name="T74" fmla="*/ 111 w 178"/>
              <a:gd name="T75" fmla="*/ 62 h 129"/>
              <a:gd name="T76" fmla="*/ 124 w 178"/>
              <a:gd name="T77" fmla="*/ 49 h 129"/>
              <a:gd name="T78" fmla="*/ 141 w 178"/>
              <a:gd name="T79" fmla="*/ 45 h 129"/>
              <a:gd name="T80" fmla="*/ 167 w 178"/>
              <a:gd name="T81" fmla="*/ 56 h 129"/>
              <a:gd name="T82" fmla="*/ 178 w 178"/>
              <a:gd name="T83" fmla="*/ 86 h 129"/>
              <a:gd name="T84" fmla="*/ 173 w 178"/>
              <a:gd name="T85" fmla="*/ 108 h 129"/>
              <a:gd name="T86" fmla="*/ 159 w 178"/>
              <a:gd name="T87" fmla="*/ 123 h 129"/>
              <a:gd name="T88" fmla="*/ 139 w 178"/>
              <a:gd name="T89" fmla="*/ 129 h 129"/>
              <a:gd name="T90" fmla="*/ 107 w 178"/>
              <a:gd name="T91" fmla="*/ 115 h 129"/>
              <a:gd name="T92" fmla="*/ 95 w 178"/>
              <a:gd name="T93" fmla="*/ 68 h 129"/>
              <a:gd name="T94" fmla="*/ 109 w 178"/>
              <a:gd name="T95" fmla="*/ 15 h 129"/>
              <a:gd name="T96" fmla="*/ 140 w 178"/>
              <a:gd name="T97" fmla="*/ 0 h 129"/>
              <a:gd name="T98" fmla="*/ 165 w 178"/>
              <a:gd name="T99" fmla="*/ 8 h 129"/>
              <a:gd name="T100" fmla="*/ 176 w 178"/>
              <a:gd name="T101" fmla="*/ 31 h 129"/>
              <a:gd name="T102" fmla="*/ 113 w 178"/>
              <a:gd name="T103" fmla="*/ 86 h 129"/>
              <a:gd name="T104" fmla="*/ 116 w 178"/>
              <a:gd name="T105" fmla="*/ 101 h 129"/>
              <a:gd name="T106" fmla="*/ 126 w 178"/>
              <a:gd name="T107" fmla="*/ 112 h 129"/>
              <a:gd name="T108" fmla="*/ 139 w 178"/>
              <a:gd name="T109" fmla="*/ 116 h 129"/>
              <a:gd name="T110" fmla="*/ 156 w 178"/>
              <a:gd name="T111" fmla="*/ 108 h 129"/>
              <a:gd name="T112" fmla="*/ 163 w 178"/>
              <a:gd name="T113" fmla="*/ 87 h 129"/>
              <a:gd name="T114" fmla="*/ 156 w 178"/>
              <a:gd name="T115" fmla="*/ 66 h 129"/>
              <a:gd name="T116" fmla="*/ 138 w 178"/>
              <a:gd name="T117" fmla="*/ 59 h 129"/>
              <a:gd name="T118" fmla="*/ 120 w 178"/>
              <a:gd name="T119" fmla="*/ 66 h 129"/>
              <a:gd name="T120" fmla="*/ 113 w 178"/>
              <a:gd name="T121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4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7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4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2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8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3" y="22"/>
                  <a:pt x="8" y="14"/>
                  <a:pt x="14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8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0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2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176" y="31"/>
                </a:moveTo>
                <a:lnTo>
                  <a:pt x="161" y="33"/>
                </a:lnTo>
                <a:cubicBezTo>
                  <a:pt x="160" y="27"/>
                  <a:pt x="158" y="22"/>
                  <a:pt x="155" y="19"/>
                </a:cubicBezTo>
                <a:cubicBezTo>
                  <a:pt x="151" y="15"/>
                  <a:pt x="146" y="13"/>
                  <a:pt x="140" y="13"/>
                </a:cubicBezTo>
                <a:cubicBezTo>
                  <a:pt x="135" y="13"/>
                  <a:pt x="130" y="14"/>
                  <a:pt x="127" y="17"/>
                </a:cubicBezTo>
                <a:cubicBezTo>
                  <a:pt x="122" y="20"/>
                  <a:pt x="118" y="26"/>
                  <a:pt x="115" y="32"/>
                </a:cubicBezTo>
                <a:cubicBezTo>
                  <a:pt x="112" y="39"/>
                  <a:pt x="111" y="49"/>
                  <a:pt x="111" y="62"/>
                </a:cubicBezTo>
                <a:cubicBezTo>
                  <a:pt x="114" y="56"/>
                  <a:pt x="119" y="52"/>
                  <a:pt x="124" y="49"/>
                </a:cubicBezTo>
                <a:cubicBezTo>
                  <a:pt x="130" y="46"/>
                  <a:pt x="135" y="45"/>
                  <a:pt x="141" y="45"/>
                </a:cubicBezTo>
                <a:cubicBezTo>
                  <a:pt x="151" y="45"/>
                  <a:pt x="160" y="49"/>
                  <a:pt x="167" y="56"/>
                </a:cubicBezTo>
                <a:cubicBezTo>
                  <a:pt x="175" y="64"/>
                  <a:pt x="178" y="74"/>
                  <a:pt x="178" y="86"/>
                </a:cubicBezTo>
                <a:cubicBezTo>
                  <a:pt x="178" y="94"/>
                  <a:pt x="177" y="101"/>
                  <a:pt x="173" y="108"/>
                </a:cubicBezTo>
                <a:cubicBezTo>
                  <a:pt x="170" y="114"/>
                  <a:pt x="165" y="120"/>
                  <a:pt x="159" y="123"/>
                </a:cubicBezTo>
                <a:cubicBezTo>
                  <a:pt x="153" y="127"/>
                  <a:pt x="147" y="129"/>
                  <a:pt x="139" y="129"/>
                </a:cubicBezTo>
                <a:cubicBezTo>
                  <a:pt x="126" y="129"/>
                  <a:pt x="116" y="124"/>
                  <a:pt x="107" y="115"/>
                </a:cubicBezTo>
                <a:cubicBezTo>
                  <a:pt x="99" y="105"/>
                  <a:pt x="95" y="89"/>
                  <a:pt x="95" y="68"/>
                </a:cubicBezTo>
                <a:cubicBezTo>
                  <a:pt x="95" y="43"/>
                  <a:pt x="100" y="26"/>
                  <a:pt x="109" y="15"/>
                </a:cubicBezTo>
                <a:cubicBezTo>
                  <a:pt x="117" y="5"/>
                  <a:pt x="127" y="0"/>
                  <a:pt x="140" y="0"/>
                </a:cubicBezTo>
                <a:cubicBezTo>
                  <a:pt x="150" y="0"/>
                  <a:pt x="159" y="3"/>
                  <a:pt x="165" y="8"/>
                </a:cubicBezTo>
                <a:cubicBezTo>
                  <a:pt x="171" y="14"/>
                  <a:pt x="175" y="22"/>
                  <a:pt x="176" y="31"/>
                </a:cubicBezTo>
                <a:close/>
                <a:moveTo>
                  <a:pt x="113" y="86"/>
                </a:moveTo>
                <a:cubicBezTo>
                  <a:pt x="113" y="91"/>
                  <a:pt x="114" y="96"/>
                  <a:pt x="116" y="101"/>
                </a:cubicBezTo>
                <a:cubicBezTo>
                  <a:pt x="119" y="106"/>
                  <a:pt x="122" y="110"/>
                  <a:pt x="126" y="112"/>
                </a:cubicBezTo>
                <a:cubicBezTo>
                  <a:pt x="130" y="115"/>
                  <a:pt x="134" y="116"/>
                  <a:pt x="139" y="116"/>
                </a:cubicBezTo>
                <a:cubicBezTo>
                  <a:pt x="145" y="116"/>
                  <a:pt x="151" y="113"/>
                  <a:pt x="156" y="108"/>
                </a:cubicBezTo>
                <a:cubicBezTo>
                  <a:pt x="160" y="103"/>
                  <a:pt x="163" y="96"/>
                  <a:pt x="163" y="87"/>
                </a:cubicBezTo>
                <a:cubicBezTo>
                  <a:pt x="163" y="78"/>
                  <a:pt x="160" y="71"/>
                  <a:pt x="156" y="66"/>
                </a:cubicBezTo>
                <a:cubicBezTo>
                  <a:pt x="151" y="61"/>
                  <a:pt x="145" y="59"/>
                  <a:pt x="138" y="59"/>
                </a:cubicBezTo>
                <a:cubicBezTo>
                  <a:pt x="131" y="59"/>
                  <a:pt x="125" y="61"/>
                  <a:pt x="120" y="66"/>
                </a:cubicBezTo>
                <a:cubicBezTo>
                  <a:pt x="116" y="71"/>
                  <a:pt x="113" y="78"/>
                  <a:pt x="113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0" name="Freeform 23"/>
          <p:cNvSpPr>
            <a:spLocks noEditPoints="1"/>
          </p:cNvSpPr>
          <p:nvPr/>
        </p:nvSpPr>
        <p:spPr bwMode="auto">
          <a:xfrm>
            <a:off x="3379592" y="5407041"/>
            <a:ext cx="88636" cy="64823"/>
          </a:xfrm>
          <a:custGeom>
            <a:avLst/>
            <a:gdLst>
              <a:gd name="T0" fmla="*/ 0 w 179"/>
              <a:gd name="T1" fmla="*/ 93 h 129"/>
              <a:gd name="T2" fmla="*/ 16 w 179"/>
              <a:gd name="T3" fmla="*/ 91 h 129"/>
              <a:gd name="T4" fmla="*/ 25 w 179"/>
              <a:gd name="T5" fmla="*/ 110 h 129"/>
              <a:gd name="T6" fmla="*/ 40 w 179"/>
              <a:gd name="T7" fmla="*/ 116 h 129"/>
              <a:gd name="T8" fmla="*/ 59 w 179"/>
              <a:gd name="T9" fmla="*/ 108 h 129"/>
              <a:gd name="T10" fmla="*/ 66 w 179"/>
              <a:gd name="T11" fmla="*/ 90 h 129"/>
              <a:gd name="T12" fmla="*/ 59 w 179"/>
              <a:gd name="T13" fmla="*/ 72 h 129"/>
              <a:gd name="T14" fmla="*/ 42 w 179"/>
              <a:gd name="T15" fmla="*/ 65 h 129"/>
              <a:gd name="T16" fmla="*/ 31 w 179"/>
              <a:gd name="T17" fmla="*/ 67 h 129"/>
              <a:gd name="T18" fmla="*/ 32 w 179"/>
              <a:gd name="T19" fmla="*/ 53 h 129"/>
              <a:gd name="T20" fmla="*/ 35 w 179"/>
              <a:gd name="T21" fmla="*/ 54 h 129"/>
              <a:gd name="T22" fmla="*/ 53 w 179"/>
              <a:gd name="T23" fmla="*/ 48 h 129"/>
              <a:gd name="T24" fmla="*/ 61 w 179"/>
              <a:gd name="T25" fmla="*/ 33 h 129"/>
              <a:gd name="T26" fmla="*/ 55 w 179"/>
              <a:gd name="T27" fmla="*/ 18 h 129"/>
              <a:gd name="T28" fmla="*/ 40 w 179"/>
              <a:gd name="T29" fmla="*/ 13 h 129"/>
              <a:gd name="T30" fmla="*/ 25 w 179"/>
              <a:gd name="T31" fmla="*/ 18 h 129"/>
              <a:gd name="T32" fmla="*/ 17 w 179"/>
              <a:gd name="T33" fmla="*/ 36 h 129"/>
              <a:gd name="T34" fmla="*/ 2 w 179"/>
              <a:gd name="T35" fmla="*/ 33 h 129"/>
              <a:gd name="T36" fmla="*/ 15 w 179"/>
              <a:gd name="T37" fmla="*/ 9 h 129"/>
              <a:gd name="T38" fmla="*/ 40 w 179"/>
              <a:gd name="T39" fmla="*/ 0 h 129"/>
              <a:gd name="T40" fmla="*/ 59 w 179"/>
              <a:gd name="T41" fmla="*/ 4 h 129"/>
              <a:gd name="T42" fmla="*/ 72 w 179"/>
              <a:gd name="T43" fmla="*/ 17 h 129"/>
              <a:gd name="T44" fmla="*/ 77 w 179"/>
              <a:gd name="T45" fmla="*/ 33 h 129"/>
              <a:gd name="T46" fmla="*/ 72 w 179"/>
              <a:gd name="T47" fmla="*/ 48 h 129"/>
              <a:gd name="T48" fmla="*/ 59 w 179"/>
              <a:gd name="T49" fmla="*/ 58 h 129"/>
              <a:gd name="T50" fmla="*/ 77 w 179"/>
              <a:gd name="T51" fmla="*/ 69 h 129"/>
              <a:gd name="T52" fmla="*/ 83 w 179"/>
              <a:gd name="T53" fmla="*/ 89 h 129"/>
              <a:gd name="T54" fmla="*/ 71 w 179"/>
              <a:gd name="T55" fmla="*/ 117 h 129"/>
              <a:gd name="T56" fmla="*/ 40 w 179"/>
              <a:gd name="T57" fmla="*/ 129 h 129"/>
              <a:gd name="T58" fmla="*/ 13 w 179"/>
              <a:gd name="T59" fmla="*/ 119 h 129"/>
              <a:gd name="T60" fmla="*/ 0 w 179"/>
              <a:gd name="T61" fmla="*/ 93 h 129"/>
              <a:gd name="T62" fmla="*/ 96 w 179"/>
              <a:gd name="T63" fmla="*/ 93 h 129"/>
              <a:gd name="T64" fmla="*/ 112 w 179"/>
              <a:gd name="T65" fmla="*/ 91 h 129"/>
              <a:gd name="T66" fmla="*/ 121 w 179"/>
              <a:gd name="T67" fmla="*/ 110 h 129"/>
              <a:gd name="T68" fmla="*/ 136 w 179"/>
              <a:gd name="T69" fmla="*/ 116 h 129"/>
              <a:gd name="T70" fmla="*/ 155 w 179"/>
              <a:gd name="T71" fmla="*/ 108 h 129"/>
              <a:gd name="T72" fmla="*/ 162 w 179"/>
              <a:gd name="T73" fmla="*/ 90 h 129"/>
              <a:gd name="T74" fmla="*/ 155 w 179"/>
              <a:gd name="T75" fmla="*/ 72 h 129"/>
              <a:gd name="T76" fmla="*/ 138 w 179"/>
              <a:gd name="T77" fmla="*/ 65 h 129"/>
              <a:gd name="T78" fmla="*/ 127 w 179"/>
              <a:gd name="T79" fmla="*/ 67 h 129"/>
              <a:gd name="T80" fmla="*/ 128 w 179"/>
              <a:gd name="T81" fmla="*/ 53 h 129"/>
              <a:gd name="T82" fmla="*/ 131 w 179"/>
              <a:gd name="T83" fmla="*/ 54 h 129"/>
              <a:gd name="T84" fmla="*/ 149 w 179"/>
              <a:gd name="T85" fmla="*/ 48 h 129"/>
              <a:gd name="T86" fmla="*/ 157 w 179"/>
              <a:gd name="T87" fmla="*/ 33 h 129"/>
              <a:gd name="T88" fmla="*/ 151 w 179"/>
              <a:gd name="T89" fmla="*/ 18 h 129"/>
              <a:gd name="T90" fmla="*/ 136 w 179"/>
              <a:gd name="T91" fmla="*/ 13 h 129"/>
              <a:gd name="T92" fmla="*/ 121 w 179"/>
              <a:gd name="T93" fmla="*/ 18 h 129"/>
              <a:gd name="T94" fmla="*/ 113 w 179"/>
              <a:gd name="T95" fmla="*/ 36 h 129"/>
              <a:gd name="T96" fmla="*/ 98 w 179"/>
              <a:gd name="T97" fmla="*/ 33 h 129"/>
              <a:gd name="T98" fmla="*/ 111 w 179"/>
              <a:gd name="T99" fmla="*/ 9 h 129"/>
              <a:gd name="T100" fmla="*/ 136 w 179"/>
              <a:gd name="T101" fmla="*/ 0 h 129"/>
              <a:gd name="T102" fmla="*/ 155 w 179"/>
              <a:gd name="T103" fmla="*/ 4 h 129"/>
              <a:gd name="T104" fmla="*/ 168 w 179"/>
              <a:gd name="T105" fmla="*/ 17 h 129"/>
              <a:gd name="T106" fmla="*/ 173 w 179"/>
              <a:gd name="T107" fmla="*/ 33 h 129"/>
              <a:gd name="T108" fmla="*/ 168 w 179"/>
              <a:gd name="T109" fmla="*/ 48 h 129"/>
              <a:gd name="T110" fmla="*/ 155 w 179"/>
              <a:gd name="T111" fmla="*/ 58 h 129"/>
              <a:gd name="T112" fmla="*/ 173 w 179"/>
              <a:gd name="T113" fmla="*/ 69 h 129"/>
              <a:gd name="T114" fmla="*/ 179 w 179"/>
              <a:gd name="T115" fmla="*/ 89 h 129"/>
              <a:gd name="T116" fmla="*/ 167 w 179"/>
              <a:gd name="T117" fmla="*/ 117 h 129"/>
              <a:gd name="T118" fmla="*/ 136 w 179"/>
              <a:gd name="T119" fmla="*/ 129 h 129"/>
              <a:gd name="T120" fmla="*/ 109 w 179"/>
              <a:gd name="T121" fmla="*/ 119 h 129"/>
              <a:gd name="T122" fmla="*/ 96 w 179"/>
              <a:gd name="T123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9" h="129">
                <a:moveTo>
                  <a:pt x="0" y="93"/>
                </a:moveTo>
                <a:lnTo>
                  <a:pt x="16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2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96" y="93"/>
                </a:moveTo>
                <a:lnTo>
                  <a:pt x="112" y="91"/>
                </a:lnTo>
                <a:cubicBezTo>
                  <a:pt x="113" y="100"/>
                  <a:pt x="116" y="106"/>
                  <a:pt x="121" y="110"/>
                </a:cubicBezTo>
                <a:cubicBezTo>
                  <a:pt x="125" y="114"/>
                  <a:pt x="130" y="116"/>
                  <a:pt x="136" y="116"/>
                </a:cubicBezTo>
                <a:cubicBezTo>
                  <a:pt x="144" y="116"/>
                  <a:pt x="150" y="114"/>
                  <a:pt x="155" y="108"/>
                </a:cubicBezTo>
                <a:cubicBezTo>
                  <a:pt x="160" y="103"/>
                  <a:pt x="162" y="97"/>
                  <a:pt x="162" y="90"/>
                </a:cubicBezTo>
                <a:cubicBezTo>
                  <a:pt x="162" y="83"/>
                  <a:pt x="160" y="77"/>
                  <a:pt x="155" y="72"/>
                </a:cubicBezTo>
                <a:cubicBezTo>
                  <a:pt x="151" y="68"/>
                  <a:pt x="145" y="65"/>
                  <a:pt x="138" y="65"/>
                </a:cubicBezTo>
                <a:cubicBezTo>
                  <a:pt x="135" y="65"/>
                  <a:pt x="131" y="66"/>
                  <a:pt x="127" y="67"/>
                </a:cubicBezTo>
                <a:lnTo>
                  <a:pt x="128" y="53"/>
                </a:lnTo>
                <a:cubicBezTo>
                  <a:pt x="129" y="53"/>
                  <a:pt x="130" y="54"/>
                  <a:pt x="131" y="54"/>
                </a:cubicBezTo>
                <a:cubicBezTo>
                  <a:pt x="137" y="54"/>
                  <a:pt x="143" y="52"/>
                  <a:pt x="149" y="48"/>
                </a:cubicBezTo>
                <a:cubicBezTo>
                  <a:pt x="154" y="45"/>
                  <a:pt x="157" y="40"/>
                  <a:pt x="157" y="33"/>
                </a:cubicBezTo>
                <a:cubicBezTo>
                  <a:pt x="157" y="27"/>
                  <a:pt x="155" y="22"/>
                  <a:pt x="151" y="18"/>
                </a:cubicBezTo>
                <a:cubicBezTo>
                  <a:pt x="147" y="15"/>
                  <a:pt x="142" y="13"/>
                  <a:pt x="136" y="13"/>
                </a:cubicBezTo>
                <a:cubicBezTo>
                  <a:pt x="130" y="13"/>
                  <a:pt x="125" y="15"/>
                  <a:pt x="121" y="18"/>
                </a:cubicBezTo>
                <a:cubicBezTo>
                  <a:pt x="117" y="22"/>
                  <a:pt x="114" y="28"/>
                  <a:pt x="113" y="36"/>
                </a:cubicBezTo>
                <a:lnTo>
                  <a:pt x="98" y="33"/>
                </a:lnTo>
                <a:cubicBezTo>
                  <a:pt x="100" y="22"/>
                  <a:pt x="104" y="14"/>
                  <a:pt x="111" y="9"/>
                </a:cubicBezTo>
                <a:cubicBezTo>
                  <a:pt x="117" y="3"/>
                  <a:pt x="126" y="0"/>
                  <a:pt x="136" y="0"/>
                </a:cubicBezTo>
                <a:cubicBezTo>
                  <a:pt x="143" y="0"/>
                  <a:pt x="149" y="2"/>
                  <a:pt x="155" y="4"/>
                </a:cubicBezTo>
                <a:cubicBezTo>
                  <a:pt x="160" y="7"/>
                  <a:pt x="165" y="11"/>
                  <a:pt x="168" y="17"/>
                </a:cubicBezTo>
                <a:cubicBezTo>
                  <a:pt x="171" y="22"/>
                  <a:pt x="173" y="27"/>
                  <a:pt x="173" y="33"/>
                </a:cubicBezTo>
                <a:cubicBezTo>
                  <a:pt x="173" y="38"/>
                  <a:pt x="171" y="43"/>
                  <a:pt x="168" y="48"/>
                </a:cubicBezTo>
                <a:cubicBezTo>
                  <a:pt x="165" y="52"/>
                  <a:pt x="161" y="56"/>
                  <a:pt x="155" y="58"/>
                </a:cubicBezTo>
                <a:cubicBezTo>
                  <a:pt x="163" y="60"/>
                  <a:pt x="168" y="64"/>
                  <a:pt x="173" y="69"/>
                </a:cubicBezTo>
                <a:cubicBezTo>
                  <a:pt x="177" y="74"/>
                  <a:pt x="179" y="81"/>
                  <a:pt x="179" y="89"/>
                </a:cubicBezTo>
                <a:cubicBezTo>
                  <a:pt x="179" y="100"/>
                  <a:pt x="175" y="110"/>
                  <a:pt x="167" y="117"/>
                </a:cubicBezTo>
                <a:cubicBezTo>
                  <a:pt x="159" y="125"/>
                  <a:pt x="148" y="129"/>
                  <a:pt x="136" y="129"/>
                </a:cubicBezTo>
                <a:cubicBezTo>
                  <a:pt x="125" y="129"/>
                  <a:pt x="116" y="126"/>
                  <a:pt x="109" y="119"/>
                </a:cubicBezTo>
                <a:cubicBezTo>
                  <a:pt x="101" y="112"/>
                  <a:pt x="97" y="104"/>
                  <a:pt x="96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3" name="Freeform 24"/>
          <p:cNvSpPr>
            <a:spLocks noEditPoints="1"/>
          </p:cNvSpPr>
          <p:nvPr/>
        </p:nvSpPr>
        <p:spPr bwMode="auto">
          <a:xfrm>
            <a:off x="3136175" y="5407041"/>
            <a:ext cx="88636" cy="64823"/>
          </a:xfrm>
          <a:custGeom>
            <a:avLst/>
            <a:gdLst>
              <a:gd name="T0" fmla="*/ 0 w 178"/>
              <a:gd name="T1" fmla="*/ 93 h 129"/>
              <a:gd name="T2" fmla="*/ 16 w 178"/>
              <a:gd name="T3" fmla="*/ 91 h 129"/>
              <a:gd name="T4" fmla="*/ 25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2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3 w 178"/>
              <a:gd name="T23" fmla="*/ 48 h 129"/>
              <a:gd name="T24" fmla="*/ 61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5 w 178"/>
              <a:gd name="T37" fmla="*/ 9 h 129"/>
              <a:gd name="T38" fmla="*/ 40 w 178"/>
              <a:gd name="T39" fmla="*/ 0 h 129"/>
              <a:gd name="T40" fmla="*/ 59 w 178"/>
              <a:gd name="T41" fmla="*/ 4 h 129"/>
              <a:gd name="T42" fmla="*/ 72 w 178"/>
              <a:gd name="T43" fmla="*/ 17 h 129"/>
              <a:gd name="T44" fmla="*/ 77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7 w 178"/>
              <a:gd name="T51" fmla="*/ 69 h 129"/>
              <a:gd name="T52" fmla="*/ 83 w 178"/>
              <a:gd name="T53" fmla="*/ 89 h 129"/>
              <a:gd name="T54" fmla="*/ 71 w 178"/>
              <a:gd name="T55" fmla="*/ 117 h 129"/>
              <a:gd name="T56" fmla="*/ 40 w 178"/>
              <a:gd name="T57" fmla="*/ 129 h 129"/>
              <a:gd name="T58" fmla="*/ 13 w 178"/>
              <a:gd name="T59" fmla="*/ 119 h 129"/>
              <a:gd name="T60" fmla="*/ 0 w 178"/>
              <a:gd name="T61" fmla="*/ 93 h 129"/>
              <a:gd name="T62" fmla="*/ 96 w 178"/>
              <a:gd name="T63" fmla="*/ 64 h 129"/>
              <a:gd name="T64" fmla="*/ 101 w 178"/>
              <a:gd name="T65" fmla="*/ 28 h 129"/>
              <a:gd name="T66" fmla="*/ 115 w 178"/>
              <a:gd name="T67" fmla="*/ 7 h 129"/>
              <a:gd name="T68" fmla="*/ 137 w 178"/>
              <a:gd name="T69" fmla="*/ 0 h 129"/>
              <a:gd name="T70" fmla="*/ 155 w 178"/>
              <a:gd name="T71" fmla="*/ 4 h 129"/>
              <a:gd name="T72" fmla="*/ 168 w 178"/>
              <a:gd name="T73" fmla="*/ 16 h 129"/>
              <a:gd name="T74" fmla="*/ 176 w 178"/>
              <a:gd name="T75" fmla="*/ 35 h 129"/>
              <a:gd name="T76" fmla="*/ 178 w 178"/>
              <a:gd name="T77" fmla="*/ 64 h 129"/>
              <a:gd name="T78" fmla="*/ 174 w 178"/>
              <a:gd name="T79" fmla="*/ 100 h 129"/>
              <a:gd name="T80" fmla="*/ 160 w 178"/>
              <a:gd name="T81" fmla="*/ 121 h 129"/>
              <a:gd name="T82" fmla="*/ 137 w 178"/>
              <a:gd name="T83" fmla="*/ 129 h 129"/>
              <a:gd name="T84" fmla="*/ 109 w 178"/>
              <a:gd name="T85" fmla="*/ 116 h 129"/>
              <a:gd name="T86" fmla="*/ 96 w 178"/>
              <a:gd name="T87" fmla="*/ 64 h 129"/>
              <a:gd name="T88" fmla="*/ 112 w 178"/>
              <a:gd name="T89" fmla="*/ 64 h 129"/>
              <a:gd name="T90" fmla="*/ 119 w 178"/>
              <a:gd name="T91" fmla="*/ 106 h 129"/>
              <a:gd name="T92" fmla="*/ 137 w 178"/>
              <a:gd name="T93" fmla="*/ 116 h 129"/>
              <a:gd name="T94" fmla="*/ 155 w 178"/>
              <a:gd name="T95" fmla="*/ 106 h 129"/>
              <a:gd name="T96" fmla="*/ 162 w 178"/>
              <a:gd name="T97" fmla="*/ 64 h 129"/>
              <a:gd name="T98" fmla="*/ 155 w 178"/>
              <a:gd name="T99" fmla="*/ 23 h 129"/>
              <a:gd name="T100" fmla="*/ 137 w 178"/>
              <a:gd name="T101" fmla="*/ 13 h 129"/>
              <a:gd name="T102" fmla="*/ 120 w 178"/>
              <a:gd name="T103" fmla="*/ 22 h 129"/>
              <a:gd name="T104" fmla="*/ 112 w 178"/>
              <a:gd name="T105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6" y="91"/>
                </a:lnTo>
                <a:cubicBezTo>
                  <a:pt x="18" y="100"/>
                  <a:pt x="21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4" y="53"/>
                  <a:pt x="34" y="54"/>
                  <a:pt x="35" y="54"/>
                </a:cubicBezTo>
                <a:cubicBezTo>
                  <a:pt x="42" y="54"/>
                  <a:pt x="48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9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2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5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3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3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6" y="112"/>
                  <a:pt x="1" y="104"/>
                  <a:pt x="0" y="93"/>
                </a:cubicBezTo>
                <a:close/>
                <a:moveTo>
                  <a:pt x="96" y="64"/>
                </a:moveTo>
                <a:cubicBezTo>
                  <a:pt x="96" y="49"/>
                  <a:pt x="98" y="38"/>
                  <a:pt x="101" y="28"/>
                </a:cubicBezTo>
                <a:cubicBezTo>
                  <a:pt x="104" y="19"/>
                  <a:pt x="109" y="12"/>
                  <a:pt x="115" y="7"/>
                </a:cubicBezTo>
                <a:cubicBezTo>
                  <a:pt x="121" y="3"/>
                  <a:pt x="128" y="0"/>
                  <a:pt x="137" y="0"/>
                </a:cubicBezTo>
                <a:cubicBezTo>
                  <a:pt x="144" y="0"/>
                  <a:pt x="150" y="1"/>
                  <a:pt x="155" y="4"/>
                </a:cubicBezTo>
                <a:cubicBezTo>
                  <a:pt x="160" y="7"/>
                  <a:pt x="164" y="11"/>
                  <a:pt x="168" y="16"/>
                </a:cubicBezTo>
                <a:cubicBezTo>
                  <a:pt x="171" y="21"/>
                  <a:pt x="174" y="27"/>
                  <a:pt x="176" y="35"/>
                </a:cubicBezTo>
                <a:cubicBezTo>
                  <a:pt x="178" y="42"/>
                  <a:pt x="178" y="52"/>
                  <a:pt x="178" y="64"/>
                </a:cubicBezTo>
                <a:cubicBezTo>
                  <a:pt x="178" y="79"/>
                  <a:pt x="177" y="91"/>
                  <a:pt x="174" y="100"/>
                </a:cubicBezTo>
                <a:cubicBezTo>
                  <a:pt x="171" y="109"/>
                  <a:pt x="166" y="116"/>
                  <a:pt x="160" y="121"/>
                </a:cubicBezTo>
                <a:cubicBezTo>
                  <a:pt x="154" y="126"/>
                  <a:pt x="147" y="129"/>
                  <a:pt x="137" y="129"/>
                </a:cubicBezTo>
                <a:cubicBezTo>
                  <a:pt x="125" y="129"/>
                  <a:pt x="116" y="124"/>
                  <a:pt x="109" y="116"/>
                </a:cubicBezTo>
                <a:cubicBezTo>
                  <a:pt x="100" y="105"/>
                  <a:pt x="96" y="88"/>
                  <a:pt x="96" y="64"/>
                </a:cubicBezTo>
                <a:close/>
                <a:moveTo>
                  <a:pt x="112" y="64"/>
                </a:moveTo>
                <a:cubicBezTo>
                  <a:pt x="112" y="85"/>
                  <a:pt x="115" y="99"/>
                  <a:pt x="119" y="106"/>
                </a:cubicBezTo>
                <a:cubicBezTo>
                  <a:pt x="124" y="113"/>
                  <a:pt x="130" y="116"/>
                  <a:pt x="137" y="116"/>
                </a:cubicBezTo>
                <a:cubicBezTo>
                  <a:pt x="144" y="116"/>
                  <a:pt x="150" y="113"/>
                  <a:pt x="155" y="106"/>
                </a:cubicBezTo>
                <a:cubicBezTo>
                  <a:pt x="160" y="99"/>
                  <a:pt x="162" y="85"/>
                  <a:pt x="162" y="64"/>
                </a:cubicBezTo>
                <a:cubicBezTo>
                  <a:pt x="162" y="44"/>
                  <a:pt x="160" y="30"/>
                  <a:pt x="155" y="23"/>
                </a:cubicBezTo>
                <a:cubicBezTo>
                  <a:pt x="150" y="16"/>
                  <a:pt x="144" y="13"/>
                  <a:pt x="137" y="13"/>
                </a:cubicBezTo>
                <a:cubicBezTo>
                  <a:pt x="130" y="13"/>
                  <a:pt x="124" y="16"/>
                  <a:pt x="120" y="22"/>
                </a:cubicBezTo>
                <a:cubicBezTo>
                  <a:pt x="115" y="29"/>
                  <a:pt x="112" y="44"/>
                  <a:pt x="112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1" name="Freeform 25"/>
          <p:cNvSpPr>
            <a:spLocks noEditPoints="1"/>
          </p:cNvSpPr>
          <p:nvPr/>
        </p:nvSpPr>
        <p:spPr bwMode="auto">
          <a:xfrm>
            <a:off x="2892759" y="5407041"/>
            <a:ext cx="89958" cy="63500"/>
          </a:xfrm>
          <a:custGeom>
            <a:avLst/>
            <a:gdLst>
              <a:gd name="T0" fmla="*/ 84 w 181"/>
              <a:gd name="T1" fmla="*/ 112 h 127"/>
              <a:gd name="T2" fmla="*/ 84 w 181"/>
              <a:gd name="T3" fmla="*/ 127 h 127"/>
              <a:gd name="T4" fmla="*/ 0 w 181"/>
              <a:gd name="T5" fmla="*/ 127 h 127"/>
              <a:gd name="T6" fmla="*/ 2 w 181"/>
              <a:gd name="T7" fmla="*/ 116 h 127"/>
              <a:gd name="T8" fmla="*/ 12 w 181"/>
              <a:gd name="T9" fmla="*/ 99 h 127"/>
              <a:gd name="T10" fmla="*/ 33 w 181"/>
              <a:gd name="T11" fmla="*/ 80 h 127"/>
              <a:gd name="T12" fmla="*/ 60 w 181"/>
              <a:gd name="T13" fmla="*/ 53 h 127"/>
              <a:gd name="T14" fmla="*/ 68 w 181"/>
              <a:gd name="T15" fmla="*/ 35 h 127"/>
              <a:gd name="T16" fmla="*/ 61 w 181"/>
              <a:gd name="T17" fmla="*/ 19 h 127"/>
              <a:gd name="T18" fmla="*/ 44 w 181"/>
              <a:gd name="T19" fmla="*/ 13 h 127"/>
              <a:gd name="T20" fmla="*/ 26 w 181"/>
              <a:gd name="T21" fmla="*/ 20 h 127"/>
              <a:gd name="T22" fmla="*/ 19 w 181"/>
              <a:gd name="T23" fmla="*/ 38 h 127"/>
              <a:gd name="T24" fmla="*/ 3 w 181"/>
              <a:gd name="T25" fmla="*/ 37 h 127"/>
              <a:gd name="T26" fmla="*/ 16 w 181"/>
              <a:gd name="T27" fmla="*/ 9 h 127"/>
              <a:gd name="T28" fmla="*/ 44 w 181"/>
              <a:gd name="T29" fmla="*/ 0 h 127"/>
              <a:gd name="T30" fmla="*/ 73 w 181"/>
              <a:gd name="T31" fmla="*/ 10 h 127"/>
              <a:gd name="T32" fmla="*/ 84 w 181"/>
              <a:gd name="T33" fmla="*/ 35 h 127"/>
              <a:gd name="T34" fmla="*/ 81 w 181"/>
              <a:gd name="T35" fmla="*/ 50 h 127"/>
              <a:gd name="T36" fmla="*/ 70 w 181"/>
              <a:gd name="T37" fmla="*/ 65 h 127"/>
              <a:gd name="T38" fmla="*/ 46 w 181"/>
              <a:gd name="T39" fmla="*/ 88 h 127"/>
              <a:gd name="T40" fmla="*/ 29 w 181"/>
              <a:gd name="T41" fmla="*/ 103 h 127"/>
              <a:gd name="T42" fmla="*/ 22 w 181"/>
              <a:gd name="T43" fmla="*/ 112 h 127"/>
              <a:gd name="T44" fmla="*/ 84 w 181"/>
              <a:gd name="T45" fmla="*/ 112 h 127"/>
              <a:gd name="T46" fmla="*/ 99 w 181"/>
              <a:gd name="T47" fmla="*/ 17 h 127"/>
              <a:gd name="T48" fmla="*/ 99 w 181"/>
              <a:gd name="T49" fmla="*/ 2 h 127"/>
              <a:gd name="T50" fmla="*/ 181 w 181"/>
              <a:gd name="T51" fmla="*/ 2 h 127"/>
              <a:gd name="T52" fmla="*/ 181 w 181"/>
              <a:gd name="T53" fmla="*/ 14 h 127"/>
              <a:gd name="T54" fmla="*/ 157 w 181"/>
              <a:gd name="T55" fmla="*/ 48 h 127"/>
              <a:gd name="T56" fmla="*/ 139 w 181"/>
              <a:gd name="T57" fmla="*/ 92 h 127"/>
              <a:gd name="T58" fmla="*/ 133 w 181"/>
              <a:gd name="T59" fmla="*/ 127 h 127"/>
              <a:gd name="T60" fmla="*/ 117 w 181"/>
              <a:gd name="T61" fmla="*/ 127 h 127"/>
              <a:gd name="T62" fmla="*/ 123 w 181"/>
              <a:gd name="T63" fmla="*/ 91 h 127"/>
              <a:gd name="T64" fmla="*/ 139 w 181"/>
              <a:gd name="T65" fmla="*/ 50 h 127"/>
              <a:gd name="T66" fmla="*/ 161 w 181"/>
              <a:gd name="T67" fmla="*/ 17 h 127"/>
              <a:gd name="T68" fmla="*/ 99 w 181"/>
              <a:gd name="T69" fmla="*/ 1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1" h="127">
                <a:moveTo>
                  <a:pt x="84" y="112"/>
                </a:moveTo>
                <a:lnTo>
                  <a:pt x="84" y="127"/>
                </a:lnTo>
                <a:lnTo>
                  <a:pt x="0" y="127"/>
                </a:lnTo>
                <a:cubicBezTo>
                  <a:pt x="0" y="123"/>
                  <a:pt x="1" y="119"/>
                  <a:pt x="2" y="116"/>
                </a:cubicBezTo>
                <a:cubicBezTo>
                  <a:pt x="4" y="110"/>
                  <a:pt x="8" y="105"/>
                  <a:pt x="12" y="99"/>
                </a:cubicBezTo>
                <a:cubicBezTo>
                  <a:pt x="17" y="94"/>
                  <a:pt x="24" y="87"/>
                  <a:pt x="33" y="80"/>
                </a:cubicBezTo>
                <a:cubicBezTo>
                  <a:pt x="46" y="69"/>
                  <a:pt x="56" y="60"/>
                  <a:pt x="60" y="53"/>
                </a:cubicBezTo>
                <a:cubicBezTo>
                  <a:pt x="65" y="47"/>
                  <a:pt x="68" y="41"/>
                  <a:pt x="68" y="35"/>
                </a:cubicBezTo>
                <a:cubicBezTo>
                  <a:pt x="68" y="29"/>
                  <a:pt x="65" y="23"/>
                  <a:pt x="61" y="19"/>
                </a:cubicBezTo>
                <a:cubicBezTo>
                  <a:pt x="57" y="15"/>
                  <a:pt x="51" y="13"/>
                  <a:pt x="44" y="13"/>
                </a:cubicBezTo>
                <a:cubicBezTo>
                  <a:pt x="37" y="13"/>
                  <a:pt x="31" y="15"/>
                  <a:pt x="26" y="20"/>
                </a:cubicBezTo>
                <a:cubicBezTo>
                  <a:pt x="22" y="24"/>
                  <a:pt x="19" y="30"/>
                  <a:pt x="19" y="38"/>
                </a:cubicBezTo>
                <a:lnTo>
                  <a:pt x="3" y="37"/>
                </a:lnTo>
                <a:cubicBezTo>
                  <a:pt x="5" y="25"/>
                  <a:pt x="9" y="16"/>
                  <a:pt x="16" y="9"/>
                </a:cubicBezTo>
                <a:cubicBezTo>
                  <a:pt x="23" y="3"/>
                  <a:pt x="32" y="0"/>
                  <a:pt x="44" y="0"/>
                </a:cubicBezTo>
                <a:cubicBezTo>
                  <a:pt x="56" y="0"/>
                  <a:pt x="66" y="3"/>
                  <a:pt x="73" y="10"/>
                </a:cubicBezTo>
                <a:cubicBezTo>
                  <a:pt x="80" y="17"/>
                  <a:pt x="84" y="25"/>
                  <a:pt x="84" y="35"/>
                </a:cubicBezTo>
                <a:cubicBezTo>
                  <a:pt x="84" y="40"/>
                  <a:pt x="83" y="45"/>
                  <a:pt x="81" y="50"/>
                </a:cubicBezTo>
                <a:cubicBezTo>
                  <a:pt x="78" y="55"/>
                  <a:pt x="75" y="60"/>
                  <a:pt x="70" y="65"/>
                </a:cubicBezTo>
                <a:cubicBezTo>
                  <a:pt x="66" y="71"/>
                  <a:pt x="58" y="78"/>
                  <a:pt x="46" y="88"/>
                </a:cubicBezTo>
                <a:cubicBezTo>
                  <a:pt x="37" y="95"/>
                  <a:pt x="31" y="100"/>
                  <a:pt x="29" y="103"/>
                </a:cubicBezTo>
                <a:cubicBezTo>
                  <a:pt x="26" y="106"/>
                  <a:pt x="24" y="109"/>
                  <a:pt x="22" y="112"/>
                </a:cubicBezTo>
                <a:lnTo>
                  <a:pt x="84" y="112"/>
                </a:lnTo>
                <a:close/>
                <a:moveTo>
                  <a:pt x="99" y="17"/>
                </a:moveTo>
                <a:lnTo>
                  <a:pt x="99" y="2"/>
                </a:lnTo>
                <a:lnTo>
                  <a:pt x="181" y="2"/>
                </a:lnTo>
                <a:lnTo>
                  <a:pt x="181" y="14"/>
                </a:lnTo>
                <a:cubicBezTo>
                  <a:pt x="173" y="23"/>
                  <a:pt x="165" y="34"/>
                  <a:pt x="157" y="48"/>
                </a:cubicBezTo>
                <a:cubicBezTo>
                  <a:pt x="149" y="62"/>
                  <a:pt x="143" y="77"/>
                  <a:pt x="139" y="92"/>
                </a:cubicBezTo>
                <a:cubicBezTo>
                  <a:pt x="136" y="102"/>
                  <a:pt x="134" y="114"/>
                  <a:pt x="133" y="127"/>
                </a:cubicBezTo>
                <a:lnTo>
                  <a:pt x="117" y="127"/>
                </a:lnTo>
                <a:cubicBezTo>
                  <a:pt x="117" y="117"/>
                  <a:pt x="119" y="105"/>
                  <a:pt x="123" y="91"/>
                </a:cubicBezTo>
                <a:cubicBezTo>
                  <a:pt x="127" y="77"/>
                  <a:pt x="132" y="63"/>
                  <a:pt x="139" y="50"/>
                </a:cubicBezTo>
                <a:cubicBezTo>
                  <a:pt x="146" y="37"/>
                  <a:pt x="153" y="26"/>
                  <a:pt x="161" y="17"/>
                </a:cubicBezTo>
                <a:lnTo>
                  <a:pt x="99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2" name="Freeform 26"/>
          <p:cNvSpPr>
            <a:spLocks noEditPoints="1"/>
          </p:cNvSpPr>
          <p:nvPr/>
        </p:nvSpPr>
        <p:spPr bwMode="auto">
          <a:xfrm>
            <a:off x="2650665" y="5407041"/>
            <a:ext cx="88636" cy="63500"/>
          </a:xfrm>
          <a:custGeom>
            <a:avLst/>
            <a:gdLst>
              <a:gd name="T0" fmla="*/ 83 w 180"/>
              <a:gd name="T1" fmla="*/ 112 h 127"/>
              <a:gd name="T2" fmla="*/ 83 w 180"/>
              <a:gd name="T3" fmla="*/ 127 h 127"/>
              <a:gd name="T4" fmla="*/ 0 w 180"/>
              <a:gd name="T5" fmla="*/ 127 h 127"/>
              <a:gd name="T6" fmla="*/ 2 w 180"/>
              <a:gd name="T7" fmla="*/ 116 h 127"/>
              <a:gd name="T8" fmla="*/ 12 w 180"/>
              <a:gd name="T9" fmla="*/ 99 h 127"/>
              <a:gd name="T10" fmla="*/ 32 w 180"/>
              <a:gd name="T11" fmla="*/ 80 h 127"/>
              <a:gd name="T12" fmla="*/ 60 w 180"/>
              <a:gd name="T13" fmla="*/ 53 h 127"/>
              <a:gd name="T14" fmla="*/ 67 w 180"/>
              <a:gd name="T15" fmla="*/ 35 h 127"/>
              <a:gd name="T16" fmla="*/ 60 w 180"/>
              <a:gd name="T17" fmla="*/ 19 h 127"/>
              <a:gd name="T18" fmla="*/ 43 w 180"/>
              <a:gd name="T19" fmla="*/ 13 h 127"/>
              <a:gd name="T20" fmla="*/ 25 w 180"/>
              <a:gd name="T21" fmla="*/ 20 h 127"/>
              <a:gd name="T22" fmla="*/ 19 w 180"/>
              <a:gd name="T23" fmla="*/ 38 h 127"/>
              <a:gd name="T24" fmla="*/ 3 w 180"/>
              <a:gd name="T25" fmla="*/ 37 h 127"/>
              <a:gd name="T26" fmla="*/ 15 w 180"/>
              <a:gd name="T27" fmla="*/ 9 h 127"/>
              <a:gd name="T28" fmla="*/ 44 w 180"/>
              <a:gd name="T29" fmla="*/ 0 h 127"/>
              <a:gd name="T30" fmla="*/ 72 w 180"/>
              <a:gd name="T31" fmla="*/ 10 h 127"/>
              <a:gd name="T32" fmla="*/ 83 w 180"/>
              <a:gd name="T33" fmla="*/ 35 h 127"/>
              <a:gd name="T34" fmla="*/ 80 w 180"/>
              <a:gd name="T35" fmla="*/ 50 h 127"/>
              <a:gd name="T36" fmla="*/ 69 w 180"/>
              <a:gd name="T37" fmla="*/ 65 h 127"/>
              <a:gd name="T38" fmla="*/ 46 w 180"/>
              <a:gd name="T39" fmla="*/ 88 h 127"/>
              <a:gd name="T40" fmla="*/ 28 w 180"/>
              <a:gd name="T41" fmla="*/ 103 h 127"/>
              <a:gd name="T42" fmla="*/ 21 w 180"/>
              <a:gd name="T43" fmla="*/ 112 h 127"/>
              <a:gd name="T44" fmla="*/ 83 w 180"/>
              <a:gd name="T45" fmla="*/ 112 h 127"/>
              <a:gd name="T46" fmla="*/ 147 w 180"/>
              <a:gd name="T47" fmla="*/ 127 h 127"/>
              <a:gd name="T48" fmla="*/ 147 w 180"/>
              <a:gd name="T49" fmla="*/ 96 h 127"/>
              <a:gd name="T50" fmla="*/ 93 w 180"/>
              <a:gd name="T51" fmla="*/ 96 h 127"/>
              <a:gd name="T52" fmla="*/ 93 w 180"/>
              <a:gd name="T53" fmla="*/ 82 h 127"/>
              <a:gd name="T54" fmla="*/ 150 w 180"/>
              <a:gd name="T55" fmla="*/ 1 h 127"/>
              <a:gd name="T56" fmla="*/ 163 w 180"/>
              <a:gd name="T57" fmla="*/ 1 h 127"/>
              <a:gd name="T58" fmla="*/ 163 w 180"/>
              <a:gd name="T59" fmla="*/ 82 h 127"/>
              <a:gd name="T60" fmla="*/ 180 w 180"/>
              <a:gd name="T61" fmla="*/ 82 h 127"/>
              <a:gd name="T62" fmla="*/ 180 w 180"/>
              <a:gd name="T63" fmla="*/ 96 h 127"/>
              <a:gd name="T64" fmla="*/ 163 w 180"/>
              <a:gd name="T65" fmla="*/ 96 h 127"/>
              <a:gd name="T66" fmla="*/ 163 w 180"/>
              <a:gd name="T67" fmla="*/ 127 h 127"/>
              <a:gd name="T68" fmla="*/ 147 w 180"/>
              <a:gd name="T69" fmla="*/ 127 h 127"/>
              <a:gd name="T70" fmla="*/ 147 w 180"/>
              <a:gd name="T71" fmla="*/ 82 h 127"/>
              <a:gd name="T72" fmla="*/ 147 w 180"/>
              <a:gd name="T73" fmla="*/ 25 h 127"/>
              <a:gd name="T74" fmla="*/ 108 w 180"/>
              <a:gd name="T75" fmla="*/ 82 h 127"/>
              <a:gd name="T76" fmla="*/ 147 w 180"/>
              <a:gd name="T77" fmla="*/ 8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4" y="47"/>
                  <a:pt x="67" y="41"/>
                  <a:pt x="67" y="35"/>
                </a:cubicBezTo>
                <a:cubicBezTo>
                  <a:pt x="67" y="29"/>
                  <a:pt x="65" y="23"/>
                  <a:pt x="60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5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69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47" y="127"/>
                </a:moveTo>
                <a:lnTo>
                  <a:pt x="147" y="96"/>
                </a:lnTo>
                <a:lnTo>
                  <a:pt x="93" y="96"/>
                </a:lnTo>
                <a:lnTo>
                  <a:pt x="93" y="82"/>
                </a:lnTo>
                <a:lnTo>
                  <a:pt x="150" y="1"/>
                </a:lnTo>
                <a:lnTo>
                  <a:pt x="163" y="1"/>
                </a:lnTo>
                <a:lnTo>
                  <a:pt x="163" y="82"/>
                </a:lnTo>
                <a:lnTo>
                  <a:pt x="180" y="82"/>
                </a:lnTo>
                <a:lnTo>
                  <a:pt x="180" y="96"/>
                </a:lnTo>
                <a:lnTo>
                  <a:pt x="163" y="96"/>
                </a:lnTo>
                <a:lnTo>
                  <a:pt x="163" y="127"/>
                </a:lnTo>
                <a:lnTo>
                  <a:pt x="147" y="127"/>
                </a:lnTo>
                <a:close/>
                <a:moveTo>
                  <a:pt x="147" y="82"/>
                </a:moveTo>
                <a:lnTo>
                  <a:pt x="147" y="25"/>
                </a:lnTo>
                <a:lnTo>
                  <a:pt x="108" y="82"/>
                </a:lnTo>
                <a:lnTo>
                  <a:pt x="147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3" name="Freeform 27"/>
          <p:cNvSpPr>
            <a:spLocks noEditPoints="1"/>
          </p:cNvSpPr>
          <p:nvPr/>
        </p:nvSpPr>
        <p:spPr bwMode="auto">
          <a:xfrm>
            <a:off x="2407248" y="5407041"/>
            <a:ext cx="78053" cy="63500"/>
          </a:xfrm>
          <a:custGeom>
            <a:avLst/>
            <a:gdLst>
              <a:gd name="T0" fmla="*/ 83 w 156"/>
              <a:gd name="T1" fmla="*/ 112 h 127"/>
              <a:gd name="T2" fmla="*/ 83 w 156"/>
              <a:gd name="T3" fmla="*/ 127 h 127"/>
              <a:gd name="T4" fmla="*/ 0 w 156"/>
              <a:gd name="T5" fmla="*/ 127 h 127"/>
              <a:gd name="T6" fmla="*/ 2 w 156"/>
              <a:gd name="T7" fmla="*/ 116 h 127"/>
              <a:gd name="T8" fmla="*/ 12 w 156"/>
              <a:gd name="T9" fmla="*/ 99 h 127"/>
              <a:gd name="T10" fmla="*/ 32 w 156"/>
              <a:gd name="T11" fmla="*/ 80 h 127"/>
              <a:gd name="T12" fmla="*/ 60 w 156"/>
              <a:gd name="T13" fmla="*/ 53 h 127"/>
              <a:gd name="T14" fmla="*/ 67 w 156"/>
              <a:gd name="T15" fmla="*/ 35 h 127"/>
              <a:gd name="T16" fmla="*/ 61 w 156"/>
              <a:gd name="T17" fmla="*/ 19 h 127"/>
              <a:gd name="T18" fmla="*/ 43 w 156"/>
              <a:gd name="T19" fmla="*/ 13 h 127"/>
              <a:gd name="T20" fmla="*/ 26 w 156"/>
              <a:gd name="T21" fmla="*/ 20 h 127"/>
              <a:gd name="T22" fmla="*/ 19 w 156"/>
              <a:gd name="T23" fmla="*/ 38 h 127"/>
              <a:gd name="T24" fmla="*/ 3 w 156"/>
              <a:gd name="T25" fmla="*/ 37 h 127"/>
              <a:gd name="T26" fmla="*/ 15 w 156"/>
              <a:gd name="T27" fmla="*/ 9 h 127"/>
              <a:gd name="T28" fmla="*/ 44 w 156"/>
              <a:gd name="T29" fmla="*/ 0 h 127"/>
              <a:gd name="T30" fmla="*/ 72 w 156"/>
              <a:gd name="T31" fmla="*/ 10 h 127"/>
              <a:gd name="T32" fmla="*/ 83 w 156"/>
              <a:gd name="T33" fmla="*/ 35 h 127"/>
              <a:gd name="T34" fmla="*/ 80 w 156"/>
              <a:gd name="T35" fmla="*/ 50 h 127"/>
              <a:gd name="T36" fmla="*/ 70 w 156"/>
              <a:gd name="T37" fmla="*/ 65 h 127"/>
              <a:gd name="T38" fmla="*/ 46 w 156"/>
              <a:gd name="T39" fmla="*/ 88 h 127"/>
              <a:gd name="T40" fmla="*/ 28 w 156"/>
              <a:gd name="T41" fmla="*/ 103 h 127"/>
              <a:gd name="T42" fmla="*/ 21 w 156"/>
              <a:gd name="T43" fmla="*/ 112 h 127"/>
              <a:gd name="T44" fmla="*/ 83 w 156"/>
              <a:gd name="T45" fmla="*/ 112 h 127"/>
              <a:gd name="T46" fmla="*/ 156 w 156"/>
              <a:gd name="T47" fmla="*/ 127 h 127"/>
              <a:gd name="T48" fmla="*/ 141 w 156"/>
              <a:gd name="T49" fmla="*/ 127 h 127"/>
              <a:gd name="T50" fmla="*/ 141 w 156"/>
              <a:gd name="T51" fmla="*/ 28 h 127"/>
              <a:gd name="T52" fmla="*/ 126 w 156"/>
              <a:gd name="T53" fmla="*/ 39 h 127"/>
              <a:gd name="T54" fmla="*/ 110 w 156"/>
              <a:gd name="T55" fmla="*/ 47 h 127"/>
              <a:gd name="T56" fmla="*/ 110 w 156"/>
              <a:gd name="T57" fmla="*/ 32 h 127"/>
              <a:gd name="T58" fmla="*/ 132 w 156"/>
              <a:gd name="T59" fmla="*/ 17 h 127"/>
              <a:gd name="T60" fmla="*/ 146 w 156"/>
              <a:gd name="T61" fmla="*/ 0 h 127"/>
              <a:gd name="T62" fmla="*/ 156 w 156"/>
              <a:gd name="T63" fmla="*/ 0 h 127"/>
              <a:gd name="T64" fmla="*/ 156 w 156"/>
              <a:gd name="T65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5" y="47"/>
                  <a:pt x="67" y="41"/>
                  <a:pt x="67" y="35"/>
                </a:cubicBezTo>
                <a:cubicBezTo>
                  <a:pt x="67" y="29"/>
                  <a:pt x="65" y="23"/>
                  <a:pt x="61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6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70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56" y="127"/>
                </a:moveTo>
                <a:lnTo>
                  <a:pt x="141" y="127"/>
                </a:lnTo>
                <a:lnTo>
                  <a:pt x="141" y="28"/>
                </a:lnTo>
                <a:cubicBezTo>
                  <a:pt x="137" y="32"/>
                  <a:pt x="132" y="35"/>
                  <a:pt x="126" y="39"/>
                </a:cubicBezTo>
                <a:cubicBezTo>
                  <a:pt x="120" y="42"/>
                  <a:pt x="115" y="45"/>
                  <a:pt x="110" y="47"/>
                </a:cubicBezTo>
                <a:lnTo>
                  <a:pt x="110" y="32"/>
                </a:lnTo>
                <a:cubicBezTo>
                  <a:pt x="118" y="28"/>
                  <a:pt x="126" y="23"/>
                  <a:pt x="132" y="17"/>
                </a:cubicBezTo>
                <a:cubicBezTo>
                  <a:pt x="139" y="11"/>
                  <a:pt x="143" y="6"/>
                  <a:pt x="146" y="0"/>
                </a:cubicBezTo>
                <a:lnTo>
                  <a:pt x="156" y="0"/>
                </a:lnTo>
                <a:lnTo>
                  <a:pt x="156" y="1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4" name="Freeform 28"/>
          <p:cNvSpPr>
            <a:spLocks noEditPoints="1"/>
          </p:cNvSpPr>
          <p:nvPr/>
        </p:nvSpPr>
        <p:spPr bwMode="auto">
          <a:xfrm>
            <a:off x="2171769" y="5407041"/>
            <a:ext cx="83344" cy="64823"/>
          </a:xfrm>
          <a:custGeom>
            <a:avLst/>
            <a:gdLst>
              <a:gd name="T0" fmla="*/ 46 w 167"/>
              <a:gd name="T1" fmla="*/ 127 h 129"/>
              <a:gd name="T2" fmla="*/ 31 w 167"/>
              <a:gd name="T3" fmla="*/ 127 h 129"/>
              <a:gd name="T4" fmla="*/ 31 w 167"/>
              <a:gd name="T5" fmla="*/ 28 h 129"/>
              <a:gd name="T6" fmla="*/ 16 w 167"/>
              <a:gd name="T7" fmla="*/ 39 h 129"/>
              <a:gd name="T8" fmla="*/ 0 w 167"/>
              <a:gd name="T9" fmla="*/ 47 h 129"/>
              <a:gd name="T10" fmla="*/ 0 w 167"/>
              <a:gd name="T11" fmla="*/ 32 h 129"/>
              <a:gd name="T12" fmla="*/ 23 w 167"/>
              <a:gd name="T13" fmla="*/ 17 h 129"/>
              <a:gd name="T14" fmla="*/ 36 w 167"/>
              <a:gd name="T15" fmla="*/ 0 h 129"/>
              <a:gd name="T16" fmla="*/ 46 w 167"/>
              <a:gd name="T17" fmla="*/ 0 h 129"/>
              <a:gd name="T18" fmla="*/ 46 w 167"/>
              <a:gd name="T19" fmla="*/ 127 h 129"/>
              <a:gd name="T20" fmla="*/ 108 w 167"/>
              <a:gd name="T21" fmla="*/ 58 h 129"/>
              <a:gd name="T22" fmla="*/ 94 w 167"/>
              <a:gd name="T23" fmla="*/ 48 h 129"/>
              <a:gd name="T24" fmla="*/ 89 w 167"/>
              <a:gd name="T25" fmla="*/ 33 h 129"/>
              <a:gd name="T26" fmla="*/ 99 w 167"/>
              <a:gd name="T27" fmla="*/ 9 h 129"/>
              <a:gd name="T28" fmla="*/ 125 w 167"/>
              <a:gd name="T29" fmla="*/ 0 h 129"/>
              <a:gd name="T30" fmla="*/ 152 w 167"/>
              <a:gd name="T31" fmla="*/ 10 h 129"/>
              <a:gd name="T32" fmla="*/ 162 w 167"/>
              <a:gd name="T33" fmla="*/ 33 h 129"/>
              <a:gd name="T34" fmla="*/ 157 w 167"/>
              <a:gd name="T35" fmla="*/ 48 h 129"/>
              <a:gd name="T36" fmla="*/ 143 w 167"/>
              <a:gd name="T37" fmla="*/ 58 h 129"/>
              <a:gd name="T38" fmla="*/ 161 w 167"/>
              <a:gd name="T39" fmla="*/ 70 h 129"/>
              <a:gd name="T40" fmla="*/ 167 w 167"/>
              <a:gd name="T41" fmla="*/ 91 h 129"/>
              <a:gd name="T42" fmla="*/ 155 w 167"/>
              <a:gd name="T43" fmla="*/ 118 h 129"/>
              <a:gd name="T44" fmla="*/ 125 w 167"/>
              <a:gd name="T45" fmla="*/ 129 h 129"/>
              <a:gd name="T46" fmla="*/ 95 w 167"/>
              <a:gd name="T47" fmla="*/ 118 h 129"/>
              <a:gd name="T48" fmla="*/ 84 w 167"/>
              <a:gd name="T49" fmla="*/ 90 h 129"/>
              <a:gd name="T50" fmla="*/ 90 w 167"/>
              <a:gd name="T51" fmla="*/ 70 h 129"/>
              <a:gd name="T52" fmla="*/ 108 w 167"/>
              <a:gd name="T53" fmla="*/ 58 h 129"/>
              <a:gd name="T54" fmla="*/ 105 w 167"/>
              <a:gd name="T55" fmla="*/ 32 h 129"/>
              <a:gd name="T56" fmla="*/ 110 w 167"/>
              <a:gd name="T57" fmla="*/ 47 h 129"/>
              <a:gd name="T58" fmla="*/ 125 w 167"/>
              <a:gd name="T59" fmla="*/ 52 h 129"/>
              <a:gd name="T60" fmla="*/ 140 w 167"/>
              <a:gd name="T61" fmla="*/ 47 h 129"/>
              <a:gd name="T62" fmla="*/ 146 w 167"/>
              <a:gd name="T63" fmla="*/ 33 h 129"/>
              <a:gd name="T64" fmla="*/ 140 w 167"/>
              <a:gd name="T65" fmla="*/ 19 h 129"/>
              <a:gd name="T66" fmla="*/ 125 w 167"/>
              <a:gd name="T67" fmla="*/ 13 h 129"/>
              <a:gd name="T68" fmla="*/ 111 w 167"/>
              <a:gd name="T69" fmla="*/ 18 h 129"/>
              <a:gd name="T70" fmla="*/ 105 w 167"/>
              <a:gd name="T71" fmla="*/ 32 h 129"/>
              <a:gd name="T72" fmla="*/ 100 w 167"/>
              <a:gd name="T73" fmla="*/ 90 h 129"/>
              <a:gd name="T74" fmla="*/ 103 w 167"/>
              <a:gd name="T75" fmla="*/ 103 h 129"/>
              <a:gd name="T76" fmla="*/ 112 w 167"/>
              <a:gd name="T77" fmla="*/ 113 h 129"/>
              <a:gd name="T78" fmla="*/ 125 w 167"/>
              <a:gd name="T79" fmla="*/ 116 h 129"/>
              <a:gd name="T80" fmla="*/ 144 w 167"/>
              <a:gd name="T81" fmla="*/ 109 h 129"/>
              <a:gd name="T82" fmla="*/ 151 w 167"/>
              <a:gd name="T83" fmla="*/ 91 h 129"/>
              <a:gd name="T84" fmla="*/ 144 w 167"/>
              <a:gd name="T85" fmla="*/ 72 h 129"/>
              <a:gd name="T86" fmla="*/ 125 w 167"/>
              <a:gd name="T87" fmla="*/ 65 h 129"/>
              <a:gd name="T88" fmla="*/ 107 w 167"/>
              <a:gd name="T89" fmla="*/ 72 h 129"/>
              <a:gd name="T90" fmla="*/ 100 w 167"/>
              <a:gd name="T91" fmla="*/ 9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7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108" y="58"/>
                </a:moveTo>
                <a:cubicBezTo>
                  <a:pt x="101" y="56"/>
                  <a:pt x="97" y="53"/>
                  <a:pt x="94" y="48"/>
                </a:cubicBezTo>
                <a:cubicBezTo>
                  <a:pt x="91" y="44"/>
                  <a:pt x="89" y="39"/>
                  <a:pt x="89" y="33"/>
                </a:cubicBezTo>
                <a:cubicBezTo>
                  <a:pt x="89" y="23"/>
                  <a:pt x="92" y="16"/>
                  <a:pt x="99" y="9"/>
                </a:cubicBezTo>
                <a:cubicBezTo>
                  <a:pt x="105" y="3"/>
                  <a:pt x="114" y="0"/>
                  <a:pt x="125" y="0"/>
                </a:cubicBezTo>
                <a:cubicBezTo>
                  <a:pt x="136" y="0"/>
                  <a:pt x="145" y="3"/>
                  <a:pt x="152" y="10"/>
                </a:cubicBezTo>
                <a:cubicBezTo>
                  <a:pt x="158" y="16"/>
                  <a:pt x="162" y="24"/>
                  <a:pt x="162" y="33"/>
                </a:cubicBezTo>
                <a:cubicBezTo>
                  <a:pt x="162" y="39"/>
                  <a:pt x="160" y="44"/>
                  <a:pt x="157" y="48"/>
                </a:cubicBezTo>
                <a:cubicBezTo>
                  <a:pt x="154" y="53"/>
                  <a:pt x="149" y="56"/>
                  <a:pt x="143" y="58"/>
                </a:cubicBezTo>
                <a:cubicBezTo>
                  <a:pt x="151" y="61"/>
                  <a:pt x="157" y="65"/>
                  <a:pt x="161" y="70"/>
                </a:cubicBezTo>
                <a:cubicBezTo>
                  <a:pt x="165" y="76"/>
                  <a:pt x="167" y="83"/>
                  <a:pt x="167" y="91"/>
                </a:cubicBezTo>
                <a:cubicBezTo>
                  <a:pt x="167" y="101"/>
                  <a:pt x="163" y="110"/>
                  <a:pt x="155" y="118"/>
                </a:cubicBezTo>
                <a:cubicBezTo>
                  <a:pt x="148" y="125"/>
                  <a:pt x="138" y="129"/>
                  <a:pt x="125" y="129"/>
                </a:cubicBezTo>
                <a:cubicBezTo>
                  <a:pt x="113" y="129"/>
                  <a:pt x="103" y="125"/>
                  <a:pt x="95" y="118"/>
                </a:cubicBezTo>
                <a:cubicBezTo>
                  <a:pt x="88" y="110"/>
                  <a:pt x="84" y="101"/>
                  <a:pt x="84" y="90"/>
                </a:cubicBezTo>
                <a:cubicBezTo>
                  <a:pt x="84" y="82"/>
                  <a:pt x="86" y="75"/>
                  <a:pt x="90" y="70"/>
                </a:cubicBezTo>
                <a:cubicBezTo>
                  <a:pt x="94" y="64"/>
                  <a:pt x="100" y="60"/>
                  <a:pt x="108" y="58"/>
                </a:cubicBezTo>
                <a:close/>
                <a:moveTo>
                  <a:pt x="105" y="32"/>
                </a:moveTo>
                <a:cubicBezTo>
                  <a:pt x="105" y="38"/>
                  <a:pt x="107" y="43"/>
                  <a:pt x="110" y="47"/>
                </a:cubicBezTo>
                <a:cubicBezTo>
                  <a:pt x="114" y="50"/>
                  <a:pt x="119" y="52"/>
                  <a:pt x="125" y="52"/>
                </a:cubicBezTo>
                <a:cubicBezTo>
                  <a:pt x="131" y="52"/>
                  <a:pt x="136" y="50"/>
                  <a:pt x="140" y="47"/>
                </a:cubicBezTo>
                <a:cubicBezTo>
                  <a:pt x="144" y="43"/>
                  <a:pt x="146" y="38"/>
                  <a:pt x="146" y="33"/>
                </a:cubicBezTo>
                <a:cubicBezTo>
                  <a:pt x="146" y="27"/>
                  <a:pt x="144" y="22"/>
                  <a:pt x="140" y="19"/>
                </a:cubicBezTo>
                <a:cubicBezTo>
                  <a:pt x="136" y="15"/>
                  <a:pt x="131" y="13"/>
                  <a:pt x="125" y="13"/>
                </a:cubicBezTo>
                <a:cubicBezTo>
                  <a:pt x="119" y="13"/>
                  <a:pt x="115" y="15"/>
                  <a:pt x="111" y="18"/>
                </a:cubicBezTo>
                <a:cubicBezTo>
                  <a:pt x="107" y="22"/>
                  <a:pt x="105" y="27"/>
                  <a:pt x="105" y="32"/>
                </a:cubicBezTo>
                <a:close/>
                <a:moveTo>
                  <a:pt x="100" y="90"/>
                </a:moveTo>
                <a:cubicBezTo>
                  <a:pt x="100" y="95"/>
                  <a:pt x="101" y="99"/>
                  <a:pt x="103" y="103"/>
                </a:cubicBezTo>
                <a:cubicBezTo>
                  <a:pt x="105" y="107"/>
                  <a:pt x="108" y="110"/>
                  <a:pt x="112" y="113"/>
                </a:cubicBezTo>
                <a:cubicBezTo>
                  <a:pt x="116" y="115"/>
                  <a:pt x="121" y="116"/>
                  <a:pt x="125" y="116"/>
                </a:cubicBezTo>
                <a:cubicBezTo>
                  <a:pt x="133" y="116"/>
                  <a:pt x="139" y="114"/>
                  <a:pt x="144" y="109"/>
                </a:cubicBezTo>
                <a:cubicBezTo>
                  <a:pt x="149" y="104"/>
                  <a:pt x="151" y="98"/>
                  <a:pt x="151" y="91"/>
                </a:cubicBezTo>
                <a:cubicBezTo>
                  <a:pt x="151" y="83"/>
                  <a:pt x="149" y="77"/>
                  <a:pt x="144" y="72"/>
                </a:cubicBezTo>
                <a:cubicBezTo>
                  <a:pt x="139" y="67"/>
                  <a:pt x="132" y="65"/>
                  <a:pt x="125" y="65"/>
                </a:cubicBezTo>
                <a:cubicBezTo>
                  <a:pt x="118" y="65"/>
                  <a:pt x="112" y="67"/>
                  <a:pt x="107" y="72"/>
                </a:cubicBezTo>
                <a:cubicBezTo>
                  <a:pt x="102" y="77"/>
                  <a:pt x="100" y="83"/>
                  <a:pt x="100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5" name="Freeform 29"/>
          <p:cNvSpPr>
            <a:spLocks noEditPoints="1"/>
          </p:cNvSpPr>
          <p:nvPr/>
        </p:nvSpPr>
        <p:spPr bwMode="auto">
          <a:xfrm>
            <a:off x="1928352" y="5407041"/>
            <a:ext cx="83344" cy="64823"/>
          </a:xfrm>
          <a:custGeom>
            <a:avLst/>
            <a:gdLst>
              <a:gd name="T0" fmla="*/ 46 w 168"/>
              <a:gd name="T1" fmla="*/ 127 h 129"/>
              <a:gd name="T2" fmla="*/ 31 w 168"/>
              <a:gd name="T3" fmla="*/ 127 h 129"/>
              <a:gd name="T4" fmla="*/ 31 w 168"/>
              <a:gd name="T5" fmla="*/ 28 h 129"/>
              <a:gd name="T6" fmla="*/ 16 w 168"/>
              <a:gd name="T7" fmla="*/ 39 h 129"/>
              <a:gd name="T8" fmla="*/ 0 w 168"/>
              <a:gd name="T9" fmla="*/ 47 h 129"/>
              <a:gd name="T10" fmla="*/ 0 w 168"/>
              <a:gd name="T11" fmla="*/ 32 h 129"/>
              <a:gd name="T12" fmla="*/ 23 w 168"/>
              <a:gd name="T13" fmla="*/ 17 h 129"/>
              <a:gd name="T14" fmla="*/ 36 w 168"/>
              <a:gd name="T15" fmla="*/ 0 h 129"/>
              <a:gd name="T16" fmla="*/ 46 w 168"/>
              <a:gd name="T17" fmla="*/ 0 h 129"/>
              <a:gd name="T18" fmla="*/ 46 w 168"/>
              <a:gd name="T19" fmla="*/ 127 h 129"/>
              <a:gd name="T20" fmla="*/ 84 w 168"/>
              <a:gd name="T21" fmla="*/ 94 h 129"/>
              <a:gd name="T22" fmla="*/ 100 w 168"/>
              <a:gd name="T23" fmla="*/ 92 h 129"/>
              <a:gd name="T24" fmla="*/ 109 w 168"/>
              <a:gd name="T25" fmla="*/ 110 h 129"/>
              <a:gd name="T26" fmla="*/ 125 w 168"/>
              <a:gd name="T27" fmla="*/ 116 h 129"/>
              <a:gd name="T28" fmla="*/ 144 w 168"/>
              <a:gd name="T29" fmla="*/ 108 h 129"/>
              <a:gd name="T30" fmla="*/ 151 w 168"/>
              <a:gd name="T31" fmla="*/ 85 h 129"/>
              <a:gd name="T32" fmla="*/ 144 w 168"/>
              <a:gd name="T33" fmla="*/ 64 h 129"/>
              <a:gd name="T34" fmla="*/ 124 w 168"/>
              <a:gd name="T35" fmla="*/ 57 h 129"/>
              <a:gd name="T36" fmla="*/ 111 w 168"/>
              <a:gd name="T37" fmla="*/ 60 h 129"/>
              <a:gd name="T38" fmla="*/ 101 w 168"/>
              <a:gd name="T39" fmla="*/ 69 h 129"/>
              <a:gd name="T40" fmla="*/ 87 w 168"/>
              <a:gd name="T41" fmla="*/ 67 h 129"/>
              <a:gd name="T42" fmla="*/ 99 w 168"/>
              <a:gd name="T43" fmla="*/ 2 h 129"/>
              <a:gd name="T44" fmla="*/ 162 w 168"/>
              <a:gd name="T45" fmla="*/ 2 h 129"/>
              <a:gd name="T46" fmla="*/ 162 w 168"/>
              <a:gd name="T47" fmla="*/ 17 h 129"/>
              <a:gd name="T48" fmla="*/ 112 w 168"/>
              <a:gd name="T49" fmla="*/ 17 h 129"/>
              <a:gd name="T50" fmla="*/ 105 w 168"/>
              <a:gd name="T51" fmla="*/ 51 h 129"/>
              <a:gd name="T52" fmla="*/ 129 w 168"/>
              <a:gd name="T53" fmla="*/ 43 h 129"/>
              <a:gd name="T54" fmla="*/ 156 w 168"/>
              <a:gd name="T55" fmla="*/ 54 h 129"/>
              <a:gd name="T56" fmla="*/ 168 w 168"/>
              <a:gd name="T57" fmla="*/ 84 h 129"/>
              <a:gd name="T58" fmla="*/ 158 w 168"/>
              <a:gd name="T59" fmla="*/ 113 h 129"/>
              <a:gd name="T60" fmla="*/ 125 w 168"/>
              <a:gd name="T61" fmla="*/ 129 h 129"/>
              <a:gd name="T62" fmla="*/ 97 w 168"/>
              <a:gd name="T63" fmla="*/ 119 h 129"/>
              <a:gd name="T64" fmla="*/ 84 w 168"/>
              <a:gd name="T6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84" y="94"/>
                </a:moveTo>
                <a:lnTo>
                  <a:pt x="100" y="92"/>
                </a:lnTo>
                <a:cubicBezTo>
                  <a:pt x="102" y="100"/>
                  <a:pt x="104" y="106"/>
                  <a:pt x="109" y="110"/>
                </a:cubicBezTo>
                <a:cubicBezTo>
                  <a:pt x="113" y="114"/>
                  <a:pt x="118" y="116"/>
                  <a:pt x="125" y="116"/>
                </a:cubicBezTo>
                <a:cubicBezTo>
                  <a:pt x="132" y="116"/>
                  <a:pt x="138" y="113"/>
                  <a:pt x="144" y="108"/>
                </a:cubicBezTo>
                <a:cubicBezTo>
                  <a:pt x="149" y="102"/>
                  <a:pt x="151" y="94"/>
                  <a:pt x="151" y="85"/>
                </a:cubicBezTo>
                <a:cubicBezTo>
                  <a:pt x="151" y="76"/>
                  <a:pt x="149" y="70"/>
                  <a:pt x="144" y="64"/>
                </a:cubicBezTo>
                <a:cubicBezTo>
                  <a:pt x="139" y="59"/>
                  <a:pt x="132" y="57"/>
                  <a:pt x="124" y="57"/>
                </a:cubicBezTo>
                <a:cubicBezTo>
                  <a:pt x="119" y="57"/>
                  <a:pt x="115" y="58"/>
                  <a:pt x="111" y="60"/>
                </a:cubicBezTo>
                <a:cubicBezTo>
                  <a:pt x="107" y="62"/>
                  <a:pt x="104" y="65"/>
                  <a:pt x="101" y="69"/>
                </a:cubicBezTo>
                <a:lnTo>
                  <a:pt x="87" y="67"/>
                </a:lnTo>
                <a:lnTo>
                  <a:pt x="99" y="2"/>
                </a:lnTo>
                <a:lnTo>
                  <a:pt x="162" y="2"/>
                </a:lnTo>
                <a:lnTo>
                  <a:pt x="162" y="17"/>
                </a:lnTo>
                <a:lnTo>
                  <a:pt x="112" y="17"/>
                </a:lnTo>
                <a:lnTo>
                  <a:pt x="105" y="51"/>
                </a:lnTo>
                <a:cubicBezTo>
                  <a:pt x="112" y="46"/>
                  <a:pt x="120" y="43"/>
                  <a:pt x="129" y="43"/>
                </a:cubicBezTo>
                <a:cubicBezTo>
                  <a:pt x="140" y="43"/>
                  <a:pt x="149" y="47"/>
                  <a:pt x="156" y="54"/>
                </a:cubicBezTo>
                <a:cubicBezTo>
                  <a:pt x="164" y="62"/>
                  <a:pt x="168" y="72"/>
                  <a:pt x="168" y="84"/>
                </a:cubicBezTo>
                <a:cubicBezTo>
                  <a:pt x="168" y="95"/>
                  <a:pt x="164" y="105"/>
                  <a:pt x="158" y="113"/>
                </a:cubicBezTo>
                <a:cubicBezTo>
                  <a:pt x="150" y="124"/>
                  <a:pt x="139" y="129"/>
                  <a:pt x="125" y="129"/>
                </a:cubicBezTo>
                <a:cubicBezTo>
                  <a:pt x="113" y="129"/>
                  <a:pt x="104" y="126"/>
                  <a:pt x="97" y="119"/>
                </a:cubicBezTo>
                <a:cubicBezTo>
                  <a:pt x="89" y="113"/>
                  <a:pt x="85" y="104"/>
                  <a:pt x="8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6" name="Freeform 30"/>
          <p:cNvSpPr>
            <a:spLocks noEditPoints="1"/>
          </p:cNvSpPr>
          <p:nvPr/>
        </p:nvSpPr>
        <p:spPr bwMode="auto">
          <a:xfrm>
            <a:off x="1686259" y="5407041"/>
            <a:ext cx="82021" cy="63500"/>
          </a:xfrm>
          <a:custGeom>
            <a:avLst/>
            <a:gdLst>
              <a:gd name="T0" fmla="*/ 47 w 166"/>
              <a:gd name="T1" fmla="*/ 127 h 127"/>
              <a:gd name="T2" fmla="*/ 31 w 166"/>
              <a:gd name="T3" fmla="*/ 127 h 127"/>
              <a:gd name="T4" fmla="*/ 31 w 166"/>
              <a:gd name="T5" fmla="*/ 28 h 127"/>
              <a:gd name="T6" fmla="*/ 17 w 166"/>
              <a:gd name="T7" fmla="*/ 39 h 127"/>
              <a:gd name="T8" fmla="*/ 0 w 166"/>
              <a:gd name="T9" fmla="*/ 47 h 127"/>
              <a:gd name="T10" fmla="*/ 0 w 166"/>
              <a:gd name="T11" fmla="*/ 32 h 127"/>
              <a:gd name="T12" fmla="*/ 23 w 166"/>
              <a:gd name="T13" fmla="*/ 17 h 127"/>
              <a:gd name="T14" fmla="*/ 37 w 166"/>
              <a:gd name="T15" fmla="*/ 0 h 127"/>
              <a:gd name="T16" fmla="*/ 47 w 166"/>
              <a:gd name="T17" fmla="*/ 0 h 127"/>
              <a:gd name="T18" fmla="*/ 47 w 166"/>
              <a:gd name="T19" fmla="*/ 127 h 127"/>
              <a:gd name="T20" fmla="*/ 166 w 166"/>
              <a:gd name="T21" fmla="*/ 112 h 127"/>
              <a:gd name="T22" fmla="*/ 166 w 166"/>
              <a:gd name="T23" fmla="*/ 127 h 127"/>
              <a:gd name="T24" fmla="*/ 82 w 166"/>
              <a:gd name="T25" fmla="*/ 127 h 127"/>
              <a:gd name="T26" fmla="*/ 84 w 166"/>
              <a:gd name="T27" fmla="*/ 116 h 127"/>
              <a:gd name="T28" fmla="*/ 94 w 166"/>
              <a:gd name="T29" fmla="*/ 99 h 127"/>
              <a:gd name="T30" fmla="*/ 115 w 166"/>
              <a:gd name="T31" fmla="*/ 80 h 127"/>
              <a:gd name="T32" fmla="*/ 142 w 166"/>
              <a:gd name="T33" fmla="*/ 53 h 127"/>
              <a:gd name="T34" fmla="*/ 150 w 166"/>
              <a:gd name="T35" fmla="*/ 35 h 127"/>
              <a:gd name="T36" fmla="*/ 143 w 166"/>
              <a:gd name="T37" fmla="*/ 19 h 127"/>
              <a:gd name="T38" fmla="*/ 126 w 166"/>
              <a:gd name="T39" fmla="*/ 13 h 127"/>
              <a:gd name="T40" fmla="*/ 108 w 166"/>
              <a:gd name="T41" fmla="*/ 20 h 127"/>
              <a:gd name="T42" fmla="*/ 101 w 166"/>
              <a:gd name="T43" fmla="*/ 38 h 127"/>
              <a:gd name="T44" fmla="*/ 85 w 166"/>
              <a:gd name="T45" fmla="*/ 37 h 127"/>
              <a:gd name="T46" fmla="*/ 98 w 166"/>
              <a:gd name="T47" fmla="*/ 9 h 127"/>
              <a:gd name="T48" fmla="*/ 126 w 166"/>
              <a:gd name="T49" fmla="*/ 0 h 127"/>
              <a:gd name="T50" fmla="*/ 155 w 166"/>
              <a:gd name="T51" fmla="*/ 10 h 127"/>
              <a:gd name="T52" fmla="*/ 166 w 166"/>
              <a:gd name="T53" fmla="*/ 35 h 127"/>
              <a:gd name="T54" fmla="*/ 162 w 166"/>
              <a:gd name="T55" fmla="*/ 50 h 127"/>
              <a:gd name="T56" fmla="*/ 152 w 166"/>
              <a:gd name="T57" fmla="*/ 65 h 127"/>
              <a:gd name="T58" fmla="*/ 128 w 166"/>
              <a:gd name="T59" fmla="*/ 88 h 127"/>
              <a:gd name="T60" fmla="*/ 110 w 166"/>
              <a:gd name="T61" fmla="*/ 103 h 127"/>
              <a:gd name="T62" fmla="*/ 104 w 166"/>
              <a:gd name="T63" fmla="*/ 112 h 127"/>
              <a:gd name="T64" fmla="*/ 166 w 166"/>
              <a:gd name="T65" fmla="*/ 11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127">
                <a:moveTo>
                  <a:pt x="47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3" y="35"/>
                  <a:pt x="17" y="39"/>
                </a:cubicBezTo>
                <a:cubicBezTo>
                  <a:pt x="11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7" y="23"/>
                  <a:pt x="23" y="17"/>
                </a:cubicBezTo>
                <a:cubicBezTo>
                  <a:pt x="29" y="11"/>
                  <a:pt x="34" y="6"/>
                  <a:pt x="37" y="0"/>
                </a:cubicBezTo>
                <a:lnTo>
                  <a:pt x="47" y="0"/>
                </a:lnTo>
                <a:lnTo>
                  <a:pt x="47" y="127"/>
                </a:lnTo>
                <a:close/>
                <a:moveTo>
                  <a:pt x="166" y="112"/>
                </a:moveTo>
                <a:lnTo>
                  <a:pt x="166" y="127"/>
                </a:lnTo>
                <a:lnTo>
                  <a:pt x="82" y="127"/>
                </a:lnTo>
                <a:cubicBezTo>
                  <a:pt x="82" y="123"/>
                  <a:pt x="83" y="119"/>
                  <a:pt x="84" y="116"/>
                </a:cubicBezTo>
                <a:cubicBezTo>
                  <a:pt x="86" y="110"/>
                  <a:pt x="90" y="105"/>
                  <a:pt x="94" y="99"/>
                </a:cubicBezTo>
                <a:cubicBezTo>
                  <a:pt x="99" y="94"/>
                  <a:pt x="106" y="87"/>
                  <a:pt x="115" y="80"/>
                </a:cubicBezTo>
                <a:cubicBezTo>
                  <a:pt x="128" y="69"/>
                  <a:pt x="138" y="60"/>
                  <a:pt x="142" y="53"/>
                </a:cubicBezTo>
                <a:cubicBezTo>
                  <a:pt x="147" y="47"/>
                  <a:pt x="150" y="41"/>
                  <a:pt x="150" y="35"/>
                </a:cubicBezTo>
                <a:cubicBezTo>
                  <a:pt x="150" y="29"/>
                  <a:pt x="147" y="23"/>
                  <a:pt x="143" y="19"/>
                </a:cubicBezTo>
                <a:cubicBezTo>
                  <a:pt x="139" y="15"/>
                  <a:pt x="133" y="13"/>
                  <a:pt x="126" y="13"/>
                </a:cubicBezTo>
                <a:cubicBezTo>
                  <a:pt x="119" y="13"/>
                  <a:pt x="113" y="15"/>
                  <a:pt x="108" y="20"/>
                </a:cubicBezTo>
                <a:cubicBezTo>
                  <a:pt x="104" y="24"/>
                  <a:pt x="101" y="30"/>
                  <a:pt x="101" y="38"/>
                </a:cubicBezTo>
                <a:lnTo>
                  <a:pt x="85" y="37"/>
                </a:lnTo>
                <a:cubicBezTo>
                  <a:pt x="87" y="25"/>
                  <a:pt x="91" y="16"/>
                  <a:pt x="98" y="9"/>
                </a:cubicBezTo>
                <a:cubicBezTo>
                  <a:pt x="105" y="3"/>
                  <a:pt x="114" y="0"/>
                  <a:pt x="126" y="0"/>
                </a:cubicBezTo>
                <a:cubicBezTo>
                  <a:pt x="138" y="0"/>
                  <a:pt x="148" y="3"/>
                  <a:pt x="155" y="10"/>
                </a:cubicBezTo>
                <a:cubicBezTo>
                  <a:pt x="162" y="17"/>
                  <a:pt x="166" y="25"/>
                  <a:pt x="166" y="35"/>
                </a:cubicBezTo>
                <a:cubicBezTo>
                  <a:pt x="166" y="40"/>
                  <a:pt x="165" y="45"/>
                  <a:pt x="162" y="50"/>
                </a:cubicBezTo>
                <a:cubicBezTo>
                  <a:pt x="160" y="55"/>
                  <a:pt x="157" y="60"/>
                  <a:pt x="152" y="65"/>
                </a:cubicBezTo>
                <a:cubicBezTo>
                  <a:pt x="147" y="71"/>
                  <a:pt x="140" y="78"/>
                  <a:pt x="128" y="88"/>
                </a:cubicBezTo>
                <a:cubicBezTo>
                  <a:pt x="119" y="95"/>
                  <a:pt x="113" y="100"/>
                  <a:pt x="110" y="103"/>
                </a:cubicBezTo>
                <a:cubicBezTo>
                  <a:pt x="108" y="106"/>
                  <a:pt x="106" y="109"/>
                  <a:pt x="104" y="112"/>
                </a:cubicBezTo>
                <a:lnTo>
                  <a:pt x="166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7" name="Freeform 31"/>
          <p:cNvSpPr>
            <a:spLocks noEditPoints="1"/>
          </p:cNvSpPr>
          <p:nvPr/>
        </p:nvSpPr>
        <p:spPr bwMode="auto">
          <a:xfrm>
            <a:off x="1461363" y="5407041"/>
            <a:ext cx="41011" cy="64823"/>
          </a:xfrm>
          <a:custGeom>
            <a:avLst/>
            <a:gdLst>
              <a:gd name="T0" fmla="*/ 2 w 83"/>
              <a:gd name="T1" fmla="*/ 97 h 129"/>
              <a:gd name="T2" fmla="*/ 17 w 83"/>
              <a:gd name="T3" fmla="*/ 96 h 129"/>
              <a:gd name="T4" fmla="*/ 24 w 83"/>
              <a:gd name="T5" fmla="*/ 111 h 129"/>
              <a:gd name="T6" fmla="*/ 38 w 83"/>
              <a:gd name="T7" fmla="*/ 116 h 129"/>
              <a:gd name="T8" fmla="*/ 50 w 83"/>
              <a:gd name="T9" fmla="*/ 113 h 129"/>
              <a:gd name="T10" fmla="*/ 59 w 83"/>
              <a:gd name="T11" fmla="*/ 104 h 129"/>
              <a:gd name="T12" fmla="*/ 65 w 83"/>
              <a:gd name="T13" fmla="*/ 89 h 129"/>
              <a:gd name="T14" fmla="*/ 67 w 83"/>
              <a:gd name="T15" fmla="*/ 70 h 129"/>
              <a:gd name="T16" fmla="*/ 67 w 83"/>
              <a:gd name="T17" fmla="*/ 67 h 129"/>
              <a:gd name="T18" fmla="*/ 54 w 83"/>
              <a:gd name="T19" fmla="*/ 79 h 129"/>
              <a:gd name="T20" fmla="*/ 37 w 83"/>
              <a:gd name="T21" fmla="*/ 84 h 129"/>
              <a:gd name="T22" fmla="*/ 10 w 83"/>
              <a:gd name="T23" fmla="*/ 72 h 129"/>
              <a:gd name="T24" fmla="*/ 0 w 83"/>
              <a:gd name="T25" fmla="*/ 43 h 129"/>
              <a:gd name="T26" fmla="*/ 11 w 83"/>
              <a:gd name="T27" fmla="*/ 12 h 129"/>
              <a:gd name="T28" fmla="*/ 39 w 83"/>
              <a:gd name="T29" fmla="*/ 0 h 129"/>
              <a:gd name="T30" fmla="*/ 62 w 83"/>
              <a:gd name="T31" fmla="*/ 7 h 129"/>
              <a:gd name="T32" fmla="*/ 77 w 83"/>
              <a:gd name="T33" fmla="*/ 26 h 129"/>
              <a:gd name="T34" fmla="*/ 83 w 83"/>
              <a:gd name="T35" fmla="*/ 61 h 129"/>
              <a:gd name="T36" fmla="*/ 77 w 83"/>
              <a:gd name="T37" fmla="*/ 99 h 129"/>
              <a:gd name="T38" fmla="*/ 62 w 83"/>
              <a:gd name="T39" fmla="*/ 121 h 129"/>
              <a:gd name="T40" fmla="*/ 37 w 83"/>
              <a:gd name="T41" fmla="*/ 129 h 129"/>
              <a:gd name="T42" fmla="*/ 13 w 83"/>
              <a:gd name="T43" fmla="*/ 121 h 129"/>
              <a:gd name="T44" fmla="*/ 2 w 83"/>
              <a:gd name="T45" fmla="*/ 97 h 129"/>
              <a:gd name="T46" fmla="*/ 65 w 83"/>
              <a:gd name="T47" fmla="*/ 42 h 129"/>
              <a:gd name="T48" fmla="*/ 58 w 83"/>
              <a:gd name="T49" fmla="*/ 21 h 129"/>
              <a:gd name="T50" fmla="*/ 41 w 83"/>
              <a:gd name="T51" fmla="*/ 13 h 129"/>
              <a:gd name="T52" fmla="*/ 23 w 83"/>
              <a:gd name="T53" fmla="*/ 21 h 129"/>
              <a:gd name="T54" fmla="*/ 16 w 83"/>
              <a:gd name="T55" fmla="*/ 43 h 129"/>
              <a:gd name="T56" fmla="*/ 23 w 83"/>
              <a:gd name="T57" fmla="*/ 63 h 129"/>
              <a:gd name="T58" fmla="*/ 41 w 83"/>
              <a:gd name="T59" fmla="*/ 70 h 129"/>
              <a:gd name="T60" fmla="*/ 58 w 83"/>
              <a:gd name="T61" fmla="*/ 63 h 129"/>
              <a:gd name="T62" fmla="*/ 65 w 83"/>
              <a:gd name="T63" fmla="*/ 4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129">
                <a:moveTo>
                  <a:pt x="2" y="97"/>
                </a:moveTo>
                <a:lnTo>
                  <a:pt x="17" y="96"/>
                </a:lnTo>
                <a:cubicBezTo>
                  <a:pt x="18" y="103"/>
                  <a:pt x="21" y="108"/>
                  <a:pt x="24" y="111"/>
                </a:cubicBezTo>
                <a:cubicBezTo>
                  <a:pt x="28" y="114"/>
                  <a:pt x="32" y="116"/>
                  <a:pt x="38" y="116"/>
                </a:cubicBezTo>
                <a:cubicBezTo>
                  <a:pt x="42" y="116"/>
                  <a:pt x="47" y="115"/>
                  <a:pt x="50" y="113"/>
                </a:cubicBezTo>
                <a:cubicBezTo>
                  <a:pt x="54" y="111"/>
                  <a:pt x="57" y="108"/>
                  <a:pt x="59" y="104"/>
                </a:cubicBezTo>
                <a:cubicBezTo>
                  <a:pt x="61" y="100"/>
                  <a:pt x="63" y="95"/>
                  <a:pt x="65" y="89"/>
                </a:cubicBezTo>
                <a:cubicBezTo>
                  <a:pt x="66" y="83"/>
                  <a:pt x="67" y="77"/>
                  <a:pt x="67" y="70"/>
                </a:cubicBezTo>
                <a:cubicBezTo>
                  <a:pt x="67" y="70"/>
                  <a:pt x="67" y="69"/>
                  <a:pt x="67" y="67"/>
                </a:cubicBezTo>
                <a:cubicBezTo>
                  <a:pt x="64" y="72"/>
                  <a:pt x="60" y="76"/>
                  <a:pt x="54" y="79"/>
                </a:cubicBezTo>
                <a:cubicBezTo>
                  <a:pt x="49" y="82"/>
                  <a:pt x="43" y="84"/>
                  <a:pt x="37" y="84"/>
                </a:cubicBezTo>
                <a:cubicBezTo>
                  <a:pt x="26" y="84"/>
                  <a:pt x="18" y="80"/>
                  <a:pt x="10" y="72"/>
                </a:cubicBezTo>
                <a:cubicBezTo>
                  <a:pt x="3" y="65"/>
                  <a:pt x="0" y="55"/>
                  <a:pt x="0" y="43"/>
                </a:cubicBezTo>
                <a:cubicBezTo>
                  <a:pt x="0" y="30"/>
                  <a:pt x="3" y="19"/>
                  <a:pt x="11" y="12"/>
                </a:cubicBezTo>
                <a:cubicBezTo>
                  <a:pt x="19" y="4"/>
                  <a:pt x="28" y="0"/>
                  <a:pt x="39" y="0"/>
                </a:cubicBezTo>
                <a:cubicBezTo>
                  <a:pt x="47" y="0"/>
                  <a:pt x="55" y="2"/>
                  <a:pt x="62" y="7"/>
                </a:cubicBezTo>
                <a:cubicBezTo>
                  <a:pt x="68" y="11"/>
                  <a:pt x="74" y="17"/>
                  <a:pt x="77" y="26"/>
                </a:cubicBezTo>
                <a:cubicBezTo>
                  <a:pt x="81" y="34"/>
                  <a:pt x="83" y="46"/>
                  <a:pt x="83" y="61"/>
                </a:cubicBezTo>
                <a:cubicBezTo>
                  <a:pt x="83" y="77"/>
                  <a:pt x="81" y="90"/>
                  <a:pt x="77" y="99"/>
                </a:cubicBezTo>
                <a:cubicBezTo>
                  <a:pt x="74" y="109"/>
                  <a:pt x="69" y="116"/>
                  <a:pt x="62" y="121"/>
                </a:cubicBezTo>
                <a:cubicBezTo>
                  <a:pt x="55" y="126"/>
                  <a:pt x="47" y="129"/>
                  <a:pt x="37" y="129"/>
                </a:cubicBezTo>
                <a:cubicBezTo>
                  <a:pt x="27" y="129"/>
                  <a:pt x="19" y="126"/>
                  <a:pt x="13" y="121"/>
                </a:cubicBezTo>
                <a:cubicBezTo>
                  <a:pt x="7" y="115"/>
                  <a:pt x="3" y="107"/>
                  <a:pt x="2" y="97"/>
                </a:cubicBezTo>
                <a:close/>
                <a:moveTo>
                  <a:pt x="65" y="42"/>
                </a:moveTo>
                <a:cubicBezTo>
                  <a:pt x="65" y="33"/>
                  <a:pt x="63" y="26"/>
                  <a:pt x="58" y="21"/>
                </a:cubicBezTo>
                <a:cubicBezTo>
                  <a:pt x="53" y="15"/>
                  <a:pt x="48" y="13"/>
                  <a:pt x="41" y="13"/>
                </a:cubicBezTo>
                <a:cubicBezTo>
                  <a:pt x="34" y="13"/>
                  <a:pt x="28" y="16"/>
                  <a:pt x="23" y="21"/>
                </a:cubicBezTo>
                <a:cubicBezTo>
                  <a:pt x="18" y="27"/>
                  <a:pt x="16" y="34"/>
                  <a:pt x="16" y="43"/>
                </a:cubicBezTo>
                <a:cubicBezTo>
                  <a:pt x="16" y="51"/>
                  <a:pt x="18" y="58"/>
                  <a:pt x="23" y="63"/>
                </a:cubicBezTo>
                <a:cubicBezTo>
                  <a:pt x="28" y="68"/>
                  <a:pt x="34" y="70"/>
                  <a:pt x="41" y="70"/>
                </a:cubicBezTo>
                <a:cubicBezTo>
                  <a:pt x="48" y="70"/>
                  <a:pt x="54" y="68"/>
                  <a:pt x="58" y="63"/>
                </a:cubicBezTo>
                <a:cubicBezTo>
                  <a:pt x="63" y="58"/>
                  <a:pt x="65" y="51"/>
                  <a:pt x="65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8" name="Freeform 32"/>
          <p:cNvSpPr>
            <a:spLocks noEditPoints="1"/>
          </p:cNvSpPr>
          <p:nvPr/>
        </p:nvSpPr>
        <p:spPr bwMode="auto">
          <a:xfrm>
            <a:off x="1217946" y="5407041"/>
            <a:ext cx="41011" cy="64823"/>
          </a:xfrm>
          <a:custGeom>
            <a:avLst/>
            <a:gdLst>
              <a:gd name="T0" fmla="*/ 81 w 83"/>
              <a:gd name="T1" fmla="*/ 31 h 129"/>
              <a:gd name="T2" fmla="*/ 66 w 83"/>
              <a:gd name="T3" fmla="*/ 33 h 129"/>
              <a:gd name="T4" fmla="*/ 60 w 83"/>
              <a:gd name="T5" fmla="*/ 19 h 129"/>
              <a:gd name="T6" fmla="*/ 44 w 83"/>
              <a:gd name="T7" fmla="*/ 13 h 129"/>
              <a:gd name="T8" fmla="*/ 31 w 83"/>
              <a:gd name="T9" fmla="*/ 17 h 129"/>
              <a:gd name="T10" fmla="*/ 20 w 83"/>
              <a:gd name="T11" fmla="*/ 32 h 129"/>
              <a:gd name="T12" fmla="*/ 15 w 83"/>
              <a:gd name="T13" fmla="*/ 62 h 129"/>
              <a:gd name="T14" fmla="*/ 29 w 83"/>
              <a:gd name="T15" fmla="*/ 49 h 129"/>
              <a:gd name="T16" fmla="*/ 46 w 83"/>
              <a:gd name="T17" fmla="*/ 45 h 129"/>
              <a:gd name="T18" fmla="*/ 72 w 83"/>
              <a:gd name="T19" fmla="*/ 56 h 129"/>
              <a:gd name="T20" fmla="*/ 83 w 83"/>
              <a:gd name="T21" fmla="*/ 86 h 129"/>
              <a:gd name="T22" fmla="*/ 78 w 83"/>
              <a:gd name="T23" fmla="*/ 108 h 129"/>
              <a:gd name="T24" fmla="*/ 64 w 83"/>
              <a:gd name="T25" fmla="*/ 123 h 129"/>
              <a:gd name="T26" fmla="*/ 44 w 83"/>
              <a:gd name="T27" fmla="*/ 129 h 129"/>
              <a:gd name="T28" fmla="*/ 12 w 83"/>
              <a:gd name="T29" fmla="*/ 115 h 129"/>
              <a:gd name="T30" fmla="*/ 0 w 83"/>
              <a:gd name="T31" fmla="*/ 68 h 129"/>
              <a:gd name="T32" fmla="*/ 13 w 83"/>
              <a:gd name="T33" fmla="*/ 15 h 129"/>
              <a:gd name="T34" fmla="*/ 45 w 83"/>
              <a:gd name="T35" fmla="*/ 0 h 129"/>
              <a:gd name="T36" fmla="*/ 70 w 83"/>
              <a:gd name="T37" fmla="*/ 8 h 129"/>
              <a:gd name="T38" fmla="*/ 81 w 83"/>
              <a:gd name="T39" fmla="*/ 31 h 129"/>
              <a:gd name="T40" fmla="*/ 18 w 83"/>
              <a:gd name="T41" fmla="*/ 86 h 129"/>
              <a:gd name="T42" fmla="*/ 21 w 83"/>
              <a:gd name="T43" fmla="*/ 101 h 129"/>
              <a:gd name="T44" fmla="*/ 31 w 83"/>
              <a:gd name="T45" fmla="*/ 112 h 129"/>
              <a:gd name="T46" fmla="*/ 43 w 83"/>
              <a:gd name="T47" fmla="*/ 116 h 129"/>
              <a:gd name="T48" fmla="*/ 60 w 83"/>
              <a:gd name="T49" fmla="*/ 108 h 129"/>
              <a:gd name="T50" fmla="*/ 67 w 83"/>
              <a:gd name="T51" fmla="*/ 87 h 129"/>
              <a:gd name="T52" fmla="*/ 60 w 83"/>
              <a:gd name="T53" fmla="*/ 66 h 129"/>
              <a:gd name="T54" fmla="*/ 43 w 83"/>
              <a:gd name="T55" fmla="*/ 59 h 129"/>
              <a:gd name="T56" fmla="*/ 25 w 83"/>
              <a:gd name="T57" fmla="*/ 66 h 129"/>
              <a:gd name="T58" fmla="*/ 18 w 83"/>
              <a:gd name="T59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29">
                <a:moveTo>
                  <a:pt x="81" y="31"/>
                </a:moveTo>
                <a:lnTo>
                  <a:pt x="66" y="33"/>
                </a:lnTo>
                <a:cubicBezTo>
                  <a:pt x="64" y="27"/>
                  <a:pt x="62" y="22"/>
                  <a:pt x="60" y="19"/>
                </a:cubicBezTo>
                <a:cubicBezTo>
                  <a:pt x="56" y="15"/>
                  <a:pt x="50" y="13"/>
                  <a:pt x="44" y="13"/>
                </a:cubicBezTo>
                <a:cubicBezTo>
                  <a:pt x="39" y="13"/>
                  <a:pt x="35" y="14"/>
                  <a:pt x="31" y="17"/>
                </a:cubicBezTo>
                <a:cubicBezTo>
                  <a:pt x="26" y="20"/>
                  <a:pt x="23" y="26"/>
                  <a:pt x="20" y="32"/>
                </a:cubicBezTo>
                <a:cubicBezTo>
                  <a:pt x="17" y="39"/>
                  <a:pt x="16" y="49"/>
                  <a:pt x="15" y="62"/>
                </a:cubicBezTo>
                <a:cubicBezTo>
                  <a:pt x="19" y="56"/>
                  <a:pt x="24" y="52"/>
                  <a:pt x="29" y="49"/>
                </a:cubicBezTo>
                <a:cubicBezTo>
                  <a:pt x="35" y="46"/>
                  <a:pt x="40" y="45"/>
                  <a:pt x="46" y="45"/>
                </a:cubicBezTo>
                <a:cubicBezTo>
                  <a:pt x="56" y="45"/>
                  <a:pt x="65" y="49"/>
                  <a:pt x="72" y="56"/>
                </a:cubicBezTo>
                <a:cubicBezTo>
                  <a:pt x="80" y="64"/>
                  <a:pt x="83" y="74"/>
                  <a:pt x="83" y="86"/>
                </a:cubicBezTo>
                <a:cubicBezTo>
                  <a:pt x="83" y="94"/>
                  <a:pt x="82" y="101"/>
                  <a:pt x="78" y="108"/>
                </a:cubicBezTo>
                <a:cubicBezTo>
                  <a:pt x="75" y="114"/>
                  <a:pt x="70" y="120"/>
                  <a:pt x="64" y="123"/>
                </a:cubicBezTo>
                <a:cubicBezTo>
                  <a:pt x="58" y="127"/>
                  <a:pt x="51" y="129"/>
                  <a:pt x="44" y="129"/>
                </a:cubicBezTo>
                <a:cubicBezTo>
                  <a:pt x="31" y="129"/>
                  <a:pt x="20" y="124"/>
                  <a:pt x="12" y="115"/>
                </a:cubicBezTo>
                <a:cubicBezTo>
                  <a:pt x="4" y="105"/>
                  <a:pt x="0" y="89"/>
                  <a:pt x="0" y="68"/>
                </a:cubicBezTo>
                <a:cubicBezTo>
                  <a:pt x="0" y="43"/>
                  <a:pt x="4" y="26"/>
                  <a:pt x="13" y="15"/>
                </a:cubicBezTo>
                <a:cubicBezTo>
                  <a:pt x="21" y="5"/>
                  <a:pt x="32" y="0"/>
                  <a:pt x="45" y="0"/>
                </a:cubicBezTo>
                <a:cubicBezTo>
                  <a:pt x="55" y="0"/>
                  <a:pt x="63" y="3"/>
                  <a:pt x="70" y="8"/>
                </a:cubicBezTo>
                <a:cubicBezTo>
                  <a:pt x="76" y="14"/>
                  <a:pt x="80" y="22"/>
                  <a:pt x="81" y="31"/>
                </a:cubicBezTo>
                <a:close/>
                <a:moveTo>
                  <a:pt x="18" y="86"/>
                </a:moveTo>
                <a:cubicBezTo>
                  <a:pt x="18" y="91"/>
                  <a:pt x="19" y="96"/>
                  <a:pt x="21" y="101"/>
                </a:cubicBezTo>
                <a:cubicBezTo>
                  <a:pt x="24" y="106"/>
                  <a:pt x="27" y="110"/>
                  <a:pt x="31" y="112"/>
                </a:cubicBezTo>
                <a:cubicBezTo>
                  <a:pt x="35" y="115"/>
                  <a:pt x="39" y="116"/>
                  <a:pt x="43" y="116"/>
                </a:cubicBezTo>
                <a:cubicBezTo>
                  <a:pt x="50" y="116"/>
                  <a:pt x="56" y="113"/>
                  <a:pt x="60" y="108"/>
                </a:cubicBezTo>
                <a:cubicBezTo>
                  <a:pt x="65" y="103"/>
                  <a:pt x="67" y="96"/>
                  <a:pt x="67" y="87"/>
                </a:cubicBezTo>
                <a:cubicBezTo>
                  <a:pt x="67" y="78"/>
                  <a:pt x="65" y="71"/>
                  <a:pt x="60" y="66"/>
                </a:cubicBezTo>
                <a:cubicBezTo>
                  <a:pt x="56" y="61"/>
                  <a:pt x="50" y="59"/>
                  <a:pt x="43" y="59"/>
                </a:cubicBezTo>
                <a:cubicBezTo>
                  <a:pt x="36" y="59"/>
                  <a:pt x="30" y="61"/>
                  <a:pt x="25" y="66"/>
                </a:cubicBezTo>
                <a:cubicBezTo>
                  <a:pt x="20" y="71"/>
                  <a:pt x="18" y="78"/>
                  <a:pt x="18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9" name="Freeform 33"/>
          <p:cNvSpPr>
            <a:spLocks/>
          </p:cNvSpPr>
          <p:nvPr/>
        </p:nvSpPr>
        <p:spPr bwMode="auto">
          <a:xfrm>
            <a:off x="975852" y="5407041"/>
            <a:ext cx="41011" cy="64823"/>
          </a:xfrm>
          <a:custGeom>
            <a:avLst/>
            <a:gdLst>
              <a:gd name="T0" fmla="*/ 0 w 83"/>
              <a:gd name="T1" fmla="*/ 93 h 129"/>
              <a:gd name="T2" fmla="*/ 15 w 83"/>
              <a:gd name="T3" fmla="*/ 91 h 129"/>
              <a:gd name="T4" fmla="*/ 25 w 83"/>
              <a:gd name="T5" fmla="*/ 110 h 129"/>
              <a:gd name="T6" fmla="*/ 40 w 83"/>
              <a:gd name="T7" fmla="*/ 116 h 129"/>
              <a:gd name="T8" fmla="*/ 59 w 83"/>
              <a:gd name="T9" fmla="*/ 108 h 129"/>
              <a:gd name="T10" fmla="*/ 66 w 83"/>
              <a:gd name="T11" fmla="*/ 90 h 129"/>
              <a:gd name="T12" fmla="*/ 59 w 83"/>
              <a:gd name="T13" fmla="*/ 72 h 129"/>
              <a:gd name="T14" fmla="*/ 41 w 83"/>
              <a:gd name="T15" fmla="*/ 65 h 129"/>
              <a:gd name="T16" fmla="*/ 31 w 83"/>
              <a:gd name="T17" fmla="*/ 67 h 129"/>
              <a:gd name="T18" fmla="*/ 32 w 83"/>
              <a:gd name="T19" fmla="*/ 53 h 129"/>
              <a:gd name="T20" fmla="*/ 35 w 83"/>
              <a:gd name="T21" fmla="*/ 54 h 129"/>
              <a:gd name="T22" fmla="*/ 53 w 83"/>
              <a:gd name="T23" fmla="*/ 48 h 129"/>
              <a:gd name="T24" fmla="*/ 60 w 83"/>
              <a:gd name="T25" fmla="*/ 33 h 129"/>
              <a:gd name="T26" fmla="*/ 55 w 83"/>
              <a:gd name="T27" fmla="*/ 18 h 129"/>
              <a:gd name="T28" fmla="*/ 40 w 83"/>
              <a:gd name="T29" fmla="*/ 13 h 129"/>
              <a:gd name="T30" fmla="*/ 25 w 83"/>
              <a:gd name="T31" fmla="*/ 18 h 129"/>
              <a:gd name="T32" fmla="*/ 17 w 83"/>
              <a:gd name="T33" fmla="*/ 36 h 129"/>
              <a:gd name="T34" fmla="*/ 2 w 83"/>
              <a:gd name="T35" fmla="*/ 33 h 129"/>
              <a:gd name="T36" fmla="*/ 15 w 83"/>
              <a:gd name="T37" fmla="*/ 9 h 129"/>
              <a:gd name="T38" fmla="*/ 39 w 83"/>
              <a:gd name="T39" fmla="*/ 0 h 129"/>
              <a:gd name="T40" fmla="*/ 59 w 83"/>
              <a:gd name="T41" fmla="*/ 4 h 129"/>
              <a:gd name="T42" fmla="*/ 72 w 83"/>
              <a:gd name="T43" fmla="*/ 17 h 129"/>
              <a:gd name="T44" fmla="*/ 76 w 83"/>
              <a:gd name="T45" fmla="*/ 33 h 129"/>
              <a:gd name="T46" fmla="*/ 72 w 83"/>
              <a:gd name="T47" fmla="*/ 48 h 129"/>
              <a:gd name="T48" fmla="*/ 59 w 83"/>
              <a:gd name="T49" fmla="*/ 58 h 129"/>
              <a:gd name="T50" fmla="*/ 76 w 83"/>
              <a:gd name="T51" fmla="*/ 69 h 129"/>
              <a:gd name="T52" fmla="*/ 83 w 83"/>
              <a:gd name="T53" fmla="*/ 89 h 129"/>
              <a:gd name="T54" fmla="*/ 71 w 83"/>
              <a:gd name="T55" fmla="*/ 117 h 129"/>
              <a:gd name="T56" fmla="*/ 40 w 83"/>
              <a:gd name="T57" fmla="*/ 129 h 129"/>
              <a:gd name="T58" fmla="*/ 13 w 83"/>
              <a:gd name="T59" fmla="*/ 119 h 129"/>
              <a:gd name="T60" fmla="*/ 0 w 83"/>
              <a:gd name="T61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3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0" name="Freeform 34"/>
          <p:cNvSpPr>
            <a:spLocks noEditPoints="1"/>
          </p:cNvSpPr>
          <p:nvPr/>
        </p:nvSpPr>
        <p:spPr bwMode="auto">
          <a:xfrm>
            <a:off x="732435" y="5407041"/>
            <a:ext cx="41011" cy="64823"/>
          </a:xfrm>
          <a:custGeom>
            <a:avLst/>
            <a:gdLst>
              <a:gd name="T0" fmla="*/ 0 w 82"/>
              <a:gd name="T1" fmla="*/ 64 h 129"/>
              <a:gd name="T2" fmla="*/ 5 w 82"/>
              <a:gd name="T3" fmla="*/ 28 h 129"/>
              <a:gd name="T4" fmla="*/ 18 w 82"/>
              <a:gd name="T5" fmla="*/ 7 h 129"/>
              <a:gd name="T6" fmla="*/ 41 w 82"/>
              <a:gd name="T7" fmla="*/ 0 h 129"/>
              <a:gd name="T8" fmla="*/ 59 w 82"/>
              <a:gd name="T9" fmla="*/ 4 h 129"/>
              <a:gd name="T10" fmla="*/ 72 w 82"/>
              <a:gd name="T11" fmla="*/ 16 h 129"/>
              <a:gd name="T12" fmla="*/ 79 w 82"/>
              <a:gd name="T13" fmla="*/ 35 h 129"/>
              <a:gd name="T14" fmla="*/ 82 w 82"/>
              <a:gd name="T15" fmla="*/ 64 h 129"/>
              <a:gd name="T16" fmla="*/ 78 w 82"/>
              <a:gd name="T17" fmla="*/ 100 h 129"/>
              <a:gd name="T18" fmla="*/ 64 w 82"/>
              <a:gd name="T19" fmla="*/ 121 h 129"/>
              <a:gd name="T20" fmla="*/ 41 w 82"/>
              <a:gd name="T21" fmla="*/ 129 h 129"/>
              <a:gd name="T22" fmla="*/ 13 w 82"/>
              <a:gd name="T23" fmla="*/ 116 h 129"/>
              <a:gd name="T24" fmla="*/ 0 w 82"/>
              <a:gd name="T25" fmla="*/ 64 h 129"/>
              <a:gd name="T26" fmla="*/ 16 w 82"/>
              <a:gd name="T27" fmla="*/ 64 h 129"/>
              <a:gd name="T28" fmla="*/ 23 w 82"/>
              <a:gd name="T29" fmla="*/ 106 h 129"/>
              <a:gd name="T30" fmla="*/ 41 w 82"/>
              <a:gd name="T31" fmla="*/ 116 h 129"/>
              <a:gd name="T32" fmla="*/ 59 w 82"/>
              <a:gd name="T33" fmla="*/ 106 h 129"/>
              <a:gd name="T34" fmla="*/ 66 w 82"/>
              <a:gd name="T35" fmla="*/ 64 h 129"/>
              <a:gd name="T36" fmla="*/ 59 w 82"/>
              <a:gd name="T37" fmla="*/ 23 h 129"/>
              <a:gd name="T38" fmla="*/ 41 w 82"/>
              <a:gd name="T39" fmla="*/ 13 h 129"/>
              <a:gd name="T40" fmla="*/ 24 w 82"/>
              <a:gd name="T41" fmla="*/ 22 h 129"/>
              <a:gd name="T42" fmla="*/ 16 w 82"/>
              <a:gd name="T43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" h="129">
                <a:moveTo>
                  <a:pt x="0" y="64"/>
                </a:moveTo>
                <a:cubicBezTo>
                  <a:pt x="0" y="49"/>
                  <a:pt x="2" y="38"/>
                  <a:pt x="5" y="28"/>
                </a:cubicBezTo>
                <a:cubicBezTo>
                  <a:pt x="8" y="19"/>
                  <a:pt x="12" y="12"/>
                  <a:pt x="18" y="7"/>
                </a:cubicBezTo>
                <a:cubicBezTo>
                  <a:pt x="25" y="3"/>
                  <a:pt x="32" y="0"/>
                  <a:pt x="41" y="0"/>
                </a:cubicBezTo>
                <a:cubicBezTo>
                  <a:pt x="48" y="0"/>
                  <a:pt x="54" y="1"/>
                  <a:pt x="59" y="4"/>
                </a:cubicBezTo>
                <a:cubicBezTo>
                  <a:pt x="64" y="7"/>
                  <a:pt x="68" y="11"/>
                  <a:pt x="72" y="16"/>
                </a:cubicBezTo>
                <a:cubicBezTo>
                  <a:pt x="75" y="21"/>
                  <a:pt x="78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1" y="91"/>
                  <a:pt x="78" y="100"/>
                </a:cubicBezTo>
                <a:cubicBezTo>
                  <a:pt x="75" y="109"/>
                  <a:pt x="70" y="116"/>
                  <a:pt x="64" y="121"/>
                </a:cubicBezTo>
                <a:cubicBezTo>
                  <a:pt x="58" y="126"/>
                  <a:pt x="51" y="129"/>
                  <a:pt x="41" y="129"/>
                </a:cubicBezTo>
                <a:cubicBezTo>
                  <a:pt x="29" y="129"/>
                  <a:pt x="20" y="124"/>
                  <a:pt x="13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9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4" y="99"/>
                  <a:pt x="66" y="85"/>
                  <a:pt x="66" y="64"/>
                </a:cubicBezTo>
                <a:cubicBezTo>
                  <a:pt x="66" y="44"/>
                  <a:pt x="64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4" y="13"/>
                  <a:pt x="28" y="16"/>
                  <a:pt x="24" y="22"/>
                </a:cubicBezTo>
                <a:cubicBezTo>
                  <a:pt x="19" y="29"/>
                  <a:pt x="16" y="44"/>
                  <a:pt x="16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1" name="Line 35"/>
          <p:cNvSpPr>
            <a:spLocks noChangeShapeType="1"/>
          </p:cNvSpPr>
          <p:nvPr/>
        </p:nvSpPr>
        <p:spPr bwMode="auto">
          <a:xfrm>
            <a:off x="590883" y="2307447"/>
            <a:ext cx="0" cy="302154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2" name="Line 36"/>
          <p:cNvSpPr>
            <a:spLocks noChangeShapeType="1"/>
          </p:cNvSpPr>
          <p:nvPr/>
        </p:nvSpPr>
        <p:spPr bwMode="auto">
          <a:xfrm flipH="1">
            <a:off x="535321" y="5178176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3" name="Line 37"/>
          <p:cNvSpPr>
            <a:spLocks noChangeShapeType="1"/>
          </p:cNvSpPr>
          <p:nvPr/>
        </p:nvSpPr>
        <p:spPr bwMode="auto">
          <a:xfrm flipH="1">
            <a:off x="535321" y="4905655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4" name="Line 38"/>
          <p:cNvSpPr>
            <a:spLocks noChangeShapeType="1"/>
          </p:cNvSpPr>
          <p:nvPr/>
        </p:nvSpPr>
        <p:spPr bwMode="auto">
          <a:xfrm flipH="1">
            <a:off x="535321" y="463445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6" name="Line 39"/>
          <p:cNvSpPr>
            <a:spLocks noChangeShapeType="1"/>
          </p:cNvSpPr>
          <p:nvPr/>
        </p:nvSpPr>
        <p:spPr bwMode="auto">
          <a:xfrm flipH="1">
            <a:off x="535321" y="436193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7" name="Line 40"/>
          <p:cNvSpPr>
            <a:spLocks noChangeShapeType="1"/>
          </p:cNvSpPr>
          <p:nvPr/>
        </p:nvSpPr>
        <p:spPr bwMode="auto">
          <a:xfrm flipH="1">
            <a:off x="535321" y="409073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8" name="Line 41"/>
          <p:cNvSpPr>
            <a:spLocks noChangeShapeType="1"/>
          </p:cNvSpPr>
          <p:nvPr/>
        </p:nvSpPr>
        <p:spPr bwMode="auto">
          <a:xfrm flipH="1">
            <a:off x="535321" y="381821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9" name="Line 42"/>
          <p:cNvSpPr>
            <a:spLocks noChangeShapeType="1"/>
          </p:cNvSpPr>
          <p:nvPr/>
        </p:nvSpPr>
        <p:spPr bwMode="auto">
          <a:xfrm flipH="1">
            <a:off x="535321" y="354569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0" name="Line 43"/>
          <p:cNvSpPr>
            <a:spLocks noChangeShapeType="1"/>
          </p:cNvSpPr>
          <p:nvPr/>
        </p:nvSpPr>
        <p:spPr bwMode="auto">
          <a:xfrm flipH="1">
            <a:off x="535321" y="3274499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1" name="Line 44"/>
          <p:cNvSpPr>
            <a:spLocks noChangeShapeType="1"/>
          </p:cNvSpPr>
          <p:nvPr/>
        </p:nvSpPr>
        <p:spPr bwMode="auto">
          <a:xfrm flipH="1">
            <a:off x="535321" y="300197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2" name="Line 45"/>
          <p:cNvSpPr>
            <a:spLocks noChangeShapeType="1"/>
          </p:cNvSpPr>
          <p:nvPr/>
        </p:nvSpPr>
        <p:spPr bwMode="auto">
          <a:xfrm flipH="1">
            <a:off x="535321" y="2730780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3" name="Line 46"/>
          <p:cNvSpPr>
            <a:spLocks noChangeShapeType="1"/>
          </p:cNvSpPr>
          <p:nvPr/>
        </p:nvSpPr>
        <p:spPr bwMode="auto">
          <a:xfrm flipH="1">
            <a:off x="535321" y="2458259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5" name="Freeform 48"/>
          <p:cNvSpPr>
            <a:spLocks noEditPoints="1"/>
          </p:cNvSpPr>
          <p:nvPr/>
        </p:nvSpPr>
        <p:spPr bwMode="auto">
          <a:xfrm>
            <a:off x="425519" y="2438416"/>
            <a:ext cx="105833" cy="75407"/>
          </a:xfrm>
          <a:custGeom>
            <a:avLst/>
            <a:gdLst>
              <a:gd name="T0" fmla="*/ 46 w 214"/>
              <a:gd name="T1" fmla="*/ 126 h 151"/>
              <a:gd name="T2" fmla="*/ 30 w 214"/>
              <a:gd name="T3" fmla="*/ 126 h 151"/>
              <a:gd name="T4" fmla="*/ 30 w 214"/>
              <a:gd name="T5" fmla="*/ 28 h 151"/>
              <a:gd name="T6" fmla="*/ 16 w 214"/>
              <a:gd name="T7" fmla="*/ 38 h 151"/>
              <a:gd name="T8" fmla="*/ 0 w 214"/>
              <a:gd name="T9" fmla="*/ 46 h 151"/>
              <a:gd name="T10" fmla="*/ 0 w 214"/>
              <a:gd name="T11" fmla="*/ 31 h 151"/>
              <a:gd name="T12" fmla="*/ 22 w 214"/>
              <a:gd name="T13" fmla="*/ 17 h 151"/>
              <a:gd name="T14" fmla="*/ 36 w 214"/>
              <a:gd name="T15" fmla="*/ 0 h 151"/>
              <a:gd name="T16" fmla="*/ 46 w 214"/>
              <a:gd name="T17" fmla="*/ 0 h 151"/>
              <a:gd name="T18" fmla="*/ 46 w 214"/>
              <a:gd name="T19" fmla="*/ 126 h 151"/>
              <a:gd name="T20" fmla="*/ 92 w 214"/>
              <a:gd name="T21" fmla="*/ 126 h 151"/>
              <a:gd name="T22" fmla="*/ 92 w 214"/>
              <a:gd name="T23" fmla="*/ 109 h 151"/>
              <a:gd name="T24" fmla="*/ 110 w 214"/>
              <a:gd name="T25" fmla="*/ 109 h 151"/>
              <a:gd name="T26" fmla="*/ 110 w 214"/>
              <a:gd name="T27" fmla="*/ 126 h 151"/>
              <a:gd name="T28" fmla="*/ 106 w 214"/>
              <a:gd name="T29" fmla="*/ 142 h 151"/>
              <a:gd name="T30" fmla="*/ 95 w 214"/>
              <a:gd name="T31" fmla="*/ 151 h 151"/>
              <a:gd name="T32" fmla="*/ 91 w 214"/>
              <a:gd name="T33" fmla="*/ 144 h 151"/>
              <a:gd name="T34" fmla="*/ 98 w 214"/>
              <a:gd name="T35" fmla="*/ 138 h 151"/>
              <a:gd name="T36" fmla="*/ 101 w 214"/>
              <a:gd name="T37" fmla="*/ 126 h 151"/>
              <a:gd name="T38" fmla="*/ 92 w 214"/>
              <a:gd name="T39" fmla="*/ 126 h 151"/>
              <a:gd name="T40" fmla="*/ 132 w 214"/>
              <a:gd name="T41" fmla="*/ 64 h 151"/>
              <a:gd name="T42" fmla="*/ 136 w 214"/>
              <a:gd name="T43" fmla="*/ 28 h 151"/>
              <a:gd name="T44" fmla="*/ 150 w 214"/>
              <a:gd name="T45" fmla="*/ 7 h 151"/>
              <a:gd name="T46" fmla="*/ 173 w 214"/>
              <a:gd name="T47" fmla="*/ 0 h 151"/>
              <a:gd name="T48" fmla="*/ 190 w 214"/>
              <a:gd name="T49" fmla="*/ 4 h 151"/>
              <a:gd name="T50" fmla="*/ 203 w 214"/>
              <a:gd name="T51" fmla="*/ 16 h 151"/>
              <a:gd name="T52" fmla="*/ 211 w 214"/>
              <a:gd name="T53" fmla="*/ 34 h 151"/>
              <a:gd name="T54" fmla="*/ 214 w 214"/>
              <a:gd name="T55" fmla="*/ 64 h 151"/>
              <a:gd name="T56" fmla="*/ 209 w 214"/>
              <a:gd name="T57" fmla="*/ 100 h 151"/>
              <a:gd name="T58" fmla="*/ 196 w 214"/>
              <a:gd name="T59" fmla="*/ 121 h 151"/>
              <a:gd name="T60" fmla="*/ 173 w 214"/>
              <a:gd name="T61" fmla="*/ 128 h 151"/>
              <a:gd name="T62" fmla="*/ 144 w 214"/>
              <a:gd name="T63" fmla="*/ 115 h 151"/>
              <a:gd name="T64" fmla="*/ 132 w 214"/>
              <a:gd name="T65" fmla="*/ 64 h 151"/>
              <a:gd name="T66" fmla="*/ 148 w 214"/>
              <a:gd name="T67" fmla="*/ 64 h 151"/>
              <a:gd name="T68" fmla="*/ 155 w 214"/>
              <a:gd name="T69" fmla="*/ 105 h 151"/>
              <a:gd name="T70" fmla="*/ 173 w 214"/>
              <a:gd name="T71" fmla="*/ 116 h 151"/>
              <a:gd name="T72" fmla="*/ 191 w 214"/>
              <a:gd name="T73" fmla="*/ 105 h 151"/>
              <a:gd name="T74" fmla="*/ 198 w 214"/>
              <a:gd name="T75" fmla="*/ 64 h 151"/>
              <a:gd name="T76" fmla="*/ 191 w 214"/>
              <a:gd name="T77" fmla="*/ 23 h 151"/>
              <a:gd name="T78" fmla="*/ 173 w 214"/>
              <a:gd name="T79" fmla="*/ 12 h 151"/>
              <a:gd name="T80" fmla="*/ 156 w 214"/>
              <a:gd name="T81" fmla="*/ 21 h 151"/>
              <a:gd name="T82" fmla="*/ 148 w 214"/>
              <a:gd name="T83" fmla="*/ 6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" h="151">
                <a:moveTo>
                  <a:pt x="46" y="126"/>
                </a:moveTo>
                <a:lnTo>
                  <a:pt x="30" y="126"/>
                </a:lnTo>
                <a:lnTo>
                  <a:pt x="30" y="28"/>
                </a:lnTo>
                <a:cubicBezTo>
                  <a:pt x="27" y="31"/>
                  <a:pt x="22" y="35"/>
                  <a:pt x="16" y="38"/>
                </a:cubicBezTo>
                <a:cubicBezTo>
                  <a:pt x="10" y="42"/>
                  <a:pt x="4" y="44"/>
                  <a:pt x="0" y="46"/>
                </a:cubicBezTo>
                <a:lnTo>
                  <a:pt x="0" y="31"/>
                </a:lnTo>
                <a:cubicBezTo>
                  <a:pt x="8" y="27"/>
                  <a:pt x="16" y="22"/>
                  <a:pt x="22" y="17"/>
                </a:cubicBezTo>
                <a:cubicBezTo>
                  <a:pt x="29" y="11"/>
                  <a:pt x="33" y="5"/>
                  <a:pt x="36" y="0"/>
                </a:cubicBezTo>
                <a:lnTo>
                  <a:pt x="46" y="0"/>
                </a:lnTo>
                <a:lnTo>
                  <a:pt x="46" y="126"/>
                </a:lnTo>
                <a:close/>
                <a:moveTo>
                  <a:pt x="92" y="126"/>
                </a:moveTo>
                <a:lnTo>
                  <a:pt x="92" y="109"/>
                </a:lnTo>
                <a:lnTo>
                  <a:pt x="110" y="109"/>
                </a:lnTo>
                <a:lnTo>
                  <a:pt x="110" y="126"/>
                </a:lnTo>
                <a:cubicBezTo>
                  <a:pt x="110" y="133"/>
                  <a:pt x="108" y="138"/>
                  <a:pt x="106" y="142"/>
                </a:cubicBezTo>
                <a:cubicBezTo>
                  <a:pt x="104" y="146"/>
                  <a:pt x="100" y="149"/>
                  <a:pt x="95" y="151"/>
                </a:cubicBezTo>
                <a:lnTo>
                  <a:pt x="91" y="144"/>
                </a:lnTo>
                <a:cubicBezTo>
                  <a:pt x="94" y="143"/>
                  <a:pt x="97" y="141"/>
                  <a:pt x="98" y="138"/>
                </a:cubicBezTo>
                <a:cubicBezTo>
                  <a:pt x="100" y="135"/>
                  <a:pt x="101" y="131"/>
                  <a:pt x="101" y="126"/>
                </a:cubicBezTo>
                <a:lnTo>
                  <a:pt x="92" y="126"/>
                </a:lnTo>
                <a:close/>
                <a:moveTo>
                  <a:pt x="132" y="64"/>
                </a:moveTo>
                <a:cubicBezTo>
                  <a:pt x="132" y="49"/>
                  <a:pt x="133" y="37"/>
                  <a:pt x="136" y="28"/>
                </a:cubicBezTo>
                <a:cubicBezTo>
                  <a:pt x="139" y="19"/>
                  <a:pt x="144" y="12"/>
                  <a:pt x="150" y="7"/>
                </a:cubicBezTo>
                <a:cubicBezTo>
                  <a:pt x="156" y="2"/>
                  <a:pt x="164" y="0"/>
                  <a:pt x="173" y="0"/>
                </a:cubicBezTo>
                <a:cubicBezTo>
                  <a:pt x="180" y="0"/>
                  <a:pt x="185" y="1"/>
                  <a:pt x="190" y="4"/>
                </a:cubicBezTo>
                <a:cubicBezTo>
                  <a:pt x="196" y="7"/>
                  <a:pt x="200" y="10"/>
                  <a:pt x="203" y="16"/>
                </a:cubicBezTo>
                <a:cubicBezTo>
                  <a:pt x="206" y="21"/>
                  <a:pt x="209" y="27"/>
                  <a:pt x="211" y="34"/>
                </a:cubicBezTo>
                <a:cubicBezTo>
                  <a:pt x="213" y="42"/>
                  <a:pt x="214" y="52"/>
                  <a:pt x="214" y="64"/>
                </a:cubicBezTo>
                <a:cubicBezTo>
                  <a:pt x="214" y="79"/>
                  <a:pt x="212" y="91"/>
                  <a:pt x="209" y="100"/>
                </a:cubicBezTo>
                <a:cubicBezTo>
                  <a:pt x="206" y="109"/>
                  <a:pt x="202" y="116"/>
                  <a:pt x="196" y="121"/>
                </a:cubicBezTo>
                <a:cubicBezTo>
                  <a:pt x="190" y="126"/>
                  <a:pt x="182" y="128"/>
                  <a:pt x="173" y="128"/>
                </a:cubicBezTo>
                <a:cubicBezTo>
                  <a:pt x="161" y="128"/>
                  <a:pt x="151" y="124"/>
                  <a:pt x="144" y="115"/>
                </a:cubicBezTo>
                <a:cubicBezTo>
                  <a:pt x="136" y="105"/>
                  <a:pt x="132" y="88"/>
                  <a:pt x="132" y="64"/>
                </a:cubicBezTo>
                <a:close/>
                <a:moveTo>
                  <a:pt x="148" y="64"/>
                </a:moveTo>
                <a:cubicBezTo>
                  <a:pt x="148" y="85"/>
                  <a:pt x="150" y="99"/>
                  <a:pt x="155" y="105"/>
                </a:cubicBezTo>
                <a:cubicBezTo>
                  <a:pt x="160" y="112"/>
                  <a:pt x="166" y="116"/>
                  <a:pt x="173" y="116"/>
                </a:cubicBezTo>
                <a:cubicBezTo>
                  <a:pt x="180" y="116"/>
                  <a:pt x="186" y="112"/>
                  <a:pt x="191" y="105"/>
                </a:cubicBezTo>
                <a:cubicBezTo>
                  <a:pt x="195" y="98"/>
                  <a:pt x="198" y="85"/>
                  <a:pt x="198" y="64"/>
                </a:cubicBezTo>
                <a:cubicBezTo>
                  <a:pt x="198" y="43"/>
                  <a:pt x="195" y="29"/>
                  <a:pt x="191" y="23"/>
                </a:cubicBezTo>
                <a:cubicBezTo>
                  <a:pt x="186" y="16"/>
                  <a:pt x="180" y="12"/>
                  <a:pt x="173" y="12"/>
                </a:cubicBezTo>
                <a:cubicBezTo>
                  <a:pt x="165" y="12"/>
                  <a:pt x="160" y="15"/>
                  <a:pt x="156" y="21"/>
                </a:cubicBezTo>
                <a:cubicBezTo>
                  <a:pt x="150" y="29"/>
                  <a:pt x="148" y="43"/>
                  <a:pt x="148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7" name="Freeform 49"/>
          <p:cNvSpPr>
            <a:spLocks noEditPoints="1"/>
          </p:cNvSpPr>
          <p:nvPr/>
        </p:nvSpPr>
        <p:spPr bwMode="auto">
          <a:xfrm>
            <a:off x="420227" y="2709613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61 w 227"/>
              <a:gd name="T33" fmla="*/ 96 h 151"/>
              <a:gd name="T34" fmla="*/ 182 w 227"/>
              <a:gd name="T35" fmla="*/ 116 h 151"/>
              <a:gd name="T36" fmla="*/ 203 w 227"/>
              <a:gd name="T37" fmla="*/ 104 h 151"/>
              <a:gd name="T38" fmla="*/ 211 w 227"/>
              <a:gd name="T39" fmla="*/ 70 h 151"/>
              <a:gd name="T40" fmla="*/ 198 w 227"/>
              <a:gd name="T41" fmla="*/ 79 h 151"/>
              <a:gd name="T42" fmla="*/ 154 w 227"/>
              <a:gd name="T43" fmla="*/ 72 h 151"/>
              <a:gd name="T44" fmla="*/ 155 w 227"/>
              <a:gd name="T45" fmla="*/ 11 h 151"/>
              <a:gd name="T46" fmla="*/ 206 w 227"/>
              <a:gd name="T47" fmla="*/ 6 h 151"/>
              <a:gd name="T48" fmla="*/ 227 w 227"/>
              <a:gd name="T49" fmla="*/ 61 h 151"/>
              <a:gd name="T50" fmla="*/ 206 w 227"/>
              <a:gd name="T51" fmla="*/ 121 h 151"/>
              <a:gd name="T52" fmla="*/ 157 w 227"/>
              <a:gd name="T53" fmla="*/ 120 h 151"/>
              <a:gd name="T54" fmla="*/ 209 w 227"/>
              <a:gd name="T55" fmla="*/ 42 h 151"/>
              <a:gd name="T56" fmla="*/ 185 w 227"/>
              <a:gd name="T57" fmla="*/ 13 h 151"/>
              <a:gd name="T58" fmla="*/ 160 w 227"/>
              <a:gd name="T59" fmla="*/ 43 h 151"/>
              <a:gd name="T60" fmla="*/ 185 w 227"/>
              <a:gd name="T61" fmla="*/ 70 h 151"/>
              <a:gd name="T62" fmla="*/ 209 w 227"/>
              <a:gd name="T63" fmla="*/ 4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6" y="97"/>
                </a:moveTo>
                <a:lnTo>
                  <a:pt x="161" y="96"/>
                </a:lnTo>
                <a:cubicBezTo>
                  <a:pt x="162" y="103"/>
                  <a:pt x="165" y="108"/>
                  <a:pt x="168" y="111"/>
                </a:cubicBezTo>
                <a:cubicBezTo>
                  <a:pt x="172" y="114"/>
                  <a:pt x="176" y="116"/>
                  <a:pt x="182" y="116"/>
                </a:cubicBezTo>
                <a:cubicBezTo>
                  <a:pt x="187" y="116"/>
                  <a:pt x="191" y="115"/>
                  <a:pt x="194" y="113"/>
                </a:cubicBezTo>
                <a:cubicBezTo>
                  <a:pt x="198" y="110"/>
                  <a:pt x="201" y="107"/>
                  <a:pt x="203" y="104"/>
                </a:cubicBezTo>
                <a:cubicBezTo>
                  <a:pt x="205" y="100"/>
                  <a:pt x="207" y="95"/>
                  <a:pt x="209" y="89"/>
                </a:cubicBezTo>
                <a:cubicBezTo>
                  <a:pt x="210" y="83"/>
                  <a:pt x="211" y="77"/>
                  <a:pt x="211" y="70"/>
                </a:cubicBezTo>
                <a:cubicBezTo>
                  <a:pt x="211" y="69"/>
                  <a:pt x="211" y="68"/>
                  <a:pt x="211" y="67"/>
                </a:cubicBezTo>
                <a:cubicBezTo>
                  <a:pt x="208" y="72"/>
                  <a:pt x="204" y="76"/>
                  <a:pt x="198" y="79"/>
                </a:cubicBezTo>
                <a:cubicBezTo>
                  <a:pt x="193" y="82"/>
                  <a:pt x="187" y="84"/>
                  <a:pt x="181" y="84"/>
                </a:cubicBezTo>
                <a:cubicBezTo>
                  <a:pt x="171" y="84"/>
                  <a:pt x="162" y="80"/>
                  <a:pt x="154" y="72"/>
                </a:cubicBezTo>
                <a:cubicBezTo>
                  <a:pt x="147" y="65"/>
                  <a:pt x="144" y="55"/>
                  <a:pt x="144" y="42"/>
                </a:cubicBezTo>
                <a:cubicBezTo>
                  <a:pt x="144" y="29"/>
                  <a:pt x="147" y="19"/>
                  <a:pt x="155" y="11"/>
                </a:cubicBezTo>
                <a:cubicBezTo>
                  <a:pt x="163" y="4"/>
                  <a:pt x="172" y="0"/>
                  <a:pt x="183" y="0"/>
                </a:cubicBezTo>
                <a:cubicBezTo>
                  <a:pt x="192" y="0"/>
                  <a:pt x="199" y="2"/>
                  <a:pt x="206" y="6"/>
                </a:cubicBezTo>
                <a:cubicBezTo>
                  <a:pt x="212" y="11"/>
                  <a:pt x="218" y="17"/>
                  <a:pt x="221" y="25"/>
                </a:cubicBezTo>
                <a:cubicBezTo>
                  <a:pt x="225" y="33"/>
                  <a:pt x="227" y="45"/>
                  <a:pt x="227" y="61"/>
                </a:cubicBezTo>
                <a:cubicBezTo>
                  <a:pt x="227" y="77"/>
                  <a:pt x="225" y="90"/>
                  <a:pt x="221" y="99"/>
                </a:cubicBezTo>
                <a:cubicBezTo>
                  <a:pt x="218" y="109"/>
                  <a:pt x="213" y="116"/>
                  <a:pt x="206" y="121"/>
                </a:cubicBezTo>
                <a:cubicBezTo>
                  <a:pt x="199" y="126"/>
                  <a:pt x="191" y="129"/>
                  <a:pt x="181" y="129"/>
                </a:cubicBezTo>
                <a:cubicBezTo>
                  <a:pt x="172" y="129"/>
                  <a:pt x="163" y="126"/>
                  <a:pt x="157" y="120"/>
                </a:cubicBezTo>
                <a:cubicBezTo>
                  <a:pt x="151" y="115"/>
                  <a:pt x="147" y="107"/>
                  <a:pt x="146" y="97"/>
                </a:cubicBezTo>
                <a:close/>
                <a:moveTo>
                  <a:pt x="209" y="42"/>
                </a:moveTo>
                <a:cubicBezTo>
                  <a:pt x="209" y="33"/>
                  <a:pt x="207" y="26"/>
                  <a:pt x="202" y="20"/>
                </a:cubicBezTo>
                <a:cubicBezTo>
                  <a:pt x="197" y="15"/>
                  <a:pt x="192" y="13"/>
                  <a:pt x="185" y="13"/>
                </a:cubicBezTo>
                <a:cubicBezTo>
                  <a:pt x="178" y="13"/>
                  <a:pt x="172" y="15"/>
                  <a:pt x="167" y="21"/>
                </a:cubicBezTo>
                <a:cubicBezTo>
                  <a:pt x="162" y="27"/>
                  <a:pt x="160" y="34"/>
                  <a:pt x="160" y="43"/>
                </a:cubicBezTo>
                <a:cubicBezTo>
                  <a:pt x="160" y="51"/>
                  <a:pt x="162" y="57"/>
                  <a:pt x="167" y="62"/>
                </a:cubicBezTo>
                <a:cubicBezTo>
                  <a:pt x="172" y="67"/>
                  <a:pt x="178" y="70"/>
                  <a:pt x="185" y="70"/>
                </a:cubicBezTo>
                <a:cubicBezTo>
                  <a:pt x="192" y="70"/>
                  <a:pt x="198" y="67"/>
                  <a:pt x="202" y="62"/>
                </a:cubicBezTo>
                <a:cubicBezTo>
                  <a:pt x="207" y="57"/>
                  <a:pt x="209" y="50"/>
                  <a:pt x="209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8" name="Freeform 50"/>
          <p:cNvSpPr>
            <a:spLocks noEditPoints="1"/>
          </p:cNvSpPr>
          <p:nvPr/>
        </p:nvSpPr>
        <p:spPr bwMode="auto">
          <a:xfrm>
            <a:off x="420227" y="2982134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53 w 227"/>
              <a:gd name="T33" fmla="*/ 48 h 151"/>
              <a:gd name="T34" fmla="*/ 158 w 227"/>
              <a:gd name="T35" fmla="*/ 9 h 151"/>
              <a:gd name="T36" fmla="*/ 211 w 227"/>
              <a:gd name="T37" fmla="*/ 10 h 151"/>
              <a:gd name="T38" fmla="*/ 217 w 227"/>
              <a:gd name="T39" fmla="*/ 48 h 151"/>
              <a:gd name="T40" fmla="*/ 220 w 227"/>
              <a:gd name="T41" fmla="*/ 70 h 151"/>
              <a:gd name="T42" fmla="*/ 215 w 227"/>
              <a:gd name="T43" fmla="*/ 118 h 151"/>
              <a:gd name="T44" fmla="*/ 155 w 227"/>
              <a:gd name="T45" fmla="*/ 118 h 151"/>
              <a:gd name="T46" fmla="*/ 150 w 227"/>
              <a:gd name="T47" fmla="*/ 69 h 151"/>
              <a:gd name="T48" fmla="*/ 164 w 227"/>
              <a:gd name="T49" fmla="*/ 32 h 151"/>
              <a:gd name="T50" fmla="*/ 185 w 227"/>
              <a:gd name="T51" fmla="*/ 52 h 151"/>
              <a:gd name="T52" fmla="*/ 205 w 227"/>
              <a:gd name="T53" fmla="*/ 33 h 151"/>
              <a:gd name="T54" fmla="*/ 185 w 227"/>
              <a:gd name="T55" fmla="*/ 13 h 151"/>
              <a:gd name="T56" fmla="*/ 164 w 227"/>
              <a:gd name="T57" fmla="*/ 32 h 151"/>
              <a:gd name="T58" fmla="*/ 162 w 227"/>
              <a:gd name="T59" fmla="*/ 103 h 151"/>
              <a:gd name="T60" fmla="*/ 185 w 227"/>
              <a:gd name="T61" fmla="*/ 116 h 151"/>
              <a:gd name="T62" fmla="*/ 211 w 227"/>
              <a:gd name="T63" fmla="*/ 91 h 151"/>
              <a:gd name="T64" fmla="*/ 185 w 227"/>
              <a:gd name="T65" fmla="*/ 65 h 151"/>
              <a:gd name="T66" fmla="*/ 159 w 227"/>
              <a:gd name="T67" fmla="*/ 9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2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167" y="58"/>
                </a:moveTo>
                <a:cubicBezTo>
                  <a:pt x="161" y="56"/>
                  <a:pt x="156" y="52"/>
                  <a:pt x="153" y="48"/>
                </a:cubicBezTo>
                <a:cubicBezTo>
                  <a:pt x="150" y="44"/>
                  <a:pt x="149" y="38"/>
                  <a:pt x="149" y="32"/>
                </a:cubicBezTo>
                <a:cubicBezTo>
                  <a:pt x="149" y="23"/>
                  <a:pt x="152" y="16"/>
                  <a:pt x="158" y="9"/>
                </a:cubicBezTo>
                <a:cubicBezTo>
                  <a:pt x="165" y="3"/>
                  <a:pt x="174" y="0"/>
                  <a:pt x="185" y="0"/>
                </a:cubicBezTo>
                <a:cubicBezTo>
                  <a:pt x="196" y="0"/>
                  <a:pt x="205" y="3"/>
                  <a:pt x="211" y="10"/>
                </a:cubicBezTo>
                <a:cubicBezTo>
                  <a:pt x="218" y="16"/>
                  <a:pt x="221" y="24"/>
                  <a:pt x="221" y="33"/>
                </a:cubicBezTo>
                <a:cubicBezTo>
                  <a:pt x="221" y="39"/>
                  <a:pt x="220" y="44"/>
                  <a:pt x="217" y="48"/>
                </a:cubicBezTo>
                <a:cubicBezTo>
                  <a:pt x="214" y="53"/>
                  <a:pt x="209" y="56"/>
                  <a:pt x="203" y="58"/>
                </a:cubicBezTo>
                <a:cubicBezTo>
                  <a:pt x="211" y="61"/>
                  <a:pt x="216" y="65"/>
                  <a:pt x="220" y="70"/>
                </a:cubicBezTo>
                <a:cubicBezTo>
                  <a:pt x="225" y="76"/>
                  <a:pt x="227" y="83"/>
                  <a:pt x="227" y="90"/>
                </a:cubicBezTo>
                <a:cubicBezTo>
                  <a:pt x="227" y="101"/>
                  <a:pt x="223" y="110"/>
                  <a:pt x="215" y="118"/>
                </a:cubicBezTo>
                <a:cubicBezTo>
                  <a:pt x="207" y="125"/>
                  <a:pt x="197" y="129"/>
                  <a:pt x="185" y="129"/>
                </a:cubicBezTo>
                <a:cubicBezTo>
                  <a:pt x="173" y="129"/>
                  <a:pt x="163" y="125"/>
                  <a:pt x="155" y="118"/>
                </a:cubicBezTo>
                <a:cubicBezTo>
                  <a:pt x="147" y="110"/>
                  <a:pt x="144" y="101"/>
                  <a:pt x="144" y="90"/>
                </a:cubicBezTo>
                <a:cubicBezTo>
                  <a:pt x="144" y="82"/>
                  <a:pt x="146" y="75"/>
                  <a:pt x="150" y="69"/>
                </a:cubicBezTo>
                <a:cubicBezTo>
                  <a:pt x="154" y="64"/>
                  <a:pt x="160" y="60"/>
                  <a:pt x="167" y="58"/>
                </a:cubicBezTo>
                <a:close/>
                <a:moveTo>
                  <a:pt x="164" y="32"/>
                </a:moveTo>
                <a:cubicBezTo>
                  <a:pt x="164" y="38"/>
                  <a:pt x="166" y="43"/>
                  <a:pt x="170" y="47"/>
                </a:cubicBezTo>
                <a:cubicBezTo>
                  <a:pt x="174" y="50"/>
                  <a:pt x="179" y="52"/>
                  <a:pt x="185" y="52"/>
                </a:cubicBezTo>
                <a:cubicBezTo>
                  <a:pt x="191" y="52"/>
                  <a:pt x="196" y="50"/>
                  <a:pt x="200" y="47"/>
                </a:cubicBezTo>
                <a:cubicBezTo>
                  <a:pt x="203" y="43"/>
                  <a:pt x="205" y="38"/>
                  <a:pt x="205" y="33"/>
                </a:cubicBezTo>
                <a:cubicBezTo>
                  <a:pt x="205" y="27"/>
                  <a:pt x="203" y="22"/>
                  <a:pt x="199" y="18"/>
                </a:cubicBezTo>
                <a:cubicBezTo>
                  <a:pt x="196" y="15"/>
                  <a:pt x="191" y="13"/>
                  <a:pt x="185" y="13"/>
                </a:cubicBezTo>
                <a:cubicBezTo>
                  <a:pt x="179" y="13"/>
                  <a:pt x="174" y="15"/>
                  <a:pt x="170" y="18"/>
                </a:cubicBezTo>
                <a:cubicBezTo>
                  <a:pt x="166" y="22"/>
                  <a:pt x="164" y="27"/>
                  <a:pt x="164" y="32"/>
                </a:cubicBezTo>
                <a:close/>
                <a:moveTo>
                  <a:pt x="159" y="90"/>
                </a:moveTo>
                <a:cubicBezTo>
                  <a:pt x="159" y="95"/>
                  <a:pt x="160" y="99"/>
                  <a:pt x="162" y="103"/>
                </a:cubicBezTo>
                <a:cubicBezTo>
                  <a:pt x="165" y="107"/>
                  <a:pt x="168" y="110"/>
                  <a:pt x="172" y="113"/>
                </a:cubicBezTo>
                <a:cubicBezTo>
                  <a:pt x="176" y="115"/>
                  <a:pt x="180" y="116"/>
                  <a:pt x="185" y="116"/>
                </a:cubicBezTo>
                <a:cubicBezTo>
                  <a:pt x="193" y="116"/>
                  <a:pt x="199" y="114"/>
                  <a:pt x="203" y="109"/>
                </a:cubicBezTo>
                <a:cubicBezTo>
                  <a:pt x="208" y="104"/>
                  <a:pt x="211" y="98"/>
                  <a:pt x="211" y="91"/>
                </a:cubicBezTo>
                <a:cubicBezTo>
                  <a:pt x="211" y="83"/>
                  <a:pt x="208" y="77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77" y="65"/>
                  <a:pt x="171" y="67"/>
                  <a:pt x="167" y="72"/>
                </a:cubicBezTo>
                <a:cubicBezTo>
                  <a:pt x="162" y="77"/>
                  <a:pt x="159" y="83"/>
                  <a:pt x="159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9" name="Freeform 51"/>
          <p:cNvSpPr>
            <a:spLocks noEditPoints="1"/>
          </p:cNvSpPr>
          <p:nvPr/>
        </p:nvSpPr>
        <p:spPr bwMode="auto">
          <a:xfrm>
            <a:off x="420227" y="3254655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5 w 226"/>
              <a:gd name="T65" fmla="*/ 17 h 152"/>
              <a:gd name="T66" fmla="*/ 145 w 226"/>
              <a:gd name="T67" fmla="*/ 2 h 152"/>
              <a:gd name="T68" fmla="*/ 226 w 226"/>
              <a:gd name="T69" fmla="*/ 2 h 152"/>
              <a:gd name="T70" fmla="*/ 226 w 226"/>
              <a:gd name="T71" fmla="*/ 14 h 152"/>
              <a:gd name="T72" fmla="*/ 202 w 226"/>
              <a:gd name="T73" fmla="*/ 48 h 152"/>
              <a:gd name="T74" fmla="*/ 184 w 226"/>
              <a:gd name="T75" fmla="*/ 92 h 152"/>
              <a:gd name="T76" fmla="*/ 178 w 226"/>
              <a:gd name="T77" fmla="*/ 127 h 152"/>
              <a:gd name="T78" fmla="*/ 162 w 226"/>
              <a:gd name="T79" fmla="*/ 127 h 152"/>
              <a:gd name="T80" fmla="*/ 168 w 226"/>
              <a:gd name="T81" fmla="*/ 91 h 152"/>
              <a:gd name="T82" fmla="*/ 184 w 226"/>
              <a:gd name="T83" fmla="*/ 50 h 152"/>
              <a:gd name="T84" fmla="*/ 206 w 226"/>
              <a:gd name="T85" fmla="*/ 17 h 152"/>
              <a:gd name="T86" fmla="*/ 145 w 226"/>
              <a:gd name="T87" fmla="*/ 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5" y="17"/>
                </a:moveTo>
                <a:lnTo>
                  <a:pt x="145" y="2"/>
                </a:lnTo>
                <a:lnTo>
                  <a:pt x="226" y="2"/>
                </a:lnTo>
                <a:lnTo>
                  <a:pt x="226" y="14"/>
                </a:lnTo>
                <a:cubicBezTo>
                  <a:pt x="218" y="23"/>
                  <a:pt x="210" y="34"/>
                  <a:pt x="202" y="48"/>
                </a:cubicBezTo>
                <a:cubicBezTo>
                  <a:pt x="195" y="63"/>
                  <a:pt x="188" y="77"/>
                  <a:pt x="184" y="92"/>
                </a:cubicBezTo>
                <a:cubicBezTo>
                  <a:pt x="181" y="103"/>
                  <a:pt x="179" y="114"/>
                  <a:pt x="178" y="127"/>
                </a:cubicBezTo>
                <a:lnTo>
                  <a:pt x="162" y="127"/>
                </a:lnTo>
                <a:cubicBezTo>
                  <a:pt x="163" y="117"/>
                  <a:pt x="164" y="105"/>
                  <a:pt x="168" y="91"/>
                </a:cubicBezTo>
                <a:cubicBezTo>
                  <a:pt x="172" y="77"/>
                  <a:pt x="177" y="63"/>
                  <a:pt x="184" y="50"/>
                </a:cubicBezTo>
                <a:cubicBezTo>
                  <a:pt x="191" y="37"/>
                  <a:pt x="199" y="26"/>
                  <a:pt x="206" y="17"/>
                </a:cubicBezTo>
                <a:lnTo>
                  <a:pt x="1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0" name="Freeform 52"/>
          <p:cNvSpPr>
            <a:spLocks noEditPoints="1"/>
          </p:cNvSpPr>
          <p:nvPr/>
        </p:nvSpPr>
        <p:spPr bwMode="auto">
          <a:xfrm>
            <a:off x="420227" y="3525853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9 h 152"/>
              <a:gd name="T4" fmla="*/ 18 w 226"/>
              <a:gd name="T5" fmla="*/ 8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224 w 226"/>
              <a:gd name="T65" fmla="*/ 31 h 152"/>
              <a:gd name="T66" fmla="*/ 209 w 226"/>
              <a:gd name="T67" fmla="*/ 33 h 152"/>
              <a:gd name="T68" fmla="*/ 203 w 226"/>
              <a:gd name="T69" fmla="*/ 19 h 152"/>
              <a:gd name="T70" fmla="*/ 187 w 226"/>
              <a:gd name="T71" fmla="*/ 13 h 152"/>
              <a:gd name="T72" fmla="*/ 174 w 226"/>
              <a:gd name="T73" fmla="*/ 17 h 152"/>
              <a:gd name="T74" fmla="*/ 163 w 226"/>
              <a:gd name="T75" fmla="*/ 33 h 152"/>
              <a:gd name="T76" fmla="*/ 158 w 226"/>
              <a:gd name="T77" fmla="*/ 62 h 152"/>
              <a:gd name="T78" fmla="*/ 172 w 226"/>
              <a:gd name="T79" fmla="*/ 49 h 152"/>
              <a:gd name="T80" fmla="*/ 189 w 226"/>
              <a:gd name="T81" fmla="*/ 45 h 152"/>
              <a:gd name="T82" fmla="*/ 215 w 226"/>
              <a:gd name="T83" fmla="*/ 56 h 152"/>
              <a:gd name="T84" fmla="*/ 226 w 226"/>
              <a:gd name="T85" fmla="*/ 86 h 152"/>
              <a:gd name="T86" fmla="*/ 221 w 226"/>
              <a:gd name="T87" fmla="*/ 108 h 152"/>
              <a:gd name="T88" fmla="*/ 207 w 226"/>
              <a:gd name="T89" fmla="*/ 123 h 152"/>
              <a:gd name="T90" fmla="*/ 187 w 226"/>
              <a:gd name="T91" fmla="*/ 129 h 152"/>
              <a:gd name="T92" fmla="*/ 155 w 226"/>
              <a:gd name="T93" fmla="*/ 115 h 152"/>
              <a:gd name="T94" fmla="*/ 143 w 226"/>
              <a:gd name="T95" fmla="*/ 68 h 152"/>
              <a:gd name="T96" fmla="*/ 156 w 226"/>
              <a:gd name="T97" fmla="*/ 15 h 152"/>
              <a:gd name="T98" fmla="*/ 188 w 226"/>
              <a:gd name="T99" fmla="*/ 0 h 152"/>
              <a:gd name="T100" fmla="*/ 213 w 226"/>
              <a:gd name="T101" fmla="*/ 9 h 152"/>
              <a:gd name="T102" fmla="*/ 224 w 226"/>
              <a:gd name="T103" fmla="*/ 31 h 152"/>
              <a:gd name="T104" fmla="*/ 161 w 226"/>
              <a:gd name="T105" fmla="*/ 86 h 152"/>
              <a:gd name="T106" fmla="*/ 164 w 226"/>
              <a:gd name="T107" fmla="*/ 101 h 152"/>
              <a:gd name="T108" fmla="*/ 174 w 226"/>
              <a:gd name="T109" fmla="*/ 112 h 152"/>
              <a:gd name="T110" fmla="*/ 186 w 226"/>
              <a:gd name="T111" fmla="*/ 116 h 152"/>
              <a:gd name="T112" fmla="*/ 203 w 226"/>
              <a:gd name="T113" fmla="*/ 108 h 152"/>
              <a:gd name="T114" fmla="*/ 210 w 226"/>
              <a:gd name="T115" fmla="*/ 87 h 152"/>
              <a:gd name="T116" fmla="*/ 203 w 226"/>
              <a:gd name="T117" fmla="*/ 66 h 152"/>
              <a:gd name="T118" fmla="*/ 186 w 226"/>
              <a:gd name="T119" fmla="*/ 59 h 152"/>
              <a:gd name="T120" fmla="*/ 168 w 226"/>
              <a:gd name="T121" fmla="*/ 66 h 152"/>
              <a:gd name="T122" fmla="*/ 161 w 226"/>
              <a:gd name="T123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224" y="31"/>
                </a:moveTo>
                <a:lnTo>
                  <a:pt x="209" y="33"/>
                </a:lnTo>
                <a:cubicBezTo>
                  <a:pt x="207" y="27"/>
                  <a:pt x="205" y="22"/>
                  <a:pt x="203" y="19"/>
                </a:cubicBezTo>
                <a:cubicBezTo>
                  <a:pt x="198" y="15"/>
                  <a:pt x="193" y="13"/>
                  <a:pt x="187" y="13"/>
                </a:cubicBezTo>
                <a:cubicBezTo>
                  <a:pt x="182" y="13"/>
                  <a:pt x="178" y="14"/>
                  <a:pt x="174" y="17"/>
                </a:cubicBezTo>
                <a:cubicBezTo>
                  <a:pt x="169" y="21"/>
                  <a:pt x="165" y="26"/>
                  <a:pt x="163" y="33"/>
                </a:cubicBezTo>
                <a:cubicBezTo>
                  <a:pt x="160" y="39"/>
                  <a:pt x="159" y="49"/>
                  <a:pt x="158" y="62"/>
                </a:cubicBezTo>
                <a:cubicBezTo>
                  <a:pt x="162" y="56"/>
                  <a:pt x="167" y="52"/>
                  <a:pt x="172" y="49"/>
                </a:cubicBezTo>
                <a:cubicBezTo>
                  <a:pt x="177" y="46"/>
                  <a:pt x="183" y="45"/>
                  <a:pt x="189" y="45"/>
                </a:cubicBezTo>
                <a:cubicBezTo>
                  <a:pt x="199" y="45"/>
                  <a:pt x="208" y="49"/>
                  <a:pt x="215" y="56"/>
                </a:cubicBezTo>
                <a:cubicBezTo>
                  <a:pt x="222" y="64"/>
                  <a:pt x="226" y="74"/>
                  <a:pt x="226" y="86"/>
                </a:cubicBezTo>
                <a:cubicBezTo>
                  <a:pt x="226" y="94"/>
                  <a:pt x="224" y="101"/>
                  <a:pt x="221" y="108"/>
                </a:cubicBezTo>
                <a:cubicBezTo>
                  <a:pt x="218" y="115"/>
                  <a:pt x="213" y="120"/>
                  <a:pt x="207" y="123"/>
                </a:cubicBezTo>
                <a:cubicBezTo>
                  <a:pt x="201" y="127"/>
                  <a:pt x="194" y="129"/>
                  <a:pt x="187" y="129"/>
                </a:cubicBezTo>
                <a:cubicBezTo>
                  <a:pt x="174" y="129"/>
                  <a:pt x="163" y="124"/>
                  <a:pt x="155" y="115"/>
                </a:cubicBezTo>
                <a:cubicBezTo>
                  <a:pt x="147" y="105"/>
                  <a:pt x="143" y="90"/>
                  <a:pt x="143" y="68"/>
                </a:cubicBezTo>
                <a:cubicBezTo>
                  <a:pt x="143" y="43"/>
                  <a:pt x="147" y="26"/>
                  <a:pt x="156" y="15"/>
                </a:cubicBezTo>
                <a:cubicBezTo>
                  <a:pt x="164" y="5"/>
                  <a:pt x="175" y="0"/>
                  <a:pt x="188" y="0"/>
                </a:cubicBezTo>
                <a:cubicBezTo>
                  <a:pt x="198" y="0"/>
                  <a:pt x="206" y="3"/>
                  <a:pt x="213" y="9"/>
                </a:cubicBezTo>
                <a:cubicBezTo>
                  <a:pt x="219" y="14"/>
                  <a:pt x="223" y="22"/>
                  <a:pt x="224" y="31"/>
                </a:cubicBezTo>
                <a:close/>
                <a:moveTo>
                  <a:pt x="161" y="86"/>
                </a:moveTo>
                <a:cubicBezTo>
                  <a:pt x="161" y="91"/>
                  <a:pt x="162" y="96"/>
                  <a:pt x="164" y="101"/>
                </a:cubicBezTo>
                <a:cubicBezTo>
                  <a:pt x="166" y="106"/>
                  <a:pt x="170" y="110"/>
                  <a:pt x="174" y="112"/>
                </a:cubicBezTo>
                <a:cubicBezTo>
                  <a:pt x="178" y="115"/>
                  <a:pt x="182" y="116"/>
                  <a:pt x="186" y="116"/>
                </a:cubicBezTo>
                <a:cubicBezTo>
                  <a:pt x="193" y="116"/>
                  <a:pt x="199" y="114"/>
                  <a:pt x="203" y="108"/>
                </a:cubicBezTo>
                <a:cubicBezTo>
                  <a:pt x="208" y="103"/>
                  <a:pt x="210" y="96"/>
                  <a:pt x="210" y="87"/>
                </a:cubicBezTo>
                <a:cubicBezTo>
                  <a:pt x="210" y="78"/>
                  <a:pt x="208" y="71"/>
                  <a:pt x="203" y="66"/>
                </a:cubicBezTo>
                <a:cubicBezTo>
                  <a:pt x="199" y="61"/>
                  <a:pt x="193" y="59"/>
                  <a:pt x="186" y="59"/>
                </a:cubicBezTo>
                <a:cubicBezTo>
                  <a:pt x="179" y="59"/>
                  <a:pt x="173" y="61"/>
                  <a:pt x="168" y="66"/>
                </a:cubicBezTo>
                <a:cubicBezTo>
                  <a:pt x="163" y="71"/>
                  <a:pt x="161" y="78"/>
                  <a:pt x="161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1" name="Freeform 53"/>
          <p:cNvSpPr>
            <a:spLocks noEditPoints="1"/>
          </p:cNvSpPr>
          <p:nvPr/>
        </p:nvSpPr>
        <p:spPr bwMode="auto">
          <a:xfrm>
            <a:off x="420227" y="3798374"/>
            <a:ext cx="112448" cy="75407"/>
          </a:xfrm>
          <a:custGeom>
            <a:avLst/>
            <a:gdLst>
              <a:gd name="T0" fmla="*/ 0 w 227"/>
              <a:gd name="T1" fmla="*/ 65 h 152"/>
              <a:gd name="T2" fmla="*/ 4 w 227"/>
              <a:gd name="T3" fmla="*/ 29 h 152"/>
              <a:gd name="T4" fmla="*/ 18 w 227"/>
              <a:gd name="T5" fmla="*/ 8 h 152"/>
              <a:gd name="T6" fmla="*/ 41 w 227"/>
              <a:gd name="T7" fmla="*/ 0 h 152"/>
              <a:gd name="T8" fmla="*/ 58 w 227"/>
              <a:gd name="T9" fmla="*/ 5 h 152"/>
              <a:gd name="T10" fmla="*/ 71 w 227"/>
              <a:gd name="T11" fmla="*/ 16 h 152"/>
              <a:gd name="T12" fmla="*/ 79 w 227"/>
              <a:gd name="T13" fmla="*/ 35 h 152"/>
              <a:gd name="T14" fmla="*/ 82 w 227"/>
              <a:gd name="T15" fmla="*/ 65 h 152"/>
              <a:gd name="T16" fmla="*/ 77 w 227"/>
              <a:gd name="T17" fmla="*/ 101 h 152"/>
              <a:gd name="T18" fmla="*/ 64 w 227"/>
              <a:gd name="T19" fmla="*/ 122 h 152"/>
              <a:gd name="T20" fmla="*/ 41 w 227"/>
              <a:gd name="T21" fmla="*/ 129 h 152"/>
              <a:gd name="T22" fmla="*/ 12 w 227"/>
              <a:gd name="T23" fmla="*/ 116 h 152"/>
              <a:gd name="T24" fmla="*/ 0 w 227"/>
              <a:gd name="T25" fmla="*/ 65 h 152"/>
              <a:gd name="T26" fmla="*/ 16 w 227"/>
              <a:gd name="T27" fmla="*/ 65 h 152"/>
              <a:gd name="T28" fmla="*/ 23 w 227"/>
              <a:gd name="T29" fmla="*/ 106 h 152"/>
              <a:gd name="T30" fmla="*/ 41 w 227"/>
              <a:gd name="T31" fmla="*/ 116 h 152"/>
              <a:gd name="T32" fmla="*/ 59 w 227"/>
              <a:gd name="T33" fmla="*/ 106 h 152"/>
              <a:gd name="T34" fmla="*/ 66 w 227"/>
              <a:gd name="T35" fmla="*/ 65 h 152"/>
              <a:gd name="T36" fmla="*/ 59 w 227"/>
              <a:gd name="T37" fmla="*/ 23 h 152"/>
              <a:gd name="T38" fmla="*/ 41 w 227"/>
              <a:gd name="T39" fmla="*/ 13 h 152"/>
              <a:gd name="T40" fmla="*/ 24 w 227"/>
              <a:gd name="T41" fmla="*/ 22 h 152"/>
              <a:gd name="T42" fmla="*/ 16 w 227"/>
              <a:gd name="T43" fmla="*/ 65 h 152"/>
              <a:gd name="T44" fmla="*/ 104 w 227"/>
              <a:gd name="T45" fmla="*/ 127 h 152"/>
              <a:gd name="T46" fmla="*/ 104 w 227"/>
              <a:gd name="T47" fmla="*/ 109 h 152"/>
              <a:gd name="T48" fmla="*/ 122 w 227"/>
              <a:gd name="T49" fmla="*/ 109 h 152"/>
              <a:gd name="T50" fmla="*/ 122 w 227"/>
              <a:gd name="T51" fmla="*/ 127 h 152"/>
              <a:gd name="T52" fmla="*/ 118 w 227"/>
              <a:gd name="T53" fmla="*/ 143 h 152"/>
              <a:gd name="T54" fmla="*/ 107 w 227"/>
              <a:gd name="T55" fmla="*/ 152 h 152"/>
              <a:gd name="T56" fmla="*/ 103 w 227"/>
              <a:gd name="T57" fmla="*/ 145 h 152"/>
              <a:gd name="T58" fmla="*/ 110 w 227"/>
              <a:gd name="T59" fmla="*/ 139 h 152"/>
              <a:gd name="T60" fmla="*/ 113 w 227"/>
              <a:gd name="T61" fmla="*/ 127 h 152"/>
              <a:gd name="T62" fmla="*/ 104 w 227"/>
              <a:gd name="T63" fmla="*/ 127 h 152"/>
              <a:gd name="T64" fmla="*/ 144 w 227"/>
              <a:gd name="T65" fmla="*/ 94 h 152"/>
              <a:gd name="T66" fmla="*/ 160 w 227"/>
              <a:gd name="T67" fmla="*/ 92 h 152"/>
              <a:gd name="T68" fmla="*/ 168 w 227"/>
              <a:gd name="T69" fmla="*/ 110 h 152"/>
              <a:gd name="T70" fmla="*/ 184 w 227"/>
              <a:gd name="T71" fmla="*/ 116 h 152"/>
              <a:gd name="T72" fmla="*/ 203 w 227"/>
              <a:gd name="T73" fmla="*/ 108 h 152"/>
              <a:gd name="T74" fmla="*/ 211 w 227"/>
              <a:gd name="T75" fmla="*/ 86 h 152"/>
              <a:gd name="T76" fmla="*/ 203 w 227"/>
              <a:gd name="T77" fmla="*/ 65 h 152"/>
              <a:gd name="T78" fmla="*/ 184 w 227"/>
              <a:gd name="T79" fmla="*/ 57 h 152"/>
              <a:gd name="T80" fmla="*/ 170 w 227"/>
              <a:gd name="T81" fmla="*/ 61 h 152"/>
              <a:gd name="T82" fmla="*/ 161 w 227"/>
              <a:gd name="T83" fmla="*/ 69 h 152"/>
              <a:gd name="T84" fmla="*/ 146 w 227"/>
              <a:gd name="T85" fmla="*/ 67 h 152"/>
              <a:gd name="T86" fmla="*/ 159 w 227"/>
              <a:gd name="T87" fmla="*/ 3 h 152"/>
              <a:gd name="T88" fmla="*/ 221 w 227"/>
              <a:gd name="T89" fmla="*/ 3 h 152"/>
              <a:gd name="T90" fmla="*/ 221 w 227"/>
              <a:gd name="T91" fmla="*/ 17 h 152"/>
              <a:gd name="T92" fmla="*/ 171 w 227"/>
              <a:gd name="T93" fmla="*/ 17 h 152"/>
              <a:gd name="T94" fmla="*/ 164 w 227"/>
              <a:gd name="T95" fmla="*/ 51 h 152"/>
              <a:gd name="T96" fmla="*/ 188 w 227"/>
              <a:gd name="T97" fmla="*/ 43 h 152"/>
              <a:gd name="T98" fmla="*/ 216 w 227"/>
              <a:gd name="T99" fmla="*/ 55 h 152"/>
              <a:gd name="T100" fmla="*/ 227 w 227"/>
              <a:gd name="T101" fmla="*/ 84 h 152"/>
              <a:gd name="T102" fmla="*/ 217 w 227"/>
              <a:gd name="T103" fmla="*/ 114 h 152"/>
              <a:gd name="T104" fmla="*/ 184 w 227"/>
              <a:gd name="T105" fmla="*/ 129 h 152"/>
              <a:gd name="T106" fmla="*/ 156 w 227"/>
              <a:gd name="T107" fmla="*/ 120 h 152"/>
              <a:gd name="T108" fmla="*/ 144 w 227"/>
              <a:gd name="T109" fmla="*/ 9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7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5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8"/>
                  <a:pt x="79" y="35"/>
                </a:cubicBezTo>
                <a:cubicBezTo>
                  <a:pt x="81" y="42"/>
                  <a:pt x="82" y="52"/>
                  <a:pt x="82" y="65"/>
                </a:cubicBezTo>
                <a:cubicBezTo>
                  <a:pt x="82" y="79"/>
                  <a:pt x="80" y="91"/>
                  <a:pt x="77" y="101"/>
                </a:cubicBezTo>
                <a:cubicBezTo>
                  <a:pt x="74" y="110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7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94"/>
                </a:moveTo>
                <a:lnTo>
                  <a:pt x="160" y="92"/>
                </a:lnTo>
                <a:cubicBezTo>
                  <a:pt x="161" y="100"/>
                  <a:pt x="164" y="106"/>
                  <a:pt x="168" y="110"/>
                </a:cubicBezTo>
                <a:cubicBezTo>
                  <a:pt x="173" y="114"/>
                  <a:pt x="178" y="116"/>
                  <a:pt x="184" y="116"/>
                </a:cubicBezTo>
                <a:cubicBezTo>
                  <a:pt x="192" y="116"/>
                  <a:pt x="198" y="114"/>
                  <a:pt x="203" y="108"/>
                </a:cubicBezTo>
                <a:cubicBezTo>
                  <a:pt x="208" y="102"/>
                  <a:pt x="211" y="95"/>
                  <a:pt x="211" y="86"/>
                </a:cubicBezTo>
                <a:cubicBezTo>
                  <a:pt x="211" y="77"/>
                  <a:pt x="208" y="70"/>
                  <a:pt x="203" y="65"/>
                </a:cubicBezTo>
                <a:cubicBezTo>
                  <a:pt x="198" y="60"/>
                  <a:pt x="192" y="57"/>
                  <a:pt x="184" y="57"/>
                </a:cubicBezTo>
                <a:cubicBezTo>
                  <a:pt x="179" y="57"/>
                  <a:pt x="174" y="58"/>
                  <a:pt x="170" y="61"/>
                </a:cubicBezTo>
                <a:cubicBezTo>
                  <a:pt x="166" y="63"/>
                  <a:pt x="163" y="66"/>
                  <a:pt x="161" y="69"/>
                </a:cubicBezTo>
                <a:lnTo>
                  <a:pt x="146" y="67"/>
                </a:lnTo>
                <a:lnTo>
                  <a:pt x="159" y="3"/>
                </a:lnTo>
                <a:lnTo>
                  <a:pt x="221" y="3"/>
                </a:lnTo>
                <a:lnTo>
                  <a:pt x="221" y="17"/>
                </a:lnTo>
                <a:lnTo>
                  <a:pt x="171" y="17"/>
                </a:lnTo>
                <a:lnTo>
                  <a:pt x="164" y="51"/>
                </a:lnTo>
                <a:cubicBezTo>
                  <a:pt x="172" y="46"/>
                  <a:pt x="180" y="43"/>
                  <a:pt x="188" y="43"/>
                </a:cubicBezTo>
                <a:cubicBezTo>
                  <a:pt x="199" y="43"/>
                  <a:pt x="208" y="47"/>
                  <a:pt x="216" y="55"/>
                </a:cubicBezTo>
                <a:cubicBezTo>
                  <a:pt x="223" y="62"/>
                  <a:pt x="227" y="72"/>
                  <a:pt x="227" y="84"/>
                </a:cubicBezTo>
                <a:cubicBezTo>
                  <a:pt x="227" y="96"/>
                  <a:pt x="224" y="105"/>
                  <a:pt x="217" y="114"/>
                </a:cubicBezTo>
                <a:cubicBezTo>
                  <a:pt x="209" y="124"/>
                  <a:pt x="198" y="129"/>
                  <a:pt x="184" y="129"/>
                </a:cubicBezTo>
                <a:cubicBezTo>
                  <a:pt x="173" y="129"/>
                  <a:pt x="163" y="126"/>
                  <a:pt x="156" y="120"/>
                </a:cubicBezTo>
                <a:cubicBezTo>
                  <a:pt x="149" y="113"/>
                  <a:pt x="145" y="105"/>
                  <a:pt x="14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2" name="Freeform 54"/>
          <p:cNvSpPr>
            <a:spLocks noEditPoints="1"/>
          </p:cNvSpPr>
          <p:nvPr/>
        </p:nvSpPr>
        <p:spPr bwMode="auto">
          <a:xfrm>
            <a:off x="420227" y="4070895"/>
            <a:ext cx="111125" cy="74083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5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93 w 226"/>
              <a:gd name="T65" fmla="*/ 126 h 151"/>
              <a:gd name="T66" fmla="*/ 193 w 226"/>
              <a:gd name="T67" fmla="*/ 96 h 151"/>
              <a:gd name="T68" fmla="*/ 139 w 226"/>
              <a:gd name="T69" fmla="*/ 96 h 151"/>
              <a:gd name="T70" fmla="*/ 139 w 226"/>
              <a:gd name="T71" fmla="*/ 82 h 151"/>
              <a:gd name="T72" fmla="*/ 196 w 226"/>
              <a:gd name="T73" fmla="*/ 0 h 151"/>
              <a:gd name="T74" fmla="*/ 209 w 226"/>
              <a:gd name="T75" fmla="*/ 0 h 151"/>
              <a:gd name="T76" fmla="*/ 209 w 226"/>
              <a:gd name="T77" fmla="*/ 82 h 151"/>
              <a:gd name="T78" fmla="*/ 226 w 226"/>
              <a:gd name="T79" fmla="*/ 82 h 151"/>
              <a:gd name="T80" fmla="*/ 226 w 226"/>
              <a:gd name="T81" fmla="*/ 96 h 151"/>
              <a:gd name="T82" fmla="*/ 209 w 226"/>
              <a:gd name="T83" fmla="*/ 96 h 151"/>
              <a:gd name="T84" fmla="*/ 209 w 226"/>
              <a:gd name="T85" fmla="*/ 126 h 151"/>
              <a:gd name="T86" fmla="*/ 193 w 226"/>
              <a:gd name="T87" fmla="*/ 126 h 151"/>
              <a:gd name="T88" fmla="*/ 193 w 226"/>
              <a:gd name="T89" fmla="*/ 82 h 151"/>
              <a:gd name="T90" fmla="*/ 193 w 226"/>
              <a:gd name="T91" fmla="*/ 25 h 151"/>
              <a:gd name="T92" fmla="*/ 154 w 226"/>
              <a:gd name="T93" fmla="*/ 82 h 151"/>
              <a:gd name="T94" fmla="*/ 193 w 226"/>
              <a:gd name="T95" fmla="*/ 8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6"/>
                  <a:pt x="68" y="10"/>
                  <a:pt x="71" y="15"/>
                </a:cubicBezTo>
                <a:cubicBezTo>
                  <a:pt x="74" y="20"/>
                  <a:pt x="77" y="27"/>
                  <a:pt x="79" y="34"/>
                </a:cubicBezTo>
                <a:cubicBezTo>
                  <a:pt x="81" y="42"/>
                  <a:pt x="82" y="51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7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8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4"/>
                  <a:pt x="66" y="64"/>
                </a:cubicBezTo>
                <a:cubicBezTo>
                  <a:pt x="66" y="43"/>
                  <a:pt x="63" y="29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93" y="126"/>
                </a:moveTo>
                <a:lnTo>
                  <a:pt x="193" y="96"/>
                </a:lnTo>
                <a:lnTo>
                  <a:pt x="139" y="96"/>
                </a:lnTo>
                <a:lnTo>
                  <a:pt x="139" y="82"/>
                </a:lnTo>
                <a:lnTo>
                  <a:pt x="196" y="0"/>
                </a:lnTo>
                <a:lnTo>
                  <a:pt x="209" y="0"/>
                </a:lnTo>
                <a:lnTo>
                  <a:pt x="209" y="82"/>
                </a:lnTo>
                <a:lnTo>
                  <a:pt x="226" y="82"/>
                </a:lnTo>
                <a:lnTo>
                  <a:pt x="226" y="96"/>
                </a:lnTo>
                <a:lnTo>
                  <a:pt x="209" y="96"/>
                </a:lnTo>
                <a:lnTo>
                  <a:pt x="209" y="126"/>
                </a:lnTo>
                <a:lnTo>
                  <a:pt x="193" y="126"/>
                </a:lnTo>
                <a:close/>
                <a:moveTo>
                  <a:pt x="193" y="82"/>
                </a:moveTo>
                <a:lnTo>
                  <a:pt x="193" y="25"/>
                </a:lnTo>
                <a:lnTo>
                  <a:pt x="154" y="82"/>
                </a:lnTo>
                <a:lnTo>
                  <a:pt x="193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3" name="Freeform 55"/>
          <p:cNvSpPr>
            <a:spLocks noEditPoints="1"/>
          </p:cNvSpPr>
          <p:nvPr/>
        </p:nvSpPr>
        <p:spPr bwMode="auto">
          <a:xfrm>
            <a:off x="420227" y="4342092"/>
            <a:ext cx="111125" cy="75407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6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44 w 226"/>
              <a:gd name="T65" fmla="*/ 93 h 151"/>
              <a:gd name="T66" fmla="*/ 159 w 226"/>
              <a:gd name="T67" fmla="*/ 91 h 151"/>
              <a:gd name="T68" fmla="*/ 168 w 226"/>
              <a:gd name="T69" fmla="*/ 110 h 151"/>
              <a:gd name="T70" fmla="*/ 184 w 226"/>
              <a:gd name="T71" fmla="*/ 116 h 151"/>
              <a:gd name="T72" fmla="*/ 202 w 226"/>
              <a:gd name="T73" fmla="*/ 108 h 151"/>
              <a:gd name="T74" fmla="*/ 210 w 226"/>
              <a:gd name="T75" fmla="*/ 89 h 151"/>
              <a:gd name="T76" fmla="*/ 203 w 226"/>
              <a:gd name="T77" fmla="*/ 72 h 151"/>
              <a:gd name="T78" fmla="*/ 185 w 226"/>
              <a:gd name="T79" fmla="*/ 65 h 151"/>
              <a:gd name="T80" fmla="*/ 174 w 226"/>
              <a:gd name="T81" fmla="*/ 66 h 151"/>
              <a:gd name="T82" fmla="*/ 176 w 226"/>
              <a:gd name="T83" fmla="*/ 53 h 151"/>
              <a:gd name="T84" fmla="*/ 178 w 226"/>
              <a:gd name="T85" fmla="*/ 53 h 151"/>
              <a:gd name="T86" fmla="*/ 196 w 226"/>
              <a:gd name="T87" fmla="*/ 48 h 151"/>
              <a:gd name="T88" fmla="*/ 204 w 226"/>
              <a:gd name="T89" fmla="*/ 32 h 151"/>
              <a:gd name="T90" fmla="*/ 198 w 226"/>
              <a:gd name="T91" fmla="*/ 18 h 151"/>
              <a:gd name="T92" fmla="*/ 184 w 226"/>
              <a:gd name="T93" fmla="*/ 12 h 151"/>
              <a:gd name="T94" fmla="*/ 169 w 226"/>
              <a:gd name="T95" fmla="*/ 18 h 151"/>
              <a:gd name="T96" fmla="*/ 161 w 226"/>
              <a:gd name="T97" fmla="*/ 35 h 151"/>
              <a:gd name="T98" fmla="*/ 145 w 226"/>
              <a:gd name="T99" fmla="*/ 32 h 151"/>
              <a:gd name="T100" fmla="*/ 158 w 226"/>
              <a:gd name="T101" fmla="*/ 8 h 151"/>
              <a:gd name="T102" fmla="*/ 183 w 226"/>
              <a:gd name="T103" fmla="*/ 0 h 151"/>
              <a:gd name="T104" fmla="*/ 202 w 226"/>
              <a:gd name="T105" fmla="*/ 4 h 151"/>
              <a:gd name="T106" fmla="*/ 215 w 226"/>
              <a:gd name="T107" fmla="*/ 16 h 151"/>
              <a:gd name="T108" fmla="*/ 220 w 226"/>
              <a:gd name="T109" fmla="*/ 32 h 151"/>
              <a:gd name="T110" fmla="*/ 216 w 226"/>
              <a:gd name="T111" fmla="*/ 47 h 151"/>
              <a:gd name="T112" fmla="*/ 203 w 226"/>
              <a:gd name="T113" fmla="*/ 58 h 151"/>
              <a:gd name="T114" fmla="*/ 220 w 226"/>
              <a:gd name="T115" fmla="*/ 69 h 151"/>
              <a:gd name="T116" fmla="*/ 226 w 226"/>
              <a:gd name="T117" fmla="*/ 89 h 151"/>
              <a:gd name="T118" fmla="*/ 214 w 226"/>
              <a:gd name="T119" fmla="*/ 117 h 151"/>
              <a:gd name="T120" fmla="*/ 184 w 226"/>
              <a:gd name="T121" fmla="*/ 128 h 151"/>
              <a:gd name="T122" fmla="*/ 156 w 226"/>
              <a:gd name="T123" fmla="*/ 119 h 151"/>
              <a:gd name="T124" fmla="*/ 144 w 226"/>
              <a:gd name="T125" fmla="*/ 9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0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4" y="93"/>
                </a:moveTo>
                <a:lnTo>
                  <a:pt x="159" y="91"/>
                </a:lnTo>
                <a:cubicBezTo>
                  <a:pt x="161" y="100"/>
                  <a:pt x="164" y="106"/>
                  <a:pt x="168" y="110"/>
                </a:cubicBezTo>
                <a:cubicBezTo>
                  <a:pt x="172" y="114"/>
                  <a:pt x="178" y="116"/>
                  <a:pt x="184" y="116"/>
                </a:cubicBezTo>
                <a:cubicBezTo>
                  <a:pt x="191" y="116"/>
                  <a:pt x="197" y="113"/>
                  <a:pt x="202" y="108"/>
                </a:cubicBezTo>
                <a:cubicBezTo>
                  <a:pt x="207" y="103"/>
                  <a:pt x="210" y="97"/>
                  <a:pt x="210" y="89"/>
                </a:cubicBezTo>
                <a:cubicBezTo>
                  <a:pt x="210" y="82"/>
                  <a:pt x="208" y="76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82" y="65"/>
                  <a:pt x="179" y="65"/>
                  <a:pt x="174" y="66"/>
                </a:cubicBezTo>
                <a:lnTo>
                  <a:pt x="176" y="53"/>
                </a:lnTo>
                <a:cubicBezTo>
                  <a:pt x="177" y="53"/>
                  <a:pt x="178" y="53"/>
                  <a:pt x="178" y="53"/>
                </a:cubicBezTo>
                <a:cubicBezTo>
                  <a:pt x="185" y="53"/>
                  <a:pt x="191" y="51"/>
                  <a:pt x="196" y="48"/>
                </a:cubicBezTo>
                <a:cubicBezTo>
                  <a:pt x="201" y="45"/>
                  <a:pt x="204" y="39"/>
                  <a:pt x="204" y="32"/>
                </a:cubicBezTo>
                <a:cubicBezTo>
                  <a:pt x="204" y="27"/>
                  <a:pt x="202" y="22"/>
                  <a:pt x="198" y="18"/>
                </a:cubicBezTo>
                <a:cubicBezTo>
                  <a:pt x="195" y="14"/>
                  <a:pt x="190" y="12"/>
                  <a:pt x="184" y="12"/>
                </a:cubicBezTo>
                <a:cubicBezTo>
                  <a:pt x="178" y="12"/>
                  <a:pt x="173" y="14"/>
                  <a:pt x="169" y="18"/>
                </a:cubicBezTo>
                <a:cubicBezTo>
                  <a:pt x="165" y="22"/>
                  <a:pt x="162" y="28"/>
                  <a:pt x="161" y="35"/>
                </a:cubicBezTo>
                <a:lnTo>
                  <a:pt x="145" y="32"/>
                </a:lnTo>
                <a:cubicBezTo>
                  <a:pt x="147" y="22"/>
                  <a:pt x="151" y="14"/>
                  <a:pt x="158" y="8"/>
                </a:cubicBezTo>
                <a:cubicBezTo>
                  <a:pt x="165" y="3"/>
                  <a:pt x="173" y="0"/>
                  <a:pt x="183" y="0"/>
                </a:cubicBezTo>
                <a:cubicBezTo>
                  <a:pt x="190" y="0"/>
                  <a:pt x="196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9" y="21"/>
                  <a:pt x="220" y="27"/>
                  <a:pt x="220" y="32"/>
                </a:cubicBezTo>
                <a:cubicBezTo>
                  <a:pt x="220" y="38"/>
                  <a:pt x="219" y="43"/>
                  <a:pt x="216" y="47"/>
                </a:cubicBezTo>
                <a:cubicBezTo>
                  <a:pt x="213" y="52"/>
                  <a:pt x="208" y="55"/>
                  <a:pt x="203" y="58"/>
                </a:cubicBezTo>
                <a:cubicBezTo>
                  <a:pt x="210" y="60"/>
                  <a:pt x="216" y="63"/>
                  <a:pt x="220" y="69"/>
                </a:cubicBezTo>
                <a:cubicBezTo>
                  <a:pt x="224" y="74"/>
                  <a:pt x="226" y="81"/>
                  <a:pt x="226" y="89"/>
                </a:cubicBezTo>
                <a:cubicBezTo>
                  <a:pt x="226" y="100"/>
                  <a:pt x="222" y="109"/>
                  <a:pt x="214" y="117"/>
                </a:cubicBezTo>
                <a:cubicBezTo>
                  <a:pt x="206" y="125"/>
                  <a:pt x="196" y="128"/>
                  <a:pt x="184" y="128"/>
                </a:cubicBezTo>
                <a:cubicBezTo>
                  <a:pt x="173" y="128"/>
                  <a:pt x="163" y="125"/>
                  <a:pt x="156" y="119"/>
                </a:cubicBezTo>
                <a:cubicBezTo>
                  <a:pt x="149" y="112"/>
                  <a:pt x="145" y="103"/>
                  <a:pt x="144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4" name="Freeform 56"/>
          <p:cNvSpPr>
            <a:spLocks noEditPoints="1"/>
          </p:cNvSpPr>
          <p:nvPr/>
        </p:nvSpPr>
        <p:spPr bwMode="auto">
          <a:xfrm>
            <a:off x="420227" y="4614614"/>
            <a:ext cx="111125" cy="74083"/>
          </a:xfrm>
          <a:custGeom>
            <a:avLst/>
            <a:gdLst>
              <a:gd name="T0" fmla="*/ 0 w 225"/>
              <a:gd name="T1" fmla="*/ 64 h 151"/>
              <a:gd name="T2" fmla="*/ 4 w 225"/>
              <a:gd name="T3" fmla="*/ 28 h 151"/>
              <a:gd name="T4" fmla="*/ 18 w 225"/>
              <a:gd name="T5" fmla="*/ 7 h 151"/>
              <a:gd name="T6" fmla="*/ 41 w 225"/>
              <a:gd name="T7" fmla="*/ 0 h 151"/>
              <a:gd name="T8" fmla="*/ 58 w 225"/>
              <a:gd name="T9" fmla="*/ 4 h 151"/>
              <a:gd name="T10" fmla="*/ 71 w 225"/>
              <a:gd name="T11" fmla="*/ 16 h 151"/>
              <a:gd name="T12" fmla="*/ 79 w 225"/>
              <a:gd name="T13" fmla="*/ 34 h 151"/>
              <a:gd name="T14" fmla="*/ 82 w 225"/>
              <a:gd name="T15" fmla="*/ 64 h 151"/>
              <a:gd name="T16" fmla="*/ 77 w 225"/>
              <a:gd name="T17" fmla="*/ 100 h 151"/>
              <a:gd name="T18" fmla="*/ 64 w 225"/>
              <a:gd name="T19" fmla="*/ 121 h 151"/>
              <a:gd name="T20" fmla="*/ 41 w 225"/>
              <a:gd name="T21" fmla="*/ 129 h 151"/>
              <a:gd name="T22" fmla="*/ 12 w 225"/>
              <a:gd name="T23" fmla="*/ 115 h 151"/>
              <a:gd name="T24" fmla="*/ 0 w 225"/>
              <a:gd name="T25" fmla="*/ 64 h 151"/>
              <a:gd name="T26" fmla="*/ 16 w 225"/>
              <a:gd name="T27" fmla="*/ 64 h 151"/>
              <a:gd name="T28" fmla="*/ 23 w 225"/>
              <a:gd name="T29" fmla="*/ 106 h 151"/>
              <a:gd name="T30" fmla="*/ 41 w 225"/>
              <a:gd name="T31" fmla="*/ 116 h 151"/>
              <a:gd name="T32" fmla="*/ 59 w 225"/>
              <a:gd name="T33" fmla="*/ 105 h 151"/>
              <a:gd name="T34" fmla="*/ 66 w 225"/>
              <a:gd name="T35" fmla="*/ 64 h 151"/>
              <a:gd name="T36" fmla="*/ 59 w 225"/>
              <a:gd name="T37" fmla="*/ 23 h 151"/>
              <a:gd name="T38" fmla="*/ 41 w 225"/>
              <a:gd name="T39" fmla="*/ 13 h 151"/>
              <a:gd name="T40" fmla="*/ 24 w 225"/>
              <a:gd name="T41" fmla="*/ 22 h 151"/>
              <a:gd name="T42" fmla="*/ 16 w 225"/>
              <a:gd name="T43" fmla="*/ 64 h 151"/>
              <a:gd name="T44" fmla="*/ 104 w 225"/>
              <a:gd name="T45" fmla="*/ 126 h 151"/>
              <a:gd name="T46" fmla="*/ 104 w 225"/>
              <a:gd name="T47" fmla="*/ 109 h 151"/>
              <a:gd name="T48" fmla="*/ 122 w 225"/>
              <a:gd name="T49" fmla="*/ 109 h 151"/>
              <a:gd name="T50" fmla="*/ 122 w 225"/>
              <a:gd name="T51" fmla="*/ 126 h 151"/>
              <a:gd name="T52" fmla="*/ 118 w 225"/>
              <a:gd name="T53" fmla="*/ 142 h 151"/>
              <a:gd name="T54" fmla="*/ 107 w 225"/>
              <a:gd name="T55" fmla="*/ 151 h 151"/>
              <a:gd name="T56" fmla="*/ 103 w 225"/>
              <a:gd name="T57" fmla="*/ 145 h 151"/>
              <a:gd name="T58" fmla="*/ 110 w 225"/>
              <a:gd name="T59" fmla="*/ 138 h 151"/>
              <a:gd name="T60" fmla="*/ 113 w 225"/>
              <a:gd name="T61" fmla="*/ 126 h 151"/>
              <a:gd name="T62" fmla="*/ 104 w 225"/>
              <a:gd name="T63" fmla="*/ 126 h 151"/>
              <a:gd name="T64" fmla="*/ 225 w 225"/>
              <a:gd name="T65" fmla="*/ 112 h 151"/>
              <a:gd name="T66" fmla="*/ 225 w 225"/>
              <a:gd name="T67" fmla="*/ 126 h 151"/>
              <a:gd name="T68" fmla="*/ 142 w 225"/>
              <a:gd name="T69" fmla="*/ 126 h 151"/>
              <a:gd name="T70" fmla="*/ 144 w 225"/>
              <a:gd name="T71" fmla="*/ 116 h 151"/>
              <a:gd name="T72" fmla="*/ 154 w 225"/>
              <a:gd name="T73" fmla="*/ 99 h 151"/>
              <a:gd name="T74" fmla="*/ 174 w 225"/>
              <a:gd name="T75" fmla="*/ 80 h 151"/>
              <a:gd name="T76" fmla="*/ 202 w 225"/>
              <a:gd name="T77" fmla="*/ 53 h 151"/>
              <a:gd name="T78" fmla="*/ 209 w 225"/>
              <a:gd name="T79" fmla="*/ 35 h 151"/>
              <a:gd name="T80" fmla="*/ 202 w 225"/>
              <a:gd name="T81" fmla="*/ 19 h 151"/>
              <a:gd name="T82" fmla="*/ 185 w 225"/>
              <a:gd name="T83" fmla="*/ 13 h 151"/>
              <a:gd name="T84" fmla="*/ 167 w 225"/>
              <a:gd name="T85" fmla="*/ 19 h 151"/>
              <a:gd name="T86" fmla="*/ 161 w 225"/>
              <a:gd name="T87" fmla="*/ 38 h 151"/>
              <a:gd name="T88" fmla="*/ 145 w 225"/>
              <a:gd name="T89" fmla="*/ 36 h 151"/>
              <a:gd name="T90" fmla="*/ 157 w 225"/>
              <a:gd name="T91" fmla="*/ 9 h 151"/>
              <a:gd name="T92" fmla="*/ 186 w 225"/>
              <a:gd name="T93" fmla="*/ 0 h 151"/>
              <a:gd name="T94" fmla="*/ 214 w 225"/>
              <a:gd name="T95" fmla="*/ 10 h 151"/>
              <a:gd name="T96" fmla="*/ 225 w 225"/>
              <a:gd name="T97" fmla="*/ 35 h 151"/>
              <a:gd name="T98" fmla="*/ 222 w 225"/>
              <a:gd name="T99" fmla="*/ 50 h 151"/>
              <a:gd name="T100" fmla="*/ 211 w 225"/>
              <a:gd name="T101" fmla="*/ 65 h 151"/>
              <a:gd name="T102" fmla="*/ 188 w 225"/>
              <a:gd name="T103" fmla="*/ 87 h 151"/>
              <a:gd name="T104" fmla="*/ 170 w 225"/>
              <a:gd name="T105" fmla="*/ 103 h 151"/>
              <a:gd name="T106" fmla="*/ 163 w 225"/>
              <a:gd name="T107" fmla="*/ 112 h 151"/>
              <a:gd name="T108" fmla="*/ 225 w 225"/>
              <a:gd name="T109" fmla="*/ 11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5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225" y="112"/>
                </a:moveTo>
                <a:lnTo>
                  <a:pt x="225" y="126"/>
                </a:lnTo>
                <a:lnTo>
                  <a:pt x="142" y="126"/>
                </a:lnTo>
                <a:cubicBezTo>
                  <a:pt x="142" y="123"/>
                  <a:pt x="142" y="119"/>
                  <a:pt x="144" y="116"/>
                </a:cubicBezTo>
                <a:cubicBezTo>
                  <a:pt x="146" y="110"/>
                  <a:pt x="149" y="104"/>
                  <a:pt x="154" y="99"/>
                </a:cubicBezTo>
                <a:cubicBezTo>
                  <a:pt x="158" y="93"/>
                  <a:pt x="165" y="87"/>
                  <a:pt x="174" y="80"/>
                </a:cubicBezTo>
                <a:cubicBezTo>
                  <a:pt x="188" y="68"/>
                  <a:pt x="197" y="60"/>
                  <a:pt x="202" y="53"/>
                </a:cubicBezTo>
                <a:cubicBezTo>
                  <a:pt x="206" y="47"/>
                  <a:pt x="209" y="40"/>
                  <a:pt x="209" y="35"/>
                </a:cubicBezTo>
                <a:cubicBezTo>
                  <a:pt x="209" y="28"/>
                  <a:pt x="207" y="23"/>
                  <a:pt x="202" y="19"/>
                </a:cubicBezTo>
                <a:cubicBezTo>
                  <a:pt x="198" y="15"/>
                  <a:pt x="192" y="13"/>
                  <a:pt x="185" y="13"/>
                </a:cubicBezTo>
                <a:cubicBezTo>
                  <a:pt x="178" y="13"/>
                  <a:pt x="172" y="15"/>
                  <a:pt x="167" y="19"/>
                </a:cubicBezTo>
                <a:cubicBezTo>
                  <a:pt x="163" y="24"/>
                  <a:pt x="161" y="30"/>
                  <a:pt x="161" y="38"/>
                </a:cubicBezTo>
                <a:lnTo>
                  <a:pt x="145" y="36"/>
                </a:lnTo>
                <a:cubicBezTo>
                  <a:pt x="146" y="24"/>
                  <a:pt x="150" y="15"/>
                  <a:pt x="157" y="9"/>
                </a:cubicBezTo>
                <a:cubicBezTo>
                  <a:pt x="164" y="3"/>
                  <a:pt x="174" y="0"/>
                  <a:pt x="186" y="0"/>
                </a:cubicBezTo>
                <a:cubicBezTo>
                  <a:pt x="198" y="0"/>
                  <a:pt x="207" y="3"/>
                  <a:pt x="214" y="10"/>
                </a:cubicBezTo>
                <a:cubicBezTo>
                  <a:pt x="221" y="16"/>
                  <a:pt x="225" y="25"/>
                  <a:pt x="225" y="35"/>
                </a:cubicBezTo>
                <a:cubicBezTo>
                  <a:pt x="225" y="40"/>
                  <a:pt x="224" y="45"/>
                  <a:pt x="222" y="50"/>
                </a:cubicBezTo>
                <a:cubicBezTo>
                  <a:pt x="220" y="55"/>
                  <a:pt x="216" y="60"/>
                  <a:pt x="211" y="65"/>
                </a:cubicBezTo>
                <a:cubicBezTo>
                  <a:pt x="207" y="70"/>
                  <a:pt x="199" y="78"/>
                  <a:pt x="188" y="87"/>
                </a:cubicBezTo>
                <a:cubicBezTo>
                  <a:pt x="178" y="95"/>
                  <a:pt x="172" y="100"/>
                  <a:pt x="170" y="103"/>
                </a:cubicBezTo>
                <a:cubicBezTo>
                  <a:pt x="167" y="106"/>
                  <a:pt x="165" y="109"/>
                  <a:pt x="163" y="112"/>
                </a:cubicBezTo>
                <a:lnTo>
                  <a:pt x="225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5" name="Freeform 57"/>
          <p:cNvSpPr>
            <a:spLocks noEditPoints="1"/>
          </p:cNvSpPr>
          <p:nvPr/>
        </p:nvSpPr>
        <p:spPr bwMode="auto">
          <a:xfrm>
            <a:off x="420227" y="4885812"/>
            <a:ext cx="99219" cy="75407"/>
          </a:xfrm>
          <a:custGeom>
            <a:avLst/>
            <a:gdLst>
              <a:gd name="T0" fmla="*/ 0 w 202"/>
              <a:gd name="T1" fmla="*/ 64 h 151"/>
              <a:gd name="T2" fmla="*/ 4 w 202"/>
              <a:gd name="T3" fmla="*/ 28 h 151"/>
              <a:gd name="T4" fmla="*/ 18 w 202"/>
              <a:gd name="T5" fmla="*/ 7 h 151"/>
              <a:gd name="T6" fmla="*/ 41 w 202"/>
              <a:gd name="T7" fmla="*/ 0 h 151"/>
              <a:gd name="T8" fmla="*/ 58 w 202"/>
              <a:gd name="T9" fmla="*/ 4 h 151"/>
              <a:gd name="T10" fmla="*/ 71 w 202"/>
              <a:gd name="T11" fmla="*/ 16 h 151"/>
              <a:gd name="T12" fmla="*/ 79 w 202"/>
              <a:gd name="T13" fmla="*/ 35 h 151"/>
              <a:gd name="T14" fmla="*/ 82 w 202"/>
              <a:gd name="T15" fmla="*/ 64 h 151"/>
              <a:gd name="T16" fmla="*/ 77 w 202"/>
              <a:gd name="T17" fmla="*/ 100 h 151"/>
              <a:gd name="T18" fmla="*/ 64 w 202"/>
              <a:gd name="T19" fmla="*/ 121 h 151"/>
              <a:gd name="T20" fmla="*/ 41 w 202"/>
              <a:gd name="T21" fmla="*/ 129 h 151"/>
              <a:gd name="T22" fmla="*/ 12 w 202"/>
              <a:gd name="T23" fmla="*/ 115 h 151"/>
              <a:gd name="T24" fmla="*/ 0 w 202"/>
              <a:gd name="T25" fmla="*/ 64 h 151"/>
              <a:gd name="T26" fmla="*/ 16 w 202"/>
              <a:gd name="T27" fmla="*/ 64 h 151"/>
              <a:gd name="T28" fmla="*/ 23 w 202"/>
              <a:gd name="T29" fmla="*/ 106 h 151"/>
              <a:gd name="T30" fmla="*/ 41 w 202"/>
              <a:gd name="T31" fmla="*/ 116 h 151"/>
              <a:gd name="T32" fmla="*/ 59 w 202"/>
              <a:gd name="T33" fmla="*/ 106 h 151"/>
              <a:gd name="T34" fmla="*/ 66 w 202"/>
              <a:gd name="T35" fmla="*/ 64 h 151"/>
              <a:gd name="T36" fmla="*/ 59 w 202"/>
              <a:gd name="T37" fmla="*/ 23 h 151"/>
              <a:gd name="T38" fmla="*/ 41 w 202"/>
              <a:gd name="T39" fmla="*/ 13 h 151"/>
              <a:gd name="T40" fmla="*/ 24 w 202"/>
              <a:gd name="T41" fmla="*/ 22 h 151"/>
              <a:gd name="T42" fmla="*/ 16 w 202"/>
              <a:gd name="T43" fmla="*/ 64 h 151"/>
              <a:gd name="T44" fmla="*/ 104 w 202"/>
              <a:gd name="T45" fmla="*/ 126 h 151"/>
              <a:gd name="T46" fmla="*/ 104 w 202"/>
              <a:gd name="T47" fmla="*/ 109 h 151"/>
              <a:gd name="T48" fmla="*/ 122 w 202"/>
              <a:gd name="T49" fmla="*/ 109 h 151"/>
              <a:gd name="T50" fmla="*/ 122 w 202"/>
              <a:gd name="T51" fmla="*/ 126 h 151"/>
              <a:gd name="T52" fmla="*/ 118 w 202"/>
              <a:gd name="T53" fmla="*/ 142 h 151"/>
              <a:gd name="T54" fmla="*/ 107 w 202"/>
              <a:gd name="T55" fmla="*/ 151 h 151"/>
              <a:gd name="T56" fmla="*/ 103 w 202"/>
              <a:gd name="T57" fmla="*/ 145 h 151"/>
              <a:gd name="T58" fmla="*/ 110 w 202"/>
              <a:gd name="T59" fmla="*/ 138 h 151"/>
              <a:gd name="T60" fmla="*/ 113 w 202"/>
              <a:gd name="T61" fmla="*/ 126 h 151"/>
              <a:gd name="T62" fmla="*/ 104 w 202"/>
              <a:gd name="T63" fmla="*/ 126 h 151"/>
              <a:gd name="T64" fmla="*/ 202 w 202"/>
              <a:gd name="T65" fmla="*/ 126 h 151"/>
              <a:gd name="T66" fmla="*/ 186 w 202"/>
              <a:gd name="T67" fmla="*/ 126 h 151"/>
              <a:gd name="T68" fmla="*/ 186 w 202"/>
              <a:gd name="T69" fmla="*/ 28 h 151"/>
              <a:gd name="T70" fmla="*/ 172 w 202"/>
              <a:gd name="T71" fmla="*/ 39 h 151"/>
              <a:gd name="T72" fmla="*/ 156 w 202"/>
              <a:gd name="T73" fmla="*/ 46 h 151"/>
              <a:gd name="T74" fmla="*/ 156 w 202"/>
              <a:gd name="T75" fmla="*/ 31 h 151"/>
              <a:gd name="T76" fmla="*/ 178 w 202"/>
              <a:gd name="T77" fmla="*/ 17 h 151"/>
              <a:gd name="T78" fmla="*/ 192 w 202"/>
              <a:gd name="T79" fmla="*/ 0 h 151"/>
              <a:gd name="T80" fmla="*/ 202 w 202"/>
              <a:gd name="T81" fmla="*/ 0 h 151"/>
              <a:gd name="T82" fmla="*/ 202 w 202"/>
              <a:gd name="T83" fmla="*/ 12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2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202" y="126"/>
                </a:moveTo>
                <a:lnTo>
                  <a:pt x="186" y="126"/>
                </a:lnTo>
                <a:lnTo>
                  <a:pt x="186" y="28"/>
                </a:lnTo>
                <a:cubicBezTo>
                  <a:pt x="183" y="31"/>
                  <a:pt x="178" y="35"/>
                  <a:pt x="172" y="39"/>
                </a:cubicBezTo>
                <a:cubicBezTo>
                  <a:pt x="166" y="42"/>
                  <a:pt x="160" y="45"/>
                  <a:pt x="156" y="46"/>
                </a:cubicBezTo>
                <a:lnTo>
                  <a:pt x="156" y="31"/>
                </a:lnTo>
                <a:cubicBezTo>
                  <a:pt x="164" y="27"/>
                  <a:pt x="172" y="23"/>
                  <a:pt x="178" y="17"/>
                </a:cubicBezTo>
                <a:cubicBezTo>
                  <a:pt x="185" y="11"/>
                  <a:pt x="189" y="5"/>
                  <a:pt x="192" y="0"/>
                </a:cubicBezTo>
                <a:lnTo>
                  <a:pt x="202" y="0"/>
                </a:lnTo>
                <a:lnTo>
                  <a:pt x="202" y="1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6" name="Freeform 58"/>
          <p:cNvSpPr>
            <a:spLocks noEditPoints="1"/>
          </p:cNvSpPr>
          <p:nvPr/>
        </p:nvSpPr>
        <p:spPr bwMode="auto">
          <a:xfrm>
            <a:off x="420227" y="5158332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4 w 226"/>
              <a:gd name="T65" fmla="*/ 64 h 152"/>
              <a:gd name="T66" fmla="*/ 148 w 226"/>
              <a:gd name="T67" fmla="*/ 28 h 152"/>
              <a:gd name="T68" fmla="*/ 162 w 226"/>
              <a:gd name="T69" fmla="*/ 7 h 152"/>
              <a:gd name="T70" fmla="*/ 185 w 226"/>
              <a:gd name="T71" fmla="*/ 0 h 152"/>
              <a:gd name="T72" fmla="*/ 202 w 226"/>
              <a:gd name="T73" fmla="*/ 4 h 152"/>
              <a:gd name="T74" fmla="*/ 215 w 226"/>
              <a:gd name="T75" fmla="*/ 16 h 152"/>
              <a:gd name="T76" fmla="*/ 223 w 226"/>
              <a:gd name="T77" fmla="*/ 35 h 152"/>
              <a:gd name="T78" fmla="*/ 226 w 226"/>
              <a:gd name="T79" fmla="*/ 64 h 152"/>
              <a:gd name="T80" fmla="*/ 221 w 226"/>
              <a:gd name="T81" fmla="*/ 100 h 152"/>
              <a:gd name="T82" fmla="*/ 208 w 226"/>
              <a:gd name="T83" fmla="*/ 121 h 152"/>
              <a:gd name="T84" fmla="*/ 185 w 226"/>
              <a:gd name="T85" fmla="*/ 129 h 152"/>
              <a:gd name="T86" fmla="*/ 156 w 226"/>
              <a:gd name="T87" fmla="*/ 116 h 152"/>
              <a:gd name="T88" fmla="*/ 144 w 226"/>
              <a:gd name="T89" fmla="*/ 64 h 152"/>
              <a:gd name="T90" fmla="*/ 160 w 226"/>
              <a:gd name="T91" fmla="*/ 64 h 152"/>
              <a:gd name="T92" fmla="*/ 167 w 226"/>
              <a:gd name="T93" fmla="*/ 106 h 152"/>
              <a:gd name="T94" fmla="*/ 185 w 226"/>
              <a:gd name="T95" fmla="*/ 116 h 152"/>
              <a:gd name="T96" fmla="*/ 203 w 226"/>
              <a:gd name="T97" fmla="*/ 106 h 152"/>
              <a:gd name="T98" fmla="*/ 210 w 226"/>
              <a:gd name="T99" fmla="*/ 64 h 152"/>
              <a:gd name="T100" fmla="*/ 203 w 226"/>
              <a:gd name="T101" fmla="*/ 23 h 152"/>
              <a:gd name="T102" fmla="*/ 185 w 226"/>
              <a:gd name="T103" fmla="*/ 13 h 152"/>
              <a:gd name="T104" fmla="*/ 168 w 226"/>
              <a:gd name="T105" fmla="*/ 22 h 152"/>
              <a:gd name="T106" fmla="*/ 160 w 226"/>
              <a:gd name="T107" fmla="*/ 6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64"/>
                </a:moveTo>
                <a:cubicBezTo>
                  <a:pt x="144" y="50"/>
                  <a:pt x="145" y="38"/>
                  <a:pt x="148" y="28"/>
                </a:cubicBezTo>
                <a:cubicBezTo>
                  <a:pt x="151" y="19"/>
                  <a:pt x="156" y="12"/>
                  <a:pt x="162" y="7"/>
                </a:cubicBezTo>
                <a:cubicBezTo>
                  <a:pt x="168" y="3"/>
                  <a:pt x="176" y="0"/>
                  <a:pt x="185" y="0"/>
                </a:cubicBezTo>
                <a:cubicBezTo>
                  <a:pt x="192" y="0"/>
                  <a:pt x="197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8" y="21"/>
                  <a:pt x="221" y="27"/>
                  <a:pt x="223" y="35"/>
                </a:cubicBezTo>
                <a:cubicBezTo>
                  <a:pt x="225" y="42"/>
                  <a:pt x="226" y="52"/>
                  <a:pt x="226" y="64"/>
                </a:cubicBezTo>
                <a:cubicBezTo>
                  <a:pt x="226" y="79"/>
                  <a:pt x="224" y="91"/>
                  <a:pt x="221" y="100"/>
                </a:cubicBezTo>
                <a:cubicBezTo>
                  <a:pt x="218" y="109"/>
                  <a:pt x="214" y="116"/>
                  <a:pt x="208" y="121"/>
                </a:cubicBezTo>
                <a:cubicBezTo>
                  <a:pt x="202" y="126"/>
                  <a:pt x="194" y="129"/>
                  <a:pt x="185" y="129"/>
                </a:cubicBezTo>
                <a:cubicBezTo>
                  <a:pt x="173" y="129"/>
                  <a:pt x="163" y="124"/>
                  <a:pt x="156" y="116"/>
                </a:cubicBezTo>
                <a:cubicBezTo>
                  <a:pt x="148" y="105"/>
                  <a:pt x="144" y="88"/>
                  <a:pt x="144" y="64"/>
                </a:cubicBezTo>
                <a:close/>
                <a:moveTo>
                  <a:pt x="160" y="64"/>
                </a:moveTo>
                <a:cubicBezTo>
                  <a:pt x="160" y="85"/>
                  <a:pt x="162" y="99"/>
                  <a:pt x="167" y="106"/>
                </a:cubicBezTo>
                <a:cubicBezTo>
                  <a:pt x="172" y="113"/>
                  <a:pt x="178" y="116"/>
                  <a:pt x="185" y="116"/>
                </a:cubicBezTo>
                <a:cubicBezTo>
                  <a:pt x="192" y="116"/>
                  <a:pt x="198" y="113"/>
                  <a:pt x="203" y="106"/>
                </a:cubicBezTo>
                <a:cubicBezTo>
                  <a:pt x="207" y="99"/>
                  <a:pt x="210" y="85"/>
                  <a:pt x="210" y="64"/>
                </a:cubicBezTo>
                <a:cubicBezTo>
                  <a:pt x="210" y="44"/>
                  <a:pt x="207" y="30"/>
                  <a:pt x="203" y="23"/>
                </a:cubicBezTo>
                <a:cubicBezTo>
                  <a:pt x="198" y="16"/>
                  <a:pt x="192" y="13"/>
                  <a:pt x="185" y="13"/>
                </a:cubicBezTo>
                <a:cubicBezTo>
                  <a:pt x="177" y="13"/>
                  <a:pt x="172" y="16"/>
                  <a:pt x="168" y="22"/>
                </a:cubicBezTo>
                <a:cubicBezTo>
                  <a:pt x="162" y="30"/>
                  <a:pt x="160" y="44"/>
                  <a:pt x="160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7" name="Freeform 59"/>
          <p:cNvSpPr>
            <a:spLocks/>
          </p:cNvSpPr>
          <p:nvPr/>
        </p:nvSpPr>
        <p:spPr bwMode="auto">
          <a:xfrm>
            <a:off x="753602" y="2458259"/>
            <a:ext cx="2815167" cy="468313"/>
          </a:xfrm>
          <a:custGeom>
            <a:avLst/>
            <a:gdLst>
              <a:gd name="T0" fmla="*/ 0 w 2128"/>
              <a:gd name="T1" fmla="*/ 0 h 354"/>
              <a:gd name="T2" fmla="*/ 18 w 2128"/>
              <a:gd name="T3" fmla="*/ 0 h 354"/>
              <a:gd name="T4" fmla="*/ 18 w 2128"/>
              <a:gd name="T5" fmla="*/ 0 h 354"/>
              <a:gd name="T6" fmla="*/ 661 w 2128"/>
              <a:gd name="T7" fmla="*/ 0 h 354"/>
              <a:gd name="T8" fmla="*/ 661 w 2128"/>
              <a:gd name="T9" fmla="*/ 71 h 354"/>
              <a:gd name="T10" fmla="*/ 1680 w 2128"/>
              <a:gd name="T11" fmla="*/ 71 h 354"/>
              <a:gd name="T12" fmla="*/ 1680 w 2128"/>
              <a:gd name="T13" fmla="*/ 354 h 354"/>
              <a:gd name="T14" fmla="*/ 2128 w 2128"/>
              <a:gd name="T15" fmla="*/ 354 h 354"/>
              <a:gd name="T16" fmla="*/ 2128 w 2128"/>
              <a:gd name="T17" fmla="*/ 354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28" h="354">
                <a:moveTo>
                  <a:pt x="0" y="0"/>
                </a:moveTo>
                <a:lnTo>
                  <a:pt x="18" y="0"/>
                </a:lnTo>
                <a:lnTo>
                  <a:pt x="18" y="0"/>
                </a:lnTo>
                <a:lnTo>
                  <a:pt x="661" y="0"/>
                </a:lnTo>
                <a:lnTo>
                  <a:pt x="661" y="71"/>
                </a:lnTo>
                <a:lnTo>
                  <a:pt x="1680" y="71"/>
                </a:lnTo>
                <a:lnTo>
                  <a:pt x="1680" y="354"/>
                </a:lnTo>
                <a:lnTo>
                  <a:pt x="2128" y="354"/>
                </a:lnTo>
                <a:lnTo>
                  <a:pt x="2128" y="354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8" name="Freeform 60"/>
          <p:cNvSpPr>
            <a:spLocks/>
          </p:cNvSpPr>
          <p:nvPr/>
        </p:nvSpPr>
        <p:spPr bwMode="auto">
          <a:xfrm>
            <a:off x="753602" y="2458259"/>
            <a:ext cx="2701396" cy="1268678"/>
          </a:xfrm>
          <a:custGeom>
            <a:avLst/>
            <a:gdLst>
              <a:gd name="T0" fmla="*/ 0 w 2042"/>
              <a:gd name="T1" fmla="*/ 0 h 959"/>
              <a:gd name="T2" fmla="*/ 18 w 2042"/>
              <a:gd name="T3" fmla="*/ 0 h 959"/>
              <a:gd name="T4" fmla="*/ 18 w 2042"/>
              <a:gd name="T5" fmla="*/ 0 h 959"/>
              <a:gd name="T6" fmla="*/ 44 w 2042"/>
              <a:gd name="T7" fmla="*/ 0 h 959"/>
              <a:gd name="T8" fmla="*/ 44 w 2042"/>
              <a:gd name="T9" fmla="*/ 82 h 959"/>
              <a:gd name="T10" fmla="*/ 299 w 2042"/>
              <a:gd name="T11" fmla="*/ 82 h 959"/>
              <a:gd name="T12" fmla="*/ 299 w 2042"/>
              <a:gd name="T13" fmla="*/ 165 h 959"/>
              <a:gd name="T14" fmla="*/ 464 w 2042"/>
              <a:gd name="T15" fmla="*/ 165 h 959"/>
              <a:gd name="T16" fmla="*/ 464 w 2042"/>
              <a:gd name="T17" fmla="*/ 247 h 959"/>
              <a:gd name="T18" fmla="*/ 546 w 2042"/>
              <a:gd name="T19" fmla="*/ 247 h 959"/>
              <a:gd name="T20" fmla="*/ 546 w 2042"/>
              <a:gd name="T21" fmla="*/ 329 h 959"/>
              <a:gd name="T22" fmla="*/ 657 w 2042"/>
              <a:gd name="T23" fmla="*/ 329 h 959"/>
              <a:gd name="T24" fmla="*/ 657 w 2042"/>
              <a:gd name="T25" fmla="*/ 411 h 959"/>
              <a:gd name="T26" fmla="*/ 761 w 2042"/>
              <a:gd name="T27" fmla="*/ 411 h 959"/>
              <a:gd name="T28" fmla="*/ 761 w 2042"/>
              <a:gd name="T29" fmla="*/ 503 h 959"/>
              <a:gd name="T30" fmla="*/ 818 w 2042"/>
              <a:gd name="T31" fmla="*/ 503 h 959"/>
              <a:gd name="T32" fmla="*/ 818 w 2042"/>
              <a:gd name="T33" fmla="*/ 594 h 959"/>
              <a:gd name="T34" fmla="*/ 1791 w 2042"/>
              <a:gd name="T35" fmla="*/ 594 h 959"/>
              <a:gd name="T36" fmla="*/ 1791 w 2042"/>
              <a:gd name="T37" fmla="*/ 959 h 959"/>
              <a:gd name="T38" fmla="*/ 2042 w 2042"/>
              <a:gd name="T39" fmla="*/ 959 h 959"/>
              <a:gd name="T40" fmla="*/ 2042 w 2042"/>
              <a:gd name="T41" fmla="*/ 959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42" h="959">
                <a:moveTo>
                  <a:pt x="0" y="0"/>
                </a:moveTo>
                <a:lnTo>
                  <a:pt x="18" y="0"/>
                </a:lnTo>
                <a:lnTo>
                  <a:pt x="18" y="0"/>
                </a:lnTo>
                <a:lnTo>
                  <a:pt x="44" y="0"/>
                </a:lnTo>
                <a:lnTo>
                  <a:pt x="44" y="82"/>
                </a:lnTo>
                <a:lnTo>
                  <a:pt x="299" y="82"/>
                </a:lnTo>
                <a:lnTo>
                  <a:pt x="299" y="165"/>
                </a:lnTo>
                <a:lnTo>
                  <a:pt x="464" y="165"/>
                </a:lnTo>
                <a:lnTo>
                  <a:pt x="464" y="247"/>
                </a:lnTo>
                <a:lnTo>
                  <a:pt x="546" y="247"/>
                </a:lnTo>
                <a:lnTo>
                  <a:pt x="546" y="329"/>
                </a:lnTo>
                <a:lnTo>
                  <a:pt x="657" y="329"/>
                </a:lnTo>
                <a:lnTo>
                  <a:pt x="657" y="411"/>
                </a:lnTo>
                <a:lnTo>
                  <a:pt x="761" y="411"/>
                </a:lnTo>
                <a:lnTo>
                  <a:pt x="761" y="503"/>
                </a:lnTo>
                <a:lnTo>
                  <a:pt x="818" y="503"/>
                </a:lnTo>
                <a:lnTo>
                  <a:pt x="818" y="594"/>
                </a:lnTo>
                <a:lnTo>
                  <a:pt x="1791" y="594"/>
                </a:lnTo>
                <a:lnTo>
                  <a:pt x="1791" y="959"/>
                </a:lnTo>
                <a:lnTo>
                  <a:pt x="2042" y="959"/>
                </a:lnTo>
                <a:lnTo>
                  <a:pt x="2042" y="959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9" name="Freeform 61"/>
          <p:cNvSpPr>
            <a:spLocks noEditPoints="1"/>
          </p:cNvSpPr>
          <p:nvPr/>
        </p:nvSpPr>
        <p:spPr bwMode="auto">
          <a:xfrm>
            <a:off x="750956" y="2431801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0" name="Freeform 62"/>
          <p:cNvSpPr>
            <a:spLocks noEditPoints="1"/>
          </p:cNvSpPr>
          <p:nvPr/>
        </p:nvSpPr>
        <p:spPr bwMode="auto">
          <a:xfrm>
            <a:off x="1231175" y="24318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2" name="Freeform 63"/>
          <p:cNvSpPr>
            <a:spLocks noEditPoints="1"/>
          </p:cNvSpPr>
          <p:nvPr/>
        </p:nvSpPr>
        <p:spPr bwMode="auto">
          <a:xfrm>
            <a:off x="1335685" y="24318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3" name="Freeform 64"/>
          <p:cNvSpPr>
            <a:spLocks noEditPoints="1"/>
          </p:cNvSpPr>
          <p:nvPr/>
        </p:nvSpPr>
        <p:spPr bwMode="auto">
          <a:xfrm>
            <a:off x="1467977" y="24318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4" name="Freeform 65"/>
          <p:cNvSpPr>
            <a:spLocks noEditPoints="1"/>
          </p:cNvSpPr>
          <p:nvPr/>
        </p:nvSpPr>
        <p:spPr bwMode="auto">
          <a:xfrm>
            <a:off x="1475914" y="24318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Freeform 66"/>
          <p:cNvSpPr>
            <a:spLocks noEditPoints="1"/>
          </p:cNvSpPr>
          <p:nvPr/>
        </p:nvSpPr>
        <p:spPr bwMode="auto">
          <a:xfrm>
            <a:off x="1641279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Freeform 67"/>
          <p:cNvSpPr>
            <a:spLocks noEditPoints="1"/>
          </p:cNvSpPr>
          <p:nvPr/>
        </p:nvSpPr>
        <p:spPr bwMode="auto">
          <a:xfrm>
            <a:off x="1997143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Freeform 68"/>
          <p:cNvSpPr>
            <a:spLocks noEditPoints="1"/>
          </p:cNvSpPr>
          <p:nvPr/>
        </p:nvSpPr>
        <p:spPr bwMode="auto">
          <a:xfrm>
            <a:off x="2063289" y="2525728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8" name="Freeform 69"/>
          <p:cNvSpPr>
            <a:spLocks noEditPoints="1"/>
          </p:cNvSpPr>
          <p:nvPr/>
        </p:nvSpPr>
        <p:spPr bwMode="auto">
          <a:xfrm>
            <a:off x="2199550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9" name="Freeform 70"/>
          <p:cNvSpPr>
            <a:spLocks noEditPoints="1"/>
          </p:cNvSpPr>
          <p:nvPr/>
        </p:nvSpPr>
        <p:spPr bwMode="auto">
          <a:xfrm>
            <a:off x="2310675" y="2525728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0" name="Freeform 71"/>
          <p:cNvSpPr>
            <a:spLocks noEditPoints="1"/>
          </p:cNvSpPr>
          <p:nvPr/>
        </p:nvSpPr>
        <p:spPr bwMode="auto">
          <a:xfrm>
            <a:off x="2326550" y="2525728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1" name="Freeform 72"/>
          <p:cNvSpPr>
            <a:spLocks noEditPoints="1"/>
          </p:cNvSpPr>
          <p:nvPr/>
        </p:nvSpPr>
        <p:spPr bwMode="auto">
          <a:xfrm>
            <a:off x="2338456" y="2525728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2" name="Freeform 73"/>
          <p:cNvSpPr>
            <a:spLocks noEditPoints="1"/>
          </p:cNvSpPr>
          <p:nvPr/>
        </p:nvSpPr>
        <p:spPr bwMode="auto">
          <a:xfrm>
            <a:off x="2356977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3" name="Freeform 74"/>
          <p:cNvSpPr>
            <a:spLocks noEditPoints="1"/>
          </p:cNvSpPr>
          <p:nvPr/>
        </p:nvSpPr>
        <p:spPr bwMode="auto">
          <a:xfrm>
            <a:off x="2362268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4" name="Freeform 75"/>
          <p:cNvSpPr>
            <a:spLocks noEditPoints="1"/>
          </p:cNvSpPr>
          <p:nvPr/>
        </p:nvSpPr>
        <p:spPr bwMode="auto">
          <a:xfrm>
            <a:off x="2452227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5" name="Freeform 76"/>
          <p:cNvSpPr>
            <a:spLocks noEditPoints="1"/>
          </p:cNvSpPr>
          <p:nvPr/>
        </p:nvSpPr>
        <p:spPr bwMode="auto">
          <a:xfrm>
            <a:off x="2454872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6" name="Freeform 77"/>
          <p:cNvSpPr>
            <a:spLocks noEditPoints="1"/>
          </p:cNvSpPr>
          <p:nvPr/>
        </p:nvSpPr>
        <p:spPr bwMode="auto">
          <a:xfrm>
            <a:off x="2491914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7" name="Freeform 78"/>
          <p:cNvSpPr>
            <a:spLocks noEditPoints="1"/>
          </p:cNvSpPr>
          <p:nvPr/>
        </p:nvSpPr>
        <p:spPr bwMode="auto">
          <a:xfrm>
            <a:off x="2497206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8" name="Freeform 79"/>
          <p:cNvSpPr>
            <a:spLocks noEditPoints="1"/>
          </p:cNvSpPr>
          <p:nvPr/>
        </p:nvSpPr>
        <p:spPr bwMode="auto">
          <a:xfrm>
            <a:off x="2646696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9" name="Freeform 80"/>
          <p:cNvSpPr>
            <a:spLocks noEditPoints="1"/>
          </p:cNvSpPr>
          <p:nvPr/>
        </p:nvSpPr>
        <p:spPr bwMode="auto">
          <a:xfrm>
            <a:off x="2699612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0" name="Freeform 81"/>
          <p:cNvSpPr>
            <a:spLocks noEditPoints="1"/>
          </p:cNvSpPr>
          <p:nvPr/>
        </p:nvSpPr>
        <p:spPr bwMode="auto">
          <a:xfrm>
            <a:off x="2739300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1" name="Freeform 82"/>
          <p:cNvSpPr>
            <a:spLocks noEditPoints="1"/>
          </p:cNvSpPr>
          <p:nvPr/>
        </p:nvSpPr>
        <p:spPr bwMode="auto">
          <a:xfrm>
            <a:off x="2739300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2" name="Freeform 83"/>
          <p:cNvSpPr>
            <a:spLocks noEditPoints="1"/>
          </p:cNvSpPr>
          <p:nvPr/>
        </p:nvSpPr>
        <p:spPr bwMode="auto">
          <a:xfrm>
            <a:off x="2744592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3" name="Freeform 84"/>
          <p:cNvSpPr>
            <a:spLocks noEditPoints="1"/>
          </p:cNvSpPr>
          <p:nvPr/>
        </p:nvSpPr>
        <p:spPr bwMode="auto">
          <a:xfrm>
            <a:off x="2792217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4" name="Freeform 85"/>
          <p:cNvSpPr>
            <a:spLocks noEditPoints="1"/>
          </p:cNvSpPr>
          <p:nvPr/>
        </p:nvSpPr>
        <p:spPr bwMode="auto">
          <a:xfrm>
            <a:off x="2904664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5" name="Freeform 86"/>
          <p:cNvSpPr>
            <a:spLocks noEditPoints="1"/>
          </p:cNvSpPr>
          <p:nvPr/>
        </p:nvSpPr>
        <p:spPr bwMode="auto">
          <a:xfrm>
            <a:off x="2923185" y="252572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6" name="Freeform 87"/>
          <p:cNvSpPr>
            <a:spLocks noEditPoints="1"/>
          </p:cNvSpPr>
          <p:nvPr/>
        </p:nvSpPr>
        <p:spPr bwMode="auto">
          <a:xfrm>
            <a:off x="2999914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7" name="Freeform 88"/>
          <p:cNvSpPr>
            <a:spLocks noEditPoints="1"/>
          </p:cNvSpPr>
          <p:nvPr/>
        </p:nvSpPr>
        <p:spPr bwMode="auto">
          <a:xfrm>
            <a:off x="3189092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8" name="Freeform 89"/>
          <p:cNvSpPr>
            <a:spLocks noEditPoints="1"/>
          </p:cNvSpPr>
          <p:nvPr/>
        </p:nvSpPr>
        <p:spPr bwMode="auto">
          <a:xfrm>
            <a:off x="3334612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9" name="Freeform 90"/>
          <p:cNvSpPr>
            <a:spLocks noEditPoints="1"/>
          </p:cNvSpPr>
          <p:nvPr/>
        </p:nvSpPr>
        <p:spPr bwMode="auto">
          <a:xfrm>
            <a:off x="3407372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0" name="Freeform 91"/>
          <p:cNvSpPr>
            <a:spLocks noEditPoints="1"/>
          </p:cNvSpPr>
          <p:nvPr/>
        </p:nvSpPr>
        <p:spPr bwMode="auto">
          <a:xfrm>
            <a:off x="3510560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1" name="Freeform 92"/>
          <p:cNvSpPr>
            <a:spLocks noEditPoints="1"/>
          </p:cNvSpPr>
          <p:nvPr/>
        </p:nvSpPr>
        <p:spPr bwMode="auto">
          <a:xfrm>
            <a:off x="3542310" y="2900113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2" name="Freeform 93"/>
          <p:cNvSpPr>
            <a:spLocks noEditPoints="1"/>
          </p:cNvSpPr>
          <p:nvPr/>
        </p:nvSpPr>
        <p:spPr bwMode="auto">
          <a:xfrm>
            <a:off x="1662446" y="29755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3" name="Freeform 94"/>
          <p:cNvSpPr>
            <a:spLocks noEditPoints="1"/>
          </p:cNvSpPr>
          <p:nvPr/>
        </p:nvSpPr>
        <p:spPr bwMode="auto">
          <a:xfrm>
            <a:off x="1712717" y="29755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4" name="Freeform 95"/>
          <p:cNvSpPr>
            <a:spLocks noEditPoints="1"/>
          </p:cNvSpPr>
          <p:nvPr/>
        </p:nvSpPr>
        <p:spPr bwMode="auto">
          <a:xfrm>
            <a:off x="2077842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5" name="Freeform 96"/>
          <p:cNvSpPr>
            <a:spLocks noEditPoints="1"/>
          </p:cNvSpPr>
          <p:nvPr/>
        </p:nvSpPr>
        <p:spPr bwMode="auto">
          <a:xfrm>
            <a:off x="2183675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6" name="Freeform 97"/>
          <p:cNvSpPr>
            <a:spLocks noEditPoints="1"/>
          </p:cNvSpPr>
          <p:nvPr/>
        </p:nvSpPr>
        <p:spPr bwMode="auto">
          <a:xfrm>
            <a:off x="2196904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7" name="Freeform 98"/>
          <p:cNvSpPr>
            <a:spLocks noEditPoints="1"/>
          </p:cNvSpPr>
          <p:nvPr/>
        </p:nvSpPr>
        <p:spPr bwMode="auto">
          <a:xfrm>
            <a:off x="2202196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8" name="Freeform 99"/>
          <p:cNvSpPr>
            <a:spLocks noEditPoints="1"/>
          </p:cNvSpPr>
          <p:nvPr/>
        </p:nvSpPr>
        <p:spPr bwMode="auto">
          <a:xfrm>
            <a:off x="2329196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9" name="Freeform 100"/>
          <p:cNvSpPr>
            <a:spLocks noEditPoints="1"/>
          </p:cNvSpPr>
          <p:nvPr/>
        </p:nvSpPr>
        <p:spPr bwMode="auto">
          <a:xfrm>
            <a:off x="2401956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0" name="Freeform 101"/>
          <p:cNvSpPr>
            <a:spLocks noEditPoints="1"/>
          </p:cNvSpPr>
          <p:nvPr/>
        </p:nvSpPr>
        <p:spPr bwMode="auto">
          <a:xfrm>
            <a:off x="2465456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1" name="Freeform 102"/>
          <p:cNvSpPr>
            <a:spLocks noEditPoints="1"/>
          </p:cNvSpPr>
          <p:nvPr/>
        </p:nvSpPr>
        <p:spPr bwMode="auto">
          <a:xfrm>
            <a:off x="2536893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2" name="Freeform 103"/>
          <p:cNvSpPr>
            <a:spLocks noEditPoints="1"/>
          </p:cNvSpPr>
          <p:nvPr/>
        </p:nvSpPr>
        <p:spPr bwMode="auto">
          <a:xfrm>
            <a:off x="2771050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3" name="Freeform 104"/>
          <p:cNvSpPr>
            <a:spLocks noEditPoints="1"/>
          </p:cNvSpPr>
          <p:nvPr/>
        </p:nvSpPr>
        <p:spPr bwMode="auto">
          <a:xfrm>
            <a:off x="2805446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6" name="Freeform 105"/>
          <p:cNvSpPr>
            <a:spLocks noEditPoints="1"/>
          </p:cNvSpPr>
          <p:nvPr/>
        </p:nvSpPr>
        <p:spPr bwMode="auto">
          <a:xfrm>
            <a:off x="2872914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7" name="Freeform 106"/>
          <p:cNvSpPr>
            <a:spLocks noEditPoints="1"/>
          </p:cNvSpPr>
          <p:nvPr/>
        </p:nvSpPr>
        <p:spPr bwMode="auto">
          <a:xfrm>
            <a:off x="3034310" y="321761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8" name="Freeform 107"/>
          <p:cNvSpPr>
            <a:spLocks noEditPoints="1"/>
          </p:cNvSpPr>
          <p:nvPr/>
        </p:nvSpPr>
        <p:spPr bwMode="auto">
          <a:xfrm>
            <a:off x="3370331" y="3700478"/>
            <a:ext cx="51594" cy="54240"/>
          </a:xfrm>
          <a:custGeom>
            <a:avLst/>
            <a:gdLst>
              <a:gd name="T0" fmla="*/ 0 w 39"/>
              <a:gd name="T1" fmla="*/ 20 h 41"/>
              <a:gd name="T2" fmla="*/ 39 w 39"/>
              <a:gd name="T3" fmla="*/ 20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9" name="Freeform 108"/>
          <p:cNvSpPr>
            <a:spLocks noEditPoints="1"/>
          </p:cNvSpPr>
          <p:nvPr/>
        </p:nvSpPr>
        <p:spPr bwMode="auto">
          <a:xfrm>
            <a:off x="3402081" y="3700478"/>
            <a:ext cx="51594" cy="54240"/>
          </a:xfrm>
          <a:custGeom>
            <a:avLst/>
            <a:gdLst>
              <a:gd name="T0" fmla="*/ 0 w 39"/>
              <a:gd name="T1" fmla="*/ 20 h 41"/>
              <a:gd name="T2" fmla="*/ 39 w 39"/>
              <a:gd name="T3" fmla="*/ 20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0" name="Freeform 109"/>
          <p:cNvSpPr>
            <a:spLocks noEditPoints="1"/>
          </p:cNvSpPr>
          <p:nvPr/>
        </p:nvSpPr>
        <p:spPr bwMode="auto">
          <a:xfrm>
            <a:off x="3427217" y="3700478"/>
            <a:ext cx="54240" cy="54240"/>
          </a:xfrm>
          <a:custGeom>
            <a:avLst/>
            <a:gdLst>
              <a:gd name="T0" fmla="*/ 0 w 41"/>
              <a:gd name="T1" fmla="*/ 20 h 41"/>
              <a:gd name="T2" fmla="*/ 41 w 41"/>
              <a:gd name="T3" fmla="*/ 20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02" name="Table 5">
            <a:extLst>
              <a:ext uri="{FF2B5EF4-FFF2-40B4-BE49-F238E27FC236}">
                <a16:creationId xmlns:a16="http://schemas.microsoft.com/office/drawing/2014/main" id="{B63232AA-284D-3020-77BB-E3CB68357C86}"/>
              </a:ext>
            </a:extLst>
          </p:cNvPr>
          <p:cNvGraphicFramePr>
            <a:graphicFrameLocks noGrp="1"/>
          </p:cNvGraphicFramePr>
          <p:nvPr/>
        </p:nvGraphicFramePr>
        <p:xfrm>
          <a:off x="839799" y="4423979"/>
          <a:ext cx="2033115" cy="84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115">
                  <a:extLst>
                    <a:ext uri="{9D8B030D-6E8A-4147-A177-3AD203B41FA5}">
                      <a16:colId xmlns:a16="http://schemas.microsoft.com/office/drawing/2014/main" val="268089231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HR, 0.178 </a:t>
                      </a:r>
                    </a:p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(95% CI, 0.038-0.841)</a:t>
                      </a: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054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670835"/>
                  </a:ext>
                </a:extLst>
              </a:tr>
            </a:tbl>
          </a:graphicData>
        </a:graphic>
      </p:graphicFrame>
      <p:sp>
        <p:nvSpPr>
          <p:cNvPr id="598" name="Line 127"/>
          <p:cNvSpPr>
            <a:spLocks noChangeShapeType="1"/>
          </p:cNvSpPr>
          <p:nvPr/>
        </p:nvSpPr>
        <p:spPr bwMode="auto">
          <a:xfrm>
            <a:off x="4583446" y="5328990"/>
            <a:ext cx="3237178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1" name="Line 128"/>
          <p:cNvSpPr>
            <a:spLocks noChangeShapeType="1"/>
          </p:cNvSpPr>
          <p:nvPr/>
        </p:nvSpPr>
        <p:spPr bwMode="auto">
          <a:xfrm>
            <a:off x="4746164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2" name="Line 129"/>
          <p:cNvSpPr>
            <a:spLocks noChangeShapeType="1"/>
          </p:cNvSpPr>
          <p:nvPr/>
        </p:nvSpPr>
        <p:spPr bwMode="auto">
          <a:xfrm>
            <a:off x="4988258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3" name="Line 130"/>
          <p:cNvSpPr>
            <a:spLocks noChangeShapeType="1"/>
          </p:cNvSpPr>
          <p:nvPr/>
        </p:nvSpPr>
        <p:spPr bwMode="auto">
          <a:xfrm>
            <a:off x="5230352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" name="Line 131"/>
          <p:cNvSpPr>
            <a:spLocks noChangeShapeType="1"/>
          </p:cNvSpPr>
          <p:nvPr/>
        </p:nvSpPr>
        <p:spPr bwMode="auto">
          <a:xfrm>
            <a:off x="5473768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5" name="Line 132"/>
          <p:cNvSpPr>
            <a:spLocks noChangeShapeType="1"/>
          </p:cNvSpPr>
          <p:nvPr/>
        </p:nvSpPr>
        <p:spPr bwMode="auto">
          <a:xfrm>
            <a:off x="5717186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6" name="Line 133"/>
          <p:cNvSpPr>
            <a:spLocks noChangeShapeType="1"/>
          </p:cNvSpPr>
          <p:nvPr/>
        </p:nvSpPr>
        <p:spPr bwMode="auto">
          <a:xfrm>
            <a:off x="5959279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7" name="Line 134"/>
          <p:cNvSpPr>
            <a:spLocks noChangeShapeType="1"/>
          </p:cNvSpPr>
          <p:nvPr/>
        </p:nvSpPr>
        <p:spPr bwMode="auto">
          <a:xfrm>
            <a:off x="6202696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8" name="Line 135"/>
          <p:cNvSpPr>
            <a:spLocks noChangeShapeType="1"/>
          </p:cNvSpPr>
          <p:nvPr/>
        </p:nvSpPr>
        <p:spPr bwMode="auto">
          <a:xfrm>
            <a:off x="6444790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9" name="Line 136"/>
          <p:cNvSpPr>
            <a:spLocks noChangeShapeType="1"/>
          </p:cNvSpPr>
          <p:nvPr/>
        </p:nvSpPr>
        <p:spPr bwMode="auto">
          <a:xfrm>
            <a:off x="6688207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0" name="Line 137"/>
          <p:cNvSpPr>
            <a:spLocks noChangeShapeType="1"/>
          </p:cNvSpPr>
          <p:nvPr/>
        </p:nvSpPr>
        <p:spPr bwMode="auto">
          <a:xfrm>
            <a:off x="6930300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1" name="Line 138"/>
          <p:cNvSpPr>
            <a:spLocks noChangeShapeType="1"/>
          </p:cNvSpPr>
          <p:nvPr/>
        </p:nvSpPr>
        <p:spPr bwMode="auto">
          <a:xfrm>
            <a:off x="7173717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2" name="Line 139"/>
          <p:cNvSpPr>
            <a:spLocks noChangeShapeType="1"/>
          </p:cNvSpPr>
          <p:nvPr/>
        </p:nvSpPr>
        <p:spPr bwMode="auto">
          <a:xfrm>
            <a:off x="7415811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3" name="Line 140"/>
          <p:cNvSpPr>
            <a:spLocks noChangeShapeType="1"/>
          </p:cNvSpPr>
          <p:nvPr/>
        </p:nvSpPr>
        <p:spPr bwMode="auto">
          <a:xfrm>
            <a:off x="7659228" y="5328990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5" name="Freeform 142"/>
          <p:cNvSpPr>
            <a:spLocks noEditPoints="1"/>
          </p:cNvSpPr>
          <p:nvPr/>
        </p:nvSpPr>
        <p:spPr bwMode="auto">
          <a:xfrm>
            <a:off x="7615572" y="5407043"/>
            <a:ext cx="88636" cy="64823"/>
          </a:xfrm>
          <a:custGeom>
            <a:avLst/>
            <a:gdLst>
              <a:gd name="T0" fmla="*/ 0 w 178"/>
              <a:gd name="T1" fmla="*/ 93 h 129"/>
              <a:gd name="T2" fmla="*/ 15 w 178"/>
              <a:gd name="T3" fmla="*/ 91 h 129"/>
              <a:gd name="T4" fmla="*/ 24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1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2 w 178"/>
              <a:gd name="T23" fmla="*/ 48 h 129"/>
              <a:gd name="T24" fmla="*/ 60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4 w 178"/>
              <a:gd name="T37" fmla="*/ 9 h 129"/>
              <a:gd name="T38" fmla="*/ 39 w 178"/>
              <a:gd name="T39" fmla="*/ 0 h 129"/>
              <a:gd name="T40" fmla="*/ 58 w 178"/>
              <a:gd name="T41" fmla="*/ 4 h 129"/>
              <a:gd name="T42" fmla="*/ 72 w 178"/>
              <a:gd name="T43" fmla="*/ 17 h 129"/>
              <a:gd name="T44" fmla="*/ 76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6 w 178"/>
              <a:gd name="T51" fmla="*/ 69 h 129"/>
              <a:gd name="T52" fmla="*/ 83 w 178"/>
              <a:gd name="T53" fmla="*/ 89 h 129"/>
              <a:gd name="T54" fmla="*/ 70 w 178"/>
              <a:gd name="T55" fmla="*/ 117 h 129"/>
              <a:gd name="T56" fmla="*/ 40 w 178"/>
              <a:gd name="T57" fmla="*/ 129 h 129"/>
              <a:gd name="T58" fmla="*/ 12 w 178"/>
              <a:gd name="T59" fmla="*/ 119 h 129"/>
              <a:gd name="T60" fmla="*/ 0 w 178"/>
              <a:gd name="T61" fmla="*/ 93 h 129"/>
              <a:gd name="T62" fmla="*/ 176 w 178"/>
              <a:gd name="T63" fmla="*/ 31 h 129"/>
              <a:gd name="T64" fmla="*/ 161 w 178"/>
              <a:gd name="T65" fmla="*/ 33 h 129"/>
              <a:gd name="T66" fmla="*/ 155 w 178"/>
              <a:gd name="T67" fmla="*/ 19 h 129"/>
              <a:gd name="T68" fmla="*/ 140 w 178"/>
              <a:gd name="T69" fmla="*/ 13 h 129"/>
              <a:gd name="T70" fmla="*/ 127 w 178"/>
              <a:gd name="T71" fmla="*/ 17 h 129"/>
              <a:gd name="T72" fmla="*/ 115 w 178"/>
              <a:gd name="T73" fmla="*/ 32 h 129"/>
              <a:gd name="T74" fmla="*/ 111 w 178"/>
              <a:gd name="T75" fmla="*/ 62 h 129"/>
              <a:gd name="T76" fmla="*/ 124 w 178"/>
              <a:gd name="T77" fmla="*/ 49 h 129"/>
              <a:gd name="T78" fmla="*/ 141 w 178"/>
              <a:gd name="T79" fmla="*/ 45 h 129"/>
              <a:gd name="T80" fmla="*/ 167 w 178"/>
              <a:gd name="T81" fmla="*/ 56 h 129"/>
              <a:gd name="T82" fmla="*/ 178 w 178"/>
              <a:gd name="T83" fmla="*/ 86 h 129"/>
              <a:gd name="T84" fmla="*/ 173 w 178"/>
              <a:gd name="T85" fmla="*/ 108 h 129"/>
              <a:gd name="T86" fmla="*/ 159 w 178"/>
              <a:gd name="T87" fmla="*/ 123 h 129"/>
              <a:gd name="T88" fmla="*/ 139 w 178"/>
              <a:gd name="T89" fmla="*/ 129 h 129"/>
              <a:gd name="T90" fmla="*/ 107 w 178"/>
              <a:gd name="T91" fmla="*/ 115 h 129"/>
              <a:gd name="T92" fmla="*/ 95 w 178"/>
              <a:gd name="T93" fmla="*/ 68 h 129"/>
              <a:gd name="T94" fmla="*/ 109 w 178"/>
              <a:gd name="T95" fmla="*/ 15 h 129"/>
              <a:gd name="T96" fmla="*/ 140 w 178"/>
              <a:gd name="T97" fmla="*/ 0 h 129"/>
              <a:gd name="T98" fmla="*/ 165 w 178"/>
              <a:gd name="T99" fmla="*/ 8 h 129"/>
              <a:gd name="T100" fmla="*/ 176 w 178"/>
              <a:gd name="T101" fmla="*/ 31 h 129"/>
              <a:gd name="T102" fmla="*/ 113 w 178"/>
              <a:gd name="T103" fmla="*/ 86 h 129"/>
              <a:gd name="T104" fmla="*/ 116 w 178"/>
              <a:gd name="T105" fmla="*/ 101 h 129"/>
              <a:gd name="T106" fmla="*/ 126 w 178"/>
              <a:gd name="T107" fmla="*/ 112 h 129"/>
              <a:gd name="T108" fmla="*/ 139 w 178"/>
              <a:gd name="T109" fmla="*/ 116 h 129"/>
              <a:gd name="T110" fmla="*/ 156 w 178"/>
              <a:gd name="T111" fmla="*/ 108 h 129"/>
              <a:gd name="T112" fmla="*/ 163 w 178"/>
              <a:gd name="T113" fmla="*/ 87 h 129"/>
              <a:gd name="T114" fmla="*/ 156 w 178"/>
              <a:gd name="T115" fmla="*/ 66 h 129"/>
              <a:gd name="T116" fmla="*/ 138 w 178"/>
              <a:gd name="T117" fmla="*/ 59 h 129"/>
              <a:gd name="T118" fmla="*/ 120 w 178"/>
              <a:gd name="T119" fmla="*/ 66 h 129"/>
              <a:gd name="T120" fmla="*/ 113 w 178"/>
              <a:gd name="T121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4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7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4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2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8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3" y="22"/>
                  <a:pt x="8" y="14"/>
                  <a:pt x="14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8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0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2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176" y="31"/>
                </a:moveTo>
                <a:lnTo>
                  <a:pt x="161" y="33"/>
                </a:lnTo>
                <a:cubicBezTo>
                  <a:pt x="160" y="27"/>
                  <a:pt x="158" y="22"/>
                  <a:pt x="155" y="19"/>
                </a:cubicBezTo>
                <a:cubicBezTo>
                  <a:pt x="151" y="15"/>
                  <a:pt x="146" y="13"/>
                  <a:pt x="140" y="13"/>
                </a:cubicBezTo>
                <a:cubicBezTo>
                  <a:pt x="135" y="13"/>
                  <a:pt x="130" y="14"/>
                  <a:pt x="127" y="17"/>
                </a:cubicBezTo>
                <a:cubicBezTo>
                  <a:pt x="122" y="20"/>
                  <a:pt x="118" y="26"/>
                  <a:pt x="115" y="32"/>
                </a:cubicBezTo>
                <a:cubicBezTo>
                  <a:pt x="112" y="39"/>
                  <a:pt x="111" y="49"/>
                  <a:pt x="111" y="62"/>
                </a:cubicBezTo>
                <a:cubicBezTo>
                  <a:pt x="114" y="56"/>
                  <a:pt x="119" y="52"/>
                  <a:pt x="124" y="49"/>
                </a:cubicBezTo>
                <a:cubicBezTo>
                  <a:pt x="130" y="46"/>
                  <a:pt x="135" y="45"/>
                  <a:pt x="141" y="45"/>
                </a:cubicBezTo>
                <a:cubicBezTo>
                  <a:pt x="151" y="45"/>
                  <a:pt x="160" y="49"/>
                  <a:pt x="167" y="56"/>
                </a:cubicBezTo>
                <a:cubicBezTo>
                  <a:pt x="175" y="64"/>
                  <a:pt x="178" y="74"/>
                  <a:pt x="178" y="86"/>
                </a:cubicBezTo>
                <a:cubicBezTo>
                  <a:pt x="178" y="94"/>
                  <a:pt x="177" y="101"/>
                  <a:pt x="173" y="108"/>
                </a:cubicBezTo>
                <a:cubicBezTo>
                  <a:pt x="170" y="114"/>
                  <a:pt x="165" y="120"/>
                  <a:pt x="159" y="123"/>
                </a:cubicBezTo>
                <a:cubicBezTo>
                  <a:pt x="153" y="127"/>
                  <a:pt x="147" y="129"/>
                  <a:pt x="139" y="129"/>
                </a:cubicBezTo>
                <a:cubicBezTo>
                  <a:pt x="126" y="129"/>
                  <a:pt x="116" y="124"/>
                  <a:pt x="107" y="115"/>
                </a:cubicBezTo>
                <a:cubicBezTo>
                  <a:pt x="99" y="105"/>
                  <a:pt x="95" y="89"/>
                  <a:pt x="95" y="68"/>
                </a:cubicBezTo>
                <a:cubicBezTo>
                  <a:pt x="95" y="43"/>
                  <a:pt x="100" y="26"/>
                  <a:pt x="109" y="15"/>
                </a:cubicBezTo>
                <a:cubicBezTo>
                  <a:pt x="117" y="5"/>
                  <a:pt x="127" y="0"/>
                  <a:pt x="140" y="0"/>
                </a:cubicBezTo>
                <a:cubicBezTo>
                  <a:pt x="150" y="0"/>
                  <a:pt x="159" y="3"/>
                  <a:pt x="165" y="8"/>
                </a:cubicBezTo>
                <a:cubicBezTo>
                  <a:pt x="171" y="14"/>
                  <a:pt x="175" y="22"/>
                  <a:pt x="176" y="31"/>
                </a:cubicBezTo>
                <a:close/>
                <a:moveTo>
                  <a:pt x="113" y="86"/>
                </a:moveTo>
                <a:cubicBezTo>
                  <a:pt x="113" y="91"/>
                  <a:pt x="114" y="96"/>
                  <a:pt x="116" y="101"/>
                </a:cubicBezTo>
                <a:cubicBezTo>
                  <a:pt x="119" y="106"/>
                  <a:pt x="122" y="110"/>
                  <a:pt x="126" y="112"/>
                </a:cubicBezTo>
                <a:cubicBezTo>
                  <a:pt x="130" y="115"/>
                  <a:pt x="134" y="116"/>
                  <a:pt x="139" y="116"/>
                </a:cubicBezTo>
                <a:cubicBezTo>
                  <a:pt x="145" y="116"/>
                  <a:pt x="151" y="113"/>
                  <a:pt x="156" y="108"/>
                </a:cubicBezTo>
                <a:cubicBezTo>
                  <a:pt x="160" y="103"/>
                  <a:pt x="163" y="96"/>
                  <a:pt x="163" y="87"/>
                </a:cubicBezTo>
                <a:cubicBezTo>
                  <a:pt x="163" y="78"/>
                  <a:pt x="160" y="71"/>
                  <a:pt x="156" y="66"/>
                </a:cubicBezTo>
                <a:cubicBezTo>
                  <a:pt x="151" y="61"/>
                  <a:pt x="145" y="59"/>
                  <a:pt x="138" y="59"/>
                </a:cubicBezTo>
                <a:cubicBezTo>
                  <a:pt x="131" y="59"/>
                  <a:pt x="125" y="61"/>
                  <a:pt x="120" y="66"/>
                </a:cubicBezTo>
                <a:cubicBezTo>
                  <a:pt x="116" y="71"/>
                  <a:pt x="113" y="78"/>
                  <a:pt x="113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6" name="Freeform 143"/>
          <p:cNvSpPr>
            <a:spLocks noEditPoints="1"/>
          </p:cNvSpPr>
          <p:nvPr/>
        </p:nvSpPr>
        <p:spPr bwMode="auto">
          <a:xfrm>
            <a:off x="7372155" y="5407043"/>
            <a:ext cx="88636" cy="64823"/>
          </a:xfrm>
          <a:custGeom>
            <a:avLst/>
            <a:gdLst>
              <a:gd name="T0" fmla="*/ 0 w 179"/>
              <a:gd name="T1" fmla="*/ 93 h 129"/>
              <a:gd name="T2" fmla="*/ 16 w 179"/>
              <a:gd name="T3" fmla="*/ 91 h 129"/>
              <a:gd name="T4" fmla="*/ 25 w 179"/>
              <a:gd name="T5" fmla="*/ 110 h 129"/>
              <a:gd name="T6" fmla="*/ 40 w 179"/>
              <a:gd name="T7" fmla="*/ 116 h 129"/>
              <a:gd name="T8" fmla="*/ 59 w 179"/>
              <a:gd name="T9" fmla="*/ 108 h 129"/>
              <a:gd name="T10" fmla="*/ 66 w 179"/>
              <a:gd name="T11" fmla="*/ 90 h 129"/>
              <a:gd name="T12" fmla="*/ 59 w 179"/>
              <a:gd name="T13" fmla="*/ 72 h 129"/>
              <a:gd name="T14" fmla="*/ 42 w 179"/>
              <a:gd name="T15" fmla="*/ 65 h 129"/>
              <a:gd name="T16" fmla="*/ 31 w 179"/>
              <a:gd name="T17" fmla="*/ 67 h 129"/>
              <a:gd name="T18" fmla="*/ 32 w 179"/>
              <a:gd name="T19" fmla="*/ 53 h 129"/>
              <a:gd name="T20" fmla="*/ 35 w 179"/>
              <a:gd name="T21" fmla="*/ 54 h 129"/>
              <a:gd name="T22" fmla="*/ 53 w 179"/>
              <a:gd name="T23" fmla="*/ 48 h 129"/>
              <a:gd name="T24" fmla="*/ 61 w 179"/>
              <a:gd name="T25" fmla="*/ 33 h 129"/>
              <a:gd name="T26" fmla="*/ 55 w 179"/>
              <a:gd name="T27" fmla="*/ 18 h 129"/>
              <a:gd name="T28" fmla="*/ 40 w 179"/>
              <a:gd name="T29" fmla="*/ 13 h 129"/>
              <a:gd name="T30" fmla="*/ 25 w 179"/>
              <a:gd name="T31" fmla="*/ 18 h 129"/>
              <a:gd name="T32" fmla="*/ 17 w 179"/>
              <a:gd name="T33" fmla="*/ 36 h 129"/>
              <a:gd name="T34" fmla="*/ 2 w 179"/>
              <a:gd name="T35" fmla="*/ 33 h 129"/>
              <a:gd name="T36" fmla="*/ 15 w 179"/>
              <a:gd name="T37" fmla="*/ 9 h 129"/>
              <a:gd name="T38" fmla="*/ 40 w 179"/>
              <a:gd name="T39" fmla="*/ 0 h 129"/>
              <a:gd name="T40" fmla="*/ 59 w 179"/>
              <a:gd name="T41" fmla="*/ 4 h 129"/>
              <a:gd name="T42" fmla="*/ 72 w 179"/>
              <a:gd name="T43" fmla="*/ 17 h 129"/>
              <a:gd name="T44" fmla="*/ 77 w 179"/>
              <a:gd name="T45" fmla="*/ 33 h 129"/>
              <a:gd name="T46" fmla="*/ 72 w 179"/>
              <a:gd name="T47" fmla="*/ 48 h 129"/>
              <a:gd name="T48" fmla="*/ 59 w 179"/>
              <a:gd name="T49" fmla="*/ 58 h 129"/>
              <a:gd name="T50" fmla="*/ 77 w 179"/>
              <a:gd name="T51" fmla="*/ 69 h 129"/>
              <a:gd name="T52" fmla="*/ 83 w 179"/>
              <a:gd name="T53" fmla="*/ 89 h 129"/>
              <a:gd name="T54" fmla="*/ 71 w 179"/>
              <a:gd name="T55" fmla="*/ 117 h 129"/>
              <a:gd name="T56" fmla="*/ 40 w 179"/>
              <a:gd name="T57" fmla="*/ 129 h 129"/>
              <a:gd name="T58" fmla="*/ 13 w 179"/>
              <a:gd name="T59" fmla="*/ 119 h 129"/>
              <a:gd name="T60" fmla="*/ 0 w 179"/>
              <a:gd name="T61" fmla="*/ 93 h 129"/>
              <a:gd name="T62" fmla="*/ 96 w 179"/>
              <a:gd name="T63" fmla="*/ 93 h 129"/>
              <a:gd name="T64" fmla="*/ 112 w 179"/>
              <a:gd name="T65" fmla="*/ 91 h 129"/>
              <a:gd name="T66" fmla="*/ 121 w 179"/>
              <a:gd name="T67" fmla="*/ 110 h 129"/>
              <a:gd name="T68" fmla="*/ 136 w 179"/>
              <a:gd name="T69" fmla="*/ 116 h 129"/>
              <a:gd name="T70" fmla="*/ 155 w 179"/>
              <a:gd name="T71" fmla="*/ 108 h 129"/>
              <a:gd name="T72" fmla="*/ 162 w 179"/>
              <a:gd name="T73" fmla="*/ 90 h 129"/>
              <a:gd name="T74" fmla="*/ 155 w 179"/>
              <a:gd name="T75" fmla="*/ 72 h 129"/>
              <a:gd name="T76" fmla="*/ 138 w 179"/>
              <a:gd name="T77" fmla="*/ 65 h 129"/>
              <a:gd name="T78" fmla="*/ 127 w 179"/>
              <a:gd name="T79" fmla="*/ 67 h 129"/>
              <a:gd name="T80" fmla="*/ 128 w 179"/>
              <a:gd name="T81" fmla="*/ 53 h 129"/>
              <a:gd name="T82" fmla="*/ 131 w 179"/>
              <a:gd name="T83" fmla="*/ 54 h 129"/>
              <a:gd name="T84" fmla="*/ 149 w 179"/>
              <a:gd name="T85" fmla="*/ 48 h 129"/>
              <a:gd name="T86" fmla="*/ 157 w 179"/>
              <a:gd name="T87" fmla="*/ 33 h 129"/>
              <a:gd name="T88" fmla="*/ 151 w 179"/>
              <a:gd name="T89" fmla="*/ 18 h 129"/>
              <a:gd name="T90" fmla="*/ 136 w 179"/>
              <a:gd name="T91" fmla="*/ 13 h 129"/>
              <a:gd name="T92" fmla="*/ 121 w 179"/>
              <a:gd name="T93" fmla="*/ 18 h 129"/>
              <a:gd name="T94" fmla="*/ 113 w 179"/>
              <a:gd name="T95" fmla="*/ 36 h 129"/>
              <a:gd name="T96" fmla="*/ 98 w 179"/>
              <a:gd name="T97" fmla="*/ 33 h 129"/>
              <a:gd name="T98" fmla="*/ 111 w 179"/>
              <a:gd name="T99" fmla="*/ 9 h 129"/>
              <a:gd name="T100" fmla="*/ 136 w 179"/>
              <a:gd name="T101" fmla="*/ 0 h 129"/>
              <a:gd name="T102" fmla="*/ 155 w 179"/>
              <a:gd name="T103" fmla="*/ 4 h 129"/>
              <a:gd name="T104" fmla="*/ 168 w 179"/>
              <a:gd name="T105" fmla="*/ 17 h 129"/>
              <a:gd name="T106" fmla="*/ 173 w 179"/>
              <a:gd name="T107" fmla="*/ 33 h 129"/>
              <a:gd name="T108" fmla="*/ 168 w 179"/>
              <a:gd name="T109" fmla="*/ 48 h 129"/>
              <a:gd name="T110" fmla="*/ 155 w 179"/>
              <a:gd name="T111" fmla="*/ 58 h 129"/>
              <a:gd name="T112" fmla="*/ 173 w 179"/>
              <a:gd name="T113" fmla="*/ 69 h 129"/>
              <a:gd name="T114" fmla="*/ 179 w 179"/>
              <a:gd name="T115" fmla="*/ 89 h 129"/>
              <a:gd name="T116" fmla="*/ 167 w 179"/>
              <a:gd name="T117" fmla="*/ 117 h 129"/>
              <a:gd name="T118" fmla="*/ 136 w 179"/>
              <a:gd name="T119" fmla="*/ 129 h 129"/>
              <a:gd name="T120" fmla="*/ 109 w 179"/>
              <a:gd name="T121" fmla="*/ 119 h 129"/>
              <a:gd name="T122" fmla="*/ 96 w 179"/>
              <a:gd name="T123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9" h="129">
                <a:moveTo>
                  <a:pt x="0" y="93"/>
                </a:moveTo>
                <a:lnTo>
                  <a:pt x="16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2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96" y="93"/>
                </a:moveTo>
                <a:lnTo>
                  <a:pt x="112" y="91"/>
                </a:lnTo>
                <a:cubicBezTo>
                  <a:pt x="113" y="100"/>
                  <a:pt x="116" y="106"/>
                  <a:pt x="121" y="110"/>
                </a:cubicBezTo>
                <a:cubicBezTo>
                  <a:pt x="125" y="114"/>
                  <a:pt x="130" y="116"/>
                  <a:pt x="136" y="116"/>
                </a:cubicBezTo>
                <a:cubicBezTo>
                  <a:pt x="144" y="116"/>
                  <a:pt x="150" y="114"/>
                  <a:pt x="155" y="108"/>
                </a:cubicBezTo>
                <a:cubicBezTo>
                  <a:pt x="160" y="103"/>
                  <a:pt x="162" y="97"/>
                  <a:pt x="162" y="90"/>
                </a:cubicBezTo>
                <a:cubicBezTo>
                  <a:pt x="162" y="83"/>
                  <a:pt x="160" y="77"/>
                  <a:pt x="155" y="72"/>
                </a:cubicBezTo>
                <a:cubicBezTo>
                  <a:pt x="151" y="68"/>
                  <a:pt x="145" y="65"/>
                  <a:pt x="138" y="65"/>
                </a:cubicBezTo>
                <a:cubicBezTo>
                  <a:pt x="135" y="65"/>
                  <a:pt x="131" y="66"/>
                  <a:pt x="127" y="67"/>
                </a:cubicBezTo>
                <a:lnTo>
                  <a:pt x="128" y="53"/>
                </a:lnTo>
                <a:cubicBezTo>
                  <a:pt x="129" y="53"/>
                  <a:pt x="130" y="54"/>
                  <a:pt x="131" y="54"/>
                </a:cubicBezTo>
                <a:cubicBezTo>
                  <a:pt x="137" y="54"/>
                  <a:pt x="143" y="52"/>
                  <a:pt x="149" y="48"/>
                </a:cubicBezTo>
                <a:cubicBezTo>
                  <a:pt x="154" y="45"/>
                  <a:pt x="157" y="40"/>
                  <a:pt x="157" y="33"/>
                </a:cubicBezTo>
                <a:cubicBezTo>
                  <a:pt x="157" y="27"/>
                  <a:pt x="155" y="22"/>
                  <a:pt x="151" y="18"/>
                </a:cubicBezTo>
                <a:cubicBezTo>
                  <a:pt x="147" y="15"/>
                  <a:pt x="142" y="13"/>
                  <a:pt x="136" y="13"/>
                </a:cubicBezTo>
                <a:cubicBezTo>
                  <a:pt x="130" y="13"/>
                  <a:pt x="125" y="15"/>
                  <a:pt x="121" y="18"/>
                </a:cubicBezTo>
                <a:cubicBezTo>
                  <a:pt x="117" y="22"/>
                  <a:pt x="114" y="28"/>
                  <a:pt x="113" y="36"/>
                </a:cubicBezTo>
                <a:lnTo>
                  <a:pt x="98" y="33"/>
                </a:lnTo>
                <a:cubicBezTo>
                  <a:pt x="100" y="22"/>
                  <a:pt x="104" y="14"/>
                  <a:pt x="111" y="9"/>
                </a:cubicBezTo>
                <a:cubicBezTo>
                  <a:pt x="117" y="3"/>
                  <a:pt x="126" y="0"/>
                  <a:pt x="136" y="0"/>
                </a:cubicBezTo>
                <a:cubicBezTo>
                  <a:pt x="143" y="0"/>
                  <a:pt x="149" y="2"/>
                  <a:pt x="155" y="4"/>
                </a:cubicBezTo>
                <a:cubicBezTo>
                  <a:pt x="160" y="7"/>
                  <a:pt x="165" y="11"/>
                  <a:pt x="168" y="17"/>
                </a:cubicBezTo>
                <a:cubicBezTo>
                  <a:pt x="171" y="22"/>
                  <a:pt x="173" y="27"/>
                  <a:pt x="173" y="33"/>
                </a:cubicBezTo>
                <a:cubicBezTo>
                  <a:pt x="173" y="38"/>
                  <a:pt x="171" y="43"/>
                  <a:pt x="168" y="48"/>
                </a:cubicBezTo>
                <a:cubicBezTo>
                  <a:pt x="165" y="52"/>
                  <a:pt x="161" y="56"/>
                  <a:pt x="155" y="58"/>
                </a:cubicBezTo>
                <a:cubicBezTo>
                  <a:pt x="163" y="60"/>
                  <a:pt x="168" y="64"/>
                  <a:pt x="173" y="69"/>
                </a:cubicBezTo>
                <a:cubicBezTo>
                  <a:pt x="177" y="74"/>
                  <a:pt x="179" y="81"/>
                  <a:pt x="179" y="89"/>
                </a:cubicBezTo>
                <a:cubicBezTo>
                  <a:pt x="179" y="100"/>
                  <a:pt x="175" y="110"/>
                  <a:pt x="167" y="117"/>
                </a:cubicBezTo>
                <a:cubicBezTo>
                  <a:pt x="159" y="125"/>
                  <a:pt x="148" y="129"/>
                  <a:pt x="136" y="129"/>
                </a:cubicBezTo>
                <a:cubicBezTo>
                  <a:pt x="125" y="129"/>
                  <a:pt x="116" y="126"/>
                  <a:pt x="109" y="119"/>
                </a:cubicBezTo>
                <a:cubicBezTo>
                  <a:pt x="101" y="112"/>
                  <a:pt x="97" y="104"/>
                  <a:pt x="96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7" name="Freeform 144"/>
          <p:cNvSpPr>
            <a:spLocks noEditPoints="1"/>
          </p:cNvSpPr>
          <p:nvPr/>
        </p:nvSpPr>
        <p:spPr bwMode="auto">
          <a:xfrm>
            <a:off x="7128738" y="5407043"/>
            <a:ext cx="88636" cy="64823"/>
          </a:xfrm>
          <a:custGeom>
            <a:avLst/>
            <a:gdLst>
              <a:gd name="T0" fmla="*/ 0 w 178"/>
              <a:gd name="T1" fmla="*/ 93 h 129"/>
              <a:gd name="T2" fmla="*/ 16 w 178"/>
              <a:gd name="T3" fmla="*/ 91 h 129"/>
              <a:gd name="T4" fmla="*/ 25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2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3 w 178"/>
              <a:gd name="T23" fmla="*/ 48 h 129"/>
              <a:gd name="T24" fmla="*/ 61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5 w 178"/>
              <a:gd name="T37" fmla="*/ 9 h 129"/>
              <a:gd name="T38" fmla="*/ 40 w 178"/>
              <a:gd name="T39" fmla="*/ 0 h 129"/>
              <a:gd name="T40" fmla="*/ 59 w 178"/>
              <a:gd name="T41" fmla="*/ 4 h 129"/>
              <a:gd name="T42" fmla="*/ 72 w 178"/>
              <a:gd name="T43" fmla="*/ 17 h 129"/>
              <a:gd name="T44" fmla="*/ 77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7 w 178"/>
              <a:gd name="T51" fmla="*/ 69 h 129"/>
              <a:gd name="T52" fmla="*/ 83 w 178"/>
              <a:gd name="T53" fmla="*/ 89 h 129"/>
              <a:gd name="T54" fmla="*/ 71 w 178"/>
              <a:gd name="T55" fmla="*/ 117 h 129"/>
              <a:gd name="T56" fmla="*/ 40 w 178"/>
              <a:gd name="T57" fmla="*/ 129 h 129"/>
              <a:gd name="T58" fmla="*/ 13 w 178"/>
              <a:gd name="T59" fmla="*/ 119 h 129"/>
              <a:gd name="T60" fmla="*/ 0 w 178"/>
              <a:gd name="T61" fmla="*/ 93 h 129"/>
              <a:gd name="T62" fmla="*/ 96 w 178"/>
              <a:gd name="T63" fmla="*/ 64 h 129"/>
              <a:gd name="T64" fmla="*/ 101 w 178"/>
              <a:gd name="T65" fmla="*/ 28 h 129"/>
              <a:gd name="T66" fmla="*/ 115 w 178"/>
              <a:gd name="T67" fmla="*/ 7 h 129"/>
              <a:gd name="T68" fmla="*/ 137 w 178"/>
              <a:gd name="T69" fmla="*/ 0 h 129"/>
              <a:gd name="T70" fmla="*/ 155 w 178"/>
              <a:gd name="T71" fmla="*/ 4 h 129"/>
              <a:gd name="T72" fmla="*/ 168 w 178"/>
              <a:gd name="T73" fmla="*/ 16 h 129"/>
              <a:gd name="T74" fmla="*/ 176 w 178"/>
              <a:gd name="T75" fmla="*/ 35 h 129"/>
              <a:gd name="T76" fmla="*/ 178 w 178"/>
              <a:gd name="T77" fmla="*/ 64 h 129"/>
              <a:gd name="T78" fmla="*/ 174 w 178"/>
              <a:gd name="T79" fmla="*/ 100 h 129"/>
              <a:gd name="T80" fmla="*/ 160 w 178"/>
              <a:gd name="T81" fmla="*/ 121 h 129"/>
              <a:gd name="T82" fmla="*/ 137 w 178"/>
              <a:gd name="T83" fmla="*/ 129 h 129"/>
              <a:gd name="T84" fmla="*/ 109 w 178"/>
              <a:gd name="T85" fmla="*/ 116 h 129"/>
              <a:gd name="T86" fmla="*/ 96 w 178"/>
              <a:gd name="T87" fmla="*/ 64 h 129"/>
              <a:gd name="T88" fmla="*/ 112 w 178"/>
              <a:gd name="T89" fmla="*/ 64 h 129"/>
              <a:gd name="T90" fmla="*/ 119 w 178"/>
              <a:gd name="T91" fmla="*/ 106 h 129"/>
              <a:gd name="T92" fmla="*/ 137 w 178"/>
              <a:gd name="T93" fmla="*/ 116 h 129"/>
              <a:gd name="T94" fmla="*/ 155 w 178"/>
              <a:gd name="T95" fmla="*/ 106 h 129"/>
              <a:gd name="T96" fmla="*/ 162 w 178"/>
              <a:gd name="T97" fmla="*/ 64 h 129"/>
              <a:gd name="T98" fmla="*/ 155 w 178"/>
              <a:gd name="T99" fmla="*/ 23 h 129"/>
              <a:gd name="T100" fmla="*/ 137 w 178"/>
              <a:gd name="T101" fmla="*/ 13 h 129"/>
              <a:gd name="T102" fmla="*/ 120 w 178"/>
              <a:gd name="T103" fmla="*/ 22 h 129"/>
              <a:gd name="T104" fmla="*/ 112 w 178"/>
              <a:gd name="T105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6" y="91"/>
                </a:lnTo>
                <a:cubicBezTo>
                  <a:pt x="18" y="100"/>
                  <a:pt x="21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4" y="53"/>
                  <a:pt x="34" y="54"/>
                  <a:pt x="35" y="54"/>
                </a:cubicBezTo>
                <a:cubicBezTo>
                  <a:pt x="42" y="54"/>
                  <a:pt x="48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9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2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5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3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3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6" y="112"/>
                  <a:pt x="1" y="104"/>
                  <a:pt x="0" y="93"/>
                </a:cubicBezTo>
                <a:close/>
                <a:moveTo>
                  <a:pt x="96" y="64"/>
                </a:moveTo>
                <a:cubicBezTo>
                  <a:pt x="96" y="49"/>
                  <a:pt x="98" y="38"/>
                  <a:pt x="101" y="28"/>
                </a:cubicBezTo>
                <a:cubicBezTo>
                  <a:pt x="104" y="19"/>
                  <a:pt x="109" y="12"/>
                  <a:pt x="115" y="7"/>
                </a:cubicBezTo>
                <a:cubicBezTo>
                  <a:pt x="121" y="3"/>
                  <a:pt x="128" y="0"/>
                  <a:pt x="137" y="0"/>
                </a:cubicBezTo>
                <a:cubicBezTo>
                  <a:pt x="144" y="0"/>
                  <a:pt x="150" y="1"/>
                  <a:pt x="155" y="4"/>
                </a:cubicBezTo>
                <a:cubicBezTo>
                  <a:pt x="160" y="7"/>
                  <a:pt x="164" y="11"/>
                  <a:pt x="168" y="16"/>
                </a:cubicBezTo>
                <a:cubicBezTo>
                  <a:pt x="171" y="21"/>
                  <a:pt x="174" y="27"/>
                  <a:pt x="176" y="35"/>
                </a:cubicBezTo>
                <a:cubicBezTo>
                  <a:pt x="178" y="42"/>
                  <a:pt x="178" y="52"/>
                  <a:pt x="178" y="64"/>
                </a:cubicBezTo>
                <a:cubicBezTo>
                  <a:pt x="178" y="79"/>
                  <a:pt x="177" y="91"/>
                  <a:pt x="174" y="100"/>
                </a:cubicBezTo>
                <a:cubicBezTo>
                  <a:pt x="171" y="109"/>
                  <a:pt x="166" y="116"/>
                  <a:pt x="160" y="121"/>
                </a:cubicBezTo>
                <a:cubicBezTo>
                  <a:pt x="154" y="126"/>
                  <a:pt x="147" y="129"/>
                  <a:pt x="137" y="129"/>
                </a:cubicBezTo>
                <a:cubicBezTo>
                  <a:pt x="125" y="129"/>
                  <a:pt x="116" y="124"/>
                  <a:pt x="109" y="116"/>
                </a:cubicBezTo>
                <a:cubicBezTo>
                  <a:pt x="100" y="105"/>
                  <a:pt x="96" y="88"/>
                  <a:pt x="96" y="64"/>
                </a:cubicBezTo>
                <a:close/>
                <a:moveTo>
                  <a:pt x="112" y="64"/>
                </a:moveTo>
                <a:cubicBezTo>
                  <a:pt x="112" y="85"/>
                  <a:pt x="115" y="99"/>
                  <a:pt x="119" y="106"/>
                </a:cubicBezTo>
                <a:cubicBezTo>
                  <a:pt x="124" y="113"/>
                  <a:pt x="130" y="116"/>
                  <a:pt x="137" y="116"/>
                </a:cubicBezTo>
                <a:cubicBezTo>
                  <a:pt x="144" y="116"/>
                  <a:pt x="150" y="113"/>
                  <a:pt x="155" y="106"/>
                </a:cubicBezTo>
                <a:cubicBezTo>
                  <a:pt x="160" y="99"/>
                  <a:pt x="162" y="85"/>
                  <a:pt x="162" y="64"/>
                </a:cubicBezTo>
                <a:cubicBezTo>
                  <a:pt x="162" y="44"/>
                  <a:pt x="160" y="30"/>
                  <a:pt x="155" y="23"/>
                </a:cubicBezTo>
                <a:cubicBezTo>
                  <a:pt x="150" y="16"/>
                  <a:pt x="144" y="13"/>
                  <a:pt x="137" y="13"/>
                </a:cubicBezTo>
                <a:cubicBezTo>
                  <a:pt x="130" y="13"/>
                  <a:pt x="124" y="16"/>
                  <a:pt x="120" y="22"/>
                </a:cubicBezTo>
                <a:cubicBezTo>
                  <a:pt x="115" y="29"/>
                  <a:pt x="112" y="44"/>
                  <a:pt x="112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8" name="Freeform 145"/>
          <p:cNvSpPr>
            <a:spLocks noEditPoints="1"/>
          </p:cNvSpPr>
          <p:nvPr/>
        </p:nvSpPr>
        <p:spPr bwMode="auto">
          <a:xfrm>
            <a:off x="6885321" y="5407043"/>
            <a:ext cx="89958" cy="63500"/>
          </a:xfrm>
          <a:custGeom>
            <a:avLst/>
            <a:gdLst>
              <a:gd name="T0" fmla="*/ 84 w 181"/>
              <a:gd name="T1" fmla="*/ 112 h 127"/>
              <a:gd name="T2" fmla="*/ 84 w 181"/>
              <a:gd name="T3" fmla="*/ 127 h 127"/>
              <a:gd name="T4" fmla="*/ 0 w 181"/>
              <a:gd name="T5" fmla="*/ 127 h 127"/>
              <a:gd name="T6" fmla="*/ 2 w 181"/>
              <a:gd name="T7" fmla="*/ 116 h 127"/>
              <a:gd name="T8" fmla="*/ 12 w 181"/>
              <a:gd name="T9" fmla="*/ 99 h 127"/>
              <a:gd name="T10" fmla="*/ 33 w 181"/>
              <a:gd name="T11" fmla="*/ 80 h 127"/>
              <a:gd name="T12" fmla="*/ 60 w 181"/>
              <a:gd name="T13" fmla="*/ 53 h 127"/>
              <a:gd name="T14" fmla="*/ 68 w 181"/>
              <a:gd name="T15" fmla="*/ 35 h 127"/>
              <a:gd name="T16" fmla="*/ 61 w 181"/>
              <a:gd name="T17" fmla="*/ 19 h 127"/>
              <a:gd name="T18" fmla="*/ 44 w 181"/>
              <a:gd name="T19" fmla="*/ 13 h 127"/>
              <a:gd name="T20" fmla="*/ 26 w 181"/>
              <a:gd name="T21" fmla="*/ 20 h 127"/>
              <a:gd name="T22" fmla="*/ 19 w 181"/>
              <a:gd name="T23" fmla="*/ 38 h 127"/>
              <a:gd name="T24" fmla="*/ 3 w 181"/>
              <a:gd name="T25" fmla="*/ 37 h 127"/>
              <a:gd name="T26" fmla="*/ 16 w 181"/>
              <a:gd name="T27" fmla="*/ 9 h 127"/>
              <a:gd name="T28" fmla="*/ 44 w 181"/>
              <a:gd name="T29" fmla="*/ 0 h 127"/>
              <a:gd name="T30" fmla="*/ 73 w 181"/>
              <a:gd name="T31" fmla="*/ 10 h 127"/>
              <a:gd name="T32" fmla="*/ 84 w 181"/>
              <a:gd name="T33" fmla="*/ 35 h 127"/>
              <a:gd name="T34" fmla="*/ 81 w 181"/>
              <a:gd name="T35" fmla="*/ 50 h 127"/>
              <a:gd name="T36" fmla="*/ 70 w 181"/>
              <a:gd name="T37" fmla="*/ 65 h 127"/>
              <a:gd name="T38" fmla="*/ 46 w 181"/>
              <a:gd name="T39" fmla="*/ 88 h 127"/>
              <a:gd name="T40" fmla="*/ 29 w 181"/>
              <a:gd name="T41" fmla="*/ 103 h 127"/>
              <a:gd name="T42" fmla="*/ 22 w 181"/>
              <a:gd name="T43" fmla="*/ 112 h 127"/>
              <a:gd name="T44" fmla="*/ 84 w 181"/>
              <a:gd name="T45" fmla="*/ 112 h 127"/>
              <a:gd name="T46" fmla="*/ 99 w 181"/>
              <a:gd name="T47" fmla="*/ 17 h 127"/>
              <a:gd name="T48" fmla="*/ 99 w 181"/>
              <a:gd name="T49" fmla="*/ 2 h 127"/>
              <a:gd name="T50" fmla="*/ 181 w 181"/>
              <a:gd name="T51" fmla="*/ 2 h 127"/>
              <a:gd name="T52" fmla="*/ 181 w 181"/>
              <a:gd name="T53" fmla="*/ 14 h 127"/>
              <a:gd name="T54" fmla="*/ 157 w 181"/>
              <a:gd name="T55" fmla="*/ 48 h 127"/>
              <a:gd name="T56" fmla="*/ 139 w 181"/>
              <a:gd name="T57" fmla="*/ 92 h 127"/>
              <a:gd name="T58" fmla="*/ 133 w 181"/>
              <a:gd name="T59" fmla="*/ 127 h 127"/>
              <a:gd name="T60" fmla="*/ 117 w 181"/>
              <a:gd name="T61" fmla="*/ 127 h 127"/>
              <a:gd name="T62" fmla="*/ 123 w 181"/>
              <a:gd name="T63" fmla="*/ 91 h 127"/>
              <a:gd name="T64" fmla="*/ 139 w 181"/>
              <a:gd name="T65" fmla="*/ 50 h 127"/>
              <a:gd name="T66" fmla="*/ 161 w 181"/>
              <a:gd name="T67" fmla="*/ 17 h 127"/>
              <a:gd name="T68" fmla="*/ 99 w 181"/>
              <a:gd name="T69" fmla="*/ 1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1" h="127">
                <a:moveTo>
                  <a:pt x="84" y="112"/>
                </a:moveTo>
                <a:lnTo>
                  <a:pt x="84" y="127"/>
                </a:lnTo>
                <a:lnTo>
                  <a:pt x="0" y="127"/>
                </a:lnTo>
                <a:cubicBezTo>
                  <a:pt x="0" y="123"/>
                  <a:pt x="1" y="119"/>
                  <a:pt x="2" y="116"/>
                </a:cubicBezTo>
                <a:cubicBezTo>
                  <a:pt x="4" y="110"/>
                  <a:pt x="8" y="105"/>
                  <a:pt x="12" y="99"/>
                </a:cubicBezTo>
                <a:cubicBezTo>
                  <a:pt x="17" y="94"/>
                  <a:pt x="24" y="87"/>
                  <a:pt x="33" y="80"/>
                </a:cubicBezTo>
                <a:cubicBezTo>
                  <a:pt x="46" y="69"/>
                  <a:pt x="56" y="60"/>
                  <a:pt x="60" y="53"/>
                </a:cubicBezTo>
                <a:cubicBezTo>
                  <a:pt x="65" y="47"/>
                  <a:pt x="68" y="41"/>
                  <a:pt x="68" y="35"/>
                </a:cubicBezTo>
                <a:cubicBezTo>
                  <a:pt x="68" y="29"/>
                  <a:pt x="65" y="23"/>
                  <a:pt x="61" y="19"/>
                </a:cubicBezTo>
                <a:cubicBezTo>
                  <a:pt x="57" y="15"/>
                  <a:pt x="51" y="13"/>
                  <a:pt x="44" y="13"/>
                </a:cubicBezTo>
                <a:cubicBezTo>
                  <a:pt x="37" y="13"/>
                  <a:pt x="31" y="15"/>
                  <a:pt x="26" y="20"/>
                </a:cubicBezTo>
                <a:cubicBezTo>
                  <a:pt x="22" y="24"/>
                  <a:pt x="19" y="30"/>
                  <a:pt x="19" y="38"/>
                </a:cubicBezTo>
                <a:lnTo>
                  <a:pt x="3" y="37"/>
                </a:lnTo>
                <a:cubicBezTo>
                  <a:pt x="5" y="25"/>
                  <a:pt x="9" y="16"/>
                  <a:pt x="16" y="9"/>
                </a:cubicBezTo>
                <a:cubicBezTo>
                  <a:pt x="23" y="3"/>
                  <a:pt x="32" y="0"/>
                  <a:pt x="44" y="0"/>
                </a:cubicBezTo>
                <a:cubicBezTo>
                  <a:pt x="56" y="0"/>
                  <a:pt x="66" y="3"/>
                  <a:pt x="73" y="10"/>
                </a:cubicBezTo>
                <a:cubicBezTo>
                  <a:pt x="80" y="17"/>
                  <a:pt x="84" y="25"/>
                  <a:pt x="84" y="35"/>
                </a:cubicBezTo>
                <a:cubicBezTo>
                  <a:pt x="84" y="40"/>
                  <a:pt x="83" y="45"/>
                  <a:pt x="81" y="50"/>
                </a:cubicBezTo>
                <a:cubicBezTo>
                  <a:pt x="78" y="55"/>
                  <a:pt x="75" y="60"/>
                  <a:pt x="70" y="65"/>
                </a:cubicBezTo>
                <a:cubicBezTo>
                  <a:pt x="66" y="71"/>
                  <a:pt x="58" y="78"/>
                  <a:pt x="46" y="88"/>
                </a:cubicBezTo>
                <a:cubicBezTo>
                  <a:pt x="37" y="95"/>
                  <a:pt x="31" y="100"/>
                  <a:pt x="29" y="103"/>
                </a:cubicBezTo>
                <a:cubicBezTo>
                  <a:pt x="26" y="106"/>
                  <a:pt x="24" y="109"/>
                  <a:pt x="22" y="112"/>
                </a:cubicBezTo>
                <a:lnTo>
                  <a:pt x="84" y="112"/>
                </a:lnTo>
                <a:close/>
                <a:moveTo>
                  <a:pt x="99" y="17"/>
                </a:moveTo>
                <a:lnTo>
                  <a:pt x="99" y="2"/>
                </a:lnTo>
                <a:lnTo>
                  <a:pt x="181" y="2"/>
                </a:lnTo>
                <a:lnTo>
                  <a:pt x="181" y="14"/>
                </a:lnTo>
                <a:cubicBezTo>
                  <a:pt x="173" y="23"/>
                  <a:pt x="165" y="34"/>
                  <a:pt x="157" y="48"/>
                </a:cubicBezTo>
                <a:cubicBezTo>
                  <a:pt x="149" y="62"/>
                  <a:pt x="143" y="77"/>
                  <a:pt x="139" y="92"/>
                </a:cubicBezTo>
                <a:cubicBezTo>
                  <a:pt x="136" y="102"/>
                  <a:pt x="134" y="114"/>
                  <a:pt x="133" y="127"/>
                </a:cubicBezTo>
                <a:lnTo>
                  <a:pt x="117" y="127"/>
                </a:lnTo>
                <a:cubicBezTo>
                  <a:pt x="117" y="117"/>
                  <a:pt x="119" y="105"/>
                  <a:pt x="123" y="91"/>
                </a:cubicBezTo>
                <a:cubicBezTo>
                  <a:pt x="127" y="77"/>
                  <a:pt x="132" y="63"/>
                  <a:pt x="139" y="50"/>
                </a:cubicBezTo>
                <a:cubicBezTo>
                  <a:pt x="146" y="37"/>
                  <a:pt x="153" y="26"/>
                  <a:pt x="161" y="17"/>
                </a:cubicBezTo>
                <a:lnTo>
                  <a:pt x="99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9" name="Freeform 146"/>
          <p:cNvSpPr>
            <a:spLocks noEditPoints="1"/>
          </p:cNvSpPr>
          <p:nvPr/>
        </p:nvSpPr>
        <p:spPr bwMode="auto">
          <a:xfrm>
            <a:off x="6643228" y="5407043"/>
            <a:ext cx="88636" cy="63500"/>
          </a:xfrm>
          <a:custGeom>
            <a:avLst/>
            <a:gdLst>
              <a:gd name="T0" fmla="*/ 83 w 180"/>
              <a:gd name="T1" fmla="*/ 112 h 127"/>
              <a:gd name="T2" fmla="*/ 83 w 180"/>
              <a:gd name="T3" fmla="*/ 127 h 127"/>
              <a:gd name="T4" fmla="*/ 0 w 180"/>
              <a:gd name="T5" fmla="*/ 127 h 127"/>
              <a:gd name="T6" fmla="*/ 2 w 180"/>
              <a:gd name="T7" fmla="*/ 116 h 127"/>
              <a:gd name="T8" fmla="*/ 12 w 180"/>
              <a:gd name="T9" fmla="*/ 99 h 127"/>
              <a:gd name="T10" fmla="*/ 32 w 180"/>
              <a:gd name="T11" fmla="*/ 80 h 127"/>
              <a:gd name="T12" fmla="*/ 60 w 180"/>
              <a:gd name="T13" fmla="*/ 53 h 127"/>
              <a:gd name="T14" fmla="*/ 67 w 180"/>
              <a:gd name="T15" fmla="*/ 35 h 127"/>
              <a:gd name="T16" fmla="*/ 60 w 180"/>
              <a:gd name="T17" fmla="*/ 19 h 127"/>
              <a:gd name="T18" fmla="*/ 43 w 180"/>
              <a:gd name="T19" fmla="*/ 13 h 127"/>
              <a:gd name="T20" fmla="*/ 25 w 180"/>
              <a:gd name="T21" fmla="*/ 20 h 127"/>
              <a:gd name="T22" fmla="*/ 19 w 180"/>
              <a:gd name="T23" fmla="*/ 38 h 127"/>
              <a:gd name="T24" fmla="*/ 3 w 180"/>
              <a:gd name="T25" fmla="*/ 37 h 127"/>
              <a:gd name="T26" fmla="*/ 15 w 180"/>
              <a:gd name="T27" fmla="*/ 9 h 127"/>
              <a:gd name="T28" fmla="*/ 44 w 180"/>
              <a:gd name="T29" fmla="*/ 0 h 127"/>
              <a:gd name="T30" fmla="*/ 72 w 180"/>
              <a:gd name="T31" fmla="*/ 10 h 127"/>
              <a:gd name="T32" fmla="*/ 83 w 180"/>
              <a:gd name="T33" fmla="*/ 35 h 127"/>
              <a:gd name="T34" fmla="*/ 80 w 180"/>
              <a:gd name="T35" fmla="*/ 50 h 127"/>
              <a:gd name="T36" fmla="*/ 69 w 180"/>
              <a:gd name="T37" fmla="*/ 65 h 127"/>
              <a:gd name="T38" fmla="*/ 46 w 180"/>
              <a:gd name="T39" fmla="*/ 88 h 127"/>
              <a:gd name="T40" fmla="*/ 28 w 180"/>
              <a:gd name="T41" fmla="*/ 103 h 127"/>
              <a:gd name="T42" fmla="*/ 21 w 180"/>
              <a:gd name="T43" fmla="*/ 112 h 127"/>
              <a:gd name="T44" fmla="*/ 83 w 180"/>
              <a:gd name="T45" fmla="*/ 112 h 127"/>
              <a:gd name="T46" fmla="*/ 147 w 180"/>
              <a:gd name="T47" fmla="*/ 127 h 127"/>
              <a:gd name="T48" fmla="*/ 147 w 180"/>
              <a:gd name="T49" fmla="*/ 96 h 127"/>
              <a:gd name="T50" fmla="*/ 93 w 180"/>
              <a:gd name="T51" fmla="*/ 96 h 127"/>
              <a:gd name="T52" fmla="*/ 93 w 180"/>
              <a:gd name="T53" fmla="*/ 82 h 127"/>
              <a:gd name="T54" fmla="*/ 150 w 180"/>
              <a:gd name="T55" fmla="*/ 1 h 127"/>
              <a:gd name="T56" fmla="*/ 163 w 180"/>
              <a:gd name="T57" fmla="*/ 1 h 127"/>
              <a:gd name="T58" fmla="*/ 163 w 180"/>
              <a:gd name="T59" fmla="*/ 82 h 127"/>
              <a:gd name="T60" fmla="*/ 180 w 180"/>
              <a:gd name="T61" fmla="*/ 82 h 127"/>
              <a:gd name="T62" fmla="*/ 180 w 180"/>
              <a:gd name="T63" fmla="*/ 96 h 127"/>
              <a:gd name="T64" fmla="*/ 163 w 180"/>
              <a:gd name="T65" fmla="*/ 96 h 127"/>
              <a:gd name="T66" fmla="*/ 163 w 180"/>
              <a:gd name="T67" fmla="*/ 127 h 127"/>
              <a:gd name="T68" fmla="*/ 147 w 180"/>
              <a:gd name="T69" fmla="*/ 127 h 127"/>
              <a:gd name="T70" fmla="*/ 147 w 180"/>
              <a:gd name="T71" fmla="*/ 82 h 127"/>
              <a:gd name="T72" fmla="*/ 147 w 180"/>
              <a:gd name="T73" fmla="*/ 25 h 127"/>
              <a:gd name="T74" fmla="*/ 108 w 180"/>
              <a:gd name="T75" fmla="*/ 82 h 127"/>
              <a:gd name="T76" fmla="*/ 147 w 180"/>
              <a:gd name="T77" fmla="*/ 8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4" y="47"/>
                  <a:pt x="67" y="41"/>
                  <a:pt x="67" y="35"/>
                </a:cubicBezTo>
                <a:cubicBezTo>
                  <a:pt x="67" y="29"/>
                  <a:pt x="65" y="23"/>
                  <a:pt x="60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5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69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47" y="127"/>
                </a:moveTo>
                <a:lnTo>
                  <a:pt x="147" y="96"/>
                </a:lnTo>
                <a:lnTo>
                  <a:pt x="93" y="96"/>
                </a:lnTo>
                <a:lnTo>
                  <a:pt x="93" y="82"/>
                </a:lnTo>
                <a:lnTo>
                  <a:pt x="150" y="1"/>
                </a:lnTo>
                <a:lnTo>
                  <a:pt x="163" y="1"/>
                </a:lnTo>
                <a:lnTo>
                  <a:pt x="163" y="82"/>
                </a:lnTo>
                <a:lnTo>
                  <a:pt x="180" y="82"/>
                </a:lnTo>
                <a:lnTo>
                  <a:pt x="180" y="96"/>
                </a:lnTo>
                <a:lnTo>
                  <a:pt x="163" y="96"/>
                </a:lnTo>
                <a:lnTo>
                  <a:pt x="163" y="127"/>
                </a:lnTo>
                <a:lnTo>
                  <a:pt x="147" y="127"/>
                </a:lnTo>
                <a:close/>
                <a:moveTo>
                  <a:pt x="147" y="82"/>
                </a:moveTo>
                <a:lnTo>
                  <a:pt x="147" y="25"/>
                </a:lnTo>
                <a:lnTo>
                  <a:pt x="108" y="82"/>
                </a:lnTo>
                <a:lnTo>
                  <a:pt x="147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0" name="Freeform 147"/>
          <p:cNvSpPr>
            <a:spLocks noEditPoints="1"/>
          </p:cNvSpPr>
          <p:nvPr/>
        </p:nvSpPr>
        <p:spPr bwMode="auto">
          <a:xfrm>
            <a:off x="6399811" y="5407043"/>
            <a:ext cx="78053" cy="63500"/>
          </a:xfrm>
          <a:custGeom>
            <a:avLst/>
            <a:gdLst>
              <a:gd name="T0" fmla="*/ 83 w 156"/>
              <a:gd name="T1" fmla="*/ 112 h 127"/>
              <a:gd name="T2" fmla="*/ 83 w 156"/>
              <a:gd name="T3" fmla="*/ 127 h 127"/>
              <a:gd name="T4" fmla="*/ 0 w 156"/>
              <a:gd name="T5" fmla="*/ 127 h 127"/>
              <a:gd name="T6" fmla="*/ 2 w 156"/>
              <a:gd name="T7" fmla="*/ 116 h 127"/>
              <a:gd name="T8" fmla="*/ 12 w 156"/>
              <a:gd name="T9" fmla="*/ 99 h 127"/>
              <a:gd name="T10" fmla="*/ 32 w 156"/>
              <a:gd name="T11" fmla="*/ 80 h 127"/>
              <a:gd name="T12" fmla="*/ 60 w 156"/>
              <a:gd name="T13" fmla="*/ 53 h 127"/>
              <a:gd name="T14" fmla="*/ 67 w 156"/>
              <a:gd name="T15" fmla="*/ 35 h 127"/>
              <a:gd name="T16" fmla="*/ 61 w 156"/>
              <a:gd name="T17" fmla="*/ 19 h 127"/>
              <a:gd name="T18" fmla="*/ 43 w 156"/>
              <a:gd name="T19" fmla="*/ 13 h 127"/>
              <a:gd name="T20" fmla="*/ 26 w 156"/>
              <a:gd name="T21" fmla="*/ 20 h 127"/>
              <a:gd name="T22" fmla="*/ 19 w 156"/>
              <a:gd name="T23" fmla="*/ 38 h 127"/>
              <a:gd name="T24" fmla="*/ 3 w 156"/>
              <a:gd name="T25" fmla="*/ 37 h 127"/>
              <a:gd name="T26" fmla="*/ 15 w 156"/>
              <a:gd name="T27" fmla="*/ 9 h 127"/>
              <a:gd name="T28" fmla="*/ 44 w 156"/>
              <a:gd name="T29" fmla="*/ 0 h 127"/>
              <a:gd name="T30" fmla="*/ 72 w 156"/>
              <a:gd name="T31" fmla="*/ 10 h 127"/>
              <a:gd name="T32" fmla="*/ 83 w 156"/>
              <a:gd name="T33" fmla="*/ 35 h 127"/>
              <a:gd name="T34" fmla="*/ 80 w 156"/>
              <a:gd name="T35" fmla="*/ 50 h 127"/>
              <a:gd name="T36" fmla="*/ 70 w 156"/>
              <a:gd name="T37" fmla="*/ 65 h 127"/>
              <a:gd name="T38" fmla="*/ 46 w 156"/>
              <a:gd name="T39" fmla="*/ 88 h 127"/>
              <a:gd name="T40" fmla="*/ 28 w 156"/>
              <a:gd name="T41" fmla="*/ 103 h 127"/>
              <a:gd name="T42" fmla="*/ 21 w 156"/>
              <a:gd name="T43" fmla="*/ 112 h 127"/>
              <a:gd name="T44" fmla="*/ 83 w 156"/>
              <a:gd name="T45" fmla="*/ 112 h 127"/>
              <a:gd name="T46" fmla="*/ 156 w 156"/>
              <a:gd name="T47" fmla="*/ 127 h 127"/>
              <a:gd name="T48" fmla="*/ 141 w 156"/>
              <a:gd name="T49" fmla="*/ 127 h 127"/>
              <a:gd name="T50" fmla="*/ 141 w 156"/>
              <a:gd name="T51" fmla="*/ 28 h 127"/>
              <a:gd name="T52" fmla="*/ 126 w 156"/>
              <a:gd name="T53" fmla="*/ 39 h 127"/>
              <a:gd name="T54" fmla="*/ 110 w 156"/>
              <a:gd name="T55" fmla="*/ 47 h 127"/>
              <a:gd name="T56" fmla="*/ 110 w 156"/>
              <a:gd name="T57" fmla="*/ 32 h 127"/>
              <a:gd name="T58" fmla="*/ 132 w 156"/>
              <a:gd name="T59" fmla="*/ 17 h 127"/>
              <a:gd name="T60" fmla="*/ 146 w 156"/>
              <a:gd name="T61" fmla="*/ 0 h 127"/>
              <a:gd name="T62" fmla="*/ 156 w 156"/>
              <a:gd name="T63" fmla="*/ 0 h 127"/>
              <a:gd name="T64" fmla="*/ 156 w 156"/>
              <a:gd name="T65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5" y="47"/>
                  <a:pt x="67" y="41"/>
                  <a:pt x="67" y="35"/>
                </a:cubicBezTo>
                <a:cubicBezTo>
                  <a:pt x="67" y="29"/>
                  <a:pt x="65" y="23"/>
                  <a:pt x="61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6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70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56" y="127"/>
                </a:moveTo>
                <a:lnTo>
                  <a:pt x="141" y="127"/>
                </a:lnTo>
                <a:lnTo>
                  <a:pt x="141" y="28"/>
                </a:lnTo>
                <a:cubicBezTo>
                  <a:pt x="137" y="32"/>
                  <a:pt x="132" y="35"/>
                  <a:pt x="126" y="39"/>
                </a:cubicBezTo>
                <a:cubicBezTo>
                  <a:pt x="120" y="42"/>
                  <a:pt x="115" y="45"/>
                  <a:pt x="110" y="47"/>
                </a:cubicBezTo>
                <a:lnTo>
                  <a:pt x="110" y="32"/>
                </a:lnTo>
                <a:cubicBezTo>
                  <a:pt x="118" y="28"/>
                  <a:pt x="126" y="23"/>
                  <a:pt x="132" y="17"/>
                </a:cubicBezTo>
                <a:cubicBezTo>
                  <a:pt x="139" y="11"/>
                  <a:pt x="143" y="6"/>
                  <a:pt x="146" y="0"/>
                </a:cubicBezTo>
                <a:lnTo>
                  <a:pt x="156" y="0"/>
                </a:lnTo>
                <a:lnTo>
                  <a:pt x="156" y="1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1" name="Freeform 148"/>
          <p:cNvSpPr>
            <a:spLocks noEditPoints="1"/>
          </p:cNvSpPr>
          <p:nvPr/>
        </p:nvSpPr>
        <p:spPr bwMode="auto">
          <a:xfrm>
            <a:off x="6164332" y="5407043"/>
            <a:ext cx="83344" cy="64823"/>
          </a:xfrm>
          <a:custGeom>
            <a:avLst/>
            <a:gdLst>
              <a:gd name="T0" fmla="*/ 46 w 167"/>
              <a:gd name="T1" fmla="*/ 127 h 129"/>
              <a:gd name="T2" fmla="*/ 31 w 167"/>
              <a:gd name="T3" fmla="*/ 127 h 129"/>
              <a:gd name="T4" fmla="*/ 31 w 167"/>
              <a:gd name="T5" fmla="*/ 28 h 129"/>
              <a:gd name="T6" fmla="*/ 16 w 167"/>
              <a:gd name="T7" fmla="*/ 39 h 129"/>
              <a:gd name="T8" fmla="*/ 0 w 167"/>
              <a:gd name="T9" fmla="*/ 47 h 129"/>
              <a:gd name="T10" fmla="*/ 0 w 167"/>
              <a:gd name="T11" fmla="*/ 32 h 129"/>
              <a:gd name="T12" fmla="*/ 23 w 167"/>
              <a:gd name="T13" fmla="*/ 17 h 129"/>
              <a:gd name="T14" fmla="*/ 36 w 167"/>
              <a:gd name="T15" fmla="*/ 0 h 129"/>
              <a:gd name="T16" fmla="*/ 46 w 167"/>
              <a:gd name="T17" fmla="*/ 0 h 129"/>
              <a:gd name="T18" fmla="*/ 46 w 167"/>
              <a:gd name="T19" fmla="*/ 127 h 129"/>
              <a:gd name="T20" fmla="*/ 108 w 167"/>
              <a:gd name="T21" fmla="*/ 58 h 129"/>
              <a:gd name="T22" fmla="*/ 94 w 167"/>
              <a:gd name="T23" fmla="*/ 48 h 129"/>
              <a:gd name="T24" fmla="*/ 89 w 167"/>
              <a:gd name="T25" fmla="*/ 33 h 129"/>
              <a:gd name="T26" fmla="*/ 99 w 167"/>
              <a:gd name="T27" fmla="*/ 9 h 129"/>
              <a:gd name="T28" fmla="*/ 125 w 167"/>
              <a:gd name="T29" fmla="*/ 0 h 129"/>
              <a:gd name="T30" fmla="*/ 152 w 167"/>
              <a:gd name="T31" fmla="*/ 10 h 129"/>
              <a:gd name="T32" fmla="*/ 162 w 167"/>
              <a:gd name="T33" fmla="*/ 33 h 129"/>
              <a:gd name="T34" fmla="*/ 157 w 167"/>
              <a:gd name="T35" fmla="*/ 48 h 129"/>
              <a:gd name="T36" fmla="*/ 143 w 167"/>
              <a:gd name="T37" fmla="*/ 58 h 129"/>
              <a:gd name="T38" fmla="*/ 161 w 167"/>
              <a:gd name="T39" fmla="*/ 70 h 129"/>
              <a:gd name="T40" fmla="*/ 167 w 167"/>
              <a:gd name="T41" fmla="*/ 91 h 129"/>
              <a:gd name="T42" fmla="*/ 155 w 167"/>
              <a:gd name="T43" fmla="*/ 118 h 129"/>
              <a:gd name="T44" fmla="*/ 125 w 167"/>
              <a:gd name="T45" fmla="*/ 129 h 129"/>
              <a:gd name="T46" fmla="*/ 95 w 167"/>
              <a:gd name="T47" fmla="*/ 118 h 129"/>
              <a:gd name="T48" fmla="*/ 84 w 167"/>
              <a:gd name="T49" fmla="*/ 90 h 129"/>
              <a:gd name="T50" fmla="*/ 90 w 167"/>
              <a:gd name="T51" fmla="*/ 70 h 129"/>
              <a:gd name="T52" fmla="*/ 108 w 167"/>
              <a:gd name="T53" fmla="*/ 58 h 129"/>
              <a:gd name="T54" fmla="*/ 105 w 167"/>
              <a:gd name="T55" fmla="*/ 32 h 129"/>
              <a:gd name="T56" fmla="*/ 110 w 167"/>
              <a:gd name="T57" fmla="*/ 47 h 129"/>
              <a:gd name="T58" fmla="*/ 125 w 167"/>
              <a:gd name="T59" fmla="*/ 52 h 129"/>
              <a:gd name="T60" fmla="*/ 140 w 167"/>
              <a:gd name="T61" fmla="*/ 47 h 129"/>
              <a:gd name="T62" fmla="*/ 146 w 167"/>
              <a:gd name="T63" fmla="*/ 33 h 129"/>
              <a:gd name="T64" fmla="*/ 140 w 167"/>
              <a:gd name="T65" fmla="*/ 19 h 129"/>
              <a:gd name="T66" fmla="*/ 125 w 167"/>
              <a:gd name="T67" fmla="*/ 13 h 129"/>
              <a:gd name="T68" fmla="*/ 111 w 167"/>
              <a:gd name="T69" fmla="*/ 18 h 129"/>
              <a:gd name="T70" fmla="*/ 105 w 167"/>
              <a:gd name="T71" fmla="*/ 32 h 129"/>
              <a:gd name="T72" fmla="*/ 100 w 167"/>
              <a:gd name="T73" fmla="*/ 90 h 129"/>
              <a:gd name="T74" fmla="*/ 103 w 167"/>
              <a:gd name="T75" fmla="*/ 103 h 129"/>
              <a:gd name="T76" fmla="*/ 112 w 167"/>
              <a:gd name="T77" fmla="*/ 113 h 129"/>
              <a:gd name="T78" fmla="*/ 125 w 167"/>
              <a:gd name="T79" fmla="*/ 116 h 129"/>
              <a:gd name="T80" fmla="*/ 144 w 167"/>
              <a:gd name="T81" fmla="*/ 109 h 129"/>
              <a:gd name="T82" fmla="*/ 151 w 167"/>
              <a:gd name="T83" fmla="*/ 91 h 129"/>
              <a:gd name="T84" fmla="*/ 144 w 167"/>
              <a:gd name="T85" fmla="*/ 72 h 129"/>
              <a:gd name="T86" fmla="*/ 125 w 167"/>
              <a:gd name="T87" fmla="*/ 65 h 129"/>
              <a:gd name="T88" fmla="*/ 107 w 167"/>
              <a:gd name="T89" fmla="*/ 72 h 129"/>
              <a:gd name="T90" fmla="*/ 100 w 167"/>
              <a:gd name="T91" fmla="*/ 9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7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108" y="58"/>
                </a:moveTo>
                <a:cubicBezTo>
                  <a:pt x="101" y="56"/>
                  <a:pt x="97" y="53"/>
                  <a:pt x="94" y="48"/>
                </a:cubicBezTo>
                <a:cubicBezTo>
                  <a:pt x="91" y="44"/>
                  <a:pt x="89" y="39"/>
                  <a:pt x="89" y="33"/>
                </a:cubicBezTo>
                <a:cubicBezTo>
                  <a:pt x="89" y="23"/>
                  <a:pt x="92" y="16"/>
                  <a:pt x="99" y="9"/>
                </a:cubicBezTo>
                <a:cubicBezTo>
                  <a:pt x="105" y="3"/>
                  <a:pt x="114" y="0"/>
                  <a:pt x="125" y="0"/>
                </a:cubicBezTo>
                <a:cubicBezTo>
                  <a:pt x="136" y="0"/>
                  <a:pt x="145" y="3"/>
                  <a:pt x="152" y="10"/>
                </a:cubicBezTo>
                <a:cubicBezTo>
                  <a:pt x="158" y="16"/>
                  <a:pt x="162" y="24"/>
                  <a:pt x="162" y="33"/>
                </a:cubicBezTo>
                <a:cubicBezTo>
                  <a:pt x="162" y="39"/>
                  <a:pt x="160" y="44"/>
                  <a:pt x="157" y="48"/>
                </a:cubicBezTo>
                <a:cubicBezTo>
                  <a:pt x="154" y="53"/>
                  <a:pt x="149" y="56"/>
                  <a:pt x="143" y="58"/>
                </a:cubicBezTo>
                <a:cubicBezTo>
                  <a:pt x="151" y="61"/>
                  <a:pt x="157" y="65"/>
                  <a:pt x="161" y="70"/>
                </a:cubicBezTo>
                <a:cubicBezTo>
                  <a:pt x="165" y="76"/>
                  <a:pt x="167" y="83"/>
                  <a:pt x="167" y="91"/>
                </a:cubicBezTo>
                <a:cubicBezTo>
                  <a:pt x="167" y="101"/>
                  <a:pt x="163" y="110"/>
                  <a:pt x="155" y="118"/>
                </a:cubicBezTo>
                <a:cubicBezTo>
                  <a:pt x="148" y="125"/>
                  <a:pt x="138" y="129"/>
                  <a:pt x="125" y="129"/>
                </a:cubicBezTo>
                <a:cubicBezTo>
                  <a:pt x="113" y="129"/>
                  <a:pt x="103" y="125"/>
                  <a:pt x="95" y="118"/>
                </a:cubicBezTo>
                <a:cubicBezTo>
                  <a:pt x="88" y="110"/>
                  <a:pt x="84" y="101"/>
                  <a:pt x="84" y="90"/>
                </a:cubicBezTo>
                <a:cubicBezTo>
                  <a:pt x="84" y="82"/>
                  <a:pt x="86" y="75"/>
                  <a:pt x="90" y="70"/>
                </a:cubicBezTo>
                <a:cubicBezTo>
                  <a:pt x="94" y="64"/>
                  <a:pt x="100" y="60"/>
                  <a:pt x="108" y="58"/>
                </a:cubicBezTo>
                <a:close/>
                <a:moveTo>
                  <a:pt x="105" y="32"/>
                </a:moveTo>
                <a:cubicBezTo>
                  <a:pt x="105" y="38"/>
                  <a:pt x="107" y="43"/>
                  <a:pt x="110" y="47"/>
                </a:cubicBezTo>
                <a:cubicBezTo>
                  <a:pt x="114" y="50"/>
                  <a:pt x="119" y="52"/>
                  <a:pt x="125" y="52"/>
                </a:cubicBezTo>
                <a:cubicBezTo>
                  <a:pt x="131" y="52"/>
                  <a:pt x="136" y="50"/>
                  <a:pt x="140" y="47"/>
                </a:cubicBezTo>
                <a:cubicBezTo>
                  <a:pt x="144" y="43"/>
                  <a:pt x="146" y="38"/>
                  <a:pt x="146" y="33"/>
                </a:cubicBezTo>
                <a:cubicBezTo>
                  <a:pt x="146" y="27"/>
                  <a:pt x="144" y="22"/>
                  <a:pt x="140" y="19"/>
                </a:cubicBezTo>
                <a:cubicBezTo>
                  <a:pt x="136" y="15"/>
                  <a:pt x="131" y="13"/>
                  <a:pt x="125" y="13"/>
                </a:cubicBezTo>
                <a:cubicBezTo>
                  <a:pt x="119" y="13"/>
                  <a:pt x="115" y="15"/>
                  <a:pt x="111" y="18"/>
                </a:cubicBezTo>
                <a:cubicBezTo>
                  <a:pt x="107" y="22"/>
                  <a:pt x="105" y="27"/>
                  <a:pt x="105" y="32"/>
                </a:cubicBezTo>
                <a:close/>
                <a:moveTo>
                  <a:pt x="100" y="90"/>
                </a:moveTo>
                <a:cubicBezTo>
                  <a:pt x="100" y="95"/>
                  <a:pt x="101" y="99"/>
                  <a:pt x="103" y="103"/>
                </a:cubicBezTo>
                <a:cubicBezTo>
                  <a:pt x="105" y="107"/>
                  <a:pt x="108" y="110"/>
                  <a:pt x="112" y="113"/>
                </a:cubicBezTo>
                <a:cubicBezTo>
                  <a:pt x="116" y="115"/>
                  <a:pt x="121" y="116"/>
                  <a:pt x="125" y="116"/>
                </a:cubicBezTo>
                <a:cubicBezTo>
                  <a:pt x="133" y="116"/>
                  <a:pt x="139" y="114"/>
                  <a:pt x="144" y="109"/>
                </a:cubicBezTo>
                <a:cubicBezTo>
                  <a:pt x="149" y="104"/>
                  <a:pt x="151" y="98"/>
                  <a:pt x="151" y="91"/>
                </a:cubicBezTo>
                <a:cubicBezTo>
                  <a:pt x="151" y="83"/>
                  <a:pt x="149" y="77"/>
                  <a:pt x="144" y="72"/>
                </a:cubicBezTo>
                <a:cubicBezTo>
                  <a:pt x="139" y="67"/>
                  <a:pt x="132" y="65"/>
                  <a:pt x="125" y="65"/>
                </a:cubicBezTo>
                <a:cubicBezTo>
                  <a:pt x="118" y="65"/>
                  <a:pt x="112" y="67"/>
                  <a:pt x="107" y="72"/>
                </a:cubicBezTo>
                <a:cubicBezTo>
                  <a:pt x="102" y="77"/>
                  <a:pt x="100" y="83"/>
                  <a:pt x="100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2" name="Freeform 149"/>
          <p:cNvSpPr>
            <a:spLocks noEditPoints="1"/>
          </p:cNvSpPr>
          <p:nvPr/>
        </p:nvSpPr>
        <p:spPr bwMode="auto">
          <a:xfrm>
            <a:off x="5920916" y="5407043"/>
            <a:ext cx="83344" cy="64823"/>
          </a:xfrm>
          <a:custGeom>
            <a:avLst/>
            <a:gdLst>
              <a:gd name="T0" fmla="*/ 46 w 168"/>
              <a:gd name="T1" fmla="*/ 127 h 129"/>
              <a:gd name="T2" fmla="*/ 31 w 168"/>
              <a:gd name="T3" fmla="*/ 127 h 129"/>
              <a:gd name="T4" fmla="*/ 31 w 168"/>
              <a:gd name="T5" fmla="*/ 28 h 129"/>
              <a:gd name="T6" fmla="*/ 16 w 168"/>
              <a:gd name="T7" fmla="*/ 39 h 129"/>
              <a:gd name="T8" fmla="*/ 0 w 168"/>
              <a:gd name="T9" fmla="*/ 47 h 129"/>
              <a:gd name="T10" fmla="*/ 0 w 168"/>
              <a:gd name="T11" fmla="*/ 32 h 129"/>
              <a:gd name="T12" fmla="*/ 23 w 168"/>
              <a:gd name="T13" fmla="*/ 17 h 129"/>
              <a:gd name="T14" fmla="*/ 36 w 168"/>
              <a:gd name="T15" fmla="*/ 0 h 129"/>
              <a:gd name="T16" fmla="*/ 46 w 168"/>
              <a:gd name="T17" fmla="*/ 0 h 129"/>
              <a:gd name="T18" fmla="*/ 46 w 168"/>
              <a:gd name="T19" fmla="*/ 127 h 129"/>
              <a:gd name="T20" fmla="*/ 84 w 168"/>
              <a:gd name="T21" fmla="*/ 94 h 129"/>
              <a:gd name="T22" fmla="*/ 100 w 168"/>
              <a:gd name="T23" fmla="*/ 92 h 129"/>
              <a:gd name="T24" fmla="*/ 109 w 168"/>
              <a:gd name="T25" fmla="*/ 110 h 129"/>
              <a:gd name="T26" fmla="*/ 125 w 168"/>
              <a:gd name="T27" fmla="*/ 116 h 129"/>
              <a:gd name="T28" fmla="*/ 144 w 168"/>
              <a:gd name="T29" fmla="*/ 108 h 129"/>
              <a:gd name="T30" fmla="*/ 151 w 168"/>
              <a:gd name="T31" fmla="*/ 85 h 129"/>
              <a:gd name="T32" fmla="*/ 144 w 168"/>
              <a:gd name="T33" fmla="*/ 64 h 129"/>
              <a:gd name="T34" fmla="*/ 124 w 168"/>
              <a:gd name="T35" fmla="*/ 57 h 129"/>
              <a:gd name="T36" fmla="*/ 111 w 168"/>
              <a:gd name="T37" fmla="*/ 60 h 129"/>
              <a:gd name="T38" fmla="*/ 101 w 168"/>
              <a:gd name="T39" fmla="*/ 69 h 129"/>
              <a:gd name="T40" fmla="*/ 87 w 168"/>
              <a:gd name="T41" fmla="*/ 67 h 129"/>
              <a:gd name="T42" fmla="*/ 99 w 168"/>
              <a:gd name="T43" fmla="*/ 2 h 129"/>
              <a:gd name="T44" fmla="*/ 162 w 168"/>
              <a:gd name="T45" fmla="*/ 2 h 129"/>
              <a:gd name="T46" fmla="*/ 162 w 168"/>
              <a:gd name="T47" fmla="*/ 17 h 129"/>
              <a:gd name="T48" fmla="*/ 112 w 168"/>
              <a:gd name="T49" fmla="*/ 17 h 129"/>
              <a:gd name="T50" fmla="*/ 105 w 168"/>
              <a:gd name="T51" fmla="*/ 51 h 129"/>
              <a:gd name="T52" fmla="*/ 129 w 168"/>
              <a:gd name="T53" fmla="*/ 43 h 129"/>
              <a:gd name="T54" fmla="*/ 156 w 168"/>
              <a:gd name="T55" fmla="*/ 54 h 129"/>
              <a:gd name="T56" fmla="*/ 168 w 168"/>
              <a:gd name="T57" fmla="*/ 84 h 129"/>
              <a:gd name="T58" fmla="*/ 158 w 168"/>
              <a:gd name="T59" fmla="*/ 113 h 129"/>
              <a:gd name="T60" fmla="*/ 125 w 168"/>
              <a:gd name="T61" fmla="*/ 129 h 129"/>
              <a:gd name="T62" fmla="*/ 97 w 168"/>
              <a:gd name="T63" fmla="*/ 119 h 129"/>
              <a:gd name="T64" fmla="*/ 84 w 168"/>
              <a:gd name="T6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84" y="94"/>
                </a:moveTo>
                <a:lnTo>
                  <a:pt x="100" y="92"/>
                </a:lnTo>
                <a:cubicBezTo>
                  <a:pt x="102" y="100"/>
                  <a:pt x="104" y="106"/>
                  <a:pt x="109" y="110"/>
                </a:cubicBezTo>
                <a:cubicBezTo>
                  <a:pt x="113" y="114"/>
                  <a:pt x="118" y="116"/>
                  <a:pt x="125" y="116"/>
                </a:cubicBezTo>
                <a:cubicBezTo>
                  <a:pt x="132" y="116"/>
                  <a:pt x="138" y="113"/>
                  <a:pt x="144" y="108"/>
                </a:cubicBezTo>
                <a:cubicBezTo>
                  <a:pt x="149" y="102"/>
                  <a:pt x="151" y="94"/>
                  <a:pt x="151" y="85"/>
                </a:cubicBezTo>
                <a:cubicBezTo>
                  <a:pt x="151" y="76"/>
                  <a:pt x="149" y="70"/>
                  <a:pt x="144" y="64"/>
                </a:cubicBezTo>
                <a:cubicBezTo>
                  <a:pt x="139" y="59"/>
                  <a:pt x="132" y="57"/>
                  <a:pt x="124" y="57"/>
                </a:cubicBezTo>
                <a:cubicBezTo>
                  <a:pt x="119" y="57"/>
                  <a:pt x="115" y="58"/>
                  <a:pt x="111" y="60"/>
                </a:cubicBezTo>
                <a:cubicBezTo>
                  <a:pt x="107" y="62"/>
                  <a:pt x="104" y="65"/>
                  <a:pt x="101" y="69"/>
                </a:cubicBezTo>
                <a:lnTo>
                  <a:pt x="87" y="67"/>
                </a:lnTo>
                <a:lnTo>
                  <a:pt x="99" y="2"/>
                </a:lnTo>
                <a:lnTo>
                  <a:pt x="162" y="2"/>
                </a:lnTo>
                <a:lnTo>
                  <a:pt x="162" y="17"/>
                </a:lnTo>
                <a:lnTo>
                  <a:pt x="112" y="17"/>
                </a:lnTo>
                <a:lnTo>
                  <a:pt x="105" y="51"/>
                </a:lnTo>
                <a:cubicBezTo>
                  <a:pt x="112" y="46"/>
                  <a:pt x="120" y="43"/>
                  <a:pt x="129" y="43"/>
                </a:cubicBezTo>
                <a:cubicBezTo>
                  <a:pt x="140" y="43"/>
                  <a:pt x="149" y="47"/>
                  <a:pt x="156" y="54"/>
                </a:cubicBezTo>
                <a:cubicBezTo>
                  <a:pt x="164" y="62"/>
                  <a:pt x="168" y="72"/>
                  <a:pt x="168" y="84"/>
                </a:cubicBezTo>
                <a:cubicBezTo>
                  <a:pt x="168" y="95"/>
                  <a:pt x="164" y="105"/>
                  <a:pt x="158" y="113"/>
                </a:cubicBezTo>
                <a:cubicBezTo>
                  <a:pt x="150" y="124"/>
                  <a:pt x="139" y="129"/>
                  <a:pt x="125" y="129"/>
                </a:cubicBezTo>
                <a:cubicBezTo>
                  <a:pt x="113" y="129"/>
                  <a:pt x="104" y="126"/>
                  <a:pt x="97" y="119"/>
                </a:cubicBezTo>
                <a:cubicBezTo>
                  <a:pt x="89" y="113"/>
                  <a:pt x="85" y="104"/>
                  <a:pt x="8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3" name="Freeform 150"/>
          <p:cNvSpPr>
            <a:spLocks noEditPoints="1"/>
          </p:cNvSpPr>
          <p:nvPr/>
        </p:nvSpPr>
        <p:spPr bwMode="auto">
          <a:xfrm>
            <a:off x="5678821" y="5407043"/>
            <a:ext cx="82021" cy="63500"/>
          </a:xfrm>
          <a:custGeom>
            <a:avLst/>
            <a:gdLst>
              <a:gd name="T0" fmla="*/ 47 w 166"/>
              <a:gd name="T1" fmla="*/ 127 h 127"/>
              <a:gd name="T2" fmla="*/ 31 w 166"/>
              <a:gd name="T3" fmla="*/ 127 h 127"/>
              <a:gd name="T4" fmla="*/ 31 w 166"/>
              <a:gd name="T5" fmla="*/ 28 h 127"/>
              <a:gd name="T6" fmla="*/ 17 w 166"/>
              <a:gd name="T7" fmla="*/ 39 h 127"/>
              <a:gd name="T8" fmla="*/ 0 w 166"/>
              <a:gd name="T9" fmla="*/ 47 h 127"/>
              <a:gd name="T10" fmla="*/ 0 w 166"/>
              <a:gd name="T11" fmla="*/ 32 h 127"/>
              <a:gd name="T12" fmla="*/ 23 w 166"/>
              <a:gd name="T13" fmla="*/ 17 h 127"/>
              <a:gd name="T14" fmla="*/ 37 w 166"/>
              <a:gd name="T15" fmla="*/ 0 h 127"/>
              <a:gd name="T16" fmla="*/ 47 w 166"/>
              <a:gd name="T17" fmla="*/ 0 h 127"/>
              <a:gd name="T18" fmla="*/ 47 w 166"/>
              <a:gd name="T19" fmla="*/ 127 h 127"/>
              <a:gd name="T20" fmla="*/ 166 w 166"/>
              <a:gd name="T21" fmla="*/ 112 h 127"/>
              <a:gd name="T22" fmla="*/ 166 w 166"/>
              <a:gd name="T23" fmla="*/ 127 h 127"/>
              <a:gd name="T24" fmla="*/ 82 w 166"/>
              <a:gd name="T25" fmla="*/ 127 h 127"/>
              <a:gd name="T26" fmla="*/ 84 w 166"/>
              <a:gd name="T27" fmla="*/ 116 h 127"/>
              <a:gd name="T28" fmla="*/ 94 w 166"/>
              <a:gd name="T29" fmla="*/ 99 h 127"/>
              <a:gd name="T30" fmla="*/ 115 w 166"/>
              <a:gd name="T31" fmla="*/ 80 h 127"/>
              <a:gd name="T32" fmla="*/ 142 w 166"/>
              <a:gd name="T33" fmla="*/ 53 h 127"/>
              <a:gd name="T34" fmla="*/ 150 w 166"/>
              <a:gd name="T35" fmla="*/ 35 h 127"/>
              <a:gd name="T36" fmla="*/ 143 w 166"/>
              <a:gd name="T37" fmla="*/ 19 h 127"/>
              <a:gd name="T38" fmla="*/ 126 w 166"/>
              <a:gd name="T39" fmla="*/ 13 h 127"/>
              <a:gd name="T40" fmla="*/ 108 w 166"/>
              <a:gd name="T41" fmla="*/ 20 h 127"/>
              <a:gd name="T42" fmla="*/ 101 w 166"/>
              <a:gd name="T43" fmla="*/ 38 h 127"/>
              <a:gd name="T44" fmla="*/ 85 w 166"/>
              <a:gd name="T45" fmla="*/ 37 h 127"/>
              <a:gd name="T46" fmla="*/ 98 w 166"/>
              <a:gd name="T47" fmla="*/ 9 h 127"/>
              <a:gd name="T48" fmla="*/ 126 w 166"/>
              <a:gd name="T49" fmla="*/ 0 h 127"/>
              <a:gd name="T50" fmla="*/ 155 w 166"/>
              <a:gd name="T51" fmla="*/ 10 h 127"/>
              <a:gd name="T52" fmla="*/ 166 w 166"/>
              <a:gd name="T53" fmla="*/ 35 h 127"/>
              <a:gd name="T54" fmla="*/ 162 w 166"/>
              <a:gd name="T55" fmla="*/ 50 h 127"/>
              <a:gd name="T56" fmla="*/ 152 w 166"/>
              <a:gd name="T57" fmla="*/ 65 h 127"/>
              <a:gd name="T58" fmla="*/ 128 w 166"/>
              <a:gd name="T59" fmla="*/ 88 h 127"/>
              <a:gd name="T60" fmla="*/ 110 w 166"/>
              <a:gd name="T61" fmla="*/ 103 h 127"/>
              <a:gd name="T62" fmla="*/ 104 w 166"/>
              <a:gd name="T63" fmla="*/ 112 h 127"/>
              <a:gd name="T64" fmla="*/ 166 w 166"/>
              <a:gd name="T65" fmla="*/ 11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127">
                <a:moveTo>
                  <a:pt x="47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3" y="35"/>
                  <a:pt x="17" y="39"/>
                </a:cubicBezTo>
                <a:cubicBezTo>
                  <a:pt x="11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7" y="23"/>
                  <a:pt x="23" y="17"/>
                </a:cubicBezTo>
                <a:cubicBezTo>
                  <a:pt x="29" y="11"/>
                  <a:pt x="34" y="6"/>
                  <a:pt x="37" y="0"/>
                </a:cubicBezTo>
                <a:lnTo>
                  <a:pt x="47" y="0"/>
                </a:lnTo>
                <a:lnTo>
                  <a:pt x="47" y="127"/>
                </a:lnTo>
                <a:close/>
                <a:moveTo>
                  <a:pt x="166" y="112"/>
                </a:moveTo>
                <a:lnTo>
                  <a:pt x="166" y="127"/>
                </a:lnTo>
                <a:lnTo>
                  <a:pt x="82" y="127"/>
                </a:lnTo>
                <a:cubicBezTo>
                  <a:pt x="82" y="123"/>
                  <a:pt x="83" y="119"/>
                  <a:pt x="84" y="116"/>
                </a:cubicBezTo>
                <a:cubicBezTo>
                  <a:pt x="86" y="110"/>
                  <a:pt x="90" y="105"/>
                  <a:pt x="94" y="99"/>
                </a:cubicBezTo>
                <a:cubicBezTo>
                  <a:pt x="99" y="94"/>
                  <a:pt x="106" y="87"/>
                  <a:pt x="115" y="80"/>
                </a:cubicBezTo>
                <a:cubicBezTo>
                  <a:pt x="128" y="69"/>
                  <a:pt x="138" y="60"/>
                  <a:pt x="142" y="53"/>
                </a:cubicBezTo>
                <a:cubicBezTo>
                  <a:pt x="147" y="47"/>
                  <a:pt x="150" y="41"/>
                  <a:pt x="150" y="35"/>
                </a:cubicBezTo>
                <a:cubicBezTo>
                  <a:pt x="150" y="29"/>
                  <a:pt x="147" y="23"/>
                  <a:pt x="143" y="19"/>
                </a:cubicBezTo>
                <a:cubicBezTo>
                  <a:pt x="139" y="15"/>
                  <a:pt x="133" y="13"/>
                  <a:pt x="126" y="13"/>
                </a:cubicBezTo>
                <a:cubicBezTo>
                  <a:pt x="119" y="13"/>
                  <a:pt x="113" y="15"/>
                  <a:pt x="108" y="20"/>
                </a:cubicBezTo>
                <a:cubicBezTo>
                  <a:pt x="104" y="24"/>
                  <a:pt x="101" y="30"/>
                  <a:pt x="101" y="38"/>
                </a:cubicBezTo>
                <a:lnTo>
                  <a:pt x="85" y="37"/>
                </a:lnTo>
                <a:cubicBezTo>
                  <a:pt x="87" y="25"/>
                  <a:pt x="91" y="16"/>
                  <a:pt x="98" y="9"/>
                </a:cubicBezTo>
                <a:cubicBezTo>
                  <a:pt x="105" y="3"/>
                  <a:pt x="114" y="0"/>
                  <a:pt x="126" y="0"/>
                </a:cubicBezTo>
                <a:cubicBezTo>
                  <a:pt x="138" y="0"/>
                  <a:pt x="148" y="3"/>
                  <a:pt x="155" y="10"/>
                </a:cubicBezTo>
                <a:cubicBezTo>
                  <a:pt x="162" y="17"/>
                  <a:pt x="166" y="25"/>
                  <a:pt x="166" y="35"/>
                </a:cubicBezTo>
                <a:cubicBezTo>
                  <a:pt x="166" y="40"/>
                  <a:pt x="165" y="45"/>
                  <a:pt x="162" y="50"/>
                </a:cubicBezTo>
                <a:cubicBezTo>
                  <a:pt x="160" y="55"/>
                  <a:pt x="157" y="60"/>
                  <a:pt x="152" y="65"/>
                </a:cubicBezTo>
                <a:cubicBezTo>
                  <a:pt x="147" y="71"/>
                  <a:pt x="140" y="78"/>
                  <a:pt x="128" y="88"/>
                </a:cubicBezTo>
                <a:cubicBezTo>
                  <a:pt x="119" y="95"/>
                  <a:pt x="113" y="100"/>
                  <a:pt x="110" y="103"/>
                </a:cubicBezTo>
                <a:cubicBezTo>
                  <a:pt x="108" y="106"/>
                  <a:pt x="106" y="109"/>
                  <a:pt x="104" y="112"/>
                </a:cubicBezTo>
                <a:lnTo>
                  <a:pt x="166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4" name="Freeform 151"/>
          <p:cNvSpPr>
            <a:spLocks noEditPoints="1"/>
          </p:cNvSpPr>
          <p:nvPr/>
        </p:nvSpPr>
        <p:spPr bwMode="auto">
          <a:xfrm>
            <a:off x="5453925" y="5407043"/>
            <a:ext cx="41011" cy="64823"/>
          </a:xfrm>
          <a:custGeom>
            <a:avLst/>
            <a:gdLst>
              <a:gd name="T0" fmla="*/ 2 w 83"/>
              <a:gd name="T1" fmla="*/ 97 h 129"/>
              <a:gd name="T2" fmla="*/ 17 w 83"/>
              <a:gd name="T3" fmla="*/ 96 h 129"/>
              <a:gd name="T4" fmla="*/ 24 w 83"/>
              <a:gd name="T5" fmla="*/ 111 h 129"/>
              <a:gd name="T6" fmla="*/ 38 w 83"/>
              <a:gd name="T7" fmla="*/ 116 h 129"/>
              <a:gd name="T8" fmla="*/ 50 w 83"/>
              <a:gd name="T9" fmla="*/ 113 h 129"/>
              <a:gd name="T10" fmla="*/ 59 w 83"/>
              <a:gd name="T11" fmla="*/ 104 h 129"/>
              <a:gd name="T12" fmla="*/ 65 w 83"/>
              <a:gd name="T13" fmla="*/ 89 h 129"/>
              <a:gd name="T14" fmla="*/ 67 w 83"/>
              <a:gd name="T15" fmla="*/ 70 h 129"/>
              <a:gd name="T16" fmla="*/ 67 w 83"/>
              <a:gd name="T17" fmla="*/ 67 h 129"/>
              <a:gd name="T18" fmla="*/ 54 w 83"/>
              <a:gd name="T19" fmla="*/ 79 h 129"/>
              <a:gd name="T20" fmla="*/ 37 w 83"/>
              <a:gd name="T21" fmla="*/ 84 h 129"/>
              <a:gd name="T22" fmla="*/ 10 w 83"/>
              <a:gd name="T23" fmla="*/ 72 h 129"/>
              <a:gd name="T24" fmla="*/ 0 w 83"/>
              <a:gd name="T25" fmla="*/ 43 h 129"/>
              <a:gd name="T26" fmla="*/ 11 w 83"/>
              <a:gd name="T27" fmla="*/ 12 h 129"/>
              <a:gd name="T28" fmla="*/ 39 w 83"/>
              <a:gd name="T29" fmla="*/ 0 h 129"/>
              <a:gd name="T30" fmla="*/ 62 w 83"/>
              <a:gd name="T31" fmla="*/ 7 h 129"/>
              <a:gd name="T32" fmla="*/ 77 w 83"/>
              <a:gd name="T33" fmla="*/ 26 h 129"/>
              <a:gd name="T34" fmla="*/ 83 w 83"/>
              <a:gd name="T35" fmla="*/ 61 h 129"/>
              <a:gd name="T36" fmla="*/ 77 w 83"/>
              <a:gd name="T37" fmla="*/ 99 h 129"/>
              <a:gd name="T38" fmla="*/ 62 w 83"/>
              <a:gd name="T39" fmla="*/ 121 h 129"/>
              <a:gd name="T40" fmla="*/ 37 w 83"/>
              <a:gd name="T41" fmla="*/ 129 h 129"/>
              <a:gd name="T42" fmla="*/ 13 w 83"/>
              <a:gd name="T43" fmla="*/ 121 h 129"/>
              <a:gd name="T44" fmla="*/ 2 w 83"/>
              <a:gd name="T45" fmla="*/ 97 h 129"/>
              <a:gd name="T46" fmla="*/ 65 w 83"/>
              <a:gd name="T47" fmla="*/ 42 h 129"/>
              <a:gd name="T48" fmla="*/ 58 w 83"/>
              <a:gd name="T49" fmla="*/ 21 h 129"/>
              <a:gd name="T50" fmla="*/ 41 w 83"/>
              <a:gd name="T51" fmla="*/ 13 h 129"/>
              <a:gd name="T52" fmla="*/ 23 w 83"/>
              <a:gd name="T53" fmla="*/ 21 h 129"/>
              <a:gd name="T54" fmla="*/ 16 w 83"/>
              <a:gd name="T55" fmla="*/ 43 h 129"/>
              <a:gd name="T56" fmla="*/ 23 w 83"/>
              <a:gd name="T57" fmla="*/ 63 h 129"/>
              <a:gd name="T58" fmla="*/ 41 w 83"/>
              <a:gd name="T59" fmla="*/ 70 h 129"/>
              <a:gd name="T60" fmla="*/ 58 w 83"/>
              <a:gd name="T61" fmla="*/ 63 h 129"/>
              <a:gd name="T62" fmla="*/ 65 w 83"/>
              <a:gd name="T63" fmla="*/ 4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129">
                <a:moveTo>
                  <a:pt x="2" y="97"/>
                </a:moveTo>
                <a:lnTo>
                  <a:pt x="17" y="96"/>
                </a:lnTo>
                <a:cubicBezTo>
                  <a:pt x="18" y="103"/>
                  <a:pt x="21" y="108"/>
                  <a:pt x="24" y="111"/>
                </a:cubicBezTo>
                <a:cubicBezTo>
                  <a:pt x="28" y="114"/>
                  <a:pt x="32" y="116"/>
                  <a:pt x="38" y="116"/>
                </a:cubicBezTo>
                <a:cubicBezTo>
                  <a:pt x="42" y="116"/>
                  <a:pt x="47" y="115"/>
                  <a:pt x="50" y="113"/>
                </a:cubicBezTo>
                <a:cubicBezTo>
                  <a:pt x="54" y="111"/>
                  <a:pt x="57" y="108"/>
                  <a:pt x="59" y="104"/>
                </a:cubicBezTo>
                <a:cubicBezTo>
                  <a:pt x="61" y="100"/>
                  <a:pt x="63" y="95"/>
                  <a:pt x="65" y="89"/>
                </a:cubicBezTo>
                <a:cubicBezTo>
                  <a:pt x="66" y="83"/>
                  <a:pt x="67" y="77"/>
                  <a:pt x="67" y="70"/>
                </a:cubicBezTo>
                <a:cubicBezTo>
                  <a:pt x="67" y="70"/>
                  <a:pt x="67" y="69"/>
                  <a:pt x="67" y="67"/>
                </a:cubicBezTo>
                <a:cubicBezTo>
                  <a:pt x="64" y="72"/>
                  <a:pt x="60" y="76"/>
                  <a:pt x="54" y="79"/>
                </a:cubicBezTo>
                <a:cubicBezTo>
                  <a:pt x="49" y="82"/>
                  <a:pt x="43" y="84"/>
                  <a:pt x="37" y="84"/>
                </a:cubicBezTo>
                <a:cubicBezTo>
                  <a:pt x="26" y="84"/>
                  <a:pt x="18" y="80"/>
                  <a:pt x="10" y="72"/>
                </a:cubicBezTo>
                <a:cubicBezTo>
                  <a:pt x="3" y="65"/>
                  <a:pt x="0" y="55"/>
                  <a:pt x="0" y="43"/>
                </a:cubicBezTo>
                <a:cubicBezTo>
                  <a:pt x="0" y="30"/>
                  <a:pt x="3" y="19"/>
                  <a:pt x="11" y="12"/>
                </a:cubicBezTo>
                <a:cubicBezTo>
                  <a:pt x="19" y="4"/>
                  <a:pt x="28" y="0"/>
                  <a:pt x="39" y="0"/>
                </a:cubicBezTo>
                <a:cubicBezTo>
                  <a:pt x="47" y="0"/>
                  <a:pt x="55" y="2"/>
                  <a:pt x="62" y="7"/>
                </a:cubicBezTo>
                <a:cubicBezTo>
                  <a:pt x="68" y="11"/>
                  <a:pt x="74" y="17"/>
                  <a:pt x="77" y="26"/>
                </a:cubicBezTo>
                <a:cubicBezTo>
                  <a:pt x="81" y="34"/>
                  <a:pt x="83" y="46"/>
                  <a:pt x="83" y="61"/>
                </a:cubicBezTo>
                <a:cubicBezTo>
                  <a:pt x="83" y="77"/>
                  <a:pt x="81" y="90"/>
                  <a:pt x="77" y="99"/>
                </a:cubicBezTo>
                <a:cubicBezTo>
                  <a:pt x="74" y="109"/>
                  <a:pt x="69" y="116"/>
                  <a:pt x="62" y="121"/>
                </a:cubicBezTo>
                <a:cubicBezTo>
                  <a:pt x="55" y="126"/>
                  <a:pt x="47" y="129"/>
                  <a:pt x="37" y="129"/>
                </a:cubicBezTo>
                <a:cubicBezTo>
                  <a:pt x="27" y="129"/>
                  <a:pt x="19" y="126"/>
                  <a:pt x="13" y="121"/>
                </a:cubicBezTo>
                <a:cubicBezTo>
                  <a:pt x="7" y="115"/>
                  <a:pt x="3" y="107"/>
                  <a:pt x="2" y="97"/>
                </a:cubicBezTo>
                <a:close/>
                <a:moveTo>
                  <a:pt x="65" y="42"/>
                </a:moveTo>
                <a:cubicBezTo>
                  <a:pt x="65" y="33"/>
                  <a:pt x="63" y="26"/>
                  <a:pt x="58" y="21"/>
                </a:cubicBezTo>
                <a:cubicBezTo>
                  <a:pt x="53" y="15"/>
                  <a:pt x="48" y="13"/>
                  <a:pt x="41" y="13"/>
                </a:cubicBezTo>
                <a:cubicBezTo>
                  <a:pt x="34" y="13"/>
                  <a:pt x="28" y="16"/>
                  <a:pt x="23" y="21"/>
                </a:cubicBezTo>
                <a:cubicBezTo>
                  <a:pt x="18" y="27"/>
                  <a:pt x="16" y="34"/>
                  <a:pt x="16" y="43"/>
                </a:cubicBezTo>
                <a:cubicBezTo>
                  <a:pt x="16" y="51"/>
                  <a:pt x="18" y="58"/>
                  <a:pt x="23" y="63"/>
                </a:cubicBezTo>
                <a:cubicBezTo>
                  <a:pt x="28" y="68"/>
                  <a:pt x="34" y="70"/>
                  <a:pt x="41" y="70"/>
                </a:cubicBezTo>
                <a:cubicBezTo>
                  <a:pt x="48" y="70"/>
                  <a:pt x="54" y="68"/>
                  <a:pt x="58" y="63"/>
                </a:cubicBezTo>
                <a:cubicBezTo>
                  <a:pt x="63" y="58"/>
                  <a:pt x="65" y="51"/>
                  <a:pt x="65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5" name="Freeform 152"/>
          <p:cNvSpPr>
            <a:spLocks noEditPoints="1"/>
          </p:cNvSpPr>
          <p:nvPr/>
        </p:nvSpPr>
        <p:spPr bwMode="auto">
          <a:xfrm>
            <a:off x="5210509" y="5407043"/>
            <a:ext cx="41011" cy="64823"/>
          </a:xfrm>
          <a:custGeom>
            <a:avLst/>
            <a:gdLst>
              <a:gd name="T0" fmla="*/ 81 w 83"/>
              <a:gd name="T1" fmla="*/ 31 h 129"/>
              <a:gd name="T2" fmla="*/ 66 w 83"/>
              <a:gd name="T3" fmla="*/ 33 h 129"/>
              <a:gd name="T4" fmla="*/ 60 w 83"/>
              <a:gd name="T5" fmla="*/ 19 h 129"/>
              <a:gd name="T6" fmla="*/ 44 w 83"/>
              <a:gd name="T7" fmla="*/ 13 h 129"/>
              <a:gd name="T8" fmla="*/ 31 w 83"/>
              <a:gd name="T9" fmla="*/ 17 h 129"/>
              <a:gd name="T10" fmla="*/ 20 w 83"/>
              <a:gd name="T11" fmla="*/ 32 h 129"/>
              <a:gd name="T12" fmla="*/ 15 w 83"/>
              <a:gd name="T13" fmla="*/ 62 h 129"/>
              <a:gd name="T14" fmla="*/ 29 w 83"/>
              <a:gd name="T15" fmla="*/ 49 h 129"/>
              <a:gd name="T16" fmla="*/ 46 w 83"/>
              <a:gd name="T17" fmla="*/ 45 h 129"/>
              <a:gd name="T18" fmla="*/ 72 w 83"/>
              <a:gd name="T19" fmla="*/ 56 h 129"/>
              <a:gd name="T20" fmla="*/ 83 w 83"/>
              <a:gd name="T21" fmla="*/ 86 h 129"/>
              <a:gd name="T22" fmla="*/ 78 w 83"/>
              <a:gd name="T23" fmla="*/ 108 h 129"/>
              <a:gd name="T24" fmla="*/ 64 w 83"/>
              <a:gd name="T25" fmla="*/ 123 h 129"/>
              <a:gd name="T26" fmla="*/ 44 w 83"/>
              <a:gd name="T27" fmla="*/ 129 h 129"/>
              <a:gd name="T28" fmla="*/ 12 w 83"/>
              <a:gd name="T29" fmla="*/ 115 h 129"/>
              <a:gd name="T30" fmla="*/ 0 w 83"/>
              <a:gd name="T31" fmla="*/ 68 h 129"/>
              <a:gd name="T32" fmla="*/ 13 w 83"/>
              <a:gd name="T33" fmla="*/ 15 h 129"/>
              <a:gd name="T34" fmla="*/ 45 w 83"/>
              <a:gd name="T35" fmla="*/ 0 h 129"/>
              <a:gd name="T36" fmla="*/ 70 w 83"/>
              <a:gd name="T37" fmla="*/ 8 h 129"/>
              <a:gd name="T38" fmla="*/ 81 w 83"/>
              <a:gd name="T39" fmla="*/ 31 h 129"/>
              <a:gd name="T40" fmla="*/ 18 w 83"/>
              <a:gd name="T41" fmla="*/ 86 h 129"/>
              <a:gd name="T42" fmla="*/ 21 w 83"/>
              <a:gd name="T43" fmla="*/ 101 h 129"/>
              <a:gd name="T44" fmla="*/ 31 w 83"/>
              <a:gd name="T45" fmla="*/ 112 h 129"/>
              <a:gd name="T46" fmla="*/ 43 w 83"/>
              <a:gd name="T47" fmla="*/ 116 h 129"/>
              <a:gd name="T48" fmla="*/ 60 w 83"/>
              <a:gd name="T49" fmla="*/ 108 h 129"/>
              <a:gd name="T50" fmla="*/ 67 w 83"/>
              <a:gd name="T51" fmla="*/ 87 h 129"/>
              <a:gd name="T52" fmla="*/ 60 w 83"/>
              <a:gd name="T53" fmla="*/ 66 h 129"/>
              <a:gd name="T54" fmla="*/ 43 w 83"/>
              <a:gd name="T55" fmla="*/ 59 h 129"/>
              <a:gd name="T56" fmla="*/ 25 w 83"/>
              <a:gd name="T57" fmla="*/ 66 h 129"/>
              <a:gd name="T58" fmla="*/ 18 w 83"/>
              <a:gd name="T59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29">
                <a:moveTo>
                  <a:pt x="81" y="31"/>
                </a:moveTo>
                <a:lnTo>
                  <a:pt x="66" y="33"/>
                </a:lnTo>
                <a:cubicBezTo>
                  <a:pt x="64" y="27"/>
                  <a:pt x="62" y="22"/>
                  <a:pt x="60" y="19"/>
                </a:cubicBezTo>
                <a:cubicBezTo>
                  <a:pt x="56" y="15"/>
                  <a:pt x="50" y="13"/>
                  <a:pt x="44" y="13"/>
                </a:cubicBezTo>
                <a:cubicBezTo>
                  <a:pt x="39" y="13"/>
                  <a:pt x="35" y="14"/>
                  <a:pt x="31" y="17"/>
                </a:cubicBezTo>
                <a:cubicBezTo>
                  <a:pt x="26" y="20"/>
                  <a:pt x="23" y="26"/>
                  <a:pt x="20" y="32"/>
                </a:cubicBezTo>
                <a:cubicBezTo>
                  <a:pt x="17" y="39"/>
                  <a:pt x="16" y="49"/>
                  <a:pt x="15" y="62"/>
                </a:cubicBezTo>
                <a:cubicBezTo>
                  <a:pt x="19" y="56"/>
                  <a:pt x="24" y="52"/>
                  <a:pt x="29" y="49"/>
                </a:cubicBezTo>
                <a:cubicBezTo>
                  <a:pt x="35" y="46"/>
                  <a:pt x="40" y="45"/>
                  <a:pt x="46" y="45"/>
                </a:cubicBezTo>
                <a:cubicBezTo>
                  <a:pt x="56" y="45"/>
                  <a:pt x="65" y="49"/>
                  <a:pt x="72" y="56"/>
                </a:cubicBezTo>
                <a:cubicBezTo>
                  <a:pt x="80" y="64"/>
                  <a:pt x="83" y="74"/>
                  <a:pt x="83" y="86"/>
                </a:cubicBezTo>
                <a:cubicBezTo>
                  <a:pt x="83" y="94"/>
                  <a:pt x="82" y="101"/>
                  <a:pt x="78" y="108"/>
                </a:cubicBezTo>
                <a:cubicBezTo>
                  <a:pt x="75" y="114"/>
                  <a:pt x="70" y="120"/>
                  <a:pt x="64" y="123"/>
                </a:cubicBezTo>
                <a:cubicBezTo>
                  <a:pt x="58" y="127"/>
                  <a:pt x="51" y="129"/>
                  <a:pt x="44" y="129"/>
                </a:cubicBezTo>
                <a:cubicBezTo>
                  <a:pt x="31" y="129"/>
                  <a:pt x="20" y="124"/>
                  <a:pt x="12" y="115"/>
                </a:cubicBezTo>
                <a:cubicBezTo>
                  <a:pt x="4" y="105"/>
                  <a:pt x="0" y="89"/>
                  <a:pt x="0" y="68"/>
                </a:cubicBezTo>
                <a:cubicBezTo>
                  <a:pt x="0" y="43"/>
                  <a:pt x="4" y="26"/>
                  <a:pt x="13" y="15"/>
                </a:cubicBezTo>
                <a:cubicBezTo>
                  <a:pt x="21" y="5"/>
                  <a:pt x="32" y="0"/>
                  <a:pt x="45" y="0"/>
                </a:cubicBezTo>
                <a:cubicBezTo>
                  <a:pt x="55" y="0"/>
                  <a:pt x="63" y="3"/>
                  <a:pt x="70" y="8"/>
                </a:cubicBezTo>
                <a:cubicBezTo>
                  <a:pt x="76" y="14"/>
                  <a:pt x="80" y="22"/>
                  <a:pt x="81" y="31"/>
                </a:cubicBezTo>
                <a:close/>
                <a:moveTo>
                  <a:pt x="18" y="86"/>
                </a:moveTo>
                <a:cubicBezTo>
                  <a:pt x="18" y="91"/>
                  <a:pt x="19" y="96"/>
                  <a:pt x="21" y="101"/>
                </a:cubicBezTo>
                <a:cubicBezTo>
                  <a:pt x="24" y="106"/>
                  <a:pt x="27" y="110"/>
                  <a:pt x="31" y="112"/>
                </a:cubicBezTo>
                <a:cubicBezTo>
                  <a:pt x="35" y="115"/>
                  <a:pt x="39" y="116"/>
                  <a:pt x="43" y="116"/>
                </a:cubicBezTo>
                <a:cubicBezTo>
                  <a:pt x="50" y="116"/>
                  <a:pt x="56" y="113"/>
                  <a:pt x="60" y="108"/>
                </a:cubicBezTo>
                <a:cubicBezTo>
                  <a:pt x="65" y="103"/>
                  <a:pt x="67" y="96"/>
                  <a:pt x="67" y="87"/>
                </a:cubicBezTo>
                <a:cubicBezTo>
                  <a:pt x="67" y="78"/>
                  <a:pt x="65" y="71"/>
                  <a:pt x="60" y="66"/>
                </a:cubicBezTo>
                <a:cubicBezTo>
                  <a:pt x="56" y="61"/>
                  <a:pt x="50" y="59"/>
                  <a:pt x="43" y="59"/>
                </a:cubicBezTo>
                <a:cubicBezTo>
                  <a:pt x="36" y="59"/>
                  <a:pt x="30" y="61"/>
                  <a:pt x="25" y="66"/>
                </a:cubicBezTo>
                <a:cubicBezTo>
                  <a:pt x="20" y="71"/>
                  <a:pt x="18" y="78"/>
                  <a:pt x="18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6" name="Freeform 153"/>
          <p:cNvSpPr>
            <a:spLocks/>
          </p:cNvSpPr>
          <p:nvPr/>
        </p:nvSpPr>
        <p:spPr bwMode="auto">
          <a:xfrm>
            <a:off x="4968415" y="5407043"/>
            <a:ext cx="41011" cy="64823"/>
          </a:xfrm>
          <a:custGeom>
            <a:avLst/>
            <a:gdLst>
              <a:gd name="T0" fmla="*/ 0 w 83"/>
              <a:gd name="T1" fmla="*/ 93 h 129"/>
              <a:gd name="T2" fmla="*/ 15 w 83"/>
              <a:gd name="T3" fmla="*/ 91 h 129"/>
              <a:gd name="T4" fmla="*/ 25 w 83"/>
              <a:gd name="T5" fmla="*/ 110 h 129"/>
              <a:gd name="T6" fmla="*/ 40 w 83"/>
              <a:gd name="T7" fmla="*/ 116 h 129"/>
              <a:gd name="T8" fmla="*/ 59 w 83"/>
              <a:gd name="T9" fmla="*/ 108 h 129"/>
              <a:gd name="T10" fmla="*/ 66 w 83"/>
              <a:gd name="T11" fmla="*/ 90 h 129"/>
              <a:gd name="T12" fmla="*/ 59 w 83"/>
              <a:gd name="T13" fmla="*/ 72 h 129"/>
              <a:gd name="T14" fmla="*/ 41 w 83"/>
              <a:gd name="T15" fmla="*/ 65 h 129"/>
              <a:gd name="T16" fmla="*/ 31 w 83"/>
              <a:gd name="T17" fmla="*/ 67 h 129"/>
              <a:gd name="T18" fmla="*/ 32 w 83"/>
              <a:gd name="T19" fmla="*/ 53 h 129"/>
              <a:gd name="T20" fmla="*/ 35 w 83"/>
              <a:gd name="T21" fmla="*/ 54 h 129"/>
              <a:gd name="T22" fmla="*/ 53 w 83"/>
              <a:gd name="T23" fmla="*/ 48 h 129"/>
              <a:gd name="T24" fmla="*/ 60 w 83"/>
              <a:gd name="T25" fmla="*/ 33 h 129"/>
              <a:gd name="T26" fmla="*/ 55 w 83"/>
              <a:gd name="T27" fmla="*/ 18 h 129"/>
              <a:gd name="T28" fmla="*/ 40 w 83"/>
              <a:gd name="T29" fmla="*/ 13 h 129"/>
              <a:gd name="T30" fmla="*/ 25 w 83"/>
              <a:gd name="T31" fmla="*/ 18 h 129"/>
              <a:gd name="T32" fmla="*/ 17 w 83"/>
              <a:gd name="T33" fmla="*/ 36 h 129"/>
              <a:gd name="T34" fmla="*/ 2 w 83"/>
              <a:gd name="T35" fmla="*/ 33 h 129"/>
              <a:gd name="T36" fmla="*/ 15 w 83"/>
              <a:gd name="T37" fmla="*/ 9 h 129"/>
              <a:gd name="T38" fmla="*/ 39 w 83"/>
              <a:gd name="T39" fmla="*/ 0 h 129"/>
              <a:gd name="T40" fmla="*/ 59 w 83"/>
              <a:gd name="T41" fmla="*/ 4 h 129"/>
              <a:gd name="T42" fmla="*/ 72 w 83"/>
              <a:gd name="T43" fmla="*/ 17 h 129"/>
              <a:gd name="T44" fmla="*/ 76 w 83"/>
              <a:gd name="T45" fmla="*/ 33 h 129"/>
              <a:gd name="T46" fmla="*/ 72 w 83"/>
              <a:gd name="T47" fmla="*/ 48 h 129"/>
              <a:gd name="T48" fmla="*/ 59 w 83"/>
              <a:gd name="T49" fmla="*/ 58 h 129"/>
              <a:gd name="T50" fmla="*/ 76 w 83"/>
              <a:gd name="T51" fmla="*/ 69 h 129"/>
              <a:gd name="T52" fmla="*/ 83 w 83"/>
              <a:gd name="T53" fmla="*/ 89 h 129"/>
              <a:gd name="T54" fmla="*/ 71 w 83"/>
              <a:gd name="T55" fmla="*/ 117 h 129"/>
              <a:gd name="T56" fmla="*/ 40 w 83"/>
              <a:gd name="T57" fmla="*/ 129 h 129"/>
              <a:gd name="T58" fmla="*/ 13 w 83"/>
              <a:gd name="T59" fmla="*/ 119 h 129"/>
              <a:gd name="T60" fmla="*/ 0 w 83"/>
              <a:gd name="T61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3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7" name="Freeform 154"/>
          <p:cNvSpPr>
            <a:spLocks noEditPoints="1"/>
          </p:cNvSpPr>
          <p:nvPr/>
        </p:nvSpPr>
        <p:spPr bwMode="auto">
          <a:xfrm>
            <a:off x="4724998" y="5407043"/>
            <a:ext cx="41011" cy="64823"/>
          </a:xfrm>
          <a:custGeom>
            <a:avLst/>
            <a:gdLst>
              <a:gd name="T0" fmla="*/ 0 w 82"/>
              <a:gd name="T1" fmla="*/ 64 h 129"/>
              <a:gd name="T2" fmla="*/ 5 w 82"/>
              <a:gd name="T3" fmla="*/ 28 h 129"/>
              <a:gd name="T4" fmla="*/ 18 w 82"/>
              <a:gd name="T5" fmla="*/ 7 h 129"/>
              <a:gd name="T6" fmla="*/ 41 w 82"/>
              <a:gd name="T7" fmla="*/ 0 h 129"/>
              <a:gd name="T8" fmla="*/ 59 w 82"/>
              <a:gd name="T9" fmla="*/ 4 h 129"/>
              <a:gd name="T10" fmla="*/ 72 w 82"/>
              <a:gd name="T11" fmla="*/ 16 h 129"/>
              <a:gd name="T12" fmla="*/ 79 w 82"/>
              <a:gd name="T13" fmla="*/ 35 h 129"/>
              <a:gd name="T14" fmla="*/ 82 w 82"/>
              <a:gd name="T15" fmla="*/ 64 h 129"/>
              <a:gd name="T16" fmla="*/ 78 w 82"/>
              <a:gd name="T17" fmla="*/ 100 h 129"/>
              <a:gd name="T18" fmla="*/ 64 w 82"/>
              <a:gd name="T19" fmla="*/ 121 h 129"/>
              <a:gd name="T20" fmla="*/ 41 w 82"/>
              <a:gd name="T21" fmla="*/ 129 h 129"/>
              <a:gd name="T22" fmla="*/ 13 w 82"/>
              <a:gd name="T23" fmla="*/ 116 h 129"/>
              <a:gd name="T24" fmla="*/ 0 w 82"/>
              <a:gd name="T25" fmla="*/ 64 h 129"/>
              <a:gd name="T26" fmla="*/ 16 w 82"/>
              <a:gd name="T27" fmla="*/ 64 h 129"/>
              <a:gd name="T28" fmla="*/ 23 w 82"/>
              <a:gd name="T29" fmla="*/ 106 h 129"/>
              <a:gd name="T30" fmla="*/ 41 w 82"/>
              <a:gd name="T31" fmla="*/ 116 h 129"/>
              <a:gd name="T32" fmla="*/ 59 w 82"/>
              <a:gd name="T33" fmla="*/ 106 h 129"/>
              <a:gd name="T34" fmla="*/ 66 w 82"/>
              <a:gd name="T35" fmla="*/ 64 h 129"/>
              <a:gd name="T36" fmla="*/ 59 w 82"/>
              <a:gd name="T37" fmla="*/ 23 h 129"/>
              <a:gd name="T38" fmla="*/ 41 w 82"/>
              <a:gd name="T39" fmla="*/ 13 h 129"/>
              <a:gd name="T40" fmla="*/ 24 w 82"/>
              <a:gd name="T41" fmla="*/ 22 h 129"/>
              <a:gd name="T42" fmla="*/ 16 w 82"/>
              <a:gd name="T43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" h="129">
                <a:moveTo>
                  <a:pt x="0" y="64"/>
                </a:moveTo>
                <a:cubicBezTo>
                  <a:pt x="0" y="49"/>
                  <a:pt x="2" y="38"/>
                  <a:pt x="5" y="28"/>
                </a:cubicBezTo>
                <a:cubicBezTo>
                  <a:pt x="8" y="19"/>
                  <a:pt x="12" y="12"/>
                  <a:pt x="18" y="7"/>
                </a:cubicBezTo>
                <a:cubicBezTo>
                  <a:pt x="25" y="3"/>
                  <a:pt x="32" y="0"/>
                  <a:pt x="41" y="0"/>
                </a:cubicBezTo>
                <a:cubicBezTo>
                  <a:pt x="48" y="0"/>
                  <a:pt x="54" y="1"/>
                  <a:pt x="59" y="4"/>
                </a:cubicBezTo>
                <a:cubicBezTo>
                  <a:pt x="64" y="7"/>
                  <a:pt x="68" y="11"/>
                  <a:pt x="72" y="16"/>
                </a:cubicBezTo>
                <a:cubicBezTo>
                  <a:pt x="75" y="21"/>
                  <a:pt x="78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1" y="91"/>
                  <a:pt x="78" y="100"/>
                </a:cubicBezTo>
                <a:cubicBezTo>
                  <a:pt x="75" y="109"/>
                  <a:pt x="70" y="116"/>
                  <a:pt x="64" y="121"/>
                </a:cubicBezTo>
                <a:cubicBezTo>
                  <a:pt x="58" y="126"/>
                  <a:pt x="51" y="129"/>
                  <a:pt x="41" y="129"/>
                </a:cubicBezTo>
                <a:cubicBezTo>
                  <a:pt x="29" y="129"/>
                  <a:pt x="20" y="124"/>
                  <a:pt x="13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9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4" y="99"/>
                  <a:pt x="66" y="85"/>
                  <a:pt x="66" y="64"/>
                </a:cubicBezTo>
                <a:cubicBezTo>
                  <a:pt x="66" y="44"/>
                  <a:pt x="64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4" y="13"/>
                  <a:pt x="28" y="16"/>
                  <a:pt x="24" y="22"/>
                </a:cubicBezTo>
                <a:cubicBezTo>
                  <a:pt x="19" y="29"/>
                  <a:pt x="16" y="44"/>
                  <a:pt x="16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8" name="Line 155"/>
          <p:cNvSpPr>
            <a:spLocks noChangeShapeType="1"/>
          </p:cNvSpPr>
          <p:nvPr/>
        </p:nvSpPr>
        <p:spPr bwMode="auto">
          <a:xfrm>
            <a:off x="4583446" y="2307445"/>
            <a:ext cx="0" cy="3021545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9" name="Line 156"/>
          <p:cNvSpPr>
            <a:spLocks noChangeShapeType="1"/>
          </p:cNvSpPr>
          <p:nvPr/>
        </p:nvSpPr>
        <p:spPr bwMode="auto">
          <a:xfrm flipH="1">
            <a:off x="4527884" y="517817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0" name="Line 157"/>
          <p:cNvSpPr>
            <a:spLocks noChangeShapeType="1"/>
          </p:cNvSpPr>
          <p:nvPr/>
        </p:nvSpPr>
        <p:spPr bwMode="auto">
          <a:xfrm flipH="1">
            <a:off x="4527884" y="4905656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1" name="Line 158"/>
          <p:cNvSpPr>
            <a:spLocks noChangeShapeType="1"/>
          </p:cNvSpPr>
          <p:nvPr/>
        </p:nvSpPr>
        <p:spPr bwMode="auto">
          <a:xfrm flipH="1">
            <a:off x="4527884" y="463445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2" name="Line 159"/>
          <p:cNvSpPr>
            <a:spLocks noChangeShapeType="1"/>
          </p:cNvSpPr>
          <p:nvPr/>
        </p:nvSpPr>
        <p:spPr bwMode="auto">
          <a:xfrm flipH="1">
            <a:off x="4527884" y="436193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3" name="Line 160"/>
          <p:cNvSpPr>
            <a:spLocks noChangeShapeType="1"/>
          </p:cNvSpPr>
          <p:nvPr/>
        </p:nvSpPr>
        <p:spPr bwMode="auto">
          <a:xfrm flipH="1">
            <a:off x="4527884" y="409073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" name="Line 161"/>
          <p:cNvSpPr>
            <a:spLocks noChangeShapeType="1"/>
          </p:cNvSpPr>
          <p:nvPr/>
        </p:nvSpPr>
        <p:spPr bwMode="auto">
          <a:xfrm flipH="1">
            <a:off x="4527884" y="381821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5" name="Line 162"/>
          <p:cNvSpPr>
            <a:spLocks noChangeShapeType="1"/>
          </p:cNvSpPr>
          <p:nvPr/>
        </p:nvSpPr>
        <p:spPr bwMode="auto">
          <a:xfrm flipH="1">
            <a:off x="4527884" y="3545696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6" name="Line 163"/>
          <p:cNvSpPr>
            <a:spLocks noChangeShapeType="1"/>
          </p:cNvSpPr>
          <p:nvPr/>
        </p:nvSpPr>
        <p:spPr bwMode="auto">
          <a:xfrm flipH="1">
            <a:off x="4527884" y="327449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7" name="Line 164"/>
          <p:cNvSpPr>
            <a:spLocks noChangeShapeType="1"/>
          </p:cNvSpPr>
          <p:nvPr/>
        </p:nvSpPr>
        <p:spPr bwMode="auto">
          <a:xfrm flipH="1">
            <a:off x="4527884" y="300197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8" name="Line 165"/>
          <p:cNvSpPr>
            <a:spLocks noChangeShapeType="1"/>
          </p:cNvSpPr>
          <p:nvPr/>
        </p:nvSpPr>
        <p:spPr bwMode="auto">
          <a:xfrm flipH="1">
            <a:off x="4527884" y="273077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9" name="Line 166"/>
          <p:cNvSpPr>
            <a:spLocks noChangeShapeType="1"/>
          </p:cNvSpPr>
          <p:nvPr/>
        </p:nvSpPr>
        <p:spPr bwMode="auto">
          <a:xfrm flipH="1">
            <a:off x="4527884" y="245825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3" name="Freeform 168"/>
          <p:cNvSpPr>
            <a:spLocks noEditPoints="1"/>
          </p:cNvSpPr>
          <p:nvPr/>
        </p:nvSpPr>
        <p:spPr bwMode="auto">
          <a:xfrm>
            <a:off x="4418081" y="2438413"/>
            <a:ext cx="105833" cy="75407"/>
          </a:xfrm>
          <a:custGeom>
            <a:avLst/>
            <a:gdLst>
              <a:gd name="T0" fmla="*/ 46 w 214"/>
              <a:gd name="T1" fmla="*/ 126 h 151"/>
              <a:gd name="T2" fmla="*/ 30 w 214"/>
              <a:gd name="T3" fmla="*/ 126 h 151"/>
              <a:gd name="T4" fmla="*/ 30 w 214"/>
              <a:gd name="T5" fmla="*/ 28 h 151"/>
              <a:gd name="T6" fmla="*/ 16 w 214"/>
              <a:gd name="T7" fmla="*/ 38 h 151"/>
              <a:gd name="T8" fmla="*/ 0 w 214"/>
              <a:gd name="T9" fmla="*/ 46 h 151"/>
              <a:gd name="T10" fmla="*/ 0 w 214"/>
              <a:gd name="T11" fmla="*/ 31 h 151"/>
              <a:gd name="T12" fmla="*/ 22 w 214"/>
              <a:gd name="T13" fmla="*/ 17 h 151"/>
              <a:gd name="T14" fmla="*/ 36 w 214"/>
              <a:gd name="T15" fmla="*/ 0 h 151"/>
              <a:gd name="T16" fmla="*/ 46 w 214"/>
              <a:gd name="T17" fmla="*/ 0 h 151"/>
              <a:gd name="T18" fmla="*/ 46 w 214"/>
              <a:gd name="T19" fmla="*/ 126 h 151"/>
              <a:gd name="T20" fmla="*/ 92 w 214"/>
              <a:gd name="T21" fmla="*/ 126 h 151"/>
              <a:gd name="T22" fmla="*/ 92 w 214"/>
              <a:gd name="T23" fmla="*/ 109 h 151"/>
              <a:gd name="T24" fmla="*/ 110 w 214"/>
              <a:gd name="T25" fmla="*/ 109 h 151"/>
              <a:gd name="T26" fmla="*/ 110 w 214"/>
              <a:gd name="T27" fmla="*/ 126 h 151"/>
              <a:gd name="T28" fmla="*/ 106 w 214"/>
              <a:gd name="T29" fmla="*/ 142 h 151"/>
              <a:gd name="T30" fmla="*/ 95 w 214"/>
              <a:gd name="T31" fmla="*/ 151 h 151"/>
              <a:gd name="T32" fmla="*/ 91 w 214"/>
              <a:gd name="T33" fmla="*/ 144 h 151"/>
              <a:gd name="T34" fmla="*/ 98 w 214"/>
              <a:gd name="T35" fmla="*/ 138 h 151"/>
              <a:gd name="T36" fmla="*/ 101 w 214"/>
              <a:gd name="T37" fmla="*/ 126 h 151"/>
              <a:gd name="T38" fmla="*/ 92 w 214"/>
              <a:gd name="T39" fmla="*/ 126 h 151"/>
              <a:gd name="T40" fmla="*/ 132 w 214"/>
              <a:gd name="T41" fmla="*/ 64 h 151"/>
              <a:gd name="T42" fmla="*/ 136 w 214"/>
              <a:gd name="T43" fmla="*/ 28 h 151"/>
              <a:gd name="T44" fmla="*/ 150 w 214"/>
              <a:gd name="T45" fmla="*/ 7 h 151"/>
              <a:gd name="T46" fmla="*/ 173 w 214"/>
              <a:gd name="T47" fmla="*/ 0 h 151"/>
              <a:gd name="T48" fmla="*/ 190 w 214"/>
              <a:gd name="T49" fmla="*/ 4 h 151"/>
              <a:gd name="T50" fmla="*/ 203 w 214"/>
              <a:gd name="T51" fmla="*/ 16 h 151"/>
              <a:gd name="T52" fmla="*/ 211 w 214"/>
              <a:gd name="T53" fmla="*/ 34 h 151"/>
              <a:gd name="T54" fmla="*/ 214 w 214"/>
              <a:gd name="T55" fmla="*/ 64 h 151"/>
              <a:gd name="T56" fmla="*/ 209 w 214"/>
              <a:gd name="T57" fmla="*/ 100 h 151"/>
              <a:gd name="T58" fmla="*/ 196 w 214"/>
              <a:gd name="T59" fmla="*/ 121 h 151"/>
              <a:gd name="T60" fmla="*/ 173 w 214"/>
              <a:gd name="T61" fmla="*/ 128 h 151"/>
              <a:gd name="T62" fmla="*/ 144 w 214"/>
              <a:gd name="T63" fmla="*/ 115 h 151"/>
              <a:gd name="T64" fmla="*/ 132 w 214"/>
              <a:gd name="T65" fmla="*/ 64 h 151"/>
              <a:gd name="T66" fmla="*/ 148 w 214"/>
              <a:gd name="T67" fmla="*/ 64 h 151"/>
              <a:gd name="T68" fmla="*/ 155 w 214"/>
              <a:gd name="T69" fmla="*/ 105 h 151"/>
              <a:gd name="T70" fmla="*/ 173 w 214"/>
              <a:gd name="T71" fmla="*/ 116 h 151"/>
              <a:gd name="T72" fmla="*/ 191 w 214"/>
              <a:gd name="T73" fmla="*/ 105 h 151"/>
              <a:gd name="T74" fmla="*/ 198 w 214"/>
              <a:gd name="T75" fmla="*/ 64 h 151"/>
              <a:gd name="T76" fmla="*/ 191 w 214"/>
              <a:gd name="T77" fmla="*/ 23 h 151"/>
              <a:gd name="T78" fmla="*/ 173 w 214"/>
              <a:gd name="T79" fmla="*/ 12 h 151"/>
              <a:gd name="T80" fmla="*/ 156 w 214"/>
              <a:gd name="T81" fmla="*/ 21 h 151"/>
              <a:gd name="T82" fmla="*/ 148 w 214"/>
              <a:gd name="T83" fmla="*/ 6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" h="151">
                <a:moveTo>
                  <a:pt x="46" y="126"/>
                </a:moveTo>
                <a:lnTo>
                  <a:pt x="30" y="126"/>
                </a:lnTo>
                <a:lnTo>
                  <a:pt x="30" y="28"/>
                </a:lnTo>
                <a:cubicBezTo>
                  <a:pt x="27" y="31"/>
                  <a:pt x="22" y="35"/>
                  <a:pt x="16" y="38"/>
                </a:cubicBezTo>
                <a:cubicBezTo>
                  <a:pt x="10" y="42"/>
                  <a:pt x="4" y="44"/>
                  <a:pt x="0" y="46"/>
                </a:cubicBezTo>
                <a:lnTo>
                  <a:pt x="0" y="31"/>
                </a:lnTo>
                <a:cubicBezTo>
                  <a:pt x="8" y="27"/>
                  <a:pt x="16" y="22"/>
                  <a:pt x="22" y="17"/>
                </a:cubicBezTo>
                <a:cubicBezTo>
                  <a:pt x="29" y="11"/>
                  <a:pt x="33" y="5"/>
                  <a:pt x="36" y="0"/>
                </a:cubicBezTo>
                <a:lnTo>
                  <a:pt x="46" y="0"/>
                </a:lnTo>
                <a:lnTo>
                  <a:pt x="46" y="126"/>
                </a:lnTo>
                <a:close/>
                <a:moveTo>
                  <a:pt x="92" y="126"/>
                </a:moveTo>
                <a:lnTo>
                  <a:pt x="92" y="109"/>
                </a:lnTo>
                <a:lnTo>
                  <a:pt x="110" y="109"/>
                </a:lnTo>
                <a:lnTo>
                  <a:pt x="110" y="126"/>
                </a:lnTo>
                <a:cubicBezTo>
                  <a:pt x="110" y="133"/>
                  <a:pt x="108" y="138"/>
                  <a:pt x="106" y="142"/>
                </a:cubicBezTo>
                <a:cubicBezTo>
                  <a:pt x="104" y="146"/>
                  <a:pt x="100" y="149"/>
                  <a:pt x="95" y="151"/>
                </a:cubicBezTo>
                <a:lnTo>
                  <a:pt x="91" y="144"/>
                </a:lnTo>
                <a:cubicBezTo>
                  <a:pt x="94" y="143"/>
                  <a:pt x="97" y="141"/>
                  <a:pt x="98" y="138"/>
                </a:cubicBezTo>
                <a:cubicBezTo>
                  <a:pt x="100" y="135"/>
                  <a:pt x="101" y="131"/>
                  <a:pt x="101" y="126"/>
                </a:cubicBezTo>
                <a:lnTo>
                  <a:pt x="92" y="126"/>
                </a:lnTo>
                <a:close/>
                <a:moveTo>
                  <a:pt x="132" y="64"/>
                </a:moveTo>
                <a:cubicBezTo>
                  <a:pt x="132" y="49"/>
                  <a:pt x="133" y="37"/>
                  <a:pt x="136" y="28"/>
                </a:cubicBezTo>
                <a:cubicBezTo>
                  <a:pt x="139" y="19"/>
                  <a:pt x="144" y="12"/>
                  <a:pt x="150" y="7"/>
                </a:cubicBezTo>
                <a:cubicBezTo>
                  <a:pt x="156" y="2"/>
                  <a:pt x="164" y="0"/>
                  <a:pt x="173" y="0"/>
                </a:cubicBezTo>
                <a:cubicBezTo>
                  <a:pt x="180" y="0"/>
                  <a:pt x="185" y="1"/>
                  <a:pt x="190" y="4"/>
                </a:cubicBezTo>
                <a:cubicBezTo>
                  <a:pt x="196" y="7"/>
                  <a:pt x="200" y="10"/>
                  <a:pt x="203" y="16"/>
                </a:cubicBezTo>
                <a:cubicBezTo>
                  <a:pt x="206" y="21"/>
                  <a:pt x="209" y="27"/>
                  <a:pt x="211" y="34"/>
                </a:cubicBezTo>
                <a:cubicBezTo>
                  <a:pt x="213" y="42"/>
                  <a:pt x="214" y="52"/>
                  <a:pt x="214" y="64"/>
                </a:cubicBezTo>
                <a:cubicBezTo>
                  <a:pt x="214" y="79"/>
                  <a:pt x="212" y="91"/>
                  <a:pt x="209" y="100"/>
                </a:cubicBezTo>
                <a:cubicBezTo>
                  <a:pt x="206" y="109"/>
                  <a:pt x="202" y="116"/>
                  <a:pt x="196" y="121"/>
                </a:cubicBezTo>
                <a:cubicBezTo>
                  <a:pt x="190" y="126"/>
                  <a:pt x="182" y="128"/>
                  <a:pt x="173" y="128"/>
                </a:cubicBezTo>
                <a:cubicBezTo>
                  <a:pt x="161" y="128"/>
                  <a:pt x="151" y="124"/>
                  <a:pt x="144" y="115"/>
                </a:cubicBezTo>
                <a:cubicBezTo>
                  <a:pt x="136" y="105"/>
                  <a:pt x="132" y="88"/>
                  <a:pt x="132" y="64"/>
                </a:cubicBezTo>
                <a:close/>
                <a:moveTo>
                  <a:pt x="148" y="64"/>
                </a:moveTo>
                <a:cubicBezTo>
                  <a:pt x="148" y="85"/>
                  <a:pt x="150" y="99"/>
                  <a:pt x="155" y="105"/>
                </a:cubicBezTo>
                <a:cubicBezTo>
                  <a:pt x="160" y="112"/>
                  <a:pt x="166" y="116"/>
                  <a:pt x="173" y="116"/>
                </a:cubicBezTo>
                <a:cubicBezTo>
                  <a:pt x="180" y="116"/>
                  <a:pt x="186" y="112"/>
                  <a:pt x="191" y="105"/>
                </a:cubicBezTo>
                <a:cubicBezTo>
                  <a:pt x="195" y="98"/>
                  <a:pt x="198" y="85"/>
                  <a:pt x="198" y="64"/>
                </a:cubicBezTo>
                <a:cubicBezTo>
                  <a:pt x="198" y="43"/>
                  <a:pt x="195" y="29"/>
                  <a:pt x="191" y="23"/>
                </a:cubicBezTo>
                <a:cubicBezTo>
                  <a:pt x="186" y="16"/>
                  <a:pt x="180" y="12"/>
                  <a:pt x="173" y="12"/>
                </a:cubicBezTo>
                <a:cubicBezTo>
                  <a:pt x="165" y="12"/>
                  <a:pt x="160" y="15"/>
                  <a:pt x="156" y="21"/>
                </a:cubicBezTo>
                <a:cubicBezTo>
                  <a:pt x="150" y="29"/>
                  <a:pt x="148" y="43"/>
                  <a:pt x="148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4" name="Freeform 169"/>
          <p:cNvSpPr>
            <a:spLocks noEditPoints="1"/>
          </p:cNvSpPr>
          <p:nvPr/>
        </p:nvSpPr>
        <p:spPr bwMode="auto">
          <a:xfrm>
            <a:off x="4412789" y="2709612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61 w 227"/>
              <a:gd name="T33" fmla="*/ 96 h 151"/>
              <a:gd name="T34" fmla="*/ 182 w 227"/>
              <a:gd name="T35" fmla="*/ 116 h 151"/>
              <a:gd name="T36" fmla="*/ 203 w 227"/>
              <a:gd name="T37" fmla="*/ 104 h 151"/>
              <a:gd name="T38" fmla="*/ 211 w 227"/>
              <a:gd name="T39" fmla="*/ 70 h 151"/>
              <a:gd name="T40" fmla="*/ 198 w 227"/>
              <a:gd name="T41" fmla="*/ 79 h 151"/>
              <a:gd name="T42" fmla="*/ 154 w 227"/>
              <a:gd name="T43" fmla="*/ 72 h 151"/>
              <a:gd name="T44" fmla="*/ 155 w 227"/>
              <a:gd name="T45" fmla="*/ 11 h 151"/>
              <a:gd name="T46" fmla="*/ 206 w 227"/>
              <a:gd name="T47" fmla="*/ 6 h 151"/>
              <a:gd name="T48" fmla="*/ 227 w 227"/>
              <a:gd name="T49" fmla="*/ 61 h 151"/>
              <a:gd name="T50" fmla="*/ 206 w 227"/>
              <a:gd name="T51" fmla="*/ 121 h 151"/>
              <a:gd name="T52" fmla="*/ 157 w 227"/>
              <a:gd name="T53" fmla="*/ 120 h 151"/>
              <a:gd name="T54" fmla="*/ 209 w 227"/>
              <a:gd name="T55" fmla="*/ 42 h 151"/>
              <a:gd name="T56" fmla="*/ 185 w 227"/>
              <a:gd name="T57" fmla="*/ 13 h 151"/>
              <a:gd name="T58" fmla="*/ 160 w 227"/>
              <a:gd name="T59" fmla="*/ 43 h 151"/>
              <a:gd name="T60" fmla="*/ 185 w 227"/>
              <a:gd name="T61" fmla="*/ 70 h 151"/>
              <a:gd name="T62" fmla="*/ 209 w 227"/>
              <a:gd name="T63" fmla="*/ 4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6" y="97"/>
                </a:moveTo>
                <a:lnTo>
                  <a:pt x="161" y="96"/>
                </a:lnTo>
                <a:cubicBezTo>
                  <a:pt x="162" y="103"/>
                  <a:pt x="165" y="108"/>
                  <a:pt x="168" y="111"/>
                </a:cubicBezTo>
                <a:cubicBezTo>
                  <a:pt x="172" y="114"/>
                  <a:pt x="176" y="116"/>
                  <a:pt x="182" y="116"/>
                </a:cubicBezTo>
                <a:cubicBezTo>
                  <a:pt x="187" y="116"/>
                  <a:pt x="191" y="115"/>
                  <a:pt x="194" y="113"/>
                </a:cubicBezTo>
                <a:cubicBezTo>
                  <a:pt x="198" y="110"/>
                  <a:pt x="201" y="107"/>
                  <a:pt x="203" y="104"/>
                </a:cubicBezTo>
                <a:cubicBezTo>
                  <a:pt x="205" y="100"/>
                  <a:pt x="207" y="95"/>
                  <a:pt x="209" y="89"/>
                </a:cubicBezTo>
                <a:cubicBezTo>
                  <a:pt x="210" y="83"/>
                  <a:pt x="211" y="77"/>
                  <a:pt x="211" y="70"/>
                </a:cubicBezTo>
                <a:cubicBezTo>
                  <a:pt x="211" y="69"/>
                  <a:pt x="211" y="68"/>
                  <a:pt x="211" y="67"/>
                </a:cubicBezTo>
                <a:cubicBezTo>
                  <a:pt x="208" y="72"/>
                  <a:pt x="204" y="76"/>
                  <a:pt x="198" y="79"/>
                </a:cubicBezTo>
                <a:cubicBezTo>
                  <a:pt x="193" y="82"/>
                  <a:pt x="187" y="84"/>
                  <a:pt x="181" y="84"/>
                </a:cubicBezTo>
                <a:cubicBezTo>
                  <a:pt x="171" y="84"/>
                  <a:pt x="162" y="80"/>
                  <a:pt x="154" y="72"/>
                </a:cubicBezTo>
                <a:cubicBezTo>
                  <a:pt x="147" y="65"/>
                  <a:pt x="144" y="55"/>
                  <a:pt x="144" y="42"/>
                </a:cubicBezTo>
                <a:cubicBezTo>
                  <a:pt x="144" y="29"/>
                  <a:pt x="147" y="19"/>
                  <a:pt x="155" y="11"/>
                </a:cubicBezTo>
                <a:cubicBezTo>
                  <a:pt x="163" y="4"/>
                  <a:pt x="172" y="0"/>
                  <a:pt x="183" y="0"/>
                </a:cubicBezTo>
                <a:cubicBezTo>
                  <a:pt x="192" y="0"/>
                  <a:pt x="199" y="2"/>
                  <a:pt x="206" y="6"/>
                </a:cubicBezTo>
                <a:cubicBezTo>
                  <a:pt x="212" y="11"/>
                  <a:pt x="218" y="17"/>
                  <a:pt x="221" y="25"/>
                </a:cubicBezTo>
                <a:cubicBezTo>
                  <a:pt x="225" y="33"/>
                  <a:pt x="227" y="45"/>
                  <a:pt x="227" y="61"/>
                </a:cubicBezTo>
                <a:cubicBezTo>
                  <a:pt x="227" y="77"/>
                  <a:pt x="225" y="90"/>
                  <a:pt x="221" y="99"/>
                </a:cubicBezTo>
                <a:cubicBezTo>
                  <a:pt x="218" y="109"/>
                  <a:pt x="213" y="116"/>
                  <a:pt x="206" y="121"/>
                </a:cubicBezTo>
                <a:cubicBezTo>
                  <a:pt x="199" y="126"/>
                  <a:pt x="191" y="129"/>
                  <a:pt x="181" y="129"/>
                </a:cubicBezTo>
                <a:cubicBezTo>
                  <a:pt x="172" y="129"/>
                  <a:pt x="163" y="126"/>
                  <a:pt x="157" y="120"/>
                </a:cubicBezTo>
                <a:cubicBezTo>
                  <a:pt x="151" y="115"/>
                  <a:pt x="147" y="107"/>
                  <a:pt x="146" y="97"/>
                </a:cubicBezTo>
                <a:close/>
                <a:moveTo>
                  <a:pt x="209" y="42"/>
                </a:moveTo>
                <a:cubicBezTo>
                  <a:pt x="209" y="33"/>
                  <a:pt x="207" y="26"/>
                  <a:pt x="202" y="20"/>
                </a:cubicBezTo>
                <a:cubicBezTo>
                  <a:pt x="197" y="15"/>
                  <a:pt x="192" y="13"/>
                  <a:pt x="185" y="13"/>
                </a:cubicBezTo>
                <a:cubicBezTo>
                  <a:pt x="178" y="13"/>
                  <a:pt x="172" y="15"/>
                  <a:pt x="167" y="21"/>
                </a:cubicBezTo>
                <a:cubicBezTo>
                  <a:pt x="162" y="27"/>
                  <a:pt x="160" y="34"/>
                  <a:pt x="160" y="43"/>
                </a:cubicBezTo>
                <a:cubicBezTo>
                  <a:pt x="160" y="51"/>
                  <a:pt x="162" y="57"/>
                  <a:pt x="167" y="62"/>
                </a:cubicBezTo>
                <a:cubicBezTo>
                  <a:pt x="172" y="67"/>
                  <a:pt x="178" y="70"/>
                  <a:pt x="185" y="70"/>
                </a:cubicBezTo>
                <a:cubicBezTo>
                  <a:pt x="192" y="70"/>
                  <a:pt x="198" y="67"/>
                  <a:pt x="202" y="62"/>
                </a:cubicBezTo>
                <a:cubicBezTo>
                  <a:pt x="207" y="57"/>
                  <a:pt x="209" y="50"/>
                  <a:pt x="209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Freeform 170"/>
          <p:cNvSpPr>
            <a:spLocks noEditPoints="1"/>
          </p:cNvSpPr>
          <p:nvPr/>
        </p:nvSpPr>
        <p:spPr bwMode="auto">
          <a:xfrm>
            <a:off x="4412789" y="2982133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53 w 227"/>
              <a:gd name="T33" fmla="*/ 48 h 151"/>
              <a:gd name="T34" fmla="*/ 158 w 227"/>
              <a:gd name="T35" fmla="*/ 9 h 151"/>
              <a:gd name="T36" fmla="*/ 211 w 227"/>
              <a:gd name="T37" fmla="*/ 10 h 151"/>
              <a:gd name="T38" fmla="*/ 217 w 227"/>
              <a:gd name="T39" fmla="*/ 48 h 151"/>
              <a:gd name="T40" fmla="*/ 220 w 227"/>
              <a:gd name="T41" fmla="*/ 70 h 151"/>
              <a:gd name="T42" fmla="*/ 215 w 227"/>
              <a:gd name="T43" fmla="*/ 118 h 151"/>
              <a:gd name="T44" fmla="*/ 155 w 227"/>
              <a:gd name="T45" fmla="*/ 118 h 151"/>
              <a:gd name="T46" fmla="*/ 150 w 227"/>
              <a:gd name="T47" fmla="*/ 69 h 151"/>
              <a:gd name="T48" fmla="*/ 164 w 227"/>
              <a:gd name="T49" fmla="*/ 32 h 151"/>
              <a:gd name="T50" fmla="*/ 185 w 227"/>
              <a:gd name="T51" fmla="*/ 52 h 151"/>
              <a:gd name="T52" fmla="*/ 205 w 227"/>
              <a:gd name="T53" fmla="*/ 33 h 151"/>
              <a:gd name="T54" fmla="*/ 185 w 227"/>
              <a:gd name="T55" fmla="*/ 13 h 151"/>
              <a:gd name="T56" fmla="*/ 164 w 227"/>
              <a:gd name="T57" fmla="*/ 32 h 151"/>
              <a:gd name="T58" fmla="*/ 162 w 227"/>
              <a:gd name="T59" fmla="*/ 103 h 151"/>
              <a:gd name="T60" fmla="*/ 185 w 227"/>
              <a:gd name="T61" fmla="*/ 116 h 151"/>
              <a:gd name="T62" fmla="*/ 211 w 227"/>
              <a:gd name="T63" fmla="*/ 91 h 151"/>
              <a:gd name="T64" fmla="*/ 185 w 227"/>
              <a:gd name="T65" fmla="*/ 65 h 151"/>
              <a:gd name="T66" fmla="*/ 159 w 227"/>
              <a:gd name="T67" fmla="*/ 9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2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167" y="58"/>
                </a:moveTo>
                <a:cubicBezTo>
                  <a:pt x="161" y="56"/>
                  <a:pt x="156" y="52"/>
                  <a:pt x="153" y="48"/>
                </a:cubicBezTo>
                <a:cubicBezTo>
                  <a:pt x="150" y="44"/>
                  <a:pt x="149" y="38"/>
                  <a:pt x="149" y="32"/>
                </a:cubicBezTo>
                <a:cubicBezTo>
                  <a:pt x="149" y="23"/>
                  <a:pt x="152" y="16"/>
                  <a:pt x="158" y="9"/>
                </a:cubicBezTo>
                <a:cubicBezTo>
                  <a:pt x="165" y="3"/>
                  <a:pt x="174" y="0"/>
                  <a:pt x="185" y="0"/>
                </a:cubicBezTo>
                <a:cubicBezTo>
                  <a:pt x="196" y="0"/>
                  <a:pt x="205" y="3"/>
                  <a:pt x="211" y="10"/>
                </a:cubicBezTo>
                <a:cubicBezTo>
                  <a:pt x="218" y="16"/>
                  <a:pt x="221" y="24"/>
                  <a:pt x="221" y="33"/>
                </a:cubicBezTo>
                <a:cubicBezTo>
                  <a:pt x="221" y="39"/>
                  <a:pt x="220" y="44"/>
                  <a:pt x="217" y="48"/>
                </a:cubicBezTo>
                <a:cubicBezTo>
                  <a:pt x="214" y="53"/>
                  <a:pt x="209" y="56"/>
                  <a:pt x="203" y="58"/>
                </a:cubicBezTo>
                <a:cubicBezTo>
                  <a:pt x="211" y="61"/>
                  <a:pt x="216" y="65"/>
                  <a:pt x="220" y="70"/>
                </a:cubicBezTo>
                <a:cubicBezTo>
                  <a:pt x="225" y="76"/>
                  <a:pt x="227" y="83"/>
                  <a:pt x="227" y="90"/>
                </a:cubicBezTo>
                <a:cubicBezTo>
                  <a:pt x="227" y="101"/>
                  <a:pt x="223" y="110"/>
                  <a:pt x="215" y="118"/>
                </a:cubicBezTo>
                <a:cubicBezTo>
                  <a:pt x="207" y="125"/>
                  <a:pt x="197" y="129"/>
                  <a:pt x="185" y="129"/>
                </a:cubicBezTo>
                <a:cubicBezTo>
                  <a:pt x="173" y="129"/>
                  <a:pt x="163" y="125"/>
                  <a:pt x="155" y="118"/>
                </a:cubicBezTo>
                <a:cubicBezTo>
                  <a:pt x="147" y="110"/>
                  <a:pt x="144" y="101"/>
                  <a:pt x="144" y="90"/>
                </a:cubicBezTo>
                <a:cubicBezTo>
                  <a:pt x="144" y="82"/>
                  <a:pt x="146" y="75"/>
                  <a:pt x="150" y="69"/>
                </a:cubicBezTo>
                <a:cubicBezTo>
                  <a:pt x="154" y="64"/>
                  <a:pt x="160" y="60"/>
                  <a:pt x="167" y="58"/>
                </a:cubicBezTo>
                <a:close/>
                <a:moveTo>
                  <a:pt x="164" y="32"/>
                </a:moveTo>
                <a:cubicBezTo>
                  <a:pt x="164" y="38"/>
                  <a:pt x="166" y="43"/>
                  <a:pt x="170" y="47"/>
                </a:cubicBezTo>
                <a:cubicBezTo>
                  <a:pt x="174" y="50"/>
                  <a:pt x="179" y="52"/>
                  <a:pt x="185" y="52"/>
                </a:cubicBezTo>
                <a:cubicBezTo>
                  <a:pt x="191" y="52"/>
                  <a:pt x="196" y="50"/>
                  <a:pt x="200" y="47"/>
                </a:cubicBezTo>
                <a:cubicBezTo>
                  <a:pt x="203" y="43"/>
                  <a:pt x="205" y="38"/>
                  <a:pt x="205" y="33"/>
                </a:cubicBezTo>
                <a:cubicBezTo>
                  <a:pt x="205" y="27"/>
                  <a:pt x="203" y="22"/>
                  <a:pt x="199" y="18"/>
                </a:cubicBezTo>
                <a:cubicBezTo>
                  <a:pt x="196" y="15"/>
                  <a:pt x="191" y="13"/>
                  <a:pt x="185" y="13"/>
                </a:cubicBezTo>
                <a:cubicBezTo>
                  <a:pt x="179" y="13"/>
                  <a:pt x="174" y="15"/>
                  <a:pt x="170" y="18"/>
                </a:cubicBezTo>
                <a:cubicBezTo>
                  <a:pt x="166" y="22"/>
                  <a:pt x="164" y="27"/>
                  <a:pt x="164" y="32"/>
                </a:cubicBezTo>
                <a:close/>
                <a:moveTo>
                  <a:pt x="159" y="90"/>
                </a:moveTo>
                <a:cubicBezTo>
                  <a:pt x="159" y="95"/>
                  <a:pt x="160" y="99"/>
                  <a:pt x="162" y="103"/>
                </a:cubicBezTo>
                <a:cubicBezTo>
                  <a:pt x="165" y="107"/>
                  <a:pt x="168" y="110"/>
                  <a:pt x="172" y="113"/>
                </a:cubicBezTo>
                <a:cubicBezTo>
                  <a:pt x="176" y="115"/>
                  <a:pt x="180" y="116"/>
                  <a:pt x="185" y="116"/>
                </a:cubicBezTo>
                <a:cubicBezTo>
                  <a:pt x="193" y="116"/>
                  <a:pt x="199" y="114"/>
                  <a:pt x="203" y="109"/>
                </a:cubicBezTo>
                <a:cubicBezTo>
                  <a:pt x="208" y="104"/>
                  <a:pt x="211" y="98"/>
                  <a:pt x="211" y="91"/>
                </a:cubicBezTo>
                <a:cubicBezTo>
                  <a:pt x="211" y="83"/>
                  <a:pt x="208" y="77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77" y="65"/>
                  <a:pt x="171" y="67"/>
                  <a:pt x="167" y="72"/>
                </a:cubicBezTo>
                <a:cubicBezTo>
                  <a:pt x="162" y="77"/>
                  <a:pt x="159" y="83"/>
                  <a:pt x="159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Freeform 171"/>
          <p:cNvSpPr>
            <a:spLocks noEditPoints="1"/>
          </p:cNvSpPr>
          <p:nvPr/>
        </p:nvSpPr>
        <p:spPr bwMode="auto">
          <a:xfrm>
            <a:off x="4412789" y="3254654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5 w 226"/>
              <a:gd name="T65" fmla="*/ 17 h 152"/>
              <a:gd name="T66" fmla="*/ 145 w 226"/>
              <a:gd name="T67" fmla="*/ 2 h 152"/>
              <a:gd name="T68" fmla="*/ 226 w 226"/>
              <a:gd name="T69" fmla="*/ 2 h 152"/>
              <a:gd name="T70" fmla="*/ 226 w 226"/>
              <a:gd name="T71" fmla="*/ 14 h 152"/>
              <a:gd name="T72" fmla="*/ 202 w 226"/>
              <a:gd name="T73" fmla="*/ 48 h 152"/>
              <a:gd name="T74" fmla="*/ 184 w 226"/>
              <a:gd name="T75" fmla="*/ 92 h 152"/>
              <a:gd name="T76" fmla="*/ 178 w 226"/>
              <a:gd name="T77" fmla="*/ 127 h 152"/>
              <a:gd name="T78" fmla="*/ 162 w 226"/>
              <a:gd name="T79" fmla="*/ 127 h 152"/>
              <a:gd name="T80" fmla="*/ 168 w 226"/>
              <a:gd name="T81" fmla="*/ 91 h 152"/>
              <a:gd name="T82" fmla="*/ 184 w 226"/>
              <a:gd name="T83" fmla="*/ 50 h 152"/>
              <a:gd name="T84" fmla="*/ 206 w 226"/>
              <a:gd name="T85" fmla="*/ 17 h 152"/>
              <a:gd name="T86" fmla="*/ 145 w 226"/>
              <a:gd name="T87" fmla="*/ 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5" y="17"/>
                </a:moveTo>
                <a:lnTo>
                  <a:pt x="145" y="2"/>
                </a:lnTo>
                <a:lnTo>
                  <a:pt x="226" y="2"/>
                </a:lnTo>
                <a:lnTo>
                  <a:pt x="226" y="14"/>
                </a:lnTo>
                <a:cubicBezTo>
                  <a:pt x="218" y="23"/>
                  <a:pt x="210" y="34"/>
                  <a:pt x="202" y="48"/>
                </a:cubicBezTo>
                <a:cubicBezTo>
                  <a:pt x="195" y="63"/>
                  <a:pt x="188" y="77"/>
                  <a:pt x="184" y="92"/>
                </a:cubicBezTo>
                <a:cubicBezTo>
                  <a:pt x="181" y="103"/>
                  <a:pt x="179" y="114"/>
                  <a:pt x="178" y="127"/>
                </a:cubicBezTo>
                <a:lnTo>
                  <a:pt x="162" y="127"/>
                </a:lnTo>
                <a:cubicBezTo>
                  <a:pt x="163" y="117"/>
                  <a:pt x="164" y="105"/>
                  <a:pt x="168" y="91"/>
                </a:cubicBezTo>
                <a:cubicBezTo>
                  <a:pt x="172" y="77"/>
                  <a:pt x="177" y="63"/>
                  <a:pt x="184" y="50"/>
                </a:cubicBezTo>
                <a:cubicBezTo>
                  <a:pt x="191" y="37"/>
                  <a:pt x="199" y="26"/>
                  <a:pt x="206" y="17"/>
                </a:cubicBezTo>
                <a:lnTo>
                  <a:pt x="1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7" name="Freeform 172"/>
          <p:cNvSpPr>
            <a:spLocks noEditPoints="1"/>
          </p:cNvSpPr>
          <p:nvPr/>
        </p:nvSpPr>
        <p:spPr bwMode="auto">
          <a:xfrm>
            <a:off x="4412789" y="3525852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9 h 152"/>
              <a:gd name="T4" fmla="*/ 18 w 226"/>
              <a:gd name="T5" fmla="*/ 8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224 w 226"/>
              <a:gd name="T65" fmla="*/ 31 h 152"/>
              <a:gd name="T66" fmla="*/ 209 w 226"/>
              <a:gd name="T67" fmla="*/ 33 h 152"/>
              <a:gd name="T68" fmla="*/ 203 w 226"/>
              <a:gd name="T69" fmla="*/ 19 h 152"/>
              <a:gd name="T70" fmla="*/ 187 w 226"/>
              <a:gd name="T71" fmla="*/ 13 h 152"/>
              <a:gd name="T72" fmla="*/ 174 w 226"/>
              <a:gd name="T73" fmla="*/ 17 h 152"/>
              <a:gd name="T74" fmla="*/ 163 w 226"/>
              <a:gd name="T75" fmla="*/ 33 h 152"/>
              <a:gd name="T76" fmla="*/ 158 w 226"/>
              <a:gd name="T77" fmla="*/ 62 h 152"/>
              <a:gd name="T78" fmla="*/ 172 w 226"/>
              <a:gd name="T79" fmla="*/ 49 h 152"/>
              <a:gd name="T80" fmla="*/ 189 w 226"/>
              <a:gd name="T81" fmla="*/ 45 h 152"/>
              <a:gd name="T82" fmla="*/ 215 w 226"/>
              <a:gd name="T83" fmla="*/ 56 h 152"/>
              <a:gd name="T84" fmla="*/ 226 w 226"/>
              <a:gd name="T85" fmla="*/ 86 h 152"/>
              <a:gd name="T86" fmla="*/ 221 w 226"/>
              <a:gd name="T87" fmla="*/ 108 h 152"/>
              <a:gd name="T88" fmla="*/ 207 w 226"/>
              <a:gd name="T89" fmla="*/ 123 h 152"/>
              <a:gd name="T90" fmla="*/ 187 w 226"/>
              <a:gd name="T91" fmla="*/ 129 h 152"/>
              <a:gd name="T92" fmla="*/ 155 w 226"/>
              <a:gd name="T93" fmla="*/ 115 h 152"/>
              <a:gd name="T94" fmla="*/ 143 w 226"/>
              <a:gd name="T95" fmla="*/ 68 h 152"/>
              <a:gd name="T96" fmla="*/ 156 w 226"/>
              <a:gd name="T97" fmla="*/ 15 h 152"/>
              <a:gd name="T98" fmla="*/ 188 w 226"/>
              <a:gd name="T99" fmla="*/ 0 h 152"/>
              <a:gd name="T100" fmla="*/ 213 w 226"/>
              <a:gd name="T101" fmla="*/ 9 h 152"/>
              <a:gd name="T102" fmla="*/ 224 w 226"/>
              <a:gd name="T103" fmla="*/ 31 h 152"/>
              <a:gd name="T104" fmla="*/ 161 w 226"/>
              <a:gd name="T105" fmla="*/ 86 h 152"/>
              <a:gd name="T106" fmla="*/ 164 w 226"/>
              <a:gd name="T107" fmla="*/ 101 h 152"/>
              <a:gd name="T108" fmla="*/ 174 w 226"/>
              <a:gd name="T109" fmla="*/ 112 h 152"/>
              <a:gd name="T110" fmla="*/ 186 w 226"/>
              <a:gd name="T111" fmla="*/ 116 h 152"/>
              <a:gd name="T112" fmla="*/ 203 w 226"/>
              <a:gd name="T113" fmla="*/ 108 h 152"/>
              <a:gd name="T114" fmla="*/ 210 w 226"/>
              <a:gd name="T115" fmla="*/ 87 h 152"/>
              <a:gd name="T116" fmla="*/ 203 w 226"/>
              <a:gd name="T117" fmla="*/ 66 h 152"/>
              <a:gd name="T118" fmla="*/ 186 w 226"/>
              <a:gd name="T119" fmla="*/ 59 h 152"/>
              <a:gd name="T120" fmla="*/ 168 w 226"/>
              <a:gd name="T121" fmla="*/ 66 h 152"/>
              <a:gd name="T122" fmla="*/ 161 w 226"/>
              <a:gd name="T123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224" y="31"/>
                </a:moveTo>
                <a:lnTo>
                  <a:pt x="209" y="33"/>
                </a:lnTo>
                <a:cubicBezTo>
                  <a:pt x="207" y="27"/>
                  <a:pt x="205" y="22"/>
                  <a:pt x="203" y="19"/>
                </a:cubicBezTo>
                <a:cubicBezTo>
                  <a:pt x="198" y="15"/>
                  <a:pt x="193" y="13"/>
                  <a:pt x="187" y="13"/>
                </a:cubicBezTo>
                <a:cubicBezTo>
                  <a:pt x="182" y="13"/>
                  <a:pt x="178" y="14"/>
                  <a:pt x="174" y="17"/>
                </a:cubicBezTo>
                <a:cubicBezTo>
                  <a:pt x="169" y="21"/>
                  <a:pt x="165" y="26"/>
                  <a:pt x="163" y="33"/>
                </a:cubicBezTo>
                <a:cubicBezTo>
                  <a:pt x="160" y="39"/>
                  <a:pt x="159" y="49"/>
                  <a:pt x="158" y="62"/>
                </a:cubicBezTo>
                <a:cubicBezTo>
                  <a:pt x="162" y="56"/>
                  <a:pt x="167" y="52"/>
                  <a:pt x="172" y="49"/>
                </a:cubicBezTo>
                <a:cubicBezTo>
                  <a:pt x="177" y="46"/>
                  <a:pt x="183" y="45"/>
                  <a:pt x="189" y="45"/>
                </a:cubicBezTo>
                <a:cubicBezTo>
                  <a:pt x="199" y="45"/>
                  <a:pt x="208" y="49"/>
                  <a:pt x="215" y="56"/>
                </a:cubicBezTo>
                <a:cubicBezTo>
                  <a:pt x="222" y="64"/>
                  <a:pt x="226" y="74"/>
                  <a:pt x="226" y="86"/>
                </a:cubicBezTo>
                <a:cubicBezTo>
                  <a:pt x="226" y="94"/>
                  <a:pt x="224" y="101"/>
                  <a:pt x="221" y="108"/>
                </a:cubicBezTo>
                <a:cubicBezTo>
                  <a:pt x="218" y="115"/>
                  <a:pt x="213" y="120"/>
                  <a:pt x="207" y="123"/>
                </a:cubicBezTo>
                <a:cubicBezTo>
                  <a:pt x="201" y="127"/>
                  <a:pt x="194" y="129"/>
                  <a:pt x="187" y="129"/>
                </a:cubicBezTo>
                <a:cubicBezTo>
                  <a:pt x="174" y="129"/>
                  <a:pt x="163" y="124"/>
                  <a:pt x="155" y="115"/>
                </a:cubicBezTo>
                <a:cubicBezTo>
                  <a:pt x="147" y="105"/>
                  <a:pt x="143" y="90"/>
                  <a:pt x="143" y="68"/>
                </a:cubicBezTo>
                <a:cubicBezTo>
                  <a:pt x="143" y="43"/>
                  <a:pt x="147" y="26"/>
                  <a:pt x="156" y="15"/>
                </a:cubicBezTo>
                <a:cubicBezTo>
                  <a:pt x="164" y="5"/>
                  <a:pt x="175" y="0"/>
                  <a:pt x="188" y="0"/>
                </a:cubicBezTo>
                <a:cubicBezTo>
                  <a:pt x="198" y="0"/>
                  <a:pt x="206" y="3"/>
                  <a:pt x="213" y="9"/>
                </a:cubicBezTo>
                <a:cubicBezTo>
                  <a:pt x="219" y="14"/>
                  <a:pt x="223" y="22"/>
                  <a:pt x="224" y="31"/>
                </a:cubicBezTo>
                <a:close/>
                <a:moveTo>
                  <a:pt x="161" y="86"/>
                </a:moveTo>
                <a:cubicBezTo>
                  <a:pt x="161" y="91"/>
                  <a:pt x="162" y="96"/>
                  <a:pt x="164" y="101"/>
                </a:cubicBezTo>
                <a:cubicBezTo>
                  <a:pt x="166" y="106"/>
                  <a:pt x="170" y="110"/>
                  <a:pt x="174" y="112"/>
                </a:cubicBezTo>
                <a:cubicBezTo>
                  <a:pt x="178" y="115"/>
                  <a:pt x="182" y="116"/>
                  <a:pt x="186" y="116"/>
                </a:cubicBezTo>
                <a:cubicBezTo>
                  <a:pt x="193" y="116"/>
                  <a:pt x="199" y="114"/>
                  <a:pt x="203" y="108"/>
                </a:cubicBezTo>
                <a:cubicBezTo>
                  <a:pt x="208" y="103"/>
                  <a:pt x="210" y="96"/>
                  <a:pt x="210" y="87"/>
                </a:cubicBezTo>
                <a:cubicBezTo>
                  <a:pt x="210" y="78"/>
                  <a:pt x="208" y="71"/>
                  <a:pt x="203" y="66"/>
                </a:cubicBezTo>
                <a:cubicBezTo>
                  <a:pt x="199" y="61"/>
                  <a:pt x="193" y="59"/>
                  <a:pt x="186" y="59"/>
                </a:cubicBezTo>
                <a:cubicBezTo>
                  <a:pt x="179" y="59"/>
                  <a:pt x="173" y="61"/>
                  <a:pt x="168" y="66"/>
                </a:cubicBezTo>
                <a:cubicBezTo>
                  <a:pt x="163" y="71"/>
                  <a:pt x="161" y="78"/>
                  <a:pt x="161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8" name="Freeform 173"/>
          <p:cNvSpPr>
            <a:spLocks noEditPoints="1"/>
          </p:cNvSpPr>
          <p:nvPr/>
        </p:nvSpPr>
        <p:spPr bwMode="auto">
          <a:xfrm>
            <a:off x="4412789" y="3798373"/>
            <a:ext cx="112448" cy="75407"/>
          </a:xfrm>
          <a:custGeom>
            <a:avLst/>
            <a:gdLst>
              <a:gd name="T0" fmla="*/ 0 w 227"/>
              <a:gd name="T1" fmla="*/ 65 h 152"/>
              <a:gd name="T2" fmla="*/ 4 w 227"/>
              <a:gd name="T3" fmla="*/ 29 h 152"/>
              <a:gd name="T4" fmla="*/ 18 w 227"/>
              <a:gd name="T5" fmla="*/ 8 h 152"/>
              <a:gd name="T6" fmla="*/ 41 w 227"/>
              <a:gd name="T7" fmla="*/ 0 h 152"/>
              <a:gd name="T8" fmla="*/ 58 w 227"/>
              <a:gd name="T9" fmla="*/ 5 h 152"/>
              <a:gd name="T10" fmla="*/ 71 w 227"/>
              <a:gd name="T11" fmla="*/ 16 h 152"/>
              <a:gd name="T12" fmla="*/ 79 w 227"/>
              <a:gd name="T13" fmla="*/ 35 h 152"/>
              <a:gd name="T14" fmla="*/ 82 w 227"/>
              <a:gd name="T15" fmla="*/ 65 h 152"/>
              <a:gd name="T16" fmla="*/ 77 w 227"/>
              <a:gd name="T17" fmla="*/ 101 h 152"/>
              <a:gd name="T18" fmla="*/ 64 w 227"/>
              <a:gd name="T19" fmla="*/ 122 h 152"/>
              <a:gd name="T20" fmla="*/ 41 w 227"/>
              <a:gd name="T21" fmla="*/ 129 h 152"/>
              <a:gd name="T22" fmla="*/ 12 w 227"/>
              <a:gd name="T23" fmla="*/ 116 h 152"/>
              <a:gd name="T24" fmla="*/ 0 w 227"/>
              <a:gd name="T25" fmla="*/ 65 h 152"/>
              <a:gd name="T26" fmla="*/ 16 w 227"/>
              <a:gd name="T27" fmla="*/ 65 h 152"/>
              <a:gd name="T28" fmla="*/ 23 w 227"/>
              <a:gd name="T29" fmla="*/ 106 h 152"/>
              <a:gd name="T30" fmla="*/ 41 w 227"/>
              <a:gd name="T31" fmla="*/ 116 h 152"/>
              <a:gd name="T32" fmla="*/ 59 w 227"/>
              <a:gd name="T33" fmla="*/ 106 h 152"/>
              <a:gd name="T34" fmla="*/ 66 w 227"/>
              <a:gd name="T35" fmla="*/ 65 h 152"/>
              <a:gd name="T36" fmla="*/ 59 w 227"/>
              <a:gd name="T37" fmla="*/ 23 h 152"/>
              <a:gd name="T38" fmla="*/ 41 w 227"/>
              <a:gd name="T39" fmla="*/ 13 h 152"/>
              <a:gd name="T40" fmla="*/ 24 w 227"/>
              <a:gd name="T41" fmla="*/ 22 h 152"/>
              <a:gd name="T42" fmla="*/ 16 w 227"/>
              <a:gd name="T43" fmla="*/ 65 h 152"/>
              <a:gd name="T44" fmla="*/ 104 w 227"/>
              <a:gd name="T45" fmla="*/ 127 h 152"/>
              <a:gd name="T46" fmla="*/ 104 w 227"/>
              <a:gd name="T47" fmla="*/ 109 h 152"/>
              <a:gd name="T48" fmla="*/ 122 w 227"/>
              <a:gd name="T49" fmla="*/ 109 h 152"/>
              <a:gd name="T50" fmla="*/ 122 w 227"/>
              <a:gd name="T51" fmla="*/ 127 h 152"/>
              <a:gd name="T52" fmla="*/ 118 w 227"/>
              <a:gd name="T53" fmla="*/ 143 h 152"/>
              <a:gd name="T54" fmla="*/ 107 w 227"/>
              <a:gd name="T55" fmla="*/ 152 h 152"/>
              <a:gd name="T56" fmla="*/ 103 w 227"/>
              <a:gd name="T57" fmla="*/ 145 h 152"/>
              <a:gd name="T58" fmla="*/ 110 w 227"/>
              <a:gd name="T59" fmla="*/ 139 h 152"/>
              <a:gd name="T60" fmla="*/ 113 w 227"/>
              <a:gd name="T61" fmla="*/ 127 h 152"/>
              <a:gd name="T62" fmla="*/ 104 w 227"/>
              <a:gd name="T63" fmla="*/ 127 h 152"/>
              <a:gd name="T64" fmla="*/ 144 w 227"/>
              <a:gd name="T65" fmla="*/ 94 h 152"/>
              <a:gd name="T66" fmla="*/ 160 w 227"/>
              <a:gd name="T67" fmla="*/ 92 h 152"/>
              <a:gd name="T68" fmla="*/ 168 w 227"/>
              <a:gd name="T69" fmla="*/ 110 h 152"/>
              <a:gd name="T70" fmla="*/ 184 w 227"/>
              <a:gd name="T71" fmla="*/ 116 h 152"/>
              <a:gd name="T72" fmla="*/ 203 w 227"/>
              <a:gd name="T73" fmla="*/ 108 h 152"/>
              <a:gd name="T74" fmla="*/ 211 w 227"/>
              <a:gd name="T75" fmla="*/ 86 h 152"/>
              <a:gd name="T76" fmla="*/ 203 w 227"/>
              <a:gd name="T77" fmla="*/ 65 h 152"/>
              <a:gd name="T78" fmla="*/ 184 w 227"/>
              <a:gd name="T79" fmla="*/ 57 h 152"/>
              <a:gd name="T80" fmla="*/ 170 w 227"/>
              <a:gd name="T81" fmla="*/ 61 h 152"/>
              <a:gd name="T82" fmla="*/ 161 w 227"/>
              <a:gd name="T83" fmla="*/ 69 h 152"/>
              <a:gd name="T84" fmla="*/ 146 w 227"/>
              <a:gd name="T85" fmla="*/ 67 h 152"/>
              <a:gd name="T86" fmla="*/ 159 w 227"/>
              <a:gd name="T87" fmla="*/ 3 h 152"/>
              <a:gd name="T88" fmla="*/ 221 w 227"/>
              <a:gd name="T89" fmla="*/ 3 h 152"/>
              <a:gd name="T90" fmla="*/ 221 w 227"/>
              <a:gd name="T91" fmla="*/ 17 h 152"/>
              <a:gd name="T92" fmla="*/ 171 w 227"/>
              <a:gd name="T93" fmla="*/ 17 h 152"/>
              <a:gd name="T94" fmla="*/ 164 w 227"/>
              <a:gd name="T95" fmla="*/ 51 h 152"/>
              <a:gd name="T96" fmla="*/ 188 w 227"/>
              <a:gd name="T97" fmla="*/ 43 h 152"/>
              <a:gd name="T98" fmla="*/ 216 w 227"/>
              <a:gd name="T99" fmla="*/ 55 h 152"/>
              <a:gd name="T100" fmla="*/ 227 w 227"/>
              <a:gd name="T101" fmla="*/ 84 h 152"/>
              <a:gd name="T102" fmla="*/ 217 w 227"/>
              <a:gd name="T103" fmla="*/ 114 h 152"/>
              <a:gd name="T104" fmla="*/ 184 w 227"/>
              <a:gd name="T105" fmla="*/ 129 h 152"/>
              <a:gd name="T106" fmla="*/ 156 w 227"/>
              <a:gd name="T107" fmla="*/ 120 h 152"/>
              <a:gd name="T108" fmla="*/ 144 w 227"/>
              <a:gd name="T109" fmla="*/ 9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7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5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8"/>
                  <a:pt x="79" y="35"/>
                </a:cubicBezTo>
                <a:cubicBezTo>
                  <a:pt x="81" y="42"/>
                  <a:pt x="82" y="52"/>
                  <a:pt x="82" y="65"/>
                </a:cubicBezTo>
                <a:cubicBezTo>
                  <a:pt x="82" y="79"/>
                  <a:pt x="80" y="91"/>
                  <a:pt x="77" y="101"/>
                </a:cubicBezTo>
                <a:cubicBezTo>
                  <a:pt x="74" y="110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7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94"/>
                </a:moveTo>
                <a:lnTo>
                  <a:pt x="160" y="92"/>
                </a:lnTo>
                <a:cubicBezTo>
                  <a:pt x="161" y="100"/>
                  <a:pt x="164" y="106"/>
                  <a:pt x="168" y="110"/>
                </a:cubicBezTo>
                <a:cubicBezTo>
                  <a:pt x="173" y="114"/>
                  <a:pt x="178" y="116"/>
                  <a:pt x="184" y="116"/>
                </a:cubicBezTo>
                <a:cubicBezTo>
                  <a:pt x="192" y="116"/>
                  <a:pt x="198" y="114"/>
                  <a:pt x="203" y="108"/>
                </a:cubicBezTo>
                <a:cubicBezTo>
                  <a:pt x="208" y="102"/>
                  <a:pt x="211" y="95"/>
                  <a:pt x="211" y="86"/>
                </a:cubicBezTo>
                <a:cubicBezTo>
                  <a:pt x="211" y="77"/>
                  <a:pt x="208" y="70"/>
                  <a:pt x="203" y="65"/>
                </a:cubicBezTo>
                <a:cubicBezTo>
                  <a:pt x="198" y="60"/>
                  <a:pt x="192" y="57"/>
                  <a:pt x="184" y="57"/>
                </a:cubicBezTo>
                <a:cubicBezTo>
                  <a:pt x="179" y="57"/>
                  <a:pt x="174" y="58"/>
                  <a:pt x="170" y="61"/>
                </a:cubicBezTo>
                <a:cubicBezTo>
                  <a:pt x="166" y="63"/>
                  <a:pt x="163" y="66"/>
                  <a:pt x="161" y="69"/>
                </a:cubicBezTo>
                <a:lnTo>
                  <a:pt x="146" y="67"/>
                </a:lnTo>
                <a:lnTo>
                  <a:pt x="159" y="3"/>
                </a:lnTo>
                <a:lnTo>
                  <a:pt x="221" y="3"/>
                </a:lnTo>
                <a:lnTo>
                  <a:pt x="221" y="17"/>
                </a:lnTo>
                <a:lnTo>
                  <a:pt x="171" y="17"/>
                </a:lnTo>
                <a:lnTo>
                  <a:pt x="164" y="51"/>
                </a:lnTo>
                <a:cubicBezTo>
                  <a:pt x="172" y="46"/>
                  <a:pt x="180" y="43"/>
                  <a:pt x="188" y="43"/>
                </a:cubicBezTo>
                <a:cubicBezTo>
                  <a:pt x="199" y="43"/>
                  <a:pt x="208" y="47"/>
                  <a:pt x="216" y="55"/>
                </a:cubicBezTo>
                <a:cubicBezTo>
                  <a:pt x="223" y="62"/>
                  <a:pt x="227" y="72"/>
                  <a:pt x="227" y="84"/>
                </a:cubicBezTo>
                <a:cubicBezTo>
                  <a:pt x="227" y="96"/>
                  <a:pt x="224" y="105"/>
                  <a:pt x="217" y="114"/>
                </a:cubicBezTo>
                <a:cubicBezTo>
                  <a:pt x="209" y="124"/>
                  <a:pt x="198" y="129"/>
                  <a:pt x="184" y="129"/>
                </a:cubicBezTo>
                <a:cubicBezTo>
                  <a:pt x="173" y="129"/>
                  <a:pt x="163" y="126"/>
                  <a:pt x="156" y="120"/>
                </a:cubicBezTo>
                <a:cubicBezTo>
                  <a:pt x="149" y="113"/>
                  <a:pt x="145" y="105"/>
                  <a:pt x="14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9" name="Freeform 174"/>
          <p:cNvSpPr>
            <a:spLocks noEditPoints="1"/>
          </p:cNvSpPr>
          <p:nvPr/>
        </p:nvSpPr>
        <p:spPr bwMode="auto">
          <a:xfrm>
            <a:off x="4412789" y="4070895"/>
            <a:ext cx="111125" cy="74083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5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93 w 226"/>
              <a:gd name="T65" fmla="*/ 126 h 151"/>
              <a:gd name="T66" fmla="*/ 193 w 226"/>
              <a:gd name="T67" fmla="*/ 96 h 151"/>
              <a:gd name="T68" fmla="*/ 139 w 226"/>
              <a:gd name="T69" fmla="*/ 96 h 151"/>
              <a:gd name="T70" fmla="*/ 139 w 226"/>
              <a:gd name="T71" fmla="*/ 82 h 151"/>
              <a:gd name="T72" fmla="*/ 196 w 226"/>
              <a:gd name="T73" fmla="*/ 0 h 151"/>
              <a:gd name="T74" fmla="*/ 209 w 226"/>
              <a:gd name="T75" fmla="*/ 0 h 151"/>
              <a:gd name="T76" fmla="*/ 209 w 226"/>
              <a:gd name="T77" fmla="*/ 82 h 151"/>
              <a:gd name="T78" fmla="*/ 226 w 226"/>
              <a:gd name="T79" fmla="*/ 82 h 151"/>
              <a:gd name="T80" fmla="*/ 226 w 226"/>
              <a:gd name="T81" fmla="*/ 96 h 151"/>
              <a:gd name="T82" fmla="*/ 209 w 226"/>
              <a:gd name="T83" fmla="*/ 96 h 151"/>
              <a:gd name="T84" fmla="*/ 209 w 226"/>
              <a:gd name="T85" fmla="*/ 126 h 151"/>
              <a:gd name="T86" fmla="*/ 193 w 226"/>
              <a:gd name="T87" fmla="*/ 126 h 151"/>
              <a:gd name="T88" fmla="*/ 193 w 226"/>
              <a:gd name="T89" fmla="*/ 82 h 151"/>
              <a:gd name="T90" fmla="*/ 193 w 226"/>
              <a:gd name="T91" fmla="*/ 25 h 151"/>
              <a:gd name="T92" fmla="*/ 154 w 226"/>
              <a:gd name="T93" fmla="*/ 82 h 151"/>
              <a:gd name="T94" fmla="*/ 193 w 226"/>
              <a:gd name="T95" fmla="*/ 8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6"/>
                  <a:pt x="68" y="10"/>
                  <a:pt x="71" y="15"/>
                </a:cubicBezTo>
                <a:cubicBezTo>
                  <a:pt x="74" y="20"/>
                  <a:pt x="77" y="27"/>
                  <a:pt x="79" y="34"/>
                </a:cubicBezTo>
                <a:cubicBezTo>
                  <a:pt x="81" y="42"/>
                  <a:pt x="82" y="51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7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8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4"/>
                  <a:pt x="66" y="64"/>
                </a:cubicBezTo>
                <a:cubicBezTo>
                  <a:pt x="66" y="43"/>
                  <a:pt x="63" y="29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93" y="126"/>
                </a:moveTo>
                <a:lnTo>
                  <a:pt x="193" y="96"/>
                </a:lnTo>
                <a:lnTo>
                  <a:pt x="139" y="96"/>
                </a:lnTo>
                <a:lnTo>
                  <a:pt x="139" y="82"/>
                </a:lnTo>
                <a:lnTo>
                  <a:pt x="196" y="0"/>
                </a:lnTo>
                <a:lnTo>
                  <a:pt x="209" y="0"/>
                </a:lnTo>
                <a:lnTo>
                  <a:pt x="209" y="82"/>
                </a:lnTo>
                <a:lnTo>
                  <a:pt x="226" y="82"/>
                </a:lnTo>
                <a:lnTo>
                  <a:pt x="226" y="96"/>
                </a:lnTo>
                <a:lnTo>
                  <a:pt x="209" y="96"/>
                </a:lnTo>
                <a:lnTo>
                  <a:pt x="209" y="126"/>
                </a:lnTo>
                <a:lnTo>
                  <a:pt x="193" y="126"/>
                </a:lnTo>
                <a:close/>
                <a:moveTo>
                  <a:pt x="193" y="82"/>
                </a:moveTo>
                <a:lnTo>
                  <a:pt x="193" y="25"/>
                </a:lnTo>
                <a:lnTo>
                  <a:pt x="154" y="82"/>
                </a:lnTo>
                <a:lnTo>
                  <a:pt x="193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0" name="Freeform 175"/>
          <p:cNvSpPr>
            <a:spLocks noEditPoints="1"/>
          </p:cNvSpPr>
          <p:nvPr/>
        </p:nvSpPr>
        <p:spPr bwMode="auto">
          <a:xfrm>
            <a:off x="4412789" y="4342093"/>
            <a:ext cx="111125" cy="75407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6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44 w 226"/>
              <a:gd name="T65" fmla="*/ 93 h 151"/>
              <a:gd name="T66" fmla="*/ 159 w 226"/>
              <a:gd name="T67" fmla="*/ 91 h 151"/>
              <a:gd name="T68" fmla="*/ 168 w 226"/>
              <a:gd name="T69" fmla="*/ 110 h 151"/>
              <a:gd name="T70" fmla="*/ 184 w 226"/>
              <a:gd name="T71" fmla="*/ 116 h 151"/>
              <a:gd name="T72" fmla="*/ 202 w 226"/>
              <a:gd name="T73" fmla="*/ 108 h 151"/>
              <a:gd name="T74" fmla="*/ 210 w 226"/>
              <a:gd name="T75" fmla="*/ 89 h 151"/>
              <a:gd name="T76" fmla="*/ 203 w 226"/>
              <a:gd name="T77" fmla="*/ 72 h 151"/>
              <a:gd name="T78" fmla="*/ 185 w 226"/>
              <a:gd name="T79" fmla="*/ 65 h 151"/>
              <a:gd name="T80" fmla="*/ 174 w 226"/>
              <a:gd name="T81" fmla="*/ 66 h 151"/>
              <a:gd name="T82" fmla="*/ 176 w 226"/>
              <a:gd name="T83" fmla="*/ 53 h 151"/>
              <a:gd name="T84" fmla="*/ 178 w 226"/>
              <a:gd name="T85" fmla="*/ 53 h 151"/>
              <a:gd name="T86" fmla="*/ 196 w 226"/>
              <a:gd name="T87" fmla="*/ 48 h 151"/>
              <a:gd name="T88" fmla="*/ 204 w 226"/>
              <a:gd name="T89" fmla="*/ 32 h 151"/>
              <a:gd name="T90" fmla="*/ 198 w 226"/>
              <a:gd name="T91" fmla="*/ 18 h 151"/>
              <a:gd name="T92" fmla="*/ 184 w 226"/>
              <a:gd name="T93" fmla="*/ 12 h 151"/>
              <a:gd name="T94" fmla="*/ 169 w 226"/>
              <a:gd name="T95" fmla="*/ 18 h 151"/>
              <a:gd name="T96" fmla="*/ 161 w 226"/>
              <a:gd name="T97" fmla="*/ 35 h 151"/>
              <a:gd name="T98" fmla="*/ 145 w 226"/>
              <a:gd name="T99" fmla="*/ 32 h 151"/>
              <a:gd name="T100" fmla="*/ 158 w 226"/>
              <a:gd name="T101" fmla="*/ 8 h 151"/>
              <a:gd name="T102" fmla="*/ 183 w 226"/>
              <a:gd name="T103" fmla="*/ 0 h 151"/>
              <a:gd name="T104" fmla="*/ 202 w 226"/>
              <a:gd name="T105" fmla="*/ 4 h 151"/>
              <a:gd name="T106" fmla="*/ 215 w 226"/>
              <a:gd name="T107" fmla="*/ 16 h 151"/>
              <a:gd name="T108" fmla="*/ 220 w 226"/>
              <a:gd name="T109" fmla="*/ 32 h 151"/>
              <a:gd name="T110" fmla="*/ 216 w 226"/>
              <a:gd name="T111" fmla="*/ 47 h 151"/>
              <a:gd name="T112" fmla="*/ 203 w 226"/>
              <a:gd name="T113" fmla="*/ 58 h 151"/>
              <a:gd name="T114" fmla="*/ 220 w 226"/>
              <a:gd name="T115" fmla="*/ 69 h 151"/>
              <a:gd name="T116" fmla="*/ 226 w 226"/>
              <a:gd name="T117" fmla="*/ 89 h 151"/>
              <a:gd name="T118" fmla="*/ 214 w 226"/>
              <a:gd name="T119" fmla="*/ 117 h 151"/>
              <a:gd name="T120" fmla="*/ 184 w 226"/>
              <a:gd name="T121" fmla="*/ 128 h 151"/>
              <a:gd name="T122" fmla="*/ 156 w 226"/>
              <a:gd name="T123" fmla="*/ 119 h 151"/>
              <a:gd name="T124" fmla="*/ 144 w 226"/>
              <a:gd name="T125" fmla="*/ 9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0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4" y="93"/>
                </a:moveTo>
                <a:lnTo>
                  <a:pt x="159" y="91"/>
                </a:lnTo>
                <a:cubicBezTo>
                  <a:pt x="161" y="100"/>
                  <a:pt x="164" y="106"/>
                  <a:pt x="168" y="110"/>
                </a:cubicBezTo>
                <a:cubicBezTo>
                  <a:pt x="172" y="114"/>
                  <a:pt x="178" y="116"/>
                  <a:pt x="184" y="116"/>
                </a:cubicBezTo>
                <a:cubicBezTo>
                  <a:pt x="191" y="116"/>
                  <a:pt x="197" y="113"/>
                  <a:pt x="202" y="108"/>
                </a:cubicBezTo>
                <a:cubicBezTo>
                  <a:pt x="207" y="103"/>
                  <a:pt x="210" y="97"/>
                  <a:pt x="210" y="89"/>
                </a:cubicBezTo>
                <a:cubicBezTo>
                  <a:pt x="210" y="82"/>
                  <a:pt x="208" y="76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82" y="65"/>
                  <a:pt x="179" y="65"/>
                  <a:pt x="174" y="66"/>
                </a:cubicBezTo>
                <a:lnTo>
                  <a:pt x="176" y="53"/>
                </a:lnTo>
                <a:cubicBezTo>
                  <a:pt x="177" y="53"/>
                  <a:pt x="178" y="53"/>
                  <a:pt x="178" y="53"/>
                </a:cubicBezTo>
                <a:cubicBezTo>
                  <a:pt x="185" y="53"/>
                  <a:pt x="191" y="51"/>
                  <a:pt x="196" y="48"/>
                </a:cubicBezTo>
                <a:cubicBezTo>
                  <a:pt x="201" y="45"/>
                  <a:pt x="204" y="39"/>
                  <a:pt x="204" y="32"/>
                </a:cubicBezTo>
                <a:cubicBezTo>
                  <a:pt x="204" y="27"/>
                  <a:pt x="202" y="22"/>
                  <a:pt x="198" y="18"/>
                </a:cubicBezTo>
                <a:cubicBezTo>
                  <a:pt x="195" y="14"/>
                  <a:pt x="190" y="12"/>
                  <a:pt x="184" y="12"/>
                </a:cubicBezTo>
                <a:cubicBezTo>
                  <a:pt x="178" y="12"/>
                  <a:pt x="173" y="14"/>
                  <a:pt x="169" y="18"/>
                </a:cubicBezTo>
                <a:cubicBezTo>
                  <a:pt x="165" y="22"/>
                  <a:pt x="162" y="28"/>
                  <a:pt x="161" y="35"/>
                </a:cubicBezTo>
                <a:lnTo>
                  <a:pt x="145" y="32"/>
                </a:lnTo>
                <a:cubicBezTo>
                  <a:pt x="147" y="22"/>
                  <a:pt x="151" y="14"/>
                  <a:pt x="158" y="8"/>
                </a:cubicBezTo>
                <a:cubicBezTo>
                  <a:pt x="165" y="3"/>
                  <a:pt x="173" y="0"/>
                  <a:pt x="183" y="0"/>
                </a:cubicBezTo>
                <a:cubicBezTo>
                  <a:pt x="190" y="0"/>
                  <a:pt x="196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9" y="21"/>
                  <a:pt x="220" y="27"/>
                  <a:pt x="220" y="32"/>
                </a:cubicBezTo>
                <a:cubicBezTo>
                  <a:pt x="220" y="38"/>
                  <a:pt x="219" y="43"/>
                  <a:pt x="216" y="47"/>
                </a:cubicBezTo>
                <a:cubicBezTo>
                  <a:pt x="213" y="52"/>
                  <a:pt x="208" y="55"/>
                  <a:pt x="203" y="58"/>
                </a:cubicBezTo>
                <a:cubicBezTo>
                  <a:pt x="210" y="60"/>
                  <a:pt x="216" y="63"/>
                  <a:pt x="220" y="69"/>
                </a:cubicBezTo>
                <a:cubicBezTo>
                  <a:pt x="224" y="74"/>
                  <a:pt x="226" y="81"/>
                  <a:pt x="226" y="89"/>
                </a:cubicBezTo>
                <a:cubicBezTo>
                  <a:pt x="226" y="100"/>
                  <a:pt x="222" y="109"/>
                  <a:pt x="214" y="117"/>
                </a:cubicBezTo>
                <a:cubicBezTo>
                  <a:pt x="206" y="125"/>
                  <a:pt x="196" y="128"/>
                  <a:pt x="184" y="128"/>
                </a:cubicBezTo>
                <a:cubicBezTo>
                  <a:pt x="173" y="128"/>
                  <a:pt x="163" y="125"/>
                  <a:pt x="156" y="119"/>
                </a:cubicBezTo>
                <a:cubicBezTo>
                  <a:pt x="149" y="112"/>
                  <a:pt x="145" y="103"/>
                  <a:pt x="144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1" name="Freeform 176"/>
          <p:cNvSpPr>
            <a:spLocks noEditPoints="1"/>
          </p:cNvSpPr>
          <p:nvPr/>
        </p:nvSpPr>
        <p:spPr bwMode="auto">
          <a:xfrm>
            <a:off x="4412789" y="4614614"/>
            <a:ext cx="111125" cy="74083"/>
          </a:xfrm>
          <a:custGeom>
            <a:avLst/>
            <a:gdLst>
              <a:gd name="T0" fmla="*/ 0 w 225"/>
              <a:gd name="T1" fmla="*/ 64 h 151"/>
              <a:gd name="T2" fmla="*/ 4 w 225"/>
              <a:gd name="T3" fmla="*/ 28 h 151"/>
              <a:gd name="T4" fmla="*/ 18 w 225"/>
              <a:gd name="T5" fmla="*/ 7 h 151"/>
              <a:gd name="T6" fmla="*/ 41 w 225"/>
              <a:gd name="T7" fmla="*/ 0 h 151"/>
              <a:gd name="T8" fmla="*/ 58 w 225"/>
              <a:gd name="T9" fmla="*/ 4 h 151"/>
              <a:gd name="T10" fmla="*/ 71 w 225"/>
              <a:gd name="T11" fmla="*/ 16 h 151"/>
              <a:gd name="T12" fmla="*/ 79 w 225"/>
              <a:gd name="T13" fmla="*/ 34 h 151"/>
              <a:gd name="T14" fmla="*/ 82 w 225"/>
              <a:gd name="T15" fmla="*/ 64 h 151"/>
              <a:gd name="T16" fmla="*/ 77 w 225"/>
              <a:gd name="T17" fmla="*/ 100 h 151"/>
              <a:gd name="T18" fmla="*/ 64 w 225"/>
              <a:gd name="T19" fmla="*/ 121 h 151"/>
              <a:gd name="T20" fmla="*/ 41 w 225"/>
              <a:gd name="T21" fmla="*/ 129 h 151"/>
              <a:gd name="T22" fmla="*/ 12 w 225"/>
              <a:gd name="T23" fmla="*/ 115 h 151"/>
              <a:gd name="T24" fmla="*/ 0 w 225"/>
              <a:gd name="T25" fmla="*/ 64 h 151"/>
              <a:gd name="T26" fmla="*/ 16 w 225"/>
              <a:gd name="T27" fmla="*/ 64 h 151"/>
              <a:gd name="T28" fmla="*/ 23 w 225"/>
              <a:gd name="T29" fmla="*/ 106 h 151"/>
              <a:gd name="T30" fmla="*/ 41 w 225"/>
              <a:gd name="T31" fmla="*/ 116 h 151"/>
              <a:gd name="T32" fmla="*/ 59 w 225"/>
              <a:gd name="T33" fmla="*/ 105 h 151"/>
              <a:gd name="T34" fmla="*/ 66 w 225"/>
              <a:gd name="T35" fmla="*/ 64 h 151"/>
              <a:gd name="T36" fmla="*/ 59 w 225"/>
              <a:gd name="T37" fmla="*/ 23 h 151"/>
              <a:gd name="T38" fmla="*/ 41 w 225"/>
              <a:gd name="T39" fmla="*/ 13 h 151"/>
              <a:gd name="T40" fmla="*/ 24 w 225"/>
              <a:gd name="T41" fmla="*/ 22 h 151"/>
              <a:gd name="T42" fmla="*/ 16 w 225"/>
              <a:gd name="T43" fmla="*/ 64 h 151"/>
              <a:gd name="T44" fmla="*/ 104 w 225"/>
              <a:gd name="T45" fmla="*/ 126 h 151"/>
              <a:gd name="T46" fmla="*/ 104 w 225"/>
              <a:gd name="T47" fmla="*/ 109 h 151"/>
              <a:gd name="T48" fmla="*/ 122 w 225"/>
              <a:gd name="T49" fmla="*/ 109 h 151"/>
              <a:gd name="T50" fmla="*/ 122 w 225"/>
              <a:gd name="T51" fmla="*/ 126 h 151"/>
              <a:gd name="T52" fmla="*/ 118 w 225"/>
              <a:gd name="T53" fmla="*/ 142 h 151"/>
              <a:gd name="T54" fmla="*/ 107 w 225"/>
              <a:gd name="T55" fmla="*/ 151 h 151"/>
              <a:gd name="T56" fmla="*/ 103 w 225"/>
              <a:gd name="T57" fmla="*/ 145 h 151"/>
              <a:gd name="T58" fmla="*/ 110 w 225"/>
              <a:gd name="T59" fmla="*/ 138 h 151"/>
              <a:gd name="T60" fmla="*/ 113 w 225"/>
              <a:gd name="T61" fmla="*/ 126 h 151"/>
              <a:gd name="T62" fmla="*/ 104 w 225"/>
              <a:gd name="T63" fmla="*/ 126 h 151"/>
              <a:gd name="T64" fmla="*/ 225 w 225"/>
              <a:gd name="T65" fmla="*/ 112 h 151"/>
              <a:gd name="T66" fmla="*/ 225 w 225"/>
              <a:gd name="T67" fmla="*/ 126 h 151"/>
              <a:gd name="T68" fmla="*/ 142 w 225"/>
              <a:gd name="T69" fmla="*/ 126 h 151"/>
              <a:gd name="T70" fmla="*/ 144 w 225"/>
              <a:gd name="T71" fmla="*/ 116 h 151"/>
              <a:gd name="T72" fmla="*/ 154 w 225"/>
              <a:gd name="T73" fmla="*/ 99 h 151"/>
              <a:gd name="T74" fmla="*/ 174 w 225"/>
              <a:gd name="T75" fmla="*/ 80 h 151"/>
              <a:gd name="T76" fmla="*/ 202 w 225"/>
              <a:gd name="T77" fmla="*/ 53 h 151"/>
              <a:gd name="T78" fmla="*/ 209 w 225"/>
              <a:gd name="T79" fmla="*/ 35 h 151"/>
              <a:gd name="T80" fmla="*/ 202 w 225"/>
              <a:gd name="T81" fmla="*/ 19 h 151"/>
              <a:gd name="T82" fmla="*/ 185 w 225"/>
              <a:gd name="T83" fmla="*/ 13 h 151"/>
              <a:gd name="T84" fmla="*/ 167 w 225"/>
              <a:gd name="T85" fmla="*/ 19 h 151"/>
              <a:gd name="T86" fmla="*/ 161 w 225"/>
              <a:gd name="T87" fmla="*/ 38 h 151"/>
              <a:gd name="T88" fmla="*/ 145 w 225"/>
              <a:gd name="T89" fmla="*/ 36 h 151"/>
              <a:gd name="T90" fmla="*/ 157 w 225"/>
              <a:gd name="T91" fmla="*/ 9 h 151"/>
              <a:gd name="T92" fmla="*/ 186 w 225"/>
              <a:gd name="T93" fmla="*/ 0 h 151"/>
              <a:gd name="T94" fmla="*/ 214 w 225"/>
              <a:gd name="T95" fmla="*/ 10 h 151"/>
              <a:gd name="T96" fmla="*/ 225 w 225"/>
              <a:gd name="T97" fmla="*/ 35 h 151"/>
              <a:gd name="T98" fmla="*/ 222 w 225"/>
              <a:gd name="T99" fmla="*/ 50 h 151"/>
              <a:gd name="T100" fmla="*/ 211 w 225"/>
              <a:gd name="T101" fmla="*/ 65 h 151"/>
              <a:gd name="T102" fmla="*/ 188 w 225"/>
              <a:gd name="T103" fmla="*/ 87 h 151"/>
              <a:gd name="T104" fmla="*/ 170 w 225"/>
              <a:gd name="T105" fmla="*/ 103 h 151"/>
              <a:gd name="T106" fmla="*/ 163 w 225"/>
              <a:gd name="T107" fmla="*/ 112 h 151"/>
              <a:gd name="T108" fmla="*/ 225 w 225"/>
              <a:gd name="T109" fmla="*/ 11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5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225" y="112"/>
                </a:moveTo>
                <a:lnTo>
                  <a:pt x="225" y="126"/>
                </a:lnTo>
                <a:lnTo>
                  <a:pt x="142" y="126"/>
                </a:lnTo>
                <a:cubicBezTo>
                  <a:pt x="142" y="123"/>
                  <a:pt x="142" y="119"/>
                  <a:pt x="144" y="116"/>
                </a:cubicBezTo>
                <a:cubicBezTo>
                  <a:pt x="146" y="110"/>
                  <a:pt x="149" y="104"/>
                  <a:pt x="154" y="99"/>
                </a:cubicBezTo>
                <a:cubicBezTo>
                  <a:pt x="158" y="93"/>
                  <a:pt x="165" y="87"/>
                  <a:pt x="174" y="80"/>
                </a:cubicBezTo>
                <a:cubicBezTo>
                  <a:pt x="188" y="68"/>
                  <a:pt x="197" y="60"/>
                  <a:pt x="202" y="53"/>
                </a:cubicBezTo>
                <a:cubicBezTo>
                  <a:pt x="206" y="47"/>
                  <a:pt x="209" y="40"/>
                  <a:pt x="209" y="35"/>
                </a:cubicBezTo>
                <a:cubicBezTo>
                  <a:pt x="209" y="28"/>
                  <a:pt x="207" y="23"/>
                  <a:pt x="202" y="19"/>
                </a:cubicBezTo>
                <a:cubicBezTo>
                  <a:pt x="198" y="15"/>
                  <a:pt x="192" y="13"/>
                  <a:pt x="185" y="13"/>
                </a:cubicBezTo>
                <a:cubicBezTo>
                  <a:pt x="178" y="13"/>
                  <a:pt x="172" y="15"/>
                  <a:pt x="167" y="19"/>
                </a:cubicBezTo>
                <a:cubicBezTo>
                  <a:pt x="163" y="24"/>
                  <a:pt x="161" y="30"/>
                  <a:pt x="161" y="38"/>
                </a:cubicBezTo>
                <a:lnTo>
                  <a:pt x="145" y="36"/>
                </a:lnTo>
                <a:cubicBezTo>
                  <a:pt x="146" y="24"/>
                  <a:pt x="150" y="15"/>
                  <a:pt x="157" y="9"/>
                </a:cubicBezTo>
                <a:cubicBezTo>
                  <a:pt x="164" y="3"/>
                  <a:pt x="174" y="0"/>
                  <a:pt x="186" y="0"/>
                </a:cubicBezTo>
                <a:cubicBezTo>
                  <a:pt x="198" y="0"/>
                  <a:pt x="207" y="3"/>
                  <a:pt x="214" y="10"/>
                </a:cubicBezTo>
                <a:cubicBezTo>
                  <a:pt x="221" y="16"/>
                  <a:pt x="225" y="25"/>
                  <a:pt x="225" y="35"/>
                </a:cubicBezTo>
                <a:cubicBezTo>
                  <a:pt x="225" y="40"/>
                  <a:pt x="224" y="45"/>
                  <a:pt x="222" y="50"/>
                </a:cubicBezTo>
                <a:cubicBezTo>
                  <a:pt x="220" y="55"/>
                  <a:pt x="216" y="60"/>
                  <a:pt x="211" y="65"/>
                </a:cubicBezTo>
                <a:cubicBezTo>
                  <a:pt x="207" y="70"/>
                  <a:pt x="199" y="78"/>
                  <a:pt x="188" y="87"/>
                </a:cubicBezTo>
                <a:cubicBezTo>
                  <a:pt x="178" y="95"/>
                  <a:pt x="172" y="100"/>
                  <a:pt x="170" y="103"/>
                </a:cubicBezTo>
                <a:cubicBezTo>
                  <a:pt x="167" y="106"/>
                  <a:pt x="165" y="109"/>
                  <a:pt x="163" y="112"/>
                </a:cubicBezTo>
                <a:lnTo>
                  <a:pt x="225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2" name="Freeform 177"/>
          <p:cNvSpPr>
            <a:spLocks noEditPoints="1"/>
          </p:cNvSpPr>
          <p:nvPr/>
        </p:nvSpPr>
        <p:spPr bwMode="auto">
          <a:xfrm>
            <a:off x="4412790" y="4885812"/>
            <a:ext cx="99219" cy="75407"/>
          </a:xfrm>
          <a:custGeom>
            <a:avLst/>
            <a:gdLst>
              <a:gd name="T0" fmla="*/ 0 w 202"/>
              <a:gd name="T1" fmla="*/ 64 h 151"/>
              <a:gd name="T2" fmla="*/ 4 w 202"/>
              <a:gd name="T3" fmla="*/ 28 h 151"/>
              <a:gd name="T4" fmla="*/ 18 w 202"/>
              <a:gd name="T5" fmla="*/ 7 h 151"/>
              <a:gd name="T6" fmla="*/ 41 w 202"/>
              <a:gd name="T7" fmla="*/ 0 h 151"/>
              <a:gd name="T8" fmla="*/ 58 w 202"/>
              <a:gd name="T9" fmla="*/ 4 h 151"/>
              <a:gd name="T10" fmla="*/ 71 w 202"/>
              <a:gd name="T11" fmla="*/ 16 h 151"/>
              <a:gd name="T12" fmla="*/ 79 w 202"/>
              <a:gd name="T13" fmla="*/ 35 h 151"/>
              <a:gd name="T14" fmla="*/ 82 w 202"/>
              <a:gd name="T15" fmla="*/ 64 h 151"/>
              <a:gd name="T16" fmla="*/ 77 w 202"/>
              <a:gd name="T17" fmla="*/ 100 h 151"/>
              <a:gd name="T18" fmla="*/ 64 w 202"/>
              <a:gd name="T19" fmla="*/ 121 h 151"/>
              <a:gd name="T20" fmla="*/ 41 w 202"/>
              <a:gd name="T21" fmla="*/ 129 h 151"/>
              <a:gd name="T22" fmla="*/ 12 w 202"/>
              <a:gd name="T23" fmla="*/ 115 h 151"/>
              <a:gd name="T24" fmla="*/ 0 w 202"/>
              <a:gd name="T25" fmla="*/ 64 h 151"/>
              <a:gd name="T26" fmla="*/ 16 w 202"/>
              <a:gd name="T27" fmla="*/ 64 h 151"/>
              <a:gd name="T28" fmla="*/ 23 w 202"/>
              <a:gd name="T29" fmla="*/ 106 h 151"/>
              <a:gd name="T30" fmla="*/ 41 w 202"/>
              <a:gd name="T31" fmla="*/ 116 h 151"/>
              <a:gd name="T32" fmla="*/ 59 w 202"/>
              <a:gd name="T33" fmla="*/ 106 h 151"/>
              <a:gd name="T34" fmla="*/ 66 w 202"/>
              <a:gd name="T35" fmla="*/ 64 h 151"/>
              <a:gd name="T36" fmla="*/ 59 w 202"/>
              <a:gd name="T37" fmla="*/ 23 h 151"/>
              <a:gd name="T38" fmla="*/ 41 w 202"/>
              <a:gd name="T39" fmla="*/ 13 h 151"/>
              <a:gd name="T40" fmla="*/ 24 w 202"/>
              <a:gd name="T41" fmla="*/ 22 h 151"/>
              <a:gd name="T42" fmla="*/ 16 w 202"/>
              <a:gd name="T43" fmla="*/ 64 h 151"/>
              <a:gd name="T44" fmla="*/ 104 w 202"/>
              <a:gd name="T45" fmla="*/ 126 h 151"/>
              <a:gd name="T46" fmla="*/ 104 w 202"/>
              <a:gd name="T47" fmla="*/ 109 h 151"/>
              <a:gd name="T48" fmla="*/ 122 w 202"/>
              <a:gd name="T49" fmla="*/ 109 h 151"/>
              <a:gd name="T50" fmla="*/ 122 w 202"/>
              <a:gd name="T51" fmla="*/ 126 h 151"/>
              <a:gd name="T52" fmla="*/ 118 w 202"/>
              <a:gd name="T53" fmla="*/ 142 h 151"/>
              <a:gd name="T54" fmla="*/ 107 w 202"/>
              <a:gd name="T55" fmla="*/ 151 h 151"/>
              <a:gd name="T56" fmla="*/ 103 w 202"/>
              <a:gd name="T57" fmla="*/ 145 h 151"/>
              <a:gd name="T58" fmla="*/ 110 w 202"/>
              <a:gd name="T59" fmla="*/ 138 h 151"/>
              <a:gd name="T60" fmla="*/ 113 w 202"/>
              <a:gd name="T61" fmla="*/ 126 h 151"/>
              <a:gd name="T62" fmla="*/ 104 w 202"/>
              <a:gd name="T63" fmla="*/ 126 h 151"/>
              <a:gd name="T64" fmla="*/ 202 w 202"/>
              <a:gd name="T65" fmla="*/ 126 h 151"/>
              <a:gd name="T66" fmla="*/ 186 w 202"/>
              <a:gd name="T67" fmla="*/ 126 h 151"/>
              <a:gd name="T68" fmla="*/ 186 w 202"/>
              <a:gd name="T69" fmla="*/ 28 h 151"/>
              <a:gd name="T70" fmla="*/ 172 w 202"/>
              <a:gd name="T71" fmla="*/ 39 h 151"/>
              <a:gd name="T72" fmla="*/ 156 w 202"/>
              <a:gd name="T73" fmla="*/ 46 h 151"/>
              <a:gd name="T74" fmla="*/ 156 w 202"/>
              <a:gd name="T75" fmla="*/ 31 h 151"/>
              <a:gd name="T76" fmla="*/ 178 w 202"/>
              <a:gd name="T77" fmla="*/ 17 h 151"/>
              <a:gd name="T78" fmla="*/ 192 w 202"/>
              <a:gd name="T79" fmla="*/ 0 h 151"/>
              <a:gd name="T80" fmla="*/ 202 w 202"/>
              <a:gd name="T81" fmla="*/ 0 h 151"/>
              <a:gd name="T82" fmla="*/ 202 w 202"/>
              <a:gd name="T83" fmla="*/ 12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2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202" y="126"/>
                </a:moveTo>
                <a:lnTo>
                  <a:pt x="186" y="126"/>
                </a:lnTo>
                <a:lnTo>
                  <a:pt x="186" y="28"/>
                </a:lnTo>
                <a:cubicBezTo>
                  <a:pt x="183" y="31"/>
                  <a:pt x="178" y="35"/>
                  <a:pt x="172" y="39"/>
                </a:cubicBezTo>
                <a:cubicBezTo>
                  <a:pt x="166" y="42"/>
                  <a:pt x="160" y="45"/>
                  <a:pt x="156" y="46"/>
                </a:cubicBezTo>
                <a:lnTo>
                  <a:pt x="156" y="31"/>
                </a:lnTo>
                <a:cubicBezTo>
                  <a:pt x="164" y="27"/>
                  <a:pt x="172" y="23"/>
                  <a:pt x="178" y="17"/>
                </a:cubicBezTo>
                <a:cubicBezTo>
                  <a:pt x="185" y="11"/>
                  <a:pt x="189" y="5"/>
                  <a:pt x="192" y="0"/>
                </a:cubicBezTo>
                <a:lnTo>
                  <a:pt x="202" y="0"/>
                </a:lnTo>
                <a:lnTo>
                  <a:pt x="202" y="1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3" name="Freeform 178"/>
          <p:cNvSpPr>
            <a:spLocks noEditPoints="1"/>
          </p:cNvSpPr>
          <p:nvPr/>
        </p:nvSpPr>
        <p:spPr bwMode="auto">
          <a:xfrm>
            <a:off x="4412789" y="5158333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4 w 226"/>
              <a:gd name="T65" fmla="*/ 64 h 152"/>
              <a:gd name="T66" fmla="*/ 148 w 226"/>
              <a:gd name="T67" fmla="*/ 28 h 152"/>
              <a:gd name="T68" fmla="*/ 162 w 226"/>
              <a:gd name="T69" fmla="*/ 7 h 152"/>
              <a:gd name="T70" fmla="*/ 185 w 226"/>
              <a:gd name="T71" fmla="*/ 0 h 152"/>
              <a:gd name="T72" fmla="*/ 202 w 226"/>
              <a:gd name="T73" fmla="*/ 4 h 152"/>
              <a:gd name="T74" fmla="*/ 215 w 226"/>
              <a:gd name="T75" fmla="*/ 16 h 152"/>
              <a:gd name="T76" fmla="*/ 223 w 226"/>
              <a:gd name="T77" fmla="*/ 35 h 152"/>
              <a:gd name="T78" fmla="*/ 226 w 226"/>
              <a:gd name="T79" fmla="*/ 64 h 152"/>
              <a:gd name="T80" fmla="*/ 221 w 226"/>
              <a:gd name="T81" fmla="*/ 100 h 152"/>
              <a:gd name="T82" fmla="*/ 208 w 226"/>
              <a:gd name="T83" fmla="*/ 121 h 152"/>
              <a:gd name="T84" fmla="*/ 185 w 226"/>
              <a:gd name="T85" fmla="*/ 129 h 152"/>
              <a:gd name="T86" fmla="*/ 156 w 226"/>
              <a:gd name="T87" fmla="*/ 116 h 152"/>
              <a:gd name="T88" fmla="*/ 144 w 226"/>
              <a:gd name="T89" fmla="*/ 64 h 152"/>
              <a:gd name="T90" fmla="*/ 160 w 226"/>
              <a:gd name="T91" fmla="*/ 64 h 152"/>
              <a:gd name="T92" fmla="*/ 167 w 226"/>
              <a:gd name="T93" fmla="*/ 106 h 152"/>
              <a:gd name="T94" fmla="*/ 185 w 226"/>
              <a:gd name="T95" fmla="*/ 116 h 152"/>
              <a:gd name="T96" fmla="*/ 203 w 226"/>
              <a:gd name="T97" fmla="*/ 106 h 152"/>
              <a:gd name="T98" fmla="*/ 210 w 226"/>
              <a:gd name="T99" fmla="*/ 64 h 152"/>
              <a:gd name="T100" fmla="*/ 203 w 226"/>
              <a:gd name="T101" fmla="*/ 23 h 152"/>
              <a:gd name="T102" fmla="*/ 185 w 226"/>
              <a:gd name="T103" fmla="*/ 13 h 152"/>
              <a:gd name="T104" fmla="*/ 168 w 226"/>
              <a:gd name="T105" fmla="*/ 22 h 152"/>
              <a:gd name="T106" fmla="*/ 160 w 226"/>
              <a:gd name="T107" fmla="*/ 6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64"/>
                </a:moveTo>
                <a:cubicBezTo>
                  <a:pt x="144" y="50"/>
                  <a:pt x="145" y="38"/>
                  <a:pt x="148" y="28"/>
                </a:cubicBezTo>
                <a:cubicBezTo>
                  <a:pt x="151" y="19"/>
                  <a:pt x="156" y="12"/>
                  <a:pt x="162" y="7"/>
                </a:cubicBezTo>
                <a:cubicBezTo>
                  <a:pt x="168" y="3"/>
                  <a:pt x="176" y="0"/>
                  <a:pt x="185" y="0"/>
                </a:cubicBezTo>
                <a:cubicBezTo>
                  <a:pt x="192" y="0"/>
                  <a:pt x="197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8" y="21"/>
                  <a:pt x="221" y="27"/>
                  <a:pt x="223" y="35"/>
                </a:cubicBezTo>
                <a:cubicBezTo>
                  <a:pt x="225" y="42"/>
                  <a:pt x="226" y="52"/>
                  <a:pt x="226" y="64"/>
                </a:cubicBezTo>
                <a:cubicBezTo>
                  <a:pt x="226" y="79"/>
                  <a:pt x="224" y="91"/>
                  <a:pt x="221" y="100"/>
                </a:cubicBezTo>
                <a:cubicBezTo>
                  <a:pt x="218" y="109"/>
                  <a:pt x="214" y="116"/>
                  <a:pt x="208" y="121"/>
                </a:cubicBezTo>
                <a:cubicBezTo>
                  <a:pt x="202" y="126"/>
                  <a:pt x="194" y="129"/>
                  <a:pt x="185" y="129"/>
                </a:cubicBezTo>
                <a:cubicBezTo>
                  <a:pt x="173" y="129"/>
                  <a:pt x="163" y="124"/>
                  <a:pt x="156" y="116"/>
                </a:cubicBezTo>
                <a:cubicBezTo>
                  <a:pt x="148" y="105"/>
                  <a:pt x="144" y="88"/>
                  <a:pt x="144" y="64"/>
                </a:cubicBezTo>
                <a:close/>
                <a:moveTo>
                  <a:pt x="160" y="64"/>
                </a:moveTo>
                <a:cubicBezTo>
                  <a:pt x="160" y="85"/>
                  <a:pt x="162" y="99"/>
                  <a:pt x="167" y="106"/>
                </a:cubicBezTo>
                <a:cubicBezTo>
                  <a:pt x="172" y="113"/>
                  <a:pt x="178" y="116"/>
                  <a:pt x="185" y="116"/>
                </a:cubicBezTo>
                <a:cubicBezTo>
                  <a:pt x="192" y="116"/>
                  <a:pt x="198" y="113"/>
                  <a:pt x="203" y="106"/>
                </a:cubicBezTo>
                <a:cubicBezTo>
                  <a:pt x="207" y="99"/>
                  <a:pt x="210" y="85"/>
                  <a:pt x="210" y="64"/>
                </a:cubicBezTo>
                <a:cubicBezTo>
                  <a:pt x="210" y="44"/>
                  <a:pt x="207" y="30"/>
                  <a:pt x="203" y="23"/>
                </a:cubicBezTo>
                <a:cubicBezTo>
                  <a:pt x="198" y="16"/>
                  <a:pt x="192" y="13"/>
                  <a:pt x="185" y="13"/>
                </a:cubicBezTo>
                <a:cubicBezTo>
                  <a:pt x="177" y="13"/>
                  <a:pt x="172" y="16"/>
                  <a:pt x="168" y="22"/>
                </a:cubicBezTo>
                <a:cubicBezTo>
                  <a:pt x="162" y="30"/>
                  <a:pt x="160" y="44"/>
                  <a:pt x="160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179"/>
          <p:cNvSpPr>
            <a:spLocks/>
          </p:cNvSpPr>
          <p:nvPr/>
        </p:nvSpPr>
        <p:spPr bwMode="auto">
          <a:xfrm>
            <a:off x="4746165" y="2458258"/>
            <a:ext cx="2762251" cy="609865"/>
          </a:xfrm>
          <a:custGeom>
            <a:avLst/>
            <a:gdLst>
              <a:gd name="T0" fmla="*/ 0 w 2088"/>
              <a:gd name="T1" fmla="*/ 0 h 461"/>
              <a:gd name="T2" fmla="*/ 1 w 2088"/>
              <a:gd name="T3" fmla="*/ 0 h 461"/>
              <a:gd name="T4" fmla="*/ 1 w 2088"/>
              <a:gd name="T5" fmla="*/ 0 h 461"/>
              <a:gd name="T6" fmla="*/ 19 w 2088"/>
              <a:gd name="T7" fmla="*/ 0 h 461"/>
              <a:gd name="T8" fmla="*/ 19 w 2088"/>
              <a:gd name="T9" fmla="*/ 26 h 461"/>
              <a:gd name="T10" fmla="*/ 28 w 2088"/>
              <a:gd name="T11" fmla="*/ 26 h 461"/>
              <a:gd name="T12" fmla="*/ 28 w 2088"/>
              <a:gd name="T13" fmla="*/ 52 h 461"/>
              <a:gd name="T14" fmla="*/ 166 w 2088"/>
              <a:gd name="T15" fmla="*/ 52 h 461"/>
              <a:gd name="T16" fmla="*/ 166 w 2088"/>
              <a:gd name="T17" fmla="*/ 79 h 461"/>
              <a:gd name="T18" fmla="*/ 199 w 2088"/>
              <a:gd name="T19" fmla="*/ 79 h 461"/>
              <a:gd name="T20" fmla="*/ 199 w 2088"/>
              <a:gd name="T21" fmla="*/ 106 h 461"/>
              <a:gd name="T22" fmla="*/ 243 w 2088"/>
              <a:gd name="T23" fmla="*/ 106 h 461"/>
              <a:gd name="T24" fmla="*/ 243 w 2088"/>
              <a:gd name="T25" fmla="*/ 133 h 461"/>
              <a:gd name="T26" fmla="*/ 263 w 2088"/>
              <a:gd name="T27" fmla="*/ 133 h 461"/>
              <a:gd name="T28" fmla="*/ 263 w 2088"/>
              <a:gd name="T29" fmla="*/ 161 h 461"/>
              <a:gd name="T30" fmla="*/ 417 w 2088"/>
              <a:gd name="T31" fmla="*/ 161 h 461"/>
              <a:gd name="T32" fmla="*/ 417 w 2088"/>
              <a:gd name="T33" fmla="*/ 190 h 461"/>
              <a:gd name="T34" fmla="*/ 522 w 2088"/>
              <a:gd name="T35" fmla="*/ 190 h 461"/>
              <a:gd name="T36" fmla="*/ 522 w 2088"/>
              <a:gd name="T37" fmla="*/ 219 h 461"/>
              <a:gd name="T38" fmla="*/ 633 w 2088"/>
              <a:gd name="T39" fmla="*/ 219 h 461"/>
              <a:gd name="T40" fmla="*/ 633 w 2088"/>
              <a:gd name="T41" fmla="*/ 249 h 461"/>
              <a:gd name="T42" fmla="*/ 649 w 2088"/>
              <a:gd name="T43" fmla="*/ 249 h 461"/>
              <a:gd name="T44" fmla="*/ 649 w 2088"/>
              <a:gd name="T45" fmla="*/ 279 h 461"/>
              <a:gd name="T46" fmla="*/ 741 w 2088"/>
              <a:gd name="T47" fmla="*/ 279 h 461"/>
              <a:gd name="T48" fmla="*/ 741 w 2088"/>
              <a:gd name="T49" fmla="*/ 310 h 461"/>
              <a:gd name="T50" fmla="*/ 906 w 2088"/>
              <a:gd name="T51" fmla="*/ 310 h 461"/>
              <a:gd name="T52" fmla="*/ 906 w 2088"/>
              <a:gd name="T53" fmla="*/ 342 h 461"/>
              <a:gd name="T54" fmla="*/ 1031 w 2088"/>
              <a:gd name="T55" fmla="*/ 342 h 461"/>
              <a:gd name="T56" fmla="*/ 1031 w 2088"/>
              <a:gd name="T57" fmla="*/ 378 h 461"/>
              <a:gd name="T58" fmla="*/ 1131 w 2088"/>
              <a:gd name="T59" fmla="*/ 378 h 461"/>
              <a:gd name="T60" fmla="*/ 1131 w 2088"/>
              <a:gd name="T61" fmla="*/ 417 h 461"/>
              <a:gd name="T62" fmla="*/ 1182 w 2088"/>
              <a:gd name="T63" fmla="*/ 417 h 461"/>
              <a:gd name="T64" fmla="*/ 1182 w 2088"/>
              <a:gd name="T65" fmla="*/ 461 h 461"/>
              <a:gd name="T66" fmla="*/ 2088 w 2088"/>
              <a:gd name="T67" fmla="*/ 461 h 461"/>
              <a:gd name="T68" fmla="*/ 2088 w 2088"/>
              <a:gd name="T69" fmla="*/ 461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88" h="461">
                <a:moveTo>
                  <a:pt x="0" y="0"/>
                </a:moveTo>
                <a:lnTo>
                  <a:pt x="1" y="0"/>
                </a:lnTo>
                <a:lnTo>
                  <a:pt x="1" y="0"/>
                </a:lnTo>
                <a:lnTo>
                  <a:pt x="19" y="0"/>
                </a:lnTo>
                <a:lnTo>
                  <a:pt x="19" y="26"/>
                </a:lnTo>
                <a:lnTo>
                  <a:pt x="28" y="26"/>
                </a:lnTo>
                <a:lnTo>
                  <a:pt x="28" y="52"/>
                </a:lnTo>
                <a:lnTo>
                  <a:pt x="166" y="52"/>
                </a:lnTo>
                <a:lnTo>
                  <a:pt x="166" y="79"/>
                </a:lnTo>
                <a:lnTo>
                  <a:pt x="199" y="79"/>
                </a:lnTo>
                <a:lnTo>
                  <a:pt x="199" y="106"/>
                </a:lnTo>
                <a:lnTo>
                  <a:pt x="243" y="106"/>
                </a:lnTo>
                <a:lnTo>
                  <a:pt x="243" y="133"/>
                </a:lnTo>
                <a:lnTo>
                  <a:pt x="263" y="133"/>
                </a:lnTo>
                <a:lnTo>
                  <a:pt x="263" y="161"/>
                </a:lnTo>
                <a:lnTo>
                  <a:pt x="417" y="161"/>
                </a:lnTo>
                <a:lnTo>
                  <a:pt x="417" y="190"/>
                </a:lnTo>
                <a:lnTo>
                  <a:pt x="522" y="190"/>
                </a:lnTo>
                <a:lnTo>
                  <a:pt x="522" y="219"/>
                </a:lnTo>
                <a:lnTo>
                  <a:pt x="633" y="219"/>
                </a:lnTo>
                <a:lnTo>
                  <a:pt x="633" y="249"/>
                </a:lnTo>
                <a:lnTo>
                  <a:pt x="649" y="249"/>
                </a:lnTo>
                <a:lnTo>
                  <a:pt x="649" y="279"/>
                </a:lnTo>
                <a:lnTo>
                  <a:pt x="741" y="279"/>
                </a:lnTo>
                <a:lnTo>
                  <a:pt x="741" y="310"/>
                </a:lnTo>
                <a:lnTo>
                  <a:pt x="906" y="310"/>
                </a:lnTo>
                <a:lnTo>
                  <a:pt x="906" y="342"/>
                </a:lnTo>
                <a:lnTo>
                  <a:pt x="1031" y="342"/>
                </a:lnTo>
                <a:lnTo>
                  <a:pt x="1031" y="378"/>
                </a:lnTo>
                <a:lnTo>
                  <a:pt x="1131" y="378"/>
                </a:lnTo>
                <a:lnTo>
                  <a:pt x="1131" y="417"/>
                </a:lnTo>
                <a:lnTo>
                  <a:pt x="1182" y="417"/>
                </a:lnTo>
                <a:lnTo>
                  <a:pt x="1182" y="461"/>
                </a:lnTo>
                <a:lnTo>
                  <a:pt x="2088" y="461"/>
                </a:lnTo>
                <a:lnTo>
                  <a:pt x="2088" y="461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" name="Freeform 180"/>
          <p:cNvSpPr>
            <a:spLocks/>
          </p:cNvSpPr>
          <p:nvPr/>
        </p:nvSpPr>
        <p:spPr bwMode="auto">
          <a:xfrm>
            <a:off x="4746164" y="2458257"/>
            <a:ext cx="2641865" cy="1326887"/>
          </a:xfrm>
          <a:custGeom>
            <a:avLst/>
            <a:gdLst>
              <a:gd name="T0" fmla="*/ 0 w 1997"/>
              <a:gd name="T1" fmla="*/ 0 h 1003"/>
              <a:gd name="T2" fmla="*/ 1 w 1997"/>
              <a:gd name="T3" fmla="*/ 0 h 1003"/>
              <a:gd name="T4" fmla="*/ 1 w 1997"/>
              <a:gd name="T5" fmla="*/ 0 h 1003"/>
              <a:gd name="T6" fmla="*/ 42 w 1997"/>
              <a:gd name="T7" fmla="*/ 0 h 1003"/>
              <a:gd name="T8" fmla="*/ 42 w 1997"/>
              <a:gd name="T9" fmla="*/ 82 h 1003"/>
              <a:gd name="T10" fmla="*/ 44 w 1997"/>
              <a:gd name="T11" fmla="*/ 82 h 1003"/>
              <a:gd name="T12" fmla="*/ 44 w 1997"/>
              <a:gd name="T13" fmla="*/ 165 h 1003"/>
              <a:gd name="T14" fmla="*/ 86 w 1997"/>
              <a:gd name="T15" fmla="*/ 165 h 1003"/>
              <a:gd name="T16" fmla="*/ 86 w 1997"/>
              <a:gd name="T17" fmla="*/ 247 h 1003"/>
              <a:gd name="T18" fmla="*/ 98 w 1997"/>
              <a:gd name="T19" fmla="*/ 247 h 1003"/>
              <a:gd name="T20" fmla="*/ 98 w 1997"/>
              <a:gd name="T21" fmla="*/ 329 h 1003"/>
              <a:gd name="T22" fmla="*/ 110 w 1997"/>
              <a:gd name="T23" fmla="*/ 329 h 1003"/>
              <a:gd name="T24" fmla="*/ 110 w 1997"/>
              <a:gd name="T25" fmla="*/ 411 h 1003"/>
              <a:gd name="T26" fmla="*/ 291 w 1997"/>
              <a:gd name="T27" fmla="*/ 411 h 1003"/>
              <a:gd name="T28" fmla="*/ 291 w 1997"/>
              <a:gd name="T29" fmla="*/ 498 h 1003"/>
              <a:gd name="T30" fmla="*/ 345 w 1997"/>
              <a:gd name="T31" fmla="*/ 498 h 1003"/>
              <a:gd name="T32" fmla="*/ 345 w 1997"/>
              <a:gd name="T33" fmla="*/ 590 h 1003"/>
              <a:gd name="T34" fmla="*/ 534 w 1997"/>
              <a:gd name="T35" fmla="*/ 590 h 1003"/>
              <a:gd name="T36" fmla="*/ 534 w 1997"/>
              <a:gd name="T37" fmla="*/ 681 h 1003"/>
              <a:gd name="T38" fmla="*/ 582 w 1997"/>
              <a:gd name="T39" fmla="*/ 681 h 1003"/>
              <a:gd name="T40" fmla="*/ 582 w 1997"/>
              <a:gd name="T41" fmla="*/ 773 h 1003"/>
              <a:gd name="T42" fmla="*/ 631 w 1997"/>
              <a:gd name="T43" fmla="*/ 773 h 1003"/>
              <a:gd name="T44" fmla="*/ 631 w 1997"/>
              <a:gd name="T45" fmla="*/ 871 h 1003"/>
              <a:gd name="T46" fmla="*/ 1237 w 1997"/>
              <a:gd name="T47" fmla="*/ 871 h 1003"/>
              <a:gd name="T48" fmla="*/ 1237 w 1997"/>
              <a:gd name="T49" fmla="*/ 1003 h 1003"/>
              <a:gd name="T50" fmla="*/ 1997 w 1997"/>
              <a:gd name="T51" fmla="*/ 1003 h 1003"/>
              <a:gd name="T52" fmla="*/ 1997 w 1997"/>
              <a:gd name="T53" fmla="*/ 1003 h 10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997" h="1003">
                <a:moveTo>
                  <a:pt x="0" y="0"/>
                </a:moveTo>
                <a:lnTo>
                  <a:pt x="1" y="0"/>
                </a:lnTo>
                <a:lnTo>
                  <a:pt x="1" y="0"/>
                </a:lnTo>
                <a:lnTo>
                  <a:pt x="42" y="0"/>
                </a:lnTo>
                <a:lnTo>
                  <a:pt x="42" y="82"/>
                </a:lnTo>
                <a:lnTo>
                  <a:pt x="44" y="82"/>
                </a:lnTo>
                <a:lnTo>
                  <a:pt x="44" y="165"/>
                </a:lnTo>
                <a:lnTo>
                  <a:pt x="86" y="165"/>
                </a:lnTo>
                <a:lnTo>
                  <a:pt x="86" y="247"/>
                </a:lnTo>
                <a:lnTo>
                  <a:pt x="98" y="247"/>
                </a:lnTo>
                <a:lnTo>
                  <a:pt x="98" y="329"/>
                </a:lnTo>
                <a:lnTo>
                  <a:pt x="110" y="329"/>
                </a:lnTo>
                <a:lnTo>
                  <a:pt x="110" y="411"/>
                </a:lnTo>
                <a:lnTo>
                  <a:pt x="291" y="411"/>
                </a:lnTo>
                <a:lnTo>
                  <a:pt x="291" y="498"/>
                </a:lnTo>
                <a:lnTo>
                  <a:pt x="345" y="498"/>
                </a:lnTo>
                <a:lnTo>
                  <a:pt x="345" y="590"/>
                </a:lnTo>
                <a:lnTo>
                  <a:pt x="534" y="590"/>
                </a:lnTo>
                <a:lnTo>
                  <a:pt x="534" y="681"/>
                </a:lnTo>
                <a:lnTo>
                  <a:pt x="582" y="681"/>
                </a:lnTo>
                <a:lnTo>
                  <a:pt x="582" y="773"/>
                </a:lnTo>
                <a:lnTo>
                  <a:pt x="631" y="773"/>
                </a:lnTo>
                <a:lnTo>
                  <a:pt x="631" y="871"/>
                </a:lnTo>
                <a:lnTo>
                  <a:pt x="1237" y="871"/>
                </a:lnTo>
                <a:lnTo>
                  <a:pt x="1237" y="1003"/>
                </a:lnTo>
                <a:lnTo>
                  <a:pt x="1997" y="1003"/>
                </a:lnTo>
                <a:lnTo>
                  <a:pt x="1997" y="1003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" name="Freeform 181"/>
          <p:cNvSpPr>
            <a:spLocks noEditPoints="1"/>
          </p:cNvSpPr>
          <p:nvPr/>
        </p:nvSpPr>
        <p:spPr bwMode="auto">
          <a:xfrm>
            <a:off x="4722352" y="243179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7" name="Freeform 182"/>
          <p:cNvSpPr>
            <a:spLocks noEditPoints="1"/>
          </p:cNvSpPr>
          <p:nvPr/>
        </p:nvSpPr>
        <p:spPr bwMode="auto">
          <a:xfrm>
            <a:off x="4730289" y="243179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19 w 40"/>
              <a:gd name="T5" fmla="*/ 0 h 40"/>
              <a:gd name="T6" fmla="*/ 19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8" name="Freeform 183"/>
          <p:cNvSpPr>
            <a:spLocks noEditPoints="1"/>
          </p:cNvSpPr>
          <p:nvPr/>
        </p:nvSpPr>
        <p:spPr bwMode="auto">
          <a:xfrm>
            <a:off x="4809664" y="250059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9" name="Freeform 184"/>
          <p:cNvSpPr>
            <a:spLocks noEditPoints="1"/>
          </p:cNvSpPr>
          <p:nvPr/>
        </p:nvSpPr>
        <p:spPr bwMode="auto">
          <a:xfrm>
            <a:off x="4817602" y="250059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0" name="Freeform 185"/>
          <p:cNvSpPr>
            <a:spLocks noEditPoints="1"/>
          </p:cNvSpPr>
          <p:nvPr/>
        </p:nvSpPr>
        <p:spPr bwMode="auto">
          <a:xfrm>
            <a:off x="4990905" y="2570706"/>
            <a:ext cx="51594" cy="52917"/>
          </a:xfrm>
          <a:custGeom>
            <a:avLst/>
            <a:gdLst>
              <a:gd name="T0" fmla="*/ 0 w 39"/>
              <a:gd name="T1" fmla="*/ 21 h 40"/>
              <a:gd name="T2" fmla="*/ 39 w 39"/>
              <a:gd name="T3" fmla="*/ 21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1"/>
                </a:moveTo>
                <a:lnTo>
                  <a:pt x="39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1" name="Freeform 186"/>
          <p:cNvSpPr>
            <a:spLocks noEditPoints="1"/>
          </p:cNvSpPr>
          <p:nvPr/>
        </p:nvSpPr>
        <p:spPr bwMode="auto">
          <a:xfrm>
            <a:off x="5022655" y="2570706"/>
            <a:ext cx="51594" cy="52917"/>
          </a:xfrm>
          <a:custGeom>
            <a:avLst/>
            <a:gdLst>
              <a:gd name="T0" fmla="*/ 0 w 39"/>
              <a:gd name="T1" fmla="*/ 21 h 40"/>
              <a:gd name="T2" fmla="*/ 39 w 39"/>
              <a:gd name="T3" fmla="*/ 21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1"/>
                </a:moveTo>
                <a:lnTo>
                  <a:pt x="39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187"/>
          <p:cNvSpPr>
            <a:spLocks noEditPoints="1"/>
          </p:cNvSpPr>
          <p:nvPr/>
        </p:nvSpPr>
        <p:spPr bwMode="auto">
          <a:xfrm>
            <a:off x="5035883" y="2570706"/>
            <a:ext cx="52917" cy="52917"/>
          </a:xfrm>
          <a:custGeom>
            <a:avLst/>
            <a:gdLst>
              <a:gd name="T0" fmla="*/ 0 w 40"/>
              <a:gd name="T1" fmla="*/ 21 h 40"/>
              <a:gd name="T2" fmla="*/ 40 w 40"/>
              <a:gd name="T3" fmla="*/ 21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3" name="Freeform 188"/>
          <p:cNvSpPr>
            <a:spLocks noEditPoints="1"/>
          </p:cNvSpPr>
          <p:nvPr/>
        </p:nvSpPr>
        <p:spPr bwMode="auto">
          <a:xfrm>
            <a:off x="5109967" y="264478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Freeform 189"/>
          <p:cNvSpPr>
            <a:spLocks noEditPoints="1"/>
          </p:cNvSpPr>
          <p:nvPr/>
        </p:nvSpPr>
        <p:spPr bwMode="auto">
          <a:xfrm>
            <a:off x="5223737" y="264478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5" name="Freeform 190"/>
          <p:cNvSpPr>
            <a:spLocks noEditPoints="1"/>
          </p:cNvSpPr>
          <p:nvPr/>
        </p:nvSpPr>
        <p:spPr bwMode="auto">
          <a:xfrm>
            <a:off x="5349414" y="2683153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6" name="Freeform 191"/>
          <p:cNvSpPr>
            <a:spLocks noEditPoints="1"/>
          </p:cNvSpPr>
          <p:nvPr/>
        </p:nvSpPr>
        <p:spPr bwMode="auto">
          <a:xfrm>
            <a:off x="5436727" y="272151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7" name="Freeform 192"/>
          <p:cNvSpPr>
            <a:spLocks noEditPoints="1"/>
          </p:cNvSpPr>
          <p:nvPr/>
        </p:nvSpPr>
        <p:spPr bwMode="auto">
          <a:xfrm>
            <a:off x="5447310" y="272151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8" name="Freeform 193"/>
          <p:cNvSpPr>
            <a:spLocks noEditPoints="1"/>
          </p:cNvSpPr>
          <p:nvPr/>
        </p:nvSpPr>
        <p:spPr bwMode="auto">
          <a:xfrm>
            <a:off x="5734383" y="2840581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9" name="Freeform 194"/>
          <p:cNvSpPr>
            <a:spLocks noEditPoints="1"/>
          </p:cNvSpPr>
          <p:nvPr/>
        </p:nvSpPr>
        <p:spPr bwMode="auto">
          <a:xfrm>
            <a:off x="5787300" y="2840581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195"/>
          <p:cNvSpPr>
            <a:spLocks noEditPoints="1"/>
          </p:cNvSpPr>
          <p:nvPr/>
        </p:nvSpPr>
        <p:spPr bwMode="auto">
          <a:xfrm>
            <a:off x="5791269" y="2840581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19 w 40"/>
              <a:gd name="T5" fmla="*/ 0 h 41"/>
              <a:gd name="T6" fmla="*/ 19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1" name="Freeform 196"/>
          <p:cNvSpPr>
            <a:spLocks noEditPoints="1"/>
          </p:cNvSpPr>
          <p:nvPr/>
        </p:nvSpPr>
        <p:spPr bwMode="auto">
          <a:xfrm>
            <a:off x="5800529" y="2840581"/>
            <a:ext cx="54240" cy="54240"/>
          </a:xfrm>
          <a:custGeom>
            <a:avLst/>
            <a:gdLst>
              <a:gd name="T0" fmla="*/ 0 w 41"/>
              <a:gd name="T1" fmla="*/ 21 h 41"/>
              <a:gd name="T2" fmla="*/ 41 w 41"/>
              <a:gd name="T3" fmla="*/ 21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1"/>
                </a:moveTo>
                <a:lnTo>
                  <a:pt x="41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Freeform 197"/>
          <p:cNvSpPr>
            <a:spLocks noEditPoints="1"/>
          </p:cNvSpPr>
          <p:nvPr/>
        </p:nvSpPr>
        <p:spPr bwMode="auto">
          <a:xfrm>
            <a:off x="5836248" y="2840581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3" name="Freeform 198"/>
          <p:cNvSpPr>
            <a:spLocks noEditPoints="1"/>
          </p:cNvSpPr>
          <p:nvPr/>
        </p:nvSpPr>
        <p:spPr bwMode="auto">
          <a:xfrm>
            <a:off x="5950019" y="2884238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5" name="Freeform 199"/>
          <p:cNvSpPr>
            <a:spLocks noEditPoints="1"/>
          </p:cNvSpPr>
          <p:nvPr/>
        </p:nvSpPr>
        <p:spPr bwMode="auto">
          <a:xfrm>
            <a:off x="6018811" y="2884238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6" name="Freeform 200"/>
          <p:cNvSpPr>
            <a:spLocks noEditPoints="1"/>
          </p:cNvSpPr>
          <p:nvPr/>
        </p:nvSpPr>
        <p:spPr bwMode="auto">
          <a:xfrm>
            <a:off x="6038655" y="2884238"/>
            <a:ext cx="51594" cy="54240"/>
          </a:xfrm>
          <a:custGeom>
            <a:avLst/>
            <a:gdLst>
              <a:gd name="T0" fmla="*/ 0 w 39"/>
              <a:gd name="T1" fmla="*/ 20 h 41"/>
              <a:gd name="T2" fmla="*/ 39 w 39"/>
              <a:gd name="T3" fmla="*/ 20 h 41"/>
              <a:gd name="T4" fmla="*/ 19 w 39"/>
              <a:gd name="T5" fmla="*/ 0 h 41"/>
              <a:gd name="T6" fmla="*/ 19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7" name="Freeform 201"/>
          <p:cNvSpPr>
            <a:spLocks noEditPoints="1"/>
          </p:cNvSpPr>
          <p:nvPr/>
        </p:nvSpPr>
        <p:spPr bwMode="auto">
          <a:xfrm>
            <a:off x="6075696" y="2884238"/>
            <a:ext cx="51594" cy="54240"/>
          </a:xfrm>
          <a:custGeom>
            <a:avLst/>
            <a:gdLst>
              <a:gd name="T0" fmla="*/ 0 w 39"/>
              <a:gd name="T1" fmla="*/ 20 h 41"/>
              <a:gd name="T2" fmla="*/ 39 w 39"/>
              <a:gd name="T3" fmla="*/ 20 h 41"/>
              <a:gd name="T4" fmla="*/ 20 w 39"/>
              <a:gd name="T5" fmla="*/ 0 h 41"/>
              <a:gd name="T6" fmla="*/ 20 w 39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1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8" name="Freeform 202"/>
          <p:cNvSpPr>
            <a:spLocks noEditPoints="1"/>
          </p:cNvSpPr>
          <p:nvPr/>
        </p:nvSpPr>
        <p:spPr bwMode="auto">
          <a:xfrm>
            <a:off x="6102154" y="2931862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203"/>
          <p:cNvSpPr>
            <a:spLocks noEditPoints="1"/>
          </p:cNvSpPr>
          <p:nvPr/>
        </p:nvSpPr>
        <p:spPr bwMode="auto">
          <a:xfrm>
            <a:off x="6163008" y="2931862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204"/>
          <p:cNvSpPr>
            <a:spLocks noEditPoints="1"/>
          </p:cNvSpPr>
          <p:nvPr/>
        </p:nvSpPr>
        <p:spPr bwMode="auto">
          <a:xfrm>
            <a:off x="6176237" y="2931862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205"/>
          <p:cNvSpPr>
            <a:spLocks noEditPoints="1"/>
          </p:cNvSpPr>
          <p:nvPr/>
        </p:nvSpPr>
        <p:spPr bwMode="auto">
          <a:xfrm>
            <a:off x="6200050" y="2931862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206"/>
          <p:cNvSpPr>
            <a:spLocks noEditPoints="1"/>
          </p:cNvSpPr>
          <p:nvPr/>
        </p:nvSpPr>
        <p:spPr bwMode="auto">
          <a:xfrm>
            <a:off x="6223862" y="298345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207"/>
          <p:cNvSpPr>
            <a:spLocks noEditPoints="1"/>
          </p:cNvSpPr>
          <p:nvPr/>
        </p:nvSpPr>
        <p:spPr bwMode="auto">
          <a:xfrm>
            <a:off x="6229154" y="298345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208"/>
          <p:cNvSpPr>
            <a:spLocks noEditPoints="1"/>
          </p:cNvSpPr>
          <p:nvPr/>
        </p:nvSpPr>
        <p:spPr bwMode="auto">
          <a:xfrm>
            <a:off x="6239737" y="298345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2" name="Freeform 209"/>
          <p:cNvSpPr>
            <a:spLocks noEditPoints="1"/>
          </p:cNvSpPr>
          <p:nvPr/>
        </p:nvSpPr>
        <p:spPr bwMode="auto">
          <a:xfrm>
            <a:off x="6245029" y="298345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3" name="Freeform 210"/>
          <p:cNvSpPr>
            <a:spLocks noEditPoints="1"/>
          </p:cNvSpPr>
          <p:nvPr/>
        </p:nvSpPr>
        <p:spPr bwMode="auto">
          <a:xfrm>
            <a:off x="6276779" y="298345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4" name="Freeform 211"/>
          <p:cNvSpPr>
            <a:spLocks noEditPoints="1"/>
          </p:cNvSpPr>
          <p:nvPr/>
        </p:nvSpPr>
        <p:spPr bwMode="auto">
          <a:xfrm>
            <a:off x="6303238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5" name="Freeform 212"/>
          <p:cNvSpPr>
            <a:spLocks noEditPoints="1"/>
          </p:cNvSpPr>
          <p:nvPr/>
        </p:nvSpPr>
        <p:spPr bwMode="auto">
          <a:xfrm>
            <a:off x="6305883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8" name="Freeform 213"/>
          <p:cNvSpPr>
            <a:spLocks noEditPoints="1"/>
          </p:cNvSpPr>
          <p:nvPr/>
        </p:nvSpPr>
        <p:spPr bwMode="auto">
          <a:xfrm>
            <a:off x="6319113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9" name="Freeform 214"/>
          <p:cNvSpPr>
            <a:spLocks noEditPoints="1"/>
          </p:cNvSpPr>
          <p:nvPr/>
        </p:nvSpPr>
        <p:spPr bwMode="auto">
          <a:xfrm>
            <a:off x="6342925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0" name="Freeform 215"/>
          <p:cNvSpPr>
            <a:spLocks noEditPoints="1"/>
          </p:cNvSpPr>
          <p:nvPr/>
        </p:nvSpPr>
        <p:spPr bwMode="auto">
          <a:xfrm>
            <a:off x="6362769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1" name="Freeform 216"/>
          <p:cNvSpPr>
            <a:spLocks noEditPoints="1"/>
          </p:cNvSpPr>
          <p:nvPr/>
        </p:nvSpPr>
        <p:spPr bwMode="auto">
          <a:xfrm>
            <a:off x="6373352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2" name="Freeform 217"/>
          <p:cNvSpPr>
            <a:spLocks noEditPoints="1"/>
          </p:cNvSpPr>
          <p:nvPr/>
        </p:nvSpPr>
        <p:spPr bwMode="auto">
          <a:xfrm>
            <a:off x="6413040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3" name="Freeform 218"/>
          <p:cNvSpPr>
            <a:spLocks noEditPoints="1"/>
          </p:cNvSpPr>
          <p:nvPr/>
        </p:nvSpPr>
        <p:spPr bwMode="auto">
          <a:xfrm>
            <a:off x="6415686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4" name="Freeform 219"/>
          <p:cNvSpPr>
            <a:spLocks noEditPoints="1"/>
          </p:cNvSpPr>
          <p:nvPr/>
        </p:nvSpPr>
        <p:spPr bwMode="auto">
          <a:xfrm>
            <a:off x="6479186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5" name="Freeform 220"/>
          <p:cNvSpPr>
            <a:spLocks noEditPoints="1"/>
          </p:cNvSpPr>
          <p:nvPr/>
        </p:nvSpPr>
        <p:spPr bwMode="auto">
          <a:xfrm>
            <a:off x="6502998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6" name="Freeform 221"/>
          <p:cNvSpPr>
            <a:spLocks noEditPoints="1"/>
          </p:cNvSpPr>
          <p:nvPr/>
        </p:nvSpPr>
        <p:spPr bwMode="auto">
          <a:xfrm>
            <a:off x="6534748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7" name="Freeform 222"/>
          <p:cNvSpPr>
            <a:spLocks noEditPoints="1"/>
          </p:cNvSpPr>
          <p:nvPr/>
        </p:nvSpPr>
        <p:spPr bwMode="auto">
          <a:xfrm>
            <a:off x="6566498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8" name="Freeform 223"/>
          <p:cNvSpPr>
            <a:spLocks noEditPoints="1"/>
          </p:cNvSpPr>
          <p:nvPr/>
        </p:nvSpPr>
        <p:spPr bwMode="auto">
          <a:xfrm>
            <a:off x="6588988" y="3041664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9" name="Freeform 224"/>
          <p:cNvSpPr>
            <a:spLocks noEditPoints="1"/>
          </p:cNvSpPr>
          <p:nvPr/>
        </p:nvSpPr>
        <p:spPr bwMode="auto">
          <a:xfrm>
            <a:off x="6636612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0" name="Freeform 225"/>
          <p:cNvSpPr>
            <a:spLocks noEditPoints="1"/>
          </p:cNvSpPr>
          <p:nvPr/>
        </p:nvSpPr>
        <p:spPr bwMode="auto">
          <a:xfrm>
            <a:off x="6660425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1" name="Freeform 226"/>
          <p:cNvSpPr>
            <a:spLocks noEditPoints="1"/>
          </p:cNvSpPr>
          <p:nvPr/>
        </p:nvSpPr>
        <p:spPr bwMode="auto">
          <a:xfrm>
            <a:off x="6673654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2" name="Freeform 227"/>
          <p:cNvSpPr>
            <a:spLocks noEditPoints="1"/>
          </p:cNvSpPr>
          <p:nvPr/>
        </p:nvSpPr>
        <p:spPr bwMode="auto">
          <a:xfrm>
            <a:off x="6684237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3" name="Freeform 228"/>
          <p:cNvSpPr>
            <a:spLocks noEditPoints="1"/>
          </p:cNvSpPr>
          <p:nvPr/>
        </p:nvSpPr>
        <p:spPr bwMode="auto">
          <a:xfrm>
            <a:off x="6713342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4" name="Freeform 229"/>
          <p:cNvSpPr>
            <a:spLocks noEditPoints="1"/>
          </p:cNvSpPr>
          <p:nvPr/>
        </p:nvSpPr>
        <p:spPr bwMode="auto">
          <a:xfrm>
            <a:off x="6803300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5" name="Freeform 230"/>
          <p:cNvSpPr>
            <a:spLocks noEditPoints="1"/>
          </p:cNvSpPr>
          <p:nvPr/>
        </p:nvSpPr>
        <p:spPr bwMode="auto">
          <a:xfrm>
            <a:off x="6829758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" name="Freeform 231"/>
          <p:cNvSpPr>
            <a:spLocks noEditPoints="1"/>
          </p:cNvSpPr>
          <p:nvPr/>
        </p:nvSpPr>
        <p:spPr bwMode="auto">
          <a:xfrm>
            <a:off x="6853571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7" name="Freeform 232"/>
          <p:cNvSpPr>
            <a:spLocks noEditPoints="1"/>
          </p:cNvSpPr>
          <p:nvPr/>
        </p:nvSpPr>
        <p:spPr bwMode="auto">
          <a:xfrm>
            <a:off x="6861508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8" name="Freeform 233"/>
          <p:cNvSpPr>
            <a:spLocks noEditPoints="1"/>
          </p:cNvSpPr>
          <p:nvPr/>
        </p:nvSpPr>
        <p:spPr bwMode="auto">
          <a:xfrm>
            <a:off x="6881352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9" name="Freeform 234"/>
          <p:cNvSpPr>
            <a:spLocks noEditPoints="1"/>
          </p:cNvSpPr>
          <p:nvPr/>
        </p:nvSpPr>
        <p:spPr bwMode="auto">
          <a:xfrm>
            <a:off x="6905165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0" name="Freeform 235"/>
          <p:cNvSpPr>
            <a:spLocks noEditPoints="1"/>
          </p:cNvSpPr>
          <p:nvPr/>
        </p:nvSpPr>
        <p:spPr bwMode="auto">
          <a:xfrm>
            <a:off x="6915748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1" name="Freeform 236"/>
          <p:cNvSpPr>
            <a:spLocks noEditPoints="1"/>
          </p:cNvSpPr>
          <p:nvPr/>
        </p:nvSpPr>
        <p:spPr bwMode="auto">
          <a:xfrm>
            <a:off x="6936915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2" name="Freeform 237"/>
          <p:cNvSpPr>
            <a:spLocks noEditPoints="1"/>
          </p:cNvSpPr>
          <p:nvPr/>
        </p:nvSpPr>
        <p:spPr bwMode="auto">
          <a:xfrm>
            <a:off x="6939561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3" name="Freeform 238"/>
          <p:cNvSpPr>
            <a:spLocks noEditPoints="1"/>
          </p:cNvSpPr>
          <p:nvPr/>
        </p:nvSpPr>
        <p:spPr bwMode="auto">
          <a:xfrm>
            <a:off x="6966019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4" name="Freeform 239"/>
          <p:cNvSpPr>
            <a:spLocks noEditPoints="1"/>
          </p:cNvSpPr>
          <p:nvPr/>
        </p:nvSpPr>
        <p:spPr bwMode="auto">
          <a:xfrm>
            <a:off x="6992477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15" name="Freeform 240"/>
          <p:cNvSpPr>
            <a:spLocks noEditPoints="1"/>
          </p:cNvSpPr>
          <p:nvPr/>
        </p:nvSpPr>
        <p:spPr bwMode="auto">
          <a:xfrm>
            <a:off x="7100957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4" name="Freeform 241"/>
          <p:cNvSpPr>
            <a:spLocks noEditPoints="1"/>
          </p:cNvSpPr>
          <p:nvPr/>
        </p:nvSpPr>
        <p:spPr bwMode="auto">
          <a:xfrm>
            <a:off x="7210759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5" name="Freeform 242"/>
          <p:cNvSpPr>
            <a:spLocks noEditPoints="1"/>
          </p:cNvSpPr>
          <p:nvPr/>
        </p:nvSpPr>
        <p:spPr bwMode="auto">
          <a:xfrm>
            <a:off x="7218697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" name="Freeform 243"/>
          <p:cNvSpPr>
            <a:spLocks noEditPoints="1"/>
          </p:cNvSpPr>
          <p:nvPr/>
        </p:nvSpPr>
        <p:spPr bwMode="auto">
          <a:xfrm>
            <a:off x="7234572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7" name="Freeform 244"/>
          <p:cNvSpPr>
            <a:spLocks noEditPoints="1"/>
          </p:cNvSpPr>
          <p:nvPr/>
        </p:nvSpPr>
        <p:spPr bwMode="auto">
          <a:xfrm>
            <a:off x="7380093" y="3041664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0 w 41"/>
              <a:gd name="T5" fmla="*/ 0 h 40"/>
              <a:gd name="T6" fmla="*/ 20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8" name="Freeform 245"/>
          <p:cNvSpPr>
            <a:spLocks noEditPoints="1"/>
          </p:cNvSpPr>
          <p:nvPr/>
        </p:nvSpPr>
        <p:spPr bwMode="auto">
          <a:xfrm>
            <a:off x="7423748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9" name="Freeform 246"/>
          <p:cNvSpPr>
            <a:spLocks noEditPoints="1"/>
          </p:cNvSpPr>
          <p:nvPr/>
        </p:nvSpPr>
        <p:spPr bwMode="auto">
          <a:xfrm>
            <a:off x="7481957" y="304166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0" name="Freeform 247"/>
          <p:cNvSpPr>
            <a:spLocks noEditPoints="1"/>
          </p:cNvSpPr>
          <p:nvPr/>
        </p:nvSpPr>
        <p:spPr bwMode="auto">
          <a:xfrm>
            <a:off x="4891685" y="2975518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1" name="Freeform 248"/>
          <p:cNvSpPr>
            <a:spLocks noEditPoints="1"/>
          </p:cNvSpPr>
          <p:nvPr/>
        </p:nvSpPr>
        <p:spPr bwMode="auto">
          <a:xfrm>
            <a:off x="5115258" y="3090612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2" name="Freeform 249"/>
          <p:cNvSpPr>
            <a:spLocks noEditPoints="1"/>
          </p:cNvSpPr>
          <p:nvPr/>
        </p:nvSpPr>
        <p:spPr bwMode="auto">
          <a:xfrm>
            <a:off x="5516102" y="3454415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1 w 40"/>
              <a:gd name="T5" fmla="*/ 0 h 40"/>
              <a:gd name="T6" fmla="*/ 21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3" name="Freeform 250"/>
          <p:cNvSpPr>
            <a:spLocks noEditPoints="1"/>
          </p:cNvSpPr>
          <p:nvPr/>
        </p:nvSpPr>
        <p:spPr bwMode="auto">
          <a:xfrm>
            <a:off x="6079665" y="3584061"/>
            <a:ext cx="54240" cy="54240"/>
          </a:xfrm>
          <a:custGeom>
            <a:avLst/>
            <a:gdLst>
              <a:gd name="T0" fmla="*/ 0 w 41"/>
              <a:gd name="T1" fmla="*/ 20 h 41"/>
              <a:gd name="T2" fmla="*/ 41 w 41"/>
              <a:gd name="T3" fmla="*/ 20 h 41"/>
              <a:gd name="T4" fmla="*/ 21 w 41"/>
              <a:gd name="T5" fmla="*/ 0 h 41"/>
              <a:gd name="T6" fmla="*/ 21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4" name="Freeform 251"/>
          <p:cNvSpPr>
            <a:spLocks noEditPoints="1"/>
          </p:cNvSpPr>
          <p:nvPr/>
        </p:nvSpPr>
        <p:spPr bwMode="auto">
          <a:xfrm>
            <a:off x="6102154" y="3584061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5" name="Freeform 252"/>
          <p:cNvSpPr>
            <a:spLocks noEditPoints="1"/>
          </p:cNvSpPr>
          <p:nvPr/>
        </p:nvSpPr>
        <p:spPr bwMode="auto">
          <a:xfrm>
            <a:off x="6321758" y="3584061"/>
            <a:ext cx="52917" cy="54240"/>
          </a:xfrm>
          <a:custGeom>
            <a:avLst/>
            <a:gdLst>
              <a:gd name="T0" fmla="*/ 0 w 40"/>
              <a:gd name="T1" fmla="*/ 20 h 41"/>
              <a:gd name="T2" fmla="*/ 40 w 40"/>
              <a:gd name="T3" fmla="*/ 20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0"/>
                </a:moveTo>
                <a:lnTo>
                  <a:pt x="40" y="20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6" name="Freeform 253"/>
          <p:cNvSpPr>
            <a:spLocks noEditPoints="1"/>
          </p:cNvSpPr>
          <p:nvPr/>
        </p:nvSpPr>
        <p:spPr bwMode="auto">
          <a:xfrm>
            <a:off x="6358800" y="3758686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7" name="Freeform 254"/>
          <p:cNvSpPr>
            <a:spLocks noEditPoints="1"/>
          </p:cNvSpPr>
          <p:nvPr/>
        </p:nvSpPr>
        <p:spPr bwMode="auto">
          <a:xfrm>
            <a:off x="6636612" y="375868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8" name="Freeform 255"/>
          <p:cNvSpPr>
            <a:spLocks noEditPoints="1"/>
          </p:cNvSpPr>
          <p:nvPr/>
        </p:nvSpPr>
        <p:spPr bwMode="auto">
          <a:xfrm>
            <a:off x="6655133" y="375868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9" name="Freeform 256"/>
          <p:cNvSpPr>
            <a:spLocks noEditPoints="1"/>
          </p:cNvSpPr>
          <p:nvPr/>
        </p:nvSpPr>
        <p:spPr bwMode="auto">
          <a:xfrm>
            <a:off x="6768904" y="375868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0" name="Freeform 257"/>
          <p:cNvSpPr>
            <a:spLocks noEditPoints="1"/>
          </p:cNvSpPr>
          <p:nvPr/>
        </p:nvSpPr>
        <p:spPr bwMode="auto">
          <a:xfrm>
            <a:off x="6885321" y="3758686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1" name="Freeform 258"/>
          <p:cNvSpPr>
            <a:spLocks noEditPoints="1"/>
          </p:cNvSpPr>
          <p:nvPr/>
        </p:nvSpPr>
        <p:spPr bwMode="auto">
          <a:xfrm>
            <a:off x="7003061" y="375868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8" name="Freeform 259"/>
          <p:cNvSpPr>
            <a:spLocks noEditPoints="1"/>
          </p:cNvSpPr>
          <p:nvPr/>
        </p:nvSpPr>
        <p:spPr bwMode="auto">
          <a:xfrm>
            <a:off x="7308655" y="375868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4" name="Freeform 260"/>
          <p:cNvSpPr>
            <a:spLocks noEditPoints="1"/>
          </p:cNvSpPr>
          <p:nvPr/>
        </p:nvSpPr>
        <p:spPr bwMode="auto">
          <a:xfrm>
            <a:off x="7362895" y="3758686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4" name="TextBox 732">
            <a:extLst>
              <a:ext uri="{FF2B5EF4-FFF2-40B4-BE49-F238E27FC236}">
                <a16:creationId xmlns:a16="http://schemas.microsoft.com/office/drawing/2014/main" id="{1E8E76FD-EE93-FD1F-A5E1-8CC544DF1166}"/>
              </a:ext>
            </a:extLst>
          </p:cNvPr>
          <p:cNvSpPr txBox="1"/>
          <p:nvPr/>
        </p:nvSpPr>
        <p:spPr>
          <a:xfrm>
            <a:off x="4583446" y="1314785"/>
            <a:ext cx="3237178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– ELN2017 Intermediate</a:t>
            </a:r>
          </a:p>
        </p:txBody>
      </p:sp>
      <p:graphicFrame>
        <p:nvGraphicFramePr>
          <p:cNvPr id="555" name="Table 5">
            <a:extLst>
              <a:ext uri="{FF2B5EF4-FFF2-40B4-BE49-F238E27FC236}">
                <a16:creationId xmlns:a16="http://schemas.microsoft.com/office/drawing/2014/main" id="{B63232AA-284D-3020-77BB-E3CB68357C86}"/>
              </a:ext>
            </a:extLst>
          </p:cNvPr>
          <p:cNvGraphicFramePr>
            <a:graphicFrameLocks noGrp="1"/>
          </p:cNvGraphicFramePr>
          <p:nvPr/>
        </p:nvGraphicFramePr>
        <p:xfrm>
          <a:off x="4802643" y="4423979"/>
          <a:ext cx="2033115" cy="84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115">
                  <a:extLst>
                    <a:ext uri="{9D8B030D-6E8A-4147-A177-3AD203B41FA5}">
                      <a16:colId xmlns:a16="http://schemas.microsoft.com/office/drawing/2014/main" val="268089231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HR, 0.353 </a:t>
                      </a:r>
                    </a:p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(95% CI, 0.162-0.770)</a:t>
                      </a: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054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670835"/>
                  </a:ext>
                </a:extLst>
              </a:tr>
            </a:tbl>
          </a:graphicData>
        </a:graphic>
      </p:graphicFrame>
      <p:sp>
        <p:nvSpPr>
          <p:cNvPr id="1198" name="Line 278"/>
          <p:cNvSpPr>
            <a:spLocks noChangeShapeType="1"/>
          </p:cNvSpPr>
          <p:nvPr/>
        </p:nvSpPr>
        <p:spPr bwMode="auto">
          <a:xfrm>
            <a:off x="8335239" y="5328988"/>
            <a:ext cx="3237178" cy="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9" name="Line 279"/>
          <p:cNvSpPr>
            <a:spLocks noChangeShapeType="1"/>
          </p:cNvSpPr>
          <p:nvPr/>
        </p:nvSpPr>
        <p:spPr bwMode="auto">
          <a:xfrm>
            <a:off x="8497957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0" name="Line 280"/>
          <p:cNvSpPr>
            <a:spLocks noChangeShapeType="1"/>
          </p:cNvSpPr>
          <p:nvPr/>
        </p:nvSpPr>
        <p:spPr bwMode="auto">
          <a:xfrm>
            <a:off x="8740051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1" name="Line 281"/>
          <p:cNvSpPr>
            <a:spLocks noChangeShapeType="1"/>
          </p:cNvSpPr>
          <p:nvPr/>
        </p:nvSpPr>
        <p:spPr bwMode="auto">
          <a:xfrm>
            <a:off x="8982144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2" name="Line 282"/>
          <p:cNvSpPr>
            <a:spLocks noChangeShapeType="1"/>
          </p:cNvSpPr>
          <p:nvPr/>
        </p:nvSpPr>
        <p:spPr bwMode="auto">
          <a:xfrm>
            <a:off x="9225561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3" name="Line 283"/>
          <p:cNvSpPr>
            <a:spLocks noChangeShapeType="1"/>
          </p:cNvSpPr>
          <p:nvPr/>
        </p:nvSpPr>
        <p:spPr bwMode="auto">
          <a:xfrm>
            <a:off x="9468978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4" name="Line 284"/>
          <p:cNvSpPr>
            <a:spLocks noChangeShapeType="1"/>
          </p:cNvSpPr>
          <p:nvPr/>
        </p:nvSpPr>
        <p:spPr bwMode="auto">
          <a:xfrm>
            <a:off x="9711072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5" name="Line 285"/>
          <p:cNvSpPr>
            <a:spLocks noChangeShapeType="1"/>
          </p:cNvSpPr>
          <p:nvPr/>
        </p:nvSpPr>
        <p:spPr bwMode="auto">
          <a:xfrm>
            <a:off x="9954488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6" name="Line 286"/>
          <p:cNvSpPr>
            <a:spLocks noChangeShapeType="1"/>
          </p:cNvSpPr>
          <p:nvPr/>
        </p:nvSpPr>
        <p:spPr bwMode="auto">
          <a:xfrm>
            <a:off x="10196582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7" name="Line 287"/>
          <p:cNvSpPr>
            <a:spLocks noChangeShapeType="1"/>
          </p:cNvSpPr>
          <p:nvPr/>
        </p:nvSpPr>
        <p:spPr bwMode="auto">
          <a:xfrm>
            <a:off x="10439998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8" name="Line 288"/>
          <p:cNvSpPr>
            <a:spLocks noChangeShapeType="1"/>
          </p:cNvSpPr>
          <p:nvPr/>
        </p:nvSpPr>
        <p:spPr bwMode="auto">
          <a:xfrm>
            <a:off x="10682093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9" name="Line 289"/>
          <p:cNvSpPr>
            <a:spLocks noChangeShapeType="1"/>
          </p:cNvSpPr>
          <p:nvPr/>
        </p:nvSpPr>
        <p:spPr bwMode="auto">
          <a:xfrm>
            <a:off x="10925509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0" name="Line 290"/>
          <p:cNvSpPr>
            <a:spLocks noChangeShapeType="1"/>
          </p:cNvSpPr>
          <p:nvPr/>
        </p:nvSpPr>
        <p:spPr bwMode="auto">
          <a:xfrm>
            <a:off x="11167603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1" name="Line 291"/>
          <p:cNvSpPr>
            <a:spLocks noChangeShapeType="1"/>
          </p:cNvSpPr>
          <p:nvPr/>
        </p:nvSpPr>
        <p:spPr bwMode="auto">
          <a:xfrm>
            <a:off x="11411019" y="5328989"/>
            <a:ext cx="0" cy="55563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3" name="Freeform 293"/>
          <p:cNvSpPr>
            <a:spLocks noEditPoints="1"/>
          </p:cNvSpPr>
          <p:nvPr/>
        </p:nvSpPr>
        <p:spPr bwMode="auto">
          <a:xfrm>
            <a:off x="11367364" y="5407041"/>
            <a:ext cx="88636" cy="64823"/>
          </a:xfrm>
          <a:custGeom>
            <a:avLst/>
            <a:gdLst>
              <a:gd name="T0" fmla="*/ 0 w 178"/>
              <a:gd name="T1" fmla="*/ 93 h 129"/>
              <a:gd name="T2" fmla="*/ 15 w 178"/>
              <a:gd name="T3" fmla="*/ 91 h 129"/>
              <a:gd name="T4" fmla="*/ 24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1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2 w 178"/>
              <a:gd name="T23" fmla="*/ 48 h 129"/>
              <a:gd name="T24" fmla="*/ 60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4 w 178"/>
              <a:gd name="T37" fmla="*/ 9 h 129"/>
              <a:gd name="T38" fmla="*/ 39 w 178"/>
              <a:gd name="T39" fmla="*/ 0 h 129"/>
              <a:gd name="T40" fmla="*/ 58 w 178"/>
              <a:gd name="T41" fmla="*/ 4 h 129"/>
              <a:gd name="T42" fmla="*/ 72 w 178"/>
              <a:gd name="T43" fmla="*/ 17 h 129"/>
              <a:gd name="T44" fmla="*/ 76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6 w 178"/>
              <a:gd name="T51" fmla="*/ 69 h 129"/>
              <a:gd name="T52" fmla="*/ 83 w 178"/>
              <a:gd name="T53" fmla="*/ 89 h 129"/>
              <a:gd name="T54" fmla="*/ 70 w 178"/>
              <a:gd name="T55" fmla="*/ 117 h 129"/>
              <a:gd name="T56" fmla="*/ 40 w 178"/>
              <a:gd name="T57" fmla="*/ 129 h 129"/>
              <a:gd name="T58" fmla="*/ 12 w 178"/>
              <a:gd name="T59" fmla="*/ 119 h 129"/>
              <a:gd name="T60" fmla="*/ 0 w 178"/>
              <a:gd name="T61" fmla="*/ 93 h 129"/>
              <a:gd name="T62" fmla="*/ 176 w 178"/>
              <a:gd name="T63" fmla="*/ 31 h 129"/>
              <a:gd name="T64" fmla="*/ 161 w 178"/>
              <a:gd name="T65" fmla="*/ 33 h 129"/>
              <a:gd name="T66" fmla="*/ 155 w 178"/>
              <a:gd name="T67" fmla="*/ 19 h 129"/>
              <a:gd name="T68" fmla="*/ 140 w 178"/>
              <a:gd name="T69" fmla="*/ 13 h 129"/>
              <a:gd name="T70" fmla="*/ 127 w 178"/>
              <a:gd name="T71" fmla="*/ 17 h 129"/>
              <a:gd name="T72" fmla="*/ 115 w 178"/>
              <a:gd name="T73" fmla="*/ 32 h 129"/>
              <a:gd name="T74" fmla="*/ 111 w 178"/>
              <a:gd name="T75" fmla="*/ 62 h 129"/>
              <a:gd name="T76" fmla="*/ 124 w 178"/>
              <a:gd name="T77" fmla="*/ 49 h 129"/>
              <a:gd name="T78" fmla="*/ 141 w 178"/>
              <a:gd name="T79" fmla="*/ 45 h 129"/>
              <a:gd name="T80" fmla="*/ 167 w 178"/>
              <a:gd name="T81" fmla="*/ 56 h 129"/>
              <a:gd name="T82" fmla="*/ 178 w 178"/>
              <a:gd name="T83" fmla="*/ 86 h 129"/>
              <a:gd name="T84" fmla="*/ 173 w 178"/>
              <a:gd name="T85" fmla="*/ 108 h 129"/>
              <a:gd name="T86" fmla="*/ 159 w 178"/>
              <a:gd name="T87" fmla="*/ 123 h 129"/>
              <a:gd name="T88" fmla="*/ 139 w 178"/>
              <a:gd name="T89" fmla="*/ 129 h 129"/>
              <a:gd name="T90" fmla="*/ 107 w 178"/>
              <a:gd name="T91" fmla="*/ 115 h 129"/>
              <a:gd name="T92" fmla="*/ 95 w 178"/>
              <a:gd name="T93" fmla="*/ 68 h 129"/>
              <a:gd name="T94" fmla="*/ 109 w 178"/>
              <a:gd name="T95" fmla="*/ 15 h 129"/>
              <a:gd name="T96" fmla="*/ 140 w 178"/>
              <a:gd name="T97" fmla="*/ 0 h 129"/>
              <a:gd name="T98" fmla="*/ 165 w 178"/>
              <a:gd name="T99" fmla="*/ 8 h 129"/>
              <a:gd name="T100" fmla="*/ 176 w 178"/>
              <a:gd name="T101" fmla="*/ 31 h 129"/>
              <a:gd name="T102" fmla="*/ 113 w 178"/>
              <a:gd name="T103" fmla="*/ 86 h 129"/>
              <a:gd name="T104" fmla="*/ 116 w 178"/>
              <a:gd name="T105" fmla="*/ 101 h 129"/>
              <a:gd name="T106" fmla="*/ 126 w 178"/>
              <a:gd name="T107" fmla="*/ 112 h 129"/>
              <a:gd name="T108" fmla="*/ 139 w 178"/>
              <a:gd name="T109" fmla="*/ 116 h 129"/>
              <a:gd name="T110" fmla="*/ 156 w 178"/>
              <a:gd name="T111" fmla="*/ 108 h 129"/>
              <a:gd name="T112" fmla="*/ 163 w 178"/>
              <a:gd name="T113" fmla="*/ 87 h 129"/>
              <a:gd name="T114" fmla="*/ 156 w 178"/>
              <a:gd name="T115" fmla="*/ 66 h 129"/>
              <a:gd name="T116" fmla="*/ 138 w 178"/>
              <a:gd name="T117" fmla="*/ 59 h 129"/>
              <a:gd name="T118" fmla="*/ 120 w 178"/>
              <a:gd name="T119" fmla="*/ 66 h 129"/>
              <a:gd name="T120" fmla="*/ 113 w 178"/>
              <a:gd name="T121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4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7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4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2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8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3" y="22"/>
                  <a:pt x="8" y="14"/>
                  <a:pt x="14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8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0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2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176" y="31"/>
                </a:moveTo>
                <a:lnTo>
                  <a:pt x="161" y="33"/>
                </a:lnTo>
                <a:cubicBezTo>
                  <a:pt x="160" y="27"/>
                  <a:pt x="158" y="22"/>
                  <a:pt x="155" y="19"/>
                </a:cubicBezTo>
                <a:cubicBezTo>
                  <a:pt x="151" y="15"/>
                  <a:pt x="146" y="13"/>
                  <a:pt x="140" y="13"/>
                </a:cubicBezTo>
                <a:cubicBezTo>
                  <a:pt x="135" y="13"/>
                  <a:pt x="130" y="14"/>
                  <a:pt x="127" y="17"/>
                </a:cubicBezTo>
                <a:cubicBezTo>
                  <a:pt x="122" y="20"/>
                  <a:pt x="118" y="26"/>
                  <a:pt x="115" y="32"/>
                </a:cubicBezTo>
                <a:cubicBezTo>
                  <a:pt x="112" y="39"/>
                  <a:pt x="111" y="49"/>
                  <a:pt x="111" y="62"/>
                </a:cubicBezTo>
                <a:cubicBezTo>
                  <a:pt x="114" y="56"/>
                  <a:pt x="119" y="52"/>
                  <a:pt x="124" y="49"/>
                </a:cubicBezTo>
                <a:cubicBezTo>
                  <a:pt x="130" y="46"/>
                  <a:pt x="135" y="45"/>
                  <a:pt x="141" y="45"/>
                </a:cubicBezTo>
                <a:cubicBezTo>
                  <a:pt x="151" y="45"/>
                  <a:pt x="160" y="49"/>
                  <a:pt x="167" y="56"/>
                </a:cubicBezTo>
                <a:cubicBezTo>
                  <a:pt x="175" y="64"/>
                  <a:pt x="178" y="74"/>
                  <a:pt x="178" y="86"/>
                </a:cubicBezTo>
                <a:cubicBezTo>
                  <a:pt x="178" y="94"/>
                  <a:pt x="177" y="101"/>
                  <a:pt x="173" y="108"/>
                </a:cubicBezTo>
                <a:cubicBezTo>
                  <a:pt x="170" y="114"/>
                  <a:pt x="165" y="120"/>
                  <a:pt x="159" y="123"/>
                </a:cubicBezTo>
                <a:cubicBezTo>
                  <a:pt x="153" y="127"/>
                  <a:pt x="147" y="129"/>
                  <a:pt x="139" y="129"/>
                </a:cubicBezTo>
                <a:cubicBezTo>
                  <a:pt x="126" y="129"/>
                  <a:pt x="116" y="124"/>
                  <a:pt x="107" y="115"/>
                </a:cubicBezTo>
                <a:cubicBezTo>
                  <a:pt x="99" y="105"/>
                  <a:pt x="95" y="89"/>
                  <a:pt x="95" y="68"/>
                </a:cubicBezTo>
                <a:cubicBezTo>
                  <a:pt x="95" y="43"/>
                  <a:pt x="100" y="26"/>
                  <a:pt x="109" y="15"/>
                </a:cubicBezTo>
                <a:cubicBezTo>
                  <a:pt x="117" y="5"/>
                  <a:pt x="127" y="0"/>
                  <a:pt x="140" y="0"/>
                </a:cubicBezTo>
                <a:cubicBezTo>
                  <a:pt x="150" y="0"/>
                  <a:pt x="159" y="3"/>
                  <a:pt x="165" y="8"/>
                </a:cubicBezTo>
                <a:cubicBezTo>
                  <a:pt x="171" y="14"/>
                  <a:pt x="175" y="22"/>
                  <a:pt x="176" y="31"/>
                </a:cubicBezTo>
                <a:close/>
                <a:moveTo>
                  <a:pt x="113" y="86"/>
                </a:moveTo>
                <a:cubicBezTo>
                  <a:pt x="113" y="91"/>
                  <a:pt x="114" y="96"/>
                  <a:pt x="116" y="101"/>
                </a:cubicBezTo>
                <a:cubicBezTo>
                  <a:pt x="119" y="106"/>
                  <a:pt x="122" y="110"/>
                  <a:pt x="126" y="112"/>
                </a:cubicBezTo>
                <a:cubicBezTo>
                  <a:pt x="130" y="115"/>
                  <a:pt x="134" y="116"/>
                  <a:pt x="139" y="116"/>
                </a:cubicBezTo>
                <a:cubicBezTo>
                  <a:pt x="145" y="116"/>
                  <a:pt x="151" y="113"/>
                  <a:pt x="156" y="108"/>
                </a:cubicBezTo>
                <a:cubicBezTo>
                  <a:pt x="160" y="103"/>
                  <a:pt x="163" y="96"/>
                  <a:pt x="163" y="87"/>
                </a:cubicBezTo>
                <a:cubicBezTo>
                  <a:pt x="163" y="78"/>
                  <a:pt x="160" y="71"/>
                  <a:pt x="156" y="66"/>
                </a:cubicBezTo>
                <a:cubicBezTo>
                  <a:pt x="151" y="61"/>
                  <a:pt x="145" y="59"/>
                  <a:pt x="138" y="59"/>
                </a:cubicBezTo>
                <a:cubicBezTo>
                  <a:pt x="131" y="59"/>
                  <a:pt x="125" y="61"/>
                  <a:pt x="120" y="66"/>
                </a:cubicBezTo>
                <a:cubicBezTo>
                  <a:pt x="116" y="71"/>
                  <a:pt x="113" y="78"/>
                  <a:pt x="113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4" name="Freeform 294"/>
          <p:cNvSpPr>
            <a:spLocks noEditPoints="1"/>
          </p:cNvSpPr>
          <p:nvPr/>
        </p:nvSpPr>
        <p:spPr bwMode="auto">
          <a:xfrm>
            <a:off x="11123947" y="5407041"/>
            <a:ext cx="88636" cy="64823"/>
          </a:xfrm>
          <a:custGeom>
            <a:avLst/>
            <a:gdLst>
              <a:gd name="T0" fmla="*/ 0 w 179"/>
              <a:gd name="T1" fmla="*/ 93 h 129"/>
              <a:gd name="T2" fmla="*/ 16 w 179"/>
              <a:gd name="T3" fmla="*/ 91 h 129"/>
              <a:gd name="T4" fmla="*/ 25 w 179"/>
              <a:gd name="T5" fmla="*/ 110 h 129"/>
              <a:gd name="T6" fmla="*/ 40 w 179"/>
              <a:gd name="T7" fmla="*/ 116 h 129"/>
              <a:gd name="T8" fmla="*/ 59 w 179"/>
              <a:gd name="T9" fmla="*/ 108 h 129"/>
              <a:gd name="T10" fmla="*/ 66 w 179"/>
              <a:gd name="T11" fmla="*/ 90 h 129"/>
              <a:gd name="T12" fmla="*/ 59 w 179"/>
              <a:gd name="T13" fmla="*/ 72 h 129"/>
              <a:gd name="T14" fmla="*/ 42 w 179"/>
              <a:gd name="T15" fmla="*/ 65 h 129"/>
              <a:gd name="T16" fmla="*/ 31 w 179"/>
              <a:gd name="T17" fmla="*/ 67 h 129"/>
              <a:gd name="T18" fmla="*/ 32 w 179"/>
              <a:gd name="T19" fmla="*/ 53 h 129"/>
              <a:gd name="T20" fmla="*/ 35 w 179"/>
              <a:gd name="T21" fmla="*/ 54 h 129"/>
              <a:gd name="T22" fmla="*/ 53 w 179"/>
              <a:gd name="T23" fmla="*/ 48 h 129"/>
              <a:gd name="T24" fmla="*/ 61 w 179"/>
              <a:gd name="T25" fmla="*/ 33 h 129"/>
              <a:gd name="T26" fmla="*/ 55 w 179"/>
              <a:gd name="T27" fmla="*/ 18 h 129"/>
              <a:gd name="T28" fmla="*/ 40 w 179"/>
              <a:gd name="T29" fmla="*/ 13 h 129"/>
              <a:gd name="T30" fmla="*/ 25 w 179"/>
              <a:gd name="T31" fmla="*/ 18 h 129"/>
              <a:gd name="T32" fmla="*/ 17 w 179"/>
              <a:gd name="T33" fmla="*/ 36 h 129"/>
              <a:gd name="T34" fmla="*/ 2 w 179"/>
              <a:gd name="T35" fmla="*/ 33 h 129"/>
              <a:gd name="T36" fmla="*/ 15 w 179"/>
              <a:gd name="T37" fmla="*/ 9 h 129"/>
              <a:gd name="T38" fmla="*/ 40 w 179"/>
              <a:gd name="T39" fmla="*/ 0 h 129"/>
              <a:gd name="T40" fmla="*/ 59 w 179"/>
              <a:gd name="T41" fmla="*/ 4 h 129"/>
              <a:gd name="T42" fmla="*/ 72 w 179"/>
              <a:gd name="T43" fmla="*/ 17 h 129"/>
              <a:gd name="T44" fmla="*/ 77 w 179"/>
              <a:gd name="T45" fmla="*/ 33 h 129"/>
              <a:gd name="T46" fmla="*/ 72 w 179"/>
              <a:gd name="T47" fmla="*/ 48 h 129"/>
              <a:gd name="T48" fmla="*/ 59 w 179"/>
              <a:gd name="T49" fmla="*/ 58 h 129"/>
              <a:gd name="T50" fmla="*/ 77 w 179"/>
              <a:gd name="T51" fmla="*/ 69 h 129"/>
              <a:gd name="T52" fmla="*/ 83 w 179"/>
              <a:gd name="T53" fmla="*/ 89 h 129"/>
              <a:gd name="T54" fmla="*/ 71 w 179"/>
              <a:gd name="T55" fmla="*/ 117 h 129"/>
              <a:gd name="T56" fmla="*/ 40 w 179"/>
              <a:gd name="T57" fmla="*/ 129 h 129"/>
              <a:gd name="T58" fmla="*/ 13 w 179"/>
              <a:gd name="T59" fmla="*/ 119 h 129"/>
              <a:gd name="T60" fmla="*/ 0 w 179"/>
              <a:gd name="T61" fmla="*/ 93 h 129"/>
              <a:gd name="T62" fmla="*/ 96 w 179"/>
              <a:gd name="T63" fmla="*/ 93 h 129"/>
              <a:gd name="T64" fmla="*/ 112 w 179"/>
              <a:gd name="T65" fmla="*/ 91 h 129"/>
              <a:gd name="T66" fmla="*/ 121 w 179"/>
              <a:gd name="T67" fmla="*/ 110 h 129"/>
              <a:gd name="T68" fmla="*/ 136 w 179"/>
              <a:gd name="T69" fmla="*/ 116 h 129"/>
              <a:gd name="T70" fmla="*/ 155 w 179"/>
              <a:gd name="T71" fmla="*/ 108 h 129"/>
              <a:gd name="T72" fmla="*/ 162 w 179"/>
              <a:gd name="T73" fmla="*/ 90 h 129"/>
              <a:gd name="T74" fmla="*/ 155 w 179"/>
              <a:gd name="T75" fmla="*/ 72 h 129"/>
              <a:gd name="T76" fmla="*/ 138 w 179"/>
              <a:gd name="T77" fmla="*/ 65 h 129"/>
              <a:gd name="T78" fmla="*/ 127 w 179"/>
              <a:gd name="T79" fmla="*/ 67 h 129"/>
              <a:gd name="T80" fmla="*/ 128 w 179"/>
              <a:gd name="T81" fmla="*/ 53 h 129"/>
              <a:gd name="T82" fmla="*/ 131 w 179"/>
              <a:gd name="T83" fmla="*/ 54 h 129"/>
              <a:gd name="T84" fmla="*/ 149 w 179"/>
              <a:gd name="T85" fmla="*/ 48 h 129"/>
              <a:gd name="T86" fmla="*/ 157 w 179"/>
              <a:gd name="T87" fmla="*/ 33 h 129"/>
              <a:gd name="T88" fmla="*/ 151 w 179"/>
              <a:gd name="T89" fmla="*/ 18 h 129"/>
              <a:gd name="T90" fmla="*/ 136 w 179"/>
              <a:gd name="T91" fmla="*/ 13 h 129"/>
              <a:gd name="T92" fmla="*/ 121 w 179"/>
              <a:gd name="T93" fmla="*/ 18 h 129"/>
              <a:gd name="T94" fmla="*/ 113 w 179"/>
              <a:gd name="T95" fmla="*/ 36 h 129"/>
              <a:gd name="T96" fmla="*/ 98 w 179"/>
              <a:gd name="T97" fmla="*/ 33 h 129"/>
              <a:gd name="T98" fmla="*/ 111 w 179"/>
              <a:gd name="T99" fmla="*/ 9 h 129"/>
              <a:gd name="T100" fmla="*/ 136 w 179"/>
              <a:gd name="T101" fmla="*/ 0 h 129"/>
              <a:gd name="T102" fmla="*/ 155 w 179"/>
              <a:gd name="T103" fmla="*/ 4 h 129"/>
              <a:gd name="T104" fmla="*/ 168 w 179"/>
              <a:gd name="T105" fmla="*/ 17 h 129"/>
              <a:gd name="T106" fmla="*/ 173 w 179"/>
              <a:gd name="T107" fmla="*/ 33 h 129"/>
              <a:gd name="T108" fmla="*/ 168 w 179"/>
              <a:gd name="T109" fmla="*/ 48 h 129"/>
              <a:gd name="T110" fmla="*/ 155 w 179"/>
              <a:gd name="T111" fmla="*/ 58 h 129"/>
              <a:gd name="T112" fmla="*/ 173 w 179"/>
              <a:gd name="T113" fmla="*/ 69 h 129"/>
              <a:gd name="T114" fmla="*/ 179 w 179"/>
              <a:gd name="T115" fmla="*/ 89 h 129"/>
              <a:gd name="T116" fmla="*/ 167 w 179"/>
              <a:gd name="T117" fmla="*/ 117 h 129"/>
              <a:gd name="T118" fmla="*/ 136 w 179"/>
              <a:gd name="T119" fmla="*/ 129 h 129"/>
              <a:gd name="T120" fmla="*/ 109 w 179"/>
              <a:gd name="T121" fmla="*/ 119 h 129"/>
              <a:gd name="T122" fmla="*/ 96 w 179"/>
              <a:gd name="T123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9" h="129">
                <a:moveTo>
                  <a:pt x="0" y="93"/>
                </a:moveTo>
                <a:lnTo>
                  <a:pt x="16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2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  <a:moveTo>
                  <a:pt x="96" y="93"/>
                </a:moveTo>
                <a:lnTo>
                  <a:pt x="112" y="91"/>
                </a:lnTo>
                <a:cubicBezTo>
                  <a:pt x="113" y="100"/>
                  <a:pt x="116" y="106"/>
                  <a:pt x="121" y="110"/>
                </a:cubicBezTo>
                <a:cubicBezTo>
                  <a:pt x="125" y="114"/>
                  <a:pt x="130" y="116"/>
                  <a:pt x="136" y="116"/>
                </a:cubicBezTo>
                <a:cubicBezTo>
                  <a:pt x="144" y="116"/>
                  <a:pt x="150" y="114"/>
                  <a:pt x="155" y="108"/>
                </a:cubicBezTo>
                <a:cubicBezTo>
                  <a:pt x="160" y="103"/>
                  <a:pt x="162" y="97"/>
                  <a:pt x="162" y="90"/>
                </a:cubicBezTo>
                <a:cubicBezTo>
                  <a:pt x="162" y="83"/>
                  <a:pt x="160" y="77"/>
                  <a:pt x="155" y="72"/>
                </a:cubicBezTo>
                <a:cubicBezTo>
                  <a:pt x="151" y="68"/>
                  <a:pt x="145" y="65"/>
                  <a:pt x="138" y="65"/>
                </a:cubicBezTo>
                <a:cubicBezTo>
                  <a:pt x="135" y="65"/>
                  <a:pt x="131" y="66"/>
                  <a:pt x="127" y="67"/>
                </a:cubicBezTo>
                <a:lnTo>
                  <a:pt x="128" y="53"/>
                </a:lnTo>
                <a:cubicBezTo>
                  <a:pt x="129" y="53"/>
                  <a:pt x="130" y="54"/>
                  <a:pt x="131" y="54"/>
                </a:cubicBezTo>
                <a:cubicBezTo>
                  <a:pt x="137" y="54"/>
                  <a:pt x="143" y="52"/>
                  <a:pt x="149" y="48"/>
                </a:cubicBezTo>
                <a:cubicBezTo>
                  <a:pt x="154" y="45"/>
                  <a:pt x="157" y="40"/>
                  <a:pt x="157" y="33"/>
                </a:cubicBezTo>
                <a:cubicBezTo>
                  <a:pt x="157" y="27"/>
                  <a:pt x="155" y="22"/>
                  <a:pt x="151" y="18"/>
                </a:cubicBezTo>
                <a:cubicBezTo>
                  <a:pt x="147" y="15"/>
                  <a:pt x="142" y="13"/>
                  <a:pt x="136" y="13"/>
                </a:cubicBezTo>
                <a:cubicBezTo>
                  <a:pt x="130" y="13"/>
                  <a:pt x="125" y="15"/>
                  <a:pt x="121" y="18"/>
                </a:cubicBezTo>
                <a:cubicBezTo>
                  <a:pt x="117" y="22"/>
                  <a:pt x="114" y="28"/>
                  <a:pt x="113" y="36"/>
                </a:cubicBezTo>
                <a:lnTo>
                  <a:pt x="98" y="33"/>
                </a:lnTo>
                <a:cubicBezTo>
                  <a:pt x="100" y="22"/>
                  <a:pt x="104" y="14"/>
                  <a:pt x="111" y="9"/>
                </a:cubicBezTo>
                <a:cubicBezTo>
                  <a:pt x="117" y="3"/>
                  <a:pt x="126" y="0"/>
                  <a:pt x="136" y="0"/>
                </a:cubicBezTo>
                <a:cubicBezTo>
                  <a:pt x="143" y="0"/>
                  <a:pt x="149" y="2"/>
                  <a:pt x="155" y="4"/>
                </a:cubicBezTo>
                <a:cubicBezTo>
                  <a:pt x="160" y="7"/>
                  <a:pt x="165" y="11"/>
                  <a:pt x="168" y="17"/>
                </a:cubicBezTo>
                <a:cubicBezTo>
                  <a:pt x="171" y="22"/>
                  <a:pt x="173" y="27"/>
                  <a:pt x="173" y="33"/>
                </a:cubicBezTo>
                <a:cubicBezTo>
                  <a:pt x="173" y="38"/>
                  <a:pt x="171" y="43"/>
                  <a:pt x="168" y="48"/>
                </a:cubicBezTo>
                <a:cubicBezTo>
                  <a:pt x="165" y="52"/>
                  <a:pt x="161" y="56"/>
                  <a:pt x="155" y="58"/>
                </a:cubicBezTo>
                <a:cubicBezTo>
                  <a:pt x="163" y="60"/>
                  <a:pt x="168" y="64"/>
                  <a:pt x="173" y="69"/>
                </a:cubicBezTo>
                <a:cubicBezTo>
                  <a:pt x="177" y="74"/>
                  <a:pt x="179" y="81"/>
                  <a:pt x="179" y="89"/>
                </a:cubicBezTo>
                <a:cubicBezTo>
                  <a:pt x="179" y="100"/>
                  <a:pt x="175" y="110"/>
                  <a:pt x="167" y="117"/>
                </a:cubicBezTo>
                <a:cubicBezTo>
                  <a:pt x="159" y="125"/>
                  <a:pt x="148" y="129"/>
                  <a:pt x="136" y="129"/>
                </a:cubicBezTo>
                <a:cubicBezTo>
                  <a:pt x="125" y="129"/>
                  <a:pt x="116" y="126"/>
                  <a:pt x="109" y="119"/>
                </a:cubicBezTo>
                <a:cubicBezTo>
                  <a:pt x="101" y="112"/>
                  <a:pt x="97" y="104"/>
                  <a:pt x="96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5" name="Freeform 295"/>
          <p:cNvSpPr>
            <a:spLocks noEditPoints="1"/>
          </p:cNvSpPr>
          <p:nvPr/>
        </p:nvSpPr>
        <p:spPr bwMode="auto">
          <a:xfrm>
            <a:off x="10880530" y="5407041"/>
            <a:ext cx="88636" cy="64823"/>
          </a:xfrm>
          <a:custGeom>
            <a:avLst/>
            <a:gdLst>
              <a:gd name="T0" fmla="*/ 0 w 178"/>
              <a:gd name="T1" fmla="*/ 93 h 129"/>
              <a:gd name="T2" fmla="*/ 16 w 178"/>
              <a:gd name="T3" fmla="*/ 91 h 129"/>
              <a:gd name="T4" fmla="*/ 25 w 178"/>
              <a:gd name="T5" fmla="*/ 110 h 129"/>
              <a:gd name="T6" fmla="*/ 40 w 178"/>
              <a:gd name="T7" fmla="*/ 116 h 129"/>
              <a:gd name="T8" fmla="*/ 59 w 178"/>
              <a:gd name="T9" fmla="*/ 108 h 129"/>
              <a:gd name="T10" fmla="*/ 66 w 178"/>
              <a:gd name="T11" fmla="*/ 90 h 129"/>
              <a:gd name="T12" fmla="*/ 59 w 178"/>
              <a:gd name="T13" fmla="*/ 72 h 129"/>
              <a:gd name="T14" fmla="*/ 42 w 178"/>
              <a:gd name="T15" fmla="*/ 65 h 129"/>
              <a:gd name="T16" fmla="*/ 31 w 178"/>
              <a:gd name="T17" fmla="*/ 67 h 129"/>
              <a:gd name="T18" fmla="*/ 32 w 178"/>
              <a:gd name="T19" fmla="*/ 53 h 129"/>
              <a:gd name="T20" fmla="*/ 35 w 178"/>
              <a:gd name="T21" fmla="*/ 54 h 129"/>
              <a:gd name="T22" fmla="*/ 53 w 178"/>
              <a:gd name="T23" fmla="*/ 48 h 129"/>
              <a:gd name="T24" fmla="*/ 61 w 178"/>
              <a:gd name="T25" fmla="*/ 33 h 129"/>
              <a:gd name="T26" fmla="*/ 55 w 178"/>
              <a:gd name="T27" fmla="*/ 18 h 129"/>
              <a:gd name="T28" fmla="*/ 40 w 178"/>
              <a:gd name="T29" fmla="*/ 13 h 129"/>
              <a:gd name="T30" fmla="*/ 25 w 178"/>
              <a:gd name="T31" fmla="*/ 18 h 129"/>
              <a:gd name="T32" fmla="*/ 17 w 178"/>
              <a:gd name="T33" fmla="*/ 36 h 129"/>
              <a:gd name="T34" fmla="*/ 2 w 178"/>
              <a:gd name="T35" fmla="*/ 33 h 129"/>
              <a:gd name="T36" fmla="*/ 15 w 178"/>
              <a:gd name="T37" fmla="*/ 9 h 129"/>
              <a:gd name="T38" fmla="*/ 40 w 178"/>
              <a:gd name="T39" fmla="*/ 0 h 129"/>
              <a:gd name="T40" fmla="*/ 59 w 178"/>
              <a:gd name="T41" fmla="*/ 4 h 129"/>
              <a:gd name="T42" fmla="*/ 72 w 178"/>
              <a:gd name="T43" fmla="*/ 17 h 129"/>
              <a:gd name="T44" fmla="*/ 77 w 178"/>
              <a:gd name="T45" fmla="*/ 33 h 129"/>
              <a:gd name="T46" fmla="*/ 72 w 178"/>
              <a:gd name="T47" fmla="*/ 48 h 129"/>
              <a:gd name="T48" fmla="*/ 59 w 178"/>
              <a:gd name="T49" fmla="*/ 58 h 129"/>
              <a:gd name="T50" fmla="*/ 77 w 178"/>
              <a:gd name="T51" fmla="*/ 69 h 129"/>
              <a:gd name="T52" fmla="*/ 83 w 178"/>
              <a:gd name="T53" fmla="*/ 89 h 129"/>
              <a:gd name="T54" fmla="*/ 71 w 178"/>
              <a:gd name="T55" fmla="*/ 117 h 129"/>
              <a:gd name="T56" fmla="*/ 40 w 178"/>
              <a:gd name="T57" fmla="*/ 129 h 129"/>
              <a:gd name="T58" fmla="*/ 13 w 178"/>
              <a:gd name="T59" fmla="*/ 119 h 129"/>
              <a:gd name="T60" fmla="*/ 0 w 178"/>
              <a:gd name="T61" fmla="*/ 93 h 129"/>
              <a:gd name="T62" fmla="*/ 96 w 178"/>
              <a:gd name="T63" fmla="*/ 64 h 129"/>
              <a:gd name="T64" fmla="*/ 101 w 178"/>
              <a:gd name="T65" fmla="*/ 28 h 129"/>
              <a:gd name="T66" fmla="*/ 115 w 178"/>
              <a:gd name="T67" fmla="*/ 7 h 129"/>
              <a:gd name="T68" fmla="*/ 137 w 178"/>
              <a:gd name="T69" fmla="*/ 0 h 129"/>
              <a:gd name="T70" fmla="*/ 155 w 178"/>
              <a:gd name="T71" fmla="*/ 4 h 129"/>
              <a:gd name="T72" fmla="*/ 168 w 178"/>
              <a:gd name="T73" fmla="*/ 16 h 129"/>
              <a:gd name="T74" fmla="*/ 176 w 178"/>
              <a:gd name="T75" fmla="*/ 35 h 129"/>
              <a:gd name="T76" fmla="*/ 178 w 178"/>
              <a:gd name="T77" fmla="*/ 64 h 129"/>
              <a:gd name="T78" fmla="*/ 174 w 178"/>
              <a:gd name="T79" fmla="*/ 100 h 129"/>
              <a:gd name="T80" fmla="*/ 160 w 178"/>
              <a:gd name="T81" fmla="*/ 121 h 129"/>
              <a:gd name="T82" fmla="*/ 137 w 178"/>
              <a:gd name="T83" fmla="*/ 129 h 129"/>
              <a:gd name="T84" fmla="*/ 109 w 178"/>
              <a:gd name="T85" fmla="*/ 116 h 129"/>
              <a:gd name="T86" fmla="*/ 96 w 178"/>
              <a:gd name="T87" fmla="*/ 64 h 129"/>
              <a:gd name="T88" fmla="*/ 112 w 178"/>
              <a:gd name="T89" fmla="*/ 64 h 129"/>
              <a:gd name="T90" fmla="*/ 119 w 178"/>
              <a:gd name="T91" fmla="*/ 106 h 129"/>
              <a:gd name="T92" fmla="*/ 137 w 178"/>
              <a:gd name="T93" fmla="*/ 116 h 129"/>
              <a:gd name="T94" fmla="*/ 155 w 178"/>
              <a:gd name="T95" fmla="*/ 106 h 129"/>
              <a:gd name="T96" fmla="*/ 162 w 178"/>
              <a:gd name="T97" fmla="*/ 64 h 129"/>
              <a:gd name="T98" fmla="*/ 155 w 178"/>
              <a:gd name="T99" fmla="*/ 23 h 129"/>
              <a:gd name="T100" fmla="*/ 137 w 178"/>
              <a:gd name="T101" fmla="*/ 13 h 129"/>
              <a:gd name="T102" fmla="*/ 120 w 178"/>
              <a:gd name="T103" fmla="*/ 22 h 129"/>
              <a:gd name="T104" fmla="*/ 112 w 178"/>
              <a:gd name="T105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8" h="129">
                <a:moveTo>
                  <a:pt x="0" y="93"/>
                </a:moveTo>
                <a:lnTo>
                  <a:pt x="16" y="91"/>
                </a:lnTo>
                <a:cubicBezTo>
                  <a:pt x="18" y="100"/>
                  <a:pt x="21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2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4" y="53"/>
                  <a:pt x="34" y="54"/>
                  <a:pt x="35" y="54"/>
                </a:cubicBezTo>
                <a:cubicBezTo>
                  <a:pt x="42" y="54"/>
                  <a:pt x="48" y="52"/>
                  <a:pt x="53" y="48"/>
                </a:cubicBezTo>
                <a:cubicBezTo>
                  <a:pt x="58" y="45"/>
                  <a:pt x="61" y="40"/>
                  <a:pt x="61" y="33"/>
                </a:cubicBezTo>
                <a:cubicBezTo>
                  <a:pt x="61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9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2" y="3"/>
                  <a:pt x="30" y="0"/>
                  <a:pt x="40" y="0"/>
                </a:cubicBezTo>
                <a:cubicBezTo>
                  <a:pt x="47" y="0"/>
                  <a:pt x="53" y="2"/>
                  <a:pt x="59" y="4"/>
                </a:cubicBezTo>
                <a:cubicBezTo>
                  <a:pt x="65" y="7"/>
                  <a:pt x="69" y="11"/>
                  <a:pt x="72" y="17"/>
                </a:cubicBezTo>
                <a:cubicBezTo>
                  <a:pt x="75" y="22"/>
                  <a:pt x="77" y="27"/>
                  <a:pt x="77" y="33"/>
                </a:cubicBezTo>
                <a:cubicBezTo>
                  <a:pt x="77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7" y="60"/>
                  <a:pt x="73" y="64"/>
                  <a:pt x="77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3" y="125"/>
                  <a:pt x="53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6" y="112"/>
                  <a:pt x="1" y="104"/>
                  <a:pt x="0" y="93"/>
                </a:cubicBezTo>
                <a:close/>
                <a:moveTo>
                  <a:pt x="96" y="64"/>
                </a:moveTo>
                <a:cubicBezTo>
                  <a:pt x="96" y="49"/>
                  <a:pt x="98" y="38"/>
                  <a:pt x="101" y="28"/>
                </a:cubicBezTo>
                <a:cubicBezTo>
                  <a:pt x="104" y="19"/>
                  <a:pt x="109" y="12"/>
                  <a:pt x="115" y="7"/>
                </a:cubicBezTo>
                <a:cubicBezTo>
                  <a:pt x="121" y="3"/>
                  <a:pt x="128" y="0"/>
                  <a:pt x="137" y="0"/>
                </a:cubicBezTo>
                <a:cubicBezTo>
                  <a:pt x="144" y="0"/>
                  <a:pt x="150" y="1"/>
                  <a:pt x="155" y="4"/>
                </a:cubicBezTo>
                <a:cubicBezTo>
                  <a:pt x="160" y="7"/>
                  <a:pt x="164" y="11"/>
                  <a:pt x="168" y="16"/>
                </a:cubicBezTo>
                <a:cubicBezTo>
                  <a:pt x="171" y="21"/>
                  <a:pt x="174" y="27"/>
                  <a:pt x="176" y="35"/>
                </a:cubicBezTo>
                <a:cubicBezTo>
                  <a:pt x="178" y="42"/>
                  <a:pt x="178" y="52"/>
                  <a:pt x="178" y="64"/>
                </a:cubicBezTo>
                <a:cubicBezTo>
                  <a:pt x="178" y="79"/>
                  <a:pt x="177" y="91"/>
                  <a:pt x="174" y="100"/>
                </a:cubicBezTo>
                <a:cubicBezTo>
                  <a:pt x="171" y="109"/>
                  <a:pt x="166" y="116"/>
                  <a:pt x="160" y="121"/>
                </a:cubicBezTo>
                <a:cubicBezTo>
                  <a:pt x="154" y="126"/>
                  <a:pt x="147" y="129"/>
                  <a:pt x="137" y="129"/>
                </a:cubicBezTo>
                <a:cubicBezTo>
                  <a:pt x="125" y="129"/>
                  <a:pt x="116" y="124"/>
                  <a:pt x="109" y="116"/>
                </a:cubicBezTo>
                <a:cubicBezTo>
                  <a:pt x="100" y="105"/>
                  <a:pt x="96" y="88"/>
                  <a:pt x="96" y="64"/>
                </a:cubicBezTo>
                <a:close/>
                <a:moveTo>
                  <a:pt x="112" y="64"/>
                </a:moveTo>
                <a:cubicBezTo>
                  <a:pt x="112" y="85"/>
                  <a:pt x="115" y="99"/>
                  <a:pt x="119" y="106"/>
                </a:cubicBezTo>
                <a:cubicBezTo>
                  <a:pt x="124" y="113"/>
                  <a:pt x="130" y="116"/>
                  <a:pt x="137" y="116"/>
                </a:cubicBezTo>
                <a:cubicBezTo>
                  <a:pt x="144" y="116"/>
                  <a:pt x="150" y="113"/>
                  <a:pt x="155" y="106"/>
                </a:cubicBezTo>
                <a:cubicBezTo>
                  <a:pt x="160" y="99"/>
                  <a:pt x="162" y="85"/>
                  <a:pt x="162" y="64"/>
                </a:cubicBezTo>
                <a:cubicBezTo>
                  <a:pt x="162" y="44"/>
                  <a:pt x="160" y="30"/>
                  <a:pt x="155" y="23"/>
                </a:cubicBezTo>
                <a:cubicBezTo>
                  <a:pt x="150" y="16"/>
                  <a:pt x="144" y="13"/>
                  <a:pt x="137" y="13"/>
                </a:cubicBezTo>
                <a:cubicBezTo>
                  <a:pt x="130" y="13"/>
                  <a:pt x="124" y="16"/>
                  <a:pt x="120" y="22"/>
                </a:cubicBezTo>
                <a:cubicBezTo>
                  <a:pt x="115" y="29"/>
                  <a:pt x="112" y="44"/>
                  <a:pt x="112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2" name="Freeform 296"/>
          <p:cNvSpPr>
            <a:spLocks noEditPoints="1"/>
          </p:cNvSpPr>
          <p:nvPr/>
        </p:nvSpPr>
        <p:spPr bwMode="auto">
          <a:xfrm>
            <a:off x="10637114" y="5407041"/>
            <a:ext cx="89958" cy="63500"/>
          </a:xfrm>
          <a:custGeom>
            <a:avLst/>
            <a:gdLst>
              <a:gd name="T0" fmla="*/ 84 w 181"/>
              <a:gd name="T1" fmla="*/ 112 h 127"/>
              <a:gd name="T2" fmla="*/ 84 w 181"/>
              <a:gd name="T3" fmla="*/ 127 h 127"/>
              <a:gd name="T4" fmla="*/ 0 w 181"/>
              <a:gd name="T5" fmla="*/ 127 h 127"/>
              <a:gd name="T6" fmla="*/ 2 w 181"/>
              <a:gd name="T7" fmla="*/ 116 h 127"/>
              <a:gd name="T8" fmla="*/ 12 w 181"/>
              <a:gd name="T9" fmla="*/ 99 h 127"/>
              <a:gd name="T10" fmla="*/ 33 w 181"/>
              <a:gd name="T11" fmla="*/ 80 h 127"/>
              <a:gd name="T12" fmla="*/ 60 w 181"/>
              <a:gd name="T13" fmla="*/ 53 h 127"/>
              <a:gd name="T14" fmla="*/ 68 w 181"/>
              <a:gd name="T15" fmla="*/ 35 h 127"/>
              <a:gd name="T16" fmla="*/ 61 w 181"/>
              <a:gd name="T17" fmla="*/ 19 h 127"/>
              <a:gd name="T18" fmla="*/ 44 w 181"/>
              <a:gd name="T19" fmla="*/ 13 h 127"/>
              <a:gd name="T20" fmla="*/ 26 w 181"/>
              <a:gd name="T21" fmla="*/ 20 h 127"/>
              <a:gd name="T22" fmla="*/ 19 w 181"/>
              <a:gd name="T23" fmla="*/ 38 h 127"/>
              <a:gd name="T24" fmla="*/ 3 w 181"/>
              <a:gd name="T25" fmla="*/ 37 h 127"/>
              <a:gd name="T26" fmla="*/ 16 w 181"/>
              <a:gd name="T27" fmla="*/ 9 h 127"/>
              <a:gd name="T28" fmla="*/ 44 w 181"/>
              <a:gd name="T29" fmla="*/ 0 h 127"/>
              <a:gd name="T30" fmla="*/ 73 w 181"/>
              <a:gd name="T31" fmla="*/ 10 h 127"/>
              <a:gd name="T32" fmla="*/ 84 w 181"/>
              <a:gd name="T33" fmla="*/ 35 h 127"/>
              <a:gd name="T34" fmla="*/ 81 w 181"/>
              <a:gd name="T35" fmla="*/ 50 h 127"/>
              <a:gd name="T36" fmla="*/ 70 w 181"/>
              <a:gd name="T37" fmla="*/ 65 h 127"/>
              <a:gd name="T38" fmla="*/ 46 w 181"/>
              <a:gd name="T39" fmla="*/ 88 h 127"/>
              <a:gd name="T40" fmla="*/ 29 w 181"/>
              <a:gd name="T41" fmla="*/ 103 h 127"/>
              <a:gd name="T42" fmla="*/ 22 w 181"/>
              <a:gd name="T43" fmla="*/ 112 h 127"/>
              <a:gd name="T44" fmla="*/ 84 w 181"/>
              <a:gd name="T45" fmla="*/ 112 h 127"/>
              <a:gd name="T46" fmla="*/ 99 w 181"/>
              <a:gd name="T47" fmla="*/ 17 h 127"/>
              <a:gd name="T48" fmla="*/ 99 w 181"/>
              <a:gd name="T49" fmla="*/ 2 h 127"/>
              <a:gd name="T50" fmla="*/ 181 w 181"/>
              <a:gd name="T51" fmla="*/ 2 h 127"/>
              <a:gd name="T52" fmla="*/ 181 w 181"/>
              <a:gd name="T53" fmla="*/ 14 h 127"/>
              <a:gd name="T54" fmla="*/ 157 w 181"/>
              <a:gd name="T55" fmla="*/ 48 h 127"/>
              <a:gd name="T56" fmla="*/ 139 w 181"/>
              <a:gd name="T57" fmla="*/ 92 h 127"/>
              <a:gd name="T58" fmla="*/ 133 w 181"/>
              <a:gd name="T59" fmla="*/ 127 h 127"/>
              <a:gd name="T60" fmla="*/ 117 w 181"/>
              <a:gd name="T61" fmla="*/ 127 h 127"/>
              <a:gd name="T62" fmla="*/ 123 w 181"/>
              <a:gd name="T63" fmla="*/ 91 h 127"/>
              <a:gd name="T64" fmla="*/ 139 w 181"/>
              <a:gd name="T65" fmla="*/ 50 h 127"/>
              <a:gd name="T66" fmla="*/ 161 w 181"/>
              <a:gd name="T67" fmla="*/ 17 h 127"/>
              <a:gd name="T68" fmla="*/ 99 w 181"/>
              <a:gd name="T69" fmla="*/ 1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1" h="127">
                <a:moveTo>
                  <a:pt x="84" y="112"/>
                </a:moveTo>
                <a:lnTo>
                  <a:pt x="84" y="127"/>
                </a:lnTo>
                <a:lnTo>
                  <a:pt x="0" y="127"/>
                </a:lnTo>
                <a:cubicBezTo>
                  <a:pt x="0" y="123"/>
                  <a:pt x="1" y="119"/>
                  <a:pt x="2" y="116"/>
                </a:cubicBezTo>
                <a:cubicBezTo>
                  <a:pt x="4" y="110"/>
                  <a:pt x="8" y="105"/>
                  <a:pt x="12" y="99"/>
                </a:cubicBezTo>
                <a:cubicBezTo>
                  <a:pt x="17" y="94"/>
                  <a:pt x="24" y="87"/>
                  <a:pt x="33" y="80"/>
                </a:cubicBezTo>
                <a:cubicBezTo>
                  <a:pt x="46" y="69"/>
                  <a:pt x="56" y="60"/>
                  <a:pt x="60" y="53"/>
                </a:cubicBezTo>
                <a:cubicBezTo>
                  <a:pt x="65" y="47"/>
                  <a:pt x="68" y="41"/>
                  <a:pt x="68" y="35"/>
                </a:cubicBezTo>
                <a:cubicBezTo>
                  <a:pt x="68" y="29"/>
                  <a:pt x="65" y="23"/>
                  <a:pt x="61" y="19"/>
                </a:cubicBezTo>
                <a:cubicBezTo>
                  <a:pt x="57" y="15"/>
                  <a:pt x="51" y="13"/>
                  <a:pt x="44" y="13"/>
                </a:cubicBezTo>
                <a:cubicBezTo>
                  <a:pt x="37" y="13"/>
                  <a:pt x="31" y="15"/>
                  <a:pt x="26" y="20"/>
                </a:cubicBezTo>
                <a:cubicBezTo>
                  <a:pt x="22" y="24"/>
                  <a:pt x="19" y="30"/>
                  <a:pt x="19" y="38"/>
                </a:cubicBezTo>
                <a:lnTo>
                  <a:pt x="3" y="37"/>
                </a:lnTo>
                <a:cubicBezTo>
                  <a:pt x="5" y="25"/>
                  <a:pt x="9" y="16"/>
                  <a:pt x="16" y="9"/>
                </a:cubicBezTo>
                <a:cubicBezTo>
                  <a:pt x="23" y="3"/>
                  <a:pt x="32" y="0"/>
                  <a:pt x="44" y="0"/>
                </a:cubicBezTo>
                <a:cubicBezTo>
                  <a:pt x="56" y="0"/>
                  <a:pt x="66" y="3"/>
                  <a:pt x="73" y="10"/>
                </a:cubicBezTo>
                <a:cubicBezTo>
                  <a:pt x="80" y="17"/>
                  <a:pt x="84" y="25"/>
                  <a:pt x="84" y="35"/>
                </a:cubicBezTo>
                <a:cubicBezTo>
                  <a:pt x="84" y="40"/>
                  <a:pt x="83" y="45"/>
                  <a:pt x="81" y="50"/>
                </a:cubicBezTo>
                <a:cubicBezTo>
                  <a:pt x="78" y="55"/>
                  <a:pt x="75" y="60"/>
                  <a:pt x="70" y="65"/>
                </a:cubicBezTo>
                <a:cubicBezTo>
                  <a:pt x="66" y="71"/>
                  <a:pt x="58" y="78"/>
                  <a:pt x="46" y="88"/>
                </a:cubicBezTo>
                <a:cubicBezTo>
                  <a:pt x="37" y="95"/>
                  <a:pt x="31" y="100"/>
                  <a:pt x="29" y="103"/>
                </a:cubicBezTo>
                <a:cubicBezTo>
                  <a:pt x="26" y="106"/>
                  <a:pt x="24" y="109"/>
                  <a:pt x="22" y="112"/>
                </a:cubicBezTo>
                <a:lnTo>
                  <a:pt x="84" y="112"/>
                </a:lnTo>
                <a:close/>
                <a:moveTo>
                  <a:pt x="99" y="17"/>
                </a:moveTo>
                <a:lnTo>
                  <a:pt x="99" y="2"/>
                </a:lnTo>
                <a:lnTo>
                  <a:pt x="181" y="2"/>
                </a:lnTo>
                <a:lnTo>
                  <a:pt x="181" y="14"/>
                </a:lnTo>
                <a:cubicBezTo>
                  <a:pt x="173" y="23"/>
                  <a:pt x="165" y="34"/>
                  <a:pt x="157" y="48"/>
                </a:cubicBezTo>
                <a:cubicBezTo>
                  <a:pt x="149" y="62"/>
                  <a:pt x="143" y="77"/>
                  <a:pt x="139" y="92"/>
                </a:cubicBezTo>
                <a:cubicBezTo>
                  <a:pt x="136" y="102"/>
                  <a:pt x="134" y="114"/>
                  <a:pt x="133" y="127"/>
                </a:cubicBezTo>
                <a:lnTo>
                  <a:pt x="117" y="127"/>
                </a:lnTo>
                <a:cubicBezTo>
                  <a:pt x="117" y="117"/>
                  <a:pt x="119" y="105"/>
                  <a:pt x="123" y="91"/>
                </a:cubicBezTo>
                <a:cubicBezTo>
                  <a:pt x="127" y="77"/>
                  <a:pt x="132" y="63"/>
                  <a:pt x="139" y="50"/>
                </a:cubicBezTo>
                <a:cubicBezTo>
                  <a:pt x="146" y="37"/>
                  <a:pt x="153" y="26"/>
                  <a:pt x="161" y="17"/>
                </a:cubicBezTo>
                <a:lnTo>
                  <a:pt x="99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3" name="Freeform 297"/>
          <p:cNvSpPr>
            <a:spLocks noEditPoints="1"/>
          </p:cNvSpPr>
          <p:nvPr/>
        </p:nvSpPr>
        <p:spPr bwMode="auto">
          <a:xfrm>
            <a:off x="10395020" y="5407041"/>
            <a:ext cx="88636" cy="63500"/>
          </a:xfrm>
          <a:custGeom>
            <a:avLst/>
            <a:gdLst>
              <a:gd name="T0" fmla="*/ 83 w 180"/>
              <a:gd name="T1" fmla="*/ 112 h 127"/>
              <a:gd name="T2" fmla="*/ 83 w 180"/>
              <a:gd name="T3" fmla="*/ 127 h 127"/>
              <a:gd name="T4" fmla="*/ 0 w 180"/>
              <a:gd name="T5" fmla="*/ 127 h 127"/>
              <a:gd name="T6" fmla="*/ 2 w 180"/>
              <a:gd name="T7" fmla="*/ 116 h 127"/>
              <a:gd name="T8" fmla="*/ 12 w 180"/>
              <a:gd name="T9" fmla="*/ 99 h 127"/>
              <a:gd name="T10" fmla="*/ 32 w 180"/>
              <a:gd name="T11" fmla="*/ 80 h 127"/>
              <a:gd name="T12" fmla="*/ 60 w 180"/>
              <a:gd name="T13" fmla="*/ 53 h 127"/>
              <a:gd name="T14" fmla="*/ 67 w 180"/>
              <a:gd name="T15" fmla="*/ 35 h 127"/>
              <a:gd name="T16" fmla="*/ 60 w 180"/>
              <a:gd name="T17" fmla="*/ 19 h 127"/>
              <a:gd name="T18" fmla="*/ 43 w 180"/>
              <a:gd name="T19" fmla="*/ 13 h 127"/>
              <a:gd name="T20" fmla="*/ 25 w 180"/>
              <a:gd name="T21" fmla="*/ 20 h 127"/>
              <a:gd name="T22" fmla="*/ 19 w 180"/>
              <a:gd name="T23" fmla="*/ 38 h 127"/>
              <a:gd name="T24" fmla="*/ 3 w 180"/>
              <a:gd name="T25" fmla="*/ 37 h 127"/>
              <a:gd name="T26" fmla="*/ 15 w 180"/>
              <a:gd name="T27" fmla="*/ 9 h 127"/>
              <a:gd name="T28" fmla="*/ 44 w 180"/>
              <a:gd name="T29" fmla="*/ 0 h 127"/>
              <a:gd name="T30" fmla="*/ 72 w 180"/>
              <a:gd name="T31" fmla="*/ 10 h 127"/>
              <a:gd name="T32" fmla="*/ 83 w 180"/>
              <a:gd name="T33" fmla="*/ 35 h 127"/>
              <a:gd name="T34" fmla="*/ 80 w 180"/>
              <a:gd name="T35" fmla="*/ 50 h 127"/>
              <a:gd name="T36" fmla="*/ 69 w 180"/>
              <a:gd name="T37" fmla="*/ 65 h 127"/>
              <a:gd name="T38" fmla="*/ 46 w 180"/>
              <a:gd name="T39" fmla="*/ 88 h 127"/>
              <a:gd name="T40" fmla="*/ 28 w 180"/>
              <a:gd name="T41" fmla="*/ 103 h 127"/>
              <a:gd name="T42" fmla="*/ 21 w 180"/>
              <a:gd name="T43" fmla="*/ 112 h 127"/>
              <a:gd name="T44" fmla="*/ 83 w 180"/>
              <a:gd name="T45" fmla="*/ 112 h 127"/>
              <a:gd name="T46" fmla="*/ 147 w 180"/>
              <a:gd name="T47" fmla="*/ 127 h 127"/>
              <a:gd name="T48" fmla="*/ 147 w 180"/>
              <a:gd name="T49" fmla="*/ 96 h 127"/>
              <a:gd name="T50" fmla="*/ 93 w 180"/>
              <a:gd name="T51" fmla="*/ 96 h 127"/>
              <a:gd name="T52" fmla="*/ 93 w 180"/>
              <a:gd name="T53" fmla="*/ 82 h 127"/>
              <a:gd name="T54" fmla="*/ 150 w 180"/>
              <a:gd name="T55" fmla="*/ 1 h 127"/>
              <a:gd name="T56" fmla="*/ 163 w 180"/>
              <a:gd name="T57" fmla="*/ 1 h 127"/>
              <a:gd name="T58" fmla="*/ 163 w 180"/>
              <a:gd name="T59" fmla="*/ 82 h 127"/>
              <a:gd name="T60" fmla="*/ 180 w 180"/>
              <a:gd name="T61" fmla="*/ 82 h 127"/>
              <a:gd name="T62" fmla="*/ 180 w 180"/>
              <a:gd name="T63" fmla="*/ 96 h 127"/>
              <a:gd name="T64" fmla="*/ 163 w 180"/>
              <a:gd name="T65" fmla="*/ 96 h 127"/>
              <a:gd name="T66" fmla="*/ 163 w 180"/>
              <a:gd name="T67" fmla="*/ 127 h 127"/>
              <a:gd name="T68" fmla="*/ 147 w 180"/>
              <a:gd name="T69" fmla="*/ 127 h 127"/>
              <a:gd name="T70" fmla="*/ 147 w 180"/>
              <a:gd name="T71" fmla="*/ 82 h 127"/>
              <a:gd name="T72" fmla="*/ 147 w 180"/>
              <a:gd name="T73" fmla="*/ 25 h 127"/>
              <a:gd name="T74" fmla="*/ 108 w 180"/>
              <a:gd name="T75" fmla="*/ 82 h 127"/>
              <a:gd name="T76" fmla="*/ 147 w 180"/>
              <a:gd name="T77" fmla="*/ 8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80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4" y="47"/>
                  <a:pt x="67" y="41"/>
                  <a:pt x="67" y="35"/>
                </a:cubicBezTo>
                <a:cubicBezTo>
                  <a:pt x="67" y="29"/>
                  <a:pt x="65" y="23"/>
                  <a:pt x="60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5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69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47" y="127"/>
                </a:moveTo>
                <a:lnTo>
                  <a:pt x="147" y="96"/>
                </a:lnTo>
                <a:lnTo>
                  <a:pt x="93" y="96"/>
                </a:lnTo>
                <a:lnTo>
                  <a:pt x="93" y="82"/>
                </a:lnTo>
                <a:lnTo>
                  <a:pt x="150" y="1"/>
                </a:lnTo>
                <a:lnTo>
                  <a:pt x="163" y="1"/>
                </a:lnTo>
                <a:lnTo>
                  <a:pt x="163" y="82"/>
                </a:lnTo>
                <a:lnTo>
                  <a:pt x="180" y="82"/>
                </a:lnTo>
                <a:lnTo>
                  <a:pt x="180" y="96"/>
                </a:lnTo>
                <a:lnTo>
                  <a:pt x="163" y="96"/>
                </a:lnTo>
                <a:lnTo>
                  <a:pt x="163" y="127"/>
                </a:lnTo>
                <a:lnTo>
                  <a:pt x="147" y="127"/>
                </a:lnTo>
                <a:close/>
                <a:moveTo>
                  <a:pt x="147" y="82"/>
                </a:moveTo>
                <a:lnTo>
                  <a:pt x="147" y="25"/>
                </a:lnTo>
                <a:lnTo>
                  <a:pt x="108" y="82"/>
                </a:lnTo>
                <a:lnTo>
                  <a:pt x="147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" name="Freeform 298"/>
          <p:cNvSpPr>
            <a:spLocks noEditPoints="1"/>
          </p:cNvSpPr>
          <p:nvPr/>
        </p:nvSpPr>
        <p:spPr bwMode="auto">
          <a:xfrm>
            <a:off x="10151603" y="5407041"/>
            <a:ext cx="78053" cy="63500"/>
          </a:xfrm>
          <a:custGeom>
            <a:avLst/>
            <a:gdLst>
              <a:gd name="T0" fmla="*/ 83 w 156"/>
              <a:gd name="T1" fmla="*/ 112 h 127"/>
              <a:gd name="T2" fmla="*/ 83 w 156"/>
              <a:gd name="T3" fmla="*/ 127 h 127"/>
              <a:gd name="T4" fmla="*/ 0 w 156"/>
              <a:gd name="T5" fmla="*/ 127 h 127"/>
              <a:gd name="T6" fmla="*/ 2 w 156"/>
              <a:gd name="T7" fmla="*/ 116 h 127"/>
              <a:gd name="T8" fmla="*/ 12 w 156"/>
              <a:gd name="T9" fmla="*/ 99 h 127"/>
              <a:gd name="T10" fmla="*/ 32 w 156"/>
              <a:gd name="T11" fmla="*/ 80 h 127"/>
              <a:gd name="T12" fmla="*/ 60 w 156"/>
              <a:gd name="T13" fmla="*/ 53 h 127"/>
              <a:gd name="T14" fmla="*/ 67 w 156"/>
              <a:gd name="T15" fmla="*/ 35 h 127"/>
              <a:gd name="T16" fmla="*/ 61 w 156"/>
              <a:gd name="T17" fmla="*/ 19 h 127"/>
              <a:gd name="T18" fmla="*/ 43 w 156"/>
              <a:gd name="T19" fmla="*/ 13 h 127"/>
              <a:gd name="T20" fmla="*/ 26 w 156"/>
              <a:gd name="T21" fmla="*/ 20 h 127"/>
              <a:gd name="T22" fmla="*/ 19 w 156"/>
              <a:gd name="T23" fmla="*/ 38 h 127"/>
              <a:gd name="T24" fmla="*/ 3 w 156"/>
              <a:gd name="T25" fmla="*/ 37 h 127"/>
              <a:gd name="T26" fmla="*/ 15 w 156"/>
              <a:gd name="T27" fmla="*/ 9 h 127"/>
              <a:gd name="T28" fmla="*/ 44 w 156"/>
              <a:gd name="T29" fmla="*/ 0 h 127"/>
              <a:gd name="T30" fmla="*/ 72 w 156"/>
              <a:gd name="T31" fmla="*/ 10 h 127"/>
              <a:gd name="T32" fmla="*/ 83 w 156"/>
              <a:gd name="T33" fmla="*/ 35 h 127"/>
              <a:gd name="T34" fmla="*/ 80 w 156"/>
              <a:gd name="T35" fmla="*/ 50 h 127"/>
              <a:gd name="T36" fmla="*/ 70 w 156"/>
              <a:gd name="T37" fmla="*/ 65 h 127"/>
              <a:gd name="T38" fmla="*/ 46 w 156"/>
              <a:gd name="T39" fmla="*/ 88 h 127"/>
              <a:gd name="T40" fmla="*/ 28 w 156"/>
              <a:gd name="T41" fmla="*/ 103 h 127"/>
              <a:gd name="T42" fmla="*/ 21 w 156"/>
              <a:gd name="T43" fmla="*/ 112 h 127"/>
              <a:gd name="T44" fmla="*/ 83 w 156"/>
              <a:gd name="T45" fmla="*/ 112 h 127"/>
              <a:gd name="T46" fmla="*/ 156 w 156"/>
              <a:gd name="T47" fmla="*/ 127 h 127"/>
              <a:gd name="T48" fmla="*/ 141 w 156"/>
              <a:gd name="T49" fmla="*/ 127 h 127"/>
              <a:gd name="T50" fmla="*/ 141 w 156"/>
              <a:gd name="T51" fmla="*/ 28 h 127"/>
              <a:gd name="T52" fmla="*/ 126 w 156"/>
              <a:gd name="T53" fmla="*/ 39 h 127"/>
              <a:gd name="T54" fmla="*/ 110 w 156"/>
              <a:gd name="T55" fmla="*/ 47 h 127"/>
              <a:gd name="T56" fmla="*/ 110 w 156"/>
              <a:gd name="T57" fmla="*/ 32 h 127"/>
              <a:gd name="T58" fmla="*/ 132 w 156"/>
              <a:gd name="T59" fmla="*/ 17 h 127"/>
              <a:gd name="T60" fmla="*/ 146 w 156"/>
              <a:gd name="T61" fmla="*/ 0 h 127"/>
              <a:gd name="T62" fmla="*/ 156 w 156"/>
              <a:gd name="T63" fmla="*/ 0 h 127"/>
              <a:gd name="T64" fmla="*/ 156 w 156"/>
              <a:gd name="T65" fmla="*/ 12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56" h="127">
                <a:moveTo>
                  <a:pt x="83" y="112"/>
                </a:moveTo>
                <a:lnTo>
                  <a:pt x="83" y="127"/>
                </a:lnTo>
                <a:lnTo>
                  <a:pt x="0" y="127"/>
                </a:lnTo>
                <a:cubicBezTo>
                  <a:pt x="0" y="123"/>
                  <a:pt x="0" y="119"/>
                  <a:pt x="2" y="116"/>
                </a:cubicBezTo>
                <a:cubicBezTo>
                  <a:pt x="4" y="110"/>
                  <a:pt x="7" y="105"/>
                  <a:pt x="12" y="99"/>
                </a:cubicBezTo>
                <a:cubicBezTo>
                  <a:pt x="16" y="94"/>
                  <a:pt x="23" y="87"/>
                  <a:pt x="32" y="80"/>
                </a:cubicBezTo>
                <a:cubicBezTo>
                  <a:pt x="46" y="69"/>
                  <a:pt x="55" y="60"/>
                  <a:pt x="60" y="53"/>
                </a:cubicBezTo>
                <a:cubicBezTo>
                  <a:pt x="65" y="47"/>
                  <a:pt x="67" y="41"/>
                  <a:pt x="67" y="35"/>
                </a:cubicBezTo>
                <a:cubicBezTo>
                  <a:pt x="67" y="29"/>
                  <a:pt x="65" y="23"/>
                  <a:pt x="61" y="19"/>
                </a:cubicBezTo>
                <a:cubicBezTo>
                  <a:pt x="56" y="15"/>
                  <a:pt x="50" y="13"/>
                  <a:pt x="43" y="13"/>
                </a:cubicBezTo>
                <a:cubicBezTo>
                  <a:pt x="36" y="13"/>
                  <a:pt x="30" y="15"/>
                  <a:pt x="26" y="20"/>
                </a:cubicBezTo>
                <a:cubicBezTo>
                  <a:pt x="21" y="24"/>
                  <a:pt x="19" y="30"/>
                  <a:pt x="19" y="38"/>
                </a:cubicBezTo>
                <a:lnTo>
                  <a:pt x="3" y="37"/>
                </a:lnTo>
                <a:cubicBezTo>
                  <a:pt x="4" y="25"/>
                  <a:pt x="8" y="16"/>
                  <a:pt x="15" y="9"/>
                </a:cubicBezTo>
                <a:cubicBezTo>
                  <a:pt x="22" y="3"/>
                  <a:pt x="32" y="0"/>
                  <a:pt x="44" y="0"/>
                </a:cubicBezTo>
                <a:cubicBezTo>
                  <a:pt x="56" y="0"/>
                  <a:pt x="65" y="3"/>
                  <a:pt x="72" y="10"/>
                </a:cubicBezTo>
                <a:cubicBezTo>
                  <a:pt x="79" y="17"/>
                  <a:pt x="83" y="25"/>
                  <a:pt x="83" y="35"/>
                </a:cubicBezTo>
                <a:cubicBezTo>
                  <a:pt x="83" y="40"/>
                  <a:pt x="82" y="45"/>
                  <a:pt x="80" y="50"/>
                </a:cubicBezTo>
                <a:cubicBezTo>
                  <a:pt x="78" y="55"/>
                  <a:pt x="74" y="60"/>
                  <a:pt x="70" y="65"/>
                </a:cubicBezTo>
                <a:cubicBezTo>
                  <a:pt x="65" y="71"/>
                  <a:pt x="57" y="78"/>
                  <a:pt x="46" y="88"/>
                </a:cubicBezTo>
                <a:cubicBezTo>
                  <a:pt x="36" y="95"/>
                  <a:pt x="30" y="100"/>
                  <a:pt x="28" y="103"/>
                </a:cubicBezTo>
                <a:cubicBezTo>
                  <a:pt x="25" y="106"/>
                  <a:pt x="23" y="109"/>
                  <a:pt x="21" y="112"/>
                </a:cubicBezTo>
                <a:lnTo>
                  <a:pt x="83" y="112"/>
                </a:lnTo>
                <a:close/>
                <a:moveTo>
                  <a:pt x="156" y="127"/>
                </a:moveTo>
                <a:lnTo>
                  <a:pt x="141" y="127"/>
                </a:lnTo>
                <a:lnTo>
                  <a:pt x="141" y="28"/>
                </a:lnTo>
                <a:cubicBezTo>
                  <a:pt x="137" y="32"/>
                  <a:pt x="132" y="35"/>
                  <a:pt x="126" y="39"/>
                </a:cubicBezTo>
                <a:cubicBezTo>
                  <a:pt x="120" y="42"/>
                  <a:pt x="115" y="45"/>
                  <a:pt x="110" y="47"/>
                </a:cubicBezTo>
                <a:lnTo>
                  <a:pt x="110" y="32"/>
                </a:lnTo>
                <a:cubicBezTo>
                  <a:pt x="118" y="28"/>
                  <a:pt x="126" y="23"/>
                  <a:pt x="132" y="17"/>
                </a:cubicBezTo>
                <a:cubicBezTo>
                  <a:pt x="139" y="11"/>
                  <a:pt x="143" y="6"/>
                  <a:pt x="146" y="0"/>
                </a:cubicBezTo>
                <a:lnTo>
                  <a:pt x="156" y="0"/>
                </a:lnTo>
                <a:lnTo>
                  <a:pt x="156" y="12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" name="Freeform 299"/>
          <p:cNvSpPr>
            <a:spLocks noEditPoints="1"/>
          </p:cNvSpPr>
          <p:nvPr/>
        </p:nvSpPr>
        <p:spPr bwMode="auto">
          <a:xfrm>
            <a:off x="9916124" y="5407041"/>
            <a:ext cx="83344" cy="64823"/>
          </a:xfrm>
          <a:custGeom>
            <a:avLst/>
            <a:gdLst>
              <a:gd name="T0" fmla="*/ 46 w 167"/>
              <a:gd name="T1" fmla="*/ 127 h 129"/>
              <a:gd name="T2" fmla="*/ 31 w 167"/>
              <a:gd name="T3" fmla="*/ 127 h 129"/>
              <a:gd name="T4" fmla="*/ 31 w 167"/>
              <a:gd name="T5" fmla="*/ 28 h 129"/>
              <a:gd name="T6" fmla="*/ 16 w 167"/>
              <a:gd name="T7" fmla="*/ 39 h 129"/>
              <a:gd name="T8" fmla="*/ 0 w 167"/>
              <a:gd name="T9" fmla="*/ 47 h 129"/>
              <a:gd name="T10" fmla="*/ 0 w 167"/>
              <a:gd name="T11" fmla="*/ 32 h 129"/>
              <a:gd name="T12" fmla="*/ 23 w 167"/>
              <a:gd name="T13" fmla="*/ 17 h 129"/>
              <a:gd name="T14" fmla="*/ 36 w 167"/>
              <a:gd name="T15" fmla="*/ 0 h 129"/>
              <a:gd name="T16" fmla="*/ 46 w 167"/>
              <a:gd name="T17" fmla="*/ 0 h 129"/>
              <a:gd name="T18" fmla="*/ 46 w 167"/>
              <a:gd name="T19" fmla="*/ 127 h 129"/>
              <a:gd name="T20" fmla="*/ 108 w 167"/>
              <a:gd name="T21" fmla="*/ 58 h 129"/>
              <a:gd name="T22" fmla="*/ 94 w 167"/>
              <a:gd name="T23" fmla="*/ 48 h 129"/>
              <a:gd name="T24" fmla="*/ 89 w 167"/>
              <a:gd name="T25" fmla="*/ 33 h 129"/>
              <a:gd name="T26" fmla="*/ 99 w 167"/>
              <a:gd name="T27" fmla="*/ 9 h 129"/>
              <a:gd name="T28" fmla="*/ 125 w 167"/>
              <a:gd name="T29" fmla="*/ 0 h 129"/>
              <a:gd name="T30" fmla="*/ 152 w 167"/>
              <a:gd name="T31" fmla="*/ 10 h 129"/>
              <a:gd name="T32" fmla="*/ 162 w 167"/>
              <a:gd name="T33" fmla="*/ 33 h 129"/>
              <a:gd name="T34" fmla="*/ 157 w 167"/>
              <a:gd name="T35" fmla="*/ 48 h 129"/>
              <a:gd name="T36" fmla="*/ 143 w 167"/>
              <a:gd name="T37" fmla="*/ 58 h 129"/>
              <a:gd name="T38" fmla="*/ 161 w 167"/>
              <a:gd name="T39" fmla="*/ 70 h 129"/>
              <a:gd name="T40" fmla="*/ 167 w 167"/>
              <a:gd name="T41" fmla="*/ 91 h 129"/>
              <a:gd name="T42" fmla="*/ 155 w 167"/>
              <a:gd name="T43" fmla="*/ 118 h 129"/>
              <a:gd name="T44" fmla="*/ 125 w 167"/>
              <a:gd name="T45" fmla="*/ 129 h 129"/>
              <a:gd name="T46" fmla="*/ 95 w 167"/>
              <a:gd name="T47" fmla="*/ 118 h 129"/>
              <a:gd name="T48" fmla="*/ 84 w 167"/>
              <a:gd name="T49" fmla="*/ 90 h 129"/>
              <a:gd name="T50" fmla="*/ 90 w 167"/>
              <a:gd name="T51" fmla="*/ 70 h 129"/>
              <a:gd name="T52" fmla="*/ 108 w 167"/>
              <a:gd name="T53" fmla="*/ 58 h 129"/>
              <a:gd name="T54" fmla="*/ 105 w 167"/>
              <a:gd name="T55" fmla="*/ 32 h 129"/>
              <a:gd name="T56" fmla="*/ 110 w 167"/>
              <a:gd name="T57" fmla="*/ 47 h 129"/>
              <a:gd name="T58" fmla="*/ 125 w 167"/>
              <a:gd name="T59" fmla="*/ 52 h 129"/>
              <a:gd name="T60" fmla="*/ 140 w 167"/>
              <a:gd name="T61" fmla="*/ 47 h 129"/>
              <a:gd name="T62" fmla="*/ 146 w 167"/>
              <a:gd name="T63" fmla="*/ 33 h 129"/>
              <a:gd name="T64" fmla="*/ 140 w 167"/>
              <a:gd name="T65" fmla="*/ 19 h 129"/>
              <a:gd name="T66" fmla="*/ 125 w 167"/>
              <a:gd name="T67" fmla="*/ 13 h 129"/>
              <a:gd name="T68" fmla="*/ 111 w 167"/>
              <a:gd name="T69" fmla="*/ 18 h 129"/>
              <a:gd name="T70" fmla="*/ 105 w 167"/>
              <a:gd name="T71" fmla="*/ 32 h 129"/>
              <a:gd name="T72" fmla="*/ 100 w 167"/>
              <a:gd name="T73" fmla="*/ 90 h 129"/>
              <a:gd name="T74" fmla="*/ 103 w 167"/>
              <a:gd name="T75" fmla="*/ 103 h 129"/>
              <a:gd name="T76" fmla="*/ 112 w 167"/>
              <a:gd name="T77" fmla="*/ 113 h 129"/>
              <a:gd name="T78" fmla="*/ 125 w 167"/>
              <a:gd name="T79" fmla="*/ 116 h 129"/>
              <a:gd name="T80" fmla="*/ 144 w 167"/>
              <a:gd name="T81" fmla="*/ 109 h 129"/>
              <a:gd name="T82" fmla="*/ 151 w 167"/>
              <a:gd name="T83" fmla="*/ 91 h 129"/>
              <a:gd name="T84" fmla="*/ 144 w 167"/>
              <a:gd name="T85" fmla="*/ 72 h 129"/>
              <a:gd name="T86" fmla="*/ 125 w 167"/>
              <a:gd name="T87" fmla="*/ 65 h 129"/>
              <a:gd name="T88" fmla="*/ 107 w 167"/>
              <a:gd name="T89" fmla="*/ 72 h 129"/>
              <a:gd name="T90" fmla="*/ 100 w 167"/>
              <a:gd name="T91" fmla="*/ 90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67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108" y="58"/>
                </a:moveTo>
                <a:cubicBezTo>
                  <a:pt x="101" y="56"/>
                  <a:pt x="97" y="53"/>
                  <a:pt x="94" y="48"/>
                </a:cubicBezTo>
                <a:cubicBezTo>
                  <a:pt x="91" y="44"/>
                  <a:pt x="89" y="39"/>
                  <a:pt x="89" y="33"/>
                </a:cubicBezTo>
                <a:cubicBezTo>
                  <a:pt x="89" y="23"/>
                  <a:pt x="92" y="16"/>
                  <a:pt x="99" y="9"/>
                </a:cubicBezTo>
                <a:cubicBezTo>
                  <a:pt x="105" y="3"/>
                  <a:pt x="114" y="0"/>
                  <a:pt x="125" y="0"/>
                </a:cubicBezTo>
                <a:cubicBezTo>
                  <a:pt x="136" y="0"/>
                  <a:pt x="145" y="3"/>
                  <a:pt x="152" y="10"/>
                </a:cubicBezTo>
                <a:cubicBezTo>
                  <a:pt x="158" y="16"/>
                  <a:pt x="162" y="24"/>
                  <a:pt x="162" y="33"/>
                </a:cubicBezTo>
                <a:cubicBezTo>
                  <a:pt x="162" y="39"/>
                  <a:pt x="160" y="44"/>
                  <a:pt x="157" y="48"/>
                </a:cubicBezTo>
                <a:cubicBezTo>
                  <a:pt x="154" y="53"/>
                  <a:pt x="149" y="56"/>
                  <a:pt x="143" y="58"/>
                </a:cubicBezTo>
                <a:cubicBezTo>
                  <a:pt x="151" y="61"/>
                  <a:pt x="157" y="65"/>
                  <a:pt x="161" y="70"/>
                </a:cubicBezTo>
                <a:cubicBezTo>
                  <a:pt x="165" y="76"/>
                  <a:pt x="167" y="83"/>
                  <a:pt x="167" y="91"/>
                </a:cubicBezTo>
                <a:cubicBezTo>
                  <a:pt x="167" y="101"/>
                  <a:pt x="163" y="110"/>
                  <a:pt x="155" y="118"/>
                </a:cubicBezTo>
                <a:cubicBezTo>
                  <a:pt x="148" y="125"/>
                  <a:pt x="138" y="129"/>
                  <a:pt x="125" y="129"/>
                </a:cubicBezTo>
                <a:cubicBezTo>
                  <a:pt x="113" y="129"/>
                  <a:pt x="103" y="125"/>
                  <a:pt x="95" y="118"/>
                </a:cubicBezTo>
                <a:cubicBezTo>
                  <a:pt x="88" y="110"/>
                  <a:pt x="84" y="101"/>
                  <a:pt x="84" y="90"/>
                </a:cubicBezTo>
                <a:cubicBezTo>
                  <a:pt x="84" y="82"/>
                  <a:pt x="86" y="75"/>
                  <a:pt x="90" y="70"/>
                </a:cubicBezTo>
                <a:cubicBezTo>
                  <a:pt x="94" y="64"/>
                  <a:pt x="100" y="60"/>
                  <a:pt x="108" y="58"/>
                </a:cubicBezTo>
                <a:close/>
                <a:moveTo>
                  <a:pt x="105" y="32"/>
                </a:moveTo>
                <a:cubicBezTo>
                  <a:pt x="105" y="38"/>
                  <a:pt x="107" y="43"/>
                  <a:pt x="110" y="47"/>
                </a:cubicBezTo>
                <a:cubicBezTo>
                  <a:pt x="114" y="50"/>
                  <a:pt x="119" y="52"/>
                  <a:pt x="125" y="52"/>
                </a:cubicBezTo>
                <a:cubicBezTo>
                  <a:pt x="131" y="52"/>
                  <a:pt x="136" y="50"/>
                  <a:pt x="140" y="47"/>
                </a:cubicBezTo>
                <a:cubicBezTo>
                  <a:pt x="144" y="43"/>
                  <a:pt x="146" y="38"/>
                  <a:pt x="146" y="33"/>
                </a:cubicBezTo>
                <a:cubicBezTo>
                  <a:pt x="146" y="27"/>
                  <a:pt x="144" y="22"/>
                  <a:pt x="140" y="19"/>
                </a:cubicBezTo>
                <a:cubicBezTo>
                  <a:pt x="136" y="15"/>
                  <a:pt x="131" y="13"/>
                  <a:pt x="125" y="13"/>
                </a:cubicBezTo>
                <a:cubicBezTo>
                  <a:pt x="119" y="13"/>
                  <a:pt x="115" y="15"/>
                  <a:pt x="111" y="18"/>
                </a:cubicBezTo>
                <a:cubicBezTo>
                  <a:pt x="107" y="22"/>
                  <a:pt x="105" y="27"/>
                  <a:pt x="105" y="32"/>
                </a:cubicBezTo>
                <a:close/>
                <a:moveTo>
                  <a:pt x="100" y="90"/>
                </a:moveTo>
                <a:cubicBezTo>
                  <a:pt x="100" y="95"/>
                  <a:pt x="101" y="99"/>
                  <a:pt x="103" y="103"/>
                </a:cubicBezTo>
                <a:cubicBezTo>
                  <a:pt x="105" y="107"/>
                  <a:pt x="108" y="110"/>
                  <a:pt x="112" y="113"/>
                </a:cubicBezTo>
                <a:cubicBezTo>
                  <a:pt x="116" y="115"/>
                  <a:pt x="121" y="116"/>
                  <a:pt x="125" y="116"/>
                </a:cubicBezTo>
                <a:cubicBezTo>
                  <a:pt x="133" y="116"/>
                  <a:pt x="139" y="114"/>
                  <a:pt x="144" y="109"/>
                </a:cubicBezTo>
                <a:cubicBezTo>
                  <a:pt x="149" y="104"/>
                  <a:pt x="151" y="98"/>
                  <a:pt x="151" y="91"/>
                </a:cubicBezTo>
                <a:cubicBezTo>
                  <a:pt x="151" y="83"/>
                  <a:pt x="149" y="77"/>
                  <a:pt x="144" y="72"/>
                </a:cubicBezTo>
                <a:cubicBezTo>
                  <a:pt x="139" y="67"/>
                  <a:pt x="132" y="65"/>
                  <a:pt x="125" y="65"/>
                </a:cubicBezTo>
                <a:cubicBezTo>
                  <a:pt x="118" y="65"/>
                  <a:pt x="112" y="67"/>
                  <a:pt x="107" y="72"/>
                </a:cubicBezTo>
                <a:cubicBezTo>
                  <a:pt x="102" y="77"/>
                  <a:pt x="100" y="83"/>
                  <a:pt x="100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" name="Freeform 300"/>
          <p:cNvSpPr>
            <a:spLocks noEditPoints="1"/>
          </p:cNvSpPr>
          <p:nvPr/>
        </p:nvSpPr>
        <p:spPr bwMode="auto">
          <a:xfrm>
            <a:off x="9672707" y="5407041"/>
            <a:ext cx="83344" cy="64823"/>
          </a:xfrm>
          <a:custGeom>
            <a:avLst/>
            <a:gdLst>
              <a:gd name="T0" fmla="*/ 46 w 168"/>
              <a:gd name="T1" fmla="*/ 127 h 129"/>
              <a:gd name="T2" fmla="*/ 31 w 168"/>
              <a:gd name="T3" fmla="*/ 127 h 129"/>
              <a:gd name="T4" fmla="*/ 31 w 168"/>
              <a:gd name="T5" fmla="*/ 28 h 129"/>
              <a:gd name="T6" fmla="*/ 16 w 168"/>
              <a:gd name="T7" fmla="*/ 39 h 129"/>
              <a:gd name="T8" fmla="*/ 0 w 168"/>
              <a:gd name="T9" fmla="*/ 47 h 129"/>
              <a:gd name="T10" fmla="*/ 0 w 168"/>
              <a:gd name="T11" fmla="*/ 32 h 129"/>
              <a:gd name="T12" fmla="*/ 23 w 168"/>
              <a:gd name="T13" fmla="*/ 17 h 129"/>
              <a:gd name="T14" fmla="*/ 36 w 168"/>
              <a:gd name="T15" fmla="*/ 0 h 129"/>
              <a:gd name="T16" fmla="*/ 46 w 168"/>
              <a:gd name="T17" fmla="*/ 0 h 129"/>
              <a:gd name="T18" fmla="*/ 46 w 168"/>
              <a:gd name="T19" fmla="*/ 127 h 129"/>
              <a:gd name="T20" fmla="*/ 84 w 168"/>
              <a:gd name="T21" fmla="*/ 94 h 129"/>
              <a:gd name="T22" fmla="*/ 100 w 168"/>
              <a:gd name="T23" fmla="*/ 92 h 129"/>
              <a:gd name="T24" fmla="*/ 109 w 168"/>
              <a:gd name="T25" fmla="*/ 110 h 129"/>
              <a:gd name="T26" fmla="*/ 125 w 168"/>
              <a:gd name="T27" fmla="*/ 116 h 129"/>
              <a:gd name="T28" fmla="*/ 144 w 168"/>
              <a:gd name="T29" fmla="*/ 108 h 129"/>
              <a:gd name="T30" fmla="*/ 151 w 168"/>
              <a:gd name="T31" fmla="*/ 85 h 129"/>
              <a:gd name="T32" fmla="*/ 144 w 168"/>
              <a:gd name="T33" fmla="*/ 64 h 129"/>
              <a:gd name="T34" fmla="*/ 124 w 168"/>
              <a:gd name="T35" fmla="*/ 57 h 129"/>
              <a:gd name="T36" fmla="*/ 111 w 168"/>
              <a:gd name="T37" fmla="*/ 60 h 129"/>
              <a:gd name="T38" fmla="*/ 101 w 168"/>
              <a:gd name="T39" fmla="*/ 69 h 129"/>
              <a:gd name="T40" fmla="*/ 87 w 168"/>
              <a:gd name="T41" fmla="*/ 67 h 129"/>
              <a:gd name="T42" fmla="*/ 99 w 168"/>
              <a:gd name="T43" fmla="*/ 2 h 129"/>
              <a:gd name="T44" fmla="*/ 162 w 168"/>
              <a:gd name="T45" fmla="*/ 2 h 129"/>
              <a:gd name="T46" fmla="*/ 162 w 168"/>
              <a:gd name="T47" fmla="*/ 17 h 129"/>
              <a:gd name="T48" fmla="*/ 112 w 168"/>
              <a:gd name="T49" fmla="*/ 17 h 129"/>
              <a:gd name="T50" fmla="*/ 105 w 168"/>
              <a:gd name="T51" fmla="*/ 51 h 129"/>
              <a:gd name="T52" fmla="*/ 129 w 168"/>
              <a:gd name="T53" fmla="*/ 43 h 129"/>
              <a:gd name="T54" fmla="*/ 156 w 168"/>
              <a:gd name="T55" fmla="*/ 54 h 129"/>
              <a:gd name="T56" fmla="*/ 168 w 168"/>
              <a:gd name="T57" fmla="*/ 84 h 129"/>
              <a:gd name="T58" fmla="*/ 158 w 168"/>
              <a:gd name="T59" fmla="*/ 113 h 129"/>
              <a:gd name="T60" fmla="*/ 125 w 168"/>
              <a:gd name="T61" fmla="*/ 129 h 129"/>
              <a:gd name="T62" fmla="*/ 97 w 168"/>
              <a:gd name="T63" fmla="*/ 119 h 129"/>
              <a:gd name="T64" fmla="*/ 84 w 168"/>
              <a:gd name="T65" fmla="*/ 9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8" h="129">
                <a:moveTo>
                  <a:pt x="46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2" y="35"/>
                  <a:pt x="16" y="39"/>
                </a:cubicBezTo>
                <a:cubicBezTo>
                  <a:pt x="10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6" y="23"/>
                  <a:pt x="23" y="17"/>
                </a:cubicBezTo>
                <a:cubicBezTo>
                  <a:pt x="29" y="11"/>
                  <a:pt x="34" y="6"/>
                  <a:pt x="36" y="0"/>
                </a:cubicBezTo>
                <a:lnTo>
                  <a:pt x="46" y="0"/>
                </a:lnTo>
                <a:lnTo>
                  <a:pt x="46" y="127"/>
                </a:lnTo>
                <a:close/>
                <a:moveTo>
                  <a:pt x="84" y="94"/>
                </a:moveTo>
                <a:lnTo>
                  <a:pt x="100" y="92"/>
                </a:lnTo>
                <a:cubicBezTo>
                  <a:pt x="102" y="100"/>
                  <a:pt x="104" y="106"/>
                  <a:pt x="109" y="110"/>
                </a:cubicBezTo>
                <a:cubicBezTo>
                  <a:pt x="113" y="114"/>
                  <a:pt x="118" y="116"/>
                  <a:pt x="125" y="116"/>
                </a:cubicBezTo>
                <a:cubicBezTo>
                  <a:pt x="132" y="116"/>
                  <a:pt x="138" y="113"/>
                  <a:pt x="144" y="108"/>
                </a:cubicBezTo>
                <a:cubicBezTo>
                  <a:pt x="149" y="102"/>
                  <a:pt x="151" y="94"/>
                  <a:pt x="151" y="85"/>
                </a:cubicBezTo>
                <a:cubicBezTo>
                  <a:pt x="151" y="76"/>
                  <a:pt x="149" y="70"/>
                  <a:pt x="144" y="64"/>
                </a:cubicBezTo>
                <a:cubicBezTo>
                  <a:pt x="139" y="59"/>
                  <a:pt x="132" y="57"/>
                  <a:pt x="124" y="57"/>
                </a:cubicBezTo>
                <a:cubicBezTo>
                  <a:pt x="119" y="57"/>
                  <a:pt x="115" y="58"/>
                  <a:pt x="111" y="60"/>
                </a:cubicBezTo>
                <a:cubicBezTo>
                  <a:pt x="107" y="62"/>
                  <a:pt x="104" y="65"/>
                  <a:pt x="101" y="69"/>
                </a:cubicBezTo>
                <a:lnTo>
                  <a:pt x="87" y="67"/>
                </a:lnTo>
                <a:lnTo>
                  <a:pt x="99" y="2"/>
                </a:lnTo>
                <a:lnTo>
                  <a:pt x="162" y="2"/>
                </a:lnTo>
                <a:lnTo>
                  <a:pt x="162" y="17"/>
                </a:lnTo>
                <a:lnTo>
                  <a:pt x="112" y="17"/>
                </a:lnTo>
                <a:lnTo>
                  <a:pt x="105" y="51"/>
                </a:lnTo>
                <a:cubicBezTo>
                  <a:pt x="112" y="46"/>
                  <a:pt x="120" y="43"/>
                  <a:pt x="129" y="43"/>
                </a:cubicBezTo>
                <a:cubicBezTo>
                  <a:pt x="140" y="43"/>
                  <a:pt x="149" y="47"/>
                  <a:pt x="156" y="54"/>
                </a:cubicBezTo>
                <a:cubicBezTo>
                  <a:pt x="164" y="62"/>
                  <a:pt x="168" y="72"/>
                  <a:pt x="168" y="84"/>
                </a:cubicBezTo>
                <a:cubicBezTo>
                  <a:pt x="168" y="95"/>
                  <a:pt x="164" y="105"/>
                  <a:pt x="158" y="113"/>
                </a:cubicBezTo>
                <a:cubicBezTo>
                  <a:pt x="150" y="124"/>
                  <a:pt x="139" y="129"/>
                  <a:pt x="125" y="129"/>
                </a:cubicBezTo>
                <a:cubicBezTo>
                  <a:pt x="113" y="129"/>
                  <a:pt x="104" y="126"/>
                  <a:pt x="97" y="119"/>
                </a:cubicBezTo>
                <a:cubicBezTo>
                  <a:pt x="89" y="113"/>
                  <a:pt x="85" y="104"/>
                  <a:pt x="8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7" name="Freeform 301"/>
          <p:cNvSpPr>
            <a:spLocks noEditPoints="1"/>
          </p:cNvSpPr>
          <p:nvPr/>
        </p:nvSpPr>
        <p:spPr bwMode="auto">
          <a:xfrm>
            <a:off x="9430614" y="5407041"/>
            <a:ext cx="82021" cy="63500"/>
          </a:xfrm>
          <a:custGeom>
            <a:avLst/>
            <a:gdLst>
              <a:gd name="T0" fmla="*/ 47 w 166"/>
              <a:gd name="T1" fmla="*/ 127 h 127"/>
              <a:gd name="T2" fmla="*/ 31 w 166"/>
              <a:gd name="T3" fmla="*/ 127 h 127"/>
              <a:gd name="T4" fmla="*/ 31 w 166"/>
              <a:gd name="T5" fmla="*/ 28 h 127"/>
              <a:gd name="T6" fmla="*/ 17 w 166"/>
              <a:gd name="T7" fmla="*/ 39 h 127"/>
              <a:gd name="T8" fmla="*/ 0 w 166"/>
              <a:gd name="T9" fmla="*/ 47 h 127"/>
              <a:gd name="T10" fmla="*/ 0 w 166"/>
              <a:gd name="T11" fmla="*/ 32 h 127"/>
              <a:gd name="T12" fmla="*/ 23 w 166"/>
              <a:gd name="T13" fmla="*/ 17 h 127"/>
              <a:gd name="T14" fmla="*/ 37 w 166"/>
              <a:gd name="T15" fmla="*/ 0 h 127"/>
              <a:gd name="T16" fmla="*/ 47 w 166"/>
              <a:gd name="T17" fmla="*/ 0 h 127"/>
              <a:gd name="T18" fmla="*/ 47 w 166"/>
              <a:gd name="T19" fmla="*/ 127 h 127"/>
              <a:gd name="T20" fmla="*/ 166 w 166"/>
              <a:gd name="T21" fmla="*/ 112 h 127"/>
              <a:gd name="T22" fmla="*/ 166 w 166"/>
              <a:gd name="T23" fmla="*/ 127 h 127"/>
              <a:gd name="T24" fmla="*/ 82 w 166"/>
              <a:gd name="T25" fmla="*/ 127 h 127"/>
              <a:gd name="T26" fmla="*/ 84 w 166"/>
              <a:gd name="T27" fmla="*/ 116 h 127"/>
              <a:gd name="T28" fmla="*/ 94 w 166"/>
              <a:gd name="T29" fmla="*/ 99 h 127"/>
              <a:gd name="T30" fmla="*/ 115 w 166"/>
              <a:gd name="T31" fmla="*/ 80 h 127"/>
              <a:gd name="T32" fmla="*/ 142 w 166"/>
              <a:gd name="T33" fmla="*/ 53 h 127"/>
              <a:gd name="T34" fmla="*/ 150 w 166"/>
              <a:gd name="T35" fmla="*/ 35 h 127"/>
              <a:gd name="T36" fmla="*/ 143 w 166"/>
              <a:gd name="T37" fmla="*/ 19 h 127"/>
              <a:gd name="T38" fmla="*/ 126 w 166"/>
              <a:gd name="T39" fmla="*/ 13 h 127"/>
              <a:gd name="T40" fmla="*/ 108 w 166"/>
              <a:gd name="T41" fmla="*/ 20 h 127"/>
              <a:gd name="T42" fmla="*/ 101 w 166"/>
              <a:gd name="T43" fmla="*/ 38 h 127"/>
              <a:gd name="T44" fmla="*/ 85 w 166"/>
              <a:gd name="T45" fmla="*/ 37 h 127"/>
              <a:gd name="T46" fmla="*/ 98 w 166"/>
              <a:gd name="T47" fmla="*/ 9 h 127"/>
              <a:gd name="T48" fmla="*/ 126 w 166"/>
              <a:gd name="T49" fmla="*/ 0 h 127"/>
              <a:gd name="T50" fmla="*/ 155 w 166"/>
              <a:gd name="T51" fmla="*/ 10 h 127"/>
              <a:gd name="T52" fmla="*/ 166 w 166"/>
              <a:gd name="T53" fmla="*/ 35 h 127"/>
              <a:gd name="T54" fmla="*/ 162 w 166"/>
              <a:gd name="T55" fmla="*/ 50 h 127"/>
              <a:gd name="T56" fmla="*/ 152 w 166"/>
              <a:gd name="T57" fmla="*/ 65 h 127"/>
              <a:gd name="T58" fmla="*/ 128 w 166"/>
              <a:gd name="T59" fmla="*/ 88 h 127"/>
              <a:gd name="T60" fmla="*/ 110 w 166"/>
              <a:gd name="T61" fmla="*/ 103 h 127"/>
              <a:gd name="T62" fmla="*/ 104 w 166"/>
              <a:gd name="T63" fmla="*/ 112 h 127"/>
              <a:gd name="T64" fmla="*/ 166 w 166"/>
              <a:gd name="T65" fmla="*/ 112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66" h="127">
                <a:moveTo>
                  <a:pt x="47" y="127"/>
                </a:moveTo>
                <a:lnTo>
                  <a:pt x="31" y="127"/>
                </a:lnTo>
                <a:lnTo>
                  <a:pt x="31" y="28"/>
                </a:lnTo>
                <a:cubicBezTo>
                  <a:pt x="27" y="32"/>
                  <a:pt x="23" y="35"/>
                  <a:pt x="17" y="39"/>
                </a:cubicBezTo>
                <a:cubicBezTo>
                  <a:pt x="11" y="42"/>
                  <a:pt x="5" y="45"/>
                  <a:pt x="0" y="47"/>
                </a:cubicBezTo>
                <a:lnTo>
                  <a:pt x="0" y="32"/>
                </a:lnTo>
                <a:cubicBezTo>
                  <a:pt x="9" y="28"/>
                  <a:pt x="17" y="23"/>
                  <a:pt x="23" y="17"/>
                </a:cubicBezTo>
                <a:cubicBezTo>
                  <a:pt x="29" y="11"/>
                  <a:pt x="34" y="6"/>
                  <a:pt x="37" y="0"/>
                </a:cubicBezTo>
                <a:lnTo>
                  <a:pt x="47" y="0"/>
                </a:lnTo>
                <a:lnTo>
                  <a:pt x="47" y="127"/>
                </a:lnTo>
                <a:close/>
                <a:moveTo>
                  <a:pt x="166" y="112"/>
                </a:moveTo>
                <a:lnTo>
                  <a:pt x="166" y="127"/>
                </a:lnTo>
                <a:lnTo>
                  <a:pt x="82" y="127"/>
                </a:lnTo>
                <a:cubicBezTo>
                  <a:pt x="82" y="123"/>
                  <a:pt x="83" y="119"/>
                  <a:pt x="84" y="116"/>
                </a:cubicBezTo>
                <a:cubicBezTo>
                  <a:pt x="86" y="110"/>
                  <a:pt x="90" y="105"/>
                  <a:pt x="94" y="99"/>
                </a:cubicBezTo>
                <a:cubicBezTo>
                  <a:pt x="99" y="94"/>
                  <a:pt x="106" y="87"/>
                  <a:pt x="115" y="80"/>
                </a:cubicBezTo>
                <a:cubicBezTo>
                  <a:pt x="128" y="69"/>
                  <a:pt x="138" y="60"/>
                  <a:pt x="142" y="53"/>
                </a:cubicBezTo>
                <a:cubicBezTo>
                  <a:pt x="147" y="47"/>
                  <a:pt x="150" y="41"/>
                  <a:pt x="150" y="35"/>
                </a:cubicBezTo>
                <a:cubicBezTo>
                  <a:pt x="150" y="29"/>
                  <a:pt x="147" y="23"/>
                  <a:pt x="143" y="19"/>
                </a:cubicBezTo>
                <a:cubicBezTo>
                  <a:pt x="139" y="15"/>
                  <a:pt x="133" y="13"/>
                  <a:pt x="126" y="13"/>
                </a:cubicBezTo>
                <a:cubicBezTo>
                  <a:pt x="119" y="13"/>
                  <a:pt x="113" y="15"/>
                  <a:pt x="108" y="20"/>
                </a:cubicBezTo>
                <a:cubicBezTo>
                  <a:pt x="104" y="24"/>
                  <a:pt x="101" y="30"/>
                  <a:pt x="101" y="38"/>
                </a:cubicBezTo>
                <a:lnTo>
                  <a:pt x="85" y="37"/>
                </a:lnTo>
                <a:cubicBezTo>
                  <a:pt x="87" y="25"/>
                  <a:pt x="91" y="16"/>
                  <a:pt x="98" y="9"/>
                </a:cubicBezTo>
                <a:cubicBezTo>
                  <a:pt x="105" y="3"/>
                  <a:pt x="114" y="0"/>
                  <a:pt x="126" y="0"/>
                </a:cubicBezTo>
                <a:cubicBezTo>
                  <a:pt x="138" y="0"/>
                  <a:pt x="148" y="3"/>
                  <a:pt x="155" y="10"/>
                </a:cubicBezTo>
                <a:cubicBezTo>
                  <a:pt x="162" y="17"/>
                  <a:pt x="166" y="25"/>
                  <a:pt x="166" y="35"/>
                </a:cubicBezTo>
                <a:cubicBezTo>
                  <a:pt x="166" y="40"/>
                  <a:pt x="165" y="45"/>
                  <a:pt x="162" y="50"/>
                </a:cubicBezTo>
                <a:cubicBezTo>
                  <a:pt x="160" y="55"/>
                  <a:pt x="157" y="60"/>
                  <a:pt x="152" y="65"/>
                </a:cubicBezTo>
                <a:cubicBezTo>
                  <a:pt x="147" y="71"/>
                  <a:pt x="140" y="78"/>
                  <a:pt x="128" y="88"/>
                </a:cubicBezTo>
                <a:cubicBezTo>
                  <a:pt x="119" y="95"/>
                  <a:pt x="113" y="100"/>
                  <a:pt x="110" y="103"/>
                </a:cubicBezTo>
                <a:cubicBezTo>
                  <a:pt x="108" y="106"/>
                  <a:pt x="106" y="109"/>
                  <a:pt x="104" y="112"/>
                </a:cubicBezTo>
                <a:lnTo>
                  <a:pt x="166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8" name="Freeform 302"/>
          <p:cNvSpPr>
            <a:spLocks noEditPoints="1"/>
          </p:cNvSpPr>
          <p:nvPr/>
        </p:nvSpPr>
        <p:spPr bwMode="auto">
          <a:xfrm>
            <a:off x="9205718" y="5407041"/>
            <a:ext cx="41011" cy="64823"/>
          </a:xfrm>
          <a:custGeom>
            <a:avLst/>
            <a:gdLst>
              <a:gd name="T0" fmla="*/ 2 w 83"/>
              <a:gd name="T1" fmla="*/ 97 h 129"/>
              <a:gd name="T2" fmla="*/ 17 w 83"/>
              <a:gd name="T3" fmla="*/ 96 h 129"/>
              <a:gd name="T4" fmla="*/ 24 w 83"/>
              <a:gd name="T5" fmla="*/ 111 h 129"/>
              <a:gd name="T6" fmla="*/ 38 w 83"/>
              <a:gd name="T7" fmla="*/ 116 h 129"/>
              <a:gd name="T8" fmla="*/ 50 w 83"/>
              <a:gd name="T9" fmla="*/ 113 h 129"/>
              <a:gd name="T10" fmla="*/ 59 w 83"/>
              <a:gd name="T11" fmla="*/ 104 h 129"/>
              <a:gd name="T12" fmla="*/ 65 w 83"/>
              <a:gd name="T13" fmla="*/ 89 h 129"/>
              <a:gd name="T14" fmla="*/ 67 w 83"/>
              <a:gd name="T15" fmla="*/ 70 h 129"/>
              <a:gd name="T16" fmla="*/ 67 w 83"/>
              <a:gd name="T17" fmla="*/ 67 h 129"/>
              <a:gd name="T18" fmla="*/ 54 w 83"/>
              <a:gd name="T19" fmla="*/ 79 h 129"/>
              <a:gd name="T20" fmla="*/ 37 w 83"/>
              <a:gd name="T21" fmla="*/ 84 h 129"/>
              <a:gd name="T22" fmla="*/ 10 w 83"/>
              <a:gd name="T23" fmla="*/ 72 h 129"/>
              <a:gd name="T24" fmla="*/ 0 w 83"/>
              <a:gd name="T25" fmla="*/ 43 h 129"/>
              <a:gd name="T26" fmla="*/ 11 w 83"/>
              <a:gd name="T27" fmla="*/ 12 h 129"/>
              <a:gd name="T28" fmla="*/ 39 w 83"/>
              <a:gd name="T29" fmla="*/ 0 h 129"/>
              <a:gd name="T30" fmla="*/ 62 w 83"/>
              <a:gd name="T31" fmla="*/ 7 h 129"/>
              <a:gd name="T32" fmla="*/ 77 w 83"/>
              <a:gd name="T33" fmla="*/ 26 h 129"/>
              <a:gd name="T34" fmla="*/ 83 w 83"/>
              <a:gd name="T35" fmla="*/ 61 h 129"/>
              <a:gd name="T36" fmla="*/ 77 w 83"/>
              <a:gd name="T37" fmla="*/ 99 h 129"/>
              <a:gd name="T38" fmla="*/ 62 w 83"/>
              <a:gd name="T39" fmla="*/ 121 h 129"/>
              <a:gd name="T40" fmla="*/ 37 w 83"/>
              <a:gd name="T41" fmla="*/ 129 h 129"/>
              <a:gd name="T42" fmla="*/ 13 w 83"/>
              <a:gd name="T43" fmla="*/ 121 h 129"/>
              <a:gd name="T44" fmla="*/ 2 w 83"/>
              <a:gd name="T45" fmla="*/ 97 h 129"/>
              <a:gd name="T46" fmla="*/ 65 w 83"/>
              <a:gd name="T47" fmla="*/ 42 h 129"/>
              <a:gd name="T48" fmla="*/ 58 w 83"/>
              <a:gd name="T49" fmla="*/ 21 h 129"/>
              <a:gd name="T50" fmla="*/ 41 w 83"/>
              <a:gd name="T51" fmla="*/ 13 h 129"/>
              <a:gd name="T52" fmla="*/ 23 w 83"/>
              <a:gd name="T53" fmla="*/ 21 h 129"/>
              <a:gd name="T54" fmla="*/ 16 w 83"/>
              <a:gd name="T55" fmla="*/ 43 h 129"/>
              <a:gd name="T56" fmla="*/ 23 w 83"/>
              <a:gd name="T57" fmla="*/ 63 h 129"/>
              <a:gd name="T58" fmla="*/ 41 w 83"/>
              <a:gd name="T59" fmla="*/ 70 h 129"/>
              <a:gd name="T60" fmla="*/ 58 w 83"/>
              <a:gd name="T61" fmla="*/ 63 h 129"/>
              <a:gd name="T62" fmla="*/ 65 w 83"/>
              <a:gd name="T63" fmla="*/ 42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83" h="129">
                <a:moveTo>
                  <a:pt x="2" y="97"/>
                </a:moveTo>
                <a:lnTo>
                  <a:pt x="17" y="96"/>
                </a:lnTo>
                <a:cubicBezTo>
                  <a:pt x="18" y="103"/>
                  <a:pt x="21" y="108"/>
                  <a:pt x="24" y="111"/>
                </a:cubicBezTo>
                <a:cubicBezTo>
                  <a:pt x="28" y="114"/>
                  <a:pt x="32" y="116"/>
                  <a:pt x="38" y="116"/>
                </a:cubicBezTo>
                <a:cubicBezTo>
                  <a:pt x="42" y="116"/>
                  <a:pt x="47" y="115"/>
                  <a:pt x="50" y="113"/>
                </a:cubicBezTo>
                <a:cubicBezTo>
                  <a:pt x="54" y="111"/>
                  <a:pt x="57" y="108"/>
                  <a:pt x="59" y="104"/>
                </a:cubicBezTo>
                <a:cubicBezTo>
                  <a:pt x="61" y="100"/>
                  <a:pt x="63" y="95"/>
                  <a:pt x="65" y="89"/>
                </a:cubicBezTo>
                <a:cubicBezTo>
                  <a:pt x="66" y="83"/>
                  <a:pt x="67" y="77"/>
                  <a:pt x="67" y="70"/>
                </a:cubicBezTo>
                <a:cubicBezTo>
                  <a:pt x="67" y="70"/>
                  <a:pt x="67" y="69"/>
                  <a:pt x="67" y="67"/>
                </a:cubicBezTo>
                <a:cubicBezTo>
                  <a:pt x="64" y="72"/>
                  <a:pt x="60" y="76"/>
                  <a:pt x="54" y="79"/>
                </a:cubicBezTo>
                <a:cubicBezTo>
                  <a:pt x="49" y="82"/>
                  <a:pt x="43" y="84"/>
                  <a:pt x="37" y="84"/>
                </a:cubicBezTo>
                <a:cubicBezTo>
                  <a:pt x="26" y="84"/>
                  <a:pt x="18" y="80"/>
                  <a:pt x="10" y="72"/>
                </a:cubicBezTo>
                <a:cubicBezTo>
                  <a:pt x="3" y="65"/>
                  <a:pt x="0" y="55"/>
                  <a:pt x="0" y="43"/>
                </a:cubicBezTo>
                <a:cubicBezTo>
                  <a:pt x="0" y="30"/>
                  <a:pt x="3" y="19"/>
                  <a:pt x="11" y="12"/>
                </a:cubicBezTo>
                <a:cubicBezTo>
                  <a:pt x="19" y="4"/>
                  <a:pt x="28" y="0"/>
                  <a:pt x="39" y="0"/>
                </a:cubicBezTo>
                <a:cubicBezTo>
                  <a:pt x="47" y="0"/>
                  <a:pt x="55" y="2"/>
                  <a:pt x="62" y="7"/>
                </a:cubicBezTo>
                <a:cubicBezTo>
                  <a:pt x="68" y="11"/>
                  <a:pt x="74" y="17"/>
                  <a:pt x="77" y="26"/>
                </a:cubicBezTo>
                <a:cubicBezTo>
                  <a:pt x="81" y="34"/>
                  <a:pt x="83" y="46"/>
                  <a:pt x="83" y="61"/>
                </a:cubicBezTo>
                <a:cubicBezTo>
                  <a:pt x="83" y="77"/>
                  <a:pt x="81" y="90"/>
                  <a:pt x="77" y="99"/>
                </a:cubicBezTo>
                <a:cubicBezTo>
                  <a:pt x="74" y="109"/>
                  <a:pt x="69" y="116"/>
                  <a:pt x="62" y="121"/>
                </a:cubicBezTo>
                <a:cubicBezTo>
                  <a:pt x="55" y="126"/>
                  <a:pt x="47" y="129"/>
                  <a:pt x="37" y="129"/>
                </a:cubicBezTo>
                <a:cubicBezTo>
                  <a:pt x="27" y="129"/>
                  <a:pt x="19" y="126"/>
                  <a:pt x="13" y="121"/>
                </a:cubicBezTo>
                <a:cubicBezTo>
                  <a:pt x="7" y="115"/>
                  <a:pt x="3" y="107"/>
                  <a:pt x="2" y="97"/>
                </a:cubicBezTo>
                <a:close/>
                <a:moveTo>
                  <a:pt x="65" y="42"/>
                </a:moveTo>
                <a:cubicBezTo>
                  <a:pt x="65" y="33"/>
                  <a:pt x="63" y="26"/>
                  <a:pt x="58" y="21"/>
                </a:cubicBezTo>
                <a:cubicBezTo>
                  <a:pt x="53" y="15"/>
                  <a:pt x="48" y="13"/>
                  <a:pt x="41" y="13"/>
                </a:cubicBezTo>
                <a:cubicBezTo>
                  <a:pt x="34" y="13"/>
                  <a:pt x="28" y="16"/>
                  <a:pt x="23" y="21"/>
                </a:cubicBezTo>
                <a:cubicBezTo>
                  <a:pt x="18" y="27"/>
                  <a:pt x="16" y="34"/>
                  <a:pt x="16" y="43"/>
                </a:cubicBezTo>
                <a:cubicBezTo>
                  <a:pt x="16" y="51"/>
                  <a:pt x="18" y="58"/>
                  <a:pt x="23" y="63"/>
                </a:cubicBezTo>
                <a:cubicBezTo>
                  <a:pt x="28" y="68"/>
                  <a:pt x="34" y="70"/>
                  <a:pt x="41" y="70"/>
                </a:cubicBezTo>
                <a:cubicBezTo>
                  <a:pt x="48" y="70"/>
                  <a:pt x="54" y="68"/>
                  <a:pt x="58" y="63"/>
                </a:cubicBezTo>
                <a:cubicBezTo>
                  <a:pt x="63" y="58"/>
                  <a:pt x="65" y="51"/>
                  <a:pt x="65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9" name="Freeform 303"/>
          <p:cNvSpPr>
            <a:spLocks noEditPoints="1"/>
          </p:cNvSpPr>
          <p:nvPr/>
        </p:nvSpPr>
        <p:spPr bwMode="auto">
          <a:xfrm>
            <a:off x="8962301" y="5407041"/>
            <a:ext cx="41011" cy="64823"/>
          </a:xfrm>
          <a:custGeom>
            <a:avLst/>
            <a:gdLst>
              <a:gd name="T0" fmla="*/ 81 w 83"/>
              <a:gd name="T1" fmla="*/ 31 h 129"/>
              <a:gd name="T2" fmla="*/ 66 w 83"/>
              <a:gd name="T3" fmla="*/ 33 h 129"/>
              <a:gd name="T4" fmla="*/ 60 w 83"/>
              <a:gd name="T5" fmla="*/ 19 h 129"/>
              <a:gd name="T6" fmla="*/ 44 w 83"/>
              <a:gd name="T7" fmla="*/ 13 h 129"/>
              <a:gd name="T8" fmla="*/ 31 w 83"/>
              <a:gd name="T9" fmla="*/ 17 h 129"/>
              <a:gd name="T10" fmla="*/ 20 w 83"/>
              <a:gd name="T11" fmla="*/ 32 h 129"/>
              <a:gd name="T12" fmla="*/ 15 w 83"/>
              <a:gd name="T13" fmla="*/ 62 h 129"/>
              <a:gd name="T14" fmla="*/ 29 w 83"/>
              <a:gd name="T15" fmla="*/ 49 h 129"/>
              <a:gd name="T16" fmla="*/ 46 w 83"/>
              <a:gd name="T17" fmla="*/ 45 h 129"/>
              <a:gd name="T18" fmla="*/ 72 w 83"/>
              <a:gd name="T19" fmla="*/ 56 h 129"/>
              <a:gd name="T20" fmla="*/ 83 w 83"/>
              <a:gd name="T21" fmla="*/ 86 h 129"/>
              <a:gd name="T22" fmla="*/ 78 w 83"/>
              <a:gd name="T23" fmla="*/ 108 h 129"/>
              <a:gd name="T24" fmla="*/ 64 w 83"/>
              <a:gd name="T25" fmla="*/ 123 h 129"/>
              <a:gd name="T26" fmla="*/ 44 w 83"/>
              <a:gd name="T27" fmla="*/ 129 h 129"/>
              <a:gd name="T28" fmla="*/ 12 w 83"/>
              <a:gd name="T29" fmla="*/ 115 h 129"/>
              <a:gd name="T30" fmla="*/ 0 w 83"/>
              <a:gd name="T31" fmla="*/ 68 h 129"/>
              <a:gd name="T32" fmla="*/ 13 w 83"/>
              <a:gd name="T33" fmla="*/ 15 h 129"/>
              <a:gd name="T34" fmla="*/ 45 w 83"/>
              <a:gd name="T35" fmla="*/ 0 h 129"/>
              <a:gd name="T36" fmla="*/ 70 w 83"/>
              <a:gd name="T37" fmla="*/ 8 h 129"/>
              <a:gd name="T38" fmla="*/ 81 w 83"/>
              <a:gd name="T39" fmla="*/ 31 h 129"/>
              <a:gd name="T40" fmla="*/ 18 w 83"/>
              <a:gd name="T41" fmla="*/ 86 h 129"/>
              <a:gd name="T42" fmla="*/ 21 w 83"/>
              <a:gd name="T43" fmla="*/ 101 h 129"/>
              <a:gd name="T44" fmla="*/ 31 w 83"/>
              <a:gd name="T45" fmla="*/ 112 h 129"/>
              <a:gd name="T46" fmla="*/ 43 w 83"/>
              <a:gd name="T47" fmla="*/ 116 h 129"/>
              <a:gd name="T48" fmla="*/ 60 w 83"/>
              <a:gd name="T49" fmla="*/ 108 h 129"/>
              <a:gd name="T50" fmla="*/ 67 w 83"/>
              <a:gd name="T51" fmla="*/ 87 h 129"/>
              <a:gd name="T52" fmla="*/ 60 w 83"/>
              <a:gd name="T53" fmla="*/ 66 h 129"/>
              <a:gd name="T54" fmla="*/ 43 w 83"/>
              <a:gd name="T55" fmla="*/ 59 h 129"/>
              <a:gd name="T56" fmla="*/ 25 w 83"/>
              <a:gd name="T57" fmla="*/ 66 h 129"/>
              <a:gd name="T58" fmla="*/ 18 w 83"/>
              <a:gd name="T59" fmla="*/ 86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83" h="129">
                <a:moveTo>
                  <a:pt x="81" y="31"/>
                </a:moveTo>
                <a:lnTo>
                  <a:pt x="66" y="33"/>
                </a:lnTo>
                <a:cubicBezTo>
                  <a:pt x="64" y="27"/>
                  <a:pt x="62" y="22"/>
                  <a:pt x="60" y="19"/>
                </a:cubicBezTo>
                <a:cubicBezTo>
                  <a:pt x="56" y="15"/>
                  <a:pt x="50" y="13"/>
                  <a:pt x="44" y="13"/>
                </a:cubicBezTo>
                <a:cubicBezTo>
                  <a:pt x="39" y="13"/>
                  <a:pt x="35" y="14"/>
                  <a:pt x="31" y="17"/>
                </a:cubicBezTo>
                <a:cubicBezTo>
                  <a:pt x="26" y="20"/>
                  <a:pt x="23" y="26"/>
                  <a:pt x="20" y="32"/>
                </a:cubicBezTo>
                <a:cubicBezTo>
                  <a:pt x="17" y="39"/>
                  <a:pt x="16" y="49"/>
                  <a:pt x="15" y="62"/>
                </a:cubicBezTo>
                <a:cubicBezTo>
                  <a:pt x="19" y="56"/>
                  <a:pt x="24" y="52"/>
                  <a:pt x="29" y="49"/>
                </a:cubicBezTo>
                <a:cubicBezTo>
                  <a:pt x="35" y="46"/>
                  <a:pt x="40" y="45"/>
                  <a:pt x="46" y="45"/>
                </a:cubicBezTo>
                <a:cubicBezTo>
                  <a:pt x="56" y="45"/>
                  <a:pt x="65" y="49"/>
                  <a:pt x="72" y="56"/>
                </a:cubicBezTo>
                <a:cubicBezTo>
                  <a:pt x="80" y="64"/>
                  <a:pt x="83" y="74"/>
                  <a:pt x="83" y="86"/>
                </a:cubicBezTo>
                <a:cubicBezTo>
                  <a:pt x="83" y="94"/>
                  <a:pt x="82" y="101"/>
                  <a:pt x="78" y="108"/>
                </a:cubicBezTo>
                <a:cubicBezTo>
                  <a:pt x="75" y="114"/>
                  <a:pt x="70" y="120"/>
                  <a:pt x="64" y="123"/>
                </a:cubicBezTo>
                <a:cubicBezTo>
                  <a:pt x="58" y="127"/>
                  <a:pt x="51" y="129"/>
                  <a:pt x="44" y="129"/>
                </a:cubicBezTo>
                <a:cubicBezTo>
                  <a:pt x="31" y="129"/>
                  <a:pt x="20" y="124"/>
                  <a:pt x="12" y="115"/>
                </a:cubicBezTo>
                <a:cubicBezTo>
                  <a:pt x="4" y="105"/>
                  <a:pt x="0" y="89"/>
                  <a:pt x="0" y="68"/>
                </a:cubicBezTo>
                <a:cubicBezTo>
                  <a:pt x="0" y="43"/>
                  <a:pt x="4" y="26"/>
                  <a:pt x="13" y="15"/>
                </a:cubicBezTo>
                <a:cubicBezTo>
                  <a:pt x="21" y="5"/>
                  <a:pt x="32" y="0"/>
                  <a:pt x="45" y="0"/>
                </a:cubicBezTo>
                <a:cubicBezTo>
                  <a:pt x="55" y="0"/>
                  <a:pt x="63" y="3"/>
                  <a:pt x="70" y="8"/>
                </a:cubicBezTo>
                <a:cubicBezTo>
                  <a:pt x="76" y="14"/>
                  <a:pt x="80" y="22"/>
                  <a:pt x="81" y="31"/>
                </a:cubicBezTo>
                <a:close/>
                <a:moveTo>
                  <a:pt x="18" y="86"/>
                </a:moveTo>
                <a:cubicBezTo>
                  <a:pt x="18" y="91"/>
                  <a:pt x="19" y="96"/>
                  <a:pt x="21" y="101"/>
                </a:cubicBezTo>
                <a:cubicBezTo>
                  <a:pt x="24" y="106"/>
                  <a:pt x="27" y="110"/>
                  <a:pt x="31" y="112"/>
                </a:cubicBezTo>
                <a:cubicBezTo>
                  <a:pt x="35" y="115"/>
                  <a:pt x="39" y="116"/>
                  <a:pt x="43" y="116"/>
                </a:cubicBezTo>
                <a:cubicBezTo>
                  <a:pt x="50" y="116"/>
                  <a:pt x="56" y="113"/>
                  <a:pt x="60" y="108"/>
                </a:cubicBezTo>
                <a:cubicBezTo>
                  <a:pt x="65" y="103"/>
                  <a:pt x="67" y="96"/>
                  <a:pt x="67" y="87"/>
                </a:cubicBezTo>
                <a:cubicBezTo>
                  <a:pt x="67" y="78"/>
                  <a:pt x="65" y="71"/>
                  <a:pt x="60" y="66"/>
                </a:cubicBezTo>
                <a:cubicBezTo>
                  <a:pt x="56" y="61"/>
                  <a:pt x="50" y="59"/>
                  <a:pt x="43" y="59"/>
                </a:cubicBezTo>
                <a:cubicBezTo>
                  <a:pt x="36" y="59"/>
                  <a:pt x="30" y="61"/>
                  <a:pt x="25" y="66"/>
                </a:cubicBezTo>
                <a:cubicBezTo>
                  <a:pt x="20" y="71"/>
                  <a:pt x="18" y="78"/>
                  <a:pt x="18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0" name="Freeform 304"/>
          <p:cNvSpPr>
            <a:spLocks/>
          </p:cNvSpPr>
          <p:nvPr/>
        </p:nvSpPr>
        <p:spPr bwMode="auto">
          <a:xfrm>
            <a:off x="8720207" y="5407041"/>
            <a:ext cx="41011" cy="64823"/>
          </a:xfrm>
          <a:custGeom>
            <a:avLst/>
            <a:gdLst>
              <a:gd name="T0" fmla="*/ 0 w 83"/>
              <a:gd name="T1" fmla="*/ 93 h 129"/>
              <a:gd name="T2" fmla="*/ 15 w 83"/>
              <a:gd name="T3" fmla="*/ 91 h 129"/>
              <a:gd name="T4" fmla="*/ 25 w 83"/>
              <a:gd name="T5" fmla="*/ 110 h 129"/>
              <a:gd name="T6" fmla="*/ 40 w 83"/>
              <a:gd name="T7" fmla="*/ 116 h 129"/>
              <a:gd name="T8" fmla="*/ 59 w 83"/>
              <a:gd name="T9" fmla="*/ 108 h 129"/>
              <a:gd name="T10" fmla="*/ 66 w 83"/>
              <a:gd name="T11" fmla="*/ 90 h 129"/>
              <a:gd name="T12" fmla="*/ 59 w 83"/>
              <a:gd name="T13" fmla="*/ 72 h 129"/>
              <a:gd name="T14" fmla="*/ 41 w 83"/>
              <a:gd name="T15" fmla="*/ 65 h 129"/>
              <a:gd name="T16" fmla="*/ 31 w 83"/>
              <a:gd name="T17" fmla="*/ 67 h 129"/>
              <a:gd name="T18" fmla="*/ 32 w 83"/>
              <a:gd name="T19" fmla="*/ 53 h 129"/>
              <a:gd name="T20" fmla="*/ 35 w 83"/>
              <a:gd name="T21" fmla="*/ 54 h 129"/>
              <a:gd name="T22" fmla="*/ 53 w 83"/>
              <a:gd name="T23" fmla="*/ 48 h 129"/>
              <a:gd name="T24" fmla="*/ 60 w 83"/>
              <a:gd name="T25" fmla="*/ 33 h 129"/>
              <a:gd name="T26" fmla="*/ 55 w 83"/>
              <a:gd name="T27" fmla="*/ 18 h 129"/>
              <a:gd name="T28" fmla="*/ 40 w 83"/>
              <a:gd name="T29" fmla="*/ 13 h 129"/>
              <a:gd name="T30" fmla="*/ 25 w 83"/>
              <a:gd name="T31" fmla="*/ 18 h 129"/>
              <a:gd name="T32" fmla="*/ 17 w 83"/>
              <a:gd name="T33" fmla="*/ 36 h 129"/>
              <a:gd name="T34" fmla="*/ 2 w 83"/>
              <a:gd name="T35" fmla="*/ 33 h 129"/>
              <a:gd name="T36" fmla="*/ 15 w 83"/>
              <a:gd name="T37" fmla="*/ 9 h 129"/>
              <a:gd name="T38" fmla="*/ 39 w 83"/>
              <a:gd name="T39" fmla="*/ 0 h 129"/>
              <a:gd name="T40" fmla="*/ 59 w 83"/>
              <a:gd name="T41" fmla="*/ 4 h 129"/>
              <a:gd name="T42" fmla="*/ 72 w 83"/>
              <a:gd name="T43" fmla="*/ 17 h 129"/>
              <a:gd name="T44" fmla="*/ 76 w 83"/>
              <a:gd name="T45" fmla="*/ 33 h 129"/>
              <a:gd name="T46" fmla="*/ 72 w 83"/>
              <a:gd name="T47" fmla="*/ 48 h 129"/>
              <a:gd name="T48" fmla="*/ 59 w 83"/>
              <a:gd name="T49" fmla="*/ 58 h 129"/>
              <a:gd name="T50" fmla="*/ 76 w 83"/>
              <a:gd name="T51" fmla="*/ 69 h 129"/>
              <a:gd name="T52" fmla="*/ 83 w 83"/>
              <a:gd name="T53" fmla="*/ 89 h 129"/>
              <a:gd name="T54" fmla="*/ 71 w 83"/>
              <a:gd name="T55" fmla="*/ 117 h 129"/>
              <a:gd name="T56" fmla="*/ 40 w 83"/>
              <a:gd name="T57" fmla="*/ 129 h 129"/>
              <a:gd name="T58" fmla="*/ 13 w 83"/>
              <a:gd name="T59" fmla="*/ 119 h 129"/>
              <a:gd name="T60" fmla="*/ 0 w 83"/>
              <a:gd name="T61" fmla="*/ 93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83" h="129">
                <a:moveTo>
                  <a:pt x="0" y="93"/>
                </a:moveTo>
                <a:lnTo>
                  <a:pt x="15" y="91"/>
                </a:lnTo>
                <a:cubicBezTo>
                  <a:pt x="17" y="100"/>
                  <a:pt x="20" y="106"/>
                  <a:pt x="25" y="110"/>
                </a:cubicBezTo>
                <a:cubicBezTo>
                  <a:pt x="29" y="114"/>
                  <a:pt x="34" y="116"/>
                  <a:pt x="40" y="116"/>
                </a:cubicBezTo>
                <a:cubicBezTo>
                  <a:pt x="48" y="116"/>
                  <a:pt x="54" y="114"/>
                  <a:pt x="59" y="108"/>
                </a:cubicBezTo>
                <a:cubicBezTo>
                  <a:pt x="64" y="103"/>
                  <a:pt x="66" y="97"/>
                  <a:pt x="66" y="90"/>
                </a:cubicBezTo>
                <a:cubicBezTo>
                  <a:pt x="66" y="83"/>
                  <a:pt x="64" y="77"/>
                  <a:pt x="59" y="72"/>
                </a:cubicBezTo>
                <a:cubicBezTo>
                  <a:pt x="55" y="68"/>
                  <a:pt x="49" y="65"/>
                  <a:pt x="41" y="65"/>
                </a:cubicBezTo>
                <a:cubicBezTo>
                  <a:pt x="39" y="65"/>
                  <a:pt x="35" y="66"/>
                  <a:pt x="31" y="67"/>
                </a:cubicBezTo>
                <a:lnTo>
                  <a:pt x="32" y="53"/>
                </a:lnTo>
                <a:cubicBezTo>
                  <a:pt x="33" y="53"/>
                  <a:pt x="34" y="54"/>
                  <a:pt x="35" y="54"/>
                </a:cubicBezTo>
                <a:cubicBezTo>
                  <a:pt x="41" y="54"/>
                  <a:pt x="47" y="52"/>
                  <a:pt x="53" y="48"/>
                </a:cubicBezTo>
                <a:cubicBezTo>
                  <a:pt x="58" y="45"/>
                  <a:pt x="60" y="40"/>
                  <a:pt x="60" y="33"/>
                </a:cubicBezTo>
                <a:cubicBezTo>
                  <a:pt x="60" y="27"/>
                  <a:pt x="59" y="22"/>
                  <a:pt x="55" y="18"/>
                </a:cubicBezTo>
                <a:cubicBezTo>
                  <a:pt x="51" y="15"/>
                  <a:pt x="46" y="13"/>
                  <a:pt x="40" y="13"/>
                </a:cubicBezTo>
                <a:cubicBezTo>
                  <a:pt x="34" y="13"/>
                  <a:pt x="29" y="15"/>
                  <a:pt x="25" y="18"/>
                </a:cubicBezTo>
                <a:cubicBezTo>
                  <a:pt x="21" y="22"/>
                  <a:pt x="18" y="28"/>
                  <a:pt x="17" y="36"/>
                </a:cubicBezTo>
                <a:lnTo>
                  <a:pt x="2" y="33"/>
                </a:lnTo>
                <a:cubicBezTo>
                  <a:pt x="4" y="22"/>
                  <a:pt x="8" y="14"/>
                  <a:pt x="15" y="9"/>
                </a:cubicBezTo>
                <a:cubicBezTo>
                  <a:pt x="21" y="3"/>
                  <a:pt x="30" y="0"/>
                  <a:pt x="39" y="0"/>
                </a:cubicBezTo>
                <a:cubicBezTo>
                  <a:pt x="46" y="0"/>
                  <a:pt x="53" y="2"/>
                  <a:pt x="59" y="4"/>
                </a:cubicBezTo>
                <a:cubicBezTo>
                  <a:pt x="64" y="7"/>
                  <a:pt x="69" y="11"/>
                  <a:pt x="72" y="17"/>
                </a:cubicBezTo>
                <a:cubicBezTo>
                  <a:pt x="75" y="22"/>
                  <a:pt x="76" y="27"/>
                  <a:pt x="76" y="33"/>
                </a:cubicBezTo>
                <a:cubicBezTo>
                  <a:pt x="76" y="38"/>
                  <a:pt x="75" y="43"/>
                  <a:pt x="72" y="48"/>
                </a:cubicBezTo>
                <a:cubicBezTo>
                  <a:pt x="69" y="52"/>
                  <a:pt x="65" y="56"/>
                  <a:pt x="59" y="58"/>
                </a:cubicBezTo>
                <a:cubicBezTo>
                  <a:pt x="66" y="60"/>
                  <a:pt x="72" y="64"/>
                  <a:pt x="76" y="69"/>
                </a:cubicBezTo>
                <a:cubicBezTo>
                  <a:pt x="81" y="74"/>
                  <a:pt x="83" y="81"/>
                  <a:pt x="83" y="89"/>
                </a:cubicBezTo>
                <a:cubicBezTo>
                  <a:pt x="83" y="100"/>
                  <a:pt x="79" y="110"/>
                  <a:pt x="71" y="117"/>
                </a:cubicBezTo>
                <a:cubicBezTo>
                  <a:pt x="62" y="125"/>
                  <a:pt x="52" y="129"/>
                  <a:pt x="40" y="129"/>
                </a:cubicBezTo>
                <a:cubicBezTo>
                  <a:pt x="29" y="129"/>
                  <a:pt x="20" y="126"/>
                  <a:pt x="13" y="119"/>
                </a:cubicBezTo>
                <a:cubicBezTo>
                  <a:pt x="5" y="112"/>
                  <a:pt x="1" y="104"/>
                  <a:pt x="0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1" name="Freeform 305"/>
          <p:cNvSpPr>
            <a:spLocks noEditPoints="1"/>
          </p:cNvSpPr>
          <p:nvPr/>
        </p:nvSpPr>
        <p:spPr bwMode="auto">
          <a:xfrm>
            <a:off x="8476790" y="5407041"/>
            <a:ext cx="41011" cy="64823"/>
          </a:xfrm>
          <a:custGeom>
            <a:avLst/>
            <a:gdLst>
              <a:gd name="T0" fmla="*/ 0 w 82"/>
              <a:gd name="T1" fmla="*/ 64 h 129"/>
              <a:gd name="T2" fmla="*/ 5 w 82"/>
              <a:gd name="T3" fmla="*/ 28 h 129"/>
              <a:gd name="T4" fmla="*/ 18 w 82"/>
              <a:gd name="T5" fmla="*/ 7 h 129"/>
              <a:gd name="T6" fmla="*/ 41 w 82"/>
              <a:gd name="T7" fmla="*/ 0 h 129"/>
              <a:gd name="T8" fmla="*/ 59 w 82"/>
              <a:gd name="T9" fmla="*/ 4 h 129"/>
              <a:gd name="T10" fmla="*/ 72 w 82"/>
              <a:gd name="T11" fmla="*/ 16 h 129"/>
              <a:gd name="T12" fmla="*/ 79 w 82"/>
              <a:gd name="T13" fmla="*/ 35 h 129"/>
              <a:gd name="T14" fmla="*/ 82 w 82"/>
              <a:gd name="T15" fmla="*/ 64 h 129"/>
              <a:gd name="T16" fmla="*/ 78 w 82"/>
              <a:gd name="T17" fmla="*/ 100 h 129"/>
              <a:gd name="T18" fmla="*/ 64 w 82"/>
              <a:gd name="T19" fmla="*/ 121 h 129"/>
              <a:gd name="T20" fmla="*/ 41 w 82"/>
              <a:gd name="T21" fmla="*/ 129 h 129"/>
              <a:gd name="T22" fmla="*/ 13 w 82"/>
              <a:gd name="T23" fmla="*/ 116 h 129"/>
              <a:gd name="T24" fmla="*/ 0 w 82"/>
              <a:gd name="T25" fmla="*/ 64 h 129"/>
              <a:gd name="T26" fmla="*/ 16 w 82"/>
              <a:gd name="T27" fmla="*/ 64 h 129"/>
              <a:gd name="T28" fmla="*/ 23 w 82"/>
              <a:gd name="T29" fmla="*/ 106 h 129"/>
              <a:gd name="T30" fmla="*/ 41 w 82"/>
              <a:gd name="T31" fmla="*/ 116 h 129"/>
              <a:gd name="T32" fmla="*/ 59 w 82"/>
              <a:gd name="T33" fmla="*/ 106 h 129"/>
              <a:gd name="T34" fmla="*/ 66 w 82"/>
              <a:gd name="T35" fmla="*/ 64 h 129"/>
              <a:gd name="T36" fmla="*/ 59 w 82"/>
              <a:gd name="T37" fmla="*/ 23 h 129"/>
              <a:gd name="T38" fmla="*/ 41 w 82"/>
              <a:gd name="T39" fmla="*/ 13 h 129"/>
              <a:gd name="T40" fmla="*/ 24 w 82"/>
              <a:gd name="T41" fmla="*/ 22 h 129"/>
              <a:gd name="T42" fmla="*/ 16 w 82"/>
              <a:gd name="T43" fmla="*/ 64 h 1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82" h="129">
                <a:moveTo>
                  <a:pt x="0" y="64"/>
                </a:moveTo>
                <a:cubicBezTo>
                  <a:pt x="0" y="49"/>
                  <a:pt x="2" y="38"/>
                  <a:pt x="5" y="28"/>
                </a:cubicBezTo>
                <a:cubicBezTo>
                  <a:pt x="8" y="19"/>
                  <a:pt x="12" y="12"/>
                  <a:pt x="18" y="7"/>
                </a:cubicBezTo>
                <a:cubicBezTo>
                  <a:pt x="25" y="3"/>
                  <a:pt x="32" y="0"/>
                  <a:pt x="41" y="0"/>
                </a:cubicBezTo>
                <a:cubicBezTo>
                  <a:pt x="48" y="0"/>
                  <a:pt x="54" y="1"/>
                  <a:pt x="59" y="4"/>
                </a:cubicBezTo>
                <a:cubicBezTo>
                  <a:pt x="64" y="7"/>
                  <a:pt x="68" y="11"/>
                  <a:pt x="72" y="16"/>
                </a:cubicBezTo>
                <a:cubicBezTo>
                  <a:pt x="75" y="21"/>
                  <a:pt x="78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1" y="91"/>
                  <a:pt x="78" y="100"/>
                </a:cubicBezTo>
                <a:cubicBezTo>
                  <a:pt x="75" y="109"/>
                  <a:pt x="70" y="116"/>
                  <a:pt x="64" y="121"/>
                </a:cubicBezTo>
                <a:cubicBezTo>
                  <a:pt x="58" y="126"/>
                  <a:pt x="51" y="129"/>
                  <a:pt x="41" y="129"/>
                </a:cubicBezTo>
                <a:cubicBezTo>
                  <a:pt x="29" y="129"/>
                  <a:pt x="20" y="124"/>
                  <a:pt x="13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9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4" y="99"/>
                  <a:pt x="66" y="85"/>
                  <a:pt x="66" y="64"/>
                </a:cubicBezTo>
                <a:cubicBezTo>
                  <a:pt x="66" y="44"/>
                  <a:pt x="64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4" y="13"/>
                  <a:pt x="28" y="16"/>
                  <a:pt x="24" y="22"/>
                </a:cubicBezTo>
                <a:cubicBezTo>
                  <a:pt x="19" y="29"/>
                  <a:pt x="16" y="44"/>
                  <a:pt x="16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2" name="Line 306"/>
          <p:cNvSpPr>
            <a:spLocks noChangeShapeType="1"/>
          </p:cNvSpPr>
          <p:nvPr/>
        </p:nvSpPr>
        <p:spPr bwMode="auto">
          <a:xfrm>
            <a:off x="8335238" y="2307447"/>
            <a:ext cx="0" cy="302154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3" name="Line 307"/>
          <p:cNvSpPr>
            <a:spLocks noChangeShapeType="1"/>
          </p:cNvSpPr>
          <p:nvPr/>
        </p:nvSpPr>
        <p:spPr bwMode="auto">
          <a:xfrm flipH="1">
            <a:off x="8279676" y="5178176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4" name="Line 308"/>
          <p:cNvSpPr>
            <a:spLocks noChangeShapeType="1"/>
          </p:cNvSpPr>
          <p:nvPr/>
        </p:nvSpPr>
        <p:spPr bwMode="auto">
          <a:xfrm flipH="1">
            <a:off x="8279676" y="4905655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5" name="Line 309"/>
          <p:cNvSpPr>
            <a:spLocks noChangeShapeType="1"/>
          </p:cNvSpPr>
          <p:nvPr/>
        </p:nvSpPr>
        <p:spPr bwMode="auto">
          <a:xfrm flipH="1">
            <a:off x="8279676" y="463445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6" name="Line 310"/>
          <p:cNvSpPr>
            <a:spLocks noChangeShapeType="1"/>
          </p:cNvSpPr>
          <p:nvPr/>
        </p:nvSpPr>
        <p:spPr bwMode="auto">
          <a:xfrm flipH="1">
            <a:off x="8279676" y="436193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7" name="Line 311"/>
          <p:cNvSpPr>
            <a:spLocks noChangeShapeType="1"/>
          </p:cNvSpPr>
          <p:nvPr/>
        </p:nvSpPr>
        <p:spPr bwMode="auto">
          <a:xfrm flipH="1">
            <a:off x="8279676" y="409073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8" name="Line 312"/>
          <p:cNvSpPr>
            <a:spLocks noChangeShapeType="1"/>
          </p:cNvSpPr>
          <p:nvPr/>
        </p:nvSpPr>
        <p:spPr bwMode="auto">
          <a:xfrm flipH="1">
            <a:off x="8279676" y="381821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9" name="Line 313"/>
          <p:cNvSpPr>
            <a:spLocks noChangeShapeType="1"/>
          </p:cNvSpPr>
          <p:nvPr/>
        </p:nvSpPr>
        <p:spPr bwMode="auto">
          <a:xfrm flipH="1">
            <a:off x="8279676" y="3545697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0" name="Line 314"/>
          <p:cNvSpPr>
            <a:spLocks noChangeShapeType="1"/>
          </p:cNvSpPr>
          <p:nvPr/>
        </p:nvSpPr>
        <p:spPr bwMode="auto">
          <a:xfrm flipH="1">
            <a:off x="8279676" y="3274499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1" name="Line 315"/>
          <p:cNvSpPr>
            <a:spLocks noChangeShapeType="1"/>
          </p:cNvSpPr>
          <p:nvPr/>
        </p:nvSpPr>
        <p:spPr bwMode="auto">
          <a:xfrm flipH="1">
            <a:off x="8279676" y="3001978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2" name="Line 316"/>
          <p:cNvSpPr>
            <a:spLocks noChangeShapeType="1"/>
          </p:cNvSpPr>
          <p:nvPr/>
        </p:nvSpPr>
        <p:spPr bwMode="auto">
          <a:xfrm flipH="1">
            <a:off x="8279676" y="2730780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3" name="Line 317"/>
          <p:cNvSpPr>
            <a:spLocks noChangeShapeType="1"/>
          </p:cNvSpPr>
          <p:nvPr/>
        </p:nvSpPr>
        <p:spPr bwMode="auto">
          <a:xfrm flipH="1">
            <a:off x="8279676" y="2458259"/>
            <a:ext cx="55563" cy="0"/>
          </a:xfrm>
          <a:prstGeom prst="line">
            <a:avLst/>
          </a:prstGeom>
          <a:noFill/>
          <a:ln w="12700" cap="flat">
            <a:solidFill>
              <a:srgbClr val="00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5" name="Freeform 319"/>
          <p:cNvSpPr>
            <a:spLocks noEditPoints="1"/>
          </p:cNvSpPr>
          <p:nvPr/>
        </p:nvSpPr>
        <p:spPr bwMode="auto">
          <a:xfrm>
            <a:off x="8169874" y="2438416"/>
            <a:ext cx="105833" cy="75407"/>
          </a:xfrm>
          <a:custGeom>
            <a:avLst/>
            <a:gdLst>
              <a:gd name="T0" fmla="*/ 46 w 214"/>
              <a:gd name="T1" fmla="*/ 126 h 151"/>
              <a:gd name="T2" fmla="*/ 30 w 214"/>
              <a:gd name="T3" fmla="*/ 126 h 151"/>
              <a:gd name="T4" fmla="*/ 30 w 214"/>
              <a:gd name="T5" fmla="*/ 28 h 151"/>
              <a:gd name="T6" fmla="*/ 16 w 214"/>
              <a:gd name="T7" fmla="*/ 38 h 151"/>
              <a:gd name="T8" fmla="*/ 0 w 214"/>
              <a:gd name="T9" fmla="*/ 46 h 151"/>
              <a:gd name="T10" fmla="*/ 0 w 214"/>
              <a:gd name="T11" fmla="*/ 31 h 151"/>
              <a:gd name="T12" fmla="*/ 22 w 214"/>
              <a:gd name="T13" fmla="*/ 17 h 151"/>
              <a:gd name="T14" fmla="*/ 36 w 214"/>
              <a:gd name="T15" fmla="*/ 0 h 151"/>
              <a:gd name="T16" fmla="*/ 46 w 214"/>
              <a:gd name="T17" fmla="*/ 0 h 151"/>
              <a:gd name="T18" fmla="*/ 46 w 214"/>
              <a:gd name="T19" fmla="*/ 126 h 151"/>
              <a:gd name="T20" fmla="*/ 92 w 214"/>
              <a:gd name="T21" fmla="*/ 126 h 151"/>
              <a:gd name="T22" fmla="*/ 92 w 214"/>
              <a:gd name="T23" fmla="*/ 109 h 151"/>
              <a:gd name="T24" fmla="*/ 110 w 214"/>
              <a:gd name="T25" fmla="*/ 109 h 151"/>
              <a:gd name="T26" fmla="*/ 110 w 214"/>
              <a:gd name="T27" fmla="*/ 126 h 151"/>
              <a:gd name="T28" fmla="*/ 106 w 214"/>
              <a:gd name="T29" fmla="*/ 142 h 151"/>
              <a:gd name="T30" fmla="*/ 95 w 214"/>
              <a:gd name="T31" fmla="*/ 151 h 151"/>
              <a:gd name="T32" fmla="*/ 91 w 214"/>
              <a:gd name="T33" fmla="*/ 144 h 151"/>
              <a:gd name="T34" fmla="*/ 98 w 214"/>
              <a:gd name="T35" fmla="*/ 138 h 151"/>
              <a:gd name="T36" fmla="*/ 101 w 214"/>
              <a:gd name="T37" fmla="*/ 126 h 151"/>
              <a:gd name="T38" fmla="*/ 92 w 214"/>
              <a:gd name="T39" fmla="*/ 126 h 151"/>
              <a:gd name="T40" fmla="*/ 132 w 214"/>
              <a:gd name="T41" fmla="*/ 64 h 151"/>
              <a:gd name="T42" fmla="*/ 136 w 214"/>
              <a:gd name="T43" fmla="*/ 28 h 151"/>
              <a:gd name="T44" fmla="*/ 150 w 214"/>
              <a:gd name="T45" fmla="*/ 7 h 151"/>
              <a:gd name="T46" fmla="*/ 173 w 214"/>
              <a:gd name="T47" fmla="*/ 0 h 151"/>
              <a:gd name="T48" fmla="*/ 190 w 214"/>
              <a:gd name="T49" fmla="*/ 4 h 151"/>
              <a:gd name="T50" fmla="*/ 203 w 214"/>
              <a:gd name="T51" fmla="*/ 16 h 151"/>
              <a:gd name="T52" fmla="*/ 211 w 214"/>
              <a:gd name="T53" fmla="*/ 34 h 151"/>
              <a:gd name="T54" fmla="*/ 214 w 214"/>
              <a:gd name="T55" fmla="*/ 64 h 151"/>
              <a:gd name="T56" fmla="*/ 209 w 214"/>
              <a:gd name="T57" fmla="*/ 100 h 151"/>
              <a:gd name="T58" fmla="*/ 196 w 214"/>
              <a:gd name="T59" fmla="*/ 121 h 151"/>
              <a:gd name="T60" fmla="*/ 173 w 214"/>
              <a:gd name="T61" fmla="*/ 128 h 151"/>
              <a:gd name="T62" fmla="*/ 144 w 214"/>
              <a:gd name="T63" fmla="*/ 115 h 151"/>
              <a:gd name="T64" fmla="*/ 132 w 214"/>
              <a:gd name="T65" fmla="*/ 64 h 151"/>
              <a:gd name="T66" fmla="*/ 148 w 214"/>
              <a:gd name="T67" fmla="*/ 64 h 151"/>
              <a:gd name="T68" fmla="*/ 155 w 214"/>
              <a:gd name="T69" fmla="*/ 105 h 151"/>
              <a:gd name="T70" fmla="*/ 173 w 214"/>
              <a:gd name="T71" fmla="*/ 116 h 151"/>
              <a:gd name="T72" fmla="*/ 191 w 214"/>
              <a:gd name="T73" fmla="*/ 105 h 151"/>
              <a:gd name="T74" fmla="*/ 198 w 214"/>
              <a:gd name="T75" fmla="*/ 64 h 151"/>
              <a:gd name="T76" fmla="*/ 191 w 214"/>
              <a:gd name="T77" fmla="*/ 23 h 151"/>
              <a:gd name="T78" fmla="*/ 173 w 214"/>
              <a:gd name="T79" fmla="*/ 12 h 151"/>
              <a:gd name="T80" fmla="*/ 156 w 214"/>
              <a:gd name="T81" fmla="*/ 21 h 151"/>
              <a:gd name="T82" fmla="*/ 148 w 214"/>
              <a:gd name="T83" fmla="*/ 64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14" h="151">
                <a:moveTo>
                  <a:pt x="46" y="126"/>
                </a:moveTo>
                <a:lnTo>
                  <a:pt x="30" y="126"/>
                </a:lnTo>
                <a:lnTo>
                  <a:pt x="30" y="28"/>
                </a:lnTo>
                <a:cubicBezTo>
                  <a:pt x="27" y="31"/>
                  <a:pt x="22" y="35"/>
                  <a:pt x="16" y="38"/>
                </a:cubicBezTo>
                <a:cubicBezTo>
                  <a:pt x="10" y="42"/>
                  <a:pt x="4" y="44"/>
                  <a:pt x="0" y="46"/>
                </a:cubicBezTo>
                <a:lnTo>
                  <a:pt x="0" y="31"/>
                </a:lnTo>
                <a:cubicBezTo>
                  <a:pt x="8" y="27"/>
                  <a:pt x="16" y="22"/>
                  <a:pt x="22" y="17"/>
                </a:cubicBezTo>
                <a:cubicBezTo>
                  <a:pt x="29" y="11"/>
                  <a:pt x="33" y="5"/>
                  <a:pt x="36" y="0"/>
                </a:cubicBezTo>
                <a:lnTo>
                  <a:pt x="46" y="0"/>
                </a:lnTo>
                <a:lnTo>
                  <a:pt x="46" y="126"/>
                </a:lnTo>
                <a:close/>
                <a:moveTo>
                  <a:pt x="92" y="126"/>
                </a:moveTo>
                <a:lnTo>
                  <a:pt x="92" y="109"/>
                </a:lnTo>
                <a:lnTo>
                  <a:pt x="110" y="109"/>
                </a:lnTo>
                <a:lnTo>
                  <a:pt x="110" y="126"/>
                </a:lnTo>
                <a:cubicBezTo>
                  <a:pt x="110" y="133"/>
                  <a:pt x="108" y="138"/>
                  <a:pt x="106" y="142"/>
                </a:cubicBezTo>
                <a:cubicBezTo>
                  <a:pt x="104" y="146"/>
                  <a:pt x="100" y="149"/>
                  <a:pt x="95" y="151"/>
                </a:cubicBezTo>
                <a:lnTo>
                  <a:pt x="91" y="144"/>
                </a:lnTo>
                <a:cubicBezTo>
                  <a:pt x="94" y="143"/>
                  <a:pt x="97" y="141"/>
                  <a:pt x="98" y="138"/>
                </a:cubicBezTo>
                <a:cubicBezTo>
                  <a:pt x="100" y="135"/>
                  <a:pt x="101" y="131"/>
                  <a:pt x="101" y="126"/>
                </a:cubicBezTo>
                <a:lnTo>
                  <a:pt x="92" y="126"/>
                </a:lnTo>
                <a:close/>
                <a:moveTo>
                  <a:pt x="132" y="64"/>
                </a:moveTo>
                <a:cubicBezTo>
                  <a:pt x="132" y="49"/>
                  <a:pt x="133" y="37"/>
                  <a:pt x="136" y="28"/>
                </a:cubicBezTo>
                <a:cubicBezTo>
                  <a:pt x="139" y="19"/>
                  <a:pt x="144" y="12"/>
                  <a:pt x="150" y="7"/>
                </a:cubicBezTo>
                <a:cubicBezTo>
                  <a:pt x="156" y="2"/>
                  <a:pt x="164" y="0"/>
                  <a:pt x="173" y="0"/>
                </a:cubicBezTo>
                <a:cubicBezTo>
                  <a:pt x="180" y="0"/>
                  <a:pt x="185" y="1"/>
                  <a:pt x="190" y="4"/>
                </a:cubicBezTo>
                <a:cubicBezTo>
                  <a:pt x="196" y="7"/>
                  <a:pt x="200" y="10"/>
                  <a:pt x="203" y="16"/>
                </a:cubicBezTo>
                <a:cubicBezTo>
                  <a:pt x="206" y="21"/>
                  <a:pt x="209" y="27"/>
                  <a:pt x="211" y="34"/>
                </a:cubicBezTo>
                <a:cubicBezTo>
                  <a:pt x="213" y="42"/>
                  <a:pt x="214" y="52"/>
                  <a:pt x="214" y="64"/>
                </a:cubicBezTo>
                <a:cubicBezTo>
                  <a:pt x="214" y="79"/>
                  <a:pt x="212" y="91"/>
                  <a:pt x="209" y="100"/>
                </a:cubicBezTo>
                <a:cubicBezTo>
                  <a:pt x="206" y="109"/>
                  <a:pt x="202" y="116"/>
                  <a:pt x="196" y="121"/>
                </a:cubicBezTo>
                <a:cubicBezTo>
                  <a:pt x="190" y="126"/>
                  <a:pt x="182" y="128"/>
                  <a:pt x="173" y="128"/>
                </a:cubicBezTo>
                <a:cubicBezTo>
                  <a:pt x="161" y="128"/>
                  <a:pt x="151" y="124"/>
                  <a:pt x="144" y="115"/>
                </a:cubicBezTo>
                <a:cubicBezTo>
                  <a:pt x="136" y="105"/>
                  <a:pt x="132" y="88"/>
                  <a:pt x="132" y="64"/>
                </a:cubicBezTo>
                <a:close/>
                <a:moveTo>
                  <a:pt x="148" y="64"/>
                </a:moveTo>
                <a:cubicBezTo>
                  <a:pt x="148" y="85"/>
                  <a:pt x="150" y="99"/>
                  <a:pt x="155" y="105"/>
                </a:cubicBezTo>
                <a:cubicBezTo>
                  <a:pt x="160" y="112"/>
                  <a:pt x="166" y="116"/>
                  <a:pt x="173" y="116"/>
                </a:cubicBezTo>
                <a:cubicBezTo>
                  <a:pt x="180" y="116"/>
                  <a:pt x="186" y="112"/>
                  <a:pt x="191" y="105"/>
                </a:cubicBezTo>
                <a:cubicBezTo>
                  <a:pt x="195" y="98"/>
                  <a:pt x="198" y="85"/>
                  <a:pt x="198" y="64"/>
                </a:cubicBezTo>
                <a:cubicBezTo>
                  <a:pt x="198" y="43"/>
                  <a:pt x="195" y="29"/>
                  <a:pt x="191" y="23"/>
                </a:cubicBezTo>
                <a:cubicBezTo>
                  <a:pt x="186" y="16"/>
                  <a:pt x="180" y="12"/>
                  <a:pt x="173" y="12"/>
                </a:cubicBezTo>
                <a:cubicBezTo>
                  <a:pt x="165" y="12"/>
                  <a:pt x="160" y="15"/>
                  <a:pt x="156" y="21"/>
                </a:cubicBezTo>
                <a:cubicBezTo>
                  <a:pt x="150" y="29"/>
                  <a:pt x="148" y="43"/>
                  <a:pt x="148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6" name="Freeform 320"/>
          <p:cNvSpPr>
            <a:spLocks noEditPoints="1"/>
          </p:cNvSpPr>
          <p:nvPr/>
        </p:nvSpPr>
        <p:spPr bwMode="auto">
          <a:xfrm>
            <a:off x="8164582" y="2709613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61 w 227"/>
              <a:gd name="T33" fmla="*/ 96 h 151"/>
              <a:gd name="T34" fmla="*/ 182 w 227"/>
              <a:gd name="T35" fmla="*/ 116 h 151"/>
              <a:gd name="T36" fmla="*/ 203 w 227"/>
              <a:gd name="T37" fmla="*/ 104 h 151"/>
              <a:gd name="T38" fmla="*/ 211 w 227"/>
              <a:gd name="T39" fmla="*/ 70 h 151"/>
              <a:gd name="T40" fmla="*/ 198 w 227"/>
              <a:gd name="T41" fmla="*/ 79 h 151"/>
              <a:gd name="T42" fmla="*/ 154 w 227"/>
              <a:gd name="T43" fmla="*/ 72 h 151"/>
              <a:gd name="T44" fmla="*/ 155 w 227"/>
              <a:gd name="T45" fmla="*/ 11 h 151"/>
              <a:gd name="T46" fmla="*/ 206 w 227"/>
              <a:gd name="T47" fmla="*/ 6 h 151"/>
              <a:gd name="T48" fmla="*/ 227 w 227"/>
              <a:gd name="T49" fmla="*/ 61 h 151"/>
              <a:gd name="T50" fmla="*/ 206 w 227"/>
              <a:gd name="T51" fmla="*/ 121 h 151"/>
              <a:gd name="T52" fmla="*/ 157 w 227"/>
              <a:gd name="T53" fmla="*/ 120 h 151"/>
              <a:gd name="T54" fmla="*/ 209 w 227"/>
              <a:gd name="T55" fmla="*/ 42 h 151"/>
              <a:gd name="T56" fmla="*/ 185 w 227"/>
              <a:gd name="T57" fmla="*/ 13 h 151"/>
              <a:gd name="T58" fmla="*/ 160 w 227"/>
              <a:gd name="T59" fmla="*/ 43 h 151"/>
              <a:gd name="T60" fmla="*/ 185 w 227"/>
              <a:gd name="T61" fmla="*/ 70 h 151"/>
              <a:gd name="T62" fmla="*/ 209 w 227"/>
              <a:gd name="T63" fmla="*/ 4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6" y="97"/>
                </a:moveTo>
                <a:lnTo>
                  <a:pt x="161" y="96"/>
                </a:lnTo>
                <a:cubicBezTo>
                  <a:pt x="162" y="103"/>
                  <a:pt x="165" y="108"/>
                  <a:pt x="168" y="111"/>
                </a:cubicBezTo>
                <a:cubicBezTo>
                  <a:pt x="172" y="114"/>
                  <a:pt x="176" y="116"/>
                  <a:pt x="182" y="116"/>
                </a:cubicBezTo>
                <a:cubicBezTo>
                  <a:pt x="187" y="116"/>
                  <a:pt x="191" y="115"/>
                  <a:pt x="194" y="113"/>
                </a:cubicBezTo>
                <a:cubicBezTo>
                  <a:pt x="198" y="110"/>
                  <a:pt x="201" y="107"/>
                  <a:pt x="203" y="104"/>
                </a:cubicBezTo>
                <a:cubicBezTo>
                  <a:pt x="205" y="100"/>
                  <a:pt x="207" y="95"/>
                  <a:pt x="209" y="89"/>
                </a:cubicBezTo>
                <a:cubicBezTo>
                  <a:pt x="210" y="83"/>
                  <a:pt x="211" y="77"/>
                  <a:pt x="211" y="70"/>
                </a:cubicBezTo>
                <a:cubicBezTo>
                  <a:pt x="211" y="69"/>
                  <a:pt x="211" y="68"/>
                  <a:pt x="211" y="67"/>
                </a:cubicBezTo>
                <a:cubicBezTo>
                  <a:pt x="208" y="72"/>
                  <a:pt x="204" y="76"/>
                  <a:pt x="198" y="79"/>
                </a:cubicBezTo>
                <a:cubicBezTo>
                  <a:pt x="193" y="82"/>
                  <a:pt x="187" y="84"/>
                  <a:pt x="181" y="84"/>
                </a:cubicBezTo>
                <a:cubicBezTo>
                  <a:pt x="171" y="84"/>
                  <a:pt x="162" y="80"/>
                  <a:pt x="154" y="72"/>
                </a:cubicBezTo>
                <a:cubicBezTo>
                  <a:pt x="147" y="65"/>
                  <a:pt x="144" y="55"/>
                  <a:pt x="144" y="42"/>
                </a:cubicBezTo>
                <a:cubicBezTo>
                  <a:pt x="144" y="29"/>
                  <a:pt x="147" y="19"/>
                  <a:pt x="155" y="11"/>
                </a:cubicBezTo>
                <a:cubicBezTo>
                  <a:pt x="163" y="4"/>
                  <a:pt x="172" y="0"/>
                  <a:pt x="183" y="0"/>
                </a:cubicBezTo>
                <a:cubicBezTo>
                  <a:pt x="192" y="0"/>
                  <a:pt x="199" y="2"/>
                  <a:pt x="206" y="6"/>
                </a:cubicBezTo>
                <a:cubicBezTo>
                  <a:pt x="212" y="11"/>
                  <a:pt x="218" y="17"/>
                  <a:pt x="221" y="25"/>
                </a:cubicBezTo>
                <a:cubicBezTo>
                  <a:pt x="225" y="33"/>
                  <a:pt x="227" y="45"/>
                  <a:pt x="227" y="61"/>
                </a:cubicBezTo>
                <a:cubicBezTo>
                  <a:pt x="227" y="77"/>
                  <a:pt x="225" y="90"/>
                  <a:pt x="221" y="99"/>
                </a:cubicBezTo>
                <a:cubicBezTo>
                  <a:pt x="218" y="109"/>
                  <a:pt x="213" y="116"/>
                  <a:pt x="206" y="121"/>
                </a:cubicBezTo>
                <a:cubicBezTo>
                  <a:pt x="199" y="126"/>
                  <a:pt x="191" y="129"/>
                  <a:pt x="181" y="129"/>
                </a:cubicBezTo>
                <a:cubicBezTo>
                  <a:pt x="172" y="129"/>
                  <a:pt x="163" y="126"/>
                  <a:pt x="157" y="120"/>
                </a:cubicBezTo>
                <a:cubicBezTo>
                  <a:pt x="151" y="115"/>
                  <a:pt x="147" y="107"/>
                  <a:pt x="146" y="97"/>
                </a:cubicBezTo>
                <a:close/>
                <a:moveTo>
                  <a:pt x="209" y="42"/>
                </a:moveTo>
                <a:cubicBezTo>
                  <a:pt x="209" y="33"/>
                  <a:pt x="207" y="26"/>
                  <a:pt x="202" y="20"/>
                </a:cubicBezTo>
                <a:cubicBezTo>
                  <a:pt x="197" y="15"/>
                  <a:pt x="192" y="13"/>
                  <a:pt x="185" y="13"/>
                </a:cubicBezTo>
                <a:cubicBezTo>
                  <a:pt x="178" y="13"/>
                  <a:pt x="172" y="15"/>
                  <a:pt x="167" y="21"/>
                </a:cubicBezTo>
                <a:cubicBezTo>
                  <a:pt x="162" y="27"/>
                  <a:pt x="160" y="34"/>
                  <a:pt x="160" y="43"/>
                </a:cubicBezTo>
                <a:cubicBezTo>
                  <a:pt x="160" y="51"/>
                  <a:pt x="162" y="57"/>
                  <a:pt x="167" y="62"/>
                </a:cubicBezTo>
                <a:cubicBezTo>
                  <a:pt x="172" y="67"/>
                  <a:pt x="178" y="70"/>
                  <a:pt x="185" y="70"/>
                </a:cubicBezTo>
                <a:cubicBezTo>
                  <a:pt x="192" y="70"/>
                  <a:pt x="198" y="67"/>
                  <a:pt x="202" y="62"/>
                </a:cubicBezTo>
                <a:cubicBezTo>
                  <a:pt x="207" y="57"/>
                  <a:pt x="209" y="50"/>
                  <a:pt x="209" y="42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7" name="Freeform 321"/>
          <p:cNvSpPr>
            <a:spLocks noEditPoints="1"/>
          </p:cNvSpPr>
          <p:nvPr/>
        </p:nvSpPr>
        <p:spPr bwMode="auto">
          <a:xfrm>
            <a:off x="8164582" y="2982134"/>
            <a:ext cx="112448" cy="75407"/>
          </a:xfrm>
          <a:custGeom>
            <a:avLst/>
            <a:gdLst>
              <a:gd name="T0" fmla="*/ 4 w 227"/>
              <a:gd name="T1" fmla="*/ 28 h 151"/>
              <a:gd name="T2" fmla="*/ 41 w 227"/>
              <a:gd name="T3" fmla="*/ 0 h 151"/>
              <a:gd name="T4" fmla="*/ 71 w 227"/>
              <a:gd name="T5" fmla="*/ 16 h 151"/>
              <a:gd name="T6" fmla="*/ 82 w 227"/>
              <a:gd name="T7" fmla="*/ 64 h 151"/>
              <a:gd name="T8" fmla="*/ 64 w 227"/>
              <a:gd name="T9" fmla="*/ 121 h 151"/>
              <a:gd name="T10" fmla="*/ 12 w 227"/>
              <a:gd name="T11" fmla="*/ 115 h 151"/>
              <a:gd name="T12" fmla="*/ 16 w 227"/>
              <a:gd name="T13" fmla="*/ 64 h 151"/>
              <a:gd name="T14" fmla="*/ 41 w 227"/>
              <a:gd name="T15" fmla="*/ 116 h 151"/>
              <a:gd name="T16" fmla="*/ 66 w 227"/>
              <a:gd name="T17" fmla="*/ 64 h 151"/>
              <a:gd name="T18" fmla="*/ 41 w 227"/>
              <a:gd name="T19" fmla="*/ 13 h 151"/>
              <a:gd name="T20" fmla="*/ 16 w 227"/>
              <a:gd name="T21" fmla="*/ 64 h 151"/>
              <a:gd name="T22" fmla="*/ 104 w 227"/>
              <a:gd name="T23" fmla="*/ 109 h 151"/>
              <a:gd name="T24" fmla="*/ 122 w 227"/>
              <a:gd name="T25" fmla="*/ 126 h 151"/>
              <a:gd name="T26" fmla="*/ 107 w 227"/>
              <a:gd name="T27" fmla="*/ 151 h 151"/>
              <a:gd name="T28" fmla="*/ 110 w 227"/>
              <a:gd name="T29" fmla="*/ 138 h 151"/>
              <a:gd name="T30" fmla="*/ 104 w 227"/>
              <a:gd name="T31" fmla="*/ 126 h 151"/>
              <a:gd name="T32" fmla="*/ 153 w 227"/>
              <a:gd name="T33" fmla="*/ 48 h 151"/>
              <a:gd name="T34" fmla="*/ 158 w 227"/>
              <a:gd name="T35" fmla="*/ 9 h 151"/>
              <a:gd name="T36" fmla="*/ 211 w 227"/>
              <a:gd name="T37" fmla="*/ 10 h 151"/>
              <a:gd name="T38" fmla="*/ 217 w 227"/>
              <a:gd name="T39" fmla="*/ 48 h 151"/>
              <a:gd name="T40" fmla="*/ 220 w 227"/>
              <a:gd name="T41" fmla="*/ 70 h 151"/>
              <a:gd name="T42" fmla="*/ 215 w 227"/>
              <a:gd name="T43" fmla="*/ 118 h 151"/>
              <a:gd name="T44" fmla="*/ 155 w 227"/>
              <a:gd name="T45" fmla="*/ 118 h 151"/>
              <a:gd name="T46" fmla="*/ 150 w 227"/>
              <a:gd name="T47" fmla="*/ 69 h 151"/>
              <a:gd name="T48" fmla="*/ 164 w 227"/>
              <a:gd name="T49" fmla="*/ 32 h 151"/>
              <a:gd name="T50" fmla="*/ 185 w 227"/>
              <a:gd name="T51" fmla="*/ 52 h 151"/>
              <a:gd name="T52" fmla="*/ 205 w 227"/>
              <a:gd name="T53" fmla="*/ 33 h 151"/>
              <a:gd name="T54" fmla="*/ 185 w 227"/>
              <a:gd name="T55" fmla="*/ 13 h 151"/>
              <a:gd name="T56" fmla="*/ 164 w 227"/>
              <a:gd name="T57" fmla="*/ 32 h 151"/>
              <a:gd name="T58" fmla="*/ 162 w 227"/>
              <a:gd name="T59" fmla="*/ 103 h 151"/>
              <a:gd name="T60" fmla="*/ 185 w 227"/>
              <a:gd name="T61" fmla="*/ 116 h 151"/>
              <a:gd name="T62" fmla="*/ 211 w 227"/>
              <a:gd name="T63" fmla="*/ 91 h 151"/>
              <a:gd name="T64" fmla="*/ 185 w 227"/>
              <a:gd name="T65" fmla="*/ 65 h 151"/>
              <a:gd name="T66" fmla="*/ 159 w 227"/>
              <a:gd name="T67" fmla="*/ 90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27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2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167" y="58"/>
                </a:moveTo>
                <a:cubicBezTo>
                  <a:pt x="161" y="56"/>
                  <a:pt x="156" y="52"/>
                  <a:pt x="153" y="48"/>
                </a:cubicBezTo>
                <a:cubicBezTo>
                  <a:pt x="150" y="44"/>
                  <a:pt x="149" y="38"/>
                  <a:pt x="149" y="32"/>
                </a:cubicBezTo>
                <a:cubicBezTo>
                  <a:pt x="149" y="23"/>
                  <a:pt x="152" y="16"/>
                  <a:pt x="158" y="9"/>
                </a:cubicBezTo>
                <a:cubicBezTo>
                  <a:pt x="165" y="3"/>
                  <a:pt x="174" y="0"/>
                  <a:pt x="185" y="0"/>
                </a:cubicBezTo>
                <a:cubicBezTo>
                  <a:pt x="196" y="0"/>
                  <a:pt x="205" y="3"/>
                  <a:pt x="211" y="10"/>
                </a:cubicBezTo>
                <a:cubicBezTo>
                  <a:pt x="218" y="16"/>
                  <a:pt x="221" y="24"/>
                  <a:pt x="221" y="33"/>
                </a:cubicBezTo>
                <a:cubicBezTo>
                  <a:pt x="221" y="39"/>
                  <a:pt x="220" y="44"/>
                  <a:pt x="217" y="48"/>
                </a:cubicBezTo>
                <a:cubicBezTo>
                  <a:pt x="214" y="53"/>
                  <a:pt x="209" y="56"/>
                  <a:pt x="203" y="58"/>
                </a:cubicBezTo>
                <a:cubicBezTo>
                  <a:pt x="211" y="61"/>
                  <a:pt x="216" y="65"/>
                  <a:pt x="220" y="70"/>
                </a:cubicBezTo>
                <a:cubicBezTo>
                  <a:pt x="225" y="76"/>
                  <a:pt x="227" y="83"/>
                  <a:pt x="227" y="90"/>
                </a:cubicBezTo>
                <a:cubicBezTo>
                  <a:pt x="227" y="101"/>
                  <a:pt x="223" y="110"/>
                  <a:pt x="215" y="118"/>
                </a:cubicBezTo>
                <a:cubicBezTo>
                  <a:pt x="207" y="125"/>
                  <a:pt x="197" y="129"/>
                  <a:pt x="185" y="129"/>
                </a:cubicBezTo>
                <a:cubicBezTo>
                  <a:pt x="173" y="129"/>
                  <a:pt x="163" y="125"/>
                  <a:pt x="155" y="118"/>
                </a:cubicBezTo>
                <a:cubicBezTo>
                  <a:pt x="147" y="110"/>
                  <a:pt x="144" y="101"/>
                  <a:pt x="144" y="90"/>
                </a:cubicBezTo>
                <a:cubicBezTo>
                  <a:pt x="144" y="82"/>
                  <a:pt x="146" y="75"/>
                  <a:pt x="150" y="69"/>
                </a:cubicBezTo>
                <a:cubicBezTo>
                  <a:pt x="154" y="64"/>
                  <a:pt x="160" y="60"/>
                  <a:pt x="167" y="58"/>
                </a:cubicBezTo>
                <a:close/>
                <a:moveTo>
                  <a:pt x="164" y="32"/>
                </a:moveTo>
                <a:cubicBezTo>
                  <a:pt x="164" y="38"/>
                  <a:pt x="166" y="43"/>
                  <a:pt x="170" y="47"/>
                </a:cubicBezTo>
                <a:cubicBezTo>
                  <a:pt x="174" y="50"/>
                  <a:pt x="179" y="52"/>
                  <a:pt x="185" y="52"/>
                </a:cubicBezTo>
                <a:cubicBezTo>
                  <a:pt x="191" y="52"/>
                  <a:pt x="196" y="50"/>
                  <a:pt x="200" y="47"/>
                </a:cubicBezTo>
                <a:cubicBezTo>
                  <a:pt x="203" y="43"/>
                  <a:pt x="205" y="38"/>
                  <a:pt x="205" y="33"/>
                </a:cubicBezTo>
                <a:cubicBezTo>
                  <a:pt x="205" y="27"/>
                  <a:pt x="203" y="22"/>
                  <a:pt x="199" y="18"/>
                </a:cubicBezTo>
                <a:cubicBezTo>
                  <a:pt x="196" y="15"/>
                  <a:pt x="191" y="13"/>
                  <a:pt x="185" y="13"/>
                </a:cubicBezTo>
                <a:cubicBezTo>
                  <a:pt x="179" y="13"/>
                  <a:pt x="174" y="15"/>
                  <a:pt x="170" y="18"/>
                </a:cubicBezTo>
                <a:cubicBezTo>
                  <a:pt x="166" y="22"/>
                  <a:pt x="164" y="27"/>
                  <a:pt x="164" y="32"/>
                </a:cubicBezTo>
                <a:close/>
                <a:moveTo>
                  <a:pt x="159" y="90"/>
                </a:moveTo>
                <a:cubicBezTo>
                  <a:pt x="159" y="95"/>
                  <a:pt x="160" y="99"/>
                  <a:pt x="162" y="103"/>
                </a:cubicBezTo>
                <a:cubicBezTo>
                  <a:pt x="165" y="107"/>
                  <a:pt x="168" y="110"/>
                  <a:pt x="172" y="113"/>
                </a:cubicBezTo>
                <a:cubicBezTo>
                  <a:pt x="176" y="115"/>
                  <a:pt x="180" y="116"/>
                  <a:pt x="185" y="116"/>
                </a:cubicBezTo>
                <a:cubicBezTo>
                  <a:pt x="193" y="116"/>
                  <a:pt x="199" y="114"/>
                  <a:pt x="203" y="109"/>
                </a:cubicBezTo>
                <a:cubicBezTo>
                  <a:pt x="208" y="104"/>
                  <a:pt x="211" y="98"/>
                  <a:pt x="211" y="91"/>
                </a:cubicBezTo>
                <a:cubicBezTo>
                  <a:pt x="211" y="83"/>
                  <a:pt x="208" y="77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77" y="65"/>
                  <a:pt x="171" y="67"/>
                  <a:pt x="167" y="72"/>
                </a:cubicBezTo>
                <a:cubicBezTo>
                  <a:pt x="162" y="77"/>
                  <a:pt x="159" y="83"/>
                  <a:pt x="159" y="90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8" name="Freeform 322"/>
          <p:cNvSpPr>
            <a:spLocks noEditPoints="1"/>
          </p:cNvSpPr>
          <p:nvPr/>
        </p:nvSpPr>
        <p:spPr bwMode="auto">
          <a:xfrm>
            <a:off x="8164582" y="3254655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5 w 226"/>
              <a:gd name="T65" fmla="*/ 17 h 152"/>
              <a:gd name="T66" fmla="*/ 145 w 226"/>
              <a:gd name="T67" fmla="*/ 2 h 152"/>
              <a:gd name="T68" fmla="*/ 226 w 226"/>
              <a:gd name="T69" fmla="*/ 2 h 152"/>
              <a:gd name="T70" fmla="*/ 226 w 226"/>
              <a:gd name="T71" fmla="*/ 14 h 152"/>
              <a:gd name="T72" fmla="*/ 202 w 226"/>
              <a:gd name="T73" fmla="*/ 48 h 152"/>
              <a:gd name="T74" fmla="*/ 184 w 226"/>
              <a:gd name="T75" fmla="*/ 92 h 152"/>
              <a:gd name="T76" fmla="*/ 178 w 226"/>
              <a:gd name="T77" fmla="*/ 127 h 152"/>
              <a:gd name="T78" fmla="*/ 162 w 226"/>
              <a:gd name="T79" fmla="*/ 127 h 152"/>
              <a:gd name="T80" fmla="*/ 168 w 226"/>
              <a:gd name="T81" fmla="*/ 91 h 152"/>
              <a:gd name="T82" fmla="*/ 184 w 226"/>
              <a:gd name="T83" fmla="*/ 50 h 152"/>
              <a:gd name="T84" fmla="*/ 206 w 226"/>
              <a:gd name="T85" fmla="*/ 17 h 152"/>
              <a:gd name="T86" fmla="*/ 145 w 226"/>
              <a:gd name="T87" fmla="*/ 1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5" y="17"/>
                </a:moveTo>
                <a:lnTo>
                  <a:pt x="145" y="2"/>
                </a:lnTo>
                <a:lnTo>
                  <a:pt x="226" y="2"/>
                </a:lnTo>
                <a:lnTo>
                  <a:pt x="226" y="14"/>
                </a:lnTo>
                <a:cubicBezTo>
                  <a:pt x="218" y="23"/>
                  <a:pt x="210" y="34"/>
                  <a:pt x="202" y="48"/>
                </a:cubicBezTo>
                <a:cubicBezTo>
                  <a:pt x="195" y="63"/>
                  <a:pt x="188" y="77"/>
                  <a:pt x="184" y="92"/>
                </a:cubicBezTo>
                <a:cubicBezTo>
                  <a:pt x="181" y="103"/>
                  <a:pt x="179" y="114"/>
                  <a:pt x="178" y="127"/>
                </a:cubicBezTo>
                <a:lnTo>
                  <a:pt x="162" y="127"/>
                </a:lnTo>
                <a:cubicBezTo>
                  <a:pt x="163" y="117"/>
                  <a:pt x="164" y="105"/>
                  <a:pt x="168" y="91"/>
                </a:cubicBezTo>
                <a:cubicBezTo>
                  <a:pt x="172" y="77"/>
                  <a:pt x="177" y="63"/>
                  <a:pt x="184" y="50"/>
                </a:cubicBezTo>
                <a:cubicBezTo>
                  <a:pt x="191" y="37"/>
                  <a:pt x="199" y="26"/>
                  <a:pt x="206" y="17"/>
                </a:cubicBezTo>
                <a:lnTo>
                  <a:pt x="145" y="17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9" name="Freeform 323"/>
          <p:cNvSpPr>
            <a:spLocks noEditPoints="1"/>
          </p:cNvSpPr>
          <p:nvPr/>
        </p:nvSpPr>
        <p:spPr bwMode="auto">
          <a:xfrm>
            <a:off x="8164582" y="3525853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9 h 152"/>
              <a:gd name="T4" fmla="*/ 18 w 226"/>
              <a:gd name="T5" fmla="*/ 8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224 w 226"/>
              <a:gd name="T65" fmla="*/ 31 h 152"/>
              <a:gd name="T66" fmla="*/ 209 w 226"/>
              <a:gd name="T67" fmla="*/ 33 h 152"/>
              <a:gd name="T68" fmla="*/ 203 w 226"/>
              <a:gd name="T69" fmla="*/ 19 h 152"/>
              <a:gd name="T70" fmla="*/ 187 w 226"/>
              <a:gd name="T71" fmla="*/ 13 h 152"/>
              <a:gd name="T72" fmla="*/ 174 w 226"/>
              <a:gd name="T73" fmla="*/ 17 h 152"/>
              <a:gd name="T74" fmla="*/ 163 w 226"/>
              <a:gd name="T75" fmla="*/ 33 h 152"/>
              <a:gd name="T76" fmla="*/ 158 w 226"/>
              <a:gd name="T77" fmla="*/ 62 h 152"/>
              <a:gd name="T78" fmla="*/ 172 w 226"/>
              <a:gd name="T79" fmla="*/ 49 h 152"/>
              <a:gd name="T80" fmla="*/ 189 w 226"/>
              <a:gd name="T81" fmla="*/ 45 h 152"/>
              <a:gd name="T82" fmla="*/ 215 w 226"/>
              <a:gd name="T83" fmla="*/ 56 h 152"/>
              <a:gd name="T84" fmla="*/ 226 w 226"/>
              <a:gd name="T85" fmla="*/ 86 h 152"/>
              <a:gd name="T86" fmla="*/ 221 w 226"/>
              <a:gd name="T87" fmla="*/ 108 h 152"/>
              <a:gd name="T88" fmla="*/ 207 w 226"/>
              <a:gd name="T89" fmla="*/ 123 h 152"/>
              <a:gd name="T90" fmla="*/ 187 w 226"/>
              <a:gd name="T91" fmla="*/ 129 h 152"/>
              <a:gd name="T92" fmla="*/ 155 w 226"/>
              <a:gd name="T93" fmla="*/ 115 h 152"/>
              <a:gd name="T94" fmla="*/ 143 w 226"/>
              <a:gd name="T95" fmla="*/ 68 h 152"/>
              <a:gd name="T96" fmla="*/ 156 w 226"/>
              <a:gd name="T97" fmla="*/ 15 h 152"/>
              <a:gd name="T98" fmla="*/ 188 w 226"/>
              <a:gd name="T99" fmla="*/ 0 h 152"/>
              <a:gd name="T100" fmla="*/ 213 w 226"/>
              <a:gd name="T101" fmla="*/ 9 h 152"/>
              <a:gd name="T102" fmla="*/ 224 w 226"/>
              <a:gd name="T103" fmla="*/ 31 h 152"/>
              <a:gd name="T104" fmla="*/ 161 w 226"/>
              <a:gd name="T105" fmla="*/ 86 h 152"/>
              <a:gd name="T106" fmla="*/ 164 w 226"/>
              <a:gd name="T107" fmla="*/ 101 h 152"/>
              <a:gd name="T108" fmla="*/ 174 w 226"/>
              <a:gd name="T109" fmla="*/ 112 h 152"/>
              <a:gd name="T110" fmla="*/ 186 w 226"/>
              <a:gd name="T111" fmla="*/ 116 h 152"/>
              <a:gd name="T112" fmla="*/ 203 w 226"/>
              <a:gd name="T113" fmla="*/ 108 h 152"/>
              <a:gd name="T114" fmla="*/ 210 w 226"/>
              <a:gd name="T115" fmla="*/ 87 h 152"/>
              <a:gd name="T116" fmla="*/ 203 w 226"/>
              <a:gd name="T117" fmla="*/ 66 h 152"/>
              <a:gd name="T118" fmla="*/ 186 w 226"/>
              <a:gd name="T119" fmla="*/ 59 h 152"/>
              <a:gd name="T120" fmla="*/ 168 w 226"/>
              <a:gd name="T121" fmla="*/ 66 h 152"/>
              <a:gd name="T122" fmla="*/ 161 w 226"/>
              <a:gd name="T123" fmla="*/ 8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224" y="31"/>
                </a:moveTo>
                <a:lnTo>
                  <a:pt x="209" y="33"/>
                </a:lnTo>
                <a:cubicBezTo>
                  <a:pt x="207" y="27"/>
                  <a:pt x="205" y="22"/>
                  <a:pt x="203" y="19"/>
                </a:cubicBezTo>
                <a:cubicBezTo>
                  <a:pt x="198" y="15"/>
                  <a:pt x="193" y="13"/>
                  <a:pt x="187" y="13"/>
                </a:cubicBezTo>
                <a:cubicBezTo>
                  <a:pt x="182" y="13"/>
                  <a:pt x="178" y="14"/>
                  <a:pt x="174" y="17"/>
                </a:cubicBezTo>
                <a:cubicBezTo>
                  <a:pt x="169" y="21"/>
                  <a:pt x="165" y="26"/>
                  <a:pt x="163" y="33"/>
                </a:cubicBezTo>
                <a:cubicBezTo>
                  <a:pt x="160" y="39"/>
                  <a:pt x="159" y="49"/>
                  <a:pt x="158" y="62"/>
                </a:cubicBezTo>
                <a:cubicBezTo>
                  <a:pt x="162" y="56"/>
                  <a:pt x="167" y="52"/>
                  <a:pt x="172" y="49"/>
                </a:cubicBezTo>
                <a:cubicBezTo>
                  <a:pt x="177" y="46"/>
                  <a:pt x="183" y="45"/>
                  <a:pt x="189" y="45"/>
                </a:cubicBezTo>
                <a:cubicBezTo>
                  <a:pt x="199" y="45"/>
                  <a:pt x="208" y="49"/>
                  <a:pt x="215" y="56"/>
                </a:cubicBezTo>
                <a:cubicBezTo>
                  <a:pt x="222" y="64"/>
                  <a:pt x="226" y="74"/>
                  <a:pt x="226" y="86"/>
                </a:cubicBezTo>
                <a:cubicBezTo>
                  <a:pt x="226" y="94"/>
                  <a:pt x="224" y="101"/>
                  <a:pt x="221" y="108"/>
                </a:cubicBezTo>
                <a:cubicBezTo>
                  <a:pt x="218" y="115"/>
                  <a:pt x="213" y="120"/>
                  <a:pt x="207" y="123"/>
                </a:cubicBezTo>
                <a:cubicBezTo>
                  <a:pt x="201" y="127"/>
                  <a:pt x="194" y="129"/>
                  <a:pt x="187" y="129"/>
                </a:cubicBezTo>
                <a:cubicBezTo>
                  <a:pt x="174" y="129"/>
                  <a:pt x="163" y="124"/>
                  <a:pt x="155" y="115"/>
                </a:cubicBezTo>
                <a:cubicBezTo>
                  <a:pt x="147" y="105"/>
                  <a:pt x="143" y="90"/>
                  <a:pt x="143" y="68"/>
                </a:cubicBezTo>
                <a:cubicBezTo>
                  <a:pt x="143" y="43"/>
                  <a:pt x="147" y="26"/>
                  <a:pt x="156" y="15"/>
                </a:cubicBezTo>
                <a:cubicBezTo>
                  <a:pt x="164" y="5"/>
                  <a:pt x="175" y="0"/>
                  <a:pt x="188" y="0"/>
                </a:cubicBezTo>
                <a:cubicBezTo>
                  <a:pt x="198" y="0"/>
                  <a:pt x="206" y="3"/>
                  <a:pt x="213" y="9"/>
                </a:cubicBezTo>
                <a:cubicBezTo>
                  <a:pt x="219" y="14"/>
                  <a:pt x="223" y="22"/>
                  <a:pt x="224" y="31"/>
                </a:cubicBezTo>
                <a:close/>
                <a:moveTo>
                  <a:pt x="161" y="86"/>
                </a:moveTo>
                <a:cubicBezTo>
                  <a:pt x="161" y="91"/>
                  <a:pt x="162" y="96"/>
                  <a:pt x="164" y="101"/>
                </a:cubicBezTo>
                <a:cubicBezTo>
                  <a:pt x="166" y="106"/>
                  <a:pt x="170" y="110"/>
                  <a:pt x="174" y="112"/>
                </a:cubicBezTo>
                <a:cubicBezTo>
                  <a:pt x="178" y="115"/>
                  <a:pt x="182" y="116"/>
                  <a:pt x="186" y="116"/>
                </a:cubicBezTo>
                <a:cubicBezTo>
                  <a:pt x="193" y="116"/>
                  <a:pt x="199" y="114"/>
                  <a:pt x="203" y="108"/>
                </a:cubicBezTo>
                <a:cubicBezTo>
                  <a:pt x="208" y="103"/>
                  <a:pt x="210" y="96"/>
                  <a:pt x="210" y="87"/>
                </a:cubicBezTo>
                <a:cubicBezTo>
                  <a:pt x="210" y="78"/>
                  <a:pt x="208" y="71"/>
                  <a:pt x="203" y="66"/>
                </a:cubicBezTo>
                <a:cubicBezTo>
                  <a:pt x="199" y="61"/>
                  <a:pt x="193" y="59"/>
                  <a:pt x="186" y="59"/>
                </a:cubicBezTo>
                <a:cubicBezTo>
                  <a:pt x="179" y="59"/>
                  <a:pt x="173" y="61"/>
                  <a:pt x="168" y="66"/>
                </a:cubicBezTo>
                <a:cubicBezTo>
                  <a:pt x="163" y="71"/>
                  <a:pt x="161" y="78"/>
                  <a:pt x="161" y="86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0" name="Freeform 324"/>
          <p:cNvSpPr>
            <a:spLocks noEditPoints="1"/>
          </p:cNvSpPr>
          <p:nvPr/>
        </p:nvSpPr>
        <p:spPr bwMode="auto">
          <a:xfrm>
            <a:off x="8164582" y="3798374"/>
            <a:ext cx="112448" cy="75407"/>
          </a:xfrm>
          <a:custGeom>
            <a:avLst/>
            <a:gdLst>
              <a:gd name="T0" fmla="*/ 0 w 227"/>
              <a:gd name="T1" fmla="*/ 65 h 152"/>
              <a:gd name="T2" fmla="*/ 4 w 227"/>
              <a:gd name="T3" fmla="*/ 29 h 152"/>
              <a:gd name="T4" fmla="*/ 18 w 227"/>
              <a:gd name="T5" fmla="*/ 8 h 152"/>
              <a:gd name="T6" fmla="*/ 41 w 227"/>
              <a:gd name="T7" fmla="*/ 0 h 152"/>
              <a:gd name="T8" fmla="*/ 58 w 227"/>
              <a:gd name="T9" fmla="*/ 5 h 152"/>
              <a:gd name="T10" fmla="*/ 71 w 227"/>
              <a:gd name="T11" fmla="*/ 16 h 152"/>
              <a:gd name="T12" fmla="*/ 79 w 227"/>
              <a:gd name="T13" fmla="*/ 35 h 152"/>
              <a:gd name="T14" fmla="*/ 82 w 227"/>
              <a:gd name="T15" fmla="*/ 65 h 152"/>
              <a:gd name="T16" fmla="*/ 77 w 227"/>
              <a:gd name="T17" fmla="*/ 101 h 152"/>
              <a:gd name="T18" fmla="*/ 64 w 227"/>
              <a:gd name="T19" fmla="*/ 122 h 152"/>
              <a:gd name="T20" fmla="*/ 41 w 227"/>
              <a:gd name="T21" fmla="*/ 129 h 152"/>
              <a:gd name="T22" fmla="*/ 12 w 227"/>
              <a:gd name="T23" fmla="*/ 116 h 152"/>
              <a:gd name="T24" fmla="*/ 0 w 227"/>
              <a:gd name="T25" fmla="*/ 65 h 152"/>
              <a:gd name="T26" fmla="*/ 16 w 227"/>
              <a:gd name="T27" fmla="*/ 65 h 152"/>
              <a:gd name="T28" fmla="*/ 23 w 227"/>
              <a:gd name="T29" fmla="*/ 106 h 152"/>
              <a:gd name="T30" fmla="*/ 41 w 227"/>
              <a:gd name="T31" fmla="*/ 116 h 152"/>
              <a:gd name="T32" fmla="*/ 59 w 227"/>
              <a:gd name="T33" fmla="*/ 106 h 152"/>
              <a:gd name="T34" fmla="*/ 66 w 227"/>
              <a:gd name="T35" fmla="*/ 65 h 152"/>
              <a:gd name="T36" fmla="*/ 59 w 227"/>
              <a:gd name="T37" fmla="*/ 23 h 152"/>
              <a:gd name="T38" fmla="*/ 41 w 227"/>
              <a:gd name="T39" fmla="*/ 13 h 152"/>
              <a:gd name="T40" fmla="*/ 24 w 227"/>
              <a:gd name="T41" fmla="*/ 22 h 152"/>
              <a:gd name="T42" fmla="*/ 16 w 227"/>
              <a:gd name="T43" fmla="*/ 65 h 152"/>
              <a:gd name="T44" fmla="*/ 104 w 227"/>
              <a:gd name="T45" fmla="*/ 127 h 152"/>
              <a:gd name="T46" fmla="*/ 104 w 227"/>
              <a:gd name="T47" fmla="*/ 109 h 152"/>
              <a:gd name="T48" fmla="*/ 122 w 227"/>
              <a:gd name="T49" fmla="*/ 109 h 152"/>
              <a:gd name="T50" fmla="*/ 122 w 227"/>
              <a:gd name="T51" fmla="*/ 127 h 152"/>
              <a:gd name="T52" fmla="*/ 118 w 227"/>
              <a:gd name="T53" fmla="*/ 143 h 152"/>
              <a:gd name="T54" fmla="*/ 107 w 227"/>
              <a:gd name="T55" fmla="*/ 152 h 152"/>
              <a:gd name="T56" fmla="*/ 103 w 227"/>
              <a:gd name="T57" fmla="*/ 145 h 152"/>
              <a:gd name="T58" fmla="*/ 110 w 227"/>
              <a:gd name="T59" fmla="*/ 139 h 152"/>
              <a:gd name="T60" fmla="*/ 113 w 227"/>
              <a:gd name="T61" fmla="*/ 127 h 152"/>
              <a:gd name="T62" fmla="*/ 104 w 227"/>
              <a:gd name="T63" fmla="*/ 127 h 152"/>
              <a:gd name="T64" fmla="*/ 144 w 227"/>
              <a:gd name="T65" fmla="*/ 94 h 152"/>
              <a:gd name="T66" fmla="*/ 160 w 227"/>
              <a:gd name="T67" fmla="*/ 92 h 152"/>
              <a:gd name="T68" fmla="*/ 168 w 227"/>
              <a:gd name="T69" fmla="*/ 110 h 152"/>
              <a:gd name="T70" fmla="*/ 184 w 227"/>
              <a:gd name="T71" fmla="*/ 116 h 152"/>
              <a:gd name="T72" fmla="*/ 203 w 227"/>
              <a:gd name="T73" fmla="*/ 108 h 152"/>
              <a:gd name="T74" fmla="*/ 211 w 227"/>
              <a:gd name="T75" fmla="*/ 86 h 152"/>
              <a:gd name="T76" fmla="*/ 203 w 227"/>
              <a:gd name="T77" fmla="*/ 65 h 152"/>
              <a:gd name="T78" fmla="*/ 184 w 227"/>
              <a:gd name="T79" fmla="*/ 57 h 152"/>
              <a:gd name="T80" fmla="*/ 170 w 227"/>
              <a:gd name="T81" fmla="*/ 61 h 152"/>
              <a:gd name="T82" fmla="*/ 161 w 227"/>
              <a:gd name="T83" fmla="*/ 69 h 152"/>
              <a:gd name="T84" fmla="*/ 146 w 227"/>
              <a:gd name="T85" fmla="*/ 67 h 152"/>
              <a:gd name="T86" fmla="*/ 159 w 227"/>
              <a:gd name="T87" fmla="*/ 3 h 152"/>
              <a:gd name="T88" fmla="*/ 221 w 227"/>
              <a:gd name="T89" fmla="*/ 3 h 152"/>
              <a:gd name="T90" fmla="*/ 221 w 227"/>
              <a:gd name="T91" fmla="*/ 17 h 152"/>
              <a:gd name="T92" fmla="*/ 171 w 227"/>
              <a:gd name="T93" fmla="*/ 17 h 152"/>
              <a:gd name="T94" fmla="*/ 164 w 227"/>
              <a:gd name="T95" fmla="*/ 51 h 152"/>
              <a:gd name="T96" fmla="*/ 188 w 227"/>
              <a:gd name="T97" fmla="*/ 43 h 152"/>
              <a:gd name="T98" fmla="*/ 216 w 227"/>
              <a:gd name="T99" fmla="*/ 55 h 152"/>
              <a:gd name="T100" fmla="*/ 227 w 227"/>
              <a:gd name="T101" fmla="*/ 84 h 152"/>
              <a:gd name="T102" fmla="*/ 217 w 227"/>
              <a:gd name="T103" fmla="*/ 114 h 152"/>
              <a:gd name="T104" fmla="*/ 184 w 227"/>
              <a:gd name="T105" fmla="*/ 129 h 152"/>
              <a:gd name="T106" fmla="*/ 156 w 227"/>
              <a:gd name="T107" fmla="*/ 120 h 152"/>
              <a:gd name="T108" fmla="*/ 144 w 227"/>
              <a:gd name="T109" fmla="*/ 9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7" h="152">
                <a:moveTo>
                  <a:pt x="0" y="65"/>
                </a:moveTo>
                <a:cubicBezTo>
                  <a:pt x="0" y="50"/>
                  <a:pt x="1" y="38"/>
                  <a:pt x="4" y="29"/>
                </a:cubicBezTo>
                <a:cubicBezTo>
                  <a:pt x="7" y="20"/>
                  <a:pt x="12" y="13"/>
                  <a:pt x="18" y="8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2"/>
                  <a:pt x="58" y="5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8"/>
                  <a:pt x="79" y="35"/>
                </a:cubicBezTo>
                <a:cubicBezTo>
                  <a:pt x="81" y="42"/>
                  <a:pt x="82" y="52"/>
                  <a:pt x="82" y="65"/>
                </a:cubicBezTo>
                <a:cubicBezTo>
                  <a:pt x="82" y="79"/>
                  <a:pt x="80" y="91"/>
                  <a:pt x="77" y="101"/>
                </a:cubicBezTo>
                <a:cubicBezTo>
                  <a:pt x="74" y="110"/>
                  <a:pt x="70" y="117"/>
                  <a:pt x="64" y="122"/>
                </a:cubicBezTo>
                <a:cubicBezTo>
                  <a:pt x="58" y="127"/>
                  <a:pt x="50" y="129"/>
                  <a:pt x="41" y="129"/>
                </a:cubicBezTo>
                <a:cubicBezTo>
                  <a:pt x="29" y="129"/>
                  <a:pt x="19" y="125"/>
                  <a:pt x="12" y="116"/>
                </a:cubicBezTo>
                <a:cubicBezTo>
                  <a:pt x="4" y="105"/>
                  <a:pt x="0" y="88"/>
                  <a:pt x="0" y="65"/>
                </a:cubicBezTo>
                <a:close/>
                <a:moveTo>
                  <a:pt x="16" y="65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5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7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5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9"/>
                  <a:pt x="118" y="143"/>
                </a:cubicBezTo>
                <a:cubicBezTo>
                  <a:pt x="116" y="147"/>
                  <a:pt x="112" y="150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2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94"/>
                </a:moveTo>
                <a:lnTo>
                  <a:pt x="160" y="92"/>
                </a:lnTo>
                <a:cubicBezTo>
                  <a:pt x="161" y="100"/>
                  <a:pt x="164" y="106"/>
                  <a:pt x="168" y="110"/>
                </a:cubicBezTo>
                <a:cubicBezTo>
                  <a:pt x="173" y="114"/>
                  <a:pt x="178" y="116"/>
                  <a:pt x="184" y="116"/>
                </a:cubicBezTo>
                <a:cubicBezTo>
                  <a:pt x="192" y="116"/>
                  <a:pt x="198" y="114"/>
                  <a:pt x="203" y="108"/>
                </a:cubicBezTo>
                <a:cubicBezTo>
                  <a:pt x="208" y="102"/>
                  <a:pt x="211" y="95"/>
                  <a:pt x="211" y="86"/>
                </a:cubicBezTo>
                <a:cubicBezTo>
                  <a:pt x="211" y="77"/>
                  <a:pt x="208" y="70"/>
                  <a:pt x="203" y="65"/>
                </a:cubicBezTo>
                <a:cubicBezTo>
                  <a:pt x="198" y="60"/>
                  <a:pt x="192" y="57"/>
                  <a:pt x="184" y="57"/>
                </a:cubicBezTo>
                <a:cubicBezTo>
                  <a:pt x="179" y="57"/>
                  <a:pt x="174" y="58"/>
                  <a:pt x="170" y="61"/>
                </a:cubicBezTo>
                <a:cubicBezTo>
                  <a:pt x="166" y="63"/>
                  <a:pt x="163" y="66"/>
                  <a:pt x="161" y="69"/>
                </a:cubicBezTo>
                <a:lnTo>
                  <a:pt x="146" y="67"/>
                </a:lnTo>
                <a:lnTo>
                  <a:pt x="159" y="3"/>
                </a:lnTo>
                <a:lnTo>
                  <a:pt x="221" y="3"/>
                </a:lnTo>
                <a:lnTo>
                  <a:pt x="221" y="17"/>
                </a:lnTo>
                <a:lnTo>
                  <a:pt x="171" y="17"/>
                </a:lnTo>
                <a:lnTo>
                  <a:pt x="164" y="51"/>
                </a:lnTo>
                <a:cubicBezTo>
                  <a:pt x="172" y="46"/>
                  <a:pt x="180" y="43"/>
                  <a:pt x="188" y="43"/>
                </a:cubicBezTo>
                <a:cubicBezTo>
                  <a:pt x="199" y="43"/>
                  <a:pt x="208" y="47"/>
                  <a:pt x="216" y="55"/>
                </a:cubicBezTo>
                <a:cubicBezTo>
                  <a:pt x="223" y="62"/>
                  <a:pt x="227" y="72"/>
                  <a:pt x="227" y="84"/>
                </a:cubicBezTo>
                <a:cubicBezTo>
                  <a:pt x="227" y="96"/>
                  <a:pt x="224" y="105"/>
                  <a:pt x="217" y="114"/>
                </a:cubicBezTo>
                <a:cubicBezTo>
                  <a:pt x="209" y="124"/>
                  <a:pt x="198" y="129"/>
                  <a:pt x="184" y="129"/>
                </a:cubicBezTo>
                <a:cubicBezTo>
                  <a:pt x="173" y="129"/>
                  <a:pt x="163" y="126"/>
                  <a:pt x="156" y="120"/>
                </a:cubicBezTo>
                <a:cubicBezTo>
                  <a:pt x="149" y="113"/>
                  <a:pt x="145" y="105"/>
                  <a:pt x="144" y="9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1" name="Freeform 325"/>
          <p:cNvSpPr>
            <a:spLocks noEditPoints="1"/>
          </p:cNvSpPr>
          <p:nvPr/>
        </p:nvSpPr>
        <p:spPr bwMode="auto">
          <a:xfrm>
            <a:off x="8164582" y="4070895"/>
            <a:ext cx="111125" cy="74083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5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93 w 226"/>
              <a:gd name="T65" fmla="*/ 126 h 151"/>
              <a:gd name="T66" fmla="*/ 193 w 226"/>
              <a:gd name="T67" fmla="*/ 96 h 151"/>
              <a:gd name="T68" fmla="*/ 139 w 226"/>
              <a:gd name="T69" fmla="*/ 96 h 151"/>
              <a:gd name="T70" fmla="*/ 139 w 226"/>
              <a:gd name="T71" fmla="*/ 82 h 151"/>
              <a:gd name="T72" fmla="*/ 196 w 226"/>
              <a:gd name="T73" fmla="*/ 0 h 151"/>
              <a:gd name="T74" fmla="*/ 209 w 226"/>
              <a:gd name="T75" fmla="*/ 0 h 151"/>
              <a:gd name="T76" fmla="*/ 209 w 226"/>
              <a:gd name="T77" fmla="*/ 82 h 151"/>
              <a:gd name="T78" fmla="*/ 226 w 226"/>
              <a:gd name="T79" fmla="*/ 82 h 151"/>
              <a:gd name="T80" fmla="*/ 226 w 226"/>
              <a:gd name="T81" fmla="*/ 96 h 151"/>
              <a:gd name="T82" fmla="*/ 209 w 226"/>
              <a:gd name="T83" fmla="*/ 96 h 151"/>
              <a:gd name="T84" fmla="*/ 209 w 226"/>
              <a:gd name="T85" fmla="*/ 126 h 151"/>
              <a:gd name="T86" fmla="*/ 193 w 226"/>
              <a:gd name="T87" fmla="*/ 126 h 151"/>
              <a:gd name="T88" fmla="*/ 193 w 226"/>
              <a:gd name="T89" fmla="*/ 82 h 151"/>
              <a:gd name="T90" fmla="*/ 193 w 226"/>
              <a:gd name="T91" fmla="*/ 25 h 151"/>
              <a:gd name="T92" fmla="*/ 154 w 226"/>
              <a:gd name="T93" fmla="*/ 82 h 151"/>
              <a:gd name="T94" fmla="*/ 193 w 226"/>
              <a:gd name="T95" fmla="*/ 8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6"/>
                  <a:pt x="68" y="10"/>
                  <a:pt x="71" y="15"/>
                </a:cubicBezTo>
                <a:cubicBezTo>
                  <a:pt x="74" y="20"/>
                  <a:pt x="77" y="27"/>
                  <a:pt x="79" y="34"/>
                </a:cubicBezTo>
                <a:cubicBezTo>
                  <a:pt x="81" y="42"/>
                  <a:pt x="82" y="51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7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8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4"/>
                  <a:pt x="66" y="64"/>
                </a:cubicBezTo>
                <a:cubicBezTo>
                  <a:pt x="66" y="43"/>
                  <a:pt x="63" y="29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93" y="126"/>
                </a:moveTo>
                <a:lnTo>
                  <a:pt x="193" y="96"/>
                </a:lnTo>
                <a:lnTo>
                  <a:pt x="139" y="96"/>
                </a:lnTo>
                <a:lnTo>
                  <a:pt x="139" y="82"/>
                </a:lnTo>
                <a:lnTo>
                  <a:pt x="196" y="0"/>
                </a:lnTo>
                <a:lnTo>
                  <a:pt x="209" y="0"/>
                </a:lnTo>
                <a:lnTo>
                  <a:pt x="209" y="82"/>
                </a:lnTo>
                <a:lnTo>
                  <a:pt x="226" y="82"/>
                </a:lnTo>
                <a:lnTo>
                  <a:pt x="226" y="96"/>
                </a:lnTo>
                <a:lnTo>
                  <a:pt x="209" y="96"/>
                </a:lnTo>
                <a:lnTo>
                  <a:pt x="209" y="126"/>
                </a:lnTo>
                <a:lnTo>
                  <a:pt x="193" y="126"/>
                </a:lnTo>
                <a:close/>
                <a:moveTo>
                  <a:pt x="193" y="82"/>
                </a:moveTo>
                <a:lnTo>
                  <a:pt x="193" y="25"/>
                </a:lnTo>
                <a:lnTo>
                  <a:pt x="154" y="82"/>
                </a:lnTo>
                <a:lnTo>
                  <a:pt x="193" y="8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2" name="Freeform 326"/>
          <p:cNvSpPr>
            <a:spLocks noEditPoints="1"/>
          </p:cNvSpPr>
          <p:nvPr/>
        </p:nvSpPr>
        <p:spPr bwMode="auto">
          <a:xfrm>
            <a:off x="8164582" y="4342092"/>
            <a:ext cx="111125" cy="75407"/>
          </a:xfrm>
          <a:custGeom>
            <a:avLst/>
            <a:gdLst>
              <a:gd name="T0" fmla="*/ 0 w 226"/>
              <a:gd name="T1" fmla="*/ 64 h 151"/>
              <a:gd name="T2" fmla="*/ 4 w 226"/>
              <a:gd name="T3" fmla="*/ 28 h 151"/>
              <a:gd name="T4" fmla="*/ 18 w 226"/>
              <a:gd name="T5" fmla="*/ 7 h 151"/>
              <a:gd name="T6" fmla="*/ 41 w 226"/>
              <a:gd name="T7" fmla="*/ 0 h 151"/>
              <a:gd name="T8" fmla="*/ 58 w 226"/>
              <a:gd name="T9" fmla="*/ 4 h 151"/>
              <a:gd name="T10" fmla="*/ 71 w 226"/>
              <a:gd name="T11" fmla="*/ 16 h 151"/>
              <a:gd name="T12" fmla="*/ 79 w 226"/>
              <a:gd name="T13" fmla="*/ 34 h 151"/>
              <a:gd name="T14" fmla="*/ 82 w 226"/>
              <a:gd name="T15" fmla="*/ 64 h 151"/>
              <a:gd name="T16" fmla="*/ 77 w 226"/>
              <a:gd name="T17" fmla="*/ 100 h 151"/>
              <a:gd name="T18" fmla="*/ 64 w 226"/>
              <a:gd name="T19" fmla="*/ 121 h 151"/>
              <a:gd name="T20" fmla="*/ 41 w 226"/>
              <a:gd name="T21" fmla="*/ 128 h 151"/>
              <a:gd name="T22" fmla="*/ 12 w 226"/>
              <a:gd name="T23" fmla="*/ 115 h 151"/>
              <a:gd name="T24" fmla="*/ 0 w 226"/>
              <a:gd name="T25" fmla="*/ 64 h 151"/>
              <a:gd name="T26" fmla="*/ 16 w 226"/>
              <a:gd name="T27" fmla="*/ 64 h 151"/>
              <a:gd name="T28" fmla="*/ 23 w 226"/>
              <a:gd name="T29" fmla="*/ 105 h 151"/>
              <a:gd name="T30" fmla="*/ 41 w 226"/>
              <a:gd name="T31" fmla="*/ 116 h 151"/>
              <a:gd name="T32" fmla="*/ 59 w 226"/>
              <a:gd name="T33" fmla="*/ 105 h 151"/>
              <a:gd name="T34" fmla="*/ 66 w 226"/>
              <a:gd name="T35" fmla="*/ 64 h 151"/>
              <a:gd name="T36" fmla="*/ 59 w 226"/>
              <a:gd name="T37" fmla="*/ 23 h 151"/>
              <a:gd name="T38" fmla="*/ 41 w 226"/>
              <a:gd name="T39" fmla="*/ 12 h 151"/>
              <a:gd name="T40" fmla="*/ 24 w 226"/>
              <a:gd name="T41" fmla="*/ 21 h 151"/>
              <a:gd name="T42" fmla="*/ 16 w 226"/>
              <a:gd name="T43" fmla="*/ 64 h 151"/>
              <a:gd name="T44" fmla="*/ 104 w 226"/>
              <a:gd name="T45" fmla="*/ 126 h 151"/>
              <a:gd name="T46" fmla="*/ 104 w 226"/>
              <a:gd name="T47" fmla="*/ 109 h 151"/>
              <a:gd name="T48" fmla="*/ 122 w 226"/>
              <a:gd name="T49" fmla="*/ 109 h 151"/>
              <a:gd name="T50" fmla="*/ 122 w 226"/>
              <a:gd name="T51" fmla="*/ 126 h 151"/>
              <a:gd name="T52" fmla="*/ 118 w 226"/>
              <a:gd name="T53" fmla="*/ 142 h 151"/>
              <a:gd name="T54" fmla="*/ 107 w 226"/>
              <a:gd name="T55" fmla="*/ 151 h 151"/>
              <a:gd name="T56" fmla="*/ 103 w 226"/>
              <a:gd name="T57" fmla="*/ 144 h 151"/>
              <a:gd name="T58" fmla="*/ 110 w 226"/>
              <a:gd name="T59" fmla="*/ 138 h 151"/>
              <a:gd name="T60" fmla="*/ 113 w 226"/>
              <a:gd name="T61" fmla="*/ 126 h 151"/>
              <a:gd name="T62" fmla="*/ 104 w 226"/>
              <a:gd name="T63" fmla="*/ 126 h 151"/>
              <a:gd name="T64" fmla="*/ 144 w 226"/>
              <a:gd name="T65" fmla="*/ 93 h 151"/>
              <a:gd name="T66" fmla="*/ 159 w 226"/>
              <a:gd name="T67" fmla="*/ 91 h 151"/>
              <a:gd name="T68" fmla="*/ 168 w 226"/>
              <a:gd name="T69" fmla="*/ 110 h 151"/>
              <a:gd name="T70" fmla="*/ 184 w 226"/>
              <a:gd name="T71" fmla="*/ 116 h 151"/>
              <a:gd name="T72" fmla="*/ 202 w 226"/>
              <a:gd name="T73" fmla="*/ 108 h 151"/>
              <a:gd name="T74" fmla="*/ 210 w 226"/>
              <a:gd name="T75" fmla="*/ 89 h 151"/>
              <a:gd name="T76" fmla="*/ 203 w 226"/>
              <a:gd name="T77" fmla="*/ 72 h 151"/>
              <a:gd name="T78" fmla="*/ 185 w 226"/>
              <a:gd name="T79" fmla="*/ 65 h 151"/>
              <a:gd name="T80" fmla="*/ 174 w 226"/>
              <a:gd name="T81" fmla="*/ 66 h 151"/>
              <a:gd name="T82" fmla="*/ 176 w 226"/>
              <a:gd name="T83" fmla="*/ 53 h 151"/>
              <a:gd name="T84" fmla="*/ 178 w 226"/>
              <a:gd name="T85" fmla="*/ 53 h 151"/>
              <a:gd name="T86" fmla="*/ 196 w 226"/>
              <a:gd name="T87" fmla="*/ 48 h 151"/>
              <a:gd name="T88" fmla="*/ 204 w 226"/>
              <a:gd name="T89" fmla="*/ 32 h 151"/>
              <a:gd name="T90" fmla="*/ 198 w 226"/>
              <a:gd name="T91" fmla="*/ 18 h 151"/>
              <a:gd name="T92" fmla="*/ 184 w 226"/>
              <a:gd name="T93" fmla="*/ 12 h 151"/>
              <a:gd name="T94" fmla="*/ 169 w 226"/>
              <a:gd name="T95" fmla="*/ 18 h 151"/>
              <a:gd name="T96" fmla="*/ 161 w 226"/>
              <a:gd name="T97" fmla="*/ 35 h 151"/>
              <a:gd name="T98" fmla="*/ 145 w 226"/>
              <a:gd name="T99" fmla="*/ 32 h 151"/>
              <a:gd name="T100" fmla="*/ 158 w 226"/>
              <a:gd name="T101" fmla="*/ 8 h 151"/>
              <a:gd name="T102" fmla="*/ 183 w 226"/>
              <a:gd name="T103" fmla="*/ 0 h 151"/>
              <a:gd name="T104" fmla="*/ 202 w 226"/>
              <a:gd name="T105" fmla="*/ 4 h 151"/>
              <a:gd name="T106" fmla="*/ 215 w 226"/>
              <a:gd name="T107" fmla="*/ 16 h 151"/>
              <a:gd name="T108" fmla="*/ 220 w 226"/>
              <a:gd name="T109" fmla="*/ 32 h 151"/>
              <a:gd name="T110" fmla="*/ 216 w 226"/>
              <a:gd name="T111" fmla="*/ 47 h 151"/>
              <a:gd name="T112" fmla="*/ 203 w 226"/>
              <a:gd name="T113" fmla="*/ 58 h 151"/>
              <a:gd name="T114" fmla="*/ 220 w 226"/>
              <a:gd name="T115" fmla="*/ 69 h 151"/>
              <a:gd name="T116" fmla="*/ 226 w 226"/>
              <a:gd name="T117" fmla="*/ 89 h 151"/>
              <a:gd name="T118" fmla="*/ 214 w 226"/>
              <a:gd name="T119" fmla="*/ 117 h 151"/>
              <a:gd name="T120" fmla="*/ 184 w 226"/>
              <a:gd name="T121" fmla="*/ 128 h 151"/>
              <a:gd name="T122" fmla="*/ 156 w 226"/>
              <a:gd name="T123" fmla="*/ 119 h 151"/>
              <a:gd name="T124" fmla="*/ 144 w 226"/>
              <a:gd name="T125" fmla="*/ 93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26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0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8"/>
                  <a:pt x="41" y="128"/>
                </a:cubicBezTo>
                <a:cubicBezTo>
                  <a:pt x="29" y="128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5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8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2"/>
                  <a:pt x="41" y="12"/>
                </a:cubicBezTo>
                <a:cubicBezTo>
                  <a:pt x="33" y="12"/>
                  <a:pt x="28" y="15"/>
                  <a:pt x="24" y="21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4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144" y="93"/>
                </a:moveTo>
                <a:lnTo>
                  <a:pt x="159" y="91"/>
                </a:lnTo>
                <a:cubicBezTo>
                  <a:pt x="161" y="100"/>
                  <a:pt x="164" y="106"/>
                  <a:pt x="168" y="110"/>
                </a:cubicBezTo>
                <a:cubicBezTo>
                  <a:pt x="172" y="114"/>
                  <a:pt x="178" y="116"/>
                  <a:pt x="184" y="116"/>
                </a:cubicBezTo>
                <a:cubicBezTo>
                  <a:pt x="191" y="116"/>
                  <a:pt x="197" y="113"/>
                  <a:pt x="202" y="108"/>
                </a:cubicBezTo>
                <a:cubicBezTo>
                  <a:pt x="207" y="103"/>
                  <a:pt x="210" y="97"/>
                  <a:pt x="210" y="89"/>
                </a:cubicBezTo>
                <a:cubicBezTo>
                  <a:pt x="210" y="82"/>
                  <a:pt x="208" y="76"/>
                  <a:pt x="203" y="72"/>
                </a:cubicBezTo>
                <a:cubicBezTo>
                  <a:pt x="198" y="67"/>
                  <a:pt x="192" y="65"/>
                  <a:pt x="185" y="65"/>
                </a:cubicBezTo>
                <a:cubicBezTo>
                  <a:pt x="182" y="65"/>
                  <a:pt x="179" y="65"/>
                  <a:pt x="174" y="66"/>
                </a:cubicBezTo>
                <a:lnTo>
                  <a:pt x="176" y="53"/>
                </a:lnTo>
                <a:cubicBezTo>
                  <a:pt x="177" y="53"/>
                  <a:pt x="178" y="53"/>
                  <a:pt x="178" y="53"/>
                </a:cubicBezTo>
                <a:cubicBezTo>
                  <a:pt x="185" y="53"/>
                  <a:pt x="191" y="51"/>
                  <a:pt x="196" y="48"/>
                </a:cubicBezTo>
                <a:cubicBezTo>
                  <a:pt x="201" y="45"/>
                  <a:pt x="204" y="39"/>
                  <a:pt x="204" y="32"/>
                </a:cubicBezTo>
                <a:cubicBezTo>
                  <a:pt x="204" y="27"/>
                  <a:pt x="202" y="22"/>
                  <a:pt x="198" y="18"/>
                </a:cubicBezTo>
                <a:cubicBezTo>
                  <a:pt x="195" y="14"/>
                  <a:pt x="190" y="12"/>
                  <a:pt x="184" y="12"/>
                </a:cubicBezTo>
                <a:cubicBezTo>
                  <a:pt x="178" y="12"/>
                  <a:pt x="173" y="14"/>
                  <a:pt x="169" y="18"/>
                </a:cubicBezTo>
                <a:cubicBezTo>
                  <a:pt x="165" y="22"/>
                  <a:pt x="162" y="28"/>
                  <a:pt x="161" y="35"/>
                </a:cubicBezTo>
                <a:lnTo>
                  <a:pt x="145" y="32"/>
                </a:lnTo>
                <a:cubicBezTo>
                  <a:pt x="147" y="22"/>
                  <a:pt x="151" y="14"/>
                  <a:pt x="158" y="8"/>
                </a:cubicBezTo>
                <a:cubicBezTo>
                  <a:pt x="165" y="3"/>
                  <a:pt x="173" y="0"/>
                  <a:pt x="183" y="0"/>
                </a:cubicBezTo>
                <a:cubicBezTo>
                  <a:pt x="190" y="0"/>
                  <a:pt x="196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9" y="21"/>
                  <a:pt x="220" y="27"/>
                  <a:pt x="220" y="32"/>
                </a:cubicBezTo>
                <a:cubicBezTo>
                  <a:pt x="220" y="38"/>
                  <a:pt x="219" y="43"/>
                  <a:pt x="216" y="47"/>
                </a:cubicBezTo>
                <a:cubicBezTo>
                  <a:pt x="213" y="52"/>
                  <a:pt x="208" y="55"/>
                  <a:pt x="203" y="58"/>
                </a:cubicBezTo>
                <a:cubicBezTo>
                  <a:pt x="210" y="60"/>
                  <a:pt x="216" y="63"/>
                  <a:pt x="220" y="69"/>
                </a:cubicBezTo>
                <a:cubicBezTo>
                  <a:pt x="224" y="74"/>
                  <a:pt x="226" y="81"/>
                  <a:pt x="226" y="89"/>
                </a:cubicBezTo>
                <a:cubicBezTo>
                  <a:pt x="226" y="100"/>
                  <a:pt x="222" y="109"/>
                  <a:pt x="214" y="117"/>
                </a:cubicBezTo>
                <a:cubicBezTo>
                  <a:pt x="206" y="125"/>
                  <a:pt x="196" y="128"/>
                  <a:pt x="184" y="128"/>
                </a:cubicBezTo>
                <a:cubicBezTo>
                  <a:pt x="173" y="128"/>
                  <a:pt x="163" y="125"/>
                  <a:pt x="156" y="119"/>
                </a:cubicBezTo>
                <a:cubicBezTo>
                  <a:pt x="149" y="112"/>
                  <a:pt x="145" y="103"/>
                  <a:pt x="144" y="93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3" name="Freeform 327"/>
          <p:cNvSpPr>
            <a:spLocks noEditPoints="1"/>
          </p:cNvSpPr>
          <p:nvPr/>
        </p:nvSpPr>
        <p:spPr bwMode="auto">
          <a:xfrm>
            <a:off x="8164582" y="4614614"/>
            <a:ext cx="111125" cy="74083"/>
          </a:xfrm>
          <a:custGeom>
            <a:avLst/>
            <a:gdLst>
              <a:gd name="T0" fmla="*/ 0 w 225"/>
              <a:gd name="T1" fmla="*/ 64 h 151"/>
              <a:gd name="T2" fmla="*/ 4 w 225"/>
              <a:gd name="T3" fmla="*/ 28 h 151"/>
              <a:gd name="T4" fmla="*/ 18 w 225"/>
              <a:gd name="T5" fmla="*/ 7 h 151"/>
              <a:gd name="T6" fmla="*/ 41 w 225"/>
              <a:gd name="T7" fmla="*/ 0 h 151"/>
              <a:gd name="T8" fmla="*/ 58 w 225"/>
              <a:gd name="T9" fmla="*/ 4 h 151"/>
              <a:gd name="T10" fmla="*/ 71 w 225"/>
              <a:gd name="T11" fmla="*/ 16 h 151"/>
              <a:gd name="T12" fmla="*/ 79 w 225"/>
              <a:gd name="T13" fmla="*/ 34 h 151"/>
              <a:gd name="T14" fmla="*/ 82 w 225"/>
              <a:gd name="T15" fmla="*/ 64 h 151"/>
              <a:gd name="T16" fmla="*/ 77 w 225"/>
              <a:gd name="T17" fmla="*/ 100 h 151"/>
              <a:gd name="T18" fmla="*/ 64 w 225"/>
              <a:gd name="T19" fmla="*/ 121 h 151"/>
              <a:gd name="T20" fmla="*/ 41 w 225"/>
              <a:gd name="T21" fmla="*/ 129 h 151"/>
              <a:gd name="T22" fmla="*/ 12 w 225"/>
              <a:gd name="T23" fmla="*/ 115 h 151"/>
              <a:gd name="T24" fmla="*/ 0 w 225"/>
              <a:gd name="T25" fmla="*/ 64 h 151"/>
              <a:gd name="T26" fmla="*/ 16 w 225"/>
              <a:gd name="T27" fmla="*/ 64 h 151"/>
              <a:gd name="T28" fmla="*/ 23 w 225"/>
              <a:gd name="T29" fmla="*/ 106 h 151"/>
              <a:gd name="T30" fmla="*/ 41 w 225"/>
              <a:gd name="T31" fmla="*/ 116 h 151"/>
              <a:gd name="T32" fmla="*/ 59 w 225"/>
              <a:gd name="T33" fmla="*/ 105 h 151"/>
              <a:gd name="T34" fmla="*/ 66 w 225"/>
              <a:gd name="T35" fmla="*/ 64 h 151"/>
              <a:gd name="T36" fmla="*/ 59 w 225"/>
              <a:gd name="T37" fmla="*/ 23 h 151"/>
              <a:gd name="T38" fmla="*/ 41 w 225"/>
              <a:gd name="T39" fmla="*/ 13 h 151"/>
              <a:gd name="T40" fmla="*/ 24 w 225"/>
              <a:gd name="T41" fmla="*/ 22 h 151"/>
              <a:gd name="T42" fmla="*/ 16 w 225"/>
              <a:gd name="T43" fmla="*/ 64 h 151"/>
              <a:gd name="T44" fmla="*/ 104 w 225"/>
              <a:gd name="T45" fmla="*/ 126 h 151"/>
              <a:gd name="T46" fmla="*/ 104 w 225"/>
              <a:gd name="T47" fmla="*/ 109 h 151"/>
              <a:gd name="T48" fmla="*/ 122 w 225"/>
              <a:gd name="T49" fmla="*/ 109 h 151"/>
              <a:gd name="T50" fmla="*/ 122 w 225"/>
              <a:gd name="T51" fmla="*/ 126 h 151"/>
              <a:gd name="T52" fmla="*/ 118 w 225"/>
              <a:gd name="T53" fmla="*/ 142 h 151"/>
              <a:gd name="T54" fmla="*/ 107 w 225"/>
              <a:gd name="T55" fmla="*/ 151 h 151"/>
              <a:gd name="T56" fmla="*/ 103 w 225"/>
              <a:gd name="T57" fmla="*/ 145 h 151"/>
              <a:gd name="T58" fmla="*/ 110 w 225"/>
              <a:gd name="T59" fmla="*/ 138 h 151"/>
              <a:gd name="T60" fmla="*/ 113 w 225"/>
              <a:gd name="T61" fmla="*/ 126 h 151"/>
              <a:gd name="T62" fmla="*/ 104 w 225"/>
              <a:gd name="T63" fmla="*/ 126 h 151"/>
              <a:gd name="T64" fmla="*/ 225 w 225"/>
              <a:gd name="T65" fmla="*/ 112 h 151"/>
              <a:gd name="T66" fmla="*/ 225 w 225"/>
              <a:gd name="T67" fmla="*/ 126 h 151"/>
              <a:gd name="T68" fmla="*/ 142 w 225"/>
              <a:gd name="T69" fmla="*/ 126 h 151"/>
              <a:gd name="T70" fmla="*/ 144 w 225"/>
              <a:gd name="T71" fmla="*/ 116 h 151"/>
              <a:gd name="T72" fmla="*/ 154 w 225"/>
              <a:gd name="T73" fmla="*/ 99 h 151"/>
              <a:gd name="T74" fmla="*/ 174 w 225"/>
              <a:gd name="T75" fmla="*/ 80 h 151"/>
              <a:gd name="T76" fmla="*/ 202 w 225"/>
              <a:gd name="T77" fmla="*/ 53 h 151"/>
              <a:gd name="T78" fmla="*/ 209 w 225"/>
              <a:gd name="T79" fmla="*/ 35 h 151"/>
              <a:gd name="T80" fmla="*/ 202 w 225"/>
              <a:gd name="T81" fmla="*/ 19 h 151"/>
              <a:gd name="T82" fmla="*/ 185 w 225"/>
              <a:gd name="T83" fmla="*/ 13 h 151"/>
              <a:gd name="T84" fmla="*/ 167 w 225"/>
              <a:gd name="T85" fmla="*/ 19 h 151"/>
              <a:gd name="T86" fmla="*/ 161 w 225"/>
              <a:gd name="T87" fmla="*/ 38 h 151"/>
              <a:gd name="T88" fmla="*/ 145 w 225"/>
              <a:gd name="T89" fmla="*/ 36 h 151"/>
              <a:gd name="T90" fmla="*/ 157 w 225"/>
              <a:gd name="T91" fmla="*/ 9 h 151"/>
              <a:gd name="T92" fmla="*/ 186 w 225"/>
              <a:gd name="T93" fmla="*/ 0 h 151"/>
              <a:gd name="T94" fmla="*/ 214 w 225"/>
              <a:gd name="T95" fmla="*/ 10 h 151"/>
              <a:gd name="T96" fmla="*/ 225 w 225"/>
              <a:gd name="T97" fmla="*/ 35 h 151"/>
              <a:gd name="T98" fmla="*/ 222 w 225"/>
              <a:gd name="T99" fmla="*/ 50 h 151"/>
              <a:gd name="T100" fmla="*/ 211 w 225"/>
              <a:gd name="T101" fmla="*/ 65 h 151"/>
              <a:gd name="T102" fmla="*/ 188 w 225"/>
              <a:gd name="T103" fmla="*/ 87 h 151"/>
              <a:gd name="T104" fmla="*/ 170 w 225"/>
              <a:gd name="T105" fmla="*/ 103 h 151"/>
              <a:gd name="T106" fmla="*/ 163 w 225"/>
              <a:gd name="T107" fmla="*/ 112 h 151"/>
              <a:gd name="T108" fmla="*/ 225 w 225"/>
              <a:gd name="T109" fmla="*/ 112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5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4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2"/>
                  <a:pt x="34" y="116"/>
                  <a:pt x="41" y="116"/>
                </a:cubicBezTo>
                <a:cubicBezTo>
                  <a:pt x="48" y="116"/>
                  <a:pt x="54" y="112"/>
                  <a:pt x="59" y="105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3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3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5"/>
                  <a:pt x="113" y="131"/>
                  <a:pt x="113" y="126"/>
                </a:cubicBezTo>
                <a:lnTo>
                  <a:pt x="104" y="126"/>
                </a:lnTo>
                <a:close/>
                <a:moveTo>
                  <a:pt x="225" y="112"/>
                </a:moveTo>
                <a:lnTo>
                  <a:pt x="225" y="126"/>
                </a:lnTo>
                <a:lnTo>
                  <a:pt x="142" y="126"/>
                </a:lnTo>
                <a:cubicBezTo>
                  <a:pt x="142" y="123"/>
                  <a:pt x="142" y="119"/>
                  <a:pt x="144" y="116"/>
                </a:cubicBezTo>
                <a:cubicBezTo>
                  <a:pt x="146" y="110"/>
                  <a:pt x="149" y="104"/>
                  <a:pt x="154" y="99"/>
                </a:cubicBezTo>
                <a:cubicBezTo>
                  <a:pt x="158" y="93"/>
                  <a:pt x="165" y="87"/>
                  <a:pt x="174" y="80"/>
                </a:cubicBezTo>
                <a:cubicBezTo>
                  <a:pt x="188" y="68"/>
                  <a:pt x="197" y="60"/>
                  <a:pt x="202" y="53"/>
                </a:cubicBezTo>
                <a:cubicBezTo>
                  <a:pt x="206" y="47"/>
                  <a:pt x="209" y="40"/>
                  <a:pt x="209" y="35"/>
                </a:cubicBezTo>
                <a:cubicBezTo>
                  <a:pt x="209" y="28"/>
                  <a:pt x="207" y="23"/>
                  <a:pt x="202" y="19"/>
                </a:cubicBezTo>
                <a:cubicBezTo>
                  <a:pt x="198" y="15"/>
                  <a:pt x="192" y="13"/>
                  <a:pt x="185" y="13"/>
                </a:cubicBezTo>
                <a:cubicBezTo>
                  <a:pt x="178" y="13"/>
                  <a:pt x="172" y="15"/>
                  <a:pt x="167" y="19"/>
                </a:cubicBezTo>
                <a:cubicBezTo>
                  <a:pt x="163" y="24"/>
                  <a:pt x="161" y="30"/>
                  <a:pt x="161" y="38"/>
                </a:cubicBezTo>
                <a:lnTo>
                  <a:pt x="145" y="36"/>
                </a:lnTo>
                <a:cubicBezTo>
                  <a:pt x="146" y="24"/>
                  <a:pt x="150" y="15"/>
                  <a:pt x="157" y="9"/>
                </a:cubicBezTo>
                <a:cubicBezTo>
                  <a:pt x="164" y="3"/>
                  <a:pt x="174" y="0"/>
                  <a:pt x="186" y="0"/>
                </a:cubicBezTo>
                <a:cubicBezTo>
                  <a:pt x="198" y="0"/>
                  <a:pt x="207" y="3"/>
                  <a:pt x="214" y="10"/>
                </a:cubicBezTo>
                <a:cubicBezTo>
                  <a:pt x="221" y="16"/>
                  <a:pt x="225" y="25"/>
                  <a:pt x="225" y="35"/>
                </a:cubicBezTo>
                <a:cubicBezTo>
                  <a:pt x="225" y="40"/>
                  <a:pt x="224" y="45"/>
                  <a:pt x="222" y="50"/>
                </a:cubicBezTo>
                <a:cubicBezTo>
                  <a:pt x="220" y="55"/>
                  <a:pt x="216" y="60"/>
                  <a:pt x="211" y="65"/>
                </a:cubicBezTo>
                <a:cubicBezTo>
                  <a:pt x="207" y="70"/>
                  <a:pt x="199" y="78"/>
                  <a:pt x="188" y="87"/>
                </a:cubicBezTo>
                <a:cubicBezTo>
                  <a:pt x="178" y="95"/>
                  <a:pt x="172" y="100"/>
                  <a:pt x="170" y="103"/>
                </a:cubicBezTo>
                <a:cubicBezTo>
                  <a:pt x="167" y="106"/>
                  <a:pt x="165" y="109"/>
                  <a:pt x="163" y="112"/>
                </a:cubicBezTo>
                <a:lnTo>
                  <a:pt x="225" y="11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4" name="Freeform 328"/>
          <p:cNvSpPr>
            <a:spLocks noEditPoints="1"/>
          </p:cNvSpPr>
          <p:nvPr/>
        </p:nvSpPr>
        <p:spPr bwMode="auto">
          <a:xfrm>
            <a:off x="8164582" y="4885812"/>
            <a:ext cx="99219" cy="75407"/>
          </a:xfrm>
          <a:custGeom>
            <a:avLst/>
            <a:gdLst>
              <a:gd name="T0" fmla="*/ 0 w 202"/>
              <a:gd name="T1" fmla="*/ 64 h 151"/>
              <a:gd name="T2" fmla="*/ 4 w 202"/>
              <a:gd name="T3" fmla="*/ 28 h 151"/>
              <a:gd name="T4" fmla="*/ 18 w 202"/>
              <a:gd name="T5" fmla="*/ 7 h 151"/>
              <a:gd name="T6" fmla="*/ 41 w 202"/>
              <a:gd name="T7" fmla="*/ 0 h 151"/>
              <a:gd name="T8" fmla="*/ 58 w 202"/>
              <a:gd name="T9" fmla="*/ 4 h 151"/>
              <a:gd name="T10" fmla="*/ 71 w 202"/>
              <a:gd name="T11" fmla="*/ 16 h 151"/>
              <a:gd name="T12" fmla="*/ 79 w 202"/>
              <a:gd name="T13" fmla="*/ 35 h 151"/>
              <a:gd name="T14" fmla="*/ 82 w 202"/>
              <a:gd name="T15" fmla="*/ 64 h 151"/>
              <a:gd name="T16" fmla="*/ 77 w 202"/>
              <a:gd name="T17" fmla="*/ 100 h 151"/>
              <a:gd name="T18" fmla="*/ 64 w 202"/>
              <a:gd name="T19" fmla="*/ 121 h 151"/>
              <a:gd name="T20" fmla="*/ 41 w 202"/>
              <a:gd name="T21" fmla="*/ 129 h 151"/>
              <a:gd name="T22" fmla="*/ 12 w 202"/>
              <a:gd name="T23" fmla="*/ 115 h 151"/>
              <a:gd name="T24" fmla="*/ 0 w 202"/>
              <a:gd name="T25" fmla="*/ 64 h 151"/>
              <a:gd name="T26" fmla="*/ 16 w 202"/>
              <a:gd name="T27" fmla="*/ 64 h 151"/>
              <a:gd name="T28" fmla="*/ 23 w 202"/>
              <a:gd name="T29" fmla="*/ 106 h 151"/>
              <a:gd name="T30" fmla="*/ 41 w 202"/>
              <a:gd name="T31" fmla="*/ 116 h 151"/>
              <a:gd name="T32" fmla="*/ 59 w 202"/>
              <a:gd name="T33" fmla="*/ 106 h 151"/>
              <a:gd name="T34" fmla="*/ 66 w 202"/>
              <a:gd name="T35" fmla="*/ 64 h 151"/>
              <a:gd name="T36" fmla="*/ 59 w 202"/>
              <a:gd name="T37" fmla="*/ 23 h 151"/>
              <a:gd name="T38" fmla="*/ 41 w 202"/>
              <a:gd name="T39" fmla="*/ 13 h 151"/>
              <a:gd name="T40" fmla="*/ 24 w 202"/>
              <a:gd name="T41" fmla="*/ 22 h 151"/>
              <a:gd name="T42" fmla="*/ 16 w 202"/>
              <a:gd name="T43" fmla="*/ 64 h 151"/>
              <a:gd name="T44" fmla="*/ 104 w 202"/>
              <a:gd name="T45" fmla="*/ 126 h 151"/>
              <a:gd name="T46" fmla="*/ 104 w 202"/>
              <a:gd name="T47" fmla="*/ 109 h 151"/>
              <a:gd name="T48" fmla="*/ 122 w 202"/>
              <a:gd name="T49" fmla="*/ 109 h 151"/>
              <a:gd name="T50" fmla="*/ 122 w 202"/>
              <a:gd name="T51" fmla="*/ 126 h 151"/>
              <a:gd name="T52" fmla="*/ 118 w 202"/>
              <a:gd name="T53" fmla="*/ 142 h 151"/>
              <a:gd name="T54" fmla="*/ 107 w 202"/>
              <a:gd name="T55" fmla="*/ 151 h 151"/>
              <a:gd name="T56" fmla="*/ 103 w 202"/>
              <a:gd name="T57" fmla="*/ 145 h 151"/>
              <a:gd name="T58" fmla="*/ 110 w 202"/>
              <a:gd name="T59" fmla="*/ 138 h 151"/>
              <a:gd name="T60" fmla="*/ 113 w 202"/>
              <a:gd name="T61" fmla="*/ 126 h 151"/>
              <a:gd name="T62" fmla="*/ 104 w 202"/>
              <a:gd name="T63" fmla="*/ 126 h 151"/>
              <a:gd name="T64" fmla="*/ 202 w 202"/>
              <a:gd name="T65" fmla="*/ 126 h 151"/>
              <a:gd name="T66" fmla="*/ 186 w 202"/>
              <a:gd name="T67" fmla="*/ 126 h 151"/>
              <a:gd name="T68" fmla="*/ 186 w 202"/>
              <a:gd name="T69" fmla="*/ 28 h 151"/>
              <a:gd name="T70" fmla="*/ 172 w 202"/>
              <a:gd name="T71" fmla="*/ 39 h 151"/>
              <a:gd name="T72" fmla="*/ 156 w 202"/>
              <a:gd name="T73" fmla="*/ 46 h 151"/>
              <a:gd name="T74" fmla="*/ 156 w 202"/>
              <a:gd name="T75" fmla="*/ 31 h 151"/>
              <a:gd name="T76" fmla="*/ 178 w 202"/>
              <a:gd name="T77" fmla="*/ 17 h 151"/>
              <a:gd name="T78" fmla="*/ 192 w 202"/>
              <a:gd name="T79" fmla="*/ 0 h 151"/>
              <a:gd name="T80" fmla="*/ 202 w 202"/>
              <a:gd name="T81" fmla="*/ 0 h 151"/>
              <a:gd name="T82" fmla="*/ 202 w 202"/>
              <a:gd name="T83" fmla="*/ 12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02" h="151">
                <a:moveTo>
                  <a:pt x="0" y="64"/>
                </a:moveTo>
                <a:cubicBezTo>
                  <a:pt x="0" y="49"/>
                  <a:pt x="1" y="37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2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5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29"/>
                  <a:pt x="16" y="44"/>
                  <a:pt x="16" y="64"/>
                </a:cubicBezTo>
                <a:close/>
                <a:moveTo>
                  <a:pt x="104" y="126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6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1"/>
                </a:cubicBezTo>
                <a:lnTo>
                  <a:pt x="103" y="145"/>
                </a:lnTo>
                <a:cubicBezTo>
                  <a:pt x="106" y="143"/>
                  <a:pt x="109" y="141"/>
                  <a:pt x="110" y="138"/>
                </a:cubicBezTo>
                <a:cubicBezTo>
                  <a:pt x="112" y="136"/>
                  <a:pt x="113" y="132"/>
                  <a:pt x="113" y="126"/>
                </a:cubicBezTo>
                <a:lnTo>
                  <a:pt x="104" y="126"/>
                </a:lnTo>
                <a:close/>
                <a:moveTo>
                  <a:pt x="202" y="126"/>
                </a:moveTo>
                <a:lnTo>
                  <a:pt x="186" y="126"/>
                </a:lnTo>
                <a:lnTo>
                  <a:pt x="186" y="28"/>
                </a:lnTo>
                <a:cubicBezTo>
                  <a:pt x="183" y="31"/>
                  <a:pt x="178" y="35"/>
                  <a:pt x="172" y="39"/>
                </a:cubicBezTo>
                <a:cubicBezTo>
                  <a:pt x="166" y="42"/>
                  <a:pt x="160" y="45"/>
                  <a:pt x="156" y="46"/>
                </a:cubicBezTo>
                <a:lnTo>
                  <a:pt x="156" y="31"/>
                </a:lnTo>
                <a:cubicBezTo>
                  <a:pt x="164" y="27"/>
                  <a:pt x="172" y="23"/>
                  <a:pt x="178" y="17"/>
                </a:cubicBezTo>
                <a:cubicBezTo>
                  <a:pt x="185" y="11"/>
                  <a:pt x="189" y="5"/>
                  <a:pt x="192" y="0"/>
                </a:cubicBezTo>
                <a:lnTo>
                  <a:pt x="202" y="0"/>
                </a:lnTo>
                <a:lnTo>
                  <a:pt x="202" y="12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5" name="Freeform 329"/>
          <p:cNvSpPr>
            <a:spLocks noEditPoints="1"/>
          </p:cNvSpPr>
          <p:nvPr/>
        </p:nvSpPr>
        <p:spPr bwMode="auto">
          <a:xfrm>
            <a:off x="8164582" y="5158332"/>
            <a:ext cx="111125" cy="75407"/>
          </a:xfrm>
          <a:custGeom>
            <a:avLst/>
            <a:gdLst>
              <a:gd name="T0" fmla="*/ 0 w 226"/>
              <a:gd name="T1" fmla="*/ 64 h 152"/>
              <a:gd name="T2" fmla="*/ 4 w 226"/>
              <a:gd name="T3" fmla="*/ 28 h 152"/>
              <a:gd name="T4" fmla="*/ 18 w 226"/>
              <a:gd name="T5" fmla="*/ 7 h 152"/>
              <a:gd name="T6" fmla="*/ 41 w 226"/>
              <a:gd name="T7" fmla="*/ 0 h 152"/>
              <a:gd name="T8" fmla="*/ 58 w 226"/>
              <a:gd name="T9" fmla="*/ 4 h 152"/>
              <a:gd name="T10" fmla="*/ 71 w 226"/>
              <a:gd name="T11" fmla="*/ 16 h 152"/>
              <a:gd name="T12" fmla="*/ 79 w 226"/>
              <a:gd name="T13" fmla="*/ 35 h 152"/>
              <a:gd name="T14" fmla="*/ 82 w 226"/>
              <a:gd name="T15" fmla="*/ 64 h 152"/>
              <a:gd name="T16" fmla="*/ 77 w 226"/>
              <a:gd name="T17" fmla="*/ 100 h 152"/>
              <a:gd name="T18" fmla="*/ 64 w 226"/>
              <a:gd name="T19" fmla="*/ 121 h 152"/>
              <a:gd name="T20" fmla="*/ 41 w 226"/>
              <a:gd name="T21" fmla="*/ 129 h 152"/>
              <a:gd name="T22" fmla="*/ 12 w 226"/>
              <a:gd name="T23" fmla="*/ 116 h 152"/>
              <a:gd name="T24" fmla="*/ 0 w 226"/>
              <a:gd name="T25" fmla="*/ 64 h 152"/>
              <a:gd name="T26" fmla="*/ 16 w 226"/>
              <a:gd name="T27" fmla="*/ 64 h 152"/>
              <a:gd name="T28" fmla="*/ 23 w 226"/>
              <a:gd name="T29" fmla="*/ 106 h 152"/>
              <a:gd name="T30" fmla="*/ 41 w 226"/>
              <a:gd name="T31" fmla="*/ 116 h 152"/>
              <a:gd name="T32" fmla="*/ 59 w 226"/>
              <a:gd name="T33" fmla="*/ 106 h 152"/>
              <a:gd name="T34" fmla="*/ 66 w 226"/>
              <a:gd name="T35" fmla="*/ 64 h 152"/>
              <a:gd name="T36" fmla="*/ 59 w 226"/>
              <a:gd name="T37" fmla="*/ 23 h 152"/>
              <a:gd name="T38" fmla="*/ 41 w 226"/>
              <a:gd name="T39" fmla="*/ 13 h 152"/>
              <a:gd name="T40" fmla="*/ 24 w 226"/>
              <a:gd name="T41" fmla="*/ 22 h 152"/>
              <a:gd name="T42" fmla="*/ 16 w 226"/>
              <a:gd name="T43" fmla="*/ 64 h 152"/>
              <a:gd name="T44" fmla="*/ 104 w 226"/>
              <a:gd name="T45" fmla="*/ 127 h 152"/>
              <a:gd name="T46" fmla="*/ 104 w 226"/>
              <a:gd name="T47" fmla="*/ 109 h 152"/>
              <a:gd name="T48" fmla="*/ 122 w 226"/>
              <a:gd name="T49" fmla="*/ 109 h 152"/>
              <a:gd name="T50" fmla="*/ 122 w 226"/>
              <a:gd name="T51" fmla="*/ 127 h 152"/>
              <a:gd name="T52" fmla="*/ 118 w 226"/>
              <a:gd name="T53" fmla="*/ 142 h 152"/>
              <a:gd name="T54" fmla="*/ 107 w 226"/>
              <a:gd name="T55" fmla="*/ 152 h 152"/>
              <a:gd name="T56" fmla="*/ 103 w 226"/>
              <a:gd name="T57" fmla="*/ 145 h 152"/>
              <a:gd name="T58" fmla="*/ 110 w 226"/>
              <a:gd name="T59" fmla="*/ 139 h 152"/>
              <a:gd name="T60" fmla="*/ 113 w 226"/>
              <a:gd name="T61" fmla="*/ 127 h 152"/>
              <a:gd name="T62" fmla="*/ 104 w 226"/>
              <a:gd name="T63" fmla="*/ 127 h 152"/>
              <a:gd name="T64" fmla="*/ 144 w 226"/>
              <a:gd name="T65" fmla="*/ 64 h 152"/>
              <a:gd name="T66" fmla="*/ 148 w 226"/>
              <a:gd name="T67" fmla="*/ 28 h 152"/>
              <a:gd name="T68" fmla="*/ 162 w 226"/>
              <a:gd name="T69" fmla="*/ 7 h 152"/>
              <a:gd name="T70" fmla="*/ 185 w 226"/>
              <a:gd name="T71" fmla="*/ 0 h 152"/>
              <a:gd name="T72" fmla="*/ 202 w 226"/>
              <a:gd name="T73" fmla="*/ 4 h 152"/>
              <a:gd name="T74" fmla="*/ 215 w 226"/>
              <a:gd name="T75" fmla="*/ 16 h 152"/>
              <a:gd name="T76" fmla="*/ 223 w 226"/>
              <a:gd name="T77" fmla="*/ 35 h 152"/>
              <a:gd name="T78" fmla="*/ 226 w 226"/>
              <a:gd name="T79" fmla="*/ 64 h 152"/>
              <a:gd name="T80" fmla="*/ 221 w 226"/>
              <a:gd name="T81" fmla="*/ 100 h 152"/>
              <a:gd name="T82" fmla="*/ 208 w 226"/>
              <a:gd name="T83" fmla="*/ 121 h 152"/>
              <a:gd name="T84" fmla="*/ 185 w 226"/>
              <a:gd name="T85" fmla="*/ 129 h 152"/>
              <a:gd name="T86" fmla="*/ 156 w 226"/>
              <a:gd name="T87" fmla="*/ 116 h 152"/>
              <a:gd name="T88" fmla="*/ 144 w 226"/>
              <a:gd name="T89" fmla="*/ 64 h 152"/>
              <a:gd name="T90" fmla="*/ 160 w 226"/>
              <a:gd name="T91" fmla="*/ 64 h 152"/>
              <a:gd name="T92" fmla="*/ 167 w 226"/>
              <a:gd name="T93" fmla="*/ 106 h 152"/>
              <a:gd name="T94" fmla="*/ 185 w 226"/>
              <a:gd name="T95" fmla="*/ 116 h 152"/>
              <a:gd name="T96" fmla="*/ 203 w 226"/>
              <a:gd name="T97" fmla="*/ 106 h 152"/>
              <a:gd name="T98" fmla="*/ 210 w 226"/>
              <a:gd name="T99" fmla="*/ 64 h 152"/>
              <a:gd name="T100" fmla="*/ 203 w 226"/>
              <a:gd name="T101" fmla="*/ 23 h 152"/>
              <a:gd name="T102" fmla="*/ 185 w 226"/>
              <a:gd name="T103" fmla="*/ 13 h 152"/>
              <a:gd name="T104" fmla="*/ 168 w 226"/>
              <a:gd name="T105" fmla="*/ 22 h 152"/>
              <a:gd name="T106" fmla="*/ 160 w 226"/>
              <a:gd name="T107" fmla="*/ 64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26" h="152">
                <a:moveTo>
                  <a:pt x="0" y="64"/>
                </a:moveTo>
                <a:cubicBezTo>
                  <a:pt x="0" y="50"/>
                  <a:pt x="1" y="38"/>
                  <a:pt x="4" y="28"/>
                </a:cubicBezTo>
                <a:cubicBezTo>
                  <a:pt x="7" y="19"/>
                  <a:pt x="12" y="12"/>
                  <a:pt x="18" y="7"/>
                </a:cubicBezTo>
                <a:cubicBezTo>
                  <a:pt x="24" y="3"/>
                  <a:pt x="32" y="0"/>
                  <a:pt x="41" y="0"/>
                </a:cubicBezTo>
                <a:cubicBezTo>
                  <a:pt x="48" y="0"/>
                  <a:pt x="53" y="1"/>
                  <a:pt x="58" y="4"/>
                </a:cubicBezTo>
                <a:cubicBezTo>
                  <a:pt x="64" y="7"/>
                  <a:pt x="68" y="11"/>
                  <a:pt x="71" y="16"/>
                </a:cubicBezTo>
                <a:cubicBezTo>
                  <a:pt x="74" y="21"/>
                  <a:pt x="77" y="27"/>
                  <a:pt x="79" y="35"/>
                </a:cubicBezTo>
                <a:cubicBezTo>
                  <a:pt x="81" y="42"/>
                  <a:pt x="82" y="52"/>
                  <a:pt x="82" y="64"/>
                </a:cubicBezTo>
                <a:cubicBezTo>
                  <a:pt x="82" y="79"/>
                  <a:pt x="80" y="91"/>
                  <a:pt x="77" y="100"/>
                </a:cubicBezTo>
                <a:cubicBezTo>
                  <a:pt x="74" y="109"/>
                  <a:pt x="70" y="116"/>
                  <a:pt x="64" y="121"/>
                </a:cubicBezTo>
                <a:cubicBezTo>
                  <a:pt x="58" y="126"/>
                  <a:pt x="50" y="129"/>
                  <a:pt x="41" y="129"/>
                </a:cubicBezTo>
                <a:cubicBezTo>
                  <a:pt x="29" y="129"/>
                  <a:pt x="19" y="124"/>
                  <a:pt x="12" y="116"/>
                </a:cubicBezTo>
                <a:cubicBezTo>
                  <a:pt x="4" y="105"/>
                  <a:pt x="0" y="88"/>
                  <a:pt x="0" y="64"/>
                </a:cubicBezTo>
                <a:close/>
                <a:moveTo>
                  <a:pt x="16" y="64"/>
                </a:moveTo>
                <a:cubicBezTo>
                  <a:pt x="16" y="85"/>
                  <a:pt x="18" y="99"/>
                  <a:pt x="23" y="106"/>
                </a:cubicBezTo>
                <a:cubicBezTo>
                  <a:pt x="28" y="113"/>
                  <a:pt x="34" y="116"/>
                  <a:pt x="41" y="116"/>
                </a:cubicBezTo>
                <a:cubicBezTo>
                  <a:pt x="48" y="116"/>
                  <a:pt x="54" y="113"/>
                  <a:pt x="59" y="106"/>
                </a:cubicBezTo>
                <a:cubicBezTo>
                  <a:pt x="63" y="99"/>
                  <a:pt x="66" y="85"/>
                  <a:pt x="66" y="64"/>
                </a:cubicBezTo>
                <a:cubicBezTo>
                  <a:pt x="66" y="44"/>
                  <a:pt x="63" y="30"/>
                  <a:pt x="59" y="23"/>
                </a:cubicBezTo>
                <a:cubicBezTo>
                  <a:pt x="54" y="16"/>
                  <a:pt x="48" y="13"/>
                  <a:pt x="41" y="13"/>
                </a:cubicBezTo>
                <a:cubicBezTo>
                  <a:pt x="33" y="13"/>
                  <a:pt x="28" y="16"/>
                  <a:pt x="24" y="22"/>
                </a:cubicBezTo>
                <a:cubicBezTo>
                  <a:pt x="18" y="30"/>
                  <a:pt x="16" y="44"/>
                  <a:pt x="16" y="64"/>
                </a:cubicBezTo>
                <a:close/>
                <a:moveTo>
                  <a:pt x="104" y="127"/>
                </a:moveTo>
                <a:lnTo>
                  <a:pt x="104" y="109"/>
                </a:lnTo>
                <a:lnTo>
                  <a:pt x="122" y="109"/>
                </a:lnTo>
                <a:lnTo>
                  <a:pt x="122" y="127"/>
                </a:lnTo>
                <a:cubicBezTo>
                  <a:pt x="122" y="133"/>
                  <a:pt x="120" y="138"/>
                  <a:pt x="118" y="142"/>
                </a:cubicBezTo>
                <a:cubicBezTo>
                  <a:pt x="116" y="146"/>
                  <a:pt x="112" y="149"/>
                  <a:pt x="107" y="152"/>
                </a:cubicBezTo>
                <a:lnTo>
                  <a:pt x="103" y="145"/>
                </a:lnTo>
                <a:cubicBezTo>
                  <a:pt x="106" y="144"/>
                  <a:pt x="109" y="141"/>
                  <a:pt x="110" y="139"/>
                </a:cubicBezTo>
                <a:cubicBezTo>
                  <a:pt x="112" y="136"/>
                  <a:pt x="113" y="132"/>
                  <a:pt x="113" y="127"/>
                </a:cubicBezTo>
                <a:lnTo>
                  <a:pt x="104" y="127"/>
                </a:lnTo>
                <a:close/>
                <a:moveTo>
                  <a:pt x="144" y="64"/>
                </a:moveTo>
                <a:cubicBezTo>
                  <a:pt x="144" y="50"/>
                  <a:pt x="145" y="38"/>
                  <a:pt x="148" y="28"/>
                </a:cubicBezTo>
                <a:cubicBezTo>
                  <a:pt x="151" y="19"/>
                  <a:pt x="156" y="12"/>
                  <a:pt x="162" y="7"/>
                </a:cubicBezTo>
                <a:cubicBezTo>
                  <a:pt x="168" y="3"/>
                  <a:pt x="176" y="0"/>
                  <a:pt x="185" y="0"/>
                </a:cubicBezTo>
                <a:cubicBezTo>
                  <a:pt x="192" y="0"/>
                  <a:pt x="197" y="1"/>
                  <a:pt x="202" y="4"/>
                </a:cubicBezTo>
                <a:cubicBezTo>
                  <a:pt x="208" y="7"/>
                  <a:pt x="212" y="11"/>
                  <a:pt x="215" y="16"/>
                </a:cubicBezTo>
                <a:cubicBezTo>
                  <a:pt x="218" y="21"/>
                  <a:pt x="221" y="27"/>
                  <a:pt x="223" y="35"/>
                </a:cubicBezTo>
                <a:cubicBezTo>
                  <a:pt x="225" y="42"/>
                  <a:pt x="226" y="52"/>
                  <a:pt x="226" y="64"/>
                </a:cubicBezTo>
                <a:cubicBezTo>
                  <a:pt x="226" y="79"/>
                  <a:pt x="224" y="91"/>
                  <a:pt x="221" y="100"/>
                </a:cubicBezTo>
                <a:cubicBezTo>
                  <a:pt x="218" y="109"/>
                  <a:pt x="214" y="116"/>
                  <a:pt x="208" y="121"/>
                </a:cubicBezTo>
                <a:cubicBezTo>
                  <a:pt x="202" y="126"/>
                  <a:pt x="194" y="129"/>
                  <a:pt x="185" y="129"/>
                </a:cubicBezTo>
                <a:cubicBezTo>
                  <a:pt x="173" y="129"/>
                  <a:pt x="163" y="124"/>
                  <a:pt x="156" y="116"/>
                </a:cubicBezTo>
                <a:cubicBezTo>
                  <a:pt x="148" y="105"/>
                  <a:pt x="144" y="88"/>
                  <a:pt x="144" y="64"/>
                </a:cubicBezTo>
                <a:close/>
                <a:moveTo>
                  <a:pt x="160" y="64"/>
                </a:moveTo>
                <a:cubicBezTo>
                  <a:pt x="160" y="85"/>
                  <a:pt x="162" y="99"/>
                  <a:pt x="167" y="106"/>
                </a:cubicBezTo>
                <a:cubicBezTo>
                  <a:pt x="172" y="113"/>
                  <a:pt x="178" y="116"/>
                  <a:pt x="185" y="116"/>
                </a:cubicBezTo>
                <a:cubicBezTo>
                  <a:pt x="192" y="116"/>
                  <a:pt x="198" y="113"/>
                  <a:pt x="203" y="106"/>
                </a:cubicBezTo>
                <a:cubicBezTo>
                  <a:pt x="207" y="99"/>
                  <a:pt x="210" y="85"/>
                  <a:pt x="210" y="64"/>
                </a:cubicBezTo>
                <a:cubicBezTo>
                  <a:pt x="210" y="44"/>
                  <a:pt x="207" y="30"/>
                  <a:pt x="203" y="23"/>
                </a:cubicBezTo>
                <a:cubicBezTo>
                  <a:pt x="198" y="16"/>
                  <a:pt x="192" y="13"/>
                  <a:pt x="185" y="13"/>
                </a:cubicBezTo>
                <a:cubicBezTo>
                  <a:pt x="177" y="13"/>
                  <a:pt x="172" y="16"/>
                  <a:pt x="168" y="22"/>
                </a:cubicBezTo>
                <a:cubicBezTo>
                  <a:pt x="162" y="30"/>
                  <a:pt x="160" y="44"/>
                  <a:pt x="160" y="64"/>
                </a:cubicBez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6" name="Freeform 330"/>
          <p:cNvSpPr>
            <a:spLocks/>
          </p:cNvSpPr>
          <p:nvPr/>
        </p:nvSpPr>
        <p:spPr bwMode="auto">
          <a:xfrm>
            <a:off x="8497957" y="2458259"/>
            <a:ext cx="2881313" cy="1857375"/>
          </a:xfrm>
          <a:custGeom>
            <a:avLst/>
            <a:gdLst>
              <a:gd name="T0" fmla="*/ 13 w 2178"/>
              <a:gd name="T1" fmla="*/ 0 h 1404"/>
              <a:gd name="T2" fmla="*/ 50 w 2178"/>
              <a:gd name="T3" fmla="*/ 32 h 1404"/>
              <a:gd name="T4" fmla="*/ 58 w 2178"/>
              <a:gd name="T5" fmla="*/ 64 h 1404"/>
              <a:gd name="T6" fmla="*/ 66 w 2178"/>
              <a:gd name="T7" fmla="*/ 97 h 1404"/>
              <a:gd name="T8" fmla="*/ 74 w 2178"/>
              <a:gd name="T9" fmla="*/ 128 h 1404"/>
              <a:gd name="T10" fmla="*/ 164 w 2178"/>
              <a:gd name="T11" fmla="*/ 161 h 1404"/>
              <a:gd name="T12" fmla="*/ 178 w 2178"/>
              <a:gd name="T13" fmla="*/ 193 h 1404"/>
              <a:gd name="T14" fmla="*/ 187 w 2178"/>
              <a:gd name="T15" fmla="*/ 260 h 1404"/>
              <a:gd name="T16" fmla="*/ 205 w 2178"/>
              <a:gd name="T17" fmla="*/ 293 h 1404"/>
              <a:gd name="T18" fmla="*/ 211 w 2178"/>
              <a:gd name="T19" fmla="*/ 327 h 1404"/>
              <a:gd name="T20" fmla="*/ 235 w 2178"/>
              <a:gd name="T21" fmla="*/ 360 h 1404"/>
              <a:gd name="T22" fmla="*/ 353 w 2178"/>
              <a:gd name="T23" fmla="*/ 393 h 1404"/>
              <a:gd name="T24" fmla="*/ 371 w 2178"/>
              <a:gd name="T25" fmla="*/ 427 h 1404"/>
              <a:gd name="T26" fmla="*/ 381 w 2178"/>
              <a:gd name="T27" fmla="*/ 461 h 1404"/>
              <a:gd name="T28" fmla="*/ 432 w 2178"/>
              <a:gd name="T29" fmla="*/ 495 h 1404"/>
              <a:gd name="T30" fmla="*/ 442 w 2178"/>
              <a:gd name="T31" fmla="*/ 529 h 1404"/>
              <a:gd name="T32" fmla="*/ 478 w 2178"/>
              <a:gd name="T33" fmla="*/ 564 h 1404"/>
              <a:gd name="T34" fmla="*/ 482 w 2178"/>
              <a:gd name="T35" fmla="*/ 599 h 1404"/>
              <a:gd name="T36" fmla="*/ 494 w 2178"/>
              <a:gd name="T37" fmla="*/ 633 h 1404"/>
              <a:gd name="T38" fmla="*/ 506 w 2178"/>
              <a:gd name="T39" fmla="*/ 668 h 1404"/>
              <a:gd name="T40" fmla="*/ 574 w 2178"/>
              <a:gd name="T41" fmla="*/ 704 h 1404"/>
              <a:gd name="T42" fmla="*/ 627 w 2178"/>
              <a:gd name="T43" fmla="*/ 739 h 1404"/>
              <a:gd name="T44" fmla="*/ 637 w 2178"/>
              <a:gd name="T45" fmla="*/ 775 h 1404"/>
              <a:gd name="T46" fmla="*/ 653 w 2178"/>
              <a:gd name="T47" fmla="*/ 810 h 1404"/>
              <a:gd name="T48" fmla="*/ 661 w 2178"/>
              <a:gd name="T49" fmla="*/ 846 h 1404"/>
              <a:gd name="T50" fmla="*/ 669 w 2178"/>
              <a:gd name="T51" fmla="*/ 881 h 1404"/>
              <a:gd name="T52" fmla="*/ 703 w 2178"/>
              <a:gd name="T53" fmla="*/ 917 h 1404"/>
              <a:gd name="T54" fmla="*/ 727 w 2178"/>
              <a:gd name="T55" fmla="*/ 953 h 1404"/>
              <a:gd name="T56" fmla="*/ 735 w 2178"/>
              <a:gd name="T57" fmla="*/ 989 h 1404"/>
              <a:gd name="T58" fmla="*/ 759 w 2178"/>
              <a:gd name="T59" fmla="*/ 1024 h 1404"/>
              <a:gd name="T60" fmla="*/ 932 w 2178"/>
              <a:gd name="T61" fmla="*/ 1061 h 1404"/>
              <a:gd name="T62" fmla="*/ 958 w 2178"/>
              <a:gd name="T63" fmla="*/ 1101 h 1404"/>
              <a:gd name="T64" fmla="*/ 992 w 2178"/>
              <a:gd name="T65" fmla="*/ 1140 h 1404"/>
              <a:gd name="T66" fmla="*/ 1008 w 2178"/>
              <a:gd name="T67" fmla="*/ 1180 h 1404"/>
              <a:gd name="T68" fmla="*/ 1069 w 2178"/>
              <a:gd name="T69" fmla="*/ 1220 h 1404"/>
              <a:gd name="T70" fmla="*/ 1250 w 2178"/>
              <a:gd name="T71" fmla="*/ 1267 h 1404"/>
              <a:gd name="T72" fmla="*/ 1511 w 2178"/>
              <a:gd name="T73" fmla="*/ 1323 h 1404"/>
              <a:gd name="T74" fmla="*/ 2178 w 2178"/>
              <a:gd name="T75" fmla="*/ 1404 h 14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178" h="1404">
                <a:moveTo>
                  <a:pt x="0" y="0"/>
                </a:moveTo>
                <a:lnTo>
                  <a:pt x="13" y="0"/>
                </a:lnTo>
                <a:lnTo>
                  <a:pt x="13" y="32"/>
                </a:lnTo>
                <a:lnTo>
                  <a:pt x="50" y="32"/>
                </a:lnTo>
                <a:lnTo>
                  <a:pt x="50" y="64"/>
                </a:lnTo>
                <a:lnTo>
                  <a:pt x="58" y="64"/>
                </a:lnTo>
                <a:lnTo>
                  <a:pt x="58" y="97"/>
                </a:lnTo>
                <a:lnTo>
                  <a:pt x="66" y="97"/>
                </a:lnTo>
                <a:lnTo>
                  <a:pt x="66" y="128"/>
                </a:lnTo>
                <a:lnTo>
                  <a:pt x="74" y="128"/>
                </a:lnTo>
                <a:lnTo>
                  <a:pt x="74" y="161"/>
                </a:lnTo>
                <a:lnTo>
                  <a:pt x="164" y="161"/>
                </a:lnTo>
                <a:lnTo>
                  <a:pt x="164" y="193"/>
                </a:lnTo>
                <a:lnTo>
                  <a:pt x="178" y="193"/>
                </a:lnTo>
                <a:lnTo>
                  <a:pt x="178" y="260"/>
                </a:lnTo>
                <a:lnTo>
                  <a:pt x="187" y="260"/>
                </a:lnTo>
                <a:lnTo>
                  <a:pt x="187" y="293"/>
                </a:lnTo>
                <a:lnTo>
                  <a:pt x="205" y="293"/>
                </a:lnTo>
                <a:lnTo>
                  <a:pt x="205" y="327"/>
                </a:lnTo>
                <a:lnTo>
                  <a:pt x="211" y="327"/>
                </a:lnTo>
                <a:lnTo>
                  <a:pt x="211" y="360"/>
                </a:lnTo>
                <a:lnTo>
                  <a:pt x="235" y="360"/>
                </a:lnTo>
                <a:lnTo>
                  <a:pt x="235" y="393"/>
                </a:lnTo>
                <a:lnTo>
                  <a:pt x="353" y="393"/>
                </a:lnTo>
                <a:lnTo>
                  <a:pt x="353" y="427"/>
                </a:lnTo>
                <a:lnTo>
                  <a:pt x="371" y="427"/>
                </a:lnTo>
                <a:lnTo>
                  <a:pt x="371" y="461"/>
                </a:lnTo>
                <a:lnTo>
                  <a:pt x="381" y="461"/>
                </a:lnTo>
                <a:lnTo>
                  <a:pt x="381" y="495"/>
                </a:lnTo>
                <a:lnTo>
                  <a:pt x="432" y="495"/>
                </a:lnTo>
                <a:lnTo>
                  <a:pt x="432" y="529"/>
                </a:lnTo>
                <a:lnTo>
                  <a:pt x="442" y="529"/>
                </a:lnTo>
                <a:lnTo>
                  <a:pt x="442" y="564"/>
                </a:lnTo>
                <a:lnTo>
                  <a:pt x="478" y="564"/>
                </a:lnTo>
                <a:lnTo>
                  <a:pt x="478" y="599"/>
                </a:lnTo>
                <a:lnTo>
                  <a:pt x="482" y="599"/>
                </a:lnTo>
                <a:lnTo>
                  <a:pt x="482" y="633"/>
                </a:lnTo>
                <a:lnTo>
                  <a:pt x="494" y="633"/>
                </a:lnTo>
                <a:lnTo>
                  <a:pt x="494" y="668"/>
                </a:lnTo>
                <a:lnTo>
                  <a:pt x="506" y="668"/>
                </a:lnTo>
                <a:lnTo>
                  <a:pt x="506" y="704"/>
                </a:lnTo>
                <a:lnTo>
                  <a:pt x="574" y="704"/>
                </a:lnTo>
                <a:lnTo>
                  <a:pt x="574" y="739"/>
                </a:lnTo>
                <a:lnTo>
                  <a:pt x="627" y="739"/>
                </a:lnTo>
                <a:lnTo>
                  <a:pt x="627" y="775"/>
                </a:lnTo>
                <a:lnTo>
                  <a:pt x="637" y="775"/>
                </a:lnTo>
                <a:lnTo>
                  <a:pt x="637" y="810"/>
                </a:lnTo>
                <a:lnTo>
                  <a:pt x="653" y="810"/>
                </a:lnTo>
                <a:lnTo>
                  <a:pt x="653" y="846"/>
                </a:lnTo>
                <a:lnTo>
                  <a:pt x="661" y="846"/>
                </a:lnTo>
                <a:lnTo>
                  <a:pt x="661" y="881"/>
                </a:lnTo>
                <a:lnTo>
                  <a:pt x="669" y="881"/>
                </a:lnTo>
                <a:lnTo>
                  <a:pt x="669" y="917"/>
                </a:lnTo>
                <a:lnTo>
                  <a:pt x="703" y="917"/>
                </a:lnTo>
                <a:lnTo>
                  <a:pt x="703" y="953"/>
                </a:lnTo>
                <a:lnTo>
                  <a:pt x="727" y="953"/>
                </a:lnTo>
                <a:lnTo>
                  <a:pt x="727" y="989"/>
                </a:lnTo>
                <a:lnTo>
                  <a:pt x="735" y="989"/>
                </a:lnTo>
                <a:lnTo>
                  <a:pt x="735" y="1024"/>
                </a:lnTo>
                <a:lnTo>
                  <a:pt x="759" y="1024"/>
                </a:lnTo>
                <a:lnTo>
                  <a:pt x="759" y="1061"/>
                </a:lnTo>
                <a:lnTo>
                  <a:pt x="932" y="1061"/>
                </a:lnTo>
                <a:lnTo>
                  <a:pt x="932" y="1101"/>
                </a:lnTo>
                <a:lnTo>
                  <a:pt x="958" y="1101"/>
                </a:lnTo>
                <a:lnTo>
                  <a:pt x="958" y="1140"/>
                </a:lnTo>
                <a:lnTo>
                  <a:pt x="992" y="1140"/>
                </a:lnTo>
                <a:lnTo>
                  <a:pt x="992" y="1180"/>
                </a:lnTo>
                <a:lnTo>
                  <a:pt x="1008" y="1180"/>
                </a:lnTo>
                <a:lnTo>
                  <a:pt x="1008" y="1220"/>
                </a:lnTo>
                <a:lnTo>
                  <a:pt x="1069" y="1220"/>
                </a:lnTo>
                <a:lnTo>
                  <a:pt x="1069" y="1267"/>
                </a:lnTo>
                <a:lnTo>
                  <a:pt x="1250" y="1267"/>
                </a:lnTo>
                <a:lnTo>
                  <a:pt x="1250" y="1323"/>
                </a:lnTo>
                <a:lnTo>
                  <a:pt x="1511" y="1323"/>
                </a:lnTo>
                <a:lnTo>
                  <a:pt x="1511" y="1404"/>
                </a:lnTo>
                <a:lnTo>
                  <a:pt x="2178" y="1404"/>
                </a:lnTo>
                <a:lnTo>
                  <a:pt x="2178" y="1404"/>
                </a:lnTo>
              </a:path>
            </a:pathLst>
          </a:custGeom>
          <a:noFill/>
          <a:ln w="38100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7" name="Freeform 331"/>
          <p:cNvSpPr>
            <a:spLocks/>
          </p:cNvSpPr>
          <p:nvPr/>
        </p:nvSpPr>
        <p:spPr bwMode="auto">
          <a:xfrm>
            <a:off x="8497957" y="2458259"/>
            <a:ext cx="2831042" cy="2106083"/>
          </a:xfrm>
          <a:custGeom>
            <a:avLst/>
            <a:gdLst>
              <a:gd name="T0" fmla="*/ 0 w 2140"/>
              <a:gd name="T1" fmla="*/ 0 h 1592"/>
              <a:gd name="T2" fmla="*/ 13 w 2140"/>
              <a:gd name="T3" fmla="*/ 0 h 1592"/>
              <a:gd name="T4" fmla="*/ 13 w 2140"/>
              <a:gd name="T5" fmla="*/ 0 h 1592"/>
              <a:gd name="T6" fmla="*/ 18 w 2140"/>
              <a:gd name="T7" fmla="*/ 0 h 1592"/>
              <a:gd name="T8" fmla="*/ 18 w 2140"/>
              <a:gd name="T9" fmla="*/ 48 h 1592"/>
              <a:gd name="T10" fmla="*/ 68 w 2140"/>
              <a:gd name="T11" fmla="*/ 48 h 1592"/>
              <a:gd name="T12" fmla="*/ 68 w 2140"/>
              <a:gd name="T13" fmla="*/ 98 h 1592"/>
              <a:gd name="T14" fmla="*/ 88 w 2140"/>
              <a:gd name="T15" fmla="*/ 98 h 1592"/>
              <a:gd name="T16" fmla="*/ 88 w 2140"/>
              <a:gd name="T17" fmla="*/ 148 h 1592"/>
              <a:gd name="T18" fmla="*/ 92 w 2140"/>
              <a:gd name="T19" fmla="*/ 148 h 1592"/>
              <a:gd name="T20" fmla="*/ 92 w 2140"/>
              <a:gd name="T21" fmla="*/ 198 h 1592"/>
              <a:gd name="T22" fmla="*/ 96 w 2140"/>
              <a:gd name="T23" fmla="*/ 198 h 1592"/>
              <a:gd name="T24" fmla="*/ 96 w 2140"/>
              <a:gd name="T25" fmla="*/ 249 h 1592"/>
              <a:gd name="T26" fmla="*/ 150 w 2140"/>
              <a:gd name="T27" fmla="*/ 249 h 1592"/>
              <a:gd name="T28" fmla="*/ 150 w 2140"/>
              <a:gd name="T29" fmla="*/ 300 h 1592"/>
              <a:gd name="T30" fmla="*/ 217 w 2140"/>
              <a:gd name="T31" fmla="*/ 300 h 1592"/>
              <a:gd name="T32" fmla="*/ 217 w 2140"/>
              <a:gd name="T33" fmla="*/ 352 h 1592"/>
              <a:gd name="T34" fmla="*/ 223 w 2140"/>
              <a:gd name="T35" fmla="*/ 352 h 1592"/>
              <a:gd name="T36" fmla="*/ 223 w 2140"/>
              <a:gd name="T37" fmla="*/ 404 h 1592"/>
              <a:gd name="T38" fmla="*/ 267 w 2140"/>
              <a:gd name="T39" fmla="*/ 404 h 1592"/>
              <a:gd name="T40" fmla="*/ 267 w 2140"/>
              <a:gd name="T41" fmla="*/ 455 h 1592"/>
              <a:gd name="T42" fmla="*/ 353 w 2140"/>
              <a:gd name="T43" fmla="*/ 455 h 1592"/>
              <a:gd name="T44" fmla="*/ 353 w 2140"/>
              <a:gd name="T45" fmla="*/ 507 h 1592"/>
              <a:gd name="T46" fmla="*/ 386 w 2140"/>
              <a:gd name="T47" fmla="*/ 507 h 1592"/>
              <a:gd name="T48" fmla="*/ 386 w 2140"/>
              <a:gd name="T49" fmla="*/ 558 h 1592"/>
              <a:gd name="T50" fmla="*/ 428 w 2140"/>
              <a:gd name="T51" fmla="*/ 558 h 1592"/>
              <a:gd name="T52" fmla="*/ 428 w 2140"/>
              <a:gd name="T53" fmla="*/ 610 h 1592"/>
              <a:gd name="T54" fmla="*/ 446 w 2140"/>
              <a:gd name="T55" fmla="*/ 610 h 1592"/>
              <a:gd name="T56" fmla="*/ 446 w 2140"/>
              <a:gd name="T57" fmla="*/ 662 h 1592"/>
              <a:gd name="T58" fmla="*/ 486 w 2140"/>
              <a:gd name="T59" fmla="*/ 662 h 1592"/>
              <a:gd name="T60" fmla="*/ 486 w 2140"/>
              <a:gd name="T61" fmla="*/ 714 h 1592"/>
              <a:gd name="T62" fmla="*/ 546 w 2140"/>
              <a:gd name="T63" fmla="*/ 714 h 1592"/>
              <a:gd name="T64" fmla="*/ 546 w 2140"/>
              <a:gd name="T65" fmla="*/ 765 h 1592"/>
              <a:gd name="T66" fmla="*/ 573 w 2140"/>
              <a:gd name="T67" fmla="*/ 765 h 1592"/>
              <a:gd name="T68" fmla="*/ 573 w 2140"/>
              <a:gd name="T69" fmla="*/ 816 h 1592"/>
              <a:gd name="T70" fmla="*/ 637 w 2140"/>
              <a:gd name="T71" fmla="*/ 816 h 1592"/>
              <a:gd name="T72" fmla="*/ 637 w 2140"/>
              <a:gd name="T73" fmla="*/ 868 h 1592"/>
              <a:gd name="T74" fmla="*/ 709 w 2140"/>
              <a:gd name="T75" fmla="*/ 868 h 1592"/>
              <a:gd name="T76" fmla="*/ 709 w 2140"/>
              <a:gd name="T77" fmla="*/ 920 h 1592"/>
              <a:gd name="T78" fmla="*/ 711 w 2140"/>
              <a:gd name="T79" fmla="*/ 920 h 1592"/>
              <a:gd name="T80" fmla="*/ 711 w 2140"/>
              <a:gd name="T81" fmla="*/ 972 h 1592"/>
              <a:gd name="T82" fmla="*/ 745 w 2140"/>
              <a:gd name="T83" fmla="*/ 972 h 1592"/>
              <a:gd name="T84" fmla="*/ 745 w 2140"/>
              <a:gd name="T85" fmla="*/ 1023 h 1592"/>
              <a:gd name="T86" fmla="*/ 751 w 2140"/>
              <a:gd name="T87" fmla="*/ 1023 h 1592"/>
              <a:gd name="T88" fmla="*/ 751 w 2140"/>
              <a:gd name="T89" fmla="*/ 1078 h 1592"/>
              <a:gd name="T90" fmla="*/ 775 w 2140"/>
              <a:gd name="T91" fmla="*/ 1078 h 1592"/>
              <a:gd name="T92" fmla="*/ 775 w 2140"/>
              <a:gd name="T93" fmla="*/ 1132 h 1592"/>
              <a:gd name="T94" fmla="*/ 793 w 2140"/>
              <a:gd name="T95" fmla="*/ 1132 h 1592"/>
              <a:gd name="T96" fmla="*/ 793 w 2140"/>
              <a:gd name="T97" fmla="*/ 1186 h 1592"/>
              <a:gd name="T98" fmla="*/ 884 w 2140"/>
              <a:gd name="T99" fmla="*/ 1186 h 1592"/>
              <a:gd name="T100" fmla="*/ 884 w 2140"/>
              <a:gd name="T101" fmla="*/ 1244 h 1592"/>
              <a:gd name="T102" fmla="*/ 910 w 2140"/>
              <a:gd name="T103" fmla="*/ 1244 h 1592"/>
              <a:gd name="T104" fmla="*/ 910 w 2140"/>
              <a:gd name="T105" fmla="*/ 1302 h 1592"/>
              <a:gd name="T106" fmla="*/ 930 w 2140"/>
              <a:gd name="T107" fmla="*/ 1302 h 1592"/>
              <a:gd name="T108" fmla="*/ 930 w 2140"/>
              <a:gd name="T109" fmla="*/ 1360 h 1592"/>
              <a:gd name="T110" fmla="*/ 1895 w 2140"/>
              <a:gd name="T111" fmla="*/ 1360 h 1592"/>
              <a:gd name="T112" fmla="*/ 1895 w 2140"/>
              <a:gd name="T113" fmla="*/ 1592 h 1592"/>
              <a:gd name="T114" fmla="*/ 2140 w 2140"/>
              <a:gd name="T115" fmla="*/ 1592 h 1592"/>
              <a:gd name="T116" fmla="*/ 2140 w 2140"/>
              <a:gd name="T117" fmla="*/ 1592 h 1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140" h="1592">
                <a:moveTo>
                  <a:pt x="0" y="0"/>
                </a:moveTo>
                <a:lnTo>
                  <a:pt x="13" y="0"/>
                </a:lnTo>
                <a:lnTo>
                  <a:pt x="13" y="0"/>
                </a:lnTo>
                <a:lnTo>
                  <a:pt x="18" y="0"/>
                </a:lnTo>
                <a:lnTo>
                  <a:pt x="18" y="48"/>
                </a:lnTo>
                <a:lnTo>
                  <a:pt x="68" y="48"/>
                </a:lnTo>
                <a:lnTo>
                  <a:pt x="68" y="98"/>
                </a:lnTo>
                <a:lnTo>
                  <a:pt x="88" y="98"/>
                </a:lnTo>
                <a:lnTo>
                  <a:pt x="88" y="148"/>
                </a:lnTo>
                <a:lnTo>
                  <a:pt x="92" y="148"/>
                </a:lnTo>
                <a:lnTo>
                  <a:pt x="92" y="198"/>
                </a:lnTo>
                <a:lnTo>
                  <a:pt x="96" y="198"/>
                </a:lnTo>
                <a:lnTo>
                  <a:pt x="96" y="249"/>
                </a:lnTo>
                <a:lnTo>
                  <a:pt x="150" y="249"/>
                </a:lnTo>
                <a:lnTo>
                  <a:pt x="150" y="300"/>
                </a:lnTo>
                <a:lnTo>
                  <a:pt x="217" y="300"/>
                </a:lnTo>
                <a:lnTo>
                  <a:pt x="217" y="352"/>
                </a:lnTo>
                <a:lnTo>
                  <a:pt x="223" y="352"/>
                </a:lnTo>
                <a:lnTo>
                  <a:pt x="223" y="404"/>
                </a:lnTo>
                <a:lnTo>
                  <a:pt x="267" y="404"/>
                </a:lnTo>
                <a:lnTo>
                  <a:pt x="267" y="455"/>
                </a:lnTo>
                <a:lnTo>
                  <a:pt x="353" y="455"/>
                </a:lnTo>
                <a:lnTo>
                  <a:pt x="353" y="507"/>
                </a:lnTo>
                <a:lnTo>
                  <a:pt x="386" y="507"/>
                </a:lnTo>
                <a:lnTo>
                  <a:pt x="386" y="558"/>
                </a:lnTo>
                <a:lnTo>
                  <a:pt x="428" y="558"/>
                </a:lnTo>
                <a:lnTo>
                  <a:pt x="428" y="610"/>
                </a:lnTo>
                <a:lnTo>
                  <a:pt x="446" y="610"/>
                </a:lnTo>
                <a:lnTo>
                  <a:pt x="446" y="662"/>
                </a:lnTo>
                <a:lnTo>
                  <a:pt x="486" y="662"/>
                </a:lnTo>
                <a:lnTo>
                  <a:pt x="486" y="714"/>
                </a:lnTo>
                <a:lnTo>
                  <a:pt x="546" y="714"/>
                </a:lnTo>
                <a:lnTo>
                  <a:pt x="546" y="765"/>
                </a:lnTo>
                <a:lnTo>
                  <a:pt x="573" y="765"/>
                </a:lnTo>
                <a:lnTo>
                  <a:pt x="573" y="816"/>
                </a:lnTo>
                <a:lnTo>
                  <a:pt x="637" y="816"/>
                </a:lnTo>
                <a:lnTo>
                  <a:pt x="637" y="868"/>
                </a:lnTo>
                <a:lnTo>
                  <a:pt x="709" y="868"/>
                </a:lnTo>
                <a:lnTo>
                  <a:pt x="709" y="920"/>
                </a:lnTo>
                <a:lnTo>
                  <a:pt x="711" y="920"/>
                </a:lnTo>
                <a:lnTo>
                  <a:pt x="711" y="972"/>
                </a:lnTo>
                <a:lnTo>
                  <a:pt x="745" y="972"/>
                </a:lnTo>
                <a:lnTo>
                  <a:pt x="745" y="1023"/>
                </a:lnTo>
                <a:lnTo>
                  <a:pt x="751" y="1023"/>
                </a:lnTo>
                <a:lnTo>
                  <a:pt x="751" y="1078"/>
                </a:lnTo>
                <a:lnTo>
                  <a:pt x="775" y="1078"/>
                </a:lnTo>
                <a:lnTo>
                  <a:pt x="775" y="1132"/>
                </a:lnTo>
                <a:lnTo>
                  <a:pt x="793" y="1132"/>
                </a:lnTo>
                <a:lnTo>
                  <a:pt x="793" y="1186"/>
                </a:lnTo>
                <a:lnTo>
                  <a:pt x="884" y="1186"/>
                </a:lnTo>
                <a:lnTo>
                  <a:pt x="884" y="1244"/>
                </a:lnTo>
                <a:lnTo>
                  <a:pt x="910" y="1244"/>
                </a:lnTo>
                <a:lnTo>
                  <a:pt x="910" y="1302"/>
                </a:lnTo>
                <a:lnTo>
                  <a:pt x="930" y="1302"/>
                </a:lnTo>
                <a:lnTo>
                  <a:pt x="930" y="1360"/>
                </a:lnTo>
                <a:lnTo>
                  <a:pt x="1895" y="1360"/>
                </a:lnTo>
                <a:lnTo>
                  <a:pt x="1895" y="1592"/>
                </a:lnTo>
                <a:lnTo>
                  <a:pt x="2140" y="1592"/>
                </a:lnTo>
                <a:lnTo>
                  <a:pt x="2140" y="1592"/>
                </a:lnTo>
              </a:path>
            </a:pathLst>
          </a:custGeom>
          <a:noFill/>
          <a:ln w="38100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8" name="Freeform 332"/>
          <p:cNvSpPr>
            <a:spLocks noEditPoints="1"/>
          </p:cNvSpPr>
          <p:nvPr/>
        </p:nvSpPr>
        <p:spPr bwMode="auto">
          <a:xfrm>
            <a:off x="8638186" y="264479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9" name="Freeform 333"/>
          <p:cNvSpPr>
            <a:spLocks noEditPoints="1"/>
          </p:cNvSpPr>
          <p:nvPr/>
        </p:nvSpPr>
        <p:spPr bwMode="auto">
          <a:xfrm>
            <a:off x="8704332" y="268712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0" name="Freeform 334"/>
          <p:cNvSpPr>
            <a:spLocks noEditPoints="1"/>
          </p:cNvSpPr>
          <p:nvPr/>
        </p:nvSpPr>
        <p:spPr bwMode="auto">
          <a:xfrm>
            <a:off x="8800905" y="295170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1" name="Freeform 335"/>
          <p:cNvSpPr>
            <a:spLocks noEditPoints="1"/>
          </p:cNvSpPr>
          <p:nvPr/>
        </p:nvSpPr>
        <p:spPr bwMode="auto">
          <a:xfrm>
            <a:off x="9005957" y="3086645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20 w 39"/>
              <a:gd name="T5" fmla="*/ 0 h 40"/>
              <a:gd name="T6" fmla="*/ 20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2" name="Freeform 336"/>
          <p:cNvSpPr>
            <a:spLocks noEditPoints="1"/>
          </p:cNvSpPr>
          <p:nvPr/>
        </p:nvSpPr>
        <p:spPr bwMode="auto">
          <a:xfrm>
            <a:off x="9127665" y="331550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3" name="Freeform 337"/>
          <p:cNvSpPr>
            <a:spLocks noEditPoints="1"/>
          </p:cNvSpPr>
          <p:nvPr/>
        </p:nvSpPr>
        <p:spPr bwMode="auto">
          <a:xfrm>
            <a:off x="9451780" y="37864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6" name="Freeform 338"/>
          <p:cNvSpPr>
            <a:spLocks noEditPoints="1"/>
          </p:cNvSpPr>
          <p:nvPr/>
        </p:nvSpPr>
        <p:spPr bwMode="auto">
          <a:xfrm>
            <a:off x="9560259" y="3835416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7" name="Freeform 339"/>
          <p:cNvSpPr>
            <a:spLocks noEditPoints="1"/>
          </p:cNvSpPr>
          <p:nvPr/>
        </p:nvSpPr>
        <p:spPr bwMode="auto">
          <a:xfrm>
            <a:off x="9648894" y="383541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8" name="Freeform 340"/>
          <p:cNvSpPr>
            <a:spLocks noEditPoints="1"/>
          </p:cNvSpPr>
          <p:nvPr/>
        </p:nvSpPr>
        <p:spPr bwMode="auto">
          <a:xfrm>
            <a:off x="9807644" y="4045759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9" name="Freeform 341"/>
          <p:cNvSpPr>
            <a:spLocks noEditPoints="1"/>
          </p:cNvSpPr>
          <p:nvPr/>
        </p:nvSpPr>
        <p:spPr bwMode="auto">
          <a:xfrm>
            <a:off x="9823519" y="4045759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0" name="Freeform 342"/>
          <p:cNvSpPr>
            <a:spLocks noEditPoints="1"/>
          </p:cNvSpPr>
          <p:nvPr/>
        </p:nvSpPr>
        <p:spPr bwMode="auto">
          <a:xfrm>
            <a:off x="9853947" y="4045759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1" name="Freeform 343"/>
          <p:cNvSpPr>
            <a:spLocks noEditPoints="1"/>
          </p:cNvSpPr>
          <p:nvPr/>
        </p:nvSpPr>
        <p:spPr bwMode="auto">
          <a:xfrm>
            <a:off x="10017988" y="4106613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2" name="Freeform 344"/>
          <p:cNvSpPr>
            <a:spLocks noEditPoints="1"/>
          </p:cNvSpPr>
          <p:nvPr/>
        </p:nvSpPr>
        <p:spPr bwMode="auto">
          <a:xfrm>
            <a:off x="10031218" y="4106613"/>
            <a:ext cx="54240" cy="54240"/>
          </a:xfrm>
          <a:custGeom>
            <a:avLst/>
            <a:gdLst>
              <a:gd name="T0" fmla="*/ 0 w 41"/>
              <a:gd name="T1" fmla="*/ 21 h 41"/>
              <a:gd name="T2" fmla="*/ 41 w 41"/>
              <a:gd name="T3" fmla="*/ 21 h 41"/>
              <a:gd name="T4" fmla="*/ 20 w 41"/>
              <a:gd name="T5" fmla="*/ 0 h 41"/>
              <a:gd name="T6" fmla="*/ 20 w 41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1">
                <a:moveTo>
                  <a:pt x="0" y="21"/>
                </a:moveTo>
                <a:lnTo>
                  <a:pt x="41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3" name="Freeform 345"/>
          <p:cNvSpPr>
            <a:spLocks noEditPoints="1"/>
          </p:cNvSpPr>
          <p:nvPr/>
        </p:nvSpPr>
        <p:spPr bwMode="auto">
          <a:xfrm>
            <a:off x="10057676" y="4106613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1 w 40"/>
              <a:gd name="T5" fmla="*/ 0 h 41"/>
              <a:gd name="T6" fmla="*/ 21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1" y="0"/>
                </a:moveTo>
                <a:lnTo>
                  <a:pt x="21" y="41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4" name="Freeform 346"/>
          <p:cNvSpPr>
            <a:spLocks noEditPoints="1"/>
          </p:cNvSpPr>
          <p:nvPr/>
        </p:nvSpPr>
        <p:spPr bwMode="auto">
          <a:xfrm>
            <a:off x="10130436" y="41820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5" name="Freeform 347"/>
          <p:cNvSpPr>
            <a:spLocks noEditPoints="1"/>
          </p:cNvSpPr>
          <p:nvPr/>
        </p:nvSpPr>
        <p:spPr bwMode="auto">
          <a:xfrm>
            <a:off x="10188644" y="41820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6" name="Freeform 348"/>
          <p:cNvSpPr>
            <a:spLocks noEditPoints="1"/>
          </p:cNvSpPr>
          <p:nvPr/>
        </p:nvSpPr>
        <p:spPr bwMode="auto">
          <a:xfrm>
            <a:off x="10291832" y="41820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7" name="Freeform 349"/>
          <p:cNvSpPr>
            <a:spLocks noEditPoints="1"/>
          </p:cNvSpPr>
          <p:nvPr/>
        </p:nvSpPr>
        <p:spPr bwMode="auto">
          <a:xfrm>
            <a:off x="10361947" y="418202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8" name="Freeform 350"/>
          <p:cNvSpPr>
            <a:spLocks noEditPoints="1"/>
          </p:cNvSpPr>
          <p:nvPr/>
        </p:nvSpPr>
        <p:spPr bwMode="auto">
          <a:xfrm>
            <a:off x="10502176" y="428917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9" name="Freeform 351"/>
          <p:cNvSpPr>
            <a:spLocks noEditPoints="1"/>
          </p:cNvSpPr>
          <p:nvPr/>
        </p:nvSpPr>
        <p:spPr bwMode="auto">
          <a:xfrm>
            <a:off x="10672832" y="428917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0" name="Freeform 352"/>
          <p:cNvSpPr>
            <a:spLocks noEditPoints="1"/>
          </p:cNvSpPr>
          <p:nvPr/>
        </p:nvSpPr>
        <p:spPr bwMode="auto">
          <a:xfrm>
            <a:off x="10776019" y="428917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1" name="Freeform 353"/>
          <p:cNvSpPr>
            <a:spLocks noEditPoints="1"/>
          </p:cNvSpPr>
          <p:nvPr/>
        </p:nvSpPr>
        <p:spPr bwMode="auto">
          <a:xfrm>
            <a:off x="10786602" y="428917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2" name="Freeform 354"/>
          <p:cNvSpPr>
            <a:spLocks noEditPoints="1"/>
          </p:cNvSpPr>
          <p:nvPr/>
        </p:nvSpPr>
        <p:spPr bwMode="auto">
          <a:xfrm>
            <a:off x="10863332" y="4289176"/>
            <a:ext cx="54240" cy="52917"/>
          </a:xfrm>
          <a:custGeom>
            <a:avLst/>
            <a:gdLst>
              <a:gd name="T0" fmla="*/ 0 w 41"/>
              <a:gd name="T1" fmla="*/ 20 h 40"/>
              <a:gd name="T2" fmla="*/ 41 w 41"/>
              <a:gd name="T3" fmla="*/ 20 h 40"/>
              <a:gd name="T4" fmla="*/ 21 w 41"/>
              <a:gd name="T5" fmla="*/ 0 h 40"/>
              <a:gd name="T6" fmla="*/ 21 w 41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" h="40">
                <a:moveTo>
                  <a:pt x="0" y="20"/>
                </a:moveTo>
                <a:lnTo>
                  <a:pt x="41" y="20"/>
                </a:lnTo>
                <a:moveTo>
                  <a:pt x="21" y="0"/>
                </a:moveTo>
                <a:lnTo>
                  <a:pt x="21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3" name="Freeform 355"/>
          <p:cNvSpPr>
            <a:spLocks noEditPoints="1"/>
          </p:cNvSpPr>
          <p:nvPr/>
        </p:nvSpPr>
        <p:spPr bwMode="auto">
          <a:xfrm>
            <a:off x="11130561" y="4289176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4" name="Freeform 356"/>
          <p:cNvSpPr>
            <a:spLocks noEditPoints="1"/>
          </p:cNvSpPr>
          <p:nvPr/>
        </p:nvSpPr>
        <p:spPr bwMode="auto">
          <a:xfrm>
            <a:off x="11138499" y="4289176"/>
            <a:ext cx="51594" cy="52917"/>
          </a:xfrm>
          <a:custGeom>
            <a:avLst/>
            <a:gdLst>
              <a:gd name="T0" fmla="*/ 0 w 39"/>
              <a:gd name="T1" fmla="*/ 20 h 40"/>
              <a:gd name="T2" fmla="*/ 39 w 39"/>
              <a:gd name="T3" fmla="*/ 20 h 40"/>
              <a:gd name="T4" fmla="*/ 19 w 39"/>
              <a:gd name="T5" fmla="*/ 0 h 40"/>
              <a:gd name="T6" fmla="*/ 19 w 39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9" h="40">
                <a:moveTo>
                  <a:pt x="0" y="20"/>
                </a:moveTo>
                <a:lnTo>
                  <a:pt x="39" y="20"/>
                </a:lnTo>
                <a:moveTo>
                  <a:pt x="19" y="0"/>
                </a:moveTo>
                <a:lnTo>
                  <a:pt x="19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5" name="Freeform 357"/>
          <p:cNvSpPr>
            <a:spLocks noEditPoints="1"/>
          </p:cNvSpPr>
          <p:nvPr/>
        </p:nvSpPr>
        <p:spPr bwMode="auto">
          <a:xfrm>
            <a:off x="11352811" y="4289176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3E58A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4" name="Freeform 358"/>
          <p:cNvSpPr>
            <a:spLocks noEditPoints="1"/>
          </p:cNvSpPr>
          <p:nvPr/>
        </p:nvSpPr>
        <p:spPr bwMode="auto">
          <a:xfrm>
            <a:off x="8524415" y="24953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5" name="Freeform 359"/>
          <p:cNvSpPr>
            <a:spLocks noEditPoints="1"/>
          </p:cNvSpPr>
          <p:nvPr/>
        </p:nvSpPr>
        <p:spPr bwMode="auto">
          <a:xfrm>
            <a:off x="8556165" y="2495301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6" name="Freeform 360"/>
          <p:cNvSpPr>
            <a:spLocks noEditPoints="1"/>
          </p:cNvSpPr>
          <p:nvPr/>
        </p:nvSpPr>
        <p:spPr bwMode="auto">
          <a:xfrm>
            <a:off x="8659352" y="2759884"/>
            <a:ext cx="52917" cy="54240"/>
          </a:xfrm>
          <a:custGeom>
            <a:avLst/>
            <a:gdLst>
              <a:gd name="T0" fmla="*/ 0 w 40"/>
              <a:gd name="T1" fmla="*/ 21 h 41"/>
              <a:gd name="T2" fmla="*/ 40 w 40"/>
              <a:gd name="T3" fmla="*/ 21 h 41"/>
              <a:gd name="T4" fmla="*/ 20 w 40"/>
              <a:gd name="T5" fmla="*/ 0 h 41"/>
              <a:gd name="T6" fmla="*/ 20 w 40"/>
              <a:gd name="T7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1">
                <a:moveTo>
                  <a:pt x="0" y="21"/>
                </a:moveTo>
                <a:lnTo>
                  <a:pt x="40" y="21"/>
                </a:lnTo>
                <a:moveTo>
                  <a:pt x="20" y="0"/>
                </a:moveTo>
                <a:lnTo>
                  <a:pt x="20" y="41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7" name="Freeform 361"/>
          <p:cNvSpPr>
            <a:spLocks noEditPoints="1"/>
          </p:cNvSpPr>
          <p:nvPr/>
        </p:nvSpPr>
        <p:spPr bwMode="auto">
          <a:xfrm>
            <a:off x="9457072" y="3785145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8" name="Freeform 362"/>
          <p:cNvSpPr>
            <a:spLocks noEditPoints="1"/>
          </p:cNvSpPr>
          <p:nvPr/>
        </p:nvSpPr>
        <p:spPr bwMode="auto">
          <a:xfrm>
            <a:off x="9638311" y="4000780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9" name="Freeform 363"/>
          <p:cNvSpPr>
            <a:spLocks noEditPoints="1"/>
          </p:cNvSpPr>
          <p:nvPr/>
        </p:nvSpPr>
        <p:spPr bwMode="auto">
          <a:xfrm>
            <a:off x="9864530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0" name="Freeform 364"/>
          <p:cNvSpPr>
            <a:spLocks noEditPoints="1"/>
          </p:cNvSpPr>
          <p:nvPr/>
        </p:nvSpPr>
        <p:spPr bwMode="auto">
          <a:xfrm>
            <a:off x="9970363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1" name="Freeform 365"/>
          <p:cNvSpPr>
            <a:spLocks noEditPoints="1"/>
          </p:cNvSpPr>
          <p:nvPr/>
        </p:nvSpPr>
        <p:spPr bwMode="auto">
          <a:xfrm>
            <a:off x="9999467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2" name="Freeform 366"/>
          <p:cNvSpPr>
            <a:spLocks noEditPoints="1"/>
          </p:cNvSpPr>
          <p:nvPr/>
        </p:nvSpPr>
        <p:spPr bwMode="auto">
          <a:xfrm>
            <a:off x="10281248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3" name="Freeform 367"/>
          <p:cNvSpPr>
            <a:spLocks noEditPoints="1"/>
          </p:cNvSpPr>
          <p:nvPr/>
        </p:nvSpPr>
        <p:spPr bwMode="auto">
          <a:xfrm>
            <a:off x="10404280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4" name="Freeform 368"/>
          <p:cNvSpPr>
            <a:spLocks noEditPoints="1"/>
          </p:cNvSpPr>
          <p:nvPr/>
        </p:nvSpPr>
        <p:spPr bwMode="auto">
          <a:xfrm>
            <a:off x="10520697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5" name="Freeform 369"/>
          <p:cNvSpPr>
            <a:spLocks noEditPoints="1"/>
          </p:cNvSpPr>
          <p:nvPr/>
        </p:nvSpPr>
        <p:spPr bwMode="auto">
          <a:xfrm>
            <a:off x="10557738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6" name="Freeform 370"/>
          <p:cNvSpPr>
            <a:spLocks noEditPoints="1"/>
          </p:cNvSpPr>
          <p:nvPr/>
        </p:nvSpPr>
        <p:spPr bwMode="auto">
          <a:xfrm>
            <a:off x="10667540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7" name="Freeform 371"/>
          <p:cNvSpPr>
            <a:spLocks noEditPoints="1"/>
          </p:cNvSpPr>
          <p:nvPr/>
        </p:nvSpPr>
        <p:spPr bwMode="auto">
          <a:xfrm>
            <a:off x="10760144" y="4230967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8" name="Freeform 372"/>
          <p:cNvSpPr>
            <a:spLocks noEditPoints="1"/>
          </p:cNvSpPr>
          <p:nvPr/>
        </p:nvSpPr>
        <p:spPr bwMode="auto">
          <a:xfrm>
            <a:off x="11215227" y="453788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9" name="Freeform 373"/>
          <p:cNvSpPr>
            <a:spLocks noEditPoints="1"/>
          </p:cNvSpPr>
          <p:nvPr/>
        </p:nvSpPr>
        <p:spPr bwMode="auto">
          <a:xfrm>
            <a:off x="11302540" y="4537884"/>
            <a:ext cx="52917" cy="52917"/>
          </a:xfrm>
          <a:custGeom>
            <a:avLst/>
            <a:gdLst>
              <a:gd name="T0" fmla="*/ 0 w 40"/>
              <a:gd name="T1" fmla="*/ 20 h 40"/>
              <a:gd name="T2" fmla="*/ 40 w 40"/>
              <a:gd name="T3" fmla="*/ 20 h 40"/>
              <a:gd name="T4" fmla="*/ 20 w 40"/>
              <a:gd name="T5" fmla="*/ 0 h 40"/>
              <a:gd name="T6" fmla="*/ 20 w 40"/>
              <a:gd name="T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0" h="40">
                <a:moveTo>
                  <a:pt x="0" y="20"/>
                </a:moveTo>
                <a:lnTo>
                  <a:pt x="40" y="20"/>
                </a:lnTo>
                <a:moveTo>
                  <a:pt x="20" y="0"/>
                </a:moveTo>
                <a:lnTo>
                  <a:pt x="20" y="40"/>
                </a:lnTo>
              </a:path>
            </a:pathLst>
          </a:custGeom>
          <a:noFill/>
          <a:ln w="9525" cap="flat">
            <a:solidFill>
              <a:srgbClr val="2EB848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3809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9" name="TextBox 732">
            <a:extLst>
              <a:ext uri="{FF2B5EF4-FFF2-40B4-BE49-F238E27FC236}">
                <a16:creationId xmlns:a16="http://schemas.microsoft.com/office/drawing/2014/main" id="{1E8E76FD-EE93-FD1F-A5E1-8CC544DF1166}"/>
              </a:ext>
            </a:extLst>
          </p:cNvPr>
          <p:cNvSpPr txBox="1"/>
          <p:nvPr/>
        </p:nvSpPr>
        <p:spPr>
          <a:xfrm>
            <a:off x="8335238" y="1314785"/>
            <a:ext cx="3237178" cy="348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7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 – ELN2017 Adverse</a:t>
            </a:r>
          </a:p>
        </p:txBody>
      </p:sp>
      <p:graphicFrame>
        <p:nvGraphicFramePr>
          <p:cNvPr id="670" name="Table 5">
            <a:extLst>
              <a:ext uri="{FF2B5EF4-FFF2-40B4-BE49-F238E27FC236}">
                <a16:creationId xmlns:a16="http://schemas.microsoft.com/office/drawing/2014/main" id="{B63232AA-284D-3020-77BB-E3CB68357C86}"/>
              </a:ext>
            </a:extLst>
          </p:cNvPr>
          <p:cNvGraphicFramePr>
            <a:graphicFrameLocks noGrp="1"/>
          </p:cNvGraphicFramePr>
          <p:nvPr/>
        </p:nvGraphicFramePr>
        <p:xfrm>
          <a:off x="8485803" y="4423979"/>
          <a:ext cx="2033115" cy="842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3115">
                  <a:extLst>
                    <a:ext uri="{9D8B030D-6E8A-4147-A177-3AD203B41FA5}">
                      <a16:colId xmlns:a16="http://schemas.microsoft.com/office/drawing/2014/main" val="268089231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HR, 0.908 </a:t>
                      </a:r>
                    </a:p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solidFill>
                            <a:srgbClr val="4D4F53"/>
                          </a:solidFill>
                          <a:latin typeface="Arial"/>
                          <a:cs typeface="+mn-cs"/>
                        </a:rPr>
                        <a:t>(95% CI, 0.554-1.487)</a:t>
                      </a: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9054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marL="0" marR="0" lvl="0" indent="0" algn="ctr" defTabSz="109728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500" b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D4F53"/>
                        </a:solidFill>
                        <a:effectLst/>
                        <a:uLnTx/>
                        <a:uFillTx/>
                        <a:latin typeface="Arial"/>
                        <a:cs typeface="+mn-cs"/>
                      </a:endParaRPr>
                    </a:p>
                  </a:txBody>
                  <a:tcPr marL="76200" marR="76200" marT="38100" marB="3810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3670835"/>
                  </a:ext>
                </a:extLst>
              </a:tr>
            </a:tbl>
          </a:graphicData>
        </a:graphic>
      </p:graphicFrame>
      <p:sp>
        <p:nvSpPr>
          <p:cNvPr id="342" name="TextBox 821">
            <a:extLst>
              <a:ext uri="{FF2B5EF4-FFF2-40B4-BE49-F238E27FC236}">
                <a16:creationId xmlns:a16="http://schemas.microsoft.com/office/drawing/2014/main" id="{FC13FCB0-8A73-3489-D72C-F67E43EE05F9}"/>
              </a:ext>
            </a:extLst>
          </p:cNvPr>
          <p:cNvSpPr txBox="1"/>
          <p:nvPr/>
        </p:nvSpPr>
        <p:spPr>
          <a:xfrm>
            <a:off x="3070782" y="2491823"/>
            <a:ext cx="1186543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Quizartinib</a:t>
            </a:r>
          </a:p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343" name="TextBox 825">
            <a:extLst>
              <a:ext uri="{FF2B5EF4-FFF2-40B4-BE49-F238E27FC236}">
                <a16:creationId xmlns:a16="http://schemas.microsoft.com/office/drawing/2014/main" id="{6DF22335-849E-A288-27B4-BBC66CEAD9C6}"/>
              </a:ext>
            </a:extLst>
          </p:cNvPr>
          <p:cNvSpPr txBox="1"/>
          <p:nvPr/>
        </p:nvSpPr>
        <p:spPr>
          <a:xfrm>
            <a:off x="3014654" y="3803008"/>
            <a:ext cx="922047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Placebo</a:t>
            </a:r>
          </a:p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A857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25" name="TextBox 153">
            <a:extLst>
              <a:ext uri="{FF2B5EF4-FFF2-40B4-BE49-F238E27FC236}">
                <a16:creationId xmlns:a16="http://schemas.microsoft.com/office/drawing/2014/main" id="{A94B3CFF-AB9D-0863-0A2B-940D1661A0EA}"/>
              </a:ext>
            </a:extLst>
          </p:cNvPr>
          <p:cNvSpPr txBox="1"/>
          <p:nvPr/>
        </p:nvSpPr>
        <p:spPr>
          <a:xfrm>
            <a:off x="1442242" y="5557932"/>
            <a:ext cx="123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26" name="TextBox 153">
            <a:extLst>
              <a:ext uri="{FF2B5EF4-FFF2-40B4-BE49-F238E27FC236}">
                <a16:creationId xmlns:a16="http://schemas.microsoft.com/office/drawing/2014/main" id="{67929953-25E3-2FA4-162A-54CA9A6FF323}"/>
              </a:ext>
            </a:extLst>
          </p:cNvPr>
          <p:cNvSpPr txBox="1"/>
          <p:nvPr/>
        </p:nvSpPr>
        <p:spPr>
          <a:xfrm>
            <a:off x="5638378" y="5534721"/>
            <a:ext cx="123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27" name="TextBox 153">
            <a:extLst>
              <a:ext uri="{FF2B5EF4-FFF2-40B4-BE49-F238E27FC236}">
                <a16:creationId xmlns:a16="http://schemas.microsoft.com/office/drawing/2014/main" id="{C0ACF45C-F65D-50FF-005E-D0DCF92C8BFC}"/>
              </a:ext>
            </a:extLst>
          </p:cNvPr>
          <p:cNvSpPr txBox="1"/>
          <p:nvPr/>
        </p:nvSpPr>
        <p:spPr>
          <a:xfrm>
            <a:off x="9484189" y="5558537"/>
            <a:ext cx="123447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28" name="TextBox 122">
            <a:extLst>
              <a:ext uri="{FF2B5EF4-FFF2-40B4-BE49-F238E27FC236}">
                <a16:creationId xmlns:a16="http://schemas.microsoft.com/office/drawing/2014/main" id="{C5A637F6-B267-1EE3-9486-F41A4C9361D0}"/>
              </a:ext>
            </a:extLst>
          </p:cNvPr>
          <p:cNvSpPr txBox="1"/>
          <p:nvPr/>
        </p:nvSpPr>
        <p:spPr>
          <a:xfrm rot="16200000">
            <a:off x="-728324" y="3767948"/>
            <a:ext cx="1953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0972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29" name="TextBox 122">
            <a:extLst>
              <a:ext uri="{FF2B5EF4-FFF2-40B4-BE49-F238E27FC236}">
                <a16:creationId xmlns:a16="http://schemas.microsoft.com/office/drawing/2014/main" id="{CE287977-EB8B-21A7-8D20-1A9275825973}"/>
              </a:ext>
            </a:extLst>
          </p:cNvPr>
          <p:cNvSpPr txBox="1"/>
          <p:nvPr/>
        </p:nvSpPr>
        <p:spPr>
          <a:xfrm rot="16200000">
            <a:off x="3278561" y="3731212"/>
            <a:ext cx="1953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0972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30" name="TextBox 122">
            <a:extLst>
              <a:ext uri="{FF2B5EF4-FFF2-40B4-BE49-F238E27FC236}">
                <a16:creationId xmlns:a16="http://schemas.microsoft.com/office/drawing/2014/main" id="{2B8306CA-F0B7-A46B-FF75-8411967F989B}"/>
              </a:ext>
            </a:extLst>
          </p:cNvPr>
          <p:cNvSpPr txBox="1"/>
          <p:nvPr/>
        </p:nvSpPr>
        <p:spPr>
          <a:xfrm rot="16200000">
            <a:off x="7006640" y="3662034"/>
            <a:ext cx="19530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109728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cap="none" spc="0" normalizeH="0" baseline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4D4F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11" name="TextBox 821">
            <a:extLst>
              <a:ext uri="{FF2B5EF4-FFF2-40B4-BE49-F238E27FC236}">
                <a16:creationId xmlns:a16="http://schemas.microsoft.com/office/drawing/2014/main" id="{DEFF6DA8-04E9-31AF-C114-8EC2C02D3BCD}"/>
              </a:ext>
            </a:extLst>
          </p:cNvPr>
          <p:cNvSpPr txBox="1"/>
          <p:nvPr/>
        </p:nvSpPr>
        <p:spPr>
          <a:xfrm>
            <a:off x="6458020" y="2721540"/>
            <a:ext cx="118654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Quizartinib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12" name="TextBox 821">
            <a:extLst>
              <a:ext uri="{FF2B5EF4-FFF2-40B4-BE49-F238E27FC236}">
                <a16:creationId xmlns:a16="http://schemas.microsoft.com/office/drawing/2014/main" id="{FF80E21B-E3E1-2A64-8264-0C08E3FB9855}"/>
              </a:ext>
            </a:extLst>
          </p:cNvPr>
          <p:cNvSpPr txBox="1"/>
          <p:nvPr/>
        </p:nvSpPr>
        <p:spPr>
          <a:xfrm>
            <a:off x="10723322" y="3818218"/>
            <a:ext cx="1186543" cy="2975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23F88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Quizartinib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23F88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2C73F-F9D4-E8B5-809B-F7F5D67EF031}"/>
              </a:ext>
            </a:extLst>
          </p:cNvPr>
          <p:cNvSpPr txBox="1"/>
          <p:nvPr/>
        </p:nvSpPr>
        <p:spPr>
          <a:xfrm>
            <a:off x="6613457" y="3838979"/>
            <a:ext cx="915830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Placebo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896C24-DA3F-4D84-BEF1-5EF53BBF93B6}"/>
              </a:ext>
            </a:extLst>
          </p:cNvPr>
          <p:cNvSpPr txBox="1"/>
          <p:nvPr/>
        </p:nvSpPr>
        <p:spPr>
          <a:xfrm>
            <a:off x="10795815" y="4576640"/>
            <a:ext cx="927701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27" rtl="0" eaLnBrk="1" fontAlgn="auto" latinLnBrk="0" hangingPunct="1">
              <a:lnSpc>
                <a:spcPts val="158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A857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Placebo</a:t>
            </a:r>
          </a:p>
        </p:txBody>
      </p:sp>
    </p:spTree>
    <p:extLst>
      <p:ext uri="{BB962C8B-B14F-4D97-AF65-F5344CB8AC3E}">
        <p14:creationId xmlns:p14="http://schemas.microsoft.com/office/powerpoint/2010/main" val="2303633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440F3-80A3-4780-8782-5C64375A5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834"/>
            <a:ext cx="12061371" cy="554182"/>
          </a:xfrm>
        </p:spPr>
        <p:txBody>
          <a:bodyPr/>
          <a:lstStyle/>
          <a:p>
            <a:r>
              <a:rPr lang="en-US" sz="2800" dirty="0"/>
              <a:t>FLT3-like “Gene Expression” Predicts Outcome on </a:t>
            </a:r>
            <a:r>
              <a:rPr lang="en-US" sz="2800" dirty="0" err="1"/>
              <a:t>Quizartinib</a:t>
            </a:r>
            <a:r>
              <a:rPr lang="en-US" sz="2800" dirty="0"/>
              <a:t> (QIWI)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A8EE1-286B-4104-9473-3468133BC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629" y="570017"/>
            <a:ext cx="11910949" cy="5997038"/>
          </a:xfrm>
        </p:spPr>
        <p:txBody>
          <a:bodyPr/>
          <a:lstStyle/>
          <a:p>
            <a:r>
              <a:rPr lang="en-US" dirty="0"/>
              <a:t>FLT3-like gene expression signature that clustered a proportion of FLT3 WT with FLT3 mutated</a:t>
            </a:r>
          </a:p>
          <a:p>
            <a:r>
              <a:rPr lang="en-US" dirty="0"/>
              <a:t>206 pts—112 (54%) cluster enriched in FLT3-mutant cases (71%).</a:t>
            </a:r>
          </a:p>
          <a:p>
            <a:r>
              <a:rPr lang="en-US" dirty="0">
                <a:solidFill>
                  <a:srgbClr val="FFFFCC"/>
                </a:solidFill>
              </a:rPr>
              <a:t>80 cases (50%) of FLT3 WT were “FLT3-like”</a:t>
            </a:r>
          </a:p>
          <a:p>
            <a:r>
              <a:rPr lang="en-US" dirty="0">
                <a:solidFill>
                  <a:srgbClr val="FFFFCC"/>
                </a:solidFill>
              </a:rPr>
              <a:t>FLT3-like pts benefited from addition of QUIZ</a:t>
            </a:r>
          </a:p>
          <a:p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8F6AF9D-A76E-49D9-9A62-6B95A4FA13B7}"/>
              </a:ext>
            </a:extLst>
          </p:cNvPr>
          <p:cNvGraphicFramePr>
            <a:graphicFrameLocks noGrp="1"/>
          </p:cNvGraphicFramePr>
          <p:nvPr/>
        </p:nvGraphicFramePr>
        <p:xfrm>
          <a:off x="150422" y="3568536"/>
          <a:ext cx="4876800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12672562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93806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373349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HR/p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Not FLT3-like</a:t>
                      </a:r>
                    </a:p>
                    <a:p>
                      <a:pPr algn="ctr"/>
                      <a:r>
                        <a:rPr lang="en-US" b="1" dirty="0"/>
                        <a:t>QUIZ vs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FLT3-like</a:t>
                      </a:r>
                    </a:p>
                    <a:p>
                      <a:pPr algn="ctr"/>
                      <a:r>
                        <a:rPr lang="en-US" b="1" dirty="0"/>
                        <a:t>QUIZ vs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1183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1.07/.8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0.45/.009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43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0.88/.76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0.37/.01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08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1.22/.62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C00000"/>
                          </a:solidFill>
                        </a:rPr>
                        <a:t>0.41/.01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68632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E4FA888A-A54F-44E2-AF95-5953BC002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6186" y="2978232"/>
            <a:ext cx="6839301" cy="38639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135460-E88F-4AC5-9F6E-B94A6AB4D9F9}"/>
              </a:ext>
            </a:extLst>
          </p:cNvPr>
          <p:cNvSpPr txBox="1"/>
          <p:nvPr/>
        </p:nvSpPr>
        <p:spPr>
          <a:xfrm>
            <a:off x="110837" y="6413166"/>
            <a:ext cx="4120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Mosquera-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Orgueira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Blood 142: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974; 2023</a:t>
            </a:r>
          </a:p>
        </p:txBody>
      </p:sp>
    </p:spTree>
    <p:extLst>
      <p:ext uri="{BB962C8B-B14F-4D97-AF65-F5344CB8AC3E}">
        <p14:creationId xmlns:p14="http://schemas.microsoft.com/office/powerpoint/2010/main" val="531801750"/>
      </p:ext>
    </p:extLst>
  </p:cSld>
  <p:clrMapOvr>
    <a:masterClrMapping/>
  </p:clrMapOvr>
  <p:transition spd="med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44A630-F054-F64C-9804-284616D4E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66792"/>
            <a:ext cx="10972800" cy="634380"/>
          </a:xfrm>
        </p:spPr>
        <p:txBody>
          <a:bodyPr/>
          <a:lstStyle/>
          <a:p>
            <a:r>
              <a:rPr lang="en-US" sz="3200" dirty="0" err="1"/>
              <a:t>Pivekimab</a:t>
            </a:r>
            <a:r>
              <a:rPr lang="en-US" sz="3200" dirty="0"/>
              <a:t> (IMGN632) With AZA+VEN in Newly Diagnosed AML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BF13B-3C6F-CD45-BBA8-E67B274AA5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548" y="1155573"/>
            <a:ext cx="6490791" cy="5435635"/>
          </a:xfrm>
        </p:spPr>
        <p:txBody>
          <a:bodyPr>
            <a:noAutofit/>
          </a:bodyPr>
          <a:lstStyle/>
          <a:p>
            <a:r>
              <a:rPr lang="en-US" sz="2000" dirty="0"/>
              <a:t>PVEK with AZA + VEN (14-21 days) in newly diagnosed CD123+ AML (NCT04086264)</a:t>
            </a:r>
          </a:p>
          <a:p>
            <a:pPr lvl="0"/>
            <a:r>
              <a:rPr lang="en-US" sz="2000" spc="-40" dirty="0">
                <a:ea typeface="Calibri" panose="020F0502020204030204" pitchFamily="34" charset="0"/>
                <a:cs typeface="Arial" panose="020B0604020202020204" pitchFamily="34" charset="0"/>
              </a:rPr>
              <a:t>Peripheral Edema All grades (44%), Grade 3/4 (4%)</a:t>
            </a:r>
          </a:p>
          <a:p>
            <a:pPr lvl="0"/>
            <a:r>
              <a:rPr lang="en-US" sz="2000" spc="-40" dirty="0">
                <a:ea typeface="Calibri" panose="020F0502020204030204" pitchFamily="34" charset="0"/>
                <a:cs typeface="Arial" panose="020B0604020202020204" pitchFamily="34" charset="0"/>
              </a:rPr>
              <a:t>IRRs: 16% (all Grade 1/2)</a:t>
            </a:r>
          </a:p>
          <a:p>
            <a:pPr lvl="0"/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No capillary leak syndrome, CRS, or VOD events</a:t>
            </a:r>
          </a:p>
          <a:p>
            <a:pPr lvl="0"/>
            <a:r>
              <a:rPr lang="en-US" sz="2000" dirty="0">
                <a:ea typeface="Calibri" panose="020F0502020204030204" pitchFamily="34" charset="0"/>
                <a:cs typeface="Arial" panose="020B0604020202020204" pitchFamily="34" charset="0"/>
              </a:rPr>
              <a:t>Study discontinuation: 2/50 (1 generalized edema, 1 prolonged myelosuppression)</a:t>
            </a:r>
          </a:p>
          <a:p>
            <a:pPr lvl="0"/>
            <a:r>
              <a:rPr lang="en-US" sz="2000" dirty="0">
                <a:cs typeface="Arial" panose="020B0604020202020204" pitchFamily="34" charset="0"/>
              </a:rPr>
              <a:t>30-day mortality: 0;  60-day mortality 2/50 (4%) (1 PNA, 1 disease progression)</a:t>
            </a:r>
          </a:p>
          <a:p>
            <a:pPr lvl="0"/>
            <a:r>
              <a:rPr lang="en-US" sz="2000" dirty="0">
                <a:cs typeface="Arial" panose="020B0604020202020204" pitchFamily="34" charset="0"/>
              </a:rPr>
              <a:t>EOC1 r: ANC&gt;500 34 days, PLT&gt;50 22 days</a:t>
            </a:r>
          </a:p>
          <a:p>
            <a:pPr lvl="0"/>
            <a:r>
              <a:rPr lang="en-US" sz="2000" dirty="0">
                <a:cs typeface="Arial" panose="020B0604020202020204" pitchFamily="34" charset="0"/>
              </a:rPr>
              <a:t>Post-remission cycles : ANC&gt;500 28 days, PLT&gt;50 22 days</a:t>
            </a:r>
            <a:endParaRPr lang="en-US" sz="2000" dirty="0"/>
          </a:p>
          <a:p>
            <a:r>
              <a:rPr lang="en-US" sz="2000" dirty="0"/>
              <a:t>Among 29 responders with evaluable central MRD (&lt;/=0.02%): </a:t>
            </a:r>
            <a:r>
              <a:rPr lang="en-US" sz="2000" dirty="0" err="1"/>
              <a:t>MRDneg</a:t>
            </a:r>
            <a:r>
              <a:rPr lang="en-US" sz="2000" dirty="0"/>
              <a:t> 22/29 (76%)</a:t>
            </a:r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20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753D5196-B082-F321-9345-DE668163501A}"/>
              </a:ext>
            </a:extLst>
          </p:cNvPr>
          <p:cNvGraphicFramePr>
            <a:graphicFrameLocks noGrp="1"/>
          </p:cNvGraphicFramePr>
          <p:nvPr/>
        </p:nvGraphicFramePr>
        <p:xfrm>
          <a:off x="6909083" y="1168146"/>
          <a:ext cx="5037752" cy="20720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391">
                  <a:extLst>
                    <a:ext uri="{9D8B030D-6E8A-4147-A177-3AD203B41FA5}">
                      <a16:colId xmlns:a16="http://schemas.microsoft.com/office/drawing/2014/main" val="2012998648"/>
                    </a:ext>
                  </a:extLst>
                </a:gridCol>
                <a:gridCol w="1212819">
                  <a:extLst>
                    <a:ext uri="{9D8B030D-6E8A-4147-A177-3AD203B41FA5}">
                      <a16:colId xmlns:a16="http://schemas.microsoft.com/office/drawing/2014/main" val="552875646"/>
                    </a:ext>
                  </a:extLst>
                </a:gridCol>
                <a:gridCol w="1262350">
                  <a:extLst>
                    <a:ext uri="{9D8B030D-6E8A-4147-A177-3AD203B41FA5}">
                      <a16:colId xmlns:a16="http://schemas.microsoft.com/office/drawing/2014/main" val="1478530082"/>
                    </a:ext>
                  </a:extLst>
                </a:gridCol>
                <a:gridCol w="1250192">
                  <a:extLst>
                    <a:ext uri="{9D8B030D-6E8A-4147-A177-3AD203B41FA5}">
                      <a16:colId xmlns:a16="http://schemas.microsoft.com/office/drawing/2014/main" val="3044507234"/>
                    </a:ext>
                  </a:extLst>
                </a:gridCol>
              </a:tblGrid>
              <a:tr h="306442">
                <a:tc gridSpan="4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Responses (N=50)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1" kern="1200" baseline="-25000" dirty="0">
                        <a:solidFill>
                          <a:schemeClr val="bg1"/>
                        </a:solidFill>
                        <a:effectLst/>
                        <a:latin typeface="Trebuchet MS" panose="020B0703020202090204" pitchFamily="34" charset="0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597032"/>
                  </a:ext>
                </a:extLst>
              </a:tr>
              <a:tr h="295974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CR rate 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CCR rate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CCR</a:t>
                      </a:r>
                      <a:r>
                        <a:rPr lang="en-US" sz="1400" b="1" kern="1200" baseline="-250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mrd</a:t>
                      </a:r>
                      <a:r>
                        <a:rPr lang="en-US" sz="1400" b="1" kern="1200" baseline="-250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- </a:t>
                      </a:r>
                      <a:r>
                        <a:rPr lang="en-US" sz="1400" b="1" kern="12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r</a:t>
                      </a:r>
                      <a:r>
                        <a:rPr lang="en-US" sz="1400" b="1" kern="1200" baseline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ate</a:t>
                      </a:r>
                      <a:endParaRPr lang="en-US" sz="1400" b="1" kern="1200" baseline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765173"/>
                  </a:ext>
                </a:extLst>
              </a:tr>
              <a:tr h="71193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Overall Population (N=50)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54%</a:t>
                      </a:r>
                      <a:r>
                        <a:rPr lang="en-US" sz="1400" b="1" kern="1200" dirty="0">
                          <a:solidFill>
                            <a:srgbClr val="00B05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(27/50)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68% (34/50)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76% (22/29)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8558165"/>
                  </a:ext>
                </a:extLst>
              </a:tr>
              <a:tr h="75765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Strictly meet unfit FDA criteria (n=23)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61% (14/23)</a:t>
                      </a:r>
                    </a:p>
                  </a:txBody>
                  <a:tcPr marL="62305" marR="62305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78% (18/23)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79% (11/14)</a:t>
                      </a:r>
                    </a:p>
                  </a:txBody>
                  <a:tcPr marL="46729" marR="46729" marT="0" marB="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855329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FFF2A80-20C4-C9E7-5318-7F49BB1E6C85}"/>
              </a:ext>
            </a:extLst>
          </p:cNvPr>
          <p:cNvGraphicFramePr>
            <a:graphicFrameLocks noGrp="1"/>
          </p:cNvGraphicFramePr>
          <p:nvPr/>
        </p:nvGraphicFramePr>
        <p:xfrm>
          <a:off x="6909083" y="3429000"/>
          <a:ext cx="5037752" cy="3033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2949">
                  <a:extLst>
                    <a:ext uri="{9D8B030D-6E8A-4147-A177-3AD203B41FA5}">
                      <a16:colId xmlns:a16="http://schemas.microsoft.com/office/drawing/2014/main" val="701124489"/>
                    </a:ext>
                  </a:extLst>
                </a:gridCol>
                <a:gridCol w="737214">
                  <a:extLst>
                    <a:ext uri="{9D8B030D-6E8A-4147-A177-3AD203B41FA5}">
                      <a16:colId xmlns:a16="http://schemas.microsoft.com/office/drawing/2014/main" val="1536554540"/>
                    </a:ext>
                  </a:extLst>
                </a:gridCol>
                <a:gridCol w="1657589">
                  <a:extLst>
                    <a:ext uri="{9D8B030D-6E8A-4147-A177-3AD203B41FA5}">
                      <a16:colId xmlns:a16="http://schemas.microsoft.com/office/drawing/2014/main" val="1329062288"/>
                    </a:ext>
                  </a:extLst>
                </a:gridCol>
              </a:tblGrid>
              <a:tr h="347690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Molecular Stratification in Subsets </a:t>
                      </a:r>
                    </a:p>
                  </a:txBody>
                  <a:tcPr marL="83073" marR="83073" marT="121920" marB="121920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200">
                        <a:solidFill>
                          <a:schemeClr val="tx1"/>
                        </a:solidFill>
                        <a:effectLst/>
                        <a:latin typeface="Trebuchet MS" panose="020B0703020202090204" pitchFamily="34" charset="0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2305" marR="62305" marT="27432" marB="27432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  <a:latin typeface="+mn-lt"/>
                        </a:rPr>
                        <a:t>PVEK Triplet</a:t>
                      </a:r>
                      <a:endParaRPr lang="en-US" sz="13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83073" marR="83073" marT="121920" marB="121920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7529696"/>
                  </a:ext>
                </a:extLst>
              </a:tr>
              <a:tr h="682347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Higher benefit 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/>
                        </a:rPr>
                        <a:t>(</a:t>
                      </a:r>
                      <a:r>
                        <a:rPr lang="en-US" sz="1300" i="1" dirty="0">
                          <a:latin typeface="+mn-lt"/>
                        </a:rPr>
                        <a:t>TP53</a:t>
                      </a:r>
                      <a:r>
                        <a:rPr lang="en-US" sz="1300" i="1" baseline="30000" dirty="0">
                          <a:latin typeface="+mn-lt"/>
                        </a:rPr>
                        <a:t>wt</a:t>
                      </a:r>
                      <a:r>
                        <a:rPr lang="en-US" sz="1300" dirty="0">
                          <a:latin typeface="+mn-lt"/>
                        </a:rPr>
                        <a:t>, no </a:t>
                      </a:r>
                      <a:r>
                        <a:rPr lang="en-US" sz="1300" i="1" dirty="0">
                          <a:latin typeface="+mn-lt"/>
                        </a:rPr>
                        <a:t>FLT3</a:t>
                      </a:r>
                      <a:r>
                        <a:rPr lang="en-US" sz="1300" dirty="0">
                          <a:latin typeface="+mn-lt"/>
                        </a:rPr>
                        <a:t>-ITD, </a:t>
                      </a:r>
                      <a:r>
                        <a:rPr lang="en-US" sz="1300" i="1" dirty="0">
                          <a:latin typeface="+mn-lt"/>
                        </a:rPr>
                        <a:t>K/</a:t>
                      </a:r>
                      <a:r>
                        <a:rPr lang="en-US" sz="1300" i="1" dirty="0" err="1">
                          <a:latin typeface="+mn-lt"/>
                        </a:rPr>
                        <a:t>NRAS</a:t>
                      </a:r>
                      <a:r>
                        <a:rPr lang="en-US" sz="1300" i="1" baseline="30000" dirty="0" err="1">
                          <a:latin typeface="+mn-lt"/>
                        </a:rPr>
                        <a:t>wt</a:t>
                      </a:r>
                      <a:r>
                        <a:rPr lang="en-US" sz="13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/>
                        </a:rPr>
                        <a:t>)</a:t>
                      </a:r>
                      <a:endParaRPr lang="en-US" sz="1300" dirty="0">
                        <a:latin typeface="+mn-lt"/>
                      </a:endParaRPr>
                    </a:p>
                  </a:txBody>
                  <a:tcPr marL="121920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1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CCR</a:t>
                      </a:r>
                    </a:p>
                    <a:p>
                      <a:pPr marL="15875" marR="0" lvl="1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</a:t>
                      </a:r>
                    </a:p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MRD-</a:t>
                      </a: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94% (17/18)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89% (16/18)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73% (11/15)</a:t>
                      </a:r>
                      <a:endParaRPr lang="en-US" sz="1300" b="0" i="0" u="none" strike="noStrike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575596"/>
                  </a:ext>
                </a:extLst>
              </a:tr>
              <a:tr h="682347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Intermediate benefit</a:t>
                      </a:r>
                    </a:p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en-US" sz="1300" i="1" dirty="0">
                          <a:latin typeface="+mn-lt"/>
                        </a:rPr>
                        <a:t>TP53</a:t>
                      </a:r>
                      <a:r>
                        <a:rPr lang="en-US" sz="1300" i="1" baseline="30000" dirty="0">
                          <a:latin typeface="+mn-lt"/>
                        </a:rPr>
                        <a:t>wt</a:t>
                      </a:r>
                      <a:r>
                        <a:rPr lang="en-US" sz="1300" dirty="0">
                          <a:latin typeface="+mn-lt"/>
                        </a:rPr>
                        <a:t> and </a:t>
                      </a:r>
                      <a:r>
                        <a:rPr lang="en-US" sz="1300" i="1" dirty="0">
                          <a:latin typeface="+mn-lt"/>
                        </a:rPr>
                        <a:t>FLT3</a:t>
                      </a:r>
                      <a:r>
                        <a:rPr lang="en-US" sz="1300" dirty="0">
                          <a:latin typeface="+mn-lt"/>
                        </a:rPr>
                        <a:t>-ITD or </a:t>
                      </a:r>
                      <a:r>
                        <a:rPr lang="en-US" sz="1300" i="1" dirty="0">
                          <a:latin typeface="+mn-lt"/>
                        </a:rPr>
                        <a:t>K/</a:t>
                      </a:r>
                      <a:r>
                        <a:rPr lang="en-US" sz="1300" i="1" dirty="0" err="1">
                          <a:latin typeface="+mn-lt"/>
                        </a:rPr>
                        <a:t>NRAS</a:t>
                      </a:r>
                      <a:r>
                        <a:rPr lang="en-US" sz="1300" i="1" baseline="30000" dirty="0" err="1">
                          <a:latin typeface="+mn-lt"/>
                        </a:rPr>
                        <a:t>mut</a:t>
                      </a:r>
                      <a:r>
                        <a:rPr lang="en-US" sz="1300" i="1" dirty="0">
                          <a:latin typeface="+mn-lt"/>
                        </a:rPr>
                        <a:t>)</a:t>
                      </a:r>
                      <a:endParaRPr lang="en-US" sz="13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121920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CCR</a:t>
                      </a:r>
                    </a:p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</a:t>
                      </a:r>
                    </a:p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MRD-</a:t>
                      </a: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71% (5/7)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71% (5/7)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100% (5/5)</a:t>
                      </a:r>
                      <a:endParaRPr lang="en-US" sz="1300" b="0" i="0" u="none" strike="noStrike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77349"/>
                  </a:ext>
                </a:extLst>
              </a:tr>
              <a:tr h="682347">
                <a:tc>
                  <a:txBody>
                    <a:bodyPr/>
                    <a:lstStyle/>
                    <a:p>
                      <a:pPr marL="0" marR="0" lvl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Lower benefit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300" i="1" dirty="0">
                          <a:latin typeface="+mn-lt"/>
                        </a:rPr>
                        <a:t>TP53</a:t>
                      </a:r>
                      <a:r>
                        <a:rPr lang="en-US" sz="1300" i="1" baseline="30000" dirty="0">
                          <a:latin typeface="+mn-lt"/>
                        </a:rPr>
                        <a:t>mut</a:t>
                      </a:r>
                      <a:r>
                        <a:rPr lang="en-US" sz="1300" dirty="0">
                          <a:latin typeface="+mn-lt"/>
                        </a:rPr>
                        <a:t>)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en-US" sz="130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121920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CCR</a:t>
                      </a:r>
                    </a:p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</a:t>
                      </a:r>
                    </a:p>
                    <a:p>
                      <a:pPr marL="15875" marR="0" lvl="1" indent="0" algn="l" defTabSz="4319839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3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MRD-</a:t>
                      </a: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50% (7/14)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21% (3/14)</a:t>
                      </a:r>
                    </a:p>
                    <a:p>
                      <a:pPr marL="0" marR="0" lvl="0" indent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b="0" u="none" strike="noStrike" noProof="0" dirty="0">
                          <a:solidFill>
                            <a:schemeClr val="tx1"/>
                          </a:solidFill>
                          <a:latin typeface="+mn-lt"/>
                        </a:rPr>
                        <a:t>50% (3/6)</a:t>
                      </a:r>
                      <a:endParaRPr lang="en-US" sz="1300" b="0" i="0" u="none" strike="noStrike" noProof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83073" marR="83073" marT="121920" marB="121920" anchor="ctr">
                    <a:lnL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6DA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F7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208577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0206F79-82CF-50A4-752F-A064C2D9713D}"/>
              </a:ext>
            </a:extLst>
          </p:cNvPr>
          <p:cNvSpPr txBox="1"/>
          <p:nvPr/>
        </p:nvSpPr>
        <p:spPr>
          <a:xfrm>
            <a:off x="9903379" y="6544715"/>
            <a:ext cx="21400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Daver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N et al, ASH 2023</a:t>
            </a:r>
          </a:p>
        </p:txBody>
      </p:sp>
    </p:spTree>
    <p:extLst>
      <p:ext uri="{BB962C8B-B14F-4D97-AF65-F5344CB8AC3E}">
        <p14:creationId xmlns:p14="http://schemas.microsoft.com/office/powerpoint/2010/main" val="19291196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367" y="1736725"/>
            <a:ext cx="11226800" cy="1477328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latin typeface="Verdana"/>
                <a:ea typeface="Verdana"/>
                <a:cs typeface="Calibri"/>
              </a:rPr>
              <a:t>First-in-Human Study of the CD123 NK Cell Engager SAR443579 in Relapsed or Refractory Acute Myeloid Leukemia, B-Cell Acute Lymphoblastic Leukemia or High Risk-Myelodysplasia:</a:t>
            </a:r>
            <a:br>
              <a:rPr lang="en-US" sz="2400" dirty="0">
                <a:latin typeface="Verdana"/>
                <a:ea typeface="Verdana"/>
                <a:cs typeface="Calibri"/>
              </a:rPr>
            </a:br>
            <a:r>
              <a:rPr lang="en-US" sz="2400" dirty="0">
                <a:latin typeface="Verdana"/>
                <a:ea typeface="Verdana"/>
                <a:cs typeface="Calibri"/>
              </a:rPr>
              <a:t>Updated Safety, Efficacy, Pharmacokinetics and Pharmacodynamics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368" y="3111140"/>
            <a:ext cx="11226800" cy="1065616"/>
          </a:xfrm>
        </p:spPr>
        <p:txBody>
          <a:bodyPr/>
          <a:lstStyle/>
          <a:p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Ashish Bajel,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Sylvain Garciaz,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2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</a:t>
            </a:r>
            <a:r>
              <a:rPr lang="en-GB" sz="1600" i="1" dirty="0" err="1">
                <a:solidFill>
                  <a:srgbClr val="7A00E6"/>
                </a:solidFill>
                <a:latin typeface="Georgia"/>
                <a:ea typeface="Verdana"/>
              </a:rPr>
              <a:t>Pinkal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Desai,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3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</a:t>
            </a:r>
            <a:r>
              <a:rPr lang="en-GB" sz="1600" i="1" dirty="0" err="1">
                <a:solidFill>
                  <a:srgbClr val="7A00E6"/>
                </a:solidFill>
                <a:latin typeface="Georgia"/>
                <a:ea typeface="Verdana"/>
              </a:rPr>
              <a:t>Gerwin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A. Huls,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4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Abhishek Maiti,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5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</a:t>
            </a:r>
            <a:r>
              <a:rPr lang="en-GB" sz="1600" i="1" dirty="0" err="1">
                <a:solidFill>
                  <a:srgbClr val="7A00E6"/>
                </a:solidFill>
                <a:latin typeface="Georgia"/>
                <a:ea typeface="Verdana"/>
              </a:rPr>
              <a:t>Mojca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Jongen-Lavrencic,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Nicolas Boissel,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7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Stephane De Botton,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8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David C. deLeeuw,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9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Shaun A. Fleming,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10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C. Michel Zwaan,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11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Martha L. Arellano,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12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David Avigan,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13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Jennifer N. Saultz,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14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</a:t>
            </a:r>
            <a:r>
              <a:rPr lang="en-GB" sz="1600" i="1" dirty="0" err="1">
                <a:solidFill>
                  <a:srgbClr val="7A00E6"/>
                </a:solidFill>
                <a:latin typeface="Georgia"/>
                <a:ea typeface="Verdana"/>
              </a:rPr>
              <a:t>loannis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Mantzaris,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15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Kyle Jensen,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Timothy Wagenaar,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Gu Mi,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Samira Ziti-Ljajic,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17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Dobrin Draganov,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Giovanni Abbadessa,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16</a:t>
            </a:r>
            <a:r>
              <a:rPr lang="en-GB" sz="1600" i="1" dirty="0">
                <a:solidFill>
                  <a:srgbClr val="7A00E6"/>
                </a:solidFill>
                <a:latin typeface="Georgia"/>
                <a:ea typeface="Verdana"/>
              </a:rPr>
              <a:t> Anthony Selwyn Stein,</a:t>
            </a:r>
            <a:r>
              <a:rPr lang="en-GB" sz="1600" i="1" baseline="30000" dirty="0">
                <a:solidFill>
                  <a:srgbClr val="7A00E6"/>
                </a:solidFill>
                <a:latin typeface="Georgia"/>
                <a:ea typeface="Verdana"/>
              </a:rPr>
              <a:t>18</a:t>
            </a:r>
            <a:endParaRPr lang="en-US" baseline="30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902156-9D10-4210-96F2-F612D75D8E7A}"/>
              </a:ext>
            </a:extLst>
          </p:cNvPr>
          <p:cNvSpPr txBox="1"/>
          <p:nvPr/>
        </p:nvSpPr>
        <p:spPr>
          <a:xfrm>
            <a:off x="482601" y="6277871"/>
            <a:ext cx="11226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Poster presented at the 65th Annual Meeting of the American Society of </a:t>
            </a:r>
            <a:r>
              <a:rPr kumimoji="0" lang="en-GB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Hematology</a:t>
            </a: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(ASH), San Diego, CA. </a:t>
            </a:r>
            <a:b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December 9–12, 2023</a:t>
            </a:r>
            <a:r>
              <a:rPr kumimoji="0" lang="en-I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#3474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6285E2A-6831-49E1-49C7-2D6E9FF160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134" y="4602976"/>
            <a:ext cx="11231033" cy="1146029"/>
          </a:xfrm>
        </p:spPr>
        <p:txBody>
          <a:bodyPr/>
          <a:lstStyle/>
          <a:p>
            <a:r>
              <a:rPr lang="en-US" baseline="30000" dirty="0">
                <a:latin typeface="+mn-lt"/>
                <a:ea typeface="Verdana"/>
              </a:rPr>
              <a:t>1</a:t>
            </a:r>
            <a:r>
              <a:rPr lang="en-US" dirty="0">
                <a:latin typeface="+mn-lt"/>
                <a:ea typeface="Verdana"/>
              </a:rPr>
              <a:t>Peter MacCallum Cancer Centre and Royal Melbourne Hospital, Melbourne, Australia; </a:t>
            </a:r>
            <a:r>
              <a:rPr lang="en-US" baseline="30000" dirty="0">
                <a:latin typeface="+mn-lt"/>
                <a:ea typeface="Verdana"/>
              </a:rPr>
              <a:t>2</a:t>
            </a:r>
            <a:r>
              <a:rPr lang="en-US" dirty="0">
                <a:latin typeface="+mn-lt"/>
                <a:ea typeface="Verdana"/>
              </a:rPr>
              <a:t>Institut Paoli-</a:t>
            </a:r>
            <a:r>
              <a:rPr lang="en-US" dirty="0" err="1">
                <a:latin typeface="+mn-lt"/>
                <a:ea typeface="Verdana"/>
              </a:rPr>
              <a:t>Calmettes</a:t>
            </a:r>
            <a:r>
              <a:rPr lang="en-US" dirty="0">
                <a:latin typeface="+mn-lt"/>
                <a:ea typeface="Verdana"/>
              </a:rPr>
              <a:t>, Aix-Marseille University, Marseille, France; </a:t>
            </a:r>
            <a:r>
              <a:rPr lang="en-US" baseline="30000" dirty="0">
                <a:latin typeface="+mn-lt"/>
                <a:ea typeface="Verdana"/>
              </a:rPr>
              <a:t>3</a:t>
            </a:r>
            <a:r>
              <a:rPr lang="en-US" dirty="0">
                <a:latin typeface="+mn-lt"/>
                <a:ea typeface="Verdana"/>
              </a:rPr>
              <a:t>Weill Cornell Medicine, New York, NY; </a:t>
            </a:r>
            <a:r>
              <a:rPr lang="en-US" baseline="30000" dirty="0">
                <a:latin typeface="+mn-lt"/>
                <a:ea typeface="Verdana"/>
              </a:rPr>
              <a:t>4</a:t>
            </a:r>
            <a:r>
              <a:rPr lang="en-US" dirty="0">
                <a:latin typeface="+mn-lt"/>
                <a:ea typeface="Verdana"/>
              </a:rPr>
              <a:t>University Medical Center Groningen, Groningen, Netherlands; </a:t>
            </a:r>
            <a:r>
              <a:rPr lang="en-US" baseline="30000" dirty="0">
                <a:latin typeface="+mn-lt"/>
                <a:ea typeface="Verdana"/>
              </a:rPr>
              <a:t>5</a:t>
            </a:r>
            <a:r>
              <a:rPr lang="en-US" dirty="0">
                <a:latin typeface="+mn-lt"/>
                <a:ea typeface="Verdana"/>
              </a:rPr>
              <a:t>MD Anderson Cancer Center, Houston, TX; </a:t>
            </a:r>
            <a:r>
              <a:rPr lang="en-US" baseline="30000" dirty="0">
                <a:latin typeface="+mn-lt"/>
                <a:ea typeface="Verdana"/>
              </a:rPr>
              <a:t>6</a:t>
            </a:r>
            <a:r>
              <a:rPr lang="en-US" dirty="0">
                <a:latin typeface="+mn-lt"/>
                <a:ea typeface="Verdana"/>
              </a:rPr>
              <a:t>Erasmus University Medical Center, Rotterdam, Netherlands; </a:t>
            </a:r>
            <a:r>
              <a:rPr lang="en-US" baseline="30000" dirty="0">
                <a:latin typeface="+mn-lt"/>
                <a:ea typeface="Verdana"/>
              </a:rPr>
              <a:t>7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+mn-lt"/>
              </a:rPr>
              <a:t>Hôpital</a:t>
            </a:r>
            <a:r>
              <a:rPr lang="en-GB" b="0" i="0" dirty="0">
                <a:solidFill>
                  <a:srgbClr val="000000"/>
                </a:solidFill>
                <a:effectLst/>
                <a:latin typeface="+mn-lt"/>
              </a:rPr>
              <a:t> Saint-Louis</a:t>
            </a:r>
            <a:r>
              <a:rPr lang="en-US" dirty="0">
                <a:latin typeface="+mn-lt"/>
                <a:ea typeface="Verdana"/>
              </a:rPr>
              <a:t>, Paris, France; </a:t>
            </a:r>
            <a:r>
              <a:rPr lang="en-US" baseline="30000" dirty="0">
                <a:latin typeface="+mn-lt"/>
                <a:ea typeface="Verdana"/>
              </a:rPr>
              <a:t>8</a:t>
            </a:r>
            <a:r>
              <a:rPr lang="en-US" dirty="0">
                <a:latin typeface="+mn-lt"/>
                <a:ea typeface="Verdana"/>
              </a:rPr>
              <a:t>Institut Gustave Roussy, Paris, France; </a:t>
            </a:r>
            <a:r>
              <a:rPr lang="en-US" baseline="30000" dirty="0">
                <a:latin typeface="+mn-lt"/>
                <a:ea typeface="Verdana"/>
              </a:rPr>
              <a:t>9</a:t>
            </a:r>
            <a:r>
              <a:rPr lang="en-US" dirty="0">
                <a:latin typeface="+mn-lt"/>
                <a:ea typeface="Verdana"/>
              </a:rPr>
              <a:t>Amsterdam University Medical Center, Amsterdam, Netherlands; </a:t>
            </a:r>
            <a:r>
              <a:rPr lang="en-US" baseline="30000" dirty="0">
                <a:latin typeface="+mn-lt"/>
                <a:ea typeface="Verdana"/>
              </a:rPr>
              <a:t>10</a:t>
            </a:r>
            <a:r>
              <a:rPr lang="en-US" dirty="0">
                <a:latin typeface="+mn-lt"/>
                <a:ea typeface="Verdana"/>
              </a:rPr>
              <a:t>The Alfred Hospital, Melbourne, Australia; </a:t>
            </a:r>
            <a:r>
              <a:rPr lang="en-US" baseline="30000" dirty="0">
                <a:latin typeface="+mn-lt"/>
                <a:ea typeface="Verdana"/>
              </a:rPr>
              <a:t>11</a:t>
            </a:r>
            <a:r>
              <a:rPr lang="en-US" dirty="0">
                <a:latin typeface="+mn-lt"/>
                <a:ea typeface="Verdana"/>
              </a:rPr>
              <a:t>Prinses </a:t>
            </a:r>
            <a:r>
              <a:rPr lang="en-US" dirty="0" err="1">
                <a:latin typeface="+mn-lt"/>
                <a:ea typeface="Verdana"/>
              </a:rPr>
              <a:t>Máxima</a:t>
            </a:r>
            <a:r>
              <a:rPr lang="en-US" dirty="0">
                <a:latin typeface="+mn-lt"/>
                <a:ea typeface="Verdana"/>
              </a:rPr>
              <a:t> </a:t>
            </a:r>
            <a:r>
              <a:rPr lang="en-US" spc="-27" dirty="0">
                <a:latin typeface="+mn-lt"/>
                <a:ea typeface="Verdana"/>
              </a:rPr>
              <a:t>Center for Pediatric Oncology Research, Utrecht, Netherlands; </a:t>
            </a:r>
            <a:r>
              <a:rPr lang="en-US" spc="-27" baseline="30000" dirty="0">
                <a:latin typeface="+mn-lt"/>
                <a:ea typeface="Verdana"/>
              </a:rPr>
              <a:t>12</a:t>
            </a:r>
            <a:r>
              <a:rPr lang="en-US" spc="-27" dirty="0">
                <a:latin typeface="+mn-lt"/>
                <a:ea typeface="Verdana"/>
              </a:rPr>
              <a:t>Emory University, Atlanta, GA; </a:t>
            </a:r>
            <a:r>
              <a:rPr lang="en-US" spc="-27" baseline="30000" dirty="0">
                <a:latin typeface="+mn-lt"/>
                <a:ea typeface="Verdana"/>
              </a:rPr>
              <a:t>13</a:t>
            </a:r>
            <a:r>
              <a:rPr lang="en-US" spc="-27" dirty="0">
                <a:latin typeface="+mn-lt"/>
                <a:ea typeface="Verdana"/>
              </a:rPr>
              <a:t>Beth Israel Deaconess Medical Center, Boston, MA; </a:t>
            </a:r>
            <a:r>
              <a:rPr lang="en-US" baseline="30000" dirty="0">
                <a:latin typeface="+mn-lt"/>
                <a:ea typeface="Verdana"/>
              </a:rPr>
              <a:t>14</a:t>
            </a:r>
            <a:r>
              <a:rPr lang="en-US" dirty="0">
                <a:latin typeface="+mn-lt"/>
                <a:ea typeface="Verdana"/>
              </a:rPr>
              <a:t>Oregon Health &amp; Science University, Portland, OR; </a:t>
            </a:r>
            <a:r>
              <a:rPr lang="en-US" baseline="30000" dirty="0">
                <a:latin typeface="+mn-lt"/>
                <a:ea typeface="Verdana"/>
              </a:rPr>
              <a:t>15</a:t>
            </a:r>
            <a:r>
              <a:rPr lang="en-US" dirty="0">
                <a:latin typeface="+mn-lt"/>
                <a:ea typeface="Verdana"/>
              </a:rPr>
              <a:t>Montefiore Medical Center, Bronx, NY; </a:t>
            </a:r>
            <a:r>
              <a:rPr lang="en-US" baseline="30000" dirty="0">
                <a:latin typeface="+mn-lt"/>
                <a:ea typeface="Verdana"/>
              </a:rPr>
              <a:t>16</a:t>
            </a:r>
            <a:r>
              <a:rPr lang="en-US" dirty="0">
                <a:latin typeface="+mn-lt"/>
                <a:ea typeface="Verdana"/>
              </a:rPr>
              <a:t>Sanofi, Cambridge, MA; </a:t>
            </a:r>
            <a:br>
              <a:rPr lang="en-US" dirty="0">
                <a:latin typeface="+mn-lt"/>
                <a:ea typeface="Verdana"/>
              </a:rPr>
            </a:br>
            <a:r>
              <a:rPr lang="en-US" baseline="30000" dirty="0">
                <a:latin typeface="+mn-lt"/>
                <a:ea typeface="Verdana"/>
              </a:rPr>
              <a:t>17</a:t>
            </a:r>
            <a:r>
              <a:rPr lang="en-US" dirty="0">
                <a:latin typeface="+mn-lt"/>
                <a:ea typeface="Verdana"/>
              </a:rPr>
              <a:t>Sanofi, Chilly-Mazarin, France; </a:t>
            </a:r>
            <a:r>
              <a:rPr lang="en-US" baseline="30000" dirty="0">
                <a:latin typeface="+mn-lt"/>
                <a:ea typeface="Verdana"/>
              </a:rPr>
              <a:t>18</a:t>
            </a:r>
            <a:r>
              <a:rPr lang="en-US" dirty="0">
                <a:latin typeface="+mn-lt"/>
                <a:ea typeface="Verdana"/>
              </a:rPr>
              <a:t>City of Hope National Medical Center, Duarte, 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8558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D9AE02A-676D-50DB-045A-FD82994006E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10453" y="6462771"/>
            <a:ext cx="10265664" cy="365125"/>
          </a:xfrm>
          <a:solidFill>
            <a:schemeClr val="bg1"/>
          </a:solidFill>
        </p:spPr>
        <p:txBody>
          <a:bodyPr/>
          <a:lstStyle/>
          <a:p>
            <a:pPr algn="r" defTabSz="1219140">
              <a:defRPr/>
            </a:pPr>
            <a:r>
              <a:rPr lang="en-US" sz="1400" b="1" kern="0" dirty="0" err="1">
                <a:solidFill>
                  <a:srgbClr val="000000"/>
                </a:solidFill>
              </a:rPr>
              <a:t>Pratz</a:t>
            </a:r>
            <a:r>
              <a:rPr lang="en-US" sz="1400" b="1" kern="0" dirty="0">
                <a:solidFill>
                  <a:srgbClr val="000000"/>
                </a:solidFill>
              </a:rPr>
              <a:t> K et al. ASH 2022. Abstract 219.    </a:t>
            </a:r>
            <a:r>
              <a:rPr lang="en-US" sz="1400" b="1" kern="0" dirty="0" err="1">
                <a:solidFill>
                  <a:srgbClr val="000000"/>
                </a:solidFill>
              </a:rPr>
              <a:t>Pratz</a:t>
            </a:r>
            <a:r>
              <a:rPr lang="en-US" sz="1400" b="1" kern="0" dirty="0">
                <a:solidFill>
                  <a:srgbClr val="000000"/>
                </a:solidFill>
              </a:rPr>
              <a:t> KW et al. Am J </a:t>
            </a:r>
            <a:r>
              <a:rPr lang="en-US" sz="1400" b="1" kern="0" dirty="0" err="1">
                <a:solidFill>
                  <a:srgbClr val="000000"/>
                </a:solidFill>
              </a:rPr>
              <a:t>Hematol</a:t>
            </a:r>
            <a:r>
              <a:rPr lang="en-US" sz="1400" b="1" kern="0" dirty="0">
                <a:solidFill>
                  <a:srgbClr val="000000"/>
                </a:solidFill>
              </a:rPr>
              <a:t> 2024;99(4):615-24.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86FC0-5592-1F23-0A2E-BD52606AF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53" y="1546851"/>
            <a:ext cx="7985880" cy="48721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E6781D-6324-D904-EE8C-B9DB21F178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26705" y="2762904"/>
            <a:ext cx="4062505" cy="19195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DD8FF0-0E69-382C-BEAF-723E1075F255}"/>
              </a:ext>
            </a:extLst>
          </p:cNvPr>
          <p:cNvSpPr/>
          <p:nvPr/>
        </p:nvSpPr>
        <p:spPr>
          <a:xfrm rot="16200000">
            <a:off x="-1155172" y="3119688"/>
            <a:ext cx="342267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Probability of Overall Survival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7EE985-6088-FE7A-AB1B-66DA5A35F0D2}"/>
              </a:ext>
            </a:extLst>
          </p:cNvPr>
          <p:cNvSpPr/>
          <p:nvPr/>
        </p:nvSpPr>
        <p:spPr>
          <a:xfrm>
            <a:off x="1171871" y="1741460"/>
            <a:ext cx="6992972" cy="3181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467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Median follow-up time: 43.2 mo (range: &lt;0.1-53.4)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CAA97A04-5622-2B87-4372-CC63BCCD8E0E}"/>
              </a:ext>
            </a:extLst>
          </p:cNvPr>
          <p:cNvGraphicFramePr>
            <a:graphicFrameLocks noGrp="1"/>
          </p:cNvGraphicFramePr>
          <p:nvPr/>
        </p:nvGraphicFramePr>
        <p:xfrm>
          <a:off x="7928921" y="1358753"/>
          <a:ext cx="4062506" cy="1584960"/>
        </p:xfrm>
        <a:graphic>
          <a:graphicData uri="http://schemas.openxmlformats.org/drawingml/2006/table">
            <a:tbl>
              <a:tblPr firstRow="1" bandRow="1"/>
              <a:tblGrid>
                <a:gridCol w="1325355">
                  <a:extLst>
                    <a:ext uri="{9D8B030D-6E8A-4147-A177-3AD203B41FA5}">
                      <a16:colId xmlns:a16="http://schemas.microsoft.com/office/drawing/2014/main" val="3416094347"/>
                    </a:ext>
                  </a:extLst>
                </a:gridCol>
                <a:gridCol w="1477244">
                  <a:extLst>
                    <a:ext uri="{9D8B030D-6E8A-4147-A177-3AD203B41FA5}">
                      <a16:colId xmlns:a16="http://schemas.microsoft.com/office/drawing/2014/main" val="2306497589"/>
                    </a:ext>
                  </a:extLst>
                </a:gridCol>
                <a:gridCol w="1259907">
                  <a:extLst>
                    <a:ext uri="{9D8B030D-6E8A-4147-A177-3AD203B41FA5}">
                      <a16:colId xmlns:a16="http://schemas.microsoft.com/office/drawing/2014/main" val="1657400398"/>
                    </a:ext>
                  </a:extLst>
                </a:gridCol>
              </a:tblGrid>
              <a:tr h="528320">
                <a:tc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Events/</a:t>
                      </a:r>
                      <a:r>
                        <a:rPr lang="en-US" sz="1300" dirty="0" err="1"/>
                        <a:t>Patientsn</a:t>
                      </a:r>
                      <a:r>
                        <a:rPr lang="en-US" sz="1300" dirty="0"/>
                        <a:t> (%)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OS median,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mo (95% CI)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995005841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VEN + AZA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222/286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(77.6)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14.7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(12.1-18.7)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276475570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Placebo + AZA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138/145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(95.2)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9.6 </a:t>
                      </a:r>
                      <a:br>
                        <a:rPr lang="en-US" sz="1300" dirty="0"/>
                      </a:br>
                      <a:r>
                        <a:rPr lang="en-US" sz="1300" dirty="0"/>
                        <a:t>(7.4-12.7)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3437536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0737BB1-61F7-C472-F2B7-B4F449B8FE86}"/>
              </a:ext>
            </a:extLst>
          </p:cNvPr>
          <p:cNvSpPr txBox="1"/>
          <p:nvPr/>
        </p:nvSpPr>
        <p:spPr>
          <a:xfrm>
            <a:off x="7928920" y="3307581"/>
            <a:ext cx="40625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HR = 0.58 (95% CI, 0.465-0.723)</a:t>
            </a:r>
          </a:p>
          <a:p>
            <a:pPr algn="ctr" defTabSz="1219140">
              <a:buClr>
                <a:srgbClr val="000000"/>
              </a:buClr>
            </a:pPr>
            <a:r>
              <a:rPr lang="en-US" sz="1600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</a:t>
            </a:r>
            <a:r>
              <a:rPr lang="en-US" sz="1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&lt; .001</a:t>
            </a:r>
          </a:p>
          <a:p>
            <a:pPr algn="ctr" defTabSz="1219140">
              <a:buClr>
                <a:srgbClr val="000000"/>
              </a:buClr>
            </a:pPr>
            <a:endParaRPr lang="en-US" sz="16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40">
              <a:buClr>
                <a:srgbClr val="000000"/>
              </a:buClr>
            </a:pPr>
            <a:r>
              <a:rPr lang="en-US" sz="1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HR reduction from 0.66 (95% CI, 0.52-0.85)  at 75% OS analysis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3EEE74-15C6-AEAC-FA66-B8B2026D302A}"/>
              </a:ext>
            </a:extLst>
          </p:cNvPr>
          <p:cNvSpPr/>
          <p:nvPr/>
        </p:nvSpPr>
        <p:spPr>
          <a:xfrm>
            <a:off x="6795610" y="4194988"/>
            <a:ext cx="1443639" cy="17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r>
              <a:rPr lang="en-US" sz="1067" kern="0" dirty="0">
                <a:solidFill>
                  <a:srgbClr val="000000"/>
                </a:solidFill>
                <a:latin typeface="Arial"/>
                <a:sym typeface="Arial"/>
              </a:rPr>
              <a:t>+ Censored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65C6B-B7F7-512B-8D6B-7E725DAEF687}"/>
              </a:ext>
            </a:extLst>
          </p:cNvPr>
          <p:cNvSpPr/>
          <p:nvPr/>
        </p:nvSpPr>
        <p:spPr>
          <a:xfrm>
            <a:off x="2703480" y="4760919"/>
            <a:ext cx="342267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1200" b="1" kern="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rPr>
              <a:t>Time, mo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5D451D-FF56-79E5-E201-43F35BC416FF}"/>
              </a:ext>
            </a:extLst>
          </p:cNvPr>
          <p:cNvSpPr/>
          <p:nvPr/>
        </p:nvSpPr>
        <p:spPr>
          <a:xfrm>
            <a:off x="250559" y="5538860"/>
            <a:ext cx="7765471" cy="594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graphicFrame>
        <p:nvGraphicFramePr>
          <p:cNvPr id="11" name="Table 13">
            <a:extLst>
              <a:ext uri="{FF2B5EF4-FFF2-40B4-BE49-F238E27FC236}">
                <a16:creationId xmlns:a16="http://schemas.microsoft.com/office/drawing/2014/main" id="{4EB70E6A-4162-F81C-14C9-23DDF3D8DDFD}"/>
              </a:ext>
            </a:extLst>
          </p:cNvPr>
          <p:cNvGraphicFramePr>
            <a:graphicFrameLocks noGrp="1"/>
          </p:cNvGraphicFramePr>
          <p:nvPr/>
        </p:nvGraphicFramePr>
        <p:xfrm>
          <a:off x="121923" y="5013281"/>
          <a:ext cx="7872928" cy="7350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91261">
                  <a:extLst>
                    <a:ext uri="{9D8B030D-6E8A-4147-A177-3AD203B41FA5}">
                      <a16:colId xmlns:a16="http://schemas.microsoft.com/office/drawing/2014/main" val="3424540277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3971506282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373487307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762266798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117024960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573045776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3299629009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960361260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439914318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118043422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028104864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394121959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575815959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3598867733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262844621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856780693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116731315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1562469086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286116270"/>
                    </a:ext>
                  </a:extLst>
                </a:gridCol>
                <a:gridCol w="362193">
                  <a:extLst>
                    <a:ext uri="{9D8B030D-6E8A-4147-A177-3AD203B41FA5}">
                      <a16:colId xmlns:a16="http://schemas.microsoft.com/office/drawing/2014/main" val="2989277162"/>
                    </a:ext>
                  </a:extLst>
                </a:gridCol>
              </a:tblGrid>
              <a:tr h="247345">
                <a:tc gridSpan="20">
                  <a:txBody>
                    <a:bodyPr/>
                    <a:lstStyle/>
                    <a:p>
                      <a:r>
                        <a:rPr lang="en-US" sz="800" b="1" dirty="0"/>
                        <a:t>No. at Risk</a:t>
                      </a:r>
                    </a:p>
                  </a:txBody>
                  <a:tcPr marL="60960" marR="60960" marT="60960" marB="6096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754395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800" dirty="0"/>
                        <a:t>VEN + AZA</a:t>
                      </a:r>
                    </a:p>
                  </a:txBody>
                  <a:tcPr marL="60960" marR="6096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286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199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153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133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122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113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101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89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78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45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34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18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05856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r>
                        <a:rPr lang="en-US" sz="800" dirty="0"/>
                        <a:t>Placebo + AZA</a:t>
                      </a:r>
                    </a:p>
                  </a:txBody>
                  <a:tcPr marL="60960" marR="60960" marT="60960" marB="6096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145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109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92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77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47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22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17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12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6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5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3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/>
                        <a:t>0</a:t>
                      </a:r>
                    </a:p>
                  </a:txBody>
                  <a:tcPr marL="60960" marR="6096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51541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DAA2B62-8148-71E0-21A6-072E8F568C2A}"/>
              </a:ext>
            </a:extLst>
          </p:cNvPr>
          <p:cNvSpPr txBox="1"/>
          <p:nvPr/>
        </p:nvSpPr>
        <p:spPr>
          <a:xfrm>
            <a:off x="7043286" y="3739243"/>
            <a:ext cx="889987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-US" sz="1067" kern="0" dirty="0">
                <a:solidFill>
                  <a:srgbClr val="517ED0"/>
                </a:solidFill>
                <a:latin typeface="Arial"/>
                <a:cs typeface="Arial"/>
                <a:sym typeface="Arial"/>
              </a:rPr>
              <a:t>VEN + AZA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7F534D-DB4A-C040-D37E-8D8D15E4FB53}"/>
              </a:ext>
            </a:extLst>
          </p:cNvPr>
          <p:cNvSpPr txBox="1"/>
          <p:nvPr/>
        </p:nvSpPr>
        <p:spPr>
          <a:xfrm>
            <a:off x="5197118" y="3982934"/>
            <a:ext cx="1099981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>
              <a:buClr>
                <a:srgbClr val="000000"/>
              </a:buClr>
            </a:pPr>
            <a:r>
              <a:rPr lang="en-US" sz="1067" kern="0" dirty="0">
                <a:solidFill>
                  <a:srgbClr val="2FBA97"/>
                </a:solidFill>
                <a:latin typeface="Arial"/>
                <a:cs typeface="Arial"/>
                <a:sym typeface="Arial"/>
              </a:rPr>
              <a:t>Placebo + AZA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1D9CE43F-0193-5CEC-650F-F44DB110B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820" y="286052"/>
            <a:ext cx="12447639" cy="457200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Long term OS with AZA+VEN needs further improvement (3 year follow-up)</a:t>
            </a:r>
          </a:p>
        </p:txBody>
      </p:sp>
    </p:spTree>
    <p:extLst>
      <p:ext uri="{BB962C8B-B14F-4D97-AF65-F5344CB8AC3E}">
        <p14:creationId xmlns:p14="http://schemas.microsoft.com/office/powerpoint/2010/main" val="1837068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hidden="1">
            <a:extLst>
              <a:ext uri="{FF2B5EF4-FFF2-40B4-BE49-F238E27FC236}">
                <a16:creationId xmlns:a16="http://schemas.microsoft.com/office/drawing/2014/main" id="{6758DE12-5628-AF5A-EBD6-B354BE2D1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2903"/>
            <a:ext cx="12192000" cy="4507887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D24DAE74-2670-C770-0E5C-A42CF3F7A78A}"/>
              </a:ext>
            </a:extLst>
          </p:cNvPr>
          <p:cNvSpPr txBox="1">
            <a:spLocks/>
          </p:cNvSpPr>
          <p:nvPr/>
        </p:nvSpPr>
        <p:spPr>
          <a:xfrm>
            <a:off x="431801" y="6223729"/>
            <a:ext cx="11052628" cy="6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68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40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-27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-2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B-ALL, B-cell acute lymphoblastic leukemia; CD, cluster of differentiation; HR-MDS, high risk-myelodysplasia; NK, natural killer; NKCE, NK cell engager; QW, once weekly; R/R AML, relapsed or refractory acute myeloid leukemia.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Lyapichev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KA,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Clin Lymph </a:t>
            </a:r>
            <a:r>
              <a:rPr kumimoji="0" lang="en-US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Myel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Leuk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2021;21(4):e317-e320. 2. Patnaik MM,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Leuk Lymphoma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2021;62(11):2568-86. 3.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Uckun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FM,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Front Aging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2021;2:757276. 4. El Achi H,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Cancers (Basel)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2020;12(11):3087. 5. Uy GL, et al. </a:t>
            </a: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Blood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2021;137(6):751-62; 6. 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Stein AS, et al. </a:t>
            </a:r>
            <a:r>
              <a:rPr kumimoji="0" lang="fr-FR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 Clin </a:t>
            </a:r>
            <a:r>
              <a:rPr kumimoji="0" lang="fr-FR" sz="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Oncol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2023;41(</a:t>
            </a:r>
            <a:r>
              <a:rPr kumimoji="0" lang="fr-FR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</a:t>
            </a:r>
            <a:r>
              <a:rPr kumimoji="0" lang="fr-FR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16):7005.</a:t>
            </a:r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EB55DF6-7935-FFD7-6BBB-80B56548BB4A}"/>
              </a:ext>
            </a:extLst>
          </p:cNvPr>
          <p:cNvCxnSpPr>
            <a:cxnSpLocks/>
          </p:cNvCxnSpPr>
          <p:nvPr/>
        </p:nvCxnSpPr>
        <p:spPr>
          <a:xfrm>
            <a:off x="431800" y="866667"/>
            <a:ext cx="11328400" cy="0"/>
          </a:xfrm>
          <a:prstGeom prst="line">
            <a:avLst/>
          </a:prstGeom>
          <a:ln w="19050">
            <a:solidFill>
              <a:srgbClr val="7A00E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9" name="Picture 8" descr="A diagram of a cell activity&#10;&#10;Description automatically generated">
            <a:extLst>
              <a:ext uri="{FF2B5EF4-FFF2-40B4-BE49-F238E27FC236}">
                <a16:creationId xmlns:a16="http://schemas.microsoft.com/office/drawing/2014/main" id="{AB22305E-2B73-2C49-BA39-0C8EEAC780E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23848" r="3034" b="16318"/>
          <a:stretch/>
        </p:blipFill>
        <p:spPr>
          <a:xfrm>
            <a:off x="5015060" y="1174907"/>
            <a:ext cx="6740573" cy="2269392"/>
          </a:xfrm>
          <a:prstGeom prst="roundRect">
            <a:avLst>
              <a:gd name="adj" fmla="val 7324"/>
            </a:avLst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32FE94-4176-4185-2048-8371595BF397}"/>
              </a:ext>
            </a:extLst>
          </p:cNvPr>
          <p:cNvSpPr txBox="1"/>
          <p:nvPr/>
        </p:nvSpPr>
        <p:spPr>
          <a:xfrm>
            <a:off x="7269443" y="872658"/>
            <a:ext cx="2172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Mechanism of Action</a:t>
            </a:r>
            <a:endParaRPr kumimoji="0" lang="en-US" sz="13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E5F9B6A-6A8D-061C-833C-561EEF0D9B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4" y="1159607"/>
            <a:ext cx="11159220" cy="4861075"/>
          </a:xfrm>
        </p:spPr>
        <p:txBody>
          <a:bodyPr/>
          <a:lstStyle/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CD123 is widely expressed in </a:t>
            </a:r>
            <a:br>
              <a:rPr lang="en-US" sz="1600" dirty="0"/>
            </a:br>
            <a:r>
              <a:rPr lang="en-US" sz="1600" dirty="0"/>
              <a:t>hematological malignancies</a:t>
            </a:r>
            <a:r>
              <a:rPr lang="en-US" sz="1600" baseline="30000" dirty="0"/>
              <a:t>1-4</a:t>
            </a:r>
            <a:endParaRPr lang="en-US" sz="933" baseline="30000" dirty="0"/>
          </a:p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 cell engagers targeting CD123 have </a:t>
            </a:r>
            <a:br>
              <a:rPr lang="en-US" sz="1600" dirty="0"/>
            </a:br>
            <a:r>
              <a:rPr lang="en-US" sz="1600" dirty="0"/>
              <a:t>displayed some preliminary clinical </a:t>
            </a:r>
            <a:br>
              <a:rPr lang="en-US" sz="1600" dirty="0"/>
            </a:br>
            <a:r>
              <a:rPr lang="en-US" sz="1600" dirty="0"/>
              <a:t>efficacy; however, they have been</a:t>
            </a:r>
            <a:br>
              <a:rPr lang="en-US" sz="1600" dirty="0"/>
            </a:br>
            <a:r>
              <a:rPr lang="en-US" sz="1600" dirty="0"/>
              <a:t> associated with safety concerns </a:t>
            </a:r>
            <a:br>
              <a:rPr lang="en-US" sz="1600" dirty="0"/>
            </a:br>
            <a:r>
              <a:rPr lang="en-US" sz="1600" dirty="0"/>
              <a:t>including cytokine release syndrome </a:t>
            </a:r>
            <a:br>
              <a:rPr lang="en-US" sz="1600" dirty="0"/>
            </a:br>
            <a:r>
              <a:rPr lang="en-US" sz="1600" dirty="0"/>
              <a:t>and neurotoxicity</a:t>
            </a:r>
            <a:r>
              <a:rPr lang="en-US" sz="1600" baseline="30000" dirty="0"/>
              <a:t>5</a:t>
            </a:r>
          </a:p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SAR443579 (SAR’579) is a trifunctional anti-CD123 NKp46xCD16 NKCE targeting the CD123 antigen and co-engaging NKp46 and CD16a on NK cells triggering tumor cell death</a:t>
            </a:r>
          </a:p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TCD17197 (NCT05086315) is an ongoing first-in-human phase 1/2 open-label, multicenter trial evaluating SAR’579 in patients with R/R AML, B-ALL, or HR-MDS</a:t>
            </a:r>
            <a:endParaRPr lang="en-US" sz="933" baseline="30000" dirty="0"/>
          </a:p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 early clinical results, SAR’579 was well tolerated up to 3000 µg/kg QW with no dose-limiting toxicities and clinical remissions were identified at a maximal target dose of 1000 µg/kg/infusion</a:t>
            </a:r>
            <a:r>
              <a:rPr lang="en-US" sz="1600" baseline="30000" dirty="0"/>
              <a:t>6</a:t>
            </a:r>
            <a:r>
              <a:rPr lang="en-US" sz="1600" dirty="0"/>
              <a:t> </a:t>
            </a:r>
          </a:p>
          <a:p>
            <a:pPr marL="287993" indent="-287993">
              <a:spcAft>
                <a:spcPts val="400"/>
              </a:spcAft>
              <a:buClr>
                <a:srgbClr val="7A00E6"/>
              </a:buClr>
              <a:buFont typeface="Arial" panose="020B0604020202020204" pitchFamily="34" charset="0"/>
              <a:buChar char="•"/>
            </a:pPr>
            <a:r>
              <a:rPr lang="en-GB" sz="1600" dirty="0"/>
              <a:t>Here we present updated results from TCD17197 on SAR'579 doses ranging from 10 </a:t>
            </a:r>
            <a:r>
              <a:rPr lang="en-GB" sz="1600" dirty="0" err="1"/>
              <a:t>μg</a:t>
            </a:r>
            <a:r>
              <a:rPr lang="en-GB" sz="1600" dirty="0"/>
              <a:t>/kg through 6000 </a:t>
            </a:r>
            <a:r>
              <a:rPr lang="el-GR" sz="1600" dirty="0"/>
              <a:t>μ</a:t>
            </a:r>
            <a:r>
              <a:rPr lang="en-GB" sz="1600" dirty="0"/>
              <a:t>g/kg at a data cutoff of October 23, 2023</a:t>
            </a:r>
            <a:endParaRPr lang="en-US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D33C3F6-18B3-A65E-204C-06F623ABD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67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30067802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Picture 9">
            <a:extLst>
              <a:ext uri="{FF2B5EF4-FFF2-40B4-BE49-F238E27FC236}">
                <a16:creationId xmlns:a16="http://schemas.microsoft.com/office/drawing/2014/main" id="{921B2FE1-42C4-8DF2-8842-83A3D0EA8EB5}"/>
              </a:ext>
            </a:extLst>
          </p:cNvPr>
          <p:cNvGrpSpPr/>
          <p:nvPr/>
        </p:nvGrpSpPr>
        <p:grpSpPr>
          <a:xfrm>
            <a:off x="973786" y="1078176"/>
            <a:ext cx="10123756" cy="3241804"/>
            <a:chOff x="730339" y="733216"/>
            <a:chExt cx="7592817" cy="2431353"/>
          </a:xfrm>
        </p:grpSpPr>
        <p:grpSp>
          <p:nvGrpSpPr>
            <p:cNvPr id="9" name="Picture 9">
              <a:extLst>
                <a:ext uri="{FF2B5EF4-FFF2-40B4-BE49-F238E27FC236}">
                  <a16:creationId xmlns:a16="http://schemas.microsoft.com/office/drawing/2014/main" id="{9411AEA1-81F9-E79A-62B1-B5E1DBC6671C}"/>
                </a:ext>
              </a:extLst>
            </p:cNvPr>
            <p:cNvGrpSpPr/>
            <p:nvPr/>
          </p:nvGrpSpPr>
          <p:grpSpPr>
            <a:xfrm>
              <a:off x="1302730" y="1812551"/>
              <a:ext cx="6776394" cy="953493"/>
              <a:chOff x="1302730" y="1812551"/>
              <a:chExt cx="6776394" cy="953493"/>
            </a:xfrm>
            <a:noFill/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A1CC2B03-E99A-E0CA-0CAC-4B344F4E5800}"/>
                  </a:ext>
                </a:extLst>
              </p:cNvPr>
              <p:cNvSpPr/>
              <p:nvPr/>
            </p:nvSpPr>
            <p:spPr>
              <a:xfrm>
                <a:off x="1302730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B9113AF1-0D2C-E469-CB1F-485934F78D08}"/>
                  </a:ext>
                </a:extLst>
              </p:cNvPr>
              <p:cNvSpPr/>
              <p:nvPr/>
            </p:nvSpPr>
            <p:spPr>
              <a:xfrm>
                <a:off x="1786308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A947939-394C-AB74-FB8E-845773FC64FE}"/>
                  </a:ext>
                </a:extLst>
              </p:cNvPr>
              <p:cNvSpPr/>
              <p:nvPr/>
            </p:nvSpPr>
            <p:spPr>
              <a:xfrm>
                <a:off x="2269886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852852A-66BB-6980-2149-EB6A4E02B176}"/>
                  </a:ext>
                </a:extLst>
              </p:cNvPr>
              <p:cNvSpPr/>
              <p:nvPr/>
            </p:nvSpPr>
            <p:spPr>
              <a:xfrm>
                <a:off x="2753464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753C86E-8738-2526-6A9D-393609859AFE}"/>
                  </a:ext>
                </a:extLst>
              </p:cNvPr>
              <p:cNvSpPr/>
              <p:nvPr/>
            </p:nvSpPr>
            <p:spPr>
              <a:xfrm>
                <a:off x="3237041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0A919705-E341-B4B4-B6A5-0D535256EE06}"/>
                  </a:ext>
                </a:extLst>
              </p:cNvPr>
              <p:cNvSpPr/>
              <p:nvPr/>
            </p:nvSpPr>
            <p:spPr>
              <a:xfrm>
                <a:off x="3720554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CB2D05-935E-797B-508A-AA89B292E6C7}"/>
                  </a:ext>
                </a:extLst>
              </p:cNvPr>
              <p:cNvSpPr/>
              <p:nvPr/>
            </p:nvSpPr>
            <p:spPr>
              <a:xfrm>
                <a:off x="4204132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2A69F41-43DD-07F4-37BF-772CEA3BDC8C}"/>
                  </a:ext>
                </a:extLst>
              </p:cNvPr>
              <p:cNvSpPr/>
              <p:nvPr/>
            </p:nvSpPr>
            <p:spPr>
              <a:xfrm>
                <a:off x="4687710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AB247AE-C469-40FB-C485-387169088CB5}"/>
                  </a:ext>
                </a:extLst>
              </p:cNvPr>
              <p:cNvSpPr/>
              <p:nvPr/>
            </p:nvSpPr>
            <p:spPr>
              <a:xfrm>
                <a:off x="5171288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A7F170B-1995-6623-6B6C-E735FD3DB44A}"/>
                  </a:ext>
                </a:extLst>
              </p:cNvPr>
              <p:cNvSpPr/>
              <p:nvPr/>
            </p:nvSpPr>
            <p:spPr>
              <a:xfrm>
                <a:off x="5654800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7A0CE0B6-157B-E25E-32FC-9A0A5CE382B6}"/>
                  </a:ext>
                </a:extLst>
              </p:cNvPr>
              <p:cNvSpPr/>
              <p:nvPr/>
            </p:nvSpPr>
            <p:spPr>
              <a:xfrm>
                <a:off x="6138378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E762CA3-B2E6-0244-078F-22064A73E266}"/>
                  </a:ext>
                </a:extLst>
              </p:cNvPr>
              <p:cNvSpPr/>
              <p:nvPr/>
            </p:nvSpPr>
            <p:spPr>
              <a:xfrm>
                <a:off x="6621956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19177B0-FC51-49A8-59E9-8A4AA0433A6D}"/>
                  </a:ext>
                </a:extLst>
              </p:cNvPr>
              <p:cNvSpPr/>
              <p:nvPr/>
            </p:nvSpPr>
            <p:spPr>
              <a:xfrm>
                <a:off x="7105534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C9E2DC5F-53B6-825F-EFB8-76EB38D0F9B4}"/>
                  </a:ext>
                </a:extLst>
              </p:cNvPr>
              <p:cNvSpPr/>
              <p:nvPr/>
            </p:nvSpPr>
            <p:spPr>
              <a:xfrm>
                <a:off x="7589111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2764FBE8-3798-8BF4-57A7-BA43FBCCDD7F}"/>
                  </a:ext>
                </a:extLst>
              </p:cNvPr>
              <p:cNvSpPr/>
              <p:nvPr/>
            </p:nvSpPr>
            <p:spPr>
              <a:xfrm>
                <a:off x="8072624" y="1812551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Picture 9">
              <a:extLst>
                <a:ext uri="{FF2B5EF4-FFF2-40B4-BE49-F238E27FC236}">
                  <a16:creationId xmlns:a16="http://schemas.microsoft.com/office/drawing/2014/main" id="{5303063F-A140-4EF9-3404-669F2A571A84}"/>
                </a:ext>
              </a:extLst>
            </p:cNvPr>
            <p:cNvGrpSpPr/>
            <p:nvPr/>
          </p:nvGrpSpPr>
          <p:grpSpPr>
            <a:xfrm>
              <a:off x="1302730" y="774877"/>
              <a:ext cx="6776394" cy="953493"/>
              <a:chOff x="1302730" y="774877"/>
              <a:chExt cx="6776394" cy="953493"/>
            </a:xfrm>
            <a:noFill/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8C300BA-E64F-114B-997A-75266FD6B3AF}"/>
                  </a:ext>
                </a:extLst>
              </p:cNvPr>
              <p:cNvSpPr/>
              <p:nvPr/>
            </p:nvSpPr>
            <p:spPr>
              <a:xfrm>
                <a:off x="1302730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E2DA73C-D4C6-4A22-8F84-52CCEFB84CB5}"/>
                  </a:ext>
                </a:extLst>
              </p:cNvPr>
              <p:cNvSpPr/>
              <p:nvPr/>
            </p:nvSpPr>
            <p:spPr>
              <a:xfrm>
                <a:off x="1786308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7DD16C25-6FE5-D0EF-709C-F1CE9288D94D}"/>
                  </a:ext>
                </a:extLst>
              </p:cNvPr>
              <p:cNvSpPr/>
              <p:nvPr/>
            </p:nvSpPr>
            <p:spPr>
              <a:xfrm>
                <a:off x="2269886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609D81BA-F9E5-D238-1212-A9D5D09E92B9}"/>
                  </a:ext>
                </a:extLst>
              </p:cNvPr>
              <p:cNvSpPr/>
              <p:nvPr/>
            </p:nvSpPr>
            <p:spPr>
              <a:xfrm>
                <a:off x="2753464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E1899C6-3917-2D89-E8F8-EE24E6529793}"/>
                  </a:ext>
                </a:extLst>
              </p:cNvPr>
              <p:cNvSpPr/>
              <p:nvPr/>
            </p:nvSpPr>
            <p:spPr>
              <a:xfrm>
                <a:off x="3237041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1E9020C-1FBD-D380-A5F9-784A1A9E4545}"/>
                  </a:ext>
                </a:extLst>
              </p:cNvPr>
              <p:cNvSpPr/>
              <p:nvPr/>
            </p:nvSpPr>
            <p:spPr>
              <a:xfrm>
                <a:off x="3720554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FCDAAB3-0C56-CC21-5C53-E4BED16B61A3}"/>
                  </a:ext>
                </a:extLst>
              </p:cNvPr>
              <p:cNvSpPr/>
              <p:nvPr/>
            </p:nvSpPr>
            <p:spPr>
              <a:xfrm>
                <a:off x="4204132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622C4ADA-9428-83C7-4C7C-07F51D7CEEBA}"/>
                  </a:ext>
                </a:extLst>
              </p:cNvPr>
              <p:cNvSpPr/>
              <p:nvPr/>
            </p:nvSpPr>
            <p:spPr>
              <a:xfrm>
                <a:off x="4687710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5BFC724-DAAF-E906-BDE5-CD37B09A85B6}"/>
                  </a:ext>
                </a:extLst>
              </p:cNvPr>
              <p:cNvSpPr/>
              <p:nvPr/>
            </p:nvSpPr>
            <p:spPr>
              <a:xfrm>
                <a:off x="5171288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C60F509E-0A3E-7B88-C08E-9B6E0A4EBF1F}"/>
                  </a:ext>
                </a:extLst>
              </p:cNvPr>
              <p:cNvSpPr/>
              <p:nvPr/>
            </p:nvSpPr>
            <p:spPr>
              <a:xfrm>
                <a:off x="5654800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4392950-E3D7-221B-749C-713406B619ED}"/>
                  </a:ext>
                </a:extLst>
              </p:cNvPr>
              <p:cNvSpPr/>
              <p:nvPr/>
            </p:nvSpPr>
            <p:spPr>
              <a:xfrm>
                <a:off x="6138378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2F27F00F-BBA2-30F3-E495-AA5D7BB03518}"/>
                  </a:ext>
                </a:extLst>
              </p:cNvPr>
              <p:cNvSpPr/>
              <p:nvPr/>
            </p:nvSpPr>
            <p:spPr>
              <a:xfrm>
                <a:off x="6621956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DE29D85-153F-19C4-CDC2-E1B5E52019EE}"/>
                  </a:ext>
                </a:extLst>
              </p:cNvPr>
              <p:cNvSpPr/>
              <p:nvPr/>
            </p:nvSpPr>
            <p:spPr>
              <a:xfrm>
                <a:off x="7105534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ADB1F35-3563-D4BD-268F-8AAABF2139E1}"/>
                  </a:ext>
                </a:extLst>
              </p:cNvPr>
              <p:cNvSpPr/>
              <p:nvPr/>
            </p:nvSpPr>
            <p:spPr>
              <a:xfrm>
                <a:off x="7589111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C306C545-CEDC-167D-511F-5B2CE65934F3}"/>
                  </a:ext>
                </a:extLst>
              </p:cNvPr>
              <p:cNvSpPr/>
              <p:nvPr/>
            </p:nvSpPr>
            <p:spPr>
              <a:xfrm>
                <a:off x="8072624" y="774877"/>
                <a:ext cx="6500" cy="953493"/>
              </a:xfrm>
              <a:custGeom>
                <a:avLst/>
                <a:gdLst>
                  <a:gd name="connsiteX0" fmla="*/ 0 w 6500"/>
                  <a:gd name="connsiteY0" fmla="*/ 0 h 953493"/>
                  <a:gd name="connsiteX1" fmla="*/ 0 w 6500"/>
                  <a:gd name="connsiteY1" fmla="*/ 953493 h 95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00" h="953493">
                    <a:moveTo>
                      <a:pt x="0" y="0"/>
                    </a:moveTo>
                    <a:lnTo>
                      <a:pt x="0" y="953493"/>
                    </a:lnTo>
                  </a:path>
                </a:pathLst>
              </a:custGeom>
              <a:ln w="6500" cap="flat">
                <a:solidFill>
                  <a:srgbClr val="D9D9D9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70B6D1F-57C9-6362-8EDC-1F053E01156B}"/>
                </a:ext>
              </a:extLst>
            </p:cNvPr>
            <p:cNvSpPr/>
            <p:nvPr/>
          </p:nvSpPr>
          <p:spPr>
            <a:xfrm>
              <a:off x="819998" y="904237"/>
              <a:ext cx="3671264" cy="47583"/>
            </a:xfrm>
            <a:custGeom>
              <a:avLst/>
              <a:gdLst>
                <a:gd name="connsiteX0" fmla="*/ 0 w 3671264"/>
                <a:gd name="connsiteY0" fmla="*/ 0 h 47583"/>
                <a:gd name="connsiteX1" fmla="*/ 3671265 w 3671264"/>
                <a:gd name="connsiteY1" fmla="*/ 0 h 47583"/>
                <a:gd name="connsiteX2" fmla="*/ 3671265 w 3671264"/>
                <a:gd name="connsiteY2" fmla="*/ 47584 h 47583"/>
                <a:gd name="connsiteX3" fmla="*/ 0 w 3671264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71264" h="47583">
                  <a:moveTo>
                    <a:pt x="0" y="0"/>
                  </a:moveTo>
                  <a:lnTo>
                    <a:pt x="3671265" y="0"/>
                  </a:lnTo>
                  <a:lnTo>
                    <a:pt x="3671265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CF95B26-783D-8CB5-C2D9-D78E99A3A958}"/>
                </a:ext>
              </a:extLst>
            </p:cNvPr>
            <p:cNvSpPr/>
            <p:nvPr/>
          </p:nvSpPr>
          <p:spPr>
            <a:xfrm>
              <a:off x="819998" y="845407"/>
              <a:ext cx="6039099" cy="47583"/>
            </a:xfrm>
            <a:custGeom>
              <a:avLst/>
              <a:gdLst>
                <a:gd name="connsiteX0" fmla="*/ 0 w 6039099"/>
                <a:gd name="connsiteY0" fmla="*/ 0 h 47583"/>
                <a:gd name="connsiteX1" fmla="*/ 6039100 w 6039099"/>
                <a:gd name="connsiteY1" fmla="*/ 0 h 47583"/>
                <a:gd name="connsiteX2" fmla="*/ 6039100 w 6039099"/>
                <a:gd name="connsiteY2" fmla="*/ 47584 h 47583"/>
                <a:gd name="connsiteX3" fmla="*/ 0 w 6039099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9099" h="47583">
                  <a:moveTo>
                    <a:pt x="0" y="0"/>
                  </a:moveTo>
                  <a:lnTo>
                    <a:pt x="6039100" y="0"/>
                  </a:lnTo>
                  <a:lnTo>
                    <a:pt x="6039100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399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AEDD269-7CD9-728A-56D9-3267BF7AB908}"/>
                </a:ext>
              </a:extLst>
            </p:cNvPr>
            <p:cNvSpPr/>
            <p:nvPr/>
          </p:nvSpPr>
          <p:spPr>
            <a:xfrm>
              <a:off x="819998" y="786513"/>
              <a:ext cx="7225324" cy="47583"/>
            </a:xfrm>
            <a:custGeom>
              <a:avLst/>
              <a:gdLst>
                <a:gd name="connsiteX0" fmla="*/ 0 w 7225324"/>
                <a:gd name="connsiteY0" fmla="*/ 0 h 47583"/>
                <a:gd name="connsiteX1" fmla="*/ 7225325 w 7225324"/>
                <a:gd name="connsiteY1" fmla="*/ 0 h 47583"/>
                <a:gd name="connsiteX2" fmla="*/ 7225325 w 7225324"/>
                <a:gd name="connsiteY2" fmla="*/ 47584 h 47583"/>
                <a:gd name="connsiteX3" fmla="*/ 0 w 7225324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5324" h="47583">
                  <a:moveTo>
                    <a:pt x="0" y="0"/>
                  </a:moveTo>
                  <a:lnTo>
                    <a:pt x="7225325" y="0"/>
                  </a:lnTo>
                  <a:lnTo>
                    <a:pt x="7225325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88DD5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7A0FF-E8B1-F8F3-C1B9-CF51BD060AB1}"/>
                </a:ext>
              </a:extLst>
            </p:cNvPr>
            <p:cNvSpPr/>
            <p:nvPr/>
          </p:nvSpPr>
          <p:spPr>
            <a:xfrm>
              <a:off x="819998" y="1022026"/>
              <a:ext cx="1781482" cy="47583"/>
            </a:xfrm>
            <a:custGeom>
              <a:avLst/>
              <a:gdLst>
                <a:gd name="connsiteX0" fmla="*/ 0 w 1781482"/>
                <a:gd name="connsiteY0" fmla="*/ 0 h 47583"/>
                <a:gd name="connsiteX1" fmla="*/ 1781483 w 1781482"/>
                <a:gd name="connsiteY1" fmla="*/ 0 h 47583"/>
                <a:gd name="connsiteX2" fmla="*/ 1781483 w 1781482"/>
                <a:gd name="connsiteY2" fmla="*/ 47584 h 47583"/>
                <a:gd name="connsiteX3" fmla="*/ 0 w 1781482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81482" h="47583">
                  <a:moveTo>
                    <a:pt x="0" y="0"/>
                  </a:moveTo>
                  <a:lnTo>
                    <a:pt x="1781483" y="0"/>
                  </a:lnTo>
                  <a:lnTo>
                    <a:pt x="1781483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88DD5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847B450-F421-EB6C-62FC-9A6C538131F2}"/>
                </a:ext>
              </a:extLst>
            </p:cNvPr>
            <p:cNvSpPr/>
            <p:nvPr/>
          </p:nvSpPr>
          <p:spPr>
            <a:xfrm>
              <a:off x="819998" y="1139815"/>
              <a:ext cx="999008" cy="47583"/>
            </a:xfrm>
            <a:custGeom>
              <a:avLst/>
              <a:gdLst>
                <a:gd name="connsiteX0" fmla="*/ 0 w 999008"/>
                <a:gd name="connsiteY0" fmla="*/ 0 h 47583"/>
                <a:gd name="connsiteX1" fmla="*/ 999008 w 999008"/>
                <a:gd name="connsiteY1" fmla="*/ 0 h 47583"/>
                <a:gd name="connsiteX2" fmla="*/ 999008 w 999008"/>
                <a:gd name="connsiteY2" fmla="*/ 47584 h 47583"/>
                <a:gd name="connsiteX3" fmla="*/ 0 w 999008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99008" h="47583">
                  <a:moveTo>
                    <a:pt x="0" y="0"/>
                  </a:moveTo>
                  <a:lnTo>
                    <a:pt x="999008" y="0"/>
                  </a:lnTo>
                  <a:lnTo>
                    <a:pt x="999008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88DD5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1645D0E-5BBE-076A-C82D-B863FBD0566C}"/>
                </a:ext>
              </a:extLst>
            </p:cNvPr>
            <p:cNvSpPr/>
            <p:nvPr/>
          </p:nvSpPr>
          <p:spPr>
            <a:xfrm>
              <a:off x="819998" y="1669800"/>
              <a:ext cx="108819" cy="47583"/>
            </a:xfrm>
            <a:custGeom>
              <a:avLst/>
              <a:gdLst>
                <a:gd name="connsiteX0" fmla="*/ 0 w 108819"/>
                <a:gd name="connsiteY0" fmla="*/ 0 h 47583"/>
                <a:gd name="connsiteX1" fmla="*/ 108820 w 108819"/>
                <a:gd name="connsiteY1" fmla="*/ 0 h 47583"/>
                <a:gd name="connsiteX2" fmla="*/ 108820 w 108819"/>
                <a:gd name="connsiteY2" fmla="*/ 47584 h 47583"/>
                <a:gd name="connsiteX3" fmla="*/ 0 w 108819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819" h="47583">
                  <a:moveTo>
                    <a:pt x="0" y="0"/>
                  </a:moveTo>
                  <a:lnTo>
                    <a:pt x="108820" y="0"/>
                  </a:lnTo>
                  <a:lnTo>
                    <a:pt x="108820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88DD5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275E8BB-DC8D-FB69-7555-1543817CCD46}"/>
                </a:ext>
              </a:extLst>
            </p:cNvPr>
            <p:cNvSpPr/>
            <p:nvPr/>
          </p:nvSpPr>
          <p:spPr>
            <a:xfrm>
              <a:off x="819998" y="1080920"/>
              <a:ext cx="1672988" cy="47583"/>
            </a:xfrm>
            <a:custGeom>
              <a:avLst/>
              <a:gdLst>
                <a:gd name="connsiteX0" fmla="*/ 0 w 1672988"/>
                <a:gd name="connsiteY0" fmla="*/ 0 h 47583"/>
                <a:gd name="connsiteX1" fmla="*/ 1672988 w 1672988"/>
                <a:gd name="connsiteY1" fmla="*/ 0 h 47583"/>
                <a:gd name="connsiteX2" fmla="*/ 1672988 w 1672988"/>
                <a:gd name="connsiteY2" fmla="*/ 47584 h 47583"/>
                <a:gd name="connsiteX3" fmla="*/ 0 w 1672988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988" h="47583">
                  <a:moveTo>
                    <a:pt x="0" y="0"/>
                  </a:moveTo>
                  <a:lnTo>
                    <a:pt x="1672988" y="0"/>
                  </a:lnTo>
                  <a:lnTo>
                    <a:pt x="1672988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399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234F748-E120-C2F5-8948-98C1EE41DB20}"/>
                </a:ext>
              </a:extLst>
            </p:cNvPr>
            <p:cNvSpPr/>
            <p:nvPr/>
          </p:nvSpPr>
          <p:spPr>
            <a:xfrm>
              <a:off x="819998" y="1493117"/>
              <a:ext cx="531487" cy="47583"/>
            </a:xfrm>
            <a:custGeom>
              <a:avLst/>
              <a:gdLst>
                <a:gd name="connsiteX0" fmla="*/ 0 w 531487"/>
                <a:gd name="connsiteY0" fmla="*/ 0 h 47583"/>
                <a:gd name="connsiteX1" fmla="*/ 531487 w 531487"/>
                <a:gd name="connsiteY1" fmla="*/ 0 h 47583"/>
                <a:gd name="connsiteX2" fmla="*/ 531487 w 531487"/>
                <a:gd name="connsiteY2" fmla="*/ 47584 h 47583"/>
                <a:gd name="connsiteX3" fmla="*/ 0 w 531487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487" h="47583">
                  <a:moveTo>
                    <a:pt x="0" y="0"/>
                  </a:moveTo>
                  <a:lnTo>
                    <a:pt x="531487" y="0"/>
                  </a:lnTo>
                  <a:lnTo>
                    <a:pt x="531487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399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B621C854-F462-FDE9-CC4F-C2F65A05DE20}"/>
                </a:ext>
              </a:extLst>
            </p:cNvPr>
            <p:cNvSpPr/>
            <p:nvPr/>
          </p:nvSpPr>
          <p:spPr>
            <a:xfrm>
              <a:off x="819998" y="1610906"/>
              <a:ext cx="437293" cy="47583"/>
            </a:xfrm>
            <a:custGeom>
              <a:avLst/>
              <a:gdLst>
                <a:gd name="connsiteX0" fmla="*/ 0 w 437293"/>
                <a:gd name="connsiteY0" fmla="*/ 0 h 47583"/>
                <a:gd name="connsiteX1" fmla="*/ 437294 w 437293"/>
                <a:gd name="connsiteY1" fmla="*/ 0 h 47583"/>
                <a:gd name="connsiteX2" fmla="*/ 437294 w 437293"/>
                <a:gd name="connsiteY2" fmla="*/ 47584 h 47583"/>
                <a:gd name="connsiteX3" fmla="*/ 0 w 437293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37293" h="47583">
                  <a:moveTo>
                    <a:pt x="0" y="0"/>
                  </a:moveTo>
                  <a:lnTo>
                    <a:pt x="437294" y="0"/>
                  </a:lnTo>
                  <a:lnTo>
                    <a:pt x="437294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399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69C431BC-3D0D-50EA-CA8A-C9F5D6940B10}"/>
                </a:ext>
              </a:extLst>
            </p:cNvPr>
            <p:cNvSpPr/>
            <p:nvPr/>
          </p:nvSpPr>
          <p:spPr>
            <a:xfrm>
              <a:off x="819998" y="963131"/>
              <a:ext cx="1793248" cy="47583"/>
            </a:xfrm>
            <a:custGeom>
              <a:avLst/>
              <a:gdLst>
                <a:gd name="connsiteX0" fmla="*/ 0 w 1793248"/>
                <a:gd name="connsiteY0" fmla="*/ 0 h 47583"/>
                <a:gd name="connsiteX1" fmla="*/ 1793249 w 1793248"/>
                <a:gd name="connsiteY1" fmla="*/ 0 h 47583"/>
                <a:gd name="connsiteX2" fmla="*/ 1793249 w 1793248"/>
                <a:gd name="connsiteY2" fmla="*/ 47584 h 47583"/>
                <a:gd name="connsiteX3" fmla="*/ 0 w 1793248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93248" h="47583">
                  <a:moveTo>
                    <a:pt x="0" y="0"/>
                  </a:moveTo>
                  <a:lnTo>
                    <a:pt x="1793249" y="0"/>
                  </a:lnTo>
                  <a:lnTo>
                    <a:pt x="1793249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AC2FA2C2-AFCA-F615-586C-ECE58CCAE61A}"/>
                </a:ext>
              </a:extLst>
            </p:cNvPr>
            <p:cNvSpPr/>
            <p:nvPr/>
          </p:nvSpPr>
          <p:spPr>
            <a:xfrm>
              <a:off x="819998" y="1198709"/>
              <a:ext cx="901369" cy="47583"/>
            </a:xfrm>
            <a:custGeom>
              <a:avLst/>
              <a:gdLst>
                <a:gd name="connsiteX0" fmla="*/ 0 w 901369"/>
                <a:gd name="connsiteY0" fmla="*/ 0 h 47583"/>
                <a:gd name="connsiteX1" fmla="*/ 901370 w 901369"/>
                <a:gd name="connsiteY1" fmla="*/ 0 h 47583"/>
                <a:gd name="connsiteX2" fmla="*/ 901370 w 901369"/>
                <a:gd name="connsiteY2" fmla="*/ 47584 h 47583"/>
                <a:gd name="connsiteX3" fmla="*/ 0 w 901369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01369" h="47583">
                  <a:moveTo>
                    <a:pt x="0" y="0"/>
                  </a:moveTo>
                  <a:lnTo>
                    <a:pt x="901370" y="0"/>
                  </a:lnTo>
                  <a:lnTo>
                    <a:pt x="901370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6215DFD-56B3-C6D2-BFBA-BD2B7AF6DF94}"/>
                </a:ext>
              </a:extLst>
            </p:cNvPr>
            <p:cNvSpPr/>
            <p:nvPr/>
          </p:nvSpPr>
          <p:spPr>
            <a:xfrm>
              <a:off x="819998" y="1257604"/>
              <a:ext cx="873092" cy="47583"/>
            </a:xfrm>
            <a:custGeom>
              <a:avLst/>
              <a:gdLst>
                <a:gd name="connsiteX0" fmla="*/ 0 w 873092"/>
                <a:gd name="connsiteY0" fmla="*/ 0 h 47583"/>
                <a:gd name="connsiteX1" fmla="*/ 873092 w 873092"/>
                <a:gd name="connsiteY1" fmla="*/ 0 h 47583"/>
                <a:gd name="connsiteX2" fmla="*/ 873092 w 873092"/>
                <a:gd name="connsiteY2" fmla="*/ 47584 h 47583"/>
                <a:gd name="connsiteX3" fmla="*/ 0 w 873092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3092" h="47583">
                  <a:moveTo>
                    <a:pt x="0" y="0"/>
                  </a:moveTo>
                  <a:lnTo>
                    <a:pt x="873092" y="0"/>
                  </a:lnTo>
                  <a:lnTo>
                    <a:pt x="873092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65501ED9-6860-FCC1-977D-641871276F80}"/>
                </a:ext>
              </a:extLst>
            </p:cNvPr>
            <p:cNvSpPr/>
            <p:nvPr/>
          </p:nvSpPr>
          <p:spPr>
            <a:xfrm>
              <a:off x="819998" y="1316433"/>
              <a:ext cx="662473" cy="47583"/>
            </a:xfrm>
            <a:custGeom>
              <a:avLst/>
              <a:gdLst>
                <a:gd name="connsiteX0" fmla="*/ 0 w 662473"/>
                <a:gd name="connsiteY0" fmla="*/ 0 h 47583"/>
                <a:gd name="connsiteX1" fmla="*/ 662474 w 662473"/>
                <a:gd name="connsiteY1" fmla="*/ 0 h 47583"/>
                <a:gd name="connsiteX2" fmla="*/ 662474 w 662473"/>
                <a:gd name="connsiteY2" fmla="*/ 47584 h 47583"/>
                <a:gd name="connsiteX3" fmla="*/ 0 w 662473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473" h="47583">
                  <a:moveTo>
                    <a:pt x="0" y="0"/>
                  </a:moveTo>
                  <a:lnTo>
                    <a:pt x="662474" y="0"/>
                  </a:lnTo>
                  <a:lnTo>
                    <a:pt x="662474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001FD49-D5E0-BFE4-0E09-651EA3150A10}"/>
                </a:ext>
              </a:extLst>
            </p:cNvPr>
            <p:cNvSpPr/>
            <p:nvPr/>
          </p:nvSpPr>
          <p:spPr>
            <a:xfrm>
              <a:off x="819998" y="1375328"/>
              <a:ext cx="662473" cy="47583"/>
            </a:xfrm>
            <a:custGeom>
              <a:avLst/>
              <a:gdLst>
                <a:gd name="connsiteX0" fmla="*/ 0 w 662473"/>
                <a:gd name="connsiteY0" fmla="*/ 0 h 47583"/>
                <a:gd name="connsiteX1" fmla="*/ 662474 w 662473"/>
                <a:gd name="connsiteY1" fmla="*/ 0 h 47583"/>
                <a:gd name="connsiteX2" fmla="*/ 662474 w 662473"/>
                <a:gd name="connsiteY2" fmla="*/ 47584 h 47583"/>
                <a:gd name="connsiteX3" fmla="*/ 0 w 662473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473" h="47583">
                  <a:moveTo>
                    <a:pt x="0" y="0"/>
                  </a:moveTo>
                  <a:lnTo>
                    <a:pt x="662474" y="0"/>
                  </a:lnTo>
                  <a:lnTo>
                    <a:pt x="662474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EE4B3C8-0BFC-6400-04B9-CCAC2CB0565E}"/>
                </a:ext>
              </a:extLst>
            </p:cNvPr>
            <p:cNvSpPr/>
            <p:nvPr/>
          </p:nvSpPr>
          <p:spPr>
            <a:xfrm>
              <a:off x="819998" y="1434222"/>
              <a:ext cx="643686" cy="47583"/>
            </a:xfrm>
            <a:custGeom>
              <a:avLst/>
              <a:gdLst>
                <a:gd name="connsiteX0" fmla="*/ 0 w 643686"/>
                <a:gd name="connsiteY0" fmla="*/ 0 h 47583"/>
                <a:gd name="connsiteX1" fmla="*/ 643687 w 643686"/>
                <a:gd name="connsiteY1" fmla="*/ 0 h 47583"/>
                <a:gd name="connsiteX2" fmla="*/ 643687 w 643686"/>
                <a:gd name="connsiteY2" fmla="*/ 47584 h 47583"/>
                <a:gd name="connsiteX3" fmla="*/ 0 w 643686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686" h="47583">
                  <a:moveTo>
                    <a:pt x="0" y="0"/>
                  </a:moveTo>
                  <a:lnTo>
                    <a:pt x="643687" y="0"/>
                  </a:lnTo>
                  <a:lnTo>
                    <a:pt x="643687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514488F-8718-58EB-D81F-49BDEDF24DED}"/>
                </a:ext>
              </a:extLst>
            </p:cNvPr>
            <p:cNvSpPr/>
            <p:nvPr/>
          </p:nvSpPr>
          <p:spPr>
            <a:xfrm>
              <a:off x="819998" y="1552011"/>
              <a:ext cx="441259" cy="47583"/>
            </a:xfrm>
            <a:custGeom>
              <a:avLst/>
              <a:gdLst>
                <a:gd name="connsiteX0" fmla="*/ 0 w 441259"/>
                <a:gd name="connsiteY0" fmla="*/ 0 h 47583"/>
                <a:gd name="connsiteX1" fmla="*/ 441259 w 441259"/>
                <a:gd name="connsiteY1" fmla="*/ 0 h 47583"/>
                <a:gd name="connsiteX2" fmla="*/ 441259 w 441259"/>
                <a:gd name="connsiteY2" fmla="*/ 47584 h 47583"/>
                <a:gd name="connsiteX3" fmla="*/ 0 w 441259"/>
                <a:gd name="connsiteY3" fmla="*/ 47584 h 4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1259" h="47583">
                  <a:moveTo>
                    <a:pt x="0" y="0"/>
                  </a:moveTo>
                  <a:lnTo>
                    <a:pt x="441259" y="0"/>
                  </a:lnTo>
                  <a:lnTo>
                    <a:pt x="441259" y="47584"/>
                  </a:lnTo>
                  <a:lnTo>
                    <a:pt x="0" y="47584"/>
                  </a:lnTo>
                  <a:close/>
                </a:path>
              </a:pathLst>
            </a:custGeom>
            <a:solidFill>
              <a:srgbClr val="315C1C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EB3A76A0-78D4-794C-60DF-E76E930E3D83}"/>
                </a:ext>
              </a:extLst>
            </p:cNvPr>
            <p:cNvSpPr/>
            <p:nvPr/>
          </p:nvSpPr>
          <p:spPr>
            <a:xfrm>
              <a:off x="819998" y="1957457"/>
              <a:ext cx="1329692" cy="28212"/>
            </a:xfrm>
            <a:custGeom>
              <a:avLst/>
              <a:gdLst>
                <a:gd name="connsiteX0" fmla="*/ 0 w 1329692"/>
                <a:gd name="connsiteY0" fmla="*/ 0 h 28212"/>
                <a:gd name="connsiteX1" fmla="*/ 1329693 w 1329692"/>
                <a:gd name="connsiteY1" fmla="*/ 0 h 28212"/>
                <a:gd name="connsiteX2" fmla="*/ 1329693 w 1329692"/>
                <a:gd name="connsiteY2" fmla="*/ 28212 h 28212"/>
                <a:gd name="connsiteX3" fmla="*/ 0 w 1329692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9692" h="28212">
                  <a:moveTo>
                    <a:pt x="0" y="0"/>
                  </a:moveTo>
                  <a:lnTo>
                    <a:pt x="1329693" y="0"/>
                  </a:lnTo>
                  <a:lnTo>
                    <a:pt x="1329693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0077A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0D1AFBE5-0957-9A63-CACB-9399288673EA}"/>
                </a:ext>
              </a:extLst>
            </p:cNvPr>
            <p:cNvSpPr/>
            <p:nvPr/>
          </p:nvSpPr>
          <p:spPr>
            <a:xfrm>
              <a:off x="819998" y="1887637"/>
              <a:ext cx="1367135" cy="27497"/>
            </a:xfrm>
            <a:custGeom>
              <a:avLst/>
              <a:gdLst>
                <a:gd name="connsiteX0" fmla="*/ 0 w 1367135"/>
                <a:gd name="connsiteY0" fmla="*/ 0 h 27497"/>
                <a:gd name="connsiteX1" fmla="*/ 1367136 w 1367135"/>
                <a:gd name="connsiteY1" fmla="*/ 0 h 27497"/>
                <a:gd name="connsiteX2" fmla="*/ 1367136 w 1367135"/>
                <a:gd name="connsiteY2" fmla="*/ 27497 h 27497"/>
                <a:gd name="connsiteX3" fmla="*/ 0 w 1367135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135" h="27497">
                  <a:moveTo>
                    <a:pt x="0" y="0"/>
                  </a:moveTo>
                  <a:lnTo>
                    <a:pt x="1367136" y="0"/>
                  </a:lnTo>
                  <a:lnTo>
                    <a:pt x="1367136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D1128887-A369-EC83-E0BC-7D3C8DF7C851}"/>
                </a:ext>
              </a:extLst>
            </p:cNvPr>
            <p:cNvSpPr/>
            <p:nvPr/>
          </p:nvSpPr>
          <p:spPr>
            <a:xfrm>
              <a:off x="819998" y="1852727"/>
              <a:ext cx="1447418" cy="27497"/>
            </a:xfrm>
            <a:custGeom>
              <a:avLst/>
              <a:gdLst>
                <a:gd name="connsiteX0" fmla="*/ 0 w 1447418"/>
                <a:gd name="connsiteY0" fmla="*/ 0 h 27497"/>
                <a:gd name="connsiteX1" fmla="*/ 1447418 w 1447418"/>
                <a:gd name="connsiteY1" fmla="*/ 0 h 27497"/>
                <a:gd name="connsiteX2" fmla="*/ 1447418 w 1447418"/>
                <a:gd name="connsiteY2" fmla="*/ 27497 h 27497"/>
                <a:gd name="connsiteX3" fmla="*/ 0 w 1447418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7418" h="27497">
                  <a:moveTo>
                    <a:pt x="0" y="0"/>
                  </a:moveTo>
                  <a:lnTo>
                    <a:pt x="1447418" y="0"/>
                  </a:lnTo>
                  <a:lnTo>
                    <a:pt x="1447418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FFE33382-8115-03BE-23EE-5C6CD08FD41B}"/>
                </a:ext>
              </a:extLst>
            </p:cNvPr>
            <p:cNvSpPr/>
            <p:nvPr/>
          </p:nvSpPr>
          <p:spPr>
            <a:xfrm>
              <a:off x="819998" y="1817817"/>
              <a:ext cx="1672337" cy="27497"/>
            </a:xfrm>
            <a:custGeom>
              <a:avLst/>
              <a:gdLst>
                <a:gd name="connsiteX0" fmla="*/ 0 w 1672337"/>
                <a:gd name="connsiteY0" fmla="*/ 0 h 27497"/>
                <a:gd name="connsiteX1" fmla="*/ 1672338 w 1672337"/>
                <a:gd name="connsiteY1" fmla="*/ 0 h 27497"/>
                <a:gd name="connsiteX2" fmla="*/ 1672338 w 1672337"/>
                <a:gd name="connsiteY2" fmla="*/ 27497 h 27497"/>
                <a:gd name="connsiteX3" fmla="*/ 0 w 1672337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2337" h="27497">
                  <a:moveTo>
                    <a:pt x="0" y="0"/>
                  </a:moveTo>
                  <a:lnTo>
                    <a:pt x="1672338" y="0"/>
                  </a:lnTo>
                  <a:lnTo>
                    <a:pt x="1672338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E09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1A7ADBC-E15F-F73C-D9F3-C3B410E5DF09}"/>
                </a:ext>
              </a:extLst>
            </p:cNvPr>
            <p:cNvSpPr/>
            <p:nvPr/>
          </p:nvSpPr>
          <p:spPr>
            <a:xfrm>
              <a:off x="819998" y="2097812"/>
              <a:ext cx="1012724" cy="27497"/>
            </a:xfrm>
            <a:custGeom>
              <a:avLst/>
              <a:gdLst>
                <a:gd name="connsiteX0" fmla="*/ 0 w 1012724"/>
                <a:gd name="connsiteY0" fmla="*/ 0 h 27497"/>
                <a:gd name="connsiteX1" fmla="*/ 1012725 w 1012724"/>
                <a:gd name="connsiteY1" fmla="*/ 0 h 27497"/>
                <a:gd name="connsiteX2" fmla="*/ 1012725 w 1012724"/>
                <a:gd name="connsiteY2" fmla="*/ 27497 h 27497"/>
                <a:gd name="connsiteX3" fmla="*/ 0 w 101272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12724" h="27497">
                  <a:moveTo>
                    <a:pt x="0" y="0"/>
                  </a:moveTo>
                  <a:lnTo>
                    <a:pt x="1012725" y="0"/>
                  </a:lnTo>
                  <a:lnTo>
                    <a:pt x="1012725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E09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BDF4FDBE-9D9A-7679-AA84-8B90BB4B90FD}"/>
                </a:ext>
              </a:extLst>
            </p:cNvPr>
            <p:cNvSpPr/>
            <p:nvPr/>
          </p:nvSpPr>
          <p:spPr>
            <a:xfrm>
              <a:off x="819998" y="2202542"/>
              <a:ext cx="889668" cy="27497"/>
            </a:xfrm>
            <a:custGeom>
              <a:avLst/>
              <a:gdLst>
                <a:gd name="connsiteX0" fmla="*/ 0 w 889668"/>
                <a:gd name="connsiteY0" fmla="*/ 0 h 27497"/>
                <a:gd name="connsiteX1" fmla="*/ 889669 w 889668"/>
                <a:gd name="connsiteY1" fmla="*/ 0 h 27497"/>
                <a:gd name="connsiteX2" fmla="*/ 889669 w 889668"/>
                <a:gd name="connsiteY2" fmla="*/ 27497 h 27497"/>
                <a:gd name="connsiteX3" fmla="*/ 0 w 889668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9668" h="27497">
                  <a:moveTo>
                    <a:pt x="0" y="0"/>
                  </a:moveTo>
                  <a:lnTo>
                    <a:pt x="889669" y="0"/>
                  </a:lnTo>
                  <a:lnTo>
                    <a:pt x="889669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E09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79C8A300-380A-8E51-4E66-745D92B60A5D}"/>
                </a:ext>
              </a:extLst>
            </p:cNvPr>
            <p:cNvSpPr/>
            <p:nvPr/>
          </p:nvSpPr>
          <p:spPr>
            <a:xfrm>
              <a:off x="819998" y="2519592"/>
              <a:ext cx="555214" cy="27497"/>
            </a:xfrm>
            <a:custGeom>
              <a:avLst/>
              <a:gdLst>
                <a:gd name="connsiteX0" fmla="*/ 0 w 555214"/>
                <a:gd name="connsiteY0" fmla="*/ 0 h 27497"/>
                <a:gd name="connsiteX1" fmla="*/ 555214 w 555214"/>
                <a:gd name="connsiteY1" fmla="*/ 0 h 27497"/>
                <a:gd name="connsiteX2" fmla="*/ 555214 w 555214"/>
                <a:gd name="connsiteY2" fmla="*/ 27497 h 27497"/>
                <a:gd name="connsiteX3" fmla="*/ 0 w 55521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5214" h="27497">
                  <a:moveTo>
                    <a:pt x="0" y="0"/>
                  </a:moveTo>
                  <a:lnTo>
                    <a:pt x="555214" y="0"/>
                  </a:lnTo>
                  <a:lnTo>
                    <a:pt x="555214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E090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D36CA26B-BE7A-7520-630E-A085B5AC72D2}"/>
                </a:ext>
              </a:extLst>
            </p:cNvPr>
            <p:cNvSpPr/>
            <p:nvPr/>
          </p:nvSpPr>
          <p:spPr>
            <a:xfrm>
              <a:off x="819998" y="1922547"/>
              <a:ext cx="1363235" cy="27497"/>
            </a:xfrm>
            <a:custGeom>
              <a:avLst/>
              <a:gdLst>
                <a:gd name="connsiteX0" fmla="*/ 0 w 1363235"/>
                <a:gd name="connsiteY0" fmla="*/ 0 h 27497"/>
                <a:gd name="connsiteX1" fmla="*/ 1363236 w 1363235"/>
                <a:gd name="connsiteY1" fmla="*/ 0 h 27497"/>
                <a:gd name="connsiteX2" fmla="*/ 1363236 w 1363235"/>
                <a:gd name="connsiteY2" fmla="*/ 27497 h 27497"/>
                <a:gd name="connsiteX3" fmla="*/ 0 w 1363235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3235" h="27497">
                  <a:moveTo>
                    <a:pt x="0" y="0"/>
                  </a:moveTo>
                  <a:lnTo>
                    <a:pt x="1363236" y="0"/>
                  </a:lnTo>
                  <a:lnTo>
                    <a:pt x="1363236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C69AEDC2-7A53-7CB4-3B1A-E1A2023CAE60}"/>
                </a:ext>
              </a:extLst>
            </p:cNvPr>
            <p:cNvSpPr/>
            <p:nvPr/>
          </p:nvSpPr>
          <p:spPr>
            <a:xfrm>
              <a:off x="819998" y="1993082"/>
              <a:ext cx="1234784" cy="27497"/>
            </a:xfrm>
            <a:custGeom>
              <a:avLst/>
              <a:gdLst>
                <a:gd name="connsiteX0" fmla="*/ 0 w 1234784"/>
                <a:gd name="connsiteY0" fmla="*/ 0 h 27497"/>
                <a:gd name="connsiteX1" fmla="*/ 1234784 w 1234784"/>
                <a:gd name="connsiteY1" fmla="*/ 0 h 27497"/>
                <a:gd name="connsiteX2" fmla="*/ 1234784 w 1234784"/>
                <a:gd name="connsiteY2" fmla="*/ 27497 h 27497"/>
                <a:gd name="connsiteX3" fmla="*/ 0 w 123478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4784" h="27497">
                  <a:moveTo>
                    <a:pt x="0" y="0"/>
                  </a:moveTo>
                  <a:lnTo>
                    <a:pt x="1234784" y="0"/>
                  </a:lnTo>
                  <a:lnTo>
                    <a:pt x="1234784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8749A58-B4EE-C7DF-D47A-C4267E843BD0}"/>
                </a:ext>
              </a:extLst>
            </p:cNvPr>
            <p:cNvSpPr/>
            <p:nvPr/>
          </p:nvSpPr>
          <p:spPr>
            <a:xfrm>
              <a:off x="819998" y="2132722"/>
              <a:ext cx="985942" cy="27497"/>
            </a:xfrm>
            <a:custGeom>
              <a:avLst/>
              <a:gdLst>
                <a:gd name="connsiteX0" fmla="*/ 0 w 985942"/>
                <a:gd name="connsiteY0" fmla="*/ 0 h 27497"/>
                <a:gd name="connsiteX1" fmla="*/ 985942 w 985942"/>
                <a:gd name="connsiteY1" fmla="*/ 0 h 27497"/>
                <a:gd name="connsiteX2" fmla="*/ 985942 w 985942"/>
                <a:gd name="connsiteY2" fmla="*/ 27497 h 27497"/>
                <a:gd name="connsiteX3" fmla="*/ 0 w 985942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5942" h="27497">
                  <a:moveTo>
                    <a:pt x="0" y="0"/>
                  </a:moveTo>
                  <a:lnTo>
                    <a:pt x="985942" y="0"/>
                  </a:lnTo>
                  <a:lnTo>
                    <a:pt x="985942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310D225-4DC8-B4AA-F8E6-60E16EE0BA98}"/>
                </a:ext>
              </a:extLst>
            </p:cNvPr>
            <p:cNvSpPr/>
            <p:nvPr/>
          </p:nvSpPr>
          <p:spPr>
            <a:xfrm>
              <a:off x="819998" y="2167632"/>
              <a:ext cx="988607" cy="27497"/>
            </a:xfrm>
            <a:custGeom>
              <a:avLst/>
              <a:gdLst>
                <a:gd name="connsiteX0" fmla="*/ 0 w 988607"/>
                <a:gd name="connsiteY0" fmla="*/ 0 h 27497"/>
                <a:gd name="connsiteX1" fmla="*/ 988607 w 988607"/>
                <a:gd name="connsiteY1" fmla="*/ 0 h 27497"/>
                <a:gd name="connsiteX2" fmla="*/ 988607 w 988607"/>
                <a:gd name="connsiteY2" fmla="*/ 27497 h 27497"/>
                <a:gd name="connsiteX3" fmla="*/ 0 w 988607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8607" h="27497">
                  <a:moveTo>
                    <a:pt x="0" y="0"/>
                  </a:moveTo>
                  <a:lnTo>
                    <a:pt x="988607" y="0"/>
                  </a:lnTo>
                  <a:lnTo>
                    <a:pt x="988607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4287377-41A1-28CC-8141-17D8350B6712}"/>
                </a:ext>
              </a:extLst>
            </p:cNvPr>
            <p:cNvSpPr/>
            <p:nvPr/>
          </p:nvSpPr>
          <p:spPr>
            <a:xfrm>
              <a:off x="819998" y="2449772"/>
              <a:ext cx="571205" cy="27497"/>
            </a:xfrm>
            <a:custGeom>
              <a:avLst/>
              <a:gdLst>
                <a:gd name="connsiteX0" fmla="*/ 0 w 571205"/>
                <a:gd name="connsiteY0" fmla="*/ 0 h 27497"/>
                <a:gd name="connsiteX1" fmla="*/ 571206 w 571205"/>
                <a:gd name="connsiteY1" fmla="*/ 0 h 27497"/>
                <a:gd name="connsiteX2" fmla="*/ 571206 w 571205"/>
                <a:gd name="connsiteY2" fmla="*/ 27497 h 27497"/>
                <a:gd name="connsiteX3" fmla="*/ 0 w 571205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205" h="27497">
                  <a:moveTo>
                    <a:pt x="0" y="0"/>
                  </a:moveTo>
                  <a:lnTo>
                    <a:pt x="571206" y="0"/>
                  </a:lnTo>
                  <a:lnTo>
                    <a:pt x="571206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D4425431-E925-F80A-6229-0217EDA1B8CF}"/>
                </a:ext>
              </a:extLst>
            </p:cNvPr>
            <p:cNvSpPr/>
            <p:nvPr/>
          </p:nvSpPr>
          <p:spPr>
            <a:xfrm>
              <a:off x="819998" y="2625037"/>
              <a:ext cx="448084" cy="27497"/>
            </a:xfrm>
            <a:custGeom>
              <a:avLst/>
              <a:gdLst>
                <a:gd name="connsiteX0" fmla="*/ 0 w 448084"/>
                <a:gd name="connsiteY0" fmla="*/ 0 h 27497"/>
                <a:gd name="connsiteX1" fmla="*/ 448085 w 448084"/>
                <a:gd name="connsiteY1" fmla="*/ 0 h 27497"/>
                <a:gd name="connsiteX2" fmla="*/ 448085 w 448084"/>
                <a:gd name="connsiteY2" fmla="*/ 27497 h 27497"/>
                <a:gd name="connsiteX3" fmla="*/ 0 w 44808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084" h="27497">
                  <a:moveTo>
                    <a:pt x="0" y="0"/>
                  </a:moveTo>
                  <a:lnTo>
                    <a:pt x="448085" y="0"/>
                  </a:lnTo>
                  <a:lnTo>
                    <a:pt x="448085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5026219-855A-7D7B-7632-9C44DEF409D3}"/>
                </a:ext>
              </a:extLst>
            </p:cNvPr>
            <p:cNvSpPr/>
            <p:nvPr/>
          </p:nvSpPr>
          <p:spPr>
            <a:xfrm>
              <a:off x="819998" y="2659947"/>
              <a:ext cx="445419" cy="27497"/>
            </a:xfrm>
            <a:custGeom>
              <a:avLst/>
              <a:gdLst>
                <a:gd name="connsiteX0" fmla="*/ 0 w 445419"/>
                <a:gd name="connsiteY0" fmla="*/ 0 h 27497"/>
                <a:gd name="connsiteX1" fmla="*/ 445419 w 445419"/>
                <a:gd name="connsiteY1" fmla="*/ 0 h 27497"/>
                <a:gd name="connsiteX2" fmla="*/ 445419 w 445419"/>
                <a:gd name="connsiteY2" fmla="*/ 27497 h 27497"/>
                <a:gd name="connsiteX3" fmla="*/ 0 w 445419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5419" h="27497">
                  <a:moveTo>
                    <a:pt x="0" y="0"/>
                  </a:moveTo>
                  <a:lnTo>
                    <a:pt x="445419" y="0"/>
                  </a:lnTo>
                  <a:lnTo>
                    <a:pt x="445419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AD62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25FC10C4-C29A-5FAE-34FD-4836CF6D0E4C}"/>
                </a:ext>
              </a:extLst>
            </p:cNvPr>
            <p:cNvSpPr/>
            <p:nvPr/>
          </p:nvSpPr>
          <p:spPr>
            <a:xfrm>
              <a:off x="819998" y="2027992"/>
              <a:ext cx="1224058" cy="27497"/>
            </a:xfrm>
            <a:custGeom>
              <a:avLst/>
              <a:gdLst>
                <a:gd name="connsiteX0" fmla="*/ 0 w 1224058"/>
                <a:gd name="connsiteY0" fmla="*/ 0 h 27497"/>
                <a:gd name="connsiteX1" fmla="*/ 1224058 w 1224058"/>
                <a:gd name="connsiteY1" fmla="*/ 0 h 27497"/>
                <a:gd name="connsiteX2" fmla="*/ 1224058 w 1224058"/>
                <a:gd name="connsiteY2" fmla="*/ 27497 h 27497"/>
                <a:gd name="connsiteX3" fmla="*/ 0 w 1224058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24058" h="27497">
                  <a:moveTo>
                    <a:pt x="0" y="0"/>
                  </a:moveTo>
                  <a:lnTo>
                    <a:pt x="1224058" y="0"/>
                  </a:lnTo>
                  <a:lnTo>
                    <a:pt x="1224058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A9C751F-9B5F-2FD0-C9C3-699962639E98}"/>
                </a:ext>
              </a:extLst>
            </p:cNvPr>
            <p:cNvSpPr/>
            <p:nvPr/>
          </p:nvSpPr>
          <p:spPr>
            <a:xfrm>
              <a:off x="819998" y="2062902"/>
              <a:ext cx="1208001" cy="27497"/>
            </a:xfrm>
            <a:custGeom>
              <a:avLst/>
              <a:gdLst>
                <a:gd name="connsiteX0" fmla="*/ 0 w 1208001"/>
                <a:gd name="connsiteY0" fmla="*/ 0 h 27497"/>
                <a:gd name="connsiteX1" fmla="*/ 1208002 w 1208001"/>
                <a:gd name="connsiteY1" fmla="*/ 0 h 27497"/>
                <a:gd name="connsiteX2" fmla="*/ 1208002 w 1208001"/>
                <a:gd name="connsiteY2" fmla="*/ 27497 h 27497"/>
                <a:gd name="connsiteX3" fmla="*/ 0 w 1208001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8001" h="27497">
                  <a:moveTo>
                    <a:pt x="0" y="0"/>
                  </a:moveTo>
                  <a:lnTo>
                    <a:pt x="1208002" y="0"/>
                  </a:lnTo>
                  <a:lnTo>
                    <a:pt x="1208002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C170A9C-A3B5-9C0E-DFF0-91B10F3B1624}"/>
                </a:ext>
              </a:extLst>
            </p:cNvPr>
            <p:cNvSpPr/>
            <p:nvPr/>
          </p:nvSpPr>
          <p:spPr>
            <a:xfrm>
              <a:off x="819998" y="2237452"/>
              <a:ext cx="876212" cy="27497"/>
            </a:xfrm>
            <a:custGeom>
              <a:avLst/>
              <a:gdLst>
                <a:gd name="connsiteX0" fmla="*/ 0 w 876212"/>
                <a:gd name="connsiteY0" fmla="*/ 0 h 27497"/>
                <a:gd name="connsiteX1" fmla="*/ 876213 w 876212"/>
                <a:gd name="connsiteY1" fmla="*/ 0 h 27497"/>
                <a:gd name="connsiteX2" fmla="*/ 876213 w 876212"/>
                <a:gd name="connsiteY2" fmla="*/ 27497 h 27497"/>
                <a:gd name="connsiteX3" fmla="*/ 0 w 876212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212" h="27497">
                  <a:moveTo>
                    <a:pt x="0" y="0"/>
                  </a:moveTo>
                  <a:lnTo>
                    <a:pt x="876213" y="0"/>
                  </a:lnTo>
                  <a:lnTo>
                    <a:pt x="876213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E2A75FCC-B80F-5D31-C5F0-961A4088CA22}"/>
                </a:ext>
              </a:extLst>
            </p:cNvPr>
            <p:cNvSpPr/>
            <p:nvPr/>
          </p:nvSpPr>
          <p:spPr>
            <a:xfrm>
              <a:off x="819998" y="2343612"/>
              <a:ext cx="651487" cy="27497"/>
            </a:xfrm>
            <a:custGeom>
              <a:avLst/>
              <a:gdLst>
                <a:gd name="connsiteX0" fmla="*/ 0 w 651487"/>
                <a:gd name="connsiteY0" fmla="*/ 0 h 27497"/>
                <a:gd name="connsiteX1" fmla="*/ 651488 w 651487"/>
                <a:gd name="connsiteY1" fmla="*/ 0 h 27497"/>
                <a:gd name="connsiteX2" fmla="*/ 651488 w 651487"/>
                <a:gd name="connsiteY2" fmla="*/ 27497 h 27497"/>
                <a:gd name="connsiteX3" fmla="*/ 0 w 651487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1487" h="27497">
                  <a:moveTo>
                    <a:pt x="0" y="0"/>
                  </a:moveTo>
                  <a:lnTo>
                    <a:pt x="651488" y="0"/>
                  </a:lnTo>
                  <a:lnTo>
                    <a:pt x="651488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6136BE0-E3D8-810D-1D7F-0FBF1DE9ED38}"/>
                </a:ext>
              </a:extLst>
            </p:cNvPr>
            <p:cNvSpPr/>
            <p:nvPr/>
          </p:nvSpPr>
          <p:spPr>
            <a:xfrm>
              <a:off x="819998" y="2484682"/>
              <a:ext cx="557814" cy="27497"/>
            </a:xfrm>
            <a:custGeom>
              <a:avLst/>
              <a:gdLst>
                <a:gd name="connsiteX0" fmla="*/ 0 w 557814"/>
                <a:gd name="connsiteY0" fmla="*/ 0 h 27497"/>
                <a:gd name="connsiteX1" fmla="*/ 557814 w 557814"/>
                <a:gd name="connsiteY1" fmla="*/ 0 h 27497"/>
                <a:gd name="connsiteX2" fmla="*/ 557814 w 557814"/>
                <a:gd name="connsiteY2" fmla="*/ 27497 h 27497"/>
                <a:gd name="connsiteX3" fmla="*/ 0 w 55781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814" h="27497">
                  <a:moveTo>
                    <a:pt x="0" y="0"/>
                  </a:moveTo>
                  <a:lnTo>
                    <a:pt x="557814" y="0"/>
                  </a:lnTo>
                  <a:lnTo>
                    <a:pt x="557814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BCF2748-C5D4-8713-DF7D-CC484D7255B9}"/>
                </a:ext>
              </a:extLst>
            </p:cNvPr>
            <p:cNvSpPr/>
            <p:nvPr/>
          </p:nvSpPr>
          <p:spPr>
            <a:xfrm>
              <a:off x="819998" y="2590127"/>
              <a:ext cx="448084" cy="27497"/>
            </a:xfrm>
            <a:custGeom>
              <a:avLst/>
              <a:gdLst>
                <a:gd name="connsiteX0" fmla="*/ 0 w 448084"/>
                <a:gd name="connsiteY0" fmla="*/ 0 h 27497"/>
                <a:gd name="connsiteX1" fmla="*/ 448085 w 448084"/>
                <a:gd name="connsiteY1" fmla="*/ 0 h 27497"/>
                <a:gd name="connsiteX2" fmla="*/ 448085 w 448084"/>
                <a:gd name="connsiteY2" fmla="*/ 27497 h 27497"/>
                <a:gd name="connsiteX3" fmla="*/ 0 w 448084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8084" h="27497">
                  <a:moveTo>
                    <a:pt x="0" y="0"/>
                  </a:moveTo>
                  <a:lnTo>
                    <a:pt x="448085" y="0"/>
                  </a:lnTo>
                  <a:lnTo>
                    <a:pt x="448085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7AC5C8DB-F445-9351-F6CC-1E13B70BC125}"/>
                </a:ext>
              </a:extLst>
            </p:cNvPr>
            <p:cNvSpPr/>
            <p:nvPr/>
          </p:nvSpPr>
          <p:spPr>
            <a:xfrm>
              <a:off x="819998" y="2730487"/>
              <a:ext cx="333089" cy="27497"/>
            </a:xfrm>
            <a:custGeom>
              <a:avLst/>
              <a:gdLst>
                <a:gd name="connsiteX0" fmla="*/ 0 w 333089"/>
                <a:gd name="connsiteY0" fmla="*/ 0 h 27497"/>
                <a:gd name="connsiteX1" fmla="*/ 333089 w 333089"/>
                <a:gd name="connsiteY1" fmla="*/ 0 h 27497"/>
                <a:gd name="connsiteX2" fmla="*/ 333089 w 333089"/>
                <a:gd name="connsiteY2" fmla="*/ 27497 h 27497"/>
                <a:gd name="connsiteX3" fmla="*/ 0 w 333089"/>
                <a:gd name="connsiteY3" fmla="*/ 27497 h 2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089" h="27497">
                  <a:moveTo>
                    <a:pt x="0" y="0"/>
                  </a:moveTo>
                  <a:lnTo>
                    <a:pt x="333089" y="0"/>
                  </a:lnTo>
                  <a:lnTo>
                    <a:pt x="333089" y="27497"/>
                  </a:lnTo>
                  <a:lnTo>
                    <a:pt x="0" y="27497"/>
                  </a:lnTo>
                  <a:close/>
                </a:path>
              </a:pathLst>
            </a:custGeom>
            <a:solidFill>
              <a:srgbClr val="F21A00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23903C6-0957-18D7-F1FD-C800B854A28D}"/>
                </a:ext>
              </a:extLst>
            </p:cNvPr>
            <p:cNvSpPr/>
            <p:nvPr/>
          </p:nvSpPr>
          <p:spPr>
            <a:xfrm>
              <a:off x="819998" y="2272362"/>
              <a:ext cx="795930" cy="28212"/>
            </a:xfrm>
            <a:custGeom>
              <a:avLst/>
              <a:gdLst>
                <a:gd name="connsiteX0" fmla="*/ 0 w 795930"/>
                <a:gd name="connsiteY0" fmla="*/ 0 h 28212"/>
                <a:gd name="connsiteX1" fmla="*/ 795930 w 795930"/>
                <a:gd name="connsiteY1" fmla="*/ 0 h 28212"/>
                <a:gd name="connsiteX2" fmla="*/ 795930 w 795930"/>
                <a:gd name="connsiteY2" fmla="*/ 28212 h 28212"/>
                <a:gd name="connsiteX3" fmla="*/ 0 w 795930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930" h="28212">
                  <a:moveTo>
                    <a:pt x="0" y="0"/>
                  </a:moveTo>
                  <a:lnTo>
                    <a:pt x="795930" y="0"/>
                  </a:lnTo>
                  <a:lnTo>
                    <a:pt x="795930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0077A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5240C2F-3CC2-FC4C-8F7B-BD852DABF198}"/>
                </a:ext>
              </a:extLst>
            </p:cNvPr>
            <p:cNvSpPr/>
            <p:nvPr/>
          </p:nvSpPr>
          <p:spPr>
            <a:xfrm>
              <a:off x="819998" y="2554502"/>
              <a:ext cx="552483" cy="28212"/>
            </a:xfrm>
            <a:custGeom>
              <a:avLst/>
              <a:gdLst>
                <a:gd name="connsiteX0" fmla="*/ 0 w 552483"/>
                <a:gd name="connsiteY0" fmla="*/ 0 h 28212"/>
                <a:gd name="connsiteX1" fmla="*/ 552484 w 552483"/>
                <a:gd name="connsiteY1" fmla="*/ 0 h 28212"/>
                <a:gd name="connsiteX2" fmla="*/ 552484 w 552483"/>
                <a:gd name="connsiteY2" fmla="*/ 28212 h 28212"/>
                <a:gd name="connsiteX3" fmla="*/ 0 w 552483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483" h="28212">
                  <a:moveTo>
                    <a:pt x="0" y="0"/>
                  </a:moveTo>
                  <a:lnTo>
                    <a:pt x="552484" y="0"/>
                  </a:lnTo>
                  <a:lnTo>
                    <a:pt x="552484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0077AA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3F9A24A-79A1-094E-4601-713AD69FB790}"/>
                </a:ext>
              </a:extLst>
            </p:cNvPr>
            <p:cNvSpPr/>
            <p:nvPr/>
          </p:nvSpPr>
          <p:spPr>
            <a:xfrm>
              <a:off x="819998" y="2307987"/>
              <a:ext cx="779743" cy="28212"/>
            </a:xfrm>
            <a:custGeom>
              <a:avLst/>
              <a:gdLst>
                <a:gd name="connsiteX0" fmla="*/ 0 w 779743"/>
                <a:gd name="connsiteY0" fmla="*/ 0 h 28212"/>
                <a:gd name="connsiteX1" fmla="*/ 779744 w 779743"/>
                <a:gd name="connsiteY1" fmla="*/ 0 h 28212"/>
                <a:gd name="connsiteX2" fmla="*/ 779744 w 779743"/>
                <a:gd name="connsiteY2" fmla="*/ 28212 h 28212"/>
                <a:gd name="connsiteX3" fmla="*/ 0 w 779743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79743" h="28212">
                  <a:moveTo>
                    <a:pt x="0" y="0"/>
                  </a:moveTo>
                  <a:lnTo>
                    <a:pt x="779744" y="0"/>
                  </a:lnTo>
                  <a:lnTo>
                    <a:pt x="779744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6BB1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8D2C292-1C62-BC7B-9913-00108BDD41BD}"/>
                </a:ext>
              </a:extLst>
            </p:cNvPr>
            <p:cNvSpPr/>
            <p:nvPr/>
          </p:nvSpPr>
          <p:spPr>
            <a:xfrm>
              <a:off x="819998" y="2378522"/>
              <a:ext cx="648627" cy="28212"/>
            </a:xfrm>
            <a:custGeom>
              <a:avLst/>
              <a:gdLst>
                <a:gd name="connsiteX0" fmla="*/ 0 w 648627"/>
                <a:gd name="connsiteY0" fmla="*/ 0 h 28212"/>
                <a:gd name="connsiteX1" fmla="*/ 648627 w 648627"/>
                <a:gd name="connsiteY1" fmla="*/ 0 h 28212"/>
                <a:gd name="connsiteX2" fmla="*/ 648627 w 648627"/>
                <a:gd name="connsiteY2" fmla="*/ 28212 h 28212"/>
                <a:gd name="connsiteX3" fmla="*/ 0 w 648627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27" h="28212">
                  <a:moveTo>
                    <a:pt x="0" y="0"/>
                  </a:moveTo>
                  <a:lnTo>
                    <a:pt x="648627" y="0"/>
                  </a:lnTo>
                  <a:lnTo>
                    <a:pt x="648627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6BB1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76AE347-EBFE-F3ED-9710-7628C14B691A}"/>
                </a:ext>
              </a:extLst>
            </p:cNvPr>
            <p:cNvSpPr/>
            <p:nvPr/>
          </p:nvSpPr>
          <p:spPr>
            <a:xfrm>
              <a:off x="819998" y="2414147"/>
              <a:ext cx="648627" cy="28212"/>
            </a:xfrm>
            <a:custGeom>
              <a:avLst/>
              <a:gdLst>
                <a:gd name="connsiteX0" fmla="*/ 0 w 648627"/>
                <a:gd name="connsiteY0" fmla="*/ 0 h 28212"/>
                <a:gd name="connsiteX1" fmla="*/ 648627 w 648627"/>
                <a:gd name="connsiteY1" fmla="*/ 0 h 28212"/>
                <a:gd name="connsiteX2" fmla="*/ 648627 w 648627"/>
                <a:gd name="connsiteY2" fmla="*/ 28212 h 28212"/>
                <a:gd name="connsiteX3" fmla="*/ 0 w 648627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8627" h="28212">
                  <a:moveTo>
                    <a:pt x="0" y="0"/>
                  </a:moveTo>
                  <a:lnTo>
                    <a:pt x="648627" y="0"/>
                  </a:lnTo>
                  <a:lnTo>
                    <a:pt x="648627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6BB1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DAA43C53-8ED8-229F-C02D-2BD204307386}"/>
                </a:ext>
              </a:extLst>
            </p:cNvPr>
            <p:cNvSpPr/>
            <p:nvPr/>
          </p:nvSpPr>
          <p:spPr>
            <a:xfrm>
              <a:off x="819998" y="2694857"/>
              <a:ext cx="442039" cy="28212"/>
            </a:xfrm>
            <a:custGeom>
              <a:avLst/>
              <a:gdLst>
                <a:gd name="connsiteX0" fmla="*/ 0 w 442039"/>
                <a:gd name="connsiteY0" fmla="*/ 0 h 28212"/>
                <a:gd name="connsiteX1" fmla="*/ 442039 w 442039"/>
                <a:gd name="connsiteY1" fmla="*/ 0 h 28212"/>
                <a:gd name="connsiteX2" fmla="*/ 442039 w 442039"/>
                <a:gd name="connsiteY2" fmla="*/ 28212 h 28212"/>
                <a:gd name="connsiteX3" fmla="*/ 0 w 442039"/>
                <a:gd name="connsiteY3" fmla="*/ 28212 h 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039" h="28212">
                  <a:moveTo>
                    <a:pt x="0" y="0"/>
                  </a:moveTo>
                  <a:lnTo>
                    <a:pt x="442039" y="0"/>
                  </a:lnTo>
                  <a:lnTo>
                    <a:pt x="442039" y="28212"/>
                  </a:lnTo>
                  <a:lnTo>
                    <a:pt x="0" y="28212"/>
                  </a:lnTo>
                  <a:close/>
                </a:path>
              </a:pathLst>
            </a:custGeom>
            <a:solidFill>
              <a:srgbClr val="6BB1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F194D0C-4B86-F571-5345-6A87D08BA89C}"/>
                </a:ext>
              </a:extLst>
            </p:cNvPr>
            <p:cNvSpPr txBox="1"/>
            <p:nvPr/>
          </p:nvSpPr>
          <p:spPr>
            <a:xfrm>
              <a:off x="2504840" y="733216"/>
              <a:ext cx="215443" cy="130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  <a:sym typeface="Arial"/>
                  <a:rtl val="0"/>
                </a:rPr>
                <a:t>CR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CAF443E-1802-4FEC-3F63-E168145195D0}"/>
                </a:ext>
              </a:extLst>
            </p:cNvPr>
            <p:cNvSpPr txBox="1"/>
            <p:nvPr/>
          </p:nvSpPr>
          <p:spPr>
            <a:xfrm>
              <a:off x="2066246" y="852175"/>
              <a:ext cx="215443" cy="130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 dirty="0">
                  <a:ln/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  <a:sym typeface="Arial"/>
                  <a:rtl val="0"/>
                </a:rPr>
                <a:t>CR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2FF9E02-A380-6BC8-29CC-3CE110C9F962}"/>
                </a:ext>
              </a:extLst>
            </p:cNvPr>
            <p:cNvSpPr txBox="1"/>
            <p:nvPr/>
          </p:nvSpPr>
          <p:spPr>
            <a:xfrm>
              <a:off x="1092915" y="969935"/>
              <a:ext cx="233478" cy="130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 dirty="0" err="1">
                  <a:ln/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  <a:sym typeface="Arial"/>
                  <a:rtl val="0"/>
                </a:rPr>
                <a:t>CRi</a:t>
              </a:r>
              <a:endParaRPr kumimoji="0" lang="en-GB" sz="533" b="1" i="0" u="none" strike="noStrike" kern="120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  <a:rtl val="0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673DF6D-7F1D-9A13-C8DF-4DB6E1AFD96E}"/>
                </a:ext>
              </a:extLst>
            </p:cNvPr>
            <p:cNvSpPr txBox="1"/>
            <p:nvPr/>
          </p:nvSpPr>
          <p:spPr>
            <a:xfrm>
              <a:off x="1617121" y="789527"/>
              <a:ext cx="215443" cy="130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 dirty="0">
                  <a:ln/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  <a:sym typeface="Arial"/>
                  <a:rtl val="0"/>
                </a:rPr>
                <a:t>CR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5C49DF6-4230-3BF5-D44F-7EE9FC3DAA67}"/>
                </a:ext>
              </a:extLst>
            </p:cNvPr>
            <p:cNvSpPr txBox="1"/>
            <p:nvPr/>
          </p:nvSpPr>
          <p:spPr>
            <a:xfrm>
              <a:off x="730339" y="2757442"/>
              <a:ext cx="181780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D97B10B-CD17-DDA8-0BC7-71E3D051329F}"/>
                </a:ext>
              </a:extLst>
            </p:cNvPr>
            <p:cNvSpPr txBox="1"/>
            <p:nvPr/>
          </p:nvSpPr>
          <p:spPr>
            <a:xfrm>
              <a:off x="1213775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2E36FCF-6ABF-2788-1C63-F0B7D26D0973}"/>
                </a:ext>
              </a:extLst>
            </p:cNvPr>
            <p:cNvSpPr txBox="1"/>
            <p:nvPr/>
          </p:nvSpPr>
          <p:spPr>
            <a:xfrm>
              <a:off x="1695777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9022CA8-DBFE-B19C-E48B-A09C3DE6CFAF}"/>
                </a:ext>
              </a:extLst>
            </p:cNvPr>
            <p:cNvSpPr txBox="1"/>
            <p:nvPr/>
          </p:nvSpPr>
          <p:spPr>
            <a:xfrm>
              <a:off x="2180928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3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F56F63F5-272F-5ABE-1F24-A07C17E5679A}"/>
                </a:ext>
              </a:extLst>
            </p:cNvPr>
            <p:cNvSpPr txBox="1"/>
            <p:nvPr/>
          </p:nvSpPr>
          <p:spPr>
            <a:xfrm>
              <a:off x="2658885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4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274AE3A-532F-D660-52CA-7D0CAB637B11}"/>
                </a:ext>
              </a:extLst>
            </p:cNvPr>
            <p:cNvSpPr txBox="1"/>
            <p:nvPr/>
          </p:nvSpPr>
          <p:spPr>
            <a:xfrm>
              <a:off x="3146865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5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960A510-8D21-B337-A46E-C9908B9B4325}"/>
                </a:ext>
              </a:extLst>
            </p:cNvPr>
            <p:cNvSpPr txBox="1"/>
            <p:nvPr/>
          </p:nvSpPr>
          <p:spPr>
            <a:xfrm>
              <a:off x="3631872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2D6785D-BB31-9F35-6C19-3FB0A24F59D3}"/>
                </a:ext>
              </a:extLst>
            </p:cNvPr>
            <p:cNvSpPr txBox="1"/>
            <p:nvPr/>
          </p:nvSpPr>
          <p:spPr>
            <a:xfrm>
              <a:off x="4112331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7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DC80FC5A-C8D0-3AB5-44C1-4BB11AE7D66E}"/>
                </a:ext>
              </a:extLst>
            </p:cNvPr>
            <p:cNvSpPr txBox="1"/>
            <p:nvPr/>
          </p:nvSpPr>
          <p:spPr>
            <a:xfrm>
              <a:off x="4596852" y="275744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8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7A8A7AA9-B203-004C-BE1A-DD5251451437}"/>
                </a:ext>
              </a:extLst>
            </p:cNvPr>
            <p:cNvSpPr txBox="1"/>
            <p:nvPr/>
          </p:nvSpPr>
          <p:spPr>
            <a:xfrm>
              <a:off x="5082006" y="2751592"/>
              <a:ext cx="181781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9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513B1FC2-E121-5DE2-7176-ECF83A96DAB4}"/>
                </a:ext>
              </a:extLst>
            </p:cNvPr>
            <p:cNvSpPr txBox="1"/>
            <p:nvPr/>
          </p:nvSpPr>
          <p:spPr>
            <a:xfrm>
              <a:off x="5546513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10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CE217F9-6EB9-6749-19C8-B933F78404F3}"/>
                </a:ext>
              </a:extLst>
            </p:cNvPr>
            <p:cNvSpPr txBox="1"/>
            <p:nvPr/>
          </p:nvSpPr>
          <p:spPr>
            <a:xfrm>
              <a:off x="6029863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11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FB321F88-A5D8-B88A-5AA2-2B4917B6E073}"/>
                </a:ext>
              </a:extLst>
            </p:cNvPr>
            <p:cNvSpPr txBox="1"/>
            <p:nvPr/>
          </p:nvSpPr>
          <p:spPr>
            <a:xfrm>
              <a:off x="6510857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12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08829885-3AF4-61FD-F282-A654D789AD3D}"/>
                </a:ext>
              </a:extLst>
            </p:cNvPr>
            <p:cNvSpPr txBox="1"/>
            <p:nvPr/>
          </p:nvSpPr>
          <p:spPr>
            <a:xfrm>
              <a:off x="6996190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13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E909B52-485B-2936-31D5-93702C97C6EE}"/>
                </a:ext>
              </a:extLst>
            </p:cNvPr>
            <p:cNvSpPr txBox="1"/>
            <p:nvPr/>
          </p:nvSpPr>
          <p:spPr>
            <a:xfrm>
              <a:off x="7478954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14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6D46DC-6675-D7A6-0C53-F1B2899644AA}"/>
                </a:ext>
              </a:extLst>
            </p:cNvPr>
            <p:cNvSpPr txBox="1"/>
            <p:nvPr/>
          </p:nvSpPr>
          <p:spPr>
            <a:xfrm>
              <a:off x="7962126" y="2751592"/>
              <a:ext cx="225062" cy="1615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15</a:t>
              </a:r>
            </a:p>
          </p:txBody>
        </p:sp>
        <p:grpSp>
          <p:nvGrpSpPr>
            <p:cNvPr id="136" name="Picture 9">
              <a:extLst>
                <a:ext uri="{FF2B5EF4-FFF2-40B4-BE49-F238E27FC236}">
                  <a16:creationId xmlns:a16="http://schemas.microsoft.com/office/drawing/2014/main" id="{E8AC946A-A4F9-91C5-B111-3685925EBC39}"/>
                </a:ext>
              </a:extLst>
            </p:cNvPr>
            <p:cNvGrpSpPr/>
            <p:nvPr/>
          </p:nvGrpSpPr>
          <p:grpSpPr>
            <a:xfrm>
              <a:off x="2764645" y="2999606"/>
              <a:ext cx="2873171" cy="164963"/>
              <a:chOff x="2764645" y="2999606"/>
              <a:chExt cx="2873171" cy="164963"/>
            </a:xfrm>
          </p:grpSpPr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0BEE472-7F2A-B7D8-360C-ACD9F5805C5D}"/>
                  </a:ext>
                </a:extLst>
              </p:cNvPr>
              <p:cNvSpPr/>
              <p:nvPr/>
            </p:nvSpPr>
            <p:spPr>
              <a:xfrm>
                <a:off x="2764645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0077AA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F4173328-0963-D98C-C0C2-FC11757E5EB5}"/>
                  </a:ext>
                </a:extLst>
              </p:cNvPr>
              <p:cNvSpPr txBox="1"/>
              <p:nvPr/>
            </p:nvSpPr>
            <p:spPr>
              <a:xfrm>
                <a:off x="2811082" y="300298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 dirty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DL1</a:t>
                </a: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633405DE-B2FA-B5D5-E84B-4D2742B8177C}"/>
                  </a:ext>
                </a:extLst>
              </p:cNvPr>
              <p:cNvSpPr/>
              <p:nvPr/>
            </p:nvSpPr>
            <p:spPr>
              <a:xfrm>
                <a:off x="3125232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6BB1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C5D5F08-F148-A674-2EA4-5B1B6B0542B4}"/>
                  </a:ext>
                </a:extLst>
              </p:cNvPr>
              <p:cNvSpPr txBox="1"/>
              <p:nvPr/>
            </p:nvSpPr>
            <p:spPr>
              <a:xfrm>
                <a:off x="3172644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DL2</a:t>
                </a: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1B67F798-B3E6-B181-A046-E2A26A5F0856}"/>
                  </a:ext>
                </a:extLst>
              </p:cNvPr>
              <p:cNvSpPr/>
              <p:nvPr/>
            </p:nvSpPr>
            <p:spPr>
              <a:xfrm>
                <a:off x="3489589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88DD55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676E744-9870-EF68-5E3B-C555533F1812}"/>
                  </a:ext>
                </a:extLst>
              </p:cNvPr>
              <p:cNvSpPr txBox="1"/>
              <p:nvPr/>
            </p:nvSpPr>
            <p:spPr>
              <a:xfrm>
                <a:off x="3534336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DL3</a:t>
                </a: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4F4B671C-2D1E-EFEF-9DDD-1925CF17A08D}"/>
                  </a:ext>
                </a:extLst>
              </p:cNvPr>
              <p:cNvSpPr/>
              <p:nvPr/>
            </p:nvSpPr>
            <p:spPr>
              <a:xfrm>
                <a:off x="3848030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3399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DD026DD6-5900-E9B2-F157-39445996BC71}"/>
                  </a:ext>
                </a:extLst>
              </p:cNvPr>
              <p:cNvSpPr txBox="1"/>
              <p:nvPr/>
            </p:nvSpPr>
            <p:spPr>
              <a:xfrm>
                <a:off x="3895443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DL4</a:t>
                </a: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F9092D40-0A07-8DA7-F46D-69ADE4E66B1C}"/>
                  </a:ext>
                </a:extLst>
              </p:cNvPr>
              <p:cNvSpPr/>
              <p:nvPr/>
            </p:nvSpPr>
            <p:spPr>
              <a:xfrm>
                <a:off x="4204717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E090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6" name="TextBox 145">
                <a:extLst>
                  <a:ext uri="{FF2B5EF4-FFF2-40B4-BE49-F238E27FC236}">
                    <a16:creationId xmlns:a16="http://schemas.microsoft.com/office/drawing/2014/main" id="{E7C79752-1763-B3BF-803C-ABB462BCF0C2}"/>
                  </a:ext>
                </a:extLst>
              </p:cNvPr>
              <p:cNvSpPr txBox="1"/>
              <p:nvPr/>
            </p:nvSpPr>
            <p:spPr>
              <a:xfrm>
                <a:off x="4252129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DL5</a:t>
                </a: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FF030EBE-15E0-86D3-838B-0732D9C9A2F1}"/>
                  </a:ext>
                </a:extLst>
              </p:cNvPr>
              <p:cNvSpPr/>
              <p:nvPr/>
            </p:nvSpPr>
            <p:spPr>
              <a:xfrm>
                <a:off x="5310140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315C1C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DF295722-BF1F-D8B1-0EF1-D0A87DA73BAF}"/>
                  </a:ext>
                </a:extLst>
              </p:cNvPr>
              <p:cNvSpPr txBox="1"/>
              <p:nvPr/>
            </p:nvSpPr>
            <p:spPr>
              <a:xfrm>
                <a:off x="5347833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 dirty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DL8</a:t>
                </a: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D036C47-B14D-2984-BDF3-A66314797073}"/>
                  </a:ext>
                </a:extLst>
              </p:cNvPr>
              <p:cNvSpPr/>
              <p:nvPr/>
            </p:nvSpPr>
            <p:spPr>
              <a:xfrm>
                <a:off x="4572585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9 w 96728"/>
                  <a:gd name="connsiteY1" fmla="*/ 0 h 69555"/>
                  <a:gd name="connsiteX2" fmla="*/ 96729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9" y="0"/>
                    </a:lnTo>
                    <a:lnTo>
                      <a:pt x="96729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FAD62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50A4A05-CA5D-F53C-EF99-A49E45112540}"/>
                  </a:ext>
                </a:extLst>
              </p:cNvPr>
              <p:cNvSpPr txBox="1"/>
              <p:nvPr/>
            </p:nvSpPr>
            <p:spPr>
              <a:xfrm>
                <a:off x="4619997" y="2999801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DL6</a:t>
                </a: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90388DF-0C8C-253B-826C-6F4D50F32D32}"/>
                  </a:ext>
                </a:extLst>
              </p:cNvPr>
              <p:cNvSpPr/>
              <p:nvPr/>
            </p:nvSpPr>
            <p:spPr>
              <a:xfrm>
                <a:off x="4941622" y="3063247"/>
                <a:ext cx="96728" cy="69555"/>
              </a:xfrm>
              <a:custGeom>
                <a:avLst/>
                <a:gdLst>
                  <a:gd name="connsiteX0" fmla="*/ 0 w 96728"/>
                  <a:gd name="connsiteY0" fmla="*/ 0 h 69555"/>
                  <a:gd name="connsiteX1" fmla="*/ 96728 w 96728"/>
                  <a:gd name="connsiteY1" fmla="*/ 0 h 69555"/>
                  <a:gd name="connsiteX2" fmla="*/ 96728 w 96728"/>
                  <a:gd name="connsiteY2" fmla="*/ 69555 h 69555"/>
                  <a:gd name="connsiteX3" fmla="*/ 0 w 96728"/>
                  <a:gd name="connsiteY3" fmla="*/ 69555 h 6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728" h="69555">
                    <a:moveTo>
                      <a:pt x="0" y="0"/>
                    </a:moveTo>
                    <a:lnTo>
                      <a:pt x="96728" y="0"/>
                    </a:lnTo>
                    <a:lnTo>
                      <a:pt x="96728" y="69555"/>
                    </a:lnTo>
                    <a:lnTo>
                      <a:pt x="0" y="69555"/>
                    </a:lnTo>
                    <a:close/>
                  </a:path>
                </a:pathLst>
              </a:custGeom>
              <a:solidFill>
                <a:srgbClr val="F21A00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BFEFA08-E0BE-D544-552F-E45B86DC7D84}"/>
                  </a:ext>
                </a:extLst>
              </p:cNvPr>
              <p:cNvSpPr txBox="1"/>
              <p:nvPr/>
            </p:nvSpPr>
            <p:spPr>
              <a:xfrm>
                <a:off x="4989034" y="2999606"/>
                <a:ext cx="289983" cy="1615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0958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/>
                    <a:solidFill>
                      <a:srgbClr val="231F2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Arial"/>
                    <a:sym typeface="Arial"/>
                    <a:rtl val="0"/>
                  </a:rPr>
                  <a:t>DL7</a:t>
                </a:r>
              </a:p>
            </p:txBody>
          </p:sp>
        </p:grp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56C552E-6DA5-10FC-FAFE-48DB3558E673}"/>
                </a:ext>
              </a:extLst>
            </p:cNvPr>
            <p:cNvSpPr/>
            <p:nvPr/>
          </p:nvSpPr>
          <p:spPr>
            <a:xfrm>
              <a:off x="5830576" y="3093605"/>
              <a:ext cx="128126" cy="6500"/>
            </a:xfrm>
            <a:custGeom>
              <a:avLst/>
              <a:gdLst>
                <a:gd name="connsiteX0" fmla="*/ 0 w 128126"/>
                <a:gd name="connsiteY0" fmla="*/ 0 h 6500"/>
                <a:gd name="connsiteX1" fmla="*/ 128126 w 128126"/>
                <a:gd name="connsiteY1" fmla="*/ 0 h 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8126" h="6500">
                  <a:moveTo>
                    <a:pt x="0" y="0"/>
                  </a:moveTo>
                  <a:lnTo>
                    <a:pt x="128126" y="0"/>
                  </a:lnTo>
                </a:path>
              </a:pathLst>
            </a:custGeom>
            <a:ln w="12700" cap="rnd">
              <a:solidFill>
                <a:srgbClr val="241F21"/>
              </a:solidFill>
              <a:prstDash val="solid"/>
              <a:round/>
              <a:tailEnd type="triangle" w="sm" len="sm"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C62AAE47-A42A-DEFE-7738-B1E27E4ABA98}"/>
                </a:ext>
              </a:extLst>
            </p:cNvPr>
            <p:cNvSpPr/>
            <p:nvPr/>
          </p:nvSpPr>
          <p:spPr>
            <a:xfrm>
              <a:off x="6918057" y="868939"/>
              <a:ext cx="223424" cy="6500"/>
            </a:xfrm>
            <a:custGeom>
              <a:avLst/>
              <a:gdLst>
                <a:gd name="connsiteX0" fmla="*/ 0 w 223424"/>
                <a:gd name="connsiteY0" fmla="*/ 0 h 6500"/>
                <a:gd name="connsiteX1" fmla="*/ 223425 w 223424"/>
                <a:gd name="connsiteY1" fmla="*/ 0 h 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24" h="6500">
                  <a:moveTo>
                    <a:pt x="0" y="0"/>
                  </a:moveTo>
                  <a:lnTo>
                    <a:pt x="223425" y="0"/>
                  </a:lnTo>
                </a:path>
              </a:pathLst>
            </a:custGeom>
            <a:ln w="12700" cap="rnd">
              <a:solidFill>
                <a:srgbClr val="241F21"/>
              </a:solidFill>
              <a:prstDash val="solid"/>
              <a:round/>
              <a:tailEnd type="triangle" w="sm" len="sm"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BB958FAE-CE55-EACA-D51B-082CFC4F35CE}"/>
                </a:ext>
              </a:extLst>
            </p:cNvPr>
            <p:cNvSpPr/>
            <p:nvPr/>
          </p:nvSpPr>
          <p:spPr>
            <a:xfrm>
              <a:off x="8099732" y="810564"/>
              <a:ext cx="223424" cy="6500"/>
            </a:xfrm>
            <a:custGeom>
              <a:avLst/>
              <a:gdLst>
                <a:gd name="connsiteX0" fmla="*/ 0 w 223424"/>
                <a:gd name="connsiteY0" fmla="*/ 0 h 6500"/>
                <a:gd name="connsiteX1" fmla="*/ 223425 w 223424"/>
                <a:gd name="connsiteY1" fmla="*/ 0 h 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24" h="6500">
                  <a:moveTo>
                    <a:pt x="0" y="0"/>
                  </a:moveTo>
                  <a:lnTo>
                    <a:pt x="223425" y="0"/>
                  </a:lnTo>
                </a:path>
              </a:pathLst>
            </a:custGeom>
            <a:ln w="12700" cap="rnd">
              <a:solidFill>
                <a:srgbClr val="241F21"/>
              </a:solidFill>
              <a:prstDash val="solid"/>
              <a:round/>
              <a:tailEnd type="triangle" w="sm" len="sm"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634AE8D1-FC8D-46F9-46FD-32C49F994EE2}"/>
                </a:ext>
              </a:extLst>
            </p:cNvPr>
            <p:cNvSpPr/>
            <p:nvPr/>
          </p:nvSpPr>
          <p:spPr>
            <a:xfrm>
              <a:off x="4548727" y="927378"/>
              <a:ext cx="223424" cy="6500"/>
            </a:xfrm>
            <a:custGeom>
              <a:avLst/>
              <a:gdLst>
                <a:gd name="connsiteX0" fmla="*/ 0 w 223424"/>
                <a:gd name="connsiteY0" fmla="*/ 0 h 6500"/>
                <a:gd name="connsiteX1" fmla="*/ 223425 w 223424"/>
                <a:gd name="connsiteY1" fmla="*/ 0 h 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3424" h="6500">
                  <a:moveTo>
                    <a:pt x="0" y="0"/>
                  </a:moveTo>
                  <a:lnTo>
                    <a:pt x="223425" y="0"/>
                  </a:lnTo>
                </a:path>
              </a:pathLst>
            </a:custGeom>
            <a:ln w="12700" cap="rnd">
              <a:solidFill>
                <a:srgbClr val="241F21"/>
              </a:solidFill>
              <a:prstDash val="solid"/>
              <a:round/>
              <a:tailEnd type="triangle" w="sm" len="sm"/>
            </a:ln>
          </p:spPr>
          <p:txBody>
            <a:bodyPr rtlCol="0" anchor="ctr"/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2AEDFB45-0547-0E2B-BD76-115F229DA47C}"/>
                </a:ext>
              </a:extLst>
            </p:cNvPr>
            <p:cNvSpPr txBox="1"/>
            <p:nvPr/>
          </p:nvSpPr>
          <p:spPr>
            <a:xfrm>
              <a:off x="1170272" y="1262133"/>
              <a:ext cx="215444" cy="1307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533" b="1" i="0" u="none" strike="noStrike" kern="1200" cap="none" spc="0" normalizeH="0" baseline="0" noProof="0" dirty="0">
                  <a:ln/>
                  <a:solidFill>
                    <a:prstClr val="white"/>
                  </a:solidFill>
                  <a:effectLst/>
                  <a:uLnTx/>
                  <a:uFillTx/>
                  <a:latin typeface="Verdana"/>
                  <a:ea typeface="+mn-ea"/>
                  <a:cs typeface="Arial"/>
                  <a:sym typeface="Arial"/>
                  <a:rtl val="0"/>
                </a:rPr>
                <a:t>CR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A6DA4292-83A5-DACF-D354-BBB3843D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33" y="369046"/>
            <a:ext cx="11100611" cy="497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67" dirty="0"/>
              <a:t>Responses per Investigator</a:t>
            </a:r>
            <a:endParaRPr lang="en-IN" sz="2667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CE31FD-F9E6-B285-0557-DC03451F39BE}"/>
              </a:ext>
            </a:extLst>
          </p:cNvPr>
          <p:cNvSpPr txBox="1">
            <a:spLocks/>
          </p:cNvSpPr>
          <p:nvPr/>
        </p:nvSpPr>
        <p:spPr>
          <a:xfrm>
            <a:off x="431801" y="6167898"/>
            <a:ext cx="11052628" cy="6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68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40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cut-off: October 23, 2023. *1 </a:t>
            </a:r>
            <a:r>
              <a:rPr kumimoji="0" lang="en-I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DL3.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CR, complete remission; </a:t>
            </a:r>
            <a:r>
              <a:rPr kumimoji="0" lang="en-I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CRc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composite CR (</a:t>
            </a:r>
            <a:r>
              <a:rPr kumimoji="0" lang="en-I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CR+CRi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); </a:t>
            </a:r>
            <a:r>
              <a:rPr kumimoji="0" lang="en-I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CRi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CR with incomplete </a:t>
            </a:r>
            <a:r>
              <a:rPr kumimoji="0" lang="en-IN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hematological</a:t>
            </a: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recovery; DL, dose level; HSCT, hematopoietic stem cell transplantation.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9B8DE1-948A-0E22-ECEC-18174ACEC9C7}"/>
              </a:ext>
            </a:extLst>
          </p:cNvPr>
          <p:cNvCxnSpPr>
            <a:cxnSpLocks/>
          </p:cNvCxnSpPr>
          <p:nvPr/>
        </p:nvCxnSpPr>
        <p:spPr>
          <a:xfrm>
            <a:off x="431800" y="866667"/>
            <a:ext cx="11328400" cy="0"/>
          </a:xfrm>
          <a:prstGeom prst="line">
            <a:avLst/>
          </a:prstGeom>
          <a:ln w="19050">
            <a:solidFill>
              <a:srgbClr val="7A00E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36E88D9-ACB0-1B59-9221-ABDCEF24FFFF}"/>
              </a:ext>
            </a:extLst>
          </p:cNvPr>
          <p:cNvGraphicFramePr>
            <a:graphicFrameLocks noGrp="1"/>
          </p:cNvGraphicFramePr>
          <p:nvPr/>
        </p:nvGraphicFramePr>
        <p:xfrm>
          <a:off x="753319" y="4378247"/>
          <a:ext cx="10685367" cy="815280"/>
        </p:xfrm>
        <a:graphic>
          <a:graphicData uri="http://schemas.openxmlformats.org/drawingml/2006/table">
            <a:tbl>
              <a:tblPr firstRow="1" bandRow="1"/>
              <a:tblGrid>
                <a:gridCol w="2655792">
                  <a:extLst>
                    <a:ext uri="{9D8B030D-6E8A-4147-A177-3AD203B41FA5}">
                      <a16:colId xmlns:a16="http://schemas.microsoft.com/office/drawing/2014/main" val="1954529142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372075967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3612936546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565768762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3115506584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834632416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3984952950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3687326331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2590574832"/>
                    </a:ext>
                  </a:extLst>
                </a:gridCol>
                <a:gridCol w="892175">
                  <a:extLst>
                    <a:ext uri="{9D8B030D-6E8A-4147-A177-3AD203B41FA5}">
                      <a16:colId xmlns:a16="http://schemas.microsoft.com/office/drawing/2014/main" val="811808562"/>
                    </a:ext>
                  </a:extLst>
                </a:gridCol>
              </a:tblGrid>
              <a:tr h="4224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DL1 </a:t>
                      </a:r>
                    </a:p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(n=3)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DL2  (n=4)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DL3 </a:t>
                      </a:r>
                    </a:p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(n=4)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DL4  </a:t>
                      </a:r>
                      <a:b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</a:br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(n=4)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DL5    (n=4)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DL6    (n=8)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DL7    (n=8)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DL8    (n=7)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algn="ctr"/>
                      <a:r>
                        <a:rPr lang="en-IN" sz="11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All     (N=42)</a:t>
                      </a:r>
                      <a:endParaRPr lang="en-IN" sz="1100" b="1" dirty="0">
                        <a:solidFill>
                          <a:schemeClr val="bg1"/>
                        </a:solidFill>
                        <a:latin typeface="+mn-lt"/>
                        <a:ea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38400" marR="38400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65752"/>
                  </a:ext>
                </a:extLst>
              </a:tr>
              <a:tr h="192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1270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Maximum target dose (</a:t>
                      </a:r>
                      <a:r>
                        <a:rPr lang="en-IN" sz="1100" b="1" dirty="0">
                          <a:solidFill>
                            <a:srgbClr val="23004C"/>
                          </a:solidFill>
                          <a:latin typeface="+mn-lt"/>
                          <a:ea typeface="Verdana"/>
                          <a:cs typeface="Arial" panose="020B0604020202020204" pitchFamily="34" charset="0"/>
                        </a:rPr>
                        <a:t>µg/kg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)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100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300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1000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1000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cs typeface="Arial" panose="020B0604020202020204" pitchFamily="34" charset="0"/>
                        </a:rPr>
                        <a:t>3000</a:t>
                      </a:r>
                      <a:endParaRPr lang="en-US" sz="110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3000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>
                          <a:effectLst/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6000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1000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—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69126"/>
                  </a:ext>
                </a:extLst>
              </a:tr>
              <a:tr h="19200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127000" marR="63500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CRc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, n (%)</a:t>
                      </a:r>
                      <a:endParaRPr lang="en-US" sz="11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DejaVu Sans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2*</a:t>
                      </a:r>
                      <a:r>
                        <a:rPr lang="en-US" sz="1100" baseline="300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(50.0)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 1 (25.0)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  <a:endParaRPr lang="en-US" sz="1100" dirty="0">
                        <a:effectLst/>
                        <a:latin typeface="+mn-lt"/>
                        <a:ea typeface="Cambri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ea typeface="Cambria"/>
                          <a:cs typeface="Arial" panose="020B0604020202020204" pitchFamily="34" charset="0"/>
                        </a:rPr>
                        <a:t>2 (28.6)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63500" marR="63500" algn="ctr">
                        <a:spcBef>
                          <a:spcPts val="500"/>
                        </a:spcBef>
                        <a:spcAft>
                          <a:spcPts val="500"/>
                        </a:spcAft>
                      </a:pPr>
                      <a:r>
                        <a:rPr lang="en-US" sz="1100" dirty="0">
                          <a:effectLst/>
                          <a:latin typeface="+mn-lt"/>
                          <a:cs typeface="Arial" panose="020B0604020202020204" pitchFamily="34" charset="0"/>
                        </a:rPr>
                        <a:t>5 (11.9)</a:t>
                      </a:r>
                      <a:endParaRPr lang="en-US" sz="1100" dirty="0">
                        <a:effectLst/>
                        <a:latin typeface="+mn-lt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858988"/>
                  </a:ext>
                </a:extLst>
              </a:tr>
            </a:tbl>
          </a:graphicData>
        </a:graphic>
      </p:graphicFrame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987E2579-710C-0959-54E1-5EAA24067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1" y="5249150"/>
            <a:ext cx="11455680" cy="1099359"/>
          </a:xfrm>
        </p:spPr>
        <p:txBody>
          <a:bodyPr/>
          <a:lstStyle/>
          <a:p>
            <a:pPr marL="287993" indent="-287993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CR/</a:t>
            </a:r>
            <a:r>
              <a:rPr lang="en-GB" sz="1600" dirty="0" err="1"/>
              <a:t>CRi</a:t>
            </a:r>
            <a:r>
              <a:rPr lang="en-GB" sz="1600" dirty="0"/>
              <a:t> was reported in 5 of 16 (31.3%) patients treated at a maximal target dose of 1000 </a:t>
            </a:r>
            <a:r>
              <a:rPr lang="en-GB" sz="1600" dirty="0" err="1"/>
              <a:t>μg</a:t>
            </a:r>
            <a:r>
              <a:rPr lang="en-GB" sz="1600" dirty="0"/>
              <a:t>/kg/infusion; 3 patients with CR are still receiving treatment</a:t>
            </a:r>
          </a:p>
          <a:p>
            <a:pPr marL="287993" indent="-287993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The median duration of response was not estimable; maximum time on treatment was 65 weeks</a:t>
            </a:r>
          </a:p>
          <a:p>
            <a:pPr marL="287993" indent="-287993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4 responders had prior </a:t>
            </a:r>
            <a:r>
              <a:rPr lang="en-GB" sz="1600" dirty="0" err="1"/>
              <a:t>venetoclax</a:t>
            </a:r>
            <a:r>
              <a:rPr lang="en-GB" sz="1600" dirty="0"/>
              <a:t> and 2 responders had prior HSCT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FFB839-2A86-51B4-03F9-2B188C5194C8}"/>
              </a:ext>
            </a:extLst>
          </p:cNvPr>
          <p:cNvSpPr txBox="1"/>
          <p:nvPr/>
        </p:nvSpPr>
        <p:spPr>
          <a:xfrm>
            <a:off x="4142260" y="840467"/>
            <a:ext cx="3946914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Target Dose Levels (DL3/DL4/DL8)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C4484-EF36-20F2-13BB-A79E66DC7365}"/>
              </a:ext>
            </a:extLst>
          </p:cNvPr>
          <p:cNvSpPr txBox="1"/>
          <p:nvPr/>
        </p:nvSpPr>
        <p:spPr>
          <a:xfrm>
            <a:off x="5021331" y="2276504"/>
            <a:ext cx="210185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Other Dose Levels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5E180D27-8EE3-077E-3EFB-CFDD25E78373}"/>
              </a:ext>
            </a:extLst>
          </p:cNvPr>
          <p:cNvSpPr txBox="1"/>
          <p:nvPr/>
        </p:nvSpPr>
        <p:spPr>
          <a:xfrm>
            <a:off x="4839666" y="3901347"/>
            <a:ext cx="2228495" cy="225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67" b="1" i="0" u="none" strike="noStrike" kern="1200" cap="none" spc="0" normalizeH="0" baseline="0" noProof="0" dirty="0">
                <a:ln/>
                <a:solidFill>
                  <a:srgbClr val="231F2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/>
                <a:sym typeface="Arial"/>
                <a:rtl val="0"/>
              </a:rPr>
              <a:t>Duration on Treatment (Months)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B7C80EC0-1885-3F12-1CF1-1D3E5E193A4F}"/>
              </a:ext>
            </a:extLst>
          </p:cNvPr>
          <p:cNvSpPr txBox="1"/>
          <p:nvPr/>
        </p:nvSpPr>
        <p:spPr>
          <a:xfrm>
            <a:off x="7875667" y="4100030"/>
            <a:ext cx="12917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/>
                <a:solidFill>
                  <a:srgbClr val="231F20"/>
                </a:solidFill>
                <a:effectLst/>
                <a:uLnTx/>
                <a:uFillTx/>
                <a:latin typeface="Verdana"/>
                <a:ea typeface="+mn-ea"/>
                <a:cs typeface="Arial"/>
                <a:sym typeface="Arial"/>
                <a:rtl val="0"/>
              </a:rPr>
              <a:t>Receiving treatment</a:t>
            </a:r>
          </a:p>
        </p:txBody>
      </p:sp>
      <p:sp>
        <p:nvSpPr>
          <p:cNvPr id="174" name="Freeform: Shape 173">
            <a:extLst>
              <a:ext uri="{FF2B5EF4-FFF2-40B4-BE49-F238E27FC236}">
                <a16:creationId xmlns:a16="http://schemas.microsoft.com/office/drawing/2014/main" id="{D5CDEF12-B445-7AEF-36E0-A42391FC4D86}"/>
              </a:ext>
            </a:extLst>
          </p:cNvPr>
          <p:cNvSpPr/>
          <p:nvPr/>
        </p:nvSpPr>
        <p:spPr>
          <a:xfrm>
            <a:off x="1092289" y="1133725"/>
            <a:ext cx="8667" cy="1271324"/>
          </a:xfrm>
          <a:custGeom>
            <a:avLst/>
            <a:gdLst>
              <a:gd name="connsiteX0" fmla="*/ 0 w 6500"/>
              <a:gd name="connsiteY0" fmla="*/ 953493 h 953493"/>
              <a:gd name="connsiteX1" fmla="*/ 0 w 6500"/>
              <a:gd name="connsiteY1" fmla="*/ 0 h 95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0" h="953493">
                <a:moveTo>
                  <a:pt x="0" y="953493"/>
                </a:moveTo>
                <a:lnTo>
                  <a:pt x="0" y="0"/>
                </a:lnTo>
              </a:path>
            </a:pathLst>
          </a:custGeom>
          <a:noFill/>
          <a:ln w="6500" cap="flat">
            <a:solidFill>
              <a:srgbClr val="D9D9D9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5" name="Freeform: Shape 174">
            <a:extLst>
              <a:ext uri="{FF2B5EF4-FFF2-40B4-BE49-F238E27FC236}">
                <a16:creationId xmlns:a16="http://schemas.microsoft.com/office/drawing/2014/main" id="{7D856463-CE32-1D9D-6FD5-178202102836}"/>
              </a:ext>
            </a:extLst>
          </p:cNvPr>
          <p:cNvSpPr/>
          <p:nvPr/>
        </p:nvSpPr>
        <p:spPr>
          <a:xfrm>
            <a:off x="1092289" y="2517290"/>
            <a:ext cx="8667" cy="1271324"/>
          </a:xfrm>
          <a:custGeom>
            <a:avLst/>
            <a:gdLst>
              <a:gd name="connsiteX0" fmla="*/ 0 w 6500"/>
              <a:gd name="connsiteY0" fmla="*/ 953493 h 953493"/>
              <a:gd name="connsiteX1" fmla="*/ 0 w 6500"/>
              <a:gd name="connsiteY1" fmla="*/ 0 h 953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500" h="953493">
                <a:moveTo>
                  <a:pt x="0" y="953493"/>
                </a:moveTo>
                <a:lnTo>
                  <a:pt x="0" y="0"/>
                </a:lnTo>
              </a:path>
            </a:pathLst>
          </a:custGeom>
          <a:noFill/>
          <a:ln w="6500" cap="flat">
            <a:solidFill>
              <a:srgbClr val="D9D9D9"/>
            </a:solidFill>
            <a:prstDash val="solid"/>
            <a:round/>
          </a:ln>
        </p:spPr>
        <p:txBody>
          <a:bodyPr rtlCol="0" anchor="ctr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016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DA4292-83A5-DACF-D354-BBB3843DB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033" y="369046"/>
            <a:ext cx="11100611" cy="49762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67" dirty="0"/>
              <a:t>TRAEs Reported in ≥4% of All Patients</a:t>
            </a:r>
            <a:endParaRPr lang="en-IN" sz="2667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CE31FD-F9E6-B285-0557-DC03451F39BE}"/>
              </a:ext>
            </a:extLst>
          </p:cNvPr>
          <p:cNvSpPr txBox="1">
            <a:spLocks/>
          </p:cNvSpPr>
          <p:nvPr/>
        </p:nvSpPr>
        <p:spPr>
          <a:xfrm>
            <a:off x="431801" y="6134847"/>
            <a:ext cx="11052628" cy="624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2268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Clr>
                <a:schemeClr val="accent2"/>
              </a:buClr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4572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684000" indent="-22680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indent="0" algn="l" defTabSz="6858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400" b="1" i="0" kern="1200">
                <a:solidFill>
                  <a:schemeClr val="accent1"/>
                </a:solidFill>
                <a:latin typeface="+mj-lt"/>
                <a:ea typeface="Verdana" panose="020B0604030504040204" pitchFamily="34" charset="0"/>
                <a:cs typeface="Georgia" panose="02040502050405020303" pitchFamily="18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N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Data cut-off: October 23, 2023. 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*Grade 1. Events are per patient (i.e. an individual may have multiple concurrent AEs).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AE, adverse event; DL, dose level; TRAE, treatment-related AE.</a:t>
            </a:r>
            <a:endParaRPr kumimoji="0" lang="en-IN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B9B8DE1-948A-0E22-ECEC-18174ACEC9C7}"/>
              </a:ext>
            </a:extLst>
          </p:cNvPr>
          <p:cNvCxnSpPr>
            <a:cxnSpLocks/>
          </p:cNvCxnSpPr>
          <p:nvPr/>
        </p:nvCxnSpPr>
        <p:spPr>
          <a:xfrm>
            <a:off x="431800" y="866667"/>
            <a:ext cx="11328400" cy="0"/>
          </a:xfrm>
          <a:prstGeom prst="line">
            <a:avLst/>
          </a:prstGeom>
          <a:ln w="19050">
            <a:solidFill>
              <a:srgbClr val="7A00E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5FD46DA0-CD72-DEFB-1433-35B27811D83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033" y="3853028"/>
            <a:ext cx="11171851" cy="2172627"/>
          </a:xfrm>
        </p:spPr>
        <p:txBody>
          <a:bodyPr/>
          <a:lstStyle/>
          <a:p>
            <a:pPr marL="287993" indent="-287993">
              <a:spcAft>
                <a:spcPts val="8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The most common TRAE was infusion-related reaction, which generally occurred during cycle 1/day 1 and typically resolved within 1 hour utilizing temporary interruption of infusion and symptom management</a:t>
            </a:r>
          </a:p>
          <a:p>
            <a:pPr marL="287993" indent="-287993">
              <a:spcAft>
                <a:spcPts val="8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Grade ≥3 TRAEs were reported in 2 patients and included grade 3 diverticulitis in 1 patient in DL3 and grade 4 neutropenia in 1 patient in DL3</a:t>
            </a:r>
          </a:p>
          <a:p>
            <a:pPr marL="287993" indent="-287993">
              <a:spcAft>
                <a:spcPts val="8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dirty="0"/>
              <a:t>There were no cases of immune effector cell-associated neurotoxicity syndrome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BECEB67-BAAF-817C-5FB1-0B8BE6D2A32D}"/>
              </a:ext>
            </a:extLst>
          </p:cNvPr>
          <p:cNvGraphicFramePr>
            <a:graphicFrameLocks noGrp="1"/>
          </p:cNvGraphicFramePr>
          <p:nvPr/>
        </p:nvGraphicFramePr>
        <p:xfrm>
          <a:off x="431801" y="1106308"/>
          <a:ext cx="11328402" cy="2689804"/>
        </p:xfrm>
        <a:graphic>
          <a:graphicData uri="http://schemas.openxmlformats.org/drawingml/2006/table">
            <a:tbl>
              <a:tblPr firstRow="1" bandRow="1"/>
              <a:tblGrid>
                <a:gridCol w="2526259">
                  <a:extLst>
                    <a:ext uri="{9D8B030D-6E8A-4147-A177-3AD203B41FA5}">
                      <a16:colId xmlns:a16="http://schemas.microsoft.com/office/drawing/2014/main" val="1151631683"/>
                    </a:ext>
                  </a:extLst>
                </a:gridCol>
                <a:gridCol w="760152">
                  <a:extLst>
                    <a:ext uri="{9D8B030D-6E8A-4147-A177-3AD203B41FA5}">
                      <a16:colId xmlns:a16="http://schemas.microsoft.com/office/drawing/2014/main" val="3807188862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1462520845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3433695387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2289845682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2944758510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1310852482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2778992839"/>
                    </a:ext>
                  </a:extLst>
                </a:gridCol>
                <a:gridCol w="872023">
                  <a:extLst>
                    <a:ext uri="{9D8B030D-6E8A-4147-A177-3AD203B41FA5}">
                      <a16:colId xmlns:a16="http://schemas.microsoft.com/office/drawing/2014/main" val="527197500"/>
                    </a:ext>
                  </a:extLst>
                </a:gridCol>
                <a:gridCol w="968915">
                  <a:extLst>
                    <a:ext uri="{9D8B030D-6E8A-4147-A177-3AD203B41FA5}">
                      <a16:colId xmlns:a16="http://schemas.microsoft.com/office/drawing/2014/main" val="353733485"/>
                    </a:ext>
                  </a:extLst>
                </a:gridCol>
                <a:gridCol w="968915">
                  <a:extLst>
                    <a:ext uri="{9D8B030D-6E8A-4147-A177-3AD203B41FA5}">
                      <a16:colId xmlns:a16="http://schemas.microsoft.com/office/drawing/2014/main" val="3921634492"/>
                    </a:ext>
                  </a:extLst>
                </a:gridCol>
              </a:tblGrid>
              <a:tr h="475200">
                <a:tc>
                  <a:txBody>
                    <a:bodyPr/>
                    <a:lstStyle/>
                    <a:p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 (%)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DL1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(n=3) 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DL2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(n=4) 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DL3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(n=4) 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DL4 </a:t>
                      </a:r>
                      <a:b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(n=4) </a:t>
                      </a:r>
                      <a:endParaRPr lang="en-GB" sz="120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DL5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(n=4) 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DL6 </a:t>
                      </a:r>
                      <a:b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(n=8) </a:t>
                      </a:r>
                      <a:endParaRPr lang="en-GB" sz="120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DL7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(n=8)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DL8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 (n=8)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All Grade (N=43)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Grade ≥3 </a:t>
                      </a:r>
                      <a:b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</a:br>
                      <a:r>
                        <a:rPr lang="en-GB" sz="1200" b="1" dirty="0"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(N=43)</a:t>
                      </a:r>
                      <a:endParaRPr lang="en-GB" sz="1200" dirty="0"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07951" marR="57151" marT="48000" marB="4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300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271660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Infusion-related reaction</a:t>
                      </a:r>
                    </a:p>
                  </a:txBody>
                  <a:tcPr marL="36831" marR="57151" marT="1079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(33.3)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(75.0)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(50.0)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(100.0)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(50.0)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(50.0)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(75.0)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 (87.5)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 (67.4)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099281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Cytokine release syndrome</a:t>
                      </a:r>
                    </a:p>
                  </a:txBody>
                  <a:tcPr marL="36831" marR="57151" marT="1079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(25.0)*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(25.0)*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(4.7)*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36831" marR="57151" marT="57151" marB="3683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0361524"/>
                  </a:ext>
                </a:extLst>
              </a:tr>
              <a:tr h="408000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Decreased appetite</a:t>
                      </a:r>
                    </a:p>
                  </a:txBody>
                  <a:tcPr marL="72391" marR="57151" marT="1079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(4.7)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8216609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r>
                        <a:rPr lang="en-GB" sz="1200" b="1" dirty="0" err="1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Diarrhea</a:t>
                      </a:r>
                      <a:endParaRPr lang="en-GB" sz="1200" b="1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72391" marR="57151" marT="1079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(33.3)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(4.7)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1141418"/>
                  </a:ext>
                </a:extLst>
              </a:tr>
              <a:tr h="495301">
                <a:tc>
                  <a:txBody>
                    <a:bodyPr/>
                    <a:lstStyle/>
                    <a:p>
                      <a:r>
                        <a:rPr lang="en-GB" sz="1200" b="1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Nausea</a:t>
                      </a:r>
                    </a:p>
                  </a:txBody>
                  <a:tcPr marL="72391" marR="57151" marT="1079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(33.3)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 (25.0)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(4.7)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0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</a:t>
                      </a:r>
                    </a:p>
                  </a:txBody>
                  <a:tcPr marL="72391" marR="57151" marT="57151" marB="72391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F2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906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716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FBD6-019F-10A5-6811-C84A06BA94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0100" y="863602"/>
            <a:ext cx="10464800" cy="2705100"/>
          </a:xfrm>
        </p:spPr>
        <p:txBody>
          <a:bodyPr>
            <a:noAutofit/>
          </a:bodyPr>
          <a:lstStyle/>
          <a:p>
            <a:r>
              <a:rPr lang="en-US" sz="3200" b="1" dirty="0"/>
              <a:t>The benefit of allogeneic transplant in 1st complete remission in </a:t>
            </a:r>
            <a:r>
              <a:rPr lang="en-US" sz="3200" b="1" i="1" dirty="0"/>
              <a:t>NPM1</a:t>
            </a:r>
            <a:r>
              <a:rPr lang="en-US" sz="3200" b="1" dirty="0"/>
              <a:t> mutated AML with or without </a:t>
            </a:r>
            <a:r>
              <a:rPr lang="en-US" sz="3200" b="1" i="1" dirty="0"/>
              <a:t>FLT3</a:t>
            </a:r>
            <a:r>
              <a:rPr lang="en-US" sz="3200" b="1" dirty="0"/>
              <a:t> ITD is restricted to those testing MRD positive after induction – an analysis of the UK NCRI AML17 and AML19 studies</a:t>
            </a:r>
            <a:endParaRPr lang="en-GB" sz="3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090D8-C630-3BEE-25C1-F28D09FCD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15483" y="3830638"/>
            <a:ext cx="9761035" cy="206835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J Othman*, N Potter*, A Ivey, J Jovanovic, SD Freeman, A Gilkes, I Thomas, S Johnson, J </a:t>
            </a:r>
            <a:r>
              <a:rPr lang="en-GB" dirty="0" err="1"/>
              <a:t>Canham</a:t>
            </a:r>
            <a:r>
              <a:rPr lang="en-GB" dirty="0"/>
              <a:t>, J </a:t>
            </a:r>
            <a:r>
              <a:rPr lang="en-GB" dirty="0" err="1"/>
              <a:t>Cavenagh</a:t>
            </a:r>
            <a:r>
              <a:rPr lang="en-GB" dirty="0"/>
              <a:t>, P </a:t>
            </a:r>
            <a:r>
              <a:rPr lang="en-GB" dirty="0" err="1"/>
              <a:t>Kottaridis</a:t>
            </a:r>
            <a:r>
              <a:rPr lang="en-GB" dirty="0"/>
              <a:t>, C Arnold, UM Overgaard, M Dennis, C Wilhelm-Benartzi, R Dillon*, NH Russell* </a:t>
            </a:r>
          </a:p>
          <a:p>
            <a:r>
              <a:rPr lang="en-GB" i="1" dirty="0"/>
              <a:t>On behalf of the UK NCRI AML working group </a:t>
            </a:r>
            <a:endParaRPr lang="en-GB" dirty="0"/>
          </a:p>
          <a:p>
            <a:pPr algn="r"/>
            <a:r>
              <a:rPr lang="en-GB" sz="1700" dirty="0"/>
              <a:t>*equal contribution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634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CBB9D-0868-983C-FF66-32113CCD2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441960"/>
            <a:ext cx="10080000" cy="914400"/>
          </a:xfrm>
        </p:spPr>
        <p:txBody>
          <a:bodyPr>
            <a:noAutofit/>
          </a:bodyPr>
          <a:lstStyle/>
          <a:p>
            <a:r>
              <a:rPr lang="en-AU" sz="2800" dirty="0"/>
              <a:t>CR1-allo improves OS in </a:t>
            </a:r>
            <a:r>
              <a:rPr lang="en-AU" sz="2800" i="1" dirty="0"/>
              <a:t>NPM1</a:t>
            </a:r>
            <a:r>
              <a:rPr lang="en-AU" sz="2800" baseline="30000" dirty="0"/>
              <a:t>mut</a:t>
            </a:r>
            <a:r>
              <a:rPr lang="en-AU" sz="2800" dirty="0"/>
              <a:t> AML who were PB MRD positive after induction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0703A6-8AD9-D38F-35F4-695DDC579671}"/>
              </a:ext>
            </a:extLst>
          </p:cNvPr>
          <p:cNvGrpSpPr/>
          <p:nvPr/>
        </p:nvGrpSpPr>
        <p:grpSpPr>
          <a:xfrm>
            <a:off x="115787" y="1964869"/>
            <a:ext cx="3902123" cy="3600000"/>
            <a:chOff x="393882" y="1569713"/>
            <a:chExt cx="3902123" cy="360000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7D4F7AA-123A-53CB-B6AA-4E195C85C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2" y="1569713"/>
              <a:ext cx="3902123" cy="360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1385A64-5A77-7AA9-4B02-D642F0C4412A}"/>
                </a:ext>
              </a:extLst>
            </p:cNvPr>
            <p:cNvSpPr txBox="1"/>
            <p:nvPr/>
          </p:nvSpPr>
          <p:spPr>
            <a:xfrm>
              <a:off x="1374020" y="3896084"/>
              <a:ext cx="24497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AU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HR 0.39, 95%CI 0.24-0.64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9F0BF07-0284-6E0F-9DD2-B98A2258A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117" y="1964870"/>
            <a:ext cx="3898483" cy="3599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536799-DC5D-31ED-64B8-F1B297817B47}"/>
              </a:ext>
            </a:extLst>
          </p:cNvPr>
          <p:cNvSpPr txBox="1"/>
          <p:nvPr/>
        </p:nvSpPr>
        <p:spPr>
          <a:xfrm>
            <a:off x="4794418" y="4335427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 0.44, 95%CI 0.27-0.72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30F9FF-CEFD-5179-DE6D-0F1295CA6AAB}"/>
              </a:ext>
            </a:extLst>
          </p:cNvPr>
          <p:cNvGrpSpPr/>
          <p:nvPr/>
        </p:nvGrpSpPr>
        <p:grpSpPr>
          <a:xfrm>
            <a:off x="8494809" y="2084613"/>
            <a:ext cx="3657607" cy="3657607"/>
            <a:chOff x="7753810" y="1590668"/>
            <a:chExt cx="3657607" cy="365760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CF93ECC-9505-8D00-2390-30A3CE994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3810" y="1590668"/>
              <a:ext cx="3657607" cy="36576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4CD36E-A149-9FC4-949B-D847FFF4BAE4}"/>
                </a:ext>
              </a:extLst>
            </p:cNvPr>
            <p:cNvSpPr txBox="1"/>
            <p:nvPr/>
          </p:nvSpPr>
          <p:spPr>
            <a:xfrm>
              <a:off x="10131552" y="1800352"/>
              <a:ext cx="10840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77"/>
              <a:r>
                <a:rPr lang="en-AU" sz="10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No CR1 </a:t>
              </a:r>
              <a:r>
                <a:rPr lang="en-AU" sz="10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alloSCT</a:t>
              </a:r>
              <a:endParaRPr lang="en-AU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CBD130-4C91-C831-76B9-A65BE9292B54}"/>
                </a:ext>
              </a:extLst>
            </p:cNvPr>
            <p:cNvSpPr txBox="1"/>
            <p:nvPr/>
          </p:nvSpPr>
          <p:spPr>
            <a:xfrm>
              <a:off x="10357104" y="3182779"/>
              <a:ext cx="85852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14377"/>
              <a:r>
                <a:rPr lang="en-AU" sz="10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CR1 </a:t>
              </a:r>
              <a:r>
                <a:rPr lang="en-AU" sz="1000" dirty="0" err="1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alloSCT</a:t>
              </a:r>
              <a:endParaRPr lang="en-AU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A413D-26C5-A8EA-F499-8AB10B041F84}"/>
                </a:ext>
              </a:extLst>
            </p:cNvPr>
            <p:cNvSpPr txBox="1"/>
            <p:nvPr/>
          </p:nvSpPr>
          <p:spPr>
            <a:xfrm>
              <a:off x="8897419" y="3822036"/>
              <a:ext cx="19137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377"/>
              <a:r>
                <a:rPr lang="en-AU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Gray’s test p&lt;0.001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637016D-1C37-860C-BE9D-C1E77D519B52}"/>
              </a:ext>
            </a:extLst>
          </p:cNvPr>
          <p:cNvSpPr txBox="1"/>
          <p:nvPr/>
        </p:nvSpPr>
        <p:spPr>
          <a:xfrm>
            <a:off x="1485487" y="1657628"/>
            <a:ext cx="1670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Overall survival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E2F8E9-46B1-6B72-F50C-47A7E3C5223A}"/>
              </a:ext>
            </a:extLst>
          </p:cNvPr>
          <p:cNvSpPr txBox="1"/>
          <p:nvPr/>
        </p:nvSpPr>
        <p:spPr>
          <a:xfrm>
            <a:off x="5543061" y="1657628"/>
            <a:ext cx="218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Relapse-free survival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F73C91-FDFE-BC4A-FC13-E7261794D404}"/>
              </a:ext>
            </a:extLst>
          </p:cNvPr>
          <p:cNvSpPr txBox="1"/>
          <p:nvPr/>
        </p:nvSpPr>
        <p:spPr>
          <a:xfrm>
            <a:off x="10037378" y="1657628"/>
            <a:ext cx="92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Relapse</a:t>
            </a:r>
          </a:p>
        </p:txBody>
      </p:sp>
    </p:spTree>
    <p:extLst>
      <p:ext uri="{BB962C8B-B14F-4D97-AF65-F5344CB8AC3E}">
        <p14:creationId xmlns:p14="http://schemas.microsoft.com/office/powerpoint/2010/main" val="2930289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F624-BECC-6019-648C-327F44E4E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441960"/>
            <a:ext cx="10080000" cy="914400"/>
          </a:xfrm>
        </p:spPr>
        <p:txBody>
          <a:bodyPr>
            <a:noAutofit/>
          </a:bodyPr>
          <a:lstStyle/>
          <a:p>
            <a:r>
              <a:rPr lang="en-AU" sz="2800" dirty="0"/>
              <a:t>CR1-allo does not improve OS in </a:t>
            </a:r>
            <a:r>
              <a:rPr lang="en-AU" sz="2800" i="1" dirty="0"/>
              <a:t>NPM1</a:t>
            </a:r>
            <a:r>
              <a:rPr lang="en-AU" sz="2800" baseline="30000" dirty="0"/>
              <a:t>mut</a:t>
            </a:r>
            <a:r>
              <a:rPr lang="en-AU" sz="2800" dirty="0"/>
              <a:t> AML who were PB MRD negative after induction (despite reduced relapse)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7DFCAD3-CB3F-6E37-AF91-95D434799775}"/>
              </a:ext>
            </a:extLst>
          </p:cNvPr>
          <p:cNvGrpSpPr/>
          <p:nvPr/>
        </p:nvGrpSpPr>
        <p:grpSpPr>
          <a:xfrm>
            <a:off x="112218" y="1971231"/>
            <a:ext cx="3977351" cy="3600000"/>
            <a:chOff x="550150" y="1889379"/>
            <a:chExt cx="3977350" cy="3600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AD62731-ABF7-1D3F-D9FA-4EB607335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150" y="1889379"/>
              <a:ext cx="3977350" cy="360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8C4CAC9-E73B-FF2B-5205-7EA66491B5C2}"/>
                </a:ext>
              </a:extLst>
            </p:cNvPr>
            <p:cNvSpPr txBox="1"/>
            <p:nvPr/>
          </p:nvSpPr>
          <p:spPr>
            <a:xfrm>
              <a:off x="1533103" y="4189778"/>
              <a:ext cx="24497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en-AU" sz="1600" dirty="0">
                  <a:solidFill>
                    <a:prstClr val="black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HR 0.82, 95%CI 0.50-1.33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B5A0E4F-EE8B-03DB-9833-D2D40A37F7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2501" y="1971233"/>
            <a:ext cx="3974923" cy="3599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B86181-6A26-52E6-7DA4-DC45EE92702E}"/>
              </a:ext>
            </a:extLst>
          </p:cNvPr>
          <p:cNvSpPr txBox="1"/>
          <p:nvPr/>
        </p:nvSpPr>
        <p:spPr>
          <a:xfrm>
            <a:off x="5178871" y="4289036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 0.50, 95%CI 0.32-0.79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6428D-C987-82CF-3A6D-393BD56E89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56" y="1884148"/>
            <a:ext cx="3919596" cy="38816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74250F-8195-3307-2CB9-67C378FEB5B9}"/>
              </a:ext>
            </a:extLst>
          </p:cNvPr>
          <p:cNvSpPr txBox="1"/>
          <p:nvPr/>
        </p:nvSpPr>
        <p:spPr>
          <a:xfrm>
            <a:off x="10941057" y="3421472"/>
            <a:ext cx="10946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AU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CR1 </a:t>
            </a:r>
            <a:r>
              <a:rPr lang="en-AU" sz="1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alloSCT</a:t>
            </a:r>
            <a:endParaRPr lang="en-AU" sz="1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334464-87FF-666D-77FF-B3EAFB8251C5}"/>
              </a:ext>
            </a:extLst>
          </p:cNvPr>
          <p:cNvSpPr txBox="1"/>
          <p:nvPr/>
        </p:nvSpPr>
        <p:spPr>
          <a:xfrm>
            <a:off x="11168812" y="4283037"/>
            <a:ext cx="8669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77"/>
            <a:r>
              <a:rPr lang="en-AU" sz="10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CR1 </a:t>
            </a:r>
            <a:r>
              <a:rPr lang="en-AU" sz="1000" dirty="0" err="1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alloSCT</a:t>
            </a:r>
            <a:endParaRPr lang="en-AU" sz="1000" dirty="0">
              <a:solidFill>
                <a:prstClr val="black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68FEB2-0046-0059-C368-7434B3664922}"/>
              </a:ext>
            </a:extLst>
          </p:cNvPr>
          <p:cNvSpPr txBox="1"/>
          <p:nvPr/>
        </p:nvSpPr>
        <p:spPr>
          <a:xfrm>
            <a:off x="9520218" y="2058927"/>
            <a:ext cx="19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Gray’s test p&lt;0.001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DC4693-3DB9-13E3-A01E-E152D6B852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403" y="1892255"/>
            <a:ext cx="3919596" cy="38816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6E04C2-BEFC-D304-24D3-9718877E93A3}"/>
              </a:ext>
            </a:extLst>
          </p:cNvPr>
          <p:cNvSpPr txBox="1"/>
          <p:nvPr/>
        </p:nvSpPr>
        <p:spPr>
          <a:xfrm>
            <a:off x="1447387" y="1722978"/>
            <a:ext cx="1670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Overall survival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FF3C61-644D-3BC2-2858-E094BE68AC5A}"/>
              </a:ext>
            </a:extLst>
          </p:cNvPr>
          <p:cNvSpPr txBox="1"/>
          <p:nvPr/>
        </p:nvSpPr>
        <p:spPr>
          <a:xfrm>
            <a:off x="5504961" y="1722978"/>
            <a:ext cx="2187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Relapse-free survival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54BF1C-F7CC-5BCB-0569-9251A8E99245}"/>
              </a:ext>
            </a:extLst>
          </p:cNvPr>
          <p:cNvSpPr txBox="1"/>
          <p:nvPr/>
        </p:nvSpPr>
        <p:spPr>
          <a:xfrm>
            <a:off x="9999278" y="1722978"/>
            <a:ext cx="920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AU" sz="1600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Relapse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9A643A-8B9A-721A-0EB9-2281D089D245}"/>
              </a:ext>
            </a:extLst>
          </p:cNvPr>
          <p:cNvSpPr txBox="1"/>
          <p:nvPr/>
        </p:nvSpPr>
        <p:spPr>
          <a:xfrm>
            <a:off x="11752455" y="5218944"/>
            <a:ext cx="420308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</p:spTree>
    <p:extLst>
      <p:ext uri="{BB962C8B-B14F-4D97-AF65-F5344CB8AC3E}">
        <p14:creationId xmlns:p14="http://schemas.microsoft.com/office/powerpoint/2010/main" val="3169744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85C6E-7862-8FC8-4549-8F94EBC47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000" y="441960"/>
            <a:ext cx="10080000" cy="914400"/>
          </a:xfrm>
        </p:spPr>
        <p:txBody>
          <a:bodyPr>
            <a:normAutofit/>
          </a:bodyPr>
          <a:lstStyle/>
          <a:p>
            <a:r>
              <a:rPr lang="en-AU" sz="2800" dirty="0"/>
              <a:t>Results in </a:t>
            </a:r>
            <a:r>
              <a:rPr lang="en-US" sz="2800" i="1" dirty="0">
                <a:solidFill>
                  <a:srgbClr val="000000"/>
                </a:solidFill>
                <a:ea typeface="+mn-ea"/>
              </a:rPr>
              <a:t>NPM1</a:t>
            </a:r>
            <a:r>
              <a:rPr lang="en-US" sz="2800" baseline="30000" dirty="0">
                <a:solidFill>
                  <a:srgbClr val="000000"/>
                </a:solidFill>
                <a:ea typeface="+mn-ea"/>
              </a:rPr>
              <a:t>mut</a:t>
            </a:r>
            <a:r>
              <a:rPr lang="en-US" sz="2800" dirty="0">
                <a:solidFill>
                  <a:srgbClr val="000000"/>
                </a:solidFill>
                <a:ea typeface="+mn-ea"/>
              </a:rPr>
              <a:t> </a:t>
            </a:r>
            <a:r>
              <a:rPr lang="en-AU" sz="2800" dirty="0"/>
              <a:t>+ </a:t>
            </a:r>
            <a:r>
              <a:rPr lang="en-AU" sz="2800" i="1" dirty="0"/>
              <a:t>FLT3</a:t>
            </a:r>
            <a:r>
              <a:rPr lang="en-AU" sz="2800" dirty="0"/>
              <a:t> ITD patients were similar to the overall population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B9F22-6436-D542-D46B-85B27F669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578" y="1869639"/>
            <a:ext cx="4333711" cy="3960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8F4E723-7ACB-603D-2F55-9F2ADE662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28" y="1869639"/>
            <a:ext cx="4291001" cy="396000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7A670CC-AD4E-92D2-BF02-0C354DE0371B}"/>
              </a:ext>
            </a:extLst>
          </p:cNvPr>
          <p:cNvSpPr txBox="1"/>
          <p:nvPr/>
        </p:nvSpPr>
        <p:spPr>
          <a:xfrm>
            <a:off x="2567145" y="4490002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 0.52, 95%CI 0.29-0.93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1414552-FEA4-E4A1-7249-F62111F1F8AA}"/>
              </a:ext>
            </a:extLst>
          </p:cNvPr>
          <p:cNvSpPr txBox="1"/>
          <p:nvPr/>
        </p:nvSpPr>
        <p:spPr>
          <a:xfrm>
            <a:off x="7858436" y="4484067"/>
            <a:ext cx="24497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AU" sz="1600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HR 0.80, 95%CI 0.37-1.72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B07D82-57AD-DF82-BD1D-A24BD11D07C2}"/>
              </a:ext>
            </a:extLst>
          </p:cNvPr>
          <p:cNvSpPr txBox="1"/>
          <p:nvPr/>
        </p:nvSpPr>
        <p:spPr>
          <a:xfrm>
            <a:off x="2147297" y="1496464"/>
            <a:ext cx="3321491" cy="38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en-AU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OS, MRD positive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61E64E-AF00-140C-17C7-E1E0E2FA4AED}"/>
              </a:ext>
            </a:extLst>
          </p:cNvPr>
          <p:cNvSpPr txBox="1"/>
          <p:nvPr/>
        </p:nvSpPr>
        <p:spPr>
          <a:xfrm>
            <a:off x="7326293" y="1496464"/>
            <a:ext cx="3321491" cy="38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14000"/>
              </a:lnSpc>
            </a:pPr>
            <a:r>
              <a:rPr lang="en-AU" b="1" dirty="0">
                <a:solidFill>
                  <a:prstClr val="black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OS, MRD negative</a:t>
            </a:r>
          </a:p>
        </p:txBody>
      </p:sp>
    </p:spTree>
    <p:extLst>
      <p:ext uri="{BB962C8B-B14F-4D97-AF65-F5344CB8AC3E}">
        <p14:creationId xmlns:p14="http://schemas.microsoft.com/office/powerpoint/2010/main" val="3095262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2993-62E7-88EC-3205-F0C1C9F59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EF56-5040-2103-D937-08101ADA4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3521"/>
            <a:ext cx="10515600" cy="4058195"/>
          </a:xfrm>
        </p:spPr>
        <p:txBody>
          <a:bodyPr>
            <a:normAutofit/>
          </a:bodyPr>
          <a:lstStyle/>
          <a:p>
            <a:r>
              <a:rPr lang="en-US" dirty="0"/>
              <a:t>No effective frontline FLT3</a:t>
            </a:r>
            <a:r>
              <a:rPr lang="en-US" i="1" dirty="0"/>
              <a:t> </a:t>
            </a:r>
            <a:r>
              <a:rPr lang="en-US" dirty="0"/>
              <a:t>inhibitor</a:t>
            </a:r>
          </a:p>
          <a:p>
            <a:pPr lvl="1"/>
            <a:r>
              <a:rPr lang="en-US" dirty="0"/>
              <a:t>Would expect this to deepen MRD responses</a:t>
            </a:r>
          </a:p>
          <a:p>
            <a:r>
              <a:rPr lang="en-US" dirty="0"/>
              <a:t>No </a:t>
            </a:r>
            <a:r>
              <a:rPr lang="en-US" i="1" dirty="0"/>
              <a:t>FLT3 </a:t>
            </a:r>
            <a:r>
              <a:rPr lang="en-US" dirty="0"/>
              <a:t>ITD MRD assays</a:t>
            </a:r>
          </a:p>
          <a:p>
            <a:pPr lvl="1"/>
            <a:r>
              <a:rPr lang="en-US" dirty="0"/>
              <a:t>Combined </a:t>
            </a:r>
            <a:r>
              <a:rPr lang="en-US" i="1" dirty="0"/>
              <a:t>NPM1 </a:t>
            </a:r>
            <a:r>
              <a:rPr lang="en-US" dirty="0"/>
              <a:t>and </a:t>
            </a:r>
            <a:r>
              <a:rPr lang="en-US" i="1" dirty="0"/>
              <a:t>FLT3 </a:t>
            </a:r>
            <a:r>
              <a:rPr lang="en-US" dirty="0"/>
              <a:t>MRD may provide additional information in CR1-allo selection</a:t>
            </a:r>
          </a:p>
          <a:p>
            <a:r>
              <a:rPr lang="en-US" dirty="0"/>
              <a:t>May not be generalizable to older patients </a:t>
            </a:r>
          </a:p>
          <a:p>
            <a:pPr lvl="1"/>
            <a:r>
              <a:rPr lang="en-US" dirty="0"/>
              <a:t>121 patients (16%) over age 60</a:t>
            </a:r>
          </a:p>
          <a:p>
            <a:r>
              <a:rPr lang="en-US" dirty="0"/>
              <a:t>Not applicable to flow cytometric MRD</a:t>
            </a:r>
          </a:p>
        </p:txBody>
      </p:sp>
    </p:spTree>
    <p:extLst>
      <p:ext uri="{BB962C8B-B14F-4D97-AF65-F5344CB8AC3E}">
        <p14:creationId xmlns:p14="http://schemas.microsoft.com/office/powerpoint/2010/main" val="2236846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noProof="0" dirty="0"/>
              <a:t>Leukemia</a:t>
            </a:r>
            <a:r>
              <a:rPr lang="en-US" altLang="en-US" sz="4800" dirty="0"/>
              <a:t> Questions?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76400"/>
            <a:ext cx="11734800" cy="4953000"/>
          </a:xfrm>
        </p:spPr>
        <p:txBody>
          <a:bodyPr/>
          <a:lstStyle/>
          <a:p>
            <a:pPr marL="0" indent="0">
              <a:buNone/>
              <a:defRPr/>
            </a:pPr>
            <a:endParaRPr lang="en-US" altLang="en-US" sz="3800" dirty="0">
              <a:solidFill>
                <a:srgbClr val="00FFFF"/>
              </a:solidFill>
            </a:endParaRPr>
          </a:p>
          <a:p>
            <a:pPr eaLnBrk="1" hangingPunct="1">
              <a:defRPr/>
            </a:pPr>
            <a:r>
              <a:rPr lang="en-US" altLang="en-US" sz="3800" dirty="0"/>
              <a:t>Email: ndaver@mdanderson.org</a:t>
            </a:r>
          </a:p>
          <a:p>
            <a:pPr eaLnBrk="1" hangingPunct="1">
              <a:defRPr/>
            </a:pPr>
            <a:r>
              <a:rPr lang="en-US" altLang="en-US" sz="3800" dirty="0"/>
              <a:t>Cell: </a:t>
            </a:r>
            <a:r>
              <a:rPr lang="en-US" altLang="en-US" sz="4000" dirty="0"/>
              <a:t>832-573-7080</a:t>
            </a:r>
          </a:p>
          <a:p>
            <a:pPr eaLnBrk="1" hangingPunct="1">
              <a:defRPr/>
            </a:pPr>
            <a:r>
              <a:rPr lang="en-US" altLang="en-US" sz="3800" dirty="0"/>
              <a:t>Office: 713-794-4392</a:t>
            </a:r>
          </a:p>
        </p:txBody>
      </p:sp>
    </p:spTree>
    <p:extLst>
      <p:ext uri="{BB962C8B-B14F-4D97-AF65-F5344CB8AC3E}">
        <p14:creationId xmlns:p14="http://schemas.microsoft.com/office/powerpoint/2010/main" val="333489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1417"/>
    </mc:Choice>
    <mc:Fallback xmlns="">
      <p:transition advTm="9141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37F81-C0F5-3C45-8A86-39F7433B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3077846"/>
            <a:ext cx="10363200" cy="702307"/>
          </a:xfrm>
        </p:spPr>
        <p:txBody>
          <a:bodyPr/>
          <a:lstStyle/>
          <a:p>
            <a:r>
              <a:rPr lang="en-US" dirty="0"/>
              <a:t>Appendix</a:t>
            </a:r>
            <a:endParaRPr lang="en-US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78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FBB95C-9E70-5504-D095-FBF947225FB2}"/>
              </a:ext>
            </a:extLst>
          </p:cNvPr>
          <p:cNvGraphicFramePr>
            <a:graphicFrameLocks noGrp="1"/>
          </p:cNvGraphicFramePr>
          <p:nvPr/>
        </p:nvGraphicFramePr>
        <p:xfrm>
          <a:off x="6316563" y="2814194"/>
          <a:ext cx="5657899" cy="1454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624">
                  <a:extLst>
                    <a:ext uri="{9D8B030D-6E8A-4147-A177-3AD203B41FA5}">
                      <a16:colId xmlns:a16="http://schemas.microsoft.com/office/drawing/2014/main" val="2615594708"/>
                    </a:ext>
                  </a:extLst>
                </a:gridCol>
                <a:gridCol w="645459">
                  <a:extLst>
                    <a:ext uri="{9D8B030D-6E8A-4147-A177-3AD203B41FA5}">
                      <a16:colId xmlns:a16="http://schemas.microsoft.com/office/drawing/2014/main" val="71429761"/>
                    </a:ext>
                  </a:extLst>
                </a:gridCol>
                <a:gridCol w="793592">
                  <a:extLst>
                    <a:ext uri="{9D8B030D-6E8A-4147-A177-3AD203B41FA5}">
                      <a16:colId xmlns:a16="http://schemas.microsoft.com/office/drawing/2014/main" val="286713521"/>
                    </a:ext>
                  </a:extLst>
                </a:gridCol>
                <a:gridCol w="2345224">
                  <a:extLst>
                    <a:ext uri="{9D8B030D-6E8A-4147-A177-3AD203B41FA5}">
                      <a16:colId xmlns:a16="http://schemas.microsoft.com/office/drawing/2014/main" val="1011563550"/>
                    </a:ext>
                  </a:extLst>
                </a:gridCol>
              </a:tblGrid>
              <a:tr h="4184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81538"/>
                          </a:solidFill>
                        </a:rPr>
                        <a:t>Ven + Aza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81538"/>
                          </a:solidFill>
                        </a:rPr>
                        <a:t> (N = 279)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71D49"/>
                          </a:solidFill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81538"/>
                          </a:solidFill>
                        </a:rPr>
                        <a:t>Events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2D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81538"/>
                          </a:solidFill>
                        </a:rPr>
                        <a:t>Median OS,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rgbClr val="081538"/>
                          </a:solidFill>
                        </a:rPr>
                        <a:t> months (95% CI)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DD2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962839"/>
                  </a:ext>
                </a:extLst>
              </a:tr>
              <a:tr h="246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Higher Benefit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145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81538"/>
                          </a:solidFill>
                          <a:effectLst/>
                          <a:latin typeface="+mn-lt"/>
                        </a:rPr>
                        <a:t>26.51</a:t>
                      </a:r>
                      <a:r>
                        <a:rPr lang="en-US" sz="1400" kern="1200" dirty="0">
                          <a:solidFill>
                            <a:srgbClr val="081538"/>
                          </a:solidFill>
                          <a:effectLst/>
                          <a:latin typeface="+mn-lt"/>
                        </a:rPr>
                        <a:t> (20.24, 32.69)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329060"/>
                  </a:ext>
                </a:extLst>
              </a:tr>
              <a:tr h="32648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Intermediate Benefit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rgbClr val="081538"/>
                          </a:solidFill>
                          <a:effectLst/>
                          <a:latin typeface="+mn-lt"/>
                        </a:rPr>
                        <a:t>12.12</a:t>
                      </a:r>
                      <a:r>
                        <a:rPr lang="en-US" sz="1400" kern="1200" dirty="0">
                          <a:solidFill>
                            <a:srgbClr val="081538"/>
                          </a:solidFill>
                          <a:effectLst/>
                          <a:latin typeface="+mn-lt"/>
                        </a:rPr>
                        <a:t> (7.26 – 15.15)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120035"/>
                  </a:ext>
                </a:extLst>
              </a:tr>
              <a:tr h="24612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Lower Benefit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rgbClr val="081538"/>
                          </a:solidFill>
                          <a:latin typeface="+mn-lt"/>
                        </a:rPr>
                        <a:t>5.52</a:t>
                      </a: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 (2.79 </a:t>
                      </a:r>
                      <a:r>
                        <a:rPr lang="en-US" sz="1400" kern="1200" dirty="0">
                          <a:solidFill>
                            <a:srgbClr val="081538"/>
                          </a:solidFill>
                          <a:effectLst/>
                          <a:latin typeface="+mn-lt"/>
                        </a:rPr>
                        <a:t>– </a:t>
                      </a:r>
                      <a:r>
                        <a:rPr lang="en-US" sz="1400" dirty="0">
                          <a:solidFill>
                            <a:srgbClr val="081538"/>
                          </a:solidFill>
                          <a:latin typeface="+mn-lt"/>
                        </a:rPr>
                        <a:t> 7.59)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30761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E139585-A5FB-83CE-77DD-CDF08ACF89A6}"/>
              </a:ext>
            </a:extLst>
          </p:cNvPr>
          <p:cNvSpPr txBox="1"/>
          <p:nvPr/>
        </p:nvSpPr>
        <p:spPr>
          <a:xfrm>
            <a:off x="6534101" y="4439302"/>
            <a:ext cx="5657899" cy="1602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Majority of patients in the Ven+Aza arm are in the higher benefit group: 52% (145/279)</a:t>
            </a:r>
          </a:p>
          <a:p>
            <a:pPr marL="285750" marR="0" lvl="0" indent="-285750" algn="l" defTabSz="4572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The remainder of the patients are distributed equally between the intermediate and lower benefit groups: </a:t>
            </a:r>
          </a:p>
          <a:p>
            <a:pPr marL="0" marR="0" lvl="0" indent="0" algn="l" defTabSz="457200" rtl="0" eaLnBrk="0" fontAlgn="base" latinLnBrk="0" hangingPunct="0">
              <a:lnSpc>
                <a:spcPct val="112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+mn-cs"/>
              </a:rPr>
              <a:t>      25.4% (71/279) and 22.6% (63/279), respectively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40310C-7D2F-DAC1-19CB-2C39D1015441}"/>
              </a:ext>
            </a:extLst>
          </p:cNvPr>
          <p:cNvSpPr/>
          <p:nvPr/>
        </p:nvSpPr>
        <p:spPr>
          <a:xfrm>
            <a:off x="2786091" y="5038830"/>
            <a:ext cx="1837008" cy="17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(months)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58B634-870E-E3AD-2B3D-AE9A8DD7248E}"/>
              </a:ext>
            </a:extLst>
          </p:cNvPr>
          <p:cNvSpPr/>
          <p:nvPr/>
        </p:nvSpPr>
        <p:spPr>
          <a:xfrm>
            <a:off x="761141" y="5240740"/>
            <a:ext cx="1837008" cy="179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 at risk</a:t>
            </a:r>
          </a:p>
        </p:txBody>
      </p:sp>
      <p:cxnSp>
        <p:nvCxnSpPr>
          <p:cNvPr id="17" name="Straight Connector 52">
            <a:extLst>
              <a:ext uri="{FF2B5EF4-FFF2-40B4-BE49-F238E27FC236}">
                <a16:creationId xmlns:a16="http://schemas.microsoft.com/office/drawing/2014/main" id="{8E57CC89-8B31-47DB-B902-BCA6EE7F9F96}"/>
              </a:ext>
            </a:extLst>
          </p:cNvPr>
          <p:cNvCxnSpPr>
            <a:cxnSpLocks/>
          </p:cNvCxnSpPr>
          <p:nvPr/>
        </p:nvCxnSpPr>
        <p:spPr>
          <a:xfrm>
            <a:off x="390696" y="6450199"/>
            <a:ext cx="11410607" cy="0"/>
          </a:xfrm>
          <a:prstGeom prst="line">
            <a:avLst/>
          </a:prstGeom>
          <a:ln>
            <a:solidFill>
              <a:srgbClr val="071D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FB5786EA-F9F7-7703-CDBD-E80EDF705ADA}"/>
              </a:ext>
            </a:extLst>
          </p:cNvPr>
          <p:cNvGrpSpPr/>
          <p:nvPr/>
        </p:nvGrpSpPr>
        <p:grpSpPr>
          <a:xfrm>
            <a:off x="149164" y="2164767"/>
            <a:ext cx="6203740" cy="4101562"/>
            <a:chOff x="149164" y="2164767"/>
            <a:chExt cx="6203740" cy="410156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EDA771E-76AA-5E64-D56F-D0EE09AB6F13}"/>
                </a:ext>
              </a:extLst>
            </p:cNvPr>
            <p:cNvGrpSpPr/>
            <p:nvPr/>
          </p:nvGrpSpPr>
          <p:grpSpPr>
            <a:xfrm>
              <a:off x="149164" y="2164767"/>
              <a:ext cx="6203740" cy="4101562"/>
              <a:chOff x="167636" y="2361199"/>
              <a:chExt cx="6203740" cy="410156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08193F8-2A3A-DCA5-C1DD-1F96CC190A68}"/>
                  </a:ext>
                </a:extLst>
              </p:cNvPr>
              <p:cNvGrpSpPr/>
              <p:nvPr/>
            </p:nvGrpSpPr>
            <p:grpSpPr>
              <a:xfrm>
                <a:off x="167636" y="2361199"/>
                <a:ext cx="6203740" cy="4101562"/>
                <a:chOff x="167636" y="2361199"/>
                <a:chExt cx="6203740" cy="4101562"/>
              </a:xfrm>
            </p:grpSpPr>
            <p:pic>
              <p:nvPicPr>
                <p:cNvPr id="12" name="Picture 11" descr="Chart, line chart&#10;&#10;Description automatically generated">
                  <a:extLst>
                    <a:ext uri="{FF2B5EF4-FFF2-40B4-BE49-F238E27FC236}">
                      <a16:creationId xmlns:a16="http://schemas.microsoft.com/office/drawing/2014/main" id="{A426AAEF-6450-A3CF-24E7-AC1E285053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7636" y="2361199"/>
                  <a:ext cx="6148927" cy="4101562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B89C22C-1D68-CEA0-A732-89E8D47A536C}"/>
                    </a:ext>
                  </a:extLst>
                </p:cNvPr>
                <p:cNvSpPr/>
                <p:nvPr/>
              </p:nvSpPr>
              <p:spPr>
                <a:xfrm>
                  <a:off x="875740" y="6076762"/>
                  <a:ext cx="5495636" cy="19430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C979C1-464A-673C-0143-4DBFB5620BAE}"/>
                  </a:ext>
                </a:extLst>
              </p:cNvPr>
              <p:cNvSpPr txBox="1"/>
              <p:nvPr/>
            </p:nvSpPr>
            <p:spPr>
              <a:xfrm>
                <a:off x="1128443" y="5412569"/>
                <a:ext cx="2059709" cy="2616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Patients at Risk</a:t>
                </a: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942480-CCA9-1573-04DE-2A6278A7F26C}"/>
                </a:ext>
              </a:extLst>
            </p:cNvPr>
            <p:cNvSpPr/>
            <p:nvPr/>
          </p:nvSpPr>
          <p:spPr>
            <a:xfrm>
              <a:off x="1172817" y="5477747"/>
              <a:ext cx="49695" cy="48016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7F91DF-0217-AEFD-829C-B2F72EE9ABEF}"/>
              </a:ext>
            </a:extLst>
          </p:cNvPr>
          <p:cNvSpPr txBox="1">
            <a:spLocks/>
          </p:cNvSpPr>
          <p:nvPr/>
        </p:nvSpPr>
        <p:spPr bwMode="auto">
          <a:xfrm>
            <a:off x="173873" y="1250856"/>
            <a:ext cx="12018127" cy="126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071D4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68275" indent="-168275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71D4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14350" indent="-168275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860425" indent="-1778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44588" indent="-176213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081538"/>
              </a:buClr>
              <a:buFont typeface="Arial" panose="020B0604020202020204" pitchFamily="34" charset="0"/>
              <a:buChar char="−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8275" marR="0" lvl="1" indent="-1682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71D4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a higher benefit group was identified, with a median OS &gt; 24 months</a:t>
            </a:r>
          </a:p>
          <a:p>
            <a:pPr marL="168275" marR="0" lvl="1" indent="-1682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71D4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Subsequently a lower benefit group was determined, with a median OS &lt; 6 months  </a:t>
            </a:r>
          </a:p>
          <a:p>
            <a:pPr marL="168275" marR="0" lvl="1" indent="-168275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71D49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Patients fitting neither criteria were categorized as the intermediate benefit group, with a median OS of 12 months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71D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1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>
                <a:srgbClr val="071D49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0470C-9B3F-42B7-AA8C-D5F250E9B2FD}"/>
              </a:ext>
            </a:extLst>
          </p:cNvPr>
          <p:cNvSpPr txBox="1"/>
          <p:nvPr/>
        </p:nvSpPr>
        <p:spPr>
          <a:xfrm>
            <a:off x="1815057" y="4482358"/>
            <a:ext cx="17052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3C67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TP53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C67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mutated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8D3FA6-54B1-42BE-A207-D642C9C708DE}"/>
              </a:ext>
            </a:extLst>
          </p:cNvPr>
          <p:cNvSpPr txBox="1"/>
          <p:nvPr/>
        </p:nvSpPr>
        <p:spPr>
          <a:xfrm>
            <a:off x="2667657" y="3616639"/>
            <a:ext cx="374005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TP53</a:t>
            </a:r>
            <a:r>
              <a:rPr kumimoji="0" lang="en-US" sz="1400" b="1" i="1" u="none" strike="noStrike" kern="1200" cap="none" spc="0" normalizeH="0" baseline="3000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WT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FLT3-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ITD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K/NRAS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1D4B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mutated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D6D367-7CB3-4743-929C-AC1E25480BE7}"/>
              </a:ext>
            </a:extLst>
          </p:cNvPr>
          <p:cNvSpPr txBox="1"/>
          <p:nvPr/>
        </p:nvSpPr>
        <p:spPr>
          <a:xfrm>
            <a:off x="1835827" y="2788295"/>
            <a:ext cx="3098036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TP53</a:t>
            </a:r>
            <a:r>
              <a:rPr kumimoji="0" lang="pt-BR" sz="1400" b="1" i="1" u="none" strike="noStrike" kern="1200" cap="none" spc="0" normalizeH="0" baseline="3000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WT</a:t>
            </a: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</a:t>
            </a: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FLT3-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ITD,</a:t>
            </a:r>
            <a:r>
              <a:rPr kumimoji="0" lang="pt-BR" sz="1400" b="1" i="1" u="none" strike="noStrike" kern="1200" cap="none" spc="0" normalizeH="0" baseline="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K/NRAS</a:t>
            </a:r>
            <a:r>
              <a:rPr kumimoji="0" lang="pt-BR" sz="1400" b="1" i="1" u="none" strike="noStrike" kern="1200" cap="none" spc="0" normalizeH="0" baseline="30000" noProof="0" dirty="0">
                <a:ln>
                  <a:noFill/>
                </a:ln>
                <a:solidFill>
                  <a:srgbClr val="FD6E0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WT</a:t>
            </a: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D67758BF-F685-42E2-B932-850C822D697C}"/>
              </a:ext>
            </a:extLst>
          </p:cNvPr>
          <p:cNvSpPr txBox="1"/>
          <p:nvPr/>
        </p:nvSpPr>
        <p:spPr>
          <a:xfrm>
            <a:off x="390696" y="6608827"/>
            <a:ext cx="1166236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81538"/>
                </a:solidFill>
                <a:effectLst/>
                <a:uLnTx/>
                <a:uFillTx/>
                <a:latin typeface="Arial"/>
                <a:ea typeface="Malgun Gothic"/>
                <a:cs typeface="Calibri" panose="020F0502020204030204" pitchFamily="34" charset="0"/>
              </a:rPr>
              <a:t>Dohner H et al, ASH 2022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81538"/>
              </a:solidFill>
              <a:effectLst/>
              <a:uLnTx/>
              <a:uFillTx/>
              <a:latin typeface="Arial"/>
              <a:ea typeface="Malgun Gothic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7D6B25-5263-BC36-D499-771ED1D08E64}"/>
              </a:ext>
            </a:extLst>
          </p:cNvPr>
          <p:cNvSpPr txBox="1"/>
          <p:nvPr/>
        </p:nvSpPr>
        <p:spPr>
          <a:xfrm>
            <a:off x="0" y="19077"/>
            <a:ext cx="12192000" cy="988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marR="0" lvl="1" indent="0" algn="ctr" defTabSz="685800" rtl="0" eaLnBrk="1" fontAlgn="base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 What are the most urgent populations in need of improvement?</a:t>
            </a:r>
          </a:p>
          <a:p>
            <a:pPr marL="274320" marR="0" lvl="1" indent="0" algn="ctr" defTabSz="685800" rtl="0" eaLnBrk="1" fontAlgn="base" latinLnBrk="0" hangingPunct="1">
              <a:lnSpc>
                <a:spcPct val="112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Patients receiving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Ven+Aza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distinguishable into 3 subgroups by OS benefit </a:t>
            </a:r>
          </a:p>
        </p:txBody>
      </p:sp>
    </p:spTree>
    <p:extLst>
      <p:ext uri="{BB962C8B-B14F-4D97-AF65-F5344CB8AC3E}">
        <p14:creationId xmlns:p14="http://schemas.microsoft.com/office/powerpoint/2010/main" val="2426009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756845-CC6E-5B12-DFCE-CB6C2DA6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285" y="936476"/>
            <a:ext cx="10429430" cy="46251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1AB8B0-8E8D-CD3D-DA04-4BAFDC99E783}"/>
              </a:ext>
            </a:extLst>
          </p:cNvPr>
          <p:cNvSpPr/>
          <p:nvPr/>
        </p:nvSpPr>
        <p:spPr bwMode="auto">
          <a:xfrm>
            <a:off x="888763" y="5546221"/>
            <a:ext cx="10417323" cy="393106"/>
          </a:xfrm>
          <a:prstGeom prst="rect">
            <a:avLst/>
          </a:prstGeom>
          <a:solidFill>
            <a:srgbClr val="EEEEE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028302" y="5546221"/>
            <a:ext cx="21471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ASH 2023;Abstract 833.</a:t>
            </a:r>
          </a:p>
        </p:txBody>
      </p:sp>
    </p:spTree>
    <p:extLst>
      <p:ext uri="{BB962C8B-B14F-4D97-AF65-F5344CB8AC3E}">
        <p14:creationId xmlns:p14="http://schemas.microsoft.com/office/powerpoint/2010/main" val="422682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2579" y="6519446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67" y="97195"/>
            <a:ext cx="11779932" cy="905854"/>
          </a:xfrm>
        </p:spPr>
        <p:txBody>
          <a:bodyPr/>
          <a:lstStyle/>
          <a:p>
            <a:pPr algn="l"/>
            <a:r>
              <a:rPr lang="en-US" sz="2800" dirty="0"/>
              <a:t>A Phase II Study of the Fully Oral Combination of ASTX727 (Decitabine/</a:t>
            </a:r>
            <a:r>
              <a:rPr lang="en-US" sz="2800" dirty="0" err="1"/>
              <a:t>Cedazuridine</a:t>
            </a:r>
            <a:r>
              <a:rPr lang="en-US" sz="2800" dirty="0"/>
              <a:t>) and Venetoclax for Older or Unfit Patients with AML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7ED684-686A-FE31-DE8A-BB79219DF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1752" y="1053705"/>
            <a:ext cx="9788496" cy="53423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F73CA8-ADA7-1FE7-7FCA-AE85ACD67EB2}"/>
              </a:ext>
            </a:extLst>
          </p:cNvPr>
          <p:cNvSpPr txBox="1"/>
          <p:nvPr/>
        </p:nvSpPr>
        <p:spPr>
          <a:xfrm>
            <a:off x="4513006" y="1827673"/>
            <a:ext cx="3111910" cy="274320"/>
          </a:xfrm>
          <a:prstGeom prst="rect">
            <a:avLst/>
          </a:prstGeom>
          <a:solidFill>
            <a:srgbClr val="DEDCD9"/>
          </a:solidFill>
        </p:spPr>
        <p:txBody>
          <a:bodyPr wrap="square" tIns="0" bIns="0" rtlCol="0">
            <a:noAutofit/>
          </a:bodyPr>
          <a:lstStyle/>
          <a:p>
            <a:pPr algn="ctr"/>
            <a:r>
              <a:rPr lang="en-US" sz="1500" b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28-day cycles (up to 24 cycles)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C40A7D-0F1D-96DE-10F7-F44C72B4FFE5}"/>
              </a:ext>
            </a:extLst>
          </p:cNvPr>
          <p:cNvSpPr txBox="1"/>
          <p:nvPr/>
        </p:nvSpPr>
        <p:spPr>
          <a:xfrm>
            <a:off x="3496737" y="3754970"/>
            <a:ext cx="5651496" cy="369332"/>
          </a:xfrm>
          <a:prstGeom prst="rect">
            <a:avLst/>
          </a:prstGeom>
          <a:solidFill>
            <a:srgbClr val="D1D9E6"/>
          </a:solidFill>
        </p:spPr>
        <p:txBody>
          <a:bodyPr wrap="square" tIns="0" bIns="0" rtlCol="0" anchor="ctr">
            <a:noAutofit/>
          </a:bodyPr>
          <a:lstStyle/>
          <a:p>
            <a:r>
              <a:rPr lang="en-US" sz="1900" b="1" dirty="0">
                <a:solidFill>
                  <a:srgbClr val="8D35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Held on D21</a:t>
            </a:r>
            <a:r>
              <a:rPr lang="en-US" sz="1900" dirty="0">
                <a:solidFill>
                  <a:srgbClr val="8D355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(if blast clearance in bone marrow)</a:t>
            </a:r>
          </a:p>
        </p:txBody>
      </p:sp>
    </p:spTree>
    <p:extLst>
      <p:ext uri="{BB962C8B-B14F-4D97-AF65-F5344CB8AC3E}">
        <p14:creationId xmlns:p14="http://schemas.microsoft.com/office/powerpoint/2010/main" val="3956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0" y="651944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619" y="0"/>
            <a:ext cx="11041801" cy="905854"/>
          </a:xfrm>
        </p:spPr>
        <p:txBody>
          <a:bodyPr/>
          <a:lstStyle/>
          <a:p>
            <a:pPr algn="l"/>
            <a:r>
              <a:rPr lang="en-US" sz="2800" dirty="0"/>
              <a:t>Study of ASTX727 (Decitabine/</a:t>
            </a:r>
            <a:r>
              <a:rPr lang="en-US" sz="2800" dirty="0" err="1"/>
              <a:t>Cedazuridine</a:t>
            </a:r>
            <a:r>
              <a:rPr lang="en-US" sz="2800" dirty="0"/>
              <a:t>) with Venetoclax:</a:t>
            </a:r>
            <a:br>
              <a:rPr lang="en-US" sz="2800" dirty="0"/>
            </a:br>
            <a:r>
              <a:rPr lang="en-US" sz="2800" dirty="0"/>
              <a:t>Patient Baseline Characteristics (n = 62)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60145C-A5D4-43BC-9E1E-3748F36B3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186" y="791621"/>
            <a:ext cx="10839628" cy="527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2579" y="653483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9" y="-1"/>
            <a:ext cx="12006841" cy="1115641"/>
          </a:xfrm>
        </p:spPr>
        <p:txBody>
          <a:bodyPr/>
          <a:lstStyle/>
          <a:p>
            <a:r>
              <a:rPr lang="en-US" dirty="0"/>
              <a:t>ASTX727 (Decitabine/</a:t>
            </a:r>
            <a:r>
              <a:rPr lang="en-US" dirty="0" err="1"/>
              <a:t>Cedazuridine</a:t>
            </a:r>
            <a:r>
              <a:rPr lang="en-US" dirty="0"/>
              <a:t>) with Venetoclax: Response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A1C14-9BD9-B0DE-E8A3-6C071AE0B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8709" y="1115641"/>
            <a:ext cx="9834581" cy="52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8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2579" y="6491423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9" y="0"/>
            <a:ext cx="12006841" cy="1090670"/>
          </a:xfrm>
        </p:spPr>
        <p:txBody>
          <a:bodyPr/>
          <a:lstStyle/>
          <a:p>
            <a:r>
              <a:rPr lang="en-US" dirty="0"/>
              <a:t>ASTX727 (Decitabine/</a:t>
            </a:r>
            <a:r>
              <a:rPr lang="en-US" dirty="0" err="1"/>
              <a:t>Cedazuridine</a:t>
            </a:r>
            <a:r>
              <a:rPr lang="en-US" dirty="0"/>
              <a:t>) with Venetoclax: 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F00F6-6B0D-078D-89F8-781ED6B4B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289" y="1012382"/>
            <a:ext cx="10241422" cy="516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2579" y="6452863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9" y="0"/>
            <a:ext cx="12006841" cy="1123720"/>
          </a:xfrm>
        </p:spPr>
        <p:txBody>
          <a:bodyPr/>
          <a:lstStyle/>
          <a:p>
            <a:r>
              <a:rPr lang="en-US" dirty="0"/>
              <a:t>ASTX727 (Decitabine/</a:t>
            </a:r>
            <a:r>
              <a:rPr lang="en-US" dirty="0" err="1"/>
              <a:t>Cedazuridine</a:t>
            </a:r>
            <a:r>
              <a:rPr lang="en-US" dirty="0"/>
              <a:t>) with Venetoclax: RFS and DOR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286C31-8011-738D-59E0-75D9B3900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471" y="1022583"/>
            <a:ext cx="10173057" cy="53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FBBA25-3150-0F8A-DA78-0422AA41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830B19-A471-4BA0-7FE3-D46E68AA99B0}"/>
              </a:ext>
            </a:extLst>
          </p:cNvPr>
          <p:cNvSpPr txBox="1"/>
          <p:nvPr/>
        </p:nvSpPr>
        <p:spPr>
          <a:xfrm>
            <a:off x="92579" y="6534835"/>
            <a:ext cx="305711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Kadia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  <a:cs typeface="+mn-cs"/>
              </a:rPr>
              <a:t> T et al. ASH 2023;Abstract 833.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EC06019-E024-F097-C4E3-613D99922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79" y="0"/>
            <a:ext cx="12006841" cy="1035586"/>
          </a:xfrm>
        </p:spPr>
        <p:txBody>
          <a:bodyPr/>
          <a:lstStyle/>
          <a:p>
            <a:r>
              <a:rPr lang="en-US" dirty="0"/>
              <a:t>ASTX727 (Decitabine/</a:t>
            </a:r>
            <a:r>
              <a:rPr lang="en-US" dirty="0" err="1"/>
              <a:t>Cedazuridine</a:t>
            </a:r>
            <a:r>
              <a:rPr lang="en-US" dirty="0"/>
              <a:t>) with Venetoclax: Safety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8F5C4-D7E7-A726-D308-37EF5C7B1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648" y="905854"/>
            <a:ext cx="11686703" cy="515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1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45DC0-C7E8-45F4-B991-E2D2C3C9FEF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08" y="616699"/>
            <a:ext cx="6941273" cy="568513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FC0693-EC49-4528-83CD-C601D387F3C2}"/>
              </a:ext>
            </a:extLst>
          </p:cNvPr>
          <p:cNvSpPr/>
          <p:nvPr/>
        </p:nvSpPr>
        <p:spPr>
          <a:xfrm>
            <a:off x="372058" y="3577695"/>
            <a:ext cx="1292308" cy="615691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FLT3-ITD</a:t>
            </a:r>
          </a:p>
          <a:p>
            <a:pPr algn="ctr"/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PTPN11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BC48B2-8193-400B-8785-96AE7535476E}"/>
              </a:ext>
            </a:extLst>
          </p:cNvPr>
          <p:cNvSpPr/>
          <p:nvPr/>
        </p:nvSpPr>
        <p:spPr>
          <a:xfrm>
            <a:off x="372060" y="4520740"/>
            <a:ext cx="1292307" cy="48336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KRAS</a:t>
            </a:r>
            <a:endParaRPr lang="en-US" sz="1616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BEBCE13-132E-47F1-9158-BFF68C29DB1A}"/>
              </a:ext>
            </a:extLst>
          </p:cNvPr>
          <p:cNvCxnSpPr>
            <a:cxnSpLocks/>
          </p:cNvCxnSpPr>
          <p:nvPr/>
        </p:nvCxnSpPr>
        <p:spPr>
          <a:xfrm>
            <a:off x="1664366" y="3923861"/>
            <a:ext cx="84014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3F9ADEE5-D44D-49A5-8814-D7DCE193BACE}"/>
              </a:ext>
            </a:extLst>
          </p:cNvPr>
          <p:cNvSpPr/>
          <p:nvPr/>
        </p:nvSpPr>
        <p:spPr>
          <a:xfrm>
            <a:off x="550567" y="2308166"/>
            <a:ext cx="975624" cy="67421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50" name="Partial Circle 49">
            <a:extLst>
              <a:ext uri="{FF2B5EF4-FFF2-40B4-BE49-F238E27FC236}">
                <a16:creationId xmlns:a16="http://schemas.microsoft.com/office/drawing/2014/main" id="{49D3081A-D45F-4504-BC17-D0DCD7C962F5}"/>
              </a:ext>
            </a:extLst>
          </p:cNvPr>
          <p:cNvSpPr/>
          <p:nvPr/>
        </p:nvSpPr>
        <p:spPr>
          <a:xfrm>
            <a:off x="723857" y="2449309"/>
            <a:ext cx="678307" cy="365243"/>
          </a:xfrm>
          <a:prstGeom prst="pie">
            <a:avLst>
              <a:gd name="adj1" fmla="val 0"/>
              <a:gd name="adj2" fmla="val 153578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>
              <a:solidFill>
                <a:schemeClr val="tx1"/>
              </a:solidFill>
            </a:endParaRPr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A51E3484-E325-407E-A7FC-40826140D1CE}"/>
              </a:ext>
            </a:extLst>
          </p:cNvPr>
          <p:cNvCxnSpPr>
            <a:cxnSpLocks/>
          </p:cNvCxnSpPr>
          <p:nvPr/>
        </p:nvCxnSpPr>
        <p:spPr>
          <a:xfrm flipV="1">
            <a:off x="1664368" y="3328112"/>
            <a:ext cx="864577" cy="59575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C15E43E6-B532-46C4-B3D7-A653F64CEDA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405356" y="3638840"/>
            <a:ext cx="1634205" cy="612969"/>
          </a:xfrm>
          <a:prstGeom prst="bentConnector3">
            <a:avLst>
              <a:gd name="adj1" fmla="val 99310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48D57F6-C915-471D-965A-D3F38EB1BDC3}"/>
              </a:ext>
            </a:extLst>
          </p:cNvPr>
          <p:cNvCxnSpPr>
            <a:cxnSpLocks/>
          </p:cNvCxnSpPr>
          <p:nvPr/>
        </p:nvCxnSpPr>
        <p:spPr>
          <a:xfrm flipV="1">
            <a:off x="1664367" y="4762423"/>
            <a:ext cx="767101" cy="1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Star: 5 Points 112">
            <a:extLst>
              <a:ext uri="{FF2B5EF4-FFF2-40B4-BE49-F238E27FC236}">
                <a16:creationId xmlns:a16="http://schemas.microsoft.com/office/drawing/2014/main" id="{00441086-BBC2-408F-BEB6-B0057A02A517}"/>
              </a:ext>
            </a:extLst>
          </p:cNvPr>
          <p:cNvSpPr/>
          <p:nvPr/>
        </p:nvSpPr>
        <p:spPr>
          <a:xfrm>
            <a:off x="6516991" y="2552514"/>
            <a:ext cx="141672" cy="1183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1F5EF959-D703-4E17-BBE0-2B85099CFD4E}"/>
              </a:ext>
            </a:extLst>
          </p:cNvPr>
          <p:cNvSpPr txBox="1"/>
          <p:nvPr/>
        </p:nvSpPr>
        <p:spPr>
          <a:xfrm>
            <a:off x="3727579" y="2128278"/>
            <a:ext cx="328936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084579E-32B0-4233-BEE8-37849DE1DF54}"/>
              </a:ext>
            </a:extLst>
          </p:cNvPr>
          <p:cNvSpPr txBox="1"/>
          <p:nvPr/>
        </p:nvSpPr>
        <p:spPr>
          <a:xfrm>
            <a:off x="6680760" y="2455638"/>
            <a:ext cx="328936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8EE52F9-68AA-43C5-95A5-BEB237BD1618}"/>
              </a:ext>
            </a:extLst>
          </p:cNvPr>
          <p:cNvSpPr txBox="1"/>
          <p:nvPr/>
        </p:nvSpPr>
        <p:spPr>
          <a:xfrm>
            <a:off x="378382" y="3153475"/>
            <a:ext cx="328936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D661760-E287-48B0-B15A-1AF4338A937F}"/>
              </a:ext>
            </a:extLst>
          </p:cNvPr>
          <p:cNvSpPr txBox="1"/>
          <p:nvPr/>
        </p:nvSpPr>
        <p:spPr>
          <a:xfrm>
            <a:off x="360551" y="1914885"/>
            <a:ext cx="328936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35" name="Connector: Curved 134">
            <a:extLst>
              <a:ext uri="{FF2B5EF4-FFF2-40B4-BE49-F238E27FC236}">
                <a16:creationId xmlns:a16="http://schemas.microsoft.com/office/drawing/2014/main" id="{5A6D120E-E54C-4338-9AF7-7D0EA7CBE56F}"/>
              </a:ext>
            </a:extLst>
          </p:cNvPr>
          <p:cNvCxnSpPr>
            <a:cxnSpLocks/>
          </p:cNvCxnSpPr>
          <p:nvPr/>
        </p:nvCxnSpPr>
        <p:spPr>
          <a:xfrm>
            <a:off x="1534243" y="2602161"/>
            <a:ext cx="994701" cy="3732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id="{A1929B4F-2A3F-4859-B4A4-BED59B0B3342}"/>
              </a:ext>
            </a:extLst>
          </p:cNvPr>
          <p:cNvSpPr/>
          <p:nvPr/>
        </p:nvSpPr>
        <p:spPr>
          <a:xfrm>
            <a:off x="8361242" y="1201824"/>
            <a:ext cx="1075929" cy="4634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TP53 mutant</a:t>
            </a:r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BCEC3ED-39E8-44FC-A8BA-B596A32B7A98}"/>
              </a:ext>
            </a:extLst>
          </p:cNvPr>
          <p:cNvCxnSpPr>
            <a:cxnSpLocks/>
          </p:cNvCxnSpPr>
          <p:nvPr/>
        </p:nvCxnSpPr>
        <p:spPr>
          <a:xfrm flipH="1">
            <a:off x="8286861" y="1694527"/>
            <a:ext cx="612345" cy="25082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4" name="Connector: Curved 183">
            <a:extLst>
              <a:ext uri="{FF2B5EF4-FFF2-40B4-BE49-F238E27FC236}">
                <a16:creationId xmlns:a16="http://schemas.microsoft.com/office/drawing/2014/main" id="{9A036381-4F22-4893-B463-401C5547386A}"/>
              </a:ext>
            </a:extLst>
          </p:cNvPr>
          <p:cNvCxnSpPr>
            <a:cxnSpLocks/>
          </p:cNvCxnSpPr>
          <p:nvPr/>
        </p:nvCxnSpPr>
        <p:spPr>
          <a:xfrm rot="5400000">
            <a:off x="5851246" y="2728495"/>
            <a:ext cx="4326420" cy="2260267"/>
          </a:xfrm>
          <a:prstGeom prst="curvedConnector3">
            <a:avLst>
              <a:gd name="adj1" fmla="val 82648"/>
            </a:avLst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5" name="TextBox 194">
            <a:extLst>
              <a:ext uri="{FF2B5EF4-FFF2-40B4-BE49-F238E27FC236}">
                <a16:creationId xmlns:a16="http://schemas.microsoft.com/office/drawing/2014/main" id="{7663EBFD-2E5D-430E-82A6-001C00F126E1}"/>
              </a:ext>
            </a:extLst>
          </p:cNvPr>
          <p:cNvSpPr txBox="1"/>
          <p:nvPr/>
        </p:nvSpPr>
        <p:spPr>
          <a:xfrm>
            <a:off x="7573235" y="2961902"/>
            <a:ext cx="3467776" cy="403187"/>
          </a:xfrm>
          <a:prstGeom prst="rect">
            <a:avLst/>
          </a:prstGeom>
          <a:noFill/>
          <a:scene3d>
            <a:camera prst="perspectiveRight">
              <a:rot lat="20708433" lon="20162333" rev="16454136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020" b="1" dirty="0">
                <a:latin typeface="Arial" panose="020B0604020202020204" pitchFamily="34" charset="0"/>
                <a:cs typeface="Arial" panose="020B0604020202020204" pitchFamily="34" charset="0"/>
              </a:rPr>
              <a:t>↓↓ mitophagy</a:t>
            </a:r>
          </a:p>
        </p:txBody>
      </p:sp>
      <p:sp>
        <p:nvSpPr>
          <p:cNvPr id="199" name="Oval 198">
            <a:extLst>
              <a:ext uri="{FF2B5EF4-FFF2-40B4-BE49-F238E27FC236}">
                <a16:creationId xmlns:a16="http://schemas.microsoft.com/office/drawing/2014/main" id="{5BDA0300-3DA3-4F83-8EBD-5487220896D5}"/>
              </a:ext>
            </a:extLst>
          </p:cNvPr>
          <p:cNvSpPr/>
          <p:nvPr/>
        </p:nvSpPr>
        <p:spPr>
          <a:xfrm>
            <a:off x="8766091" y="3345647"/>
            <a:ext cx="323499" cy="303524"/>
          </a:xfrm>
          <a:prstGeom prst="ellipse">
            <a:avLst/>
          </a:prstGeom>
          <a:solidFill>
            <a:srgbClr val="DB2D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32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084054BF-7672-4B45-B3E8-79605C465CEC}"/>
              </a:ext>
            </a:extLst>
          </p:cNvPr>
          <p:cNvSpPr/>
          <p:nvPr/>
        </p:nvSpPr>
        <p:spPr>
          <a:xfrm>
            <a:off x="7573236" y="1945219"/>
            <a:ext cx="1325969" cy="3321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BAK/BAX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AEE5DD00-102A-45D1-9F74-82C5E09DED51}"/>
              </a:ext>
            </a:extLst>
          </p:cNvPr>
          <p:cNvSpPr txBox="1"/>
          <p:nvPr/>
        </p:nvSpPr>
        <p:spPr>
          <a:xfrm>
            <a:off x="7096804" y="1826846"/>
            <a:ext cx="691419" cy="40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0" b="1" dirty="0">
                <a:latin typeface="Arial" panose="020B0604020202020204" pitchFamily="34" charset="0"/>
                <a:cs typeface="Arial" panose="020B0604020202020204" pitchFamily="34" charset="0"/>
              </a:rPr>
              <a:t>↓↓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DC98F1D-859C-495D-AF47-67F796A302D4}"/>
              </a:ext>
            </a:extLst>
          </p:cNvPr>
          <p:cNvSpPr txBox="1"/>
          <p:nvPr/>
        </p:nvSpPr>
        <p:spPr>
          <a:xfrm>
            <a:off x="7906366" y="1159910"/>
            <a:ext cx="328936" cy="403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EBF17-22B0-498D-9F8D-0EE55CB96BA8}"/>
              </a:ext>
            </a:extLst>
          </p:cNvPr>
          <p:cNvSpPr txBox="1"/>
          <p:nvPr/>
        </p:nvSpPr>
        <p:spPr>
          <a:xfrm>
            <a:off x="9873698" y="932335"/>
            <a:ext cx="2337271" cy="313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881" indent="-230881"/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2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1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 anti-apoptotic BCL-2 family proteins</a:t>
            </a:r>
          </a:p>
          <a:p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161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TP53 mutation</a:t>
            </a:r>
          </a:p>
          <a:p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161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BAX mutation</a:t>
            </a:r>
          </a:p>
          <a:p>
            <a:pPr marL="230881" indent="-230881"/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Mitochondrial aberration</a:t>
            </a:r>
          </a:p>
          <a:p>
            <a:pPr marL="230881" indent="-230881"/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1616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Mutations in activating kinases</a:t>
            </a:r>
          </a:p>
          <a:p>
            <a:pPr marL="230881" indent="-230881"/>
            <a:r>
              <a:rPr lang="en-US" sz="1616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en-US" sz="1616" dirty="0">
                <a:latin typeface="Arial" panose="020B0604020202020204" pitchFamily="34" charset="0"/>
                <a:cs typeface="Arial" panose="020B0604020202020204" pitchFamily="34" charset="0"/>
              </a:rPr>
              <a:t>Monocytic differentiation</a:t>
            </a:r>
          </a:p>
          <a:p>
            <a:endParaRPr lang="en-US" sz="161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56B87-FA29-429E-9EFF-A8B725D67E53}"/>
              </a:ext>
            </a:extLst>
          </p:cNvPr>
          <p:cNvSpPr txBox="1"/>
          <p:nvPr/>
        </p:nvSpPr>
        <p:spPr>
          <a:xfrm>
            <a:off x="1701824" y="6706"/>
            <a:ext cx="8788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Venetoclax Resistance: Road to “Triplets”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01112CE6-3A40-416F-9B18-78BEE41EF0A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0786" y="3468906"/>
            <a:ext cx="2377423" cy="643940"/>
          </a:xfrm>
          <a:prstGeom prst="bentConnector3">
            <a:avLst>
              <a:gd name="adj1" fmla="val 100272"/>
            </a:avLst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7CE7AD-A990-4801-8B4F-37E0FC901177}"/>
              </a:ext>
            </a:extLst>
          </p:cNvPr>
          <p:cNvGrpSpPr/>
          <p:nvPr/>
        </p:nvGrpSpPr>
        <p:grpSpPr>
          <a:xfrm>
            <a:off x="8733193" y="4172144"/>
            <a:ext cx="3562618" cy="2632392"/>
            <a:chOff x="6674403" y="2883457"/>
            <a:chExt cx="2671963" cy="1974294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21EB5AE7-25D0-4A6A-8FEE-D90D8DB68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99241" y="3107837"/>
              <a:ext cx="1102375" cy="605711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4F3FB964-9AA4-42FC-BA82-711E08C4B049}"/>
                </a:ext>
              </a:extLst>
            </p:cNvPr>
            <p:cNvSpPr txBox="1"/>
            <p:nvPr/>
          </p:nvSpPr>
          <p:spPr>
            <a:xfrm>
              <a:off x="6677624" y="3129108"/>
              <a:ext cx="246702" cy="3023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2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C16DD8-20DB-4D12-A7B5-D932AC3C1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52273" y="2910203"/>
              <a:ext cx="920" cy="194754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D8B2FF1-E321-4956-86CA-B848B3C473A6}"/>
                </a:ext>
              </a:extLst>
            </p:cNvPr>
            <p:cNvCxnSpPr>
              <a:cxnSpLocks/>
            </p:cNvCxnSpPr>
            <p:nvPr/>
          </p:nvCxnSpPr>
          <p:spPr>
            <a:xfrm>
              <a:off x="6753193" y="2902987"/>
              <a:ext cx="2332874" cy="2466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D19E3226-DE90-43B1-9C11-50DB080A4D6A}"/>
                </a:ext>
              </a:extLst>
            </p:cNvPr>
            <p:cNvSpPr txBox="1"/>
            <p:nvPr/>
          </p:nvSpPr>
          <p:spPr>
            <a:xfrm>
              <a:off x="8175478" y="3170526"/>
              <a:ext cx="1004022" cy="27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19" b="1" dirty="0">
                  <a:cs typeface="Arial" panose="020B0604020202020204" pitchFamily="34" charset="0"/>
                </a:rPr>
                <a:t>↑↑</a:t>
              </a:r>
              <a:r>
                <a:rPr lang="en-US" sz="1819" dirty="0">
                  <a:cs typeface="Arial" panose="020B0604020202020204" pitchFamily="34" charset="0"/>
                </a:rPr>
                <a:t>CLPB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78719A9-6437-41A4-ADE8-03A64D97714B}"/>
                </a:ext>
              </a:extLst>
            </p:cNvPr>
            <p:cNvSpPr txBox="1"/>
            <p:nvPr/>
          </p:nvSpPr>
          <p:spPr>
            <a:xfrm>
              <a:off x="6674403" y="2883457"/>
              <a:ext cx="2534176" cy="255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16" dirty="0"/>
                <a:t>Tighter mitochondrial cristae lumen</a:t>
              </a: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DB950CE6-0BA0-4D23-BA98-A05D520C2B37}"/>
                </a:ext>
              </a:extLst>
            </p:cNvPr>
            <p:cNvCxnSpPr>
              <a:cxnSpLocks/>
            </p:cNvCxnSpPr>
            <p:nvPr/>
          </p:nvCxnSpPr>
          <p:spPr>
            <a:xfrm>
              <a:off x="7478683" y="3643792"/>
              <a:ext cx="3410" cy="268116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D7063B3-13E3-4DD5-B898-70BD1D24087A}"/>
                </a:ext>
              </a:extLst>
            </p:cNvPr>
            <p:cNvSpPr txBox="1"/>
            <p:nvPr/>
          </p:nvSpPr>
          <p:spPr>
            <a:xfrm>
              <a:off x="6674583" y="3832818"/>
              <a:ext cx="1100549" cy="699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19" b="1" dirty="0"/>
                <a:t>↓ </a:t>
              </a:r>
              <a:r>
                <a:rPr lang="en-US" sz="1819" dirty="0"/>
                <a:t>Opening of cristae junction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B1CE004D-A38A-4241-AC4A-7F7671D41C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84002" y="4121838"/>
              <a:ext cx="307540" cy="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A2B0CD8E-2DED-4B04-8A34-DC881AE1E2CF}"/>
                </a:ext>
              </a:extLst>
            </p:cNvPr>
            <p:cNvSpPr txBox="1"/>
            <p:nvPr/>
          </p:nvSpPr>
          <p:spPr>
            <a:xfrm>
              <a:off x="7906702" y="3804142"/>
              <a:ext cx="1439664" cy="489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19" b="1" dirty="0"/>
                <a:t>↓ </a:t>
              </a:r>
              <a:r>
                <a:rPr lang="en-US" sz="1819" dirty="0"/>
                <a:t>Cytochrome</a:t>
              </a:r>
              <a:r>
                <a:rPr lang="en-US" sz="1819" i="1" dirty="0"/>
                <a:t> c </a:t>
              </a:r>
              <a:r>
                <a:rPr lang="en-US" sz="1819" dirty="0"/>
                <a:t>release </a:t>
              </a:r>
              <a:endParaRPr lang="en-US" sz="1819" i="1" dirty="0"/>
            </a:p>
          </p:txBody>
        </p: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3A8DF61B-4A28-4F97-81F9-354997DAAECE}"/>
                </a:ext>
              </a:extLst>
            </p:cNvPr>
            <p:cNvCxnSpPr>
              <a:cxnSpLocks/>
            </p:cNvCxnSpPr>
            <p:nvPr/>
          </p:nvCxnSpPr>
          <p:spPr>
            <a:xfrm>
              <a:off x="8425420" y="4265120"/>
              <a:ext cx="0" cy="2512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A28076E-90B1-45F0-84BA-C27C63506E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97422" y="3367112"/>
              <a:ext cx="293802" cy="355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EC798AE-635B-4AA1-967E-4B45A72CB53E}"/>
                </a:ext>
              </a:extLst>
            </p:cNvPr>
            <p:cNvSpPr txBox="1"/>
            <p:nvPr/>
          </p:nvSpPr>
          <p:spPr>
            <a:xfrm>
              <a:off x="7775132" y="4524781"/>
              <a:ext cx="1492456" cy="2792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19" b="1" dirty="0"/>
                <a:t>↓</a:t>
              </a:r>
              <a:r>
                <a:rPr lang="en-US" sz="1819" dirty="0"/>
                <a:t> apoptosis</a:t>
              </a:r>
            </a:p>
          </p:txBody>
        </p:sp>
      </p:grp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2380BF7-01EA-498E-AC61-FCFB7A415E8A}"/>
              </a:ext>
            </a:extLst>
          </p:cNvPr>
          <p:cNvSpPr/>
          <p:nvPr/>
        </p:nvSpPr>
        <p:spPr>
          <a:xfrm>
            <a:off x="6501285" y="2752697"/>
            <a:ext cx="244859" cy="26005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E5A52649-2052-4BC0-A0AB-54299A7BEE69}"/>
              </a:ext>
            </a:extLst>
          </p:cNvPr>
          <p:cNvSpPr/>
          <p:nvPr/>
        </p:nvSpPr>
        <p:spPr>
          <a:xfrm>
            <a:off x="6799784" y="2852826"/>
            <a:ext cx="426000" cy="416500"/>
          </a:xfrm>
          <a:custGeom>
            <a:avLst/>
            <a:gdLst>
              <a:gd name="connsiteX0" fmla="*/ 0 w 210892"/>
              <a:gd name="connsiteY0" fmla="*/ 4483 h 206189"/>
              <a:gd name="connsiteX1" fmla="*/ 22412 w 210892"/>
              <a:gd name="connsiteY1" fmla="*/ 0 h 206189"/>
              <a:gd name="connsiteX2" fmla="*/ 71718 w 210892"/>
              <a:gd name="connsiteY2" fmla="*/ 8965 h 206189"/>
              <a:gd name="connsiteX3" fmla="*/ 107577 w 210892"/>
              <a:gd name="connsiteY3" fmla="*/ 22412 h 206189"/>
              <a:gd name="connsiteX4" fmla="*/ 134471 w 210892"/>
              <a:gd name="connsiteY4" fmla="*/ 44824 h 206189"/>
              <a:gd name="connsiteX5" fmla="*/ 147918 w 210892"/>
              <a:gd name="connsiteY5" fmla="*/ 49306 h 206189"/>
              <a:gd name="connsiteX6" fmla="*/ 156882 w 210892"/>
              <a:gd name="connsiteY6" fmla="*/ 62753 h 206189"/>
              <a:gd name="connsiteX7" fmla="*/ 170329 w 210892"/>
              <a:gd name="connsiteY7" fmla="*/ 67236 h 206189"/>
              <a:gd name="connsiteX8" fmla="*/ 183777 w 210892"/>
              <a:gd name="connsiteY8" fmla="*/ 76200 h 206189"/>
              <a:gd name="connsiteX9" fmla="*/ 206188 w 210892"/>
              <a:gd name="connsiteY9" fmla="*/ 116542 h 206189"/>
              <a:gd name="connsiteX10" fmla="*/ 206188 w 210892"/>
              <a:gd name="connsiteY10" fmla="*/ 197224 h 206189"/>
              <a:gd name="connsiteX11" fmla="*/ 179294 w 210892"/>
              <a:gd name="connsiteY11" fmla="*/ 206189 h 206189"/>
              <a:gd name="connsiteX12" fmla="*/ 147918 w 210892"/>
              <a:gd name="connsiteY12" fmla="*/ 201706 h 206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0892" h="206189">
                <a:moveTo>
                  <a:pt x="0" y="4483"/>
                </a:moveTo>
                <a:cubicBezTo>
                  <a:pt x="7471" y="2989"/>
                  <a:pt x="14793" y="0"/>
                  <a:pt x="22412" y="0"/>
                </a:cubicBezTo>
                <a:cubicBezTo>
                  <a:pt x="28140" y="0"/>
                  <a:pt x="64437" y="7509"/>
                  <a:pt x="71718" y="8965"/>
                </a:cubicBezTo>
                <a:cubicBezTo>
                  <a:pt x="103254" y="29990"/>
                  <a:pt x="63266" y="5796"/>
                  <a:pt x="107577" y="22412"/>
                </a:cubicBezTo>
                <a:cubicBezTo>
                  <a:pt x="124336" y="28697"/>
                  <a:pt x="119524" y="34859"/>
                  <a:pt x="134471" y="44824"/>
                </a:cubicBezTo>
                <a:cubicBezTo>
                  <a:pt x="138402" y="47445"/>
                  <a:pt x="143436" y="47812"/>
                  <a:pt x="147918" y="49306"/>
                </a:cubicBezTo>
                <a:cubicBezTo>
                  <a:pt x="150906" y="53788"/>
                  <a:pt x="152676" y="59388"/>
                  <a:pt x="156882" y="62753"/>
                </a:cubicBezTo>
                <a:cubicBezTo>
                  <a:pt x="160571" y="65705"/>
                  <a:pt x="166103" y="65123"/>
                  <a:pt x="170329" y="67236"/>
                </a:cubicBezTo>
                <a:cubicBezTo>
                  <a:pt x="175148" y="69645"/>
                  <a:pt x="179294" y="73212"/>
                  <a:pt x="183777" y="76200"/>
                </a:cubicBezTo>
                <a:cubicBezTo>
                  <a:pt x="204327" y="107026"/>
                  <a:pt x="198299" y="92873"/>
                  <a:pt x="206188" y="116542"/>
                </a:cubicBezTo>
                <a:cubicBezTo>
                  <a:pt x="207322" y="127877"/>
                  <a:pt x="216182" y="182946"/>
                  <a:pt x="206188" y="197224"/>
                </a:cubicBezTo>
                <a:cubicBezTo>
                  <a:pt x="200769" y="204965"/>
                  <a:pt x="179294" y="206189"/>
                  <a:pt x="179294" y="206189"/>
                </a:cubicBezTo>
                <a:lnTo>
                  <a:pt x="147918" y="201706"/>
                </a:lnTo>
              </a:path>
            </a:pathLst>
          </a:cu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134" name="Right Triangle 133">
            <a:extLst>
              <a:ext uri="{FF2B5EF4-FFF2-40B4-BE49-F238E27FC236}">
                <a16:creationId xmlns:a16="http://schemas.microsoft.com/office/drawing/2014/main" id="{F790D12C-7754-4DAC-B780-443BD8208379}"/>
              </a:ext>
            </a:extLst>
          </p:cNvPr>
          <p:cNvSpPr/>
          <p:nvPr/>
        </p:nvSpPr>
        <p:spPr>
          <a:xfrm>
            <a:off x="7097621" y="3153478"/>
            <a:ext cx="92352" cy="17463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144" name="Right Triangle 143">
            <a:extLst>
              <a:ext uri="{FF2B5EF4-FFF2-40B4-BE49-F238E27FC236}">
                <a16:creationId xmlns:a16="http://schemas.microsoft.com/office/drawing/2014/main" id="{AFE3C9E2-AACF-4F2C-90A7-351975D4E433}"/>
              </a:ext>
            </a:extLst>
          </p:cNvPr>
          <p:cNvSpPr/>
          <p:nvPr/>
        </p:nvSpPr>
        <p:spPr>
          <a:xfrm>
            <a:off x="6862221" y="5833551"/>
            <a:ext cx="92352" cy="174636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36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91850DE-DF33-4F8D-9E35-A479952C2BAA}"/>
              </a:ext>
            </a:extLst>
          </p:cNvPr>
          <p:cNvSpPr/>
          <p:nvPr/>
        </p:nvSpPr>
        <p:spPr>
          <a:xfrm>
            <a:off x="6946403" y="2839174"/>
            <a:ext cx="199940" cy="158949"/>
          </a:xfrm>
          <a:prstGeom prst="ellipse">
            <a:avLst/>
          </a:prstGeom>
          <a:solidFill>
            <a:srgbClr val="DB2D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19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67C88D-E787-43E5-8387-BBEB98E57317}"/>
              </a:ext>
            </a:extLst>
          </p:cNvPr>
          <p:cNvSpPr txBox="1"/>
          <p:nvPr/>
        </p:nvSpPr>
        <p:spPr>
          <a:xfrm>
            <a:off x="-11527" y="6478344"/>
            <a:ext cx="600196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/>
              <a:t>Modified from Ong et al. Cancer Drug Resistance 2022</a:t>
            </a:r>
          </a:p>
        </p:txBody>
      </p:sp>
    </p:spTree>
    <p:extLst>
      <p:ext uri="{BB962C8B-B14F-4D97-AF65-F5344CB8AC3E}">
        <p14:creationId xmlns:p14="http://schemas.microsoft.com/office/powerpoint/2010/main" val="18568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922626"/>
            <a:ext cx="5885457" cy="56176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1149" y="6581664"/>
            <a:ext cx="6020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189">
              <a:defRPr/>
            </a:pPr>
            <a:r>
              <a:rPr lang="en-US" sz="1400" b="1" i="1" dirty="0">
                <a:solidFill>
                  <a:srgbClr val="FFFFFF"/>
                </a:solidFill>
                <a:latin typeface="Arial"/>
                <a:cs typeface="Arial"/>
              </a:rPr>
              <a:t>Short N….</a:t>
            </a:r>
            <a:r>
              <a:rPr lang="en-US" sz="1400" b="1" i="1" dirty="0" err="1">
                <a:solidFill>
                  <a:srgbClr val="FFFFFF"/>
                </a:solidFill>
                <a:latin typeface="Arial"/>
                <a:cs typeface="Arial"/>
              </a:rPr>
              <a:t>Daver</a:t>
            </a:r>
            <a:r>
              <a:rPr lang="en-US" sz="1400" b="1" i="1" dirty="0">
                <a:solidFill>
                  <a:srgbClr val="FFFFFF"/>
                </a:solidFill>
                <a:latin typeface="Arial"/>
                <a:cs typeface="Arial"/>
              </a:rPr>
              <a:t> N et al, Cancer Discov. 2020 Apr;10(4):506-525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833E6D-6477-490C-A816-C06673FDF476}"/>
              </a:ext>
            </a:extLst>
          </p:cNvPr>
          <p:cNvSpPr txBox="1"/>
          <p:nvPr/>
        </p:nvSpPr>
        <p:spPr>
          <a:xfrm>
            <a:off x="2" y="8127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2200" b="1" dirty="0">
                <a:solidFill>
                  <a:srgbClr val="FFFF00"/>
                </a:solidFill>
                <a:latin typeface="Arial"/>
              </a:rPr>
              <a:t>Combination approaches may help overcome heterogenous mechanisms of resistance: </a:t>
            </a:r>
          </a:p>
          <a:p>
            <a:pPr algn="ctr" defTabSz="914377">
              <a:defRPr/>
            </a:pPr>
            <a:r>
              <a:rPr lang="en-US" sz="2200" b="1" dirty="0">
                <a:solidFill>
                  <a:srgbClr val="FFFF00"/>
                </a:solidFill>
                <a:latin typeface="Arial"/>
              </a:rPr>
              <a:t>Many FLT3 relapses are FLT3wt and FLT3 is almost always a late hit.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9E3BE-57CC-4C87-B6E2-F0BDD6B64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567" y="4967400"/>
            <a:ext cx="1255564" cy="13482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BBB2D6-681B-492F-91BA-2C7632A91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569" y="922626"/>
            <a:ext cx="1255564" cy="1348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08E2E1-8EE5-4832-B04F-E37CF3C29E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544" y="2331881"/>
            <a:ext cx="3939017" cy="257452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D56109-A146-488A-A8B2-38DD3968A607}"/>
              </a:ext>
            </a:extLst>
          </p:cNvPr>
          <p:cNvSpPr txBox="1"/>
          <p:nvPr/>
        </p:nvSpPr>
        <p:spPr>
          <a:xfrm>
            <a:off x="0" y="6232508"/>
            <a:ext cx="5507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FLT3 mutations are late hits and frequently </a:t>
            </a:r>
            <a:r>
              <a:rPr lang="en-US" sz="1600" dirty="0" err="1">
                <a:solidFill>
                  <a:srgbClr val="FFFFFF"/>
                </a:solidFill>
                <a:latin typeface="Arial"/>
              </a:rPr>
              <a:t>subclonal</a:t>
            </a:r>
            <a:r>
              <a:rPr lang="en-US" sz="1600" dirty="0">
                <a:solidFill>
                  <a:srgbClr val="FFFFFF"/>
                </a:solidFill>
                <a:latin typeface="Arial"/>
              </a:rPr>
              <a:t> </a:t>
            </a:r>
          </a:p>
          <a:p>
            <a:pPr marL="285744" indent="-285744" defTabSz="914377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</a:rPr>
              <a:t>can be gained or lost at relapse/progression</a:t>
            </a:r>
          </a:p>
        </p:txBody>
      </p:sp>
    </p:spTree>
    <p:extLst>
      <p:ext uri="{BB962C8B-B14F-4D97-AF65-F5344CB8AC3E}">
        <p14:creationId xmlns:p14="http://schemas.microsoft.com/office/powerpoint/2010/main" val="2451490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5473" y="6388685"/>
            <a:ext cx="1125384" cy="46313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"/>
            <a:ext cx="12192000" cy="29260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70543" y="6018767"/>
            <a:ext cx="117687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51754" y="6018767"/>
            <a:ext cx="117687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72336" y="6018765"/>
            <a:ext cx="202353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53528" y="6018765"/>
            <a:ext cx="202353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119379" y="5968611"/>
            <a:ext cx="4436533" cy="58420"/>
          </a:xfrm>
          <a:custGeom>
            <a:avLst/>
            <a:gdLst/>
            <a:ahLst/>
            <a:cxnLst/>
            <a:rect l="l" t="t" r="r" b="b"/>
            <a:pathLst>
              <a:path w="3327400" h="43814">
                <a:moveTo>
                  <a:pt x="3327196" y="0"/>
                </a:moveTo>
                <a:lnTo>
                  <a:pt x="0" y="0"/>
                </a:lnTo>
                <a:lnTo>
                  <a:pt x="0" y="5791"/>
                </a:lnTo>
                <a:lnTo>
                  <a:pt x="0" y="42887"/>
                </a:lnTo>
                <a:lnTo>
                  <a:pt x="14859" y="42887"/>
                </a:lnTo>
                <a:lnTo>
                  <a:pt x="14859" y="12230"/>
                </a:lnTo>
                <a:lnTo>
                  <a:pt x="735901" y="12230"/>
                </a:lnTo>
                <a:lnTo>
                  <a:pt x="735901" y="43395"/>
                </a:lnTo>
                <a:lnTo>
                  <a:pt x="750747" y="43395"/>
                </a:lnTo>
                <a:lnTo>
                  <a:pt x="750747" y="12230"/>
                </a:lnTo>
                <a:lnTo>
                  <a:pt x="1471790" y="12230"/>
                </a:lnTo>
                <a:lnTo>
                  <a:pt x="1471790" y="43395"/>
                </a:lnTo>
                <a:lnTo>
                  <a:pt x="1486636" y="43395"/>
                </a:lnTo>
                <a:lnTo>
                  <a:pt x="1486636" y="12230"/>
                </a:lnTo>
                <a:lnTo>
                  <a:pt x="2207691" y="12230"/>
                </a:lnTo>
                <a:lnTo>
                  <a:pt x="2207691" y="43395"/>
                </a:lnTo>
                <a:lnTo>
                  <a:pt x="2222538" y="43395"/>
                </a:lnTo>
                <a:lnTo>
                  <a:pt x="2222538" y="12230"/>
                </a:lnTo>
                <a:lnTo>
                  <a:pt x="2943580" y="12230"/>
                </a:lnTo>
                <a:lnTo>
                  <a:pt x="2943580" y="43395"/>
                </a:lnTo>
                <a:lnTo>
                  <a:pt x="2958427" y="43395"/>
                </a:lnTo>
                <a:lnTo>
                  <a:pt x="2958427" y="12230"/>
                </a:lnTo>
                <a:lnTo>
                  <a:pt x="3327196" y="12230"/>
                </a:lnTo>
                <a:lnTo>
                  <a:pt x="3327196" y="5994"/>
                </a:lnTo>
                <a:lnTo>
                  <a:pt x="2958427" y="5994"/>
                </a:lnTo>
                <a:lnTo>
                  <a:pt x="2943580" y="5994"/>
                </a:lnTo>
                <a:lnTo>
                  <a:pt x="14859" y="5994"/>
                </a:lnTo>
                <a:lnTo>
                  <a:pt x="14859" y="5791"/>
                </a:lnTo>
                <a:lnTo>
                  <a:pt x="3327196" y="5791"/>
                </a:lnTo>
                <a:lnTo>
                  <a:pt x="33271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6135" y="5868663"/>
            <a:ext cx="117687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72509" y="4505696"/>
            <a:ext cx="202353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50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8882" y="3142712"/>
            <a:ext cx="286172" cy="183874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69896" y="3222902"/>
            <a:ext cx="3946313" cy="2763519"/>
            <a:chOff x="802420" y="2417175"/>
            <a:chExt cx="2959735" cy="2072639"/>
          </a:xfrm>
        </p:grpSpPr>
        <p:sp>
          <p:nvSpPr>
            <p:cNvPr id="13" name="object 13"/>
            <p:cNvSpPr/>
            <p:nvPr/>
          </p:nvSpPr>
          <p:spPr>
            <a:xfrm>
              <a:off x="802411" y="2431656"/>
              <a:ext cx="52069" cy="2058035"/>
            </a:xfrm>
            <a:custGeom>
              <a:avLst/>
              <a:gdLst/>
              <a:ahLst/>
              <a:cxnLst/>
              <a:rect l="l" t="t" r="r" b="b"/>
              <a:pathLst>
                <a:path w="52069" h="2058035">
                  <a:moveTo>
                    <a:pt x="51981" y="76"/>
                  </a:moveTo>
                  <a:lnTo>
                    <a:pt x="44551" y="76"/>
                  </a:lnTo>
                  <a:lnTo>
                    <a:pt x="37122" y="0"/>
                  </a:lnTo>
                  <a:lnTo>
                    <a:pt x="0" y="76"/>
                  </a:lnTo>
                  <a:lnTo>
                    <a:pt x="0" y="12534"/>
                  </a:lnTo>
                  <a:lnTo>
                    <a:pt x="37122" y="12534"/>
                  </a:lnTo>
                  <a:lnTo>
                    <a:pt x="37122" y="12750"/>
                  </a:lnTo>
                  <a:lnTo>
                    <a:pt x="37122" y="511187"/>
                  </a:lnTo>
                  <a:lnTo>
                    <a:pt x="18973" y="511187"/>
                  </a:lnTo>
                  <a:lnTo>
                    <a:pt x="18973" y="523659"/>
                  </a:lnTo>
                  <a:lnTo>
                    <a:pt x="37122" y="523659"/>
                  </a:lnTo>
                  <a:lnTo>
                    <a:pt x="37122" y="523951"/>
                  </a:lnTo>
                  <a:lnTo>
                    <a:pt x="37122" y="1022311"/>
                  </a:lnTo>
                  <a:lnTo>
                    <a:pt x="0" y="1022311"/>
                  </a:lnTo>
                  <a:lnTo>
                    <a:pt x="0" y="1034770"/>
                  </a:lnTo>
                  <a:lnTo>
                    <a:pt x="37122" y="1034770"/>
                  </a:lnTo>
                  <a:lnTo>
                    <a:pt x="37122" y="1035151"/>
                  </a:lnTo>
                  <a:lnTo>
                    <a:pt x="37122" y="1533423"/>
                  </a:lnTo>
                  <a:lnTo>
                    <a:pt x="18973" y="1533423"/>
                  </a:lnTo>
                  <a:lnTo>
                    <a:pt x="18973" y="1545894"/>
                  </a:lnTo>
                  <a:lnTo>
                    <a:pt x="37122" y="1545894"/>
                  </a:lnTo>
                  <a:lnTo>
                    <a:pt x="37122" y="1546352"/>
                  </a:lnTo>
                  <a:lnTo>
                    <a:pt x="37122" y="2044573"/>
                  </a:lnTo>
                  <a:lnTo>
                    <a:pt x="0" y="2044573"/>
                  </a:lnTo>
                  <a:lnTo>
                    <a:pt x="0" y="2057031"/>
                  </a:lnTo>
                  <a:lnTo>
                    <a:pt x="37122" y="2057031"/>
                  </a:lnTo>
                  <a:lnTo>
                    <a:pt x="37122" y="2057552"/>
                  </a:lnTo>
                  <a:lnTo>
                    <a:pt x="44551" y="2057552"/>
                  </a:lnTo>
                  <a:lnTo>
                    <a:pt x="44551" y="2057031"/>
                  </a:lnTo>
                  <a:lnTo>
                    <a:pt x="51981" y="2057031"/>
                  </a:lnTo>
                  <a:lnTo>
                    <a:pt x="51981" y="2044801"/>
                  </a:lnTo>
                  <a:lnTo>
                    <a:pt x="51981" y="2044573"/>
                  </a:lnTo>
                  <a:lnTo>
                    <a:pt x="51981" y="1546352"/>
                  </a:lnTo>
                  <a:lnTo>
                    <a:pt x="44551" y="1546352"/>
                  </a:lnTo>
                  <a:lnTo>
                    <a:pt x="44551" y="1545894"/>
                  </a:lnTo>
                  <a:lnTo>
                    <a:pt x="51981" y="1545894"/>
                  </a:lnTo>
                  <a:lnTo>
                    <a:pt x="51981" y="1533601"/>
                  </a:lnTo>
                  <a:lnTo>
                    <a:pt x="51981" y="1533423"/>
                  </a:lnTo>
                  <a:lnTo>
                    <a:pt x="51981" y="1035151"/>
                  </a:lnTo>
                  <a:lnTo>
                    <a:pt x="44551" y="1035151"/>
                  </a:lnTo>
                  <a:lnTo>
                    <a:pt x="44551" y="1034770"/>
                  </a:lnTo>
                  <a:lnTo>
                    <a:pt x="51981" y="1034770"/>
                  </a:lnTo>
                  <a:lnTo>
                    <a:pt x="51981" y="1022400"/>
                  </a:lnTo>
                  <a:lnTo>
                    <a:pt x="51981" y="523951"/>
                  </a:lnTo>
                  <a:lnTo>
                    <a:pt x="44551" y="523951"/>
                  </a:lnTo>
                  <a:lnTo>
                    <a:pt x="44551" y="523659"/>
                  </a:lnTo>
                  <a:lnTo>
                    <a:pt x="51981" y="523659"/>
                  </a:lnTo>
                  <a:lnTo>
                    <a:pt x="51981" y="511200"/>
                  </a:lnTo>
                  <a:lnTo>
                    <a:pt x="51981" y="12750"/>
                  </a:lnTo>
                  <a:lnTo>
                    <a:pt x="44551" y="12750"/>
                  </a:lnTo>
                  <a:lnTo>
                    <a:pt x="44551" y="12534"/>
                  </a:lnTo>
                  <a:lnTo>
                    <a:pt x="51981" y="12534"/>
                  </a:lnTo>
                  <a:lnTo>
                    <a:pt x="51981" y="7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846970" y="2434513"/>
              <a:ext cx="2910205" cy="10160"/>
            </a:xfrm>
            <a:custGeom>
              <a:avLst/>
              <a:gdLst/>
              <a:ahLst/>
              <a:cxnLst/>
              <a:rect l="l" t="t" r="r" b="b"/>
              <a:pathLst>
                <a:path w="2910204" h="10160">
                  <a:moveTo>
                    <a:pt x="0" y="0"/>
                  </a:moveTo>
                  <a:lnTo>
                    <a:pt x="2909748" y="0"/>
                  </a:lnTo>
                  <a:lnTo>
                    <a:pt x="2909748" y="9672"/>
                  </a:lnTo>
                  <a:lnTo>
                    <a:pt x="0" y="96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74900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285036" y="2417178"/>
              <a:ext cx="2477135" cy="20955"/>
            </a:xfrm>
            <a:custGeom>
              <a:avLst/>
              <a:gdLst/>
              <a:ahLst/>
              <a:cxnLst/>
              <a:rect l="l" t="t" r="r" b="b"/>
              <a:pathLst>
                <a:path w="2477135" h="20955">
                  <a:moveTo>
                    <a:pt x="9893" y="0"/>
                  </a:moveTo>
                  <a:lnTo>
                    <a:pt x="0" y="0"/>
                  </a:lnTo>
                  <a:lnTo>
                    <a:pt x="0" y="20777"/>
                  </a:lnTo>
                  <a:lnTo>
                    <a:pt x="9893" y="20777"/>
                  </a:lnTo>
                  <a:lnTo>
                    <a:pt x="9893" y="0"/>
                  </a:lnTo>
                  <a:close/>
                </a:path>
                <a:path w="2477135" h="20955">
                  <a:moveTo>
                    <a:pt x="207073" y="0"/>
                  </a:moveTo>
                  <a:lnTo>
                    <a:pt x="197167" y="0"/>
                  </a:lnTo>
                  <a:lnTo>
                    <a:pt x="197167" y="20777"/>
                  </a:lnTo>
                  <a:lnTo>
                    <a:pt x="207073" y="20777"/>
                  </a:lnTo>
                  <a:lnTo>
                    <a:pt x="207073" y="0"/>
                  </a:lnTo>
                  <a:close/>
                </a:path>
                <a:path w="2477135" h="20955">
                  <a:moveTo>
                    <a:pt x="263994" y="0"/>
                  </a:moveTo>
                  <a:lnTo>
                    <a:pt x="254101" y="0"/>
                  </a:lnTo>
                  <a:lnTo>
                    <a:pt x="254101" y="20777"/>
                  </a:lnTo>
                  <a:lnTo>
                    <a:pt x="263994" y="20777"/>
                  </a:lnTo>
                  <a:lnTo>
                    <a:pt x="263994" y="0"/>
                  </a:lnTo>
                  <a:close/>
                </a:path>
                <a:path w="2477135" h="20955">
                  <a:moveTo>
                    <a:pt x="723519" y="0"/>
                  </a:moveTo>
                  <a:lnTo>
                    <a:pt x="713613" y="0"/>
                  </a:lnTo>
                  <a:lnTo>
                    <a:pt x="713613" y="20777"/>
                  </a:lnTo>
                  <a:lnTo>
                    <a:pt x="723519" y="20777"/>
                  </a:lnTo>
                  <a:lnTo>
                    <a:pt x="723519" y="0"/>
                  </a:lnTo>
                  <a:close/>
                </a:path>
                <a:path w="2477135" h="20955">
                  <a:moveTo>
                    <a:pt x="864590" y="0"/>
                  </a:moveTo>
                  <a:lnTo>
                    <a:pt x="854684" y="0"/>
                  </a:lnTo>
                  <a:lnTo>
                    <a:pt x="854684" y="20777"/>
                  </a:lnTo>
                  <a:lnTo>
                    <a:pt x="864590" y="20777"/>
                  </a:lnTo>
                  <a:lnTo>
                    <a:pt x="864590" y="0"/>
                  </a:lnTo>
                  <a:close/>
                </a:path>
                <a:path w="2477135" h="20955">
                  <a:moveTo>
                    <a:pt x="1150861" y="0"/>
                  </a:moveTo>
                  <a:lnTo>
                    <a:pt x="1140968" y="0"/>
                  </a:lnTo>
                  <a:lnTo>
                    <a:pt x="1140968" y="20777"/>
                  </a:lnTo>
                  <a:lnTo>
                    <a:pt x="1150861" y="20777"/>
                  </a:lnTo>
                  <a:lnTo>
                    <a:pt x="1150861" y="0"/>
                  </a:lnTo>
                  <a:close/>
                </a:path>
                <a:path w="2477135" h="20955">
                  <a:moveTo>
                    <a:pt x="1525409" y="0"/>
                  </a:moveTo>
                  <a:lnTo>
                    <a:pt x="1515503" y="0"/>
                  </a:lnTo>
                  <a:lnTo>
                    <a:pt x="1515503" y="20777"/>
                  </a:lnTo>
                  <a:lnTo>
                    <a:pt x="1525409" y="20777"/>
                  </a:lnTo>
                  <a:lnTo>
                    <a:pt x="1525409" y="0"/>
                  </a:lnTo>
                  <a:close/>
                </a:path>
                <a:path w="2477135" h="20955">
                  <a:moveTo>
                    <a:pt x="2476627" y="0"/>
                  </a:moveTo>
                  <a:lnTo>
                    <a:pt x="2466721" y="0"/>
                  </a:lnTo>
                  <a:lnTo>
                    <a:pt x="2466721" y="20777"/>
                  </a:lnTo>
                  <a:lnTo>
                    <a:pt x="2476627" y="20777"/>
                  </a:lnTo>
                  <a:lnTo>
                    <a:pt x="24766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846963" y="2433980"/>
              <a:ext cx="2522855" cy="642620"/>
            </a:xfrm>
            <a:custGeom>
              <a:avLst/>
              <a:gdLst/>
              <a:ahLst/>
              <a:cxnLst/>
              <a:rect l="l" t="t" r="r" b="b"/>
              <a:pathLst>
                <a:path w="2522854" h="642619">
                  <a:moveTo>
                    <a:pt x="2522829" y="630059"/>
                  </a:moveTo>
                  <a:lnTo>
                    <a:pt x="1679689" y="630059"/>
                  </a:lnTo>
                  <a:lnTo>
                    <a:pt x="1679689" y="440486"/>
                  </a:lnTo>
                  <a:lnTo>
                    <a:pt x="1679689" y="434695"/>
                  </a:lnTo>
                  <a:lnTo>
                    <a:pt x="1679689" y="428891"/>
                  </a:lnTo>
                  <a:lnTo>
                    <a:pt x="1175613" y="428891"/>
                  </a:lnTo>
                  <a:lnTo>
                    <a:pt x="1175613" y="428523"/>
                  </a:lnTo>
                  <a:lnTo>
                    <a:pt x="1175613" y="279361"/>
                  </a:lnTo>
                  <a:lnTo>
                    <a:pt x="1175613" y="273570"/>
                  </a:lnTo>
                  <a:lnTo>
                    <a:pt x="1175613" y="266611"/>
                  </a:lnTo>
                  <a:lnTo>
                    <a:pt x="1175537" y="434695"/>
                  </a:lnTo>
                  <a:lnTo>
                    <a:pt x="1172083" y="434695"/>
                  </a:lnTo>
                  <a:lnTo>
                    <a:pt x="1172083" y="431800"/>
                  </a:lnTo>
                  <a:lnTo>
                    <a:pt x="1175537" y="434695"/>
                  </a:lnTo>
                  <a:lnTo>
                    <a:pt x="1175537" y="266611"/>
                  </a:lnTo>
                  <a:lnTo>
                    <a:pt x="881913" y="266611"/>
                  </a:lnTo>
                  <a:lnTo>
                    <a:pt x="881913" y="267157"/>
                  </a:lnTo>
                  <a:lnTo>
                    <a:pt x="881913" y="273392"/>
                  </a:lnTo>
                  <a:lnTo>
                    <a:pt x="881913" y="273570"/>
                  </a:lnTo>
                  <a:lnTo>
                    <a:pt x="877989" y="273570"/>
                  </a:lnTo>
                  <a:lnTo>
                    <a:pt x="877989" y="270103"/>
                  </a:lnTo>
                  <a:lnTo>
                    <a:pt x="881913" y="273392"/>
                  </a:lnTo>
                  <a:lnTo>
                    <a:pt x="881913" y="267157"/>
                  </a:lnTo>
                  <a:lnTo>
                    <a:pt x="877989" y="267157"/>
                  </a:lnTo>
                  <a:lnTo>
                    <a:pt x="877989" y="266611"/>
                  </a:lnTo>
                  <a:lnTo>
                    <a:pt x="881913" y="266611"/>
                  </a:lnTo>
                  <a:lnTo>
                    <a:pt x="881913" y="118237"/>
                  </a:lnTo>
                  <a:lnTo>
                    <a:pt x="881913" y="112445"/>
                  </a:lnTo>
                  <a:lnTo>
                    <a:pt x="881913" y="105486"/>
                  </a:lnTo>
                  <a:lnTo>
                    <a:pt x="264820" y="105486"/>
                  </a:lnTo>
                  <a:lnTo>
                    <a:pt x="264820" y="105791"/>
                  </a:lnTo>
                  <a:lnTo>
                    <a:pt x="264820" y="112026"/>
                  </a:lnTo>
                  <a:lnTo>
                    <a:pt x="264820" y="112445"/>
                  </a:lnTo>
                  <a:lnTo>
                    <a:pt x="261175" y="112445"/>
                  </a:lnTo>
                  <a:lnTo>
                    <a:pt x="261175" y="108966"/>
                  </a:lnTo>
                  <a:lnTo>
                    <a:pt x="264820" y="112026"/>
                  </a:lnTo>
                  <a:lnTo>
                    <a:pt x="264820" y="105791"/>
                  </a:lnTo>
                  <a:lnTo>
                    <a:pt x="261175" y="105791"/>
                  </a:lnTo>
                  <a:lnTo>
                    <a:pt x="261175" y="105486"/>
                  </a:lnTo>
                  <a:lnTo>
                    <a:pt x="264820" y="105486"/>
                  </a:lnTo>
                  <a:lnTo>
                    <a:pt x="264820" y="10426"/>
                  </a:lnTo>
                  <a:lnTo>
                    <a:pt x="253517" y="10426"/>
                  </a:lnTo>
                  <a:lnTo>
                    <a:pt x="253517" y="6959"/>
                  </a:lnTo>
                  <a:lnTo>
                    <a:pt x="257403" y="10210"/>
                  </a:lnTo>
                  <a:lnTo>
                    <a:pt x="264820" y="10210"/>
                  </a:lnTo>
                  <a:lnTo>
                    <a:pt x="264820" y="3975"/>
                  </a:lnTo>
                  <a:lnTo>
                    <a:pt x="253517" y="3975"/>
                  </a:lnTo>
                  <a:lnTo>
                    <a:pt x="253517" y="3479"/>
                  </a:lnTo>
                  <a:lnTo>
                    <a:pt x="264820" y="3479"/>
                  </a:lnTo>
                  <a:lnTo>
                    <a:pt x="264820" y="0"/>
                  </a:lnTo>
                  <a:lnTo>
                    <a:pt x="0" y="0"/>
                  </a:lnTo>
                  <a:lnTo>
                    <a:pt x="0" y="3479"/>
                  </a:lnTo>
                  <a:lnTo>
                    <a:pt x="0" y="10426"/>
                  </a:lnTo>
                  <a:lnTo>
                    <a:pt x="249974" y="10426"/>
                  </a:lnTo>
                  <a:lnTo>
                    <a:pt x="249974" y="105486"/>
                  </a:lnTo>
                  <a:lnTo>
                    <a:pt x="249974" y="112445"/>
                  </a:lnTo>
                  <a:lnTo>
                    <a:pt x="249974" y="118237"/>
                  </a:lnTo>
                  <a:lnTo>
                    <a:pt x="867067" y="118237"/>
                  </a:lnTo>
                  <a:lnTo>
                    <a:pt x="867067" y="266611"/>
                  </a:lnTo>
                  <a:lnTo>
                    <a:pt x="867067" y="273570"/>
                  </a:lnTo>
                  <a:lnTo>
                    <a:pt x="867067" y="279361"/>
                  </a:lnTo>
                  <a:lnTo>
                    <a:pt x="1160767" y="279361"/>
                  </a:lnTo>
                  <a:lnTo>
                    <a:pt x="1160767" y="428891"/>
                  </a:lnTo>
                  <a:lnTo>
                    <a:pt x="1160767" y="434695"/>
                  </a:lnTo>
                  <a:lnTo>
                    <a:pt x="1160767" y="440486"/>
                  </a:lnTo>
                  <a:lnTo>
                    <a:pt x="1664830" y="440486"/>
                  </a:lnTo>
                  <a:lnTo>
                    <a:pt x="1664830" y="630593"/>
                  </a:lnTo>
                  <a:lnTo>
                    <a:pt x="1664830" y="636397"/>
                  </a:lnTo>
                  <a:lnTo>
                    <a:pt x="1664830" y="642188"/>
                  </a:lnTo>
                  <a:lnTo>
                    <a:pt x="2522829" y="642188"/>
                  </a:lnTo>
                  <a:lnTo>
                    <a:pt x="2522829" y="636397"/>
                  </a:lnTo>
                  <a:lnTo>
                    <a:pt x="1676349" y="636397"/>
                  </a:lnTo>
                  <a:lnTo>
                    <a:pt x="1676349" y="633501"/>
                  </a:lnTo>
                  <a:lnTo>
                    <a:pt x="1679689" y="636295"/>
                  </a:lnTo>
                  <a:lnTo>
                    <a:pt x="2522829" y="636295"/>
                  </a:lnTo>
                  <a:lnTo>
                    <a:pt x="2522829" y="630059"/>
                  </a:lnTo>
                  <a:close/>
                </a:path>
              </a:pathLst>
            </a:custGeom>
            <a:solidFill>
              <a:srgbClr val="00C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1107655" y="2525229"/>
              <a:ext cx="2267585" cy="545465"/>
            </a:xfrm>
            <a:custGeom>
              <a:avLst/>
              <a:gdLst/>
              <a:ahLst/>
              <a:cxnLst/>
              <a:rect l="l" t="t" r="r" b="b"/>
              <a:pathLst>
                <a:path w="2267585" h="545464">
                  <a:moveTo>
                    <a:pt x="14033" y="0"/>
                  </a:moveTo>
                  <a:lnTo>
                    <a:pt x="9906" y="0"/>
                  </a:lnTo>
                  <a:lnTo>
                    <a:pt x="4127" y="0"/>
                  </a:lnTo>
                  <a:lnTo>
                    <a:pt x="0" y="0"/>
                  </a:lnTo>
                  <a:lnTo>
                    <a:pt x="0" y="20777"/>
                  </a:lnTo>
                  <a:lnTo>
                    <a:pt x="4127" y="20777"/>
                  </a:lnTo>
                  <a:lnTo>
                    <a:pt x="9906" y="20777"/>
                  </a:lnTo>
                  <a:lnTo>
                    <a:pt x="14033" y="20777"/>
                  </a:lnTo>
                  <a:lnTo>
                    <a:pt x="14033" y="0"/>
                  </a:lnTo>
                  <a:close/>
                </a:path>
                <a:path w="2267585" h="545464">
                  <a:moveTo>
                    <a:pt x="46202" y="0"/>
                  </a:moveTo>
                  <a:lnTo>
                    <a:pt x="36309" y="0"/>
                  </a:lnTo>
                  <a:lnTo>
                    <a:pt x="36309" y="20777"/>
                  </a:lnTo>
                  <a:lnTo>
                    <a:pt x="46202" y="20777"/>
                  </a:lnTo>
                  <a:lnTo>
                    <a:pt x="46202" y="0"/>
                  </a:lnTo>
                  <a:close/>
                </a:path>
                <a:path w="2267585" h="545464">
                  <a:moveTo>
                    <a:pt x="219456" y="0"/>
                  </a:moveTo>
                  <a:lnTo>
                    <a:pt x="209550" y="0"/>
                  </a:lnTo>
                  <a:lnTo>
                    <a:pt x="209550" y="20777"/>
                  </a:lnTo>
                  <a:lnTo>
                    <a:pt x="219456" y="20777"/>
                  </a:lnTo>
                  <a:lnTo>
                    <a:pt x="219456" y="0"/>
                  </a:lnTo>
                  <a:close/>
                </a:path>
                <a:path w="2267585" h="545464">
                  <a:moveTo>
                    <a:pt x="477672" y="0"/>
                  </a:moveTo>
                  <a:lnTo>
                    <a:pt x="467779" y="0"/>
                  </a:lnTo>
                  <a:lnTo>
                    <a:pt x="467779" y="20777"/>
                  </a:lnTo>
                  <a:lnTo>
                    <a:pt x="477672" y="20777"/>
                  </a:lnTo>
                  <a:lnTo>
                    <a:pt x="477672" y="0"/>
                  </a:lnTo>
                  <a:close/>
                </a:path>
                <a:path w="2267585" h="545464">
                  <a:moveTo>
                    <a:pt x="1089825" y="322732"/>
                  </a:moveTo>
                  <a:lnTo>
                    <a:pt x="1079919" y="322732"/>
                  </a:lnTo>
                  <a:lnTo>
                    <a:pt x="1079919" y="343509"/>
                  </a:lnTo>
                  <a:lnTo>
                    <a:pt x="1089825" y="343509"/>
                  </a:lnTo>
                  <a:lnTo>
                    <a:pt x="1089825" y="322732"/>
                  </a:lnTo>
                  <a:close/>
                </a:path>
                <a:path w="2267585" h="545464">
                  <a:moveTo>
                    <a:pt x="1187170" y="322732"/>
                  </a:moveTo>
                  <a:lnTo>
                    <a:pt x="1177264" y="322732"/>
                  </a:lnTo>
                  <a:lnTo>
                    <a:pt x="1177264" y="343509"/>
                  </a:lnTo>
                  <a:lnTo>
                    <a:pt x="1187170" y="343509"/>
                  </a:lnTo>
                  <a:lnTo>
                    <a:pt x="1187170" y="322732"/>
                  </a:lnTo>
                  <a:close/>
                </a:path>
                <a:path w="2267585" h="545464">
                  <a:moveTo>
                    <a:pt x="1436319" y="524268"/>
                  </a:moveTo>
                  <a:lnTo>
                    <a:pt x="1426413" y="524268"/>
                  </a:lnTo>
                  <a:lnTo>
                    <a:pt x="1426413" y="545045"/>
                  </a:lnTo>
                  <a:lnTo>
                    <a:pt x="1436319" y="545045"/>
                  </a:lnTo>
                  <a:lnTo>
                    <a:pt x="1436319" y="524268"/>
                  </a:lnTo>
                  <a:close/>
                </a:path>
                <a:path w="2267585" h="545464">
                  <a:moveTo>
                    <a:pt x="1501495" y="524268"/>
                  </a:moveTo>
                  <a:lnTo>
                    <a:pt x="1491589" y="524268"/>
                  </a:lnTo>
                  <a:lnTo>
                    <a:pt x="1491589" y="545045"/>
                  </a:lnTo>
                  <a:lnTo>
                    <a:pt x="1501495" y="545045"/>
                  </a:lnTo>
                  <a:lnTo>
                    <a:pt x="1501495" y="524268"/>
                  </a:lnTo>
                  <a:close/>
                </a:path>
                <a:path w="2267585" h="545464">
                  <a:moveTo>
                    <a:pt x="1682165" y="524268"/>
                  </a:moveTo>
                  <a:lnTo>
                    <a:pt x="1672259" y="524268"/>
                  </a:lnTo>
                  <a:lnTo>
                    <a:pt x="1672259" y="545045"/>
                  </a:lnTo>
                  <a:lnTo>
                    <a:pt x="1682165" y="545045"/>
                  </a:lnTo>
                  <a:lnTo>
                    <a:pt x="1682165" y="524268"/>
                  </a:lnTo>
                  <a:close/>
                </a:path>
                <a:path w="2267585" h="545464">
                  <a:moveTo>
                    <a:pt x="1715160" y="524268"/>
                  </a:moveTo>
                  <a:lnTo>
                    <a:pt x="1705267" y="524268"/>
                  </a:lnTo>
                  <a:lnTo>
                    <a:pt x="1705267" y="545045"/>
                  </a:lnTo>
                  <a:lnTo>
                    <a:pt x="1715160" y="545045"/>
                  </a:lnTo>
                  <a:lnTo>
                    <a:pt x="1715160" y="524268"/>
                  </a:lnTo>
                  <a:close/>
                </a:path>
                <a:path w="2267585" h="545464">
                  <a:moveTo>
                    <a:pt x="1827364" y="524268"/>
                  </a:moveTo>
                  <a:lnTo>
                    <a:pt x="1817458" y="524268"/>
                  </a:lnTo>
                  <a:lnTo>
                    <a:pt x="1817458" y="545045"/>
                  </a:lnTo>
                  <a:lnTo>
                    <a:pt x="1827364" y="545045"/>
                  </a:lnTo>
                  <a:lnTo>
                    <a:pt x="1827364" y="524268"/>
                  </a:lnTo>
                  <a:close/>
                </a:path>
                <a:path w="2267585" h="545464">
                  <a:moveTo>
                    <a:pt x="2105380" y="524268"/>
                  </a:moveTo>
                  <a:lnTo>
                    <a:pt x="2095487" y="524268"/>
                  </a:lnTo>
                  <a:lnTo>
                    <a:pt x="2095487" y="545045"/>
                  </a:lnTo>
                  <a:lnTo>
                    <a:pt x="2105380" y="545045"/>
                  </a:lnTo>
                  <a:lnTo>
                    <a:pt x="2105380" y="524268"/>
                  </a:lnTo>
                  <a:close/>
                </a:path>
                <a:path w="2267585" h="545464">
                  <a:moveTo>
                    <a:pt x="2267089" y="524268"/>
                  </a:moveTo>
                  <a:lnTo>
                    <a:pt x="2257183" y="524268"/>
                  </a:lnTo>
                  <a:lnTo>
                    <a:pt x="2257183" y="545045"/>
                  </a:lnTo>
                  <a:lnTo>
                    <a:pt x="2267089" y="545045"/>
                  </a:lnTo>
                  <a:lnTo>
                    <a:pt x="2267089" y="5242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836479" y="6279024"/>
            <a:ext cx="996527" cy="132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ts val="10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10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</a:t>
            </a:r>
            <a:r>
              <a:rPr kumimoji="0" sz="1067" b="1" i="0" u="none" strike="noStrike" kern="0" cap="none" spc="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(months)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0850" y="4020073"/>
            <a:ext cx="158313" cy="110828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ts val="12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67" b="1" i="0" u="none" strike="noStrike" kern="0" cap="none" spc="-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Overall</a:t>
            </a:r>
            <a:r>
              <a:rPr kumimoji="0" sz="12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67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</a:t>
            </a:r>
            <a:r>
              <a:rPr kumimoji="0" sz="12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67" b="1" i="0" u="none" strike="noStrike" kern="0" cap="none" spc="-9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(%)</a:t>
            </a:r>
            <a:endParaRPr kumimoji="0" sz="12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31087" y="4703389"/>
            <a:ext cx="3175000" cy="4281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45975" marR="0" lvl="0" indent="0" algn="l" defTabSz="1219140" rtl="0" eaLnBrk="1" fontAlgn="auto" latinLnBrk="0" hangingPunct="1">
              <a:lnSpc>
                <a:spcPts val="9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68598" algn="l"/>
              </a:tabLst>
              <a:defRPr/>
            </a:pPr>
            <a:r>
              <a:rPr kumimoji="0" sz="933" b="1" i="0" u="none" strike="noStrike" kern="0" cap="none" spc="1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933" b="1" i="0" u="none" strike="noStrike" kern="0" cap="none" spc="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933" b="1" i="0" u="none" strike="noStrike" kern="0" cap="none" spc="1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Median</a:t>
            </a:r>
            <a:r>
              <a:rPr kumimoji="0" sz="933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r>
              <a:rPr kumimoji="0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6-</a:t>
            </a:r>
            <a:r>
              <a:rPr kumimoji="0" sz="933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</a:t>
            </a:r>
            <a:r>
              <a:rPr kumimoji="0" sz="933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r>
              <a:rPr kumimoji="0" sz="933" b="1" i="0" u="none" strike="noStrike" kern="0" cap="none" spc="579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1-</a:t>
            </a:r>
            <a:r>
              <a:rPr kumimoji="0" sz="933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</a:t>
            </a:r>
            <a:r>
              <a:rPr kumimoji="0" sz="933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53"/>
              </a:spcBef>
              <a:spcAft>
                <a:spcPts val="0"/>
              </a:spcAft>
              <a:buClrTx/>
              <a:buSzTx/>
              <a:buFontTx/>
              <a:buNone/>
              <a:tabLst>
                <a:tab pos="1932844" algn="l"/>
                <a:tab pos="2725283" algn="l"/>
              </a:tabLst>
              <a:defRPr/>
            </a:pPr>
            <a:r>
              <a:rPr kumimoji="0" sz="933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FLT3</a:t>
            </a:r>
            <a:r>
              <a:rPr kumimoji="0" sz="933" b="1" i="1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9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ITD</a:t>
            </a:r>
            <a:r>
              <a:rPr kumimoji="0" sz="933" b="1" i="0" u="none" strike="noStrike" kern="0" cap="none" spc="4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933" b="0" i="0" u="none" strike="noStrike" kern="0" cap="none" spc="9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r>
              <a:rPr kumimoji="0" sz="933" b="0" i="0" u="none" strike="noStrike" kern="0" cap="none" spc="30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933" b="0" i="0" u="none" strike="noStrike" kern="0" cap="none" spc="9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933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0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reached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95%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79%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6048" algn="l"/>
                <a:tab pos="1932844" algn="l"/>
                <a:tab pos="2722744" algn="l"/>
              </a:tabLst>
              <a:defRPr/>
            </a:pPr>
            <a:r>
              <a:rPr kumimoji="0" sz="933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FLT3</a:t>
            </a:r>
            <a:r>
              <a:rPr kumimoji="0" sz="933" b="1" i="1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1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TKD</a:t>
            </a:r>
            <a:r>
              <a:rPr kumimoji="0" sz="933" b="1" i="0" u="none" strike="noStrike" kern="0" cap="none" spc="3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 </a:t>
            </a:r>
            <a:r>
              <a:rPr kumimoji="0" sz="933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9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933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0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reached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100%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100%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641045" y="252478"/>
            <a:ext cx="8911167" cy="838819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50797" marR="40638" indent="623115">
              <a:spcBef>
                <a:spcPts val="140"/>
              </a:spcBef>
            </a:pPr>
            <a:r>
              <a:rPr dirty="0"/>
              <a:t>Triplet</a:t>
            </a:r>
            <a:r>
              <a:rPr spc="-40" dirty="0"/>
              <a:t> </a:t>
            </a:r>
            <a:r>
              <a:rPr dirty="0"/>
              <a:t>Combination</a:t>
            </a:r>
            <a:r>
              <a:rPr spc="-40" dirty="0"/>
              <a:t> </a:t>
            </a:r>
            <a:r>
              <a:rPr dirty="0"/>
              <a:t>of</a:t>
            </a:r>
            <a:r>
              <a:rPr spc="-27" dirty="0"/>
              <a:t> </a:t>
            </a:r>
            <a:r>
              <a:rPr dirty="0"/>
              <a:t>Azacitidine,</a:t>
            </a:r>
            <a:r>
              <a:rPr spc="-60" dirty="0"/>
              <a:t> </a:t>
            </a:r>
            <a:r>
              <a:rPr spc="-13" dirty="0"/>
              <a:t>Venetoclax,</a:t>
            </a:r>
            <a:r>
              <a:rPr spc="667" dirty="0"/>
              <a:t> </a:t>
            </a:r>
            <a:r>
              <a:rPr dirty="0"/>
              <a:t>and</a:t>
            </a:r>
            <a:r>
              <a:rPr spc="-13" dirty="0"/>
              <a:t> </a:t>
            </a:r>
            <a:r>
              <a:rPr dirty="0"/>
              <a:t>Gilteritinib</a:t>
            </a:r>
            <a:r>
              <a:rPr spc="-73" dirty="0"/>
              <a:t> </a:t>
            </a:r>
            <a:r>
              <a:rPr dirty="0"/>
              <a:t>Appear</a:t>
            </a:r>
            <a:r>
              <a:rPr spc="-33" dirty="0"/>
              <a:t> </a:t>
            </a:r>
            <a:r>
              <a:rPr dirty="0"/>
              <a:t>Effective</a:t>
            </a:r>
            <a:r>
              <a:rPr spc="-53" dirty="0"/>
              <a:t> </a:t>
            </a:r>
            <a:r>
              <a:rPr dirty="0"/>
              <a:t>in</a:t>
            </a:r>
            <a:r>
              <a:rPr spc="-13" dirty="0"/>
              <a:t> </a:t>
            </a:r>
            <a:r>
              <a:rPr i="1" spc="-13" dirty="0"/>
              <a:t>FLT3</a:t>
            </a:r>
            <a:r>
              <a:rPr spc="-13" dirty="0"/>
              <a:t>-</a:t>
            </a:r>
            <a:r>
              <a:rPr dirty="0"/>
              <a:t>Mutated</a:t>
            </a:r>
            <a:r>
              <a:rPr spc="-80" dirty="0"/>
              <a:t> </a:t>
            </a:r>
            <a:r>
              <a:rPr spc="-27" dirty="0"/>
              <a:t>AML</a:t>
            </a:r>
            <a:endParaRPr sz="2600" baseline="25641" dirty="0"/>
          </a:p>
        </p:txBody>
      </p:sp>
      <p:grpSp>
        <p:nvGrpSpPr>
          <p:cNvPr id="22" name="object 22"/>
          <p:cNvGrpSpPr/>
          <p:nvPr/>
        </p:nvGrpSpPr>
        <p:grpSpPr>
          <a:xfrm>
            <a:off x="201154" y="1418245"/>
            <a:ext cx="5971540" cy="1666240"/>
            <a:chOff x="150864" y="1063684"/>
            <a:chExt cx="4478655" cy="1249680"/>
          </a:xfrm>
        </p:grpSpPr>
        <p:pic>
          <p:nvPicPr>
            <p:cNvPr id="23" name="object 2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64" y="1063684"/>
              <a:ext cx="4478297" cy="124905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24" y="1104899"/>
              <a:ext cx="4395978" cy="116662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701854" y="998995"/>
            <a:ext cx="5200182" cy="1873163"/>
          </a:xfrm>
          <a:prstGeom prst="rect">
            <a:avLst/>
          </a:prstGeom>
        </p:spPr>
        <p:txBody>
          <a:bodyPr vert="horz" wrap="square" lIns="0" tIns="191347" rIns="0" bIns="0" rtlCol="0">
            <a:spAutoFit/>
          </a:bodyPr>
          <a:lstStyle/>
          <a:p>
            <a:pPr marL="5927" marR="0" lvl="0" indent="0" algn="ctr" defTabSz="1219140" rtl="0" eaLnBrk="1" fontAlgn="auto" latinLnBrk="0" hangingPunct="1">
              <a:lnSpc>
                <a:spcPct val="100000"/>
              </a:lnSpc>
              <a:spcBef>
                <a:spcPts val="15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Induction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02600" marR="788207" lvl="0" indent="0" algn="ctr" defTabSz="1219140" rtl="0" eaLnBrk="1" fontAlgn="auto" latinLnBrk="0" hangingPunct="1">
              <a:lnSpc>
                <a:spcPct val="100000"/>
              </a:lnSpc>
              <a:spcBef>
                <a:spcPts val="110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Azacitidine</a:t>
            </a:r>
            <a:r>
              <a:rPr kumimoji="0" sz="1600" b="1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mg/m</a:t>
            </a:r>
            <a:r>
              <a:rPr kumimoji="0" sz="1600" b="0" i="0" u="none" strike="noStrike" kern="0" cap="none" spc="0" normalizeH="0" baseline="2430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0" cap="none" spc="160" normalizeH="0" baseline="2430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IV/SC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D1-</a:t>
            </a:r>
            <a:r>
              <a:rPr kumimoji="0" sz="1600" b="0" i="0" u="sng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1600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Venetoclax</a:t>
            </a:r>
            <a:r>
              <a:rPr kumimoji="0" sz="1600" b="1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R/U,</a:t>
            </a:r>
            <a:r>
              <a:rPr kumimoji="0" sz="1600" b="0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then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 </a:t>
            </a:r>
            <a:r>
              <a:rPr kumimoji="0" sz="1600" b="0" i="0" u="sng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D3-</a:t>
            </a:r>
            <a:r>
              <a:rPr kumimoji="0" sz="1600" b="0" i="0" u="sng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Gilteritinib</a:t>
            </a:r>
            <a:r>
              <a:rPr kumimoji="0" sz="1600" b="1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D1-</a:t>
            </a:r>
            <a:r>
              <a:rPr kumimoji="0" sz="1600" b="0" i="0" u="sng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14</a:t>
            </a:r>
            <a:endParaRPr kumimoji="0" sz="1600" b="0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9951" marR="40638" lvl="0" indent="0" algn="ctr" defTabSz="121914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</a:t>
            </a:r>
            <a:r>
              <a:rPr kumimoji="0" sz="1600" b="0" i="0" u="sng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blasts</a:t>
            </a:r>
            <a:r>
              <a:rPr kumimoji="0" sz="1600" b="0" i="0" u="sng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&gt;5%</a:t>
            </a:r>
            <a:r>
              <a:rPr kumimoji="0" sz="1600" b="0" i="0" u="sng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</a:t>
            </a:r>
            <a:r>
              <a:rPr kumimoji="0" sz="1600" b="0" i="0" u="sng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&gt;10%</a:t>
            </a:r>
            <a:r>
              <a:rPr kumimoji="0" sz="1600" b="0" i="0" u="sng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cellularity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C1D14</a:t>
            </a:r>
            <a:r>
              <a:rPr kumimoji="0" sz="1600" b="0" i="0" u="sng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sng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marrow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continue</a:t>
            </a:r>
            <a:r>
              <a:rPr kumimoji="0" sz="1600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both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GV</a:t>
            </a:r>
            <a:r>
              <a:rPr kumimoji="0" sz="1600" b="0" i="0" u="none" strike="noStrike" kern="0" cap="none" spc="-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repeat</a:t>
            </a:r>
            <a:r>
              <a:rPr kumimoji="0" sz="1600" b="0" i="0" u="none" strike="noStrike" kern="0" cap="none" spc="-5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marrow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10-14</a:t>
            </a:r>
            <a:r>
              <a:rPr kumimoji="0" sz="1600" b="0" i="0" u="none" strike="noStrike" kern="0" cap="none" spc="-4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386562" y="1418245"/>
            <a:ext cx="5666740" cy="1666240"/>
            <a:chOff x="4789920" y="1063684"/>
            <a:chExt cx="4250055" cy="1249680"/>
          </a:xfrm>
        </p:grpSpPr>
        <p:pic>
          <p:nvPicPr>
            <p:cNvPr id="27" name="object 27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9920" y="1063684"/>
              <a:ext cx="4249698" cy="124905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31080" y="1104899"/>
              <a:ext cx="4167378" cy="1166622"/>
            </a:xfrm>
            <a:prstGeom prst="rect">
              <a:avLst/>
            </a:prstGeom>
          </p:spPr>
        </p:pic>
      </p:grpSp>
      <p:sp>
        <p:nvSpPr>
          <p:cNvPr id="29" name="object 29"/>
          <p:cNvSpPr txBox="1"/>
          <p:nvPr/>
        </p:nvSpPr>
        <p:spPr>
          <a:xfrm>
            <a:off x="7487920" y="1863512"/>
            <a:ext cx="3466253" cy="75576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50797" marR="40638" lvl="0" indent="0" algn="ctr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Azacitidine</a:t>
            </a:r>
            <a:r>
              <a:rPr kumimoji="0" sz="1600" b="1" i="0" u="none" strike="noStrike" kern="0" cap="none" spc="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75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mg/m</a:t>
            </a:r>
            <a:r>
              <a:rPr kumimoji="0" sz="1600" b="0" i="0" u="none" strike="noStrike" kern="0" cap="none" spc="0" normalizeH="0" baseline="2430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600" b="0" i="0" u="none" strike="noStrike" kern="0" cap="none" spc="160" normalizeH="0" baseline="24305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IV/SC</a:t>
            </a:r>
            <a:r>
              <a:rPr kumimoji="0" sz="1600" b="0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D1-</a:t>
            </a:r>
            <a:r>
              <a:rPr kumimoji="0" sz="1600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5 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Venetoclax</a:t>
            </a:r>
            <a:r>
              <a:rPr kumimoji="0" sz="1600" b="1" i="0" u="none" strike="noStrike" kern="0" cap="none" spc="-2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400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 on 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D1-</a:t>
            </a:r>
            <a:r>
              <a:rPr kumimoji="0" sz="1600" b="0" i="0" u="none" strike="noStrike" kern="0" cap="none" spc="-6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Gilteritinib</a:t>
            </a:r>
            <a:r>
              <a:rPr kumimoji="0" sz="1600" b="1" i="0" u="none" strike="noStrike" kern="0" cap="none" spc="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80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mg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</a:t>
            </a:r>
            <a:r>
              <a:rPr kumimoji="0" sz="1600" b="0" i="0" u="none" strike="noStrike" kern="0" cap="none" spc="-1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D1-</a:t>
            </a:r>
            <a:r>
              <a:rPr kumimoji="0" sz="1600" b="0" i="0" u="none" strike="noStrike" kern="0" cap="none" spc="-33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28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297080" y="1173821"/>
            <a:ext cx="3845560" cy="32487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Consolidation</a:t>
            </a:r>
            <a:r>
              <a:rPr kumimoji="0" sz="20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(Up</a:t>
            </a:r>
            <a:r>
              <a:rPr kumimoji="0" sz="20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24</a:t>
            </a:r>
            <a:r>
              <a:rPr kumimoji="0" sz="20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Cycles)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777739" y="3439838"/>
            <a:ext cx="85852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CR:</a:t>
            </a:r>
            <a:r>
              <a:rPr kumimoji="0" sz="16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92%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77741" y="3683678"/>
            <a:ext cx="801793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CRi:</a:t>
            </a:r>
            <a:r>
              <a:rPr kumimoji="0" sz="16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4%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427217" y="3033777"/>
            <a:ext cx="5267113" cy="3462867"/>
          </a:xfrm>
          <a:custGeom>
            <a:avLst/>
            <a:gdLst/>
            <a:ahLst/>
            <a:cxnLst/>
            <a:rect l="l" t="t" r="r" b="b"/>
            <a:pathLst>
              <a:path w="3950334" h="2597150">
                <a:moveTo>
                  <a:pt x="3950208" y="0"/>
                </a:moveTo>
                <a:lnTo>
                  <a:pt x="0" y="0"/>
                </a:lnTo>
                <a:lnTo>
                  <a:pt x="0" y="2596895"/>
                </a:lnTo>
                <a:lnTo>
                  <a:pt x="3950208" y="2596895"/>
                </a:lnTo>
                <a:lnTo>
                  <a:pt x="3950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99792" y="6018413"/>
            <a:ext cx="10583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945097" y="6018413"/>
            <a:ext cx="10583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799852" y="6018411"/>
            <a:ext cx="17695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18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0745113" y="6018411"/>
            <a:ext cx="17695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24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039712" y="5960976"/>
            <a:ext cx="4280747" cy="65193"/>
          </a:xfrm>
          <a:custGeom>
            <a:avLst/>
            <a:gdLst/>
            <a:ahLst/>
            <a:cxnLst/>
            <a:rect l="l" t="t" r="r" b="b"/>
            <a:pathLst>
              <a:path w="3210559" h="48895">
                <a:moveTo>
                  <a:pt x="3210128" y="0"/>
                </a:moveTo>
                <a:lnTo>
                  <a:pt x="0" y="0"/>
                </a:lnTo>
                <a:lnTo>
                  <a:pt x="0" y="8293"/>
                </a:lnTo>
                <a:lnTo>
                  <a:pt x="0" y="48564"/>
                </a:lnTo>
                <a:lnTo>
                  <a:pt x="19075" y="48564"/>
                </a:lnTo>
                <a:lnTo>
                  <a:pt x="19075" y="16903"/>
                </a:lnTo>
                <a:lnTo>
                  <a:pt x="708952" y="16903"/>
                </a:lnTo>
                <a:lnTo>
                  <a:pt x="708952" y="48145"/>
                </a:lnTo>
                <a:lnTo>
                  <a:pt x="728027" y="48145"/>
                </a:lnTo>
                <a:lnTo>
                  <a:pt x="728027" y="16903"/>
                </a:lnTo>
                <a:lnTo>
                  <a:pt x="1417891" y="16903"/>
                </a:lnTo>
                <a:lnTo>
                  <a:pt x="1417891" y="48145"/>
                </a:lnTo>
                <a:lnTo>
                  <a:pt x="1436966" y="48145"/>
                </a:lnTo>
                <a:lnTo>
                  <a:pt x="1436966" y="16903"/>
                </a:lnTo>
                <a:lnTo>
                  <a:pt x="2126843" y="16903"/>
                </a:lnTo>
                <a:lnTo>
                  <a:pt x="2126843" y="48145"/>
                </a:lnTo>
                <a:lnTo>
                  <a:pt x="2145919" y="48145"/>
                </a:lnTo>
                <a:lnTo>
                  <a:pt x="2145919" y="16903"/>
                </a:lnTo>
                <a:lnTo>
                  <a:pt x="2835783" y="16903"/>
                </a:lnTo>
                <a:lnTo>
                  <a:pt x="2835783" y="48145"/>
                </a:lnTo>
                <a:lnTo>
                  <a:pt x="2854858" y="48145"/>
                </a:lnTo>
                <a:lnTo>
                  <a:pt x="2854858" y="16903"/>
                </a:lnTo>
                <a:lnTo>
                  <a:pt x="3210128" y="16903"/>
                </a:lnTo>
                <a:lnTo>
                  <a:pt x="3210128" y="8572"/>
                </a:lnTo>
                <a:lnTo>
                  <a:pt x="2854858" y="8572"/>
                </a:lnTo>
                <a:lnTo>
                  <a:pt x="2835783" y="8572"/>
                </a:lnTo>
                <a:lnTo>
                  <a:pt x="19075" y="8572"/>
                </a:lnTo>
                <a:lnTo>
                  <a:pt x="19075" y="8293"/>
                </a:lnTo>
                <a:lnTo>
                  <a:pt x="3210128" y="8293"/>
                </a:lnTo>
                <a:lnTo>
                  <a:pt x="32101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890960" y="5874749"/>
            <a:ext cx="10583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0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19526" y="4508219"/>
            <a:ext cx="176953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50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48091" y="3141704"/>
            <a:ext cx="248920" cy="164939"/>
          </a:xfrm>
          <a:prstGeom prst="rect">
            <a:avLst/>
          </a:prstGeom>
        </p:spPr>
        <p:txBody>
          <a:bodyPr vert="horz" wrap="square" lIns="0" tIns="2116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100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6992040" y="3227465"/>
            <a:ext cx="3804920" cy="2756747"/>
            <a:chOff x="5244030" y="2420598"/>
            <a:chExt cx="2853690" cy="2067560"/>
          </a:xfrm>
        </p:grpSpPr>
        <p:sp>
          <p:nvSpPr>
            <p:cNvPr id="43" name="object 43"/>
            <p:cNvSpPr/>
            <p:nvPr/>
          </p:nvSpPr>
          <p:spPr>
            <a:xfrm>
              <a:off x="5244020" y="2420607"/>
              <a:ext cx="55244" cy="2067560"/>
            </a:xfrm>
            <a:custGeom>
              <a:avLst/>
              <a:gdLst/>
              <a:ahLst/>
              <a:cxnLst/>
              <a:rect l="l" t="t" r="r" b="b"/>
              <a:pathLst>
                <a:path w="55245" h="2067560">
                  <a:moveTo>
                    <a:pt x="54838" y="571"/>
                  </a:moveTo>
                  <a:lnTo>
                    <a:pt x="45300" y="571"/>
                  </a:lnTo>
                  <a:lnTo>
                    <a:pt x="45300" y="0"/>
                  </a:lnTo>
                  <a:lnTo>
                    <a:pt x="35763" y="0"/>
                  </a:lnTo>
                  <a:lnTo>
                    <a:pt x="35763" y="571"/>
                  </a:lnTo>
                  <a:lnTo>
                    <a:pt x="0" y="571"/>
                  </a:lnTo>
                  <a:lnTo>
                    <a:pt x="0" y="17233"/>
                  </a:lnTo>
                  <a:lnTo>
                    <a:pt x="35763" y="17233"/>
                  </a:lnTo>
                  <a:lnTo>
                    <a:pt x="35763" y="17767"/>
                  </a:lnTo>
                  <a:lnTo>
                    <a:pt x="35763" y="512826"/>
                  </a:lnTo>
                  <a:lnTo>
                    <a:pt x="35763" y="513016"/>
                  </a:lnTo>
                  <a:lnTo>
                    <a:pt x="18288" y="513016"/>
                  </a:lnTo>
                  <a:lnTo>
                    <a:pt x="18288" y="529678"/>
                  </a:lnTo>
                  <a:lnTo>
                    <a:pt x="35763" y="529678"/>
                  </a:lnTo>
                  <a:lnTo>
                    <a:pt x="35763" y="1025461"/>
                  </a:lnTo>
                  <a:lnTo>
                    <a:pt x="0" y="1025461"/>
                  </a:lnTo>
                  <a:lnTo>
                    <a:pt x="0" y="1042123"/>
                  </a:lnTo>
                  <a:lnTo>
                    <a:pt x="35763" y="1042123"/>
                  </a:lnTo>
                  <a:lnTo>
                    <a:pt x="35763" y="1537893"/>
                  </a:lnTo>
                  <a:lnTo>
                    <a:pt x="18288" y="1537893"/>
                  </a:lnTo>
                  <a:lnTo>
                    <a:pt x="18288" y="1554568"/>
                  </a:lnTo>
                  <a:lnTo>
                    <a:pt x="35763" y="1554568"/>
                  </a:lnTo>
                  <a:lnTo>
                    <a:pt x="35763" y="1555064"/>
                  </a:lnTo>
                  <a:lnTo>
                    <a:pt x="35763" y="2050122"/>
                  </a:lnTo>
                  <a:lnTo>
                    <a:pt x="35763" y="2050364"/>
                  </a:lnTo>
                  <a:lnTo>
                    <a:pt x="0" y="2050364"/>
                  </a:lnTo>
                  <a:lnTo>
                    <a:pt x="0" y="2067026"/>
                  </a:lnTo>
                  <a:lnTo>
                    <a:pt x="35763" y="2067026"/>
                  </a:lnTo>
                  <a:lnTo>
                    <a:pt x="35763" y="2066709"/>
                  </a:lnTo>
                  <a:lnTo>
                    <a:pt x="45300" y="2066709"/>
                  </a:lnTo>
                  <a:lnTo>
                    <a:pt x="45300" y="2067026"/>
                  </a:lnTo>
                  <a:lnTo>
                    <a:pt x="54838" y="2067026"/>
                  </a:lnTo>
                  <a:lnTo>
                    <a:pt x="54838" y="2050364"/>
                  </a:lnTo>
                  <a:lnTo>
                    <a:pt x="45300" y="2050364"/>
                  </a:lnTo>
                  <a:lnTo>
                    <a:pt x="45300" y="2050122"/>
                  </a:lnTo>
                  <a:lnTo>
                    <a:pt x="54838" y="2050122"/>
                  </a:lnTo>
                  <a:lnTo>
                    <a:pt x="54838" y="1555064"/>
                  </a:lnTo>
                  <a:lnTo>
                    <a:pt x="45300" y="1555064"/>
                  </a:lnTo>
                  <a:lnTo>
                    <a:pt x="45300" y="1554568"/>
                  </a:lnTo>
                  <a:lnTo>
                    <a:pt x="54838" y="1554568"/>
                  </a:lnTo>
                  <a:lnTo>
                    <a:pt x="54838" y="1538478"/>
                  </a:lnTo>
                  <a:lnTo>
                    <a:pt x="54838" y="1537893"/>
                  </a:lnTo>
                  <a:lnTo>
                    <a:pt x="54838" y="1042238"/>
                  </a:lnTo>
                  <a:lnTo>
                    <a:pt x="45300" y="1042238"/>
                  </a:lnTo>
                  <a:lnTo>
                    <a:pt x="54838" y="1042123"/>
                  </a:lnTo>
                  <a:lnTo>
                    <a:pt x="54838" y="1025652"/>
                  </a:lnTo>
                  <a:lnTo>
                    <a:pt x="54838" y="1025461"/>
                  </a:lnTo>
                  <a:lnTo>
                    <a:pt x="54838" y="529678"/>
                  </a:lnTo>
                  <a:lnTo>
                    <a:pt x="54838" y="529412"/>
                  </a:lnTo>
                  <a:lnTo>
                    <a:pt x="54838" y="513016"/>
                  </a:lnTo>
                  <a:lnTo>
                    <a:pt x="45300" y="513016"/>
                  </a:lnTo>
                  <a:lnTo>
                    <a:pt x="45300" y="512826"/>
                  </a:lnTo>
                  <a:lnTo>
                    <a:pt x="54838" y="512826"/>
                  </a:lnTo>
                  <a:lnTo>
                    <a:pt x="54838" y="17767"/>
                  </a:lnTo>
                  <a:lnTo>
                    <a:pt x="45300" y="17767"/>
                  </a:lnTo>
                  <a:lnTo>
                    <a:pt x="45300" y="17233"/>
                  </a:lnTo>
                  <a:lnTo>
                    <a:pt x="54838" y="17233"/>
                  </a:lnTo>
                  <a:lnTo>
                    <a:pt x="54838" y="5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5289321" y="2420607"/>
              <a:ext cx="2803525" cy="507365"/>
            </a:xfrm>
            <a:custGeom>
              <a:avLst/>
              <a:gdLst/>
              <a:ahLst/>
              <a:cxnLst/>
              <a:rect l="l" t="t" r="r" b="b"/>
              <a:pathLst>
                <a:path w="2803525" h="507364">
                  <a:moveTo>
                    <a:pt x="2803194" y="490093"/>
                  </a:moveTo>
                  <a:lnTo>
                    <a:pt x="1620570" y="490093"/>
                  </a:lnTo>
                  <a:lnTo>
                    <a:pt x="1620570" y="332803"/>
                  </a:lnTo>
                  <a:lnTo>
                    <a:pt x="1620570" y="324510"/>
                  </a:lnTo>
                  <a:lnTo>
                    <a:pt x="1620570" y="316217"/>
                  </a:lnTo>
                  <a:lnTo>
                    <a:pt x="1134948" y="316217"/>
                  </a:lnTo>
                  <a:lnTo>
                    <a:pt x="1134948" y="316509"/>
                  </a:lnTo>
                  <a:lnTo>
                    <a:pt x="1134567" y="316509"/>
                  </a:lnTo>
                  <a:lnTo>
                    <a:pt x="1134567" y="324510"/>
                  </a:lnTo>
                  <a:lnTo>
                    <a:pt x="1129830" y="324510"/>
                  </a:lnTo>
                  <a:lnTo>
                    <a:pt x="1129830" y="320370"/>
                  </a:lnTo>
                  <a:lnTo>
                    <a:pt x="1134567" y="324510"/>
                  </a:lnTo>
                  <a:lnTo>
                    <a:pt x="1134567" y="316509"/>
                  </a:lnTo>
                  <a:lnTo>
                    <a:pt x="1129830" y="316509"/>
                  </a:lnTo>
                  <a:lnTo>
                    <a:pt x="1129830" y="316217"/>
                  </a:lnTo>
                  <a:lnTo>
                    <a:pt x="1134948" y="316217"/>
                  </a:lnTo>
                  <a:lnTo>
                    <a:pt x="1134948" y="209626"/>
                  </a:lnTo>
                  <a:lnTo>
                    <a:pt x="1134948" y="201333"/>
                  </a:lnTo>
                  <a:lnTo>
                    <a:pt x="1134948" y="193052"/>
                  </a:lnTo>
                  <a:lnTo>
                    <a:pt x="852017" y="193052"/>
                  </a:lnTo>
                  <a:lnTo>
                    <a:pt x="852017" y="201244"/>
                  </a:lnTo>
                  <a:lnTo>
                    <a:pt x="847382" y="201333"/>
                  </a:lnTo>
                  <a:lnTo>
                    <a:pt x="847382" y="197205"/>
                  </a:lnTo>
                  <a:lnTo>
                    <a:pt x="852017" y="201244"/>
                  </a:lnTo>
                  <a:lnTo>
                    <a:pt x="852017" y="193052"/>
                  </a:lnTo>
                  <a:lnTo>
                    <a:pt x="852017" y="192913"/>
                  </a:lnTo>
                  <a:lnTo>
                    <a:pt x="852017" y="93560"/>
                  </a:lnTo>
                  <a:lnTo>
                    <a:pt x="852017" y="85267"/>
                  </a:lnTo>
                  <a:lnTo>
                    <a:pt x="852017" y="76974"/>
                  </a:lnTo>
                  <a:lnTo>
                    <a:pt x="257517" y="76974"/>
                  </a:lnTo>
                  <a:lnTo>
                    <a:pt x="257517" y="17767"/>
                  </a:lnTo>
                  <a:lnTo>
                    <a:pt x="257492" y="85267"/>
                  </a:lnTo>
                  <a:lnTo>
                    <a:pt x="252755" y="85267"/>
                  </a:lnTo>
                  <a:lnTo>
                    <a:pt x="252755" y="81127"/>
                  </a:lnTo>
                  <a:lnTo>
                    <a:pt x="257492" y="85267"/>
                  </a:lnTo>
                  <a:lnTo>
                    <a:pt x="257492" y="17767"/>
                  </a:lnTo>
                  <a:lnTo>
                    <a:pt x="243840" y="17767"/>
                  </a:lnTo>
                  <a:lnTo>
                    <a:pt x="243840" y="13627"/>
                  </a:lnTo>
                  <a:lnTo>
                    <a:pt x="247980" y="17233"/>
                  </a:lnTo>
                  <a:lnTo>
                    <a:pt x="257517" y="17233"/>
                  </a:lnTo>
                  <a:lnTo>
                    <a:pt x="257517" y="9474"/>
                  </a:lnTo>
                  <a:lnTo>
                    <a:pt x="257517" y="8902"/>
                  </a:lnTo>
                  <a:lnTo>
                    <a:pt x="257517" y="0"/>
                  </a:lnTo>
                  <a:lnTo>
                    <a:pt x="0" y="0"/>
                  </a:lnTo>
                  <a:lnTo>
                    <a:pt x="0" y="9474"/>
                  </a:lnTo>
                  <a:lnTo>
                    <a:pt x="0" y="17767"/>
                  </a:lnTo>
                  <a:lnTo>
                    <a:pt x="238442" y="17767"/>
                  </a:lnTo>
                  <a:lnTo>
                    <a:pt x="238442" y="76974"/>
                  </a:lnTo>
                  <a:lnTo>
                    <a:pt x="238442" y="85267"/>
                  </a:lnTo>
                  <a:lnTo>
                    <a:pt x="238442" y="93560"/>
                  </a:lnTo>
                  <a:lnTo>
                    <a:pt x="832942" y="93560"/>
                  </a:lnTo>
                  <a:lnTo>
                    <a:pt x="832942" y="193052"/>
                  </a:lnTo>
                  <a:lnTo>
                    <a:pt x="832942" y="201333"/>
                  </a:lnTo>
                  <a:lnTo>
                    <a:pt x="832942" y="209626"/>
                  </a:lnTo>
                  <a:lnTo>
                    <a:pt x="1115872" y="209626"/>
                  </a:lnTo>
                  <a:lnTo>
                    <a:pt x="1115872" y="316217"/>
                  </a:lnTo>
                  <a:lnTo>
                    <a:pt x="1115872" y="324510"/>
                  </a:lnTo>
                  <a:lnTo>
                    <a:pt x="1115872" y="332803"/>
                  </a:lnTo>
                  <a:lnTo>
                    <a:pt x="1601495" y="332803"/>
                  </a:lnTo>
                  <a:lnTo>
                    <a:pt x="1601495" y="490321"/>
                  </a:lnTo>
                  <a:lnTo>
                    <a:pt x="1601495" y="498614"/>
                  </a:lnTo>
                  <a:lnTo>
                    <a:pt x="1601495" y="506907"/>
                  </a:lnTo>
                  <a:lnTo>
                    <a:pt x="2803194" y="506907"/>
                  </a:lnTo>
                  <a:lnTo>
                    <a:pt x="2803194" y="498614"/>
                  </a:lnTo>
                  <a:lnTo>
                    <a:pt x="1616024" y="498614"/>
                  </a:lnTo>
                  <a:lnTo>
                    <a:pt x="1616024" y="494461"/>
                  </a:lnTo>
                  <a:lnTo>
                    <a:pt x="1620570" y="498436"/>
                  </a:lnTo>
                  <a:lnTo>
                    <a:pt x="2803194" y="498436"/>
                  </a:lnTo>
                  <a:lnTo>
                    <a:pt x="2803194" y="490093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5540476" y="2464231"/>
              <a:ext cx="2557145" cy="455295"/>
            </a:xfrm>
            <a:custGeom>
              <a:avLst/>
              <a:gdLst/>
              <a:ahLst/>
              <a:cxnLst/>
              <a:rect l="l" t="t" r="r" b="b"/>
              <a:pathLst>
                <a:path w="2557145" h="455294">
                  <a:moveTo>
                    <a:pt x="13512" y="0"/>
                  </a:moveTo>
                  <a:lnTo>
                    <a:pt x="9537" y="0"/>
                  </a:lnTo>
                  <a:lnTo>
                    <a:pt x="3975" y="0"/>
                  </a:lnTo>
                  <a:lnTo>
                    <a:pt x="0" y="0"/>
                  </a:lnTo>
                  <a:lnTo>
                    <a:pt x="0" y="41656"/>
                  </a:lnTo>
                  <a:lnTo>
                    <a:pt x="3975" y="41656"/>
                  </a:lnTo>
                  <a:lnTo>
                    <a:pt x="9537" y="41656"/>
                  </a:lnTo>
                  <a:lnTo>
                    <a:pt x="13512" y="41656"/>
                  </a:lnTo>
                  <a:lnTo>
                    <a:pt x="13512" y="0"/>
                  </a:lnTo>
                  <a:close/>
                </a:path>
                <a:path w="2557145" h="455294">
                  <a:moveTo>
                    <a:pt x="44513" y="0"/>
                  </a:moveTo>
                  <a:lnTo>
                    <a:pt x="34975" y="0"/>
                  </a:lnTo>
                  <a:lnTo>
                    <a:pt x="34975" y="41656"/>
                  </a:lnTo>
                  <a:lnTo>
                    <a:pt x="44513" y="41656"/>
                  </a:lnTo>
                  <a:lnTo>
                    <a:pt x="44513" y="0"/>
                  </a:lnTo>
                  <a:close/>
                </a:path>
                <a:path w="2557145" h="455294">
                  <a:moveTo>
                    <a:pt x="180416" y="0"/>
                  </a:moveTo>
                  <a:lnTo>
                    <a:pt x="170878" y="0"/>
                  </a:lnTo>
                  <a:lnTo>
                    <a:pt x="170878" y="41656"/>
                  </a:lnTo>
                  <a:lnTo>
                    <a:pt x="180416" y="41656"/>
                  </a:lnTo>
                  <a:lnTo>
                    <a:pt x="180416" y="0"/>
                  </a:lnTo>
                  <a:close/>
                </a:path>
                <a:path w="2557145" h="455294">
                  <a:moveTo>
                    <a:pt x="211416" y="0"/>
                  </a:moveTo>
                  <a:lnTo>
                    <a:pt x="201879" y="0"/>
                  </a:lnTo>
                  <a:lnTo>
                    <a:pt x="201879" y="41656"/>
                  </a:lnTo>
                  <a:lnTo>
                    <a:pt x="211416" y="41656"/>
                  </a:lnTo>
                  <a:lnTo>
                    <a:pt x="211416" y="0"/>
                  </a:lnTo>
                  <a:close/>
                </a:path>
                <a:path w="2557145" h="455294">
                  <a:moveTo>
                    <a:pt x="370370" y="0"/>
                  </a:moveTo>
                  <a:lnTo>
                    <a:pt x="360832" y="0"/>
                  </a:lnTo>
                  <a:lnTo>
                    <a:pt x="360832" y="41656"/>
                  </a:lnTo>
                  <a:lnTo>
                    <a:pt x="370370" y="41656"/>
                  </a:lnTo>
                  <a:lnTo>
                    <a:pt x="370370" y="0"/>
                  </a:lnTo>
                  <a:close/>
                </a:path>
                <a:path w="2557145" h="455294">
                  <a:moveTo>
                    <a:pt x="425208" y="0"/>
                  </a:moveTo>
                  <a:lnTo>
                    <a:pt x="415671" y="0"/>
                  </a:lnTo>
                  <a:lnTo>
                    <a:pt x="415671" y="41656"/>
                  </a:lnTo>
                  <a:lnTo>
                    <a:pt x="425208" y="41656"/>
                  </a:lnTo>
                  <a:lnTo>
                    <a:pt x="425208" y="0"/>
                  </a:lnTo>
                  <a:close/>
                </a:path>
                <a:path w="2557145" h="455294">
                  <a:moveTo>
                    <a:pt x="460184" y="0"/>
                  </a:moveTo>
                  <a:lnTo>
                    <a:pt x="450646" y="0"/>
                  </a:lnTo>
                  <a:lnTo>
                    <a:pt x="450646" y="41656"/>
                  </a:lnTo>
                  <a:lnTo>
                    <a:pt x="460184" y="41656"/>
                  </a:lnTo>
                  <a:lnTo>
                    <a:pt x="460184" y="0"/>
                  </a:lnTo>
                  <a:close/>
                </a:path>
                <a:path w="2557145" h="455294">
                  <a:moveTo>
                    <a:pt x="867905" y="115951"/>
                  </a:moveTo>
                  <a:lnTo>
                    <a:pt x="858367" y="115951"/>
                  </a:lnTo>
                  <a:lnTo>
                    <a:pt x="858367" y="157619"/>
                  </a:lnTo>
                  <a:lnTo>
                    <a:pt x="867905" y="157619"/>
                  </a:lnTo>
                  <a:lnTo>
                    <a:pt x="867905" y="115951"/>
                  </a:lnTo>
                  <a:close/>
                </a:path>
                <a:path w="2557145" h="455294">
                  <a:moveTo>
                    <a:pt x="1003808" y="239547"/>
                  </a:moveTo>
                  <a:lnTo>
                    <a:pt x="994270" y="239547"/>
                  </a:lnTo>
                  <a:lnTo>
                    <a:pt x="994270" y="281216"/>
                  </a:lnTo>
                  <a:lnTo>
                    <a:pt x="1003808" y="281216"/>
                  </a:lnTo>
                  <a:lnTo>
                    <a:pt x="1003808" y="239547"/>
                  </a:lnTo>
                  <a:close/>
                </a:path>
                <a:path w="2557145" h="455294">
                  <a:moveTo>
                    <a:pt x="1049909" y="239547"/>
                  </a:moveTo>
                  <a:lnTo>
                    <a:pt x="1040371" y="239547"/>
                  </a:lnTo>
                  <a:lnTo>
                    <a:pt x="1040371" y="281216"/>
                  </a:lnTo>
                  <a:lnTo>
                    <a:pt x="1049909" y="281216"/>
                  </a:lnTo>
                  <a:lnTo>
                    <a:pt x="1049909" y="239547"/>
                  </a:lnTo>
                  <a:close/>
                </a:path>
                <a:path w="2557145" h="455294">
                  <a:moveTo>
                    <a:pt x="1143685" y="239547"/>
                  </a:moveTo>
                  <a:lnTo>
                    <a:pt x="1134160" y="239547"/>
                  </a:lnTo>
                  <a:lnTo>
                    <a:pt x="1134160" y="281216"/>
                  </a:lnTo>
                  <a:lnTo>
                    <a:pt x="1143685" y="281216"/>
                  </a:lnTo>
                  <a:lnTo>
                    <a:pt x="1143685" y="239547"/>
                  </a:lnTo>
                  <a:close/>
                </a:path>
                <a:path w="2557145" h="455294">
                  <a:moveTo>
                    <a:pt x="1279601" y="239547"/>
                  </a:moveTo>
                  <a:lnTo>
                    <a:pt x="1270063" y="239547"/>
                  </a:lnTo>
                  <a:lnTo>
                    <a:pt x="1270063" y="281216"/>
                  </a:lnTo>
                  <a:lnTo>
                    <a:pt x="1279601" y="281216"/>
                  </a:lnTo>
                  <a:lnTo>
                    <a:pt x="1279601" y="239547"/>
                  </a:lnTo>
                  <a:close/>
                </a:path>
                <a:path w="2557145" h="455294">
                  <a:moveTo>
                    <a:pt x="1383715" y="413143"/>
                  </a:moveTo>
                  <a:lnTo>
                    <a:pt x="1374178" y="413143"/>
                  </a:lnTo>
                  <a:lnTo>
                    <a:pt x="1374178" y="454812"/>
                  </a:lnTo>
                  <a:lnTo>
                    <a:pt x="1383715" y="454812"/>
                  </a:lnTo>
                  <a:lnTo>
                    <a:pt x="1383715" y="413143"/>
                  </a:lnTo>
                  <a:close/>
                </a:path>
                <a:path w="2557145" h="455294">
                  <a:moveTo>
                    <a:pt x="1446504" y="413143"/>
                  </a:moveTo>
                  <a:lnTo>
                    <a:pt x="1436966" y="413143"/>
                  </a:lnTo>
                  <a:lnTo>
                    <a:pt x="1436966" y="454812"/>
                  </a:lnTo>
                  <a:lnTo>
                    <a:pt x="1446504" y="454812"/>
                  </a:lnTo>
                  <a:lnTo>
                    <a:pt x="1446504" y="413143"/>
                  </a:lnTo>
                  <a:close/>
                </a:path>
                <a:path w="2557145" h="455294">
                  <a:moveTo>
                    <a:pt x="1620558" y="413143"/>
                  </a:moveTo>
                  <a:lnTo>
                    <a:pt x="1611020" y="413143"/>
                  </a:lnTo>
                  <a:lnTo>
                    <a:pt x="1611020" y="454812"/>
                  </a:lnTo>
                  <a:lnTo>
                    <a:pt x="1620558" y="454812"/>
                  </a:lnTo>
                  <a:lnTo>
                    <a:pt x="1620558" y="413143"/>
                  </a:lnTo>
                  <a:close/>
                </a:path>
                <a:path w="2557145" h="455294">
                  <a:moveTo>
                    <a:pt x="1640433" y="413143"/>
                  </a:moveTo>
                  <a:lnTo>
                    <a:pt x="1630895" y="413143"/>
                  </a:lnTo>
                  <a:lnTo>
                    <a:pt x="1630895" y="454812"/>
                  </a:lnTo>
                  <a:lnTo>
                    <a:pt x="1640433" y="454812"/>
                  </a:lnTo>
                  <a:lnTo>
                    <a:pt x="1640433" y="413143"/>
                  </a:lnTo>
                  <a:close/>
                </a:path>
                <a:path w="2557145" h="455294">
                  <a:moveTo>
                    <a:pt x="1652346" y="413143"/>
                  </a:moveTo>
                  <a:lnTo>
                    <a:pt x="1642821" y="413143"/>
                  </a:lnTo>
                  <a:lnTo>
                    <a:pt x="1642821" y="454812"/>
                  </a:lnTo>
                  <a:lnTo>
                    <a:pt x="1652346" y="454812"/>
                  </a:lnTo>
                  <a:lnTo>
                    <a:pt x="1652346" y="413143"/>
                  </a:lnTo>
                  <a:close/>
                </a:path>
                <a:path w="2557145" h="455294">
                  <a:moveTo>
                    <a:pt x="1760448" y="413143"/>
                  </a:moveTo>
                  <a:lnTo>
                    <a:pt x="1750910" y="413143"/>
                  </a:lnTo>
                  <a:lnTo>
                    <a:pt x="1750910" y="454812"/>
                  </a:lnTo>
                  <a:lnTo>
                    <a:pt x="1760448" y="454812"/>
                  </a:lnTo>
                  <a:lnTo>
                    <a:pt x="1760448" y="413143"/>
                  </a:lnTo>
                  <a:close/>
                </a:path>
                <a:path w="2557145" h="455294">
                  <a:moveTo>
                    <a:pt x="2028278" y="413143"/>
                  </a:moveTo>
                  <a:lnTo>
                    <a:pt x="2018741" y="413143"/>
                  </a:lnTo>
                  <a:lnTo>
                    <a:pt x="2018741" y="454812"/>
                  </a:lnTo>
                  <a:lnTo>
                    <a:pt x="2028278" y="454812"/>
                  </a:lnTo>
                  <a:lnTo>
                    <a:pt x="2028278" y="413143"/>
                  </a:lnTo>
                  <a:close/>
                </a:path>
                <a:path w="2557145" h="455294">
                  <a:moveTo>
                    <a:pt x="2184057" y="413143"/>
                  </a:moveTo>
                  <a:lnTo>
                    <a:pt x="2174519" y="413143"/>
                  </a:lnTo>
                  <a:lnTo>
                    <a:pt x="2174519" y="454812"/>
                  </a:lnTo>
                  <a:lnTo>
                    <a:pt x="2184057" y="454812"/>
                  </a:lnTo>
                  <a:lnTo>
                    <a:pt x="2184057" y="413143"/>
                  </a:lnTo>
                  <a:close/>
                </a:path>
                <a:path w="2557145" h="455294">
                  <a:moveTo>
                    <a:pt x="2556814" y="413143"/>
                  </a:moveTo>
                  <a:lnTo>
                    <a:pt x="2547277" y="413143"/>
                  </a:lnTo>
                  <a:lnTo>
                    <a:pt x="2547277" y="454812"/>
                  </a:lnTo>
                  <a:lnTo>
                    <a:pt x="2556814" y="454812"/>
                  </a:lnTo>
                  <a:lnTo>
                    <a:pt x="2556814" y="41314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8700291" y="6268190"/>
            <a:ext cx="960120" cy="132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ts val="10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Time</a:t>
            </a:r>
            <a:r>
              <a:rPr kumimoji="0" sz="1067" b="1" i="0" u="none" strike="noStrike" kern="0" cap="none" spc="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067" b="1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(months)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555971" y="4025614"/>
            <a:ext cx="156005" cy="11108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0" marR="0" lvl="0" indent="0" algn="l" defTabSz="121914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Overall</a:t>
            </a:r>
            <a:r>
              <a: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0" cap="none" spc="-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survival</a:t>
            </a:r>
            <a:r>
              <a:rPr kumimoji="0" sz="1200" b="1" i="0" u="none" strike="noStrike" kern="0" cap="none" spc="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200" b="1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(%)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411688" y="4455173"/>
            <a:ext cx="3072553" cy="2718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47" marR="0" lvl="0" indent="0" algn="l" defTabSz="1219140" rtl="0" eaLnBrk="1" fontAlgn="auto" latinLnBrk="0" hangingPunct="1">
              <a:lnSpc>
                <a:spcPts val="9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7129" algn="l"/>
                <a:tab pos="1558636" algn="l"/>
                <a:tab pos="2511935" algn="l"/>
              </a:tabLst>
              <a:defRPr/>
            </a:pPr>
            <a:r>
              <a:rPr kumimoji="0" sz="933" b="1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Median</a:t>
            </a:r>
            <a:r>
              <a:rPr kumimoji="0" sz="933" b="1" i="0" u="none" strike="noStrike" kern="0" cap="none" spc="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OS</a:t>
            </a:r>
            <a:r>
              <a:rPr kumimoji="0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1" i="0" u="none" strike="noStrike" kern="0" cap="none" spc="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6-</a:t>
            </a:r>
            <a:r>
              <a:rPr kumimoji="0" sz="933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months</a:t>
            </a:r>
            <a:r>
              <a:rPr kumimoji="0" sz="933" b="1" i="0" u="none" strike="noStrike" kern="0" cap="none" spc="7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r>
              <a:rPr kumimoji="0" sz="933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1-</a:t>
            </a:r>
            <a:r>
              <a:rPr kumimoji="0" sz="933" b="1" i="0" u="none" strike="noStrike" kern="0" cap="none" spc="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year</a:t>
            </a:r>
            <a:r>
              <a:rPr kumimoji="0" sz="933" b="1" i="0" u="none" strike="noStrike" kern="0" cap="none" spc="1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1" i="0" u="none" strike="noStrike" kern="0" cap="none" spc="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OS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>
                <a:tab pos="508822" algn="l"/>
                <a:tab pos="1811776" algn="l"/>
                <a:tab pos="2671100" algn="l"/>
              </a:tabLst>
              <a:defRPr/>
            </a:pPr>
            <a:r>
              <a:rPr kumimoji="0" sz="933" b="0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27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</a:t>
            </a:r>
            <a:r>
              <a:rPr kumimoji="0" sz="933" b="0" i="0" u="none" strike="noStrike" kern="0" cap="none" spc="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933" b="0" i="0" u="none" strike="noStrike" kern="0" cap="none" spc="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reached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96%</a:t>
            </a:r>
            <a:r>
              <a:rPr kumimoji="0" sz="9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	</a:t>
            </a:r>
            <a:r>
              <a:rPr kumimoji="0" sz="933" b="0" i="0" u="none" strike="noStrike" kern="0" cap="none" spc="5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85%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479039" y="6274815"/>
            <a:ext cx="2170852" cy="243840"/>
          </a:xfrm>
          <a:custGeom>
            <a:avLst/>
            <a:gdLst/>
            <a:ahLst/>
            <a:cxnLst/>
            <a:rect l="l" t="t" r="r" b="b"/>
            <a:pathLst>
              <a:path w="1628139" h="182879">
                <a:moveTo>
                  <a:pt x="1627632" y="0"/>
                </a:moveTo>
                <a:lnTo>
                  <a:pt x="0" y="0"/>
                </a:lnTo>
                <a:lnTo>
                  <a:pt x="0" y="182879"/>
                </a:lnTo>
                <a:lnTo>
                  <a:pt x="1627632" y="182879"/>
                </a:lnTo>
                <a:lnTo>
                  <a:pt x="16276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896616" y="6018768"/>
            <a:ext cx="927947" cy="430096"/>
          </a:xfrm>
          <a:prstGeom prst="rect">
            <a:avLst/>
          </a:prstGeom>
        </p:spPr>
        <p:txBody>
          <a:bodyPr vert="horz" wrap="square" lIns="0" tIns="19472" rIns="0" bIns="0" rtlCol="0">
            <a:spAutoFit/>
          </a:bodyPr>
          <a:lstStyle/>
          <a:p>
            <a:pPr marL="110908" marR="0" lvl="0" indent="0" algn="l" defTabSz="1219140" rtl="0" eaLnBrk="1" fontAlgn="auto" latinLnBrk="0" hangingPunct="1">
              <a:lnSpc>
                <a:spcPct val="100000"/>
              </a:lnSpc>
              <a:spcBef>
                <a:spcPts val="1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Time,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19026" y="3830320"/>
            <a:ext cx="461433" cy="1520613"/>
          </a:xfrm>
          <a:custGeom>
            <a:avLst/>
            <a:gdLst/>
            <a:ahLst/>
            <a:cxnLst/>
            <a:rect l="l" t="t" r="r" b="b"/>
            <a:pathLst>
              <a:path w="346075" h="1140460">
                <a:moveTo>
                  <a:pt x="345948" y="0"/>
                </a:moveTo>
                <a:lnTo>
                  <a:pt x="0" y="0"/>
                </a:lnTo>
                <a:lnTo>
                  <a:pt x="0" y="1139952"/>
                </a:lnTo>
                <a:lnTo>
                  <a:pt x="345948" y="1139952"/>
                </a:lnTo>
                <a:lnTo>
                  <a:pt x="345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68455" y="4292365"/>
            <a:ext cx="243656" cy="623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 </a:t>
            </a:r>
            <a:r>
              <a:rPr kumimoji="0" sz="16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434832" y="6274815"/>
            <a:ext cx="2172547" cy="243840"/>
          </a:xfrm>
          <a:custGeom>
            <a:avLst/>
            <a:gdLst/>
            <a:ahLst/>
            <a:cxnLst/>
            <a:rect l="l" t="t" r="r" b="b"/>
            <a:pathLst>
              <a:path w="1629409" h="182879">
                <a:moveTo>
                  <a:pt x="1629155" y="0"/>
                </a:moveTo>
                <a:lnTo>
                  <a:pt x="0" y="0"/>
                </a:lnTo>
                <a:lnTo>
                  <a:pt x="0" y="182879"/>
                </a:lnTo>
                <a:lnTo>
                  <a:pt x="1629155" y="182879"/>
                </a:lnTo>
                <a:lnTo>
                  <a:pt x="162915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8853594" y="6004458"/>
            <a:ext cx="928793" cy="451341"/>
          </a:xfrm>
          <a:prstGeom prst="rect">
            <a:avLst/>
          </a:prstGeom>
        </p:spPr>
        <p:txBody>
          <a:bodyPr vert="horz" wrap="square" lIns="0" tIns="35559" rIns="0" bIns="0" rtlCol="0">
            <a:spAutoFit/>
          </a:bodyPr>
          <a:lstStyle/>
          <a:p>
            <a:pPr marL="17780" marR="0" lvl="0" indent="0" algn="l" defTabSz="1219140" rtl="0" eaLnBrk="1" fontAlgn="auto" latinLnBrk="0" hangingPunct="1">
              <a:lnSpc>
                <a:spcPct val="100000"/>
              </a:lnSpc>
              <a:spcBef>
                <a:spcPts val="27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33" b="1" i="0" u="none" strike="noStrike" kern="0" cap="none" spc="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12</a:t>
            </a:r>
            <a:endParaRPr kumimoji="0" sz="9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8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Time, </a:t>
            </a:r>
            <a:r>
              <a:rPr kumimoji="0" sz="16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284978" y="3830320"/>
            <a:ext cx="461433" cy="1520613"/>
          </a:xfrm>
          <a:custGeom>
            <a:avLst/>
            <a:gdLst/>
            <a:ahLst/>
            <a:cxnLst/>
            <a:rect l="l" t="t" r="r" b="b"/>
            <a:pathLst>
              <a:path w="346075" h="1140460">
                <a:moveTo>
                  <a:pt x="345948" y="0"/>
                </a:moveTo>
                <a:lnTo>
                  <a:pt x="0" y="0"/>
                </a:lnTo>
                <a:lnTo>
                  <a:pt x="0" y="1139952"/>
                </a:lnTo>
                <a:lnTo>
                  <a:pt x="345948" y="1139952"/>
                </a:lnTo>
                <a:lnTo>
                  <a:pt x="3459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6435627" y="4292365"/>
            <a:ext cx="243656" cy="62314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 </a:t>
            </a:r>
            <a:r>
              <a:rPr kumimoji="0" sz="16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77739" y="3945467"/>
            <a:ext cx="1384300" cy="50954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ANC</a:t>
            </a:r>
            <a:r>
              <a:rPr kumimoji="0" sz="1600" b="1" i="0" u="none" strike="noStrike" kern="0" cap="none" spc="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≥0.5</a:t>
            </a:r>
            <a:r>
              <a:rPr kumimoji="0" sz="1600" b="1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37</a:t>
            </a:r>
            <a:r>
              <a:rPr kumimoji="0" sz="1600" b="1" i="0" u="none" strike="noStrike" kern="0" cap="none" spc="-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Plt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≥50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25</a:t>
            </a:r>
            <a:r>
              <a:rPr kumimoji="0" sz="16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1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586990" y="3763771"/>
            <a:ext cx="759460" cy="22136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0" i="1" u="none" strike="noStrike" kern="0" cap="none" spc="-13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FLT3</a:t>
            </a:r>
            <a:r>
              <a:rPr kumimoji="0" sz="1333" b="0" i="0" u="none" strike="noStrike" kern="0" cap="none" spc="-13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333" b="0" i="0" u="none" strike="noStrike" kern="0" cap="none" spc="-33" normalizeH="0" baseline="0" noProof="0" dirty="0">
                <a:ln>
                  <a:noFill/>
                </a:ln>
                <a:solidFill>
                  <a:srgbClr val="00AF5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ITD</a:t>
            </a:r>
            <a:endParaRPr kumimoji="0" sz="13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109212" y="3007531"/>
            <a:ext cx="824653" cy="22136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2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33" b="0" i="1" u="none" strike="noStrike" kern="0" cap="none" spc="-13" normalizeH="0" baseline="0" noProof="0" dirty="0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FLT3</a:t>
            </a:r>
            <a:r>
              <a:rPr kumimoji="0" sz="1333" b="0" i="0" u="none" strike="noStrike" kern="0" cap="none" spc="-13" normalizeH="0" baseline="0" noProof="0" dirty="0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333" b="0" i="0" u="none" strike="noStrike" kern="0" cap="none" spc="-33" normalizeH="0" baseline="0" noProof="0" dirty="0">
                <a:ln>
                  <a:noFill/>
                </a:ln>
                <a:solidFill>
                  <a:srgbClr val="0431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TKD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1291235" y="4590288"/>
            <a:ext cx="3862493" cy="545253"/>
            <a:chOff x="968425" y="3442715"/>
            <a:chExt cx="2896870" cy="408940"/>
          </a:xfrm>
        </p:grpSpPr>
        <p:sp>
          <p:nvSpPr>
            <p:cNvPr id="61" name="object 61"/>
            <p:cNvSpPr/>
            <p:nvPr/>
          </p:nvSpPr>
          <p:spPr>
            <a:xfrm>
              <a:off x="1054607" y="3442715"/>
              <a:ext cx="2810510" cy="403860"/>
            </a:xfrm>
            <a:custGeom>
              <a:avLst/>
              <a:gdLst/>
              <a:ahLst/>
              <a:cxnLst/>
              <a:rect l="l" t="t" r="r" b="b"/>
              <a:pathLst>
                <a:path w="2810510" h="403860">
                  <a:moveTo>
                    <a:pt x="2810255" y="0"/>
                  </a:moveTo>
                  <a:lnTo>
                    <a:pt x="0" y="0"/>
                  </a:lnTo>
                  <a:lnTo>
                    <a:pt x="0" y="403860"/>
                  </a:lnTo>
                  <a:lnTo>
                    <a:pt x="2810255" y="403860"/>
                  </a:lnTo>
                  <a:lnTo>
                    <a:pt x="28102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bject 62"/>
            <p:cNvSpPr/>
            <p:nvPr/>
          </p:nvSpPr>
          <p:spPr>
            <a:xfrm>
              <a:off x="968425" y="3837177"/>
              <a:ext cx="2844800" cy="0"/>
            </a:xfrm>
            <a:custGeom>
              <a:avLst/>
              <a:gdLst/>
              <a:ahLst/>
              <a:cxnLst/>
              <a:rect l="l" t="t" r="r" b="b"/>
              <a:pathLst>
                <a:path w="2844800">
                  <a:moveTo>
                    <a:pt x="0" y="0"/>
                  </a:moveTo>
                  <a:lnTo>
                    <a:pt x="2844495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2289049" y="4832604"/>
            <a:ext cx="11768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274607" y="5198399"/>
            <a:ext cx="61637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FLT3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ITD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256536" y="5198399"/>
            <a:ext cx="18457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74605" y="5564159"/>
            <a:ext cx="6688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1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FLT3</a:t>
            </a:r>
            <a:r>
              <a:rPr kumimoji="0" sz="1067" b="0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TKD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293112" y="5564157"/>
            <a:ext cx="11006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720511" y="4832605"/>
            <a:ext cx="2328333" cy="94562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0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sz="1067" b="1" i="0" u="none" strike="noStrike" kern="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6-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1067" b="1" i="0" u="none" strike="noStrike" kern="0" cap="none" spc="4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067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121914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409" algn="l"/>
                <a:tab pos="1661924" algn="l"/>
              </a:tabLst>
              <a:defRPr/>
            </a:pP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NR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79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51644" marR="0" lvl="0" indent="0" algn="ctr" defTabSz="1219140" rtl="0" eaLnBrk="1" fontAlgn="auto" latinLnBrk="0" hangingPunct="1">
              <a:lnSpc>
                <a:spcPct val="100000"/>
              </a:lnSpc>
              <a:spcBef>
                <a:spcPts val="7"/>
              </a:spcBef>
              <a:spcAft>
                <a:spcPts val="0"/>
              </a:spcAft>
              <a:buClrTx/>
              <a:buSzTx/>
              <a:buFontTx/>
              <a:buNone/>
              <a:tabLst>
                <a:tab pos="877103" algn="l"/>
                <a:tab pos="1664464" algn="l"/>
              </a:tabLst>
              <a:defRPr/>
            </a:pP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NR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100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166525" y="5130969"/>
            <a:ext cx="3058160" cy="0"/>
          </a:xfrm>
          <a:custGeom>
            <a:avLst/>
            <a:gdLst/>
            <a:ahLst/>
            <a:cxnLst/>
            <a:rect l="l" t="t" r="r" b="b"/>
            <a:pathLst>
              <a:path w="2293620">
                <a:moveTo>
                  <a:pt x="0" y="0"/>
                </a:moveTo>
                <a:lnTo>
                  <a:pt x="2293365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7423914" y="4847336"/>
            <a:ext cx="132927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97496" y="5213030"/>
            <a:ext cx="18457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27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861471" y="4847338"/>
            <a:ext cx="2328333" cy="5634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Median</a:t>
            </a:r>
            <a:r>
              <a:rPr kumimoji="0" sz="1067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</a:t>
            </a:r>
            <a:r>
              <a:rPr kumimoji="0" sz="1067" b="1" i="0" u="none" strike="noStrike" kern="0" cap="none" spc="6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6-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r>
              <a:rPr kumimoji="0" sz="1067" b="1" i="0" u="none" strike="noStrike" kern="0" cap="none" spc="44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1-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</a:t>
            </a:r>
            <a:r>
              <a:rPr kumimoji="0" sz="1067" b="1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OS,</a:t>
            </a:r>
            <a:r>
              <a:rPr kumimoji="0" sz="1067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67" b="1" i="0" u="none" strike="noStrike" kern="0" cap="none" spc="-6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%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33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6257" algn="l"/>
                <a:tab pos="1661924" algn="l"/>
              </a:tabLst>
              <a:defRPr/>
            </a:pP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NR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96</a:t>
            </a:r>
            <a:r>
              <a:rPr kumimoji="0" sz="1067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</a:t>
            </a:r>
            <a:r>
              <a:rPr kumimoji="0" sz="1067" b="0" i="0" u="none" strike="noStrike" kern="0" cap="none" spc="-3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85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280657" y="4214368"/>
            <a:ext cx="3489113" cy="644312"/>
          </a:xfrm>
          <a:custGeom>
            <a:avLst/>
            <a:gdLst/>
            <a:ahLst/>
            <a:cxnLst/>
            <a:rect l="l" t="t" r="r" b="b"/>
            <a:pathLst>
              <a:path w="2616834" h="483235">
                <a:moveTo>
                  <a:pt x="2616708" y="0"/>
                </a:moveTo>
                <a:lnTo>
                  <a:pt x="0" y="0"/>
                </a:lnTo>
                <a:lnTo>
                  <a:pt x="0" y="483108"/>
                </a:lnTo>
                <a:lnTo>
                  <a:pt x="2616708" y="483108"/>
                </a:lnTo>
                <a:lnTo>
                  <a:pt x="26167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2167" y="6582495"/>
            <a:ext cx="4334283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0" lvl="0" indent="0" algn="l" defTabSz="1219140" rtl="0" eaLnBrk="1" fontAlgn="auto" latinLnBrk="0" hangingPunct="1">
              <a:lnSpc>
                <a:spcPct val="100000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Short</a:t>
            </a:r>
            <a:r>
              <a:rPr kumimoji="0" sz="1400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Daver N</a:t>
            </a:r>
            <a:r>
              <a:rPr kumimoji="0" sz="14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</a:t>
            </a:r>
            <a:r>
              <a:rPr kumimoji="0" sz="1400" b="1" i="0" u="none" strike="noStrike" kern="0" cap="none" spc="-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al.</a:t>
            </a:r>
            <a:r>
              <a:rPr kumimoji="0" sz="1400" b="1" i="0" u="none" strike="noStrike" kern="0" cap="none" spc="-13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JCO Feb 2023</a:t>
            </a:r>
            <a:r>
              <a:rPr kumimoji="0" sz="1400" b="1" i="0" u="none" strike="noStrike" kern="0" cap="none" spc="-27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9311825-8D5A-B598-129E-7AF0337DAB4B}"/>
              </a:ext>
            </a:extLst>
          </p:cNvPr>
          <p:cNvSpPr txBox="1"/>
          <p:nvPr/>
        </p:nvSpPr>
        <p:spPr>
          <a:xfrm>
            <a:off x="9893508" y="6486011"/>
            <a:ext cx="22984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ADE959F-E2A8-47FC-9626-F17B07F65EA8}"/>
              </a:ext>
            </a:extLst>
          </p:cNvPr>
          <p:cNvCxnSpPr/>
          <p:nvPr/>
        </p:nvCxnSpPr>
        <p:spPr>
          <a:xfrm>
            <a:off x="6169643" y="2627941"/>
            <a:ext cx="349304" cy="1715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59" name="Right Bracket 58">
            <a:extLst>
              <a:ext uri="{FF2B5EF4-FFF2-40B4-BE49-F238E27FC236}">
                <a16:creationId xmlns:a16="http://schemas.microsoft.com/office/drawing/2014/main" id="{6DA27398-198E-4DC2-81D5-6E9AC0ECB6D0}"/>
              </a:ext>
            </a:extLst>
          </p:cNvPr>
          <p:cNvSpPr/>
          <p:nvPr/>
        </p:nvSpPr>
        <p:spPr>
          <a:xfrm rot="16200000">
            <a:off x="6361390" y="312089"/>
            <a:ext cx="936615" cy="2611359"/>
          </a:xfrm>
          <a:prstGeom prst="rightBracket">
            <a:avLst>
              <a:gd name="adj" fmla="val 9145"/>
            </a:avLst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6F09920-5B73-49B9-BB50-A3E192B03AD0}"/>
              </a:ext>
            </a:extLst>
          </p:cNvPr>
          <p:cNvCxnSpPr>
            <a:cxnSpLocks/>
          </p:cNvCxnSpPr>
          <p:nvPr/>
        </p:nvCxnSpPr>
        <p:spPr>
          <a:xfrm>
            <a:off x="9800221" y="2614713"/>
            <a:ext cx="341071" cy="1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E78AB02-2B23-4020-BA10-CEA5E8DE39E2}"/>
              </a:ext>
            </a:extLst>
          </p:cNvPr>
          <p:cNvCxnSpPr/>
          <p:nvPr/>
        </p:nvCxnSpPr>
        <p:spPr>
          <a:xfrm>
            <a:off x="7499583" y="2584668"/>
            <a:ext cx="410600" cy="1715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D68FBDD-B950-42CA-A960-872406AEE59C}"/>
              </a:ext>
            </a:extLst>
          </p:cNvPr>
          <p:cNvCxnSpPr/>
          <p:nvPr/>
        </p:nvCxnSpPr>
        <p:spPr>
          <a:xfrm>
            <a:off x="3881373" y="2610021"/>
            <a:ext cx="349304" cy="1713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B11FE113-DFF6-4876-AB8F-6B34EB8361F5}"/>
              </a:ext>
            </a:extLst>
          </p:cNvPr>
          <p:cNvCxnSpPr>
            <a:cxnSpLocks/>
          </p:cNvCxnSpPr>
          <p:nvPr/>
        </p:nvCxnSpPr>
        <p:spPr>
          <a:xfrm>
            <a:off x="2958605" y="2610020"/>
            <a:ext cx="290153" cy="1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458D571E-EBC0-482C-A07C-4E771F922EFB}"/>
              </a:ext>
            </a:extLst>
          </p:cNvPr>
          <p:cNvSpPr/>
          <p:nvPr/>
        </p:nvSpPr>
        <p:spPr>
          <a:xfrm rot="16200000">
            <a:off x="6249378" y="2960575"/>
            <a:ext cx="936615" cy="2443316"/>
          </a:xfrm>
          <a:prstGeom prst="rightBracket">
            <a:avLst>
              <a:gd name="adj" fmla="val 9145"/>
            </a:avLst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headEnd type="none" w="med" len="med"/>
            <a:tailEnd type="triangle" w="med" len="med"/>
          </a:ln>
          <a:effectLst/>
        </p:spPr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5A7C747-C58C-4E3E-8DA1-81800F7795D5}"/>
              </a:ext>
            </a:extLst>
          </p:cNvPr>
          <p:cNvCxnSpPr/>
          <p:nvPr/>
        </p:nvCxnSpPr>
        <p:spPr>
          <a:xfrm>
            <a:off x="5758253" y="5163809"/>
            <a:ext cx="349304" cy="1715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B3D69AE-B4F4-4D10-B78F-80056D8686BD}"/>
              </a:ext>
            </a:extLst>
          </p:cNvPr>
          <p:cNvCxnSpPr>
            <a:cxnSpLocks/>
          </p:cNvCxnSpPr>
          <p:nvPr/>
        </p:nvCxnSpPr>
        <p:spPr>
          <a:xfrm>
            <a:off x="9683394" y="5179180"/>
            <a:ext cx="341071" cy="1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B93FE62-37F6-4EA4-B45B-A8B126A7E3CE}"/>
              </a:ext>
            </a:extLst>
          </p:cNvPr>
          <p:cNvCxnSpPr>
            <a:cxnSpLocks/>
          </p:cNvCxnSpPr>
          <p:nvPr/>
        </p:nvCxnSpPr>
        <p:spPr>
          <a:xfrm>
            <a:off x="8550609" y="5162740"/>
            <a:ext cx="341071" cy="1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983C4B3-5145-43B0-B770-B4D12DE77468}"/>
              </a:ext>
            </a:extLst>
          </p:cNvPr>
          <p:cNvCxnSpPr/>
          <p:nvPr/>
        </p:nvCxnSpPr>
        <p:spPr>
          <a:xfrm>
            <a:off x="7249368" y="5149133"/>
            <a:ext cx="410600" cy="1715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C3FE039-314F-4FAA-B0EB-6221314F973D}"/>
              </a:ext>
            </a:extLst>
          </p:cNvPr>
          <p:cNvCxnSpPr/>
          <p:nvPr/>
        </p:nvCxnSpPr>
        <p:spPr>
          <a:xfrm>
            <a:off x="4108424" y="5174486"/>
            <a:ext cx="349304" cy="1713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E8BF25A-45C7-4BB8-AF97-DB3499F2636C}"/>
              </a:ext>
            </a:extLst>
          </p:cNvPr>
          <p:cNvCxnSpPr>
            <a:cxnSpLocks/>
          </p:cNvCxnSpPr>
          <p:nvPr/>
        </p:nvCxnSpPr>
        <p:spPr>
          <a:xfrm>
            <a:off x="3185657" y="5174486"/>
            <a:ext cx="290153" cy="1"/>
          </a:xfrm>
          <a:prstGeom prst="straightConnector1">
            <a:avLst/>
          </a:prstGeom>
          <a:solidFill>
            <a:sysClr val="window" lastClr="FFFFFF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25CB575-F114-4F51-BCD5-53EB1C772DF5}"/>
              </a:ext>
            </a:extLst>
          </p:cNvPr>
          <p:cNvSpPr txBox="1"/>
          <p:nvPr/>
        </p:nvSpPr>
        <p:spPr>
          <a:xfrm>
            <a:off x="6024539" y="3735214"/>
            <a:ext cx="1613668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Participant meets study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discontinuation criteria</a:t>
            </a:r>
          </a:p>
        </p:txBody>
      </p:sp>
      <p:graphicFrame>
        <p:nvGraphicFramePr>
          <p:cNvPr id="54" name="Table 11">
            <a:extLst>
              <a:ext uri="{FF2B5EF4-FFF2-40B4-BE49-F238E27FC236}">
                <a16:creationId xmlns:a16="http://schemas.microsoft.com/office/drawing/2014/main" id="{BD496E60-07E7-4BB6-A4E3-8C31F67E517B}"/>
              </a:ext>
            </a:extLst>
          </p:cNvPr>
          <p:cNvGraphicFramePr>
            <a:graphicFrameLocks noGrp="1"/>
          </p:cNvGraphicFramePr>
          <p:nvPr/>
        </p:nvGraphicFramePr>
        <p:xfrm>
          <a:off x="4501279" y="4341845"/>
          <a:ext cx="2739671" cy="1711919"/>
        </p:xfrm>
        <a:graphic>
          <a:graphicData uri="http://schemas.openxmlformats.org/drawingml/2006/table">
            <a:tbl>
              <a:tblPr firstRow="1" bandRow="1"/>
              <a:tblGrid>
                <a:gridCol w="1280583">
                  <a:extLst>
                    <a:ext uri="{9D8B030D-6E8A-4147-A177-3AD203B41FA5}">
                      <a16:colId xmlns:a16="http://schemas.microsoft.com/office/drawing/2014/main" val="872818575"/>
                    </a:ext>
                  </a:extLst>
                </a:gridCol>
                <a:gridCol w="363895">
                  <a:extLst>
                    <a:ext uri="{9D8B030D-6E8A-4147-A177-3AD203B41FA5}">
                      <a16:colId xmlns:a16="http://schemas.microsoft.com/office/drawing/2014/main" val="2933031585"/>
                    </a:ext>
                  </a:extLst>
                </a:gridCol>
                <a:gridCol w="1095193">
                  <a:extLst>
                    <a:ext uri="{9D8B030D-6E8A-4147-A177-3AD203B41FA5}">
                      <a16:colId xmlns:a16="http://schemas.microsoft.com/office/drawing/2014/main" val="558999625"/>
                    </a:ext>
                  </a:extLst>
                </a:gridCol>
              </a:tblGrid>
              <a:tr h="59436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Triplet Treatment </a:t>
                      </a:r>
                    </a:p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Treatment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30678"/>
                  </a:ext>
                </a:extLst>
              </a:tr>
              <a:tr h="26411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1 to 12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1 to 24</a:t>
                      </a:r>
                      <a:r>
                        <a:rPr lang="en-US" sz="900" b="1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788841"/>
                  </a:ext>
                </a:extLst>
              </a:tr>
              <a:tr h="85344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Azacitidine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Gilteritinib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Venetoclax</a:t>
                      </a:r>
                    </a:p>
                    <a:p>
                      <a:pPr marL="0" algn="ctr" defTabSz="914400" rtl="0" eaLnBrk="1" latinLnBrk="0" hangingPunct="1"/>
                      <a:endParaRPr lang="en-US" sz="700" kern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/>
                      <a:r>
                        <a:rPr lang="en-US" sz="900" b="1" kern="120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 optimized dose</a:t>
                      </a:r>
                      <a:endParaRPr lang="en-US" sz="9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endParaRPr lang="en-US" sz="9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Azacitidine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Gilteritinib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4104"/>
                  </a:ext>
                </a:extLst>
              </a:tr>
            </a:tbl>
          </a:graphicData>
        </a:graphic>
      </p:graphicFrame>
      <p:sp>
        <p:nvSpPr>
          <p:cNvPr id="48" name="Rectangle 47">
            <a:extLst>
              <a:ext uri="{FF2B5EF4-FFF2-40B4-BE49-F238E27FC236}">
                <a16:creationId xmlns:a16="http://schemas.microsoft.com/office/drawing/2014/main" id="{B86DB1FA-8851-4A5E-ACEE-569C3E285C9E}"/>
              </a:ext>
            </a:extLst>
          </p:cNvPr>
          <p:cNvSpPr/>
          <p:nvPr/>
        </p:nvSpPr>
        <p:spPr>
          <a:xfrm>
            <a:off x="8911473" y="4760141"/>
            <a:ext cx="765979" cy="7865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30-day follow-up visit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6D10F20-0389-4B70-9248-82A52703642D}"/>
              </a:ext>
            </a:extLst>
          </p:cNvPr>
          <p:cNvSpPr/>
          <p:nvPr/>
        </p:nvSpPr>
        <p:spPr>
          <a:xfrm>
            <a:off x="7700407" y="4740474"/>
            <a:ext cx="817248" cy="7865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End of treatment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visit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E57456-5D9E-48D2-B6BA-962059140305}"/>
              </a:ext>
            </a:extLst>
          </p:cNvPr>
          <p:cNvSpPr/>
          <p:nvPr/>
        </p:nvSpPr>
        <p:spPr>
          <a:xfrm>
            <a:off x="10030403" y="4736731"/>
            <a:ext cx="918012" cy="7933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Survival follow-up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Every 3 months for up to 3 years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1184D46-FBB9-44BD-B27D-6B2F6339DEAE}"/>
              </a:ext>
            </a:extLst>
          </p:cNvPr>
          <p:cNvSpPr txBox="1"/>
          <p:nvPr/>
        </p:nvSpPr>
        <p:spPr>
          <a:xfrm>
            <a:off x="6109886" y="1189634"/>
            <a:ext cx="1513857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Participant meets study </a:t>
            </a:r>
          </a:p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discontinuation criteria</a:t>
            </a:r>
          </a:p>
        </p:txBody>
      </p:sp>
      <p:graphicFrame>
        <p:nvGraphicFramePr>
          <p:cNvPr id="67" name="Table 11">
            <a:extLst>
              <a:ext uri="{FF2B5EF4-FFF2-40B4-BE49-F238E27FC236}">
                <a16:creationId xmlns:a16="http://schemas.microsoft.com/office/drawing/2014/main" id="{7393186D-8E09-401B-9BC4-D22DC04788E2}"/>
              </a:ext>
            </a:extLst>
          </p:cNvPr>
          <p:cNvGraphicFramePr>
            <a:graphicFrameLocks noGrp="1"/>
          </p:cNvGraphicFramePr>
          <p:nvPr/>
        </p:nvGraphicFramePr>
        <p:xfrm>
          <a:off x="4236666" y="1725936"/>
          <a:ext cx="1972988" cy="1663304"/>
        </p:xfrm>
        <a:graphic>
          <a:graphicData uri="http://schemas.openxmlformats.org/drawingml/2006/table">
            <a:tbl>
              <a:tblPr firstRow="1" bandRow="1"/>
              <a:tblGrid>
                <a:gridCol w="1016972">
                  <a:extLst>
                    <a:ext uri="{9D8B030D-6E8A-4147-A177-3AD203B41FA5}">
                      <a16:colId xmlns:a16="http://schemas.microsoft.com/office/drawing/2014/main" val="1572902374"/>
                    </a:ext>
                  </a:extLst>
                </a:gridCol>
                <a:gridCol w="956016">
                  <a:extLst>
                    <a:ext uri="{9D8B030D-6E8A-4147-A177-3AD203B41FA5}">
                      <a16:colId xmlns:a16="http://schemas.microsoft.com/office/drawing/2014/main" val="872818575"/>
                    </a:ext>
                  </a:extLst>
                </a:gridCol>
              </a:tblGrid>
              <a:tr h="578880">
                <a:tc gridSpan="2"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Triplet Treatment </a:t>
                      </a:r>
                    </a:p>
                    <a:p>
                      <a:pPr algn="ctr"/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1530678"/>
                  </a:ext>
                </a:extLst>
              </a:tr>
              <a:tr h="34476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Cycle 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+mj-lt"/>
                          <a:cs typeface="Calibri" panose="020F0502020204030204" pitchFamily="34" charset="0"/>
                        </a:rPr>
                        <a:t>Cycle 2 to 12</a:t>
                      </a:r>
                      <a:r>
                        <a:rPr lang="en-US" sz="900" b="1" baseline="30000" dirty="0">
                          <a:latin typeface="+mj-lt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788841"/>
                  </a:ext>
                </a:extLst>
              </a:tr>
              <a:tr h="73966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Azacitidine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Gilteritinib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Venetoclax</a:t>
                      </a:r>
                      <a:r>
                        <a:rPr lang="en-US" sz="900" kern="12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+mj-lt"/>
                          <a:cs typeface="Calibri" panose="020F0502020204030204" pitchFamily="34" charset="0"/>
                        </a:rPr>
                        <a:t>Azacitidine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+mj-lt"/>
                          <a:cs typeface="Calibri" panose="020F0502020204030204" pitchFamily="34" charset="0"/>
                        </a:rPr>
                        <a:t>Gilteritinib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+mj-lt"/>
                          <a:cs typeface="Calibri" panose="020F0502020204030204" pitchFamily="34" charset="0"/>
                        </a:rPr>
                        <a:t>Venetoclax</a:t>
                      </a:r>
                      <a:r>
                        <a:rPr lang="en-US" sz="900" kern="1200" baseline="30000" dirty="0">
                          <a:latin typeface="+mj-lt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644104"/>
                  </a:ext>
                </a:extLst>
              </a:tr>
            </a:tbl>
          </a:graphicData>
        </a:graphic>
      </p:graphicFrame>
      <p:sp>
        <p:nvSpPr>
          <p:cNvPr id="63" name="Rectangle 62">
            <a:extLst>
              <a:ext uri="{FF2B5EF4-FFF2-40B4-BE49-F238E27FC236}">
                <a16:creationId xmlns:a16="http://schemas.microsoft.com/office/drawing/2014/main" id="{1B7146E9-7034-4382-AEED-518AC3BBB749}"/>
              </a:ext>
            </a:extLst>
          </p:cNvPr>
          <p:cNvSpPr/>
          <p:nvPr/>
        </p:nvSpPr>
        <p:spPr>
          <a:xfrm>
            <a:off x="9072173" y="2205506"/>
            <a:ext cx="765979" cy="7865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30-day follow-up visit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74E2EC-A035-4788-98FF-52C5A78E79E1}"/>
              </a:ext>
            </a:extLst>
          </p:cNvPr>
          <p:cNvSpPr/>
          <p:nvPr/>
        </p:nvSpPr>
        <p:spPr>
          <a:xfrm>
            <a:off x="10147231" y="2182096"/>
            <a:ext cx="918012" cy="79331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Survival follow-up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Every 3 months for up to 3 years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D14CAD36-0213-4BBD-B67E-8FAB54A5893C}"/>
              </a:ext>
            </a:extLst>
          </p:cNvPr>
          <p:cNvCxnSpPr>
            <a:cxnSpLocks/>
          </p:cNvCxnSpPr>
          <p:nvPr/>
        </p:nvCxnSpPr>
        <p:spPr>
          <a:xfrm>
            <a:off x="8722277" y="2608105"/>
            <a:ext cx="341071" cy="1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chemeClr val="tx2">
                <a:lumMod val="75000"/>
                <a:lumOff val="25000"/>
              </a:schemeClr>
            </a:solidFill>
            <a:prstDash val="solid"/>
            <a:tailEnd type="triangle"/>
          </a:ln>
          <a:effectLst/>
        </p:spPr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309619E2-ECA9-497B-A0D9-196D337B6E96}"/>
              </a:ext>
            </a:extLst>
          </p:cNvPr>
          <p:cNvSpPr/>
          <p:nvPr/>
        </p:nvSpPr>
        <p:spPr>
          <a:xfrm>
            <a:off x="7937885" y="2185839"/>
            <a:ext cx="817248" cy="78652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End of treatment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visit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F93164-2749-41AA-B06D-F6639694A3A3}"/>
              </a:ext>
            </a:extLst>
          </p:cNvPr>
          <p:cNvSpPr txBox="1"/>
          <p:nvPr/>
        </p:nvSpPr>
        <p:spPr>
          <a:xfrm>
            <a:off x="811678" y="1149576"/>
            <a:ext cx="3807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Phase 1 (Randomized Dose Ranging)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E42074-7978-49F8-93A5-4A707AF30BB6}"/>
              </a:ext>
            </a:extLst>
          </p:cNvPr>
          <p:cNvSpPr txBox="1"/>
          <p:nvPr/>
        </p:nvSpPr>
        <p:spPr>
          <a:xfrm>
            <a:off x="811677" y="3667298"/>
            <a:ext cx="2747868" cy="338554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noFill/>
            <a:prstDash val="solid"/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Phase 2 (Dose Expansion)</a:t>
            </a:r>
          </a:p>
        </p:txBody>
      </p:sp>
      <p:sp>
        <p:nvSpPr>
          <p:cNvPr id="45" name="Rounded Rectangle 4">
            <a:extLst>
              <a:ext uri="{FF2B5EF4-FFF2-40B4-BE49-F238E27FC236}">
                <a16:creationId xmlns:a16="http://schemas.microsoft.com/office/drawing/2014/main" id="{BF5DFCBC-D846-40F5-A7C4-068F4D0C1E98}"/>
              </a:ext>
            </a:extLst>
          </p:cNvPr>
          <p:cNvSpPr/>
          <p:nvPr/>
        </p:nvSpPr>
        <p:spPr>
          <a:xfrm>
            <a:off x="1796811" y="4565110"/>
            <a:ext cx="1388845" cy="1190063"/>
          </a:xfrm>
          <a:prstGeom prst="roundRect">
            <a:avLst>
              <a:gd name="adj" fmla="val 6231"/>
            </a:avLst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Adult </a:t>
            </a:r>
            <a:r>
              <a:rPr kumimoji="0" lang="en-US" sz="10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FLT3</a:t>
            </a: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mutation (ITD </a:t>
            </a: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or TKD) positive newly diagnosed AML participants  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469D832-9E36-4448-8D3D-8C10D01B7696}"/>
              </a:ext>
            </a:extLst>
          </p:cNvPr>
          <p:cNvSpPr/>
          <p:nvPr/>
        </p:nvSpPr>
        <p:spPr>
          <a:xfrm>
            <a:off x="3488300" y="4524820"/>
            <a:ext cx="254525" cy="13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CONSENT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3800444-C7F2-4FC1-BE4F-FA23505DA78A}"/>
              </a:ext>
            </a:extLst>
          </p:cNvPr>
          <p:cNvSpPr/>
          <p:nvPr/>
        </p:nvSpPr>
        <p:spPr>
          <a:xfrm>
            <a:off x="3856599" y="4517167"/>
            <a:ext cx="254525" cy="13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SCREEN</a:t>
            </a:r>
          </a:p>
        </p:txBody>
      </p:sp>
      <p:sp>
        <p:nvSpPr>
          <p:cNvPr id="60" name="Rounded Rectangle 4">
            <a:extLst>
              <a:ext uri="{FF2B5EF4-FFF2-40B4-BE49-F238E27FC236}">
                <a16:creationId xmlns:a16="http://schemas.microsoft.com/office/drawing/2014/main" id="{7E572DD2-B250-408E-9B7C-24AB1C188521}"/>
              </a:ext>
            </a:extLst>
          </p:cNvPr>
          <p:cNvSpPr/>
          <p:nvPr/>
        </p:nvSpPr>
        <p:spPr>
          <a:xfrm>
            <a:off x="1569759" y="2000643"/>
            <a:ext cx="1388845" cy="1190063"/>
          </a:xfrm>
          <a:prstGeom prst="roundRect">
            <a:avLst>
              <a:gd name="adj" fmla="val 6231"/>
            </a:avLst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Adult </a:t>
            </a:r>
            <a:r>
              <a:rPr kumimoji="0" lang="en-US" sz="1067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FLT3</a:t>
            </a: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mutation </a:t>
            </a:r>
            <a:b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(ITD or TKD) positive newly diagnosed AML participants  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796AF0E-9126-4315-AEBB-54CBFE7E8172}"/>
              </a:ext>
            </a:extLst>
          </p:cNvPr>
          <p:cNvSpPr/>
          <p:nvPr/>
        </p:nvSpPr>
        <p:spPr>
          <a:xfrm>
            <a:off x="3261248" y="1960355"/>
            <a:ext cx="254525" cy="13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CONSENT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580B845C-E1BA-444C-A4B6-88654C2D6543}"/>
              </a:ext>
            </a:extLst>
          </p:cNvPr>
          <p:cNvSpPr/>
          <p:nvPr/>
        </p:nvSpPr>
        <p:spPr>
          <a:xfrm>
            <a:off x="3629548" y="1952700"/>
            <a:ext cx="254525" cy="133860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wordArtVert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SCREEN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CEF97949-70C2-48A6-AD04-D914CD6A5D62}"/>
              </a:ext>
            </a:extLst>
          </p:cNvPr>
          <p:cNvGraphicFramePr>
            <a:graphicFrameLocks noGrp="1"/>
          </p:cNvGraphicFramePr>
          <p:nvPr/>
        </p:nvGraphicFramePr>
        <p:xfrm>
          <a:off x="6514993" y="1725936"/>
          <a:ext cx="1063691" cy="1688485"/>
        </p:xfrm>
        <a:graphic>
          <a:graphicData uri="http://schemas.openxmlformats.org/drawingml/2006/table">
            <a:tbl>
              <a:tblPr firstRow="1" bandRow="1"/>
              <a:tblGrid>
                <a:gridCol w="1063691">
                  <a:extLst>
                    <a:ext uri="{9D8B030D-6E8A-4147-A177-3AD203B41FA5}">
                      <a16:colId xmlns:a16="http://schemas.microsoft.com/office/drawing/2014/main" val="4135318181"/>
                    </a:ext>
                  </a:extLst>
                </a:gridCol>
              </a:tblGrid>
              <a:tr h="59436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1100" dirty="0">
                          <a:latin typeface="+mn-lt"/>
                          <a:cs typeface="Calibri" panose="020F0502020204030204" pitchFamily="34" charset="0"/>
                        </a:rPr>
                        <a:t>Long-Term Treatment Period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7678160"/>
                  </a:ext>
                </a:extLst>
              </a:tr>
              <a:tr h="33976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algn="ctr"/>
                      <a:r>
                        <a:rPr lang="en-US" sz="900" b="1" dirty="0">
                          <a:latin typeface="+mn-lt"/>
                          <a:cs typeface="Calibri" panose="020F0502020204030204" pitchFamily="34" charset="0"/>
                        </a:rPr>
                        <a:t>Cycle 1 to 24</a:t>
                      </a:r>
                      <a:r>
                        <a:rPr lang="en-US" sz="900" b="1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Calibri" panose="020F0502020204030204" pitchFamily="34" charset="0"/>
                        </a:rPr>
                        <a:t>a</a:t>
                      </a:r>
                      <a:endParaRPr lang="en-US" sz="900" b="1" baseline="30000" dirty="0"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0061554"/>
                  </a:ext>
                </a:extLst>
              </a:tr>
              <a:tr h="754357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Tw Cen MT" panose="020B0602020104020603"/>
                        </a:defRPr>
                      </a:lvl9pPr>
                    </a:lstStyle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+mn-lt"/>
                          <a:cs typeface="Calibri" panose="020F0502020204030204" pitchFamily="34" charset="0"/>
                        </a:rPr>
                        <a:t>Azacitidine +</a:t>
                      </a:r>
                    </a:p>
                    <a:p>
                      <a:pPr marL="0" algn="ctr" defTabSz="914400" rtl="0" eaLnBrk="1" latinLnBrk="0" hangingPunct="1"/>
                      <a:r>
                        <a:rPr lang="en-US" sz="900" kern="1200" dirty="0">
                          <a:latin typeface="+mn-lt"/>
                          <a:cs typeface="Calibri" panose="020F0502020204030204" pitchFamily="34" charset="0"/>
                        </a:rPr>
                        <a:t>Gilteritinib</a:t>
                      </a: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7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732919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8F2F4EF-081A-2EED-D2CD-CB756A93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VICEROY: Phase 2 Multicenter Frontline Optimization Trial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of Azacitidine, Venetoclax, and Gilteritinib (N = 80-100)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4FD7DC-98E7-0F8F-E63E-9233C5267A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26567" y="5818179"/>
            <a:ext cx="9673652" cy="818435"/>
          </a:xfr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67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Participants enrolled in phase 1 or phase 2 and receiving clinical benefit can continue treatment under the triplet treatment period beyond 12 cycles and under long-term treatment beyond 24 cycles. </a:t>
            </a:r>
            <a:r>
              <a:rPr kumimoji="0" lang="en-US" sz="1067" b="0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The dose/duration of gilteritinib and venetoclax administration will depend on the dose level evaluated during phase 1. The venetoclax dose will be either 200 mg or 400 mg.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BBE847-0301-27A1-ACFF-33698618A0C1}"/>
              </a:ext>
            </a:extLst>
          </p:cNvPr>
          <p:cNvSpPr txBox="1"/>
          <p:nvPr/>
        </p:nvSpPr>
        <p:spPr>
          <a:xfrm>
            <a:off x="4108425" y="6494771"/>
            <a:ext cx="8009409" cy="2810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r" defTabSz="914377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4E56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PIs : J Altman and N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4E5659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Daver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4E5659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515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11A5A-1674-4FBE-8922-DA31F6F96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90500"/>
            <a:ext cx="10363200" cy="628366"/>
          </a:xfrm>
        </p:spPr>
        <p:txBody>
          <a:bodyPr wrap="square" anchor="ctr">
            <a:noAutofit/>
          </a:bodyPr>
          <a:lstStyle/>
          <a:p>
            <a:r>
              <a:rPr lang="en-US" sz="3600" dirty="0"/>
              <a:t>Oral DAC + </a:t>
            </a:r>
            <a:r>
              <a:rPr lang="en-US" sz="3600" dirty="0" err="1"/>
              <a:t>Venetoclax</a:t>
            </a:r>
            <a:r>
              <a:rPr lang="en-US" sz="3600" dirty="0"/>
              <a:t> in Older /Unfit AML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A2A3E6-4BB9-4F6C-9300-29B8E97DA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82639"/>
            <a:ext cx="5994400" cy="550004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52 pts: 42 frontline (median age 79 </a:t>
            </a:r>
            <a:r>
              <a:rPr lang="en-US" sz="3200" dirty="0" err="1"/>
              <a:t>yrs</a:t>
            </a:r>
            <a:r>
              <a:rPr lang="en-US" sz="3200" dirty="0"/>
              <a:t> [50-92]); 10 R-R. 17/42 Rx secondary AML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Oral DAC 35mg/Dx5, VEN 40mg/Dx21-28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ORR 281/42=67%: CR 36%, </a:t>
            </a:r>
            <a:r>
              <a:rPr lang="en-US" sz="3200" dirty="0" err="1"/>
              <a:t>CRi</a:t>
            </a:r>
            <a:r>
              <a:rPr lang="en-US" sz="3200" dirty="0"/>
              <a:t> 26%. MLFS 5%. FCM-MRD 7/22=32% </a:t>
            </a:r>
          </a:p>
          <a:p>
            <a:pPr>
              <a:lnSpc>
                <a:spcPct val="90000"/>
              </a:lnSpc>
            </a:pPr>
            <a:r>
              <a:rPr lang="en-US" sz="3200" dirty="0">
                <a:solidFill>
                  <a:srgbClr val="FFFFCC"/>
                </a:solidFill>
              </a:rPr>
              <a:t>Median OS 12.7 </a:t>
            </a:r>
            <a:r>
              <a:rPr lang="en-US" sz="3200" dirty="0" err="1">
                <a:solidFill>
                  <a:srgbClr val="FFFFCC"/>
                </a:solidFill>
              </a:rPr>
              <a:t>mos</a:t>
            </a:r>
            <a:endParaRPr lang="en-US" sz="3200" dirty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3200" dirty="0"/>
              <a:t>R-R ORR 5/10=50%. Median OS 7.6 </a:t>
            </a:r>
            <a:r>
              <a:rPr lang="en-US" sz="3200" dirty="0" err="1"/>
              <a:t>mos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71BEB-5796-4758-A1F8-2AF58F839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99" y="1411311"/>
            <a:ext cx="5880669" cy="447169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1C0BF-115D-4005-990A-5B87F9E0327D}"/>
              </a:ext>
            </a:extLst>
          </p:cNvPr>
          <p:cNvSpPr txBox="1"/>
          <p:nvPr/>
        </p:nvSpPr>
        <p:spPr>
          <a:xfrm>
            <a:off x="415636" y="6513611"/>
            <a:ext cx="3105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Bazinet. Blood 142: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833; 2023</a:t>
            </a:r>
          </a:p>
        </p:txBody>
      </p:sp>
    </p:spTree>
    <p:extLst>
      <p:ext uri="{BB962C8B-B14F-4D97-AF65-F5344CB8AC3E}">
        <p14:creationId xmlns:p14="http://schemas.microsoft.com/office/powerpoint/2010/main" val="4063260980"/>
      </p:ext>
    </p:extLst>
  </p:cSld>
  <p:clrMapOvr>
    <a:masterClrMapping/>
  </p:clrMapOvr>
  <p:transition spd="med">
    <p:wipe dir="r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heme/theme1.xml><?xml version="1.0" encoding="utf-8"?>
<a:theme xmlns:a="http://schemas.openxmlformats.org/drawingml/2006/main" name="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Program Slides">
      <a:majorFont>
        <a:latin typeface="Roboto Condensed"/>
        <a:ea typeface=""/>
        <a:cs typeface=""/>
      </a:majorFont>
      <a:minorFont>
        <a:latin typeface="Proxima Nova Rg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7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C5A4C9F2-5175-46A4-A69E-8F6251DE160C}" vid="{08B67342-873D-4CC5-B906-2190EFBD4818}"/>
    </a:ext>
  </a:extLst>
</a:theme>
</file>

<file path=ppt/theme/theme13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ysClr val="window" lastClr="FFFFFF"/>
      </a:lt1>
      <a:dk2>
        <a:srgbClr val="09345A"/>
      </a:dk2>
      <a:lt2>
        <a:srgbClr val="F0F0F4"/>
      </a:lt2>
      <a:accent1>
        <a:srgbClr val="09345A"/>
      </a:accent1>
      <a:accent2>
        <a:srgbClr val="1168B3"/>
      </a:accent2>
      <a:accent3>
        <a:srgbClr val="D77624"/>
      </a:accent3>
      <a:accent4>
        <a:srgbClr val="0C813D"/>
      </a:accent4>
      <a:accent5>
        <a:srgbClr val="5C1867"/>
      </a:accent5>
      <a:accent6>
        <a:srgbClr val="510B11"/>
      </a:accent6>
      <a:hlink>
        <a:srgbClr val="00689E"/>
      </a:hlink>
      <a:folHlink>
        <a:srgbClr val="007A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Default Design">
  <a:themeElements>
    <a:clrScheme name="5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5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8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Thème Office">
  <a:themeElements>
    <a:clrScheme name="SERVIER">
      <a:dk1>
        <a:srgbClr val="91C361"/>
      </a:dk1>
      <a:lt1>
        <a:srgbClr val="FFFFFF"/>
      </a:lt1>
      <a:dk2>
        <a:srgbClr val="47BFD9"/>
      </a:dk2>
      <a:lt2>
        <a:srgbClr val="E7E6E6"/>
      </a:lt2>
      <a:accent1>
        <a:srgbClr val="242269"/>
      </a:accent1>
      <a:accent2>
        <a:srgbClr val="F55B41"/>
      </a:accent2>
      <a:accent3>
        <a:srgbClr val="323C8E"/>
      </a:accent3>
      <a:accent4>
        <a:srgbClr val="9B7DCD"/>
      </a:accent4>
      <a:accent5>
        <a:srgbClr val="FDC300"/>
      </a:accent5>
      <a:accent6>
        <a:srgbClr val="D3DEF2"/>
      </a:accent6>
      <a:hlink>
        <a:srgbClr val="47BFD9"/>
      </a:hlink>
      <a:folHlink>
        <a:srgbClr val="91C36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lIns="360000" tIns="756000" rIns="648000" bIns="0" rtlCol="0" anchor="t" anchorCtr="0"/>
      <a:lstStyle>
        <a:defPPr algn="l">
          <a:lnSpc>
            <a:spcPts val="2200"/>
          </a:lnSpc>
          <a:defRPr sz="1600" b="1" i="0" dirty="0" err="1" smtClean="0">
            <a:latin typeface="Century Gothic" panose="020B0502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20902_Servier_template" id="{89C522F7-A503-FB4D-81A6-036FE23CCCCA}" vid="{677BEF91-7351-FE4E-AC5B-CF787BBCA966}"/>
    </a:ext>
  </a:extLst>
</a:theme>
</file>

<file path=ppt/theme/theme17.xml><?xml version="1.0" encoding="utf-8"?>
<a:theme xmlns:a="http://schemas.openxmlformats.org/drawingml/2006/main" name="3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8.xml><?xml version="1.0" encoding="utf-8"?>
<a:theme xmlns:a="http://schemas.openxmlformats.org/drawingml/2006/main" name="13_Office Theme">
  <a:themeElements>
    <a:clrScheme name="Custom 2">
      <a:dk1>
        <a:srgbClr val="000000"/>
      </a:dk1>
      <a:lt1>
        <a:srgbClr val="FFFFFF"/>
      </a:lt1>
      <a:dk2>
        <a:srgbClr val="09345A"/>
      </a:dk2>
      <a:lt2>
        <a:srgbClr val="F0F0F4"/>
      </a:lt2>
      <a:accent1>
        <a:srgbClr val="09345A"/>
      </a:accent1>
      <a:accent2>
        <a:srgbClr val="1168B3"/>
      </a:accent2>
      <a:accent3>
        <a:srgbClr val="D77624"/>
      </a:accent3>
      <a:accent4>
        <a:srgbClr val="0C813D"/>
      </a:accent4>
      <a:accent5>
        <a:srgbClr val="5C1867"/>
      </a:accent5>
      <a:accent6>
        <a:srgbClr val="510B11"/>
      </a:accent6>
      <a:hlink>
        <a:srgbClr val="00689E"/>
      </a:hlink>
      <a:folHlink>
        <a:srgbClr val="007A4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NORMAL SLIDES">
  <a:themeElements>
    <a:clrScheme name="Program Content Slides">
      <a:dk1>
        <a:srgbClr val="47484F"/>
      </a:dk1>
      <a:lt1>
        <a:sysClr val="window" lastClr="FFFFFF"/>
      </a:lt1>
      <a:dk2>
        <a:srgbClr val="0F3853"/>
      </a:dk2>
      <a:lt2>
        <a:srgbClr val="134E77"/>
      </a:lt2>
      <a:accent1>
        <a:srgbClr val="116EA7"/>
      </a:accent1>
      <a:accent2>
        <a:srgbClr val="7897A8"/>
      </a:accent2>
      <a:accent3>
        <a:srgbClr val="6E1F23"/>
      </a:accent3>
      <a:accent4>
        <a:srgbClr val="9C130C"/>
      </a:accent4>
      <a:accent5>
        <a:srgbClr val="DA2520"/>
      </a:accent5>
      <a:accent6>
        <a:srgbClr val="FD8831"/>
      </a:accent6>
      <a:hlink>
        <a:srgbClr val="116EA7"/>
      </a:hlink>
      <a:folHlink>
        <a:srgbClr val="116EA7"/>
      </a:folHlink>
    </a:clrScheme>
    <a:fontScheme name="Custom 2">
      <a:majorFont>
        <a:latin typeface="Roboto Condense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5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23.xml><?xml version="1.0" encoding="utf-8"?>
<a:theme xmlns:a="http://schemas.openxmlformats.org/drawingml/2006/main" name="Leere Präsentatio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Leere Präsentation">
      <a:majorFont>
        <a:latin typeface="Calibri"/>
        <a:ea typeface="ヒラギノ角ゴ Pro W3"/>
        <a:cs typeface=""/>
      </a:majorFont>
      <a:minorFont>
        <a:latin typeface="Calibri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6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_Presentation_16x9_Widescreen_Basic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defRPr sz="1800" b="1" dirty="0" smtClean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12700" cap="rnd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2880" indent="-182880">
          <a:spcBef>
            <a:spcPts val="1200"/>
          </a:spcBef>
          <a:buFont typeface="Arial" panose="020B0604020202020204" pitchFamily="34" charset="0"/>
          <a:buChar char="•"/>
          <a:defRPr sz="1800" dirty="0" smtClean="0"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96FD2424-AC25-5741-B010-95742E8E8E9D}" vid="{0542371B-13A0-F740-BBC2-5BCF202ACB61}"/>
    </a:ext>
  </a:extLst>
</a:theme>
</file>

<file path=ppt/theme/theme2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1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Sanofi">
  <a:themeElements>
    <a:clrScheme name="Sanofi (Optimized)">
      <a:dk1>
        <a:sysClr val="windowText" lastClr="000000"/>
      </a:dk1>
      <a:lt1>
        <a:sysClr val="window" lastClr="FFFFFF"/>
      </a:lt1>
      <a:dk2>
        <a:srgbClr val="F4F2F6"/>
      </a:dk2>
      <a:lt2>
        <a:srgbClr val="F5F5F5"/>
      </a:lt2>
      <a:accent1>
        <a:srgbClr val="23004C"/>
      </a:accent1>
      <a:accent2>
        <a:srgbClr val="7A00E6"/>
      </a:accent2>
      <a:accent3>
        <a:srgbClr val="268500"/>
      </a:accent3>
      <a:accent4>
        <a:srgbClr val="DA3A16"/>
      </a:accent4>
      <a:accent5>
        <a:srgbClr val="D515B9"/>
      </a:accent5>
      <a:accent6>
        <a:srgbClr val="007FAD"/>
      </a:accent6>
      <a:hlink>
        <a:srgbClr val="7A00E6"/>
      </a:hlink>
      <a:folHlink>
        <a:srgbClr val="23004C"/>
      </a:folHlink>
    </a:clrScheme>
    <a:fontScheme name="00. Sanofi System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nofi Presentation Template - v1.11.potx" id="{210E5131-FFAE-4CB3-9012-0373BA675FBC}" vid="{FEDB0EB5-5FA6-491E-88A4-AE47CEA2F83D}"/>
    </a:ext>
  </a:extLst>
</a:theme>
</file>

<file path=ppt/theme/theme3.xml><?xml version="1.0" encoding="utf-8"?>
<a:theme xmlns:a="http://schemas.openxmlformats.org/drawingml/2006/main" name="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2_HMK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resentation_16x9_Widescreen_Basic">
  <a:themeElements>
    <a:clrScheme name="MD Anderson Basic">
      <a:dk1>
        <a:srgbClr val="413C38"/>
      </a:dk1>
      <a:lt1>
        <a:srgbClr val="FFFFFF"/>
      </a:lt1>
      <a:dk2>
        <a:srgbClr val="EE3124"/>
      </a:dk2>
      <a:lt2>
        <a:srgbClr val="FFFFFF"/>
      </a:lt2>
      <a:accent1>
        <a:srgbClr val="614B79"/>
      </a:accent1>
      <a:accent2>
        <a:srgbClr val="407EC9"/>
      </a:accent2>
      <a:accent3>
        <a:srgbClr val="789D4A"/>
      </a:accent3>
      <a:accent4>
        <a:srgbClr val="CB6015"/>
      </a:accent4>
      <a:accent5>
        <a:srgbClr val="D2CE9E"/>
      </a:accent5>
      <a:accent6>
        <a:srgbClr val="63666A"/>
      </a:accent6>
      <a:hlink>
        <a:srgbClr val="407EC9"/>
      </a:hlink>
      <a:folHlink>
        <a:srgbClr val="63666A"/>
      </a:folHlink>
    </a:clrScheme>
    <a:fontScheme name="MD Anderson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600"/>
          </a:spcBef>
          <a:defRPr sz="1800" b="1" dirty="0" smtClean="0"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gray">
        <a:ln w="12700" cap="rnd">
          <a:solidFill>
            <a:schemeClr val="accent6"/>
          </a:solidFill>
          <a:prstDash val="soli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marL="182880" indent="-182880">
          <a:spcBef>
            <a:spcPts val="1200"/>
          </a:spcBef>
          <a:buFont typeface="Arial" panose="020B0604020202020204" pitchFamily="34" charset="0"/>
          <a:buChar char="•"/>
          <a:defRPr sz="1800" dirty="0" smtClean="0"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96FD2424-AC25-5741-B010-95742E8E8E9D}" vid="{0542371B-13A0-F740-BBC2-5BCF202ACB61}"/>
    </a:ext>
  </a:extLst>
</a:theme>
</file>

<file path=ppt/theme/theme8.xml><?xml version="1.0" encoding="utf-8"?>
<a:theme xmlns:a="http://schemas.openxmlformats.org/drawingml/2006/main" name="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DSK_PPT_TemplateDesign_EN_Prem_120509_jal">
  <a:themeElements>
    <a:clrScheme name="Daiichi Sankyo Update">
      <a:dk1>
        <a:srgbClr val="000000"/>
      </a:dk1>
      <a:lt1>
        <a:srgbClr val="FFFFFF"/>
      </a:lt1>
      <a:dk2>
        <a:srgbClr val="D9D9D6"/>
      </a:dk2>
      <a:lt2>
        <a:srgbClr val="FFE900"/>
      </a:lt2>
      <a:accent1>
        <a:srgbClr val="005BAA"/>
      </a:accent1>
      <a:accent2>
        <a:srgbClr val="00B4ED"/>
      </a:accent2>
      <a:accent3>
        <a:srgbClr val="00A656"/>
      </a:accent3>
      <a:accent4>
        <a:srgbClr val="8ABA17"/>
      </a:accent4>
      <a:accent5>
        <a:srgbClr val="FFE900"/>
      </a:accent5>
      <a:accent6>
        <a:srgbClr val="D9D9D6"/>
      </a:accent6>
      <a:hlink>
        <a:srgbClr val="00B4ED"/>
      </a:hlink>
      <a:folHlink>
        <a:srgbClr val="89BA17"/>
      </a:folHlink>
    </a:clrScheme>
    <a:fontScheme name="Daiichi Sanky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S PPT template empty.potx" id="{0DCAEC23-6D59-4079-BBB1-97B5BB10B061}" vid="{B59CCC0A-FF21-41C0-A024-A51DC46027E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82B4A82FC8D94D8A020B5FC721595A" ma:contentTypeVersion="16" ma:contentTypeDescription="Create a new document." ma:contentTypeScope="" ma:versionID="b126439f6b60fb00d29c475814f915bb">
  <xsd:schema xmlns:xsd="http://www.w3.org/2001/XMLSchema" xmlns:xs="http://www.w3.org/2001/XMLSchema" xmlns:p="http://schemas.microsoft.com/office/2006/metadata/properties" xmlns:ns2="d3559351-e2b8-40ac-ba6f-ab84b66715b9" xmlns:ns3="34db6020-c3d4-4c3d-bc3b-edf303079dfa" targetNamespace="http://schemas.microsoft.com/office/2006/metadata/properties" ma:root="true" ma:fieldsID="8b57a4c580371b10846efa40a2d74422" ns2:_="" ns3:_="">
    <xsd:import namespace="d3559351-e2b8-40ac-ba6f-ab84b66715b9"/>
    <xsd:import namespace="34db6020-c3d4-4c3d-bc3b-edf303079df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559351-e2b8-40ac-ba6f-ab84b66715b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4c508450-bced-4b4d-98d2-cf1ddb36cff2}" ma:internalName="TaxCatchAll" ma:showField="CatchAllData" ma:web="d3559351-e2b8-40ac-ba6f-ab84b6671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db6020-c3d4-4c3d-bc3b-edf303079d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ef46fcd0903dc71ae342ffa03ef4f548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22a09f9384c98626205d493fc258a7fc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4104d5b-b872-4636-a728-507be7308f43">
      <UserInfo>
        <DisplayName>Myers, Rachel</DisplayName>
        <AccountId>205</AccountId>
        <AccountType/>
      </UserInfo>
    </SharedWithUsers>
    <lcf76f155ced4ddcb4097134ff3c332f xmlns="96f1686b-f877-4eb8-89ab-3a67a5dc2612">
      <Terms xmlns="http://schemas.microsoft.com/office/infopath/2007/PartnerControls"/>
    </lcf76f155ced4ddcb4097134ff3c332f>
    <TaxCatchAll xmlns="b4104d5b-b872-4636-a728-507be7308f43" xsi:nil="true"/>
    <Status xmlns="96f1686b-f877-4eb8-89ab-3a67a5dc2612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5B91D583-9522-4F8E-8684-A47D8C2DB52E}">
  <ds:schemaRefs>
    <ds:schemaRef ds:uri="34db6020-c3d4-4c3d-bc3b-edf303079dfa"/>
    <ds:schemaRef ds:uri="d3559351-e2b8-40ac-ba6f-ab84b66715b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61AF2E-9430-46B5-86B1-3DBCDE24E5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4F22D3-C8EC-48C7-952A-8519E8666C43}"/>
</file>

<file path=customXml/itemProps4.xml><?xml version="1.0" encoding="utf-8"?>
<ds:datastoreItem xmlns:ds="http://schemas.openxmlformats.org/officeDocument/2006/customXml" ds:itemID="{0828A214-6E41-4F9D-9B37-A48B2960920F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d3559351-e2b8-40ac-ba6f-ab84b66715b9"/>
    <ds:schemaRef ds:uri="http://purl.org/dc/terms/"/>
    <ds:schemaRef ds:uri="34db6020-c3d4-4c3d-bc3b-edf303079dfa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1712</TotalTime>
  <Words>5810</Words>
  <Application>Microsoft Macintosh PowerPoint</Application>
  <PresentationFormat>Widescreen</PresentationFormat>
  <Paragraphs>975</Paragraphs>
  <Slides>46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32</vt:i4>
      </vt:variant>
      <vt:variant>
        <vt:lpstr>Slide Titles</vt:lpstr>
      </vt:variant>
      <vt:variant>
        <vt:i4>46</vt:i4>
      </vt:variant>
    </vt:vector>
  </HeadingPairs>
  <TitlesOfParts>
    <vt:vector size="100" baseType="lpstr">
      <vt:lpstr>Arial</vt:lpstr>
      <vt:lpstr>Arial (headings)</vt:lpstr>
      <vt:lpstr>Calibri</vt:lpstr>
      <vt:lpstr>Calibri Light</vt:lpstr>
      <vt:lpstr>Century Gothic</vt:lpstr>
      <vt:lpstr>Franklin Gothic Book</vt:lpstr>
      <vt:lpstr>Franklin Gothic Medium Cond</vt:lpstr>
      <vt:lpstr>Georgia</vt:lpstr>
      <vt:lpstr>Helvetica</vt:lpstr>
      <vt:lpstr>Lucida Grande</vt:lpstr>
      <vt:lpstr>Montserrat SemiBold</vt:lpstr>
      <vt:lpstr>Noto Sans Symbols</vt:lpstr>
      <vt:lpstr>Police système</vt:lpstr>
      <vt:lpstr>Proxima Nova Rg</vt:lpstr>
      <vt:lpstr>Sanofi Sans 3 Regular</vt:lpstr>
      <vt:lpstr>Segoe UI</vt:lpstr>
      <vt:lpstr>Symbol</vt:lpstr>
      <vt:lpstr>Times</vt:lpstr>
      <vt:lpstr>Times New Roman</vt:lpstr>
      <vt:lpstr>Verdana</vt:lpstr>
      <vt:lpstr>Wingdings</vt:lpstr>
      <vt:lpstr>Wingdings 2</vt:lpstr>
      <vt:lpstr>NORMAL SLIDES</vt:lpstr>
      <vt:lpstr>6_HMK</vt:lpstr>
      <vt:lpstr>HMK</vt:lpstr>
      <vt:lpstr>Office Theme</vt:lpstr>
      <vt:lpstr>2022_CCO_Template</vt:lpstr>
      <vt:lpstr>2_HMK</vt:lpstr>
      <vt:lpstr>Presentation_16x9_Widescreen_Basic</vt:lpstr>
      <vt:lpstr>4_2017_HTAA_Diabetes</vt:lpstr>
      <vt:lpstr>DSK_PPT_TemplateDesign_EN_Prem_120509_jal</vt:lpstr>
      <vt:lpstr>4_HMK</vt:lpstr>
      <vt:lpstr>7_HMK</vt:lpstr>
      <vt:lpstr>15_Office Theme</vt:lpstr>
      <vt:lpstr>1_Office Theme</vt:lpstr>
      <vt:lpstr>6_Default Design</vt:lpstr>
      <vt:lpstr>8_HMK</vt:lpstr>
      <vt:lpstr>1_Thème Office</vt:lpstr>
      <vt:lpstr>3_2022_CCO_Template</vt:lpstr>
      <vt:lpstr>13_Office Theme</vt:lpstr>
      <vt:lpstr>1_NORMAL SLIDES</vt:lpstr>
      <vt:lpstr>5_HMK</vt:lpstr>
      <vt:lpstr>9_HMK</vt:lpstr>
      <vt:lpstr>1_2022_CCO_Template</vt:lpstr>
      <vt:lpstr>Leere Präsentation</vt:lpstr>
      <vt:lpstr>6_Office Theme</vt:lpstr>
      <vt:lpstr>1_Presentation_16x9_Widescreen_Basic</vt:lpstr>
      <vt:lpstr>7_Office Theme</vt:lpstr>
      <vt:lpstr>1_HMK</vt:lpstr>
      <vt:lpstr>22_Office Theme</vt:lpstr>
      <vt:lpstr>Sanofi</vt:lpstr>
      <vt:lpstr>17_Office Theme</vt:lpstr>
      <vt:lpstr>8_Office Theme</vt:lpstr>
      <vt:lpstr>3_Default Design</vt:lpstr>
      <vt:lpstr>PowerPoint Presentation</vt:lpstr>
      <vt:lpstr> AZA+VEN induces high response rates</vt:lpstr>
      <vt:lpstr>Long term OS with AZA+VEN needs further improvement (3 year follow-up)</vt:lpstr>
      <vt:lpstr>PowerPoint Presentation</vt:lpstr>
      <vt:lpstr>PowerPoint Presentation</vt:lpstr>
      <vt:lpstr>PowerPoint Presentation</vt:lpstr>
      <vt:lpstr>Triplet Combination of Azacitidine, Venetoclax, and Gilteritinib Appear Effective in FLT3-Mutated AML</vt:lpstr>
      <vt:lpstr>VICEROY: Phase 2 Multicenter Frontline Optimization Trial  of Azacitidine, Venetoclax, and Gilteritinib (N = 80-100)</vt:lpstr>
      <vt:lpstr>Oral DAC + Venetoclax in Older /Unfit AML</vt:lpstr>
      <vt:lpstr>Triple-Nucleoside Regimen ( CDA- LDaraC-AZA) + Venetoclax in Newly Dx older AML</vt:lpstr>
      <vt:lpstr>Triple-Nucleoside Regimen + Venetoclax in Older AML </vt:lpstr>
      <vt:lpstr>STOP-VEN: Study Design</vt:lpstr>
      <vt:lpstr>STOP-VEN: VEN + AZA Treatment and Response</vt:lpstr>
      <vt:lpstr>STOP-VEN: Efficacy</vt:lpstr>
      <vt:lpstr>STOP-VEN: Investigators’ Conclusions</vt:lpstr>
      <vt:lpstr>Improving Cytotoxic therapy, non-FLT3, non-CBF approaches with the Addition of Venetoclax to frontline IC</vt:lpstr>
      <vt:lpstr>PowerPoint Presentation</vt:lpstr>
      <vt:lpstr>PowerPoint Presentation</vt:lpstr>
      <vt:lpstr>Venetoclax Plus High-Dose Cytarabine  and Mitoxantrone (HAM-Ven) As Salvage  Treatment for Relapsed/Refractory AML:  Updated Results of the Phase-I/II SAL RELAX Trial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Secondary Endpoint (Interim Analysis): Overall Survival</vt:lpstr>
      <vt:lpstr>Sensitivity Analysis: Overall Survival According to ELN2017 Risk</vt:lpstr>
      <vt:lpstr>FLT3-like “Gene Expression” Predicts Outcome on Quizartinib (QIWI)</vt:lpstr>
      <vt:lpstr>Pivekimab (IMGN632) With AZA+VEN in Newly Diagnosed AML</vt:lpstr>
      <vt:lpstr>First-in-Human Study of the CD123 NK Cell Engager SAR443579 in Relapsed or Refractory Acute Myeloid Leukemia, B-Cell Acute Lymphoblastic Leukemia or High Risk-Myelodysplasia: Updated Safety, Efficacy, Pharmacokinetics and Pharmacodynamics</vt:lpstr>
      <vt:lpstr>Background</vt:lpstr>
      <vt:lpstr>Responses per Investigator</vt:lpstr>
      <vt:lpstr>TRAEs Reported in ≥4% of All Patients</vt:lpstr>
      <vt:lpstr>The benefit of allogeneic transplant in 1st complete remission in NPM1 mutated AML with or without FLT3 ITD is restricted to those testing MRD positive after induction – an analysis of the UK NCRI AML17 and AML19 studies</vt:lpstr>
      <vt:lpstr>CR1-allo improves OS in NPM1mut AML who were PB MRD positive after induction</vt:lpstr>
      <vt:lpstr>CR1-allo does not improve OS in NPM1mut AML who were PB MRD negative after induction (despite reduced relapse)</vt:lpstr>
      <vt:lpstr>Results in NPM1mut + FLT3 ITD patients were similar to the overall population </vt:lpstr>
      <vt:lpstr>Limitations</vt:lpstr>
      <vt:lpstr>Leukemia Questions?</vt:lpstr>
      <vt:lpstr>Appendix</vt:lpstr>
      <vt:lpstr>PowerPoint Presentation</vt:lpstr>
      <vt:lpstr>A Phase II Study of the Fully Oral Combination of ASTX727 (Decitabine/Cedazuridine) and Venetoclax for Older or Unfit Patients with AML</vt:lpstr>
      <vt:lpstr>Study of ASTX727 (Decitabine/Cedazuridine) with Venetoclax: Patient Baseline Characteristics (n = 62)</vt:lpstr>
      <vt:lpstr>ASTX727 (Decitabine/Cedazuridine) with Venetoclax: Response</vt:lpstr>
      <vt:lpstr>ASTX727 (Decitabine/Cedazuridine) with Venetoclax: OS</vt:lpstr>
      <vt:lpstr>ASTX727 (Decitabine/Cedazuridine) with Venetoclax: RFS and DOR</vt:lpstr>
      <vt:lpstr>ASTX727 (Decitabine/Cedazuridine) with Venetoclax: Safety</vt:lpstr>
    </vt:vector>
  </TitlesOfParts>
  <Company>WebMD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PMH_SlideTemplate_PROP_EDU-LBU-Widescreen-2022.pptx</dc:title>
  <dc:creator>WBMD</dc:creator>
  <cp:lastModifiedBy>Fernando Rendina</cp:lastModifiedBy>
  <cp:revision>53</cp:revision>
  <dcterms:created xsi:type="dcterms:W3CDTF">2018-08-10T09:15:09Z</dcterms:created>
  <dcterms:modified xsi:type="dcterms:W3CDTF">2024-04-11T18:08:03Z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0x0101000982B4A82FC8D94D8A020B5FC721595A</vt:lpwstr>
  </property>
  <property fmtid="{D5CDD505-2E9C-101B-9397-08002B2CF9AE}" pid="3" name="_dlc_DocIdItemGuid">
    <vt:lpwstr>208d8307-9dc3-4072-b48a-f7e176bd2ce8</vt:lpwstr>
  </property>
  <property fmtid="{D5CDD505-2E9C-101B-9397-08002B2CF9AE}" pid="4" name="MediaServiceImageTags">
    <vt:lpwstr/>
  </property>
</Properties>
</file>