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693" r:id="rId5"/>
    <p:sldMasterId id="2147483706" r:id="rId6"/>
    <p:sldMasterId id="2147483732" r:id="rId7"/>
    <p:sldMasterId id="2147483774" r:id="rId8"/>
  </p:sldMasterIdLst>
  <p:notesMasterIdLst>
    <p:notesMasterId r:id="rId63"/>
  </p:notesMasterIdLst>
  <p:sldIdLst>
    <p:sldId id="311" r:id="rId9"/>
    <p:sldId id="257" r:id="rId10"/>
    <p:sldId id="258" r:id="rId11"/>
    <p:sldId id="259" r:id="rId12"/>
    <p:sldId id="260" r:id="rId13"/>
    <p:sldId id="261" r:id="rId14"/>
    <p:sldId id="262" r:id="rId15"/>
    <p:sldId id="266" r:id="rId16"/>
    <p:sldId id="263" r:id="rId17"/>
    <p:sldId id="264" r:id="rId18"/>
    <p:sldId id="267" r:id="rId19"/>
    <p:sldId id="268" r:id="rId20"/>
    <p:sldId id="265" r:id="rId21"/>
    <p:sldId id="269" r:id="rId22"/>
    <p:sldId id="270" r:id="rId23"/>
    <p:sldId id="271" r:id="rId24"/>
    <p:sldId id="272" r:id="rId25"/>
    <p:sldId id="274" r:id="rId26"/>
    <p:sldId id="275" r:id="rId27"/>
    <p:sldId id="273" r:id="rId28"/>
    <p:sldId id="276" r:id="rId29"/>
    <p:sldId id="277" r:id="rId30"/>
    <p:sldId id="278" r:id="rId31"/>
    <p:sldId id="279" r:id="rId32"/>
    <p:sldId id="281" r:id="rId33"/>
    <p:sldId id="280" r:id="rId34"/>
    <p:sldId id="282" r:id="rId35"/>
    <p:sldId id="287" r:id="rId36"/>
    <p:sldId id="283" r:id="rId37"/>
    <p:sldId id="284" r:id="rId38"/>
    <p:sldId id="285" r:id="rId39"/>
    <p:sldId id="286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308" r:id="rId48"/>
    <p:sldId id="296" r:id="rId49"/>
    <p:sldId id="309" r:id="rId50"/>
    <p:sldId id="310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7" r:id="rId59"/>
    <p:sldId id="304" r:id="rId60"/>
    <p:sldId id="305" r:id="rId61"/>
    <p:sldId id="30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3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notesMaster" Target="notesMasters/notesMaster1.xml"/><Relationship Id="rId68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A52E1-15D8-4654-8FB3-8B7FF52B79A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F682C-50C6-4FEC-B9BE-5BA9EE686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ADT, androgen deprivation therapy; ECOG, Eastern Cooperative Oncology Group; HRQoL, health-related quality of life; HRR, homologous recombination repair; mCRPC, metastatic castration-resistant prostate cancer; mHSPC, metastatic hormone-sensitive prostate cancer; NGS, next-generation sequencing; ORR, objective response rate; OS, overall survival; </a:t>
            </a:r>
            <a:r>
              <a:rPr lang="en-US" i="1" baseline="0" dirty="0"/>
              <a:t>PFS2, time to second progression or death; </a:t>
            </a:r>
            <a:r>
              <a:rPr lang="en-US" i="1" dirty="0"/>
              <a:t>PS, performance status; rPFS, radiographic progression-free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13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8813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99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BICR, blinded independent central review;</a:t>
            </a:r>
            <a:r>
              <a:rPr lang="en-US" b="0" i="1" baseline="0" dirty="0"/>
              <a:t> ECOG, Eastern Cooperative Oncology Group; </a:t>
            </a:r>
            <a:r>
              <a:rPr lang="en-US" b="0" i="1" dirty="0"/>
              <a:t>HRR, homologous recombination</a:t>
            </a:r>
            <a:r>
              <a:rPr lang="en-US" b="0" i="1" baseline="0" dirty="0"/>
              <a:t> repair; </a:t>
            </a:r>
            <a:r>
              <a:rPr lang="en-US" b="0" i="1" dirty="0"/>
              <a:t>mCRPC, metastatic</a:t>
            </a:r>
            <a:r>
              <a:rPr lang="en-US" b="0" i="1" baseline="0" dirty="0"/>
              <a:t> castration-resistant prostate cancer; ORR, overall response rate; OS, overall survival; PFS2, time to second progression or death; PRO, patient-reported outcome; PS, performance status; rPFS, radiographic progression-free survival.</a:t>
            </a: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94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BICR, blinded independent central review; Enza, enzalutamide; f/u, follow-up; NR, not reached; Pbo, placebo; rPFS, radiographic progression-free survival; Tala, talazoparib.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779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BICR, blinded independent central review; ECOG, Eastern Cooperative Oncology Group; Enza, enzalutamide; HRR, homologous recombination repair; PS, performance status; rPFS, radiographic progression-free survival; Tala, talazoparib.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83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Enza, enzalutamide; NR, not reached; OS, overall survival; Pbo, placebo; Tala, talazoparib.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3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BICR, blinded independent central review; Enza, enzalutamide; f/u, follow-up; NR, not reached; Pbo, placebo; rPFS, radiographic progression-free survival; Tala, talazoparib.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59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BICR, blinded independent central review; Enza, enzalutamide; NR, not reached; rPFS, radiographic progression-free survival; Tala, talazoparib.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89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AE, adverse event; Enza, enzalutamide; Tala, talazoparib.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995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ARPI, androgen receptor pathway inhibitor; CRPC, castration-resistant prostate cancer; CT, chemotherapy; ECOG, Eastern Cooperative Oncology Group; IRR, independent radiology review; mCRPC, metastatic castration-resistant prostate cancer; ORR, overall response rate; OS, overall survival; PARPi, PARP inhibitor; PD, progressive disease; PS, performance status; rPFS, radiographic progression-free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8829F-E004-4170-9A68-4A5240B877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25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ITT, intention-to-treat; PFS, progression-free survival; rPFS, radiographic progression-free survival.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50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ITT, intention-to-treat; OS, overall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0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Abi, abiraterone acetate + prednisone; BICR, blinded independent central review; rPFS, radiographic progression-free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13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8813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52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IRR, independent review; </a:t>
            </a:r>
            <a:r>
              <a:rPr lang="en-US" i="1" dirty="0" err="1"/>
              <a:t>PARPi</a:t>
            </a:r>
            <a:r>
              <a:rPr lang="en-US" i="1" dirty="0"/>
              <a:t>, PARP inhibitor; PC, physician’s choice of therapy; rPFS, radiographic progression-free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40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" marR="3810" algn="just" defTabSz="685800"/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PI,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androge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800" spc="26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ep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GB" sz="800" spc="-15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ibit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BI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CR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b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nde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GB" sz="8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dependen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3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ie</a:t>
            </a:r>
            <a:r>
              <a:rPr lang="en-GB" sz="800" spc="-15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4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BPI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SF,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ief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in I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hor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Fo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pu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d 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ograph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Coopera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lo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oup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 G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ga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lliu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GBq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 err="1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ig</a:t>
            </a:r>
            <a:r>
              <a:rPr lang="en-GB" sz="800" spc="-4" err="1">
                <a:solidFill>
                  <a:prstClr val="black"/>
                </a:solidFill>
                <a:latin typeface="Arial"/>
                <a:cs typeface="Arial"/>
              </a:rPr>
              <a:t>abe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 err="1">
                <a:solidFill>
                  <a:prstClr val="black"/>
                </a:solidFill>
                <a:latin typeface="Arial"/>
                <a:cs typeface="Arial"/>
              </a:rPr>
              <a:t>quere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;;</a:t>
            </a:r>
            <a:r>
              <a:rPr lang="en-GB" sz="8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IV,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int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enou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s;</a:t>
            </a:r>
            <a:r>
              <a:rPr lang="en-GB" sz="8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Lu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lut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tiu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8" err="1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 err="1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-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illi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ur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ie;</a:t>
            </a:r>
            <a:r>
              <a:rPr lang="en-GB"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8" err="1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 err="1">
                <a:solidFill>
                  <a:prstClr val="black"/>
                </a:solidFill>
                <a:latin typeface="Arial"/>
                <a:cs typeface="Arial"/>
              </a:rPr>
              <a:t>CR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GB" sz="800" spc="-4" err="1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-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tic</a:t>
            </a:r>
            <a:r>
              <a:rPr lang="en-GB"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tion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-re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si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pro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te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NHA, novel hormonal agent; 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lang="en-GB" sz="800" spc="-4" err="1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 err="1">
                <a:solidFill>
                  <a:prstClr val="black"/>
                </a:solidFill>
                <a:latin typeface="Arial"/>
                <a:cs typeface="Arial"/>
              </a:rPr>
              <a:t>Pi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po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ly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-r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ib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se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se in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ibit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PET,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po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sit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sion</a:t>
            </a:r>
            <a:r>
              <a:rPr lang="en-GB"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ograph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Q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lang="en-GB" sz="800" spc="23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-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lang="en-GB" sz="800" spc="-15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ks;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PFS,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rad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io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graph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lang="en-GB" sz="8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progre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ssio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ur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va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l; PSA, prostate specific antigen; PS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A,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pro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cific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bran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tig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  <a:p>
            <a:pPr marL="9525" defTabSz="685800"/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r O,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l.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pre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GB" sz="8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t: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Congre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ss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2023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Oct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obe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en-GB" sz="800" spc="11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-24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2023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adr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id,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in,</a:t>
            </a:r>
            <a:r>
              <a:rPr lang="en-GB" sz="8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ct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BA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13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751AE-7ABC-314D-AFAD-47B860ED6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66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9525" defTabSz="685800"/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PI,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androge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1100" spc="26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ep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GB" sz="1100" spc="-15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11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ibit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DC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O,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da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ta</a:t>
            </a:r>
            <a:r>
              <a:rPr lang="en-GB" sz="11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err="1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1100" spc="-4" err="1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lang="en-GB" sz="1100" err="1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1100" spc="-4" err="1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1100" err="1">
                <a:solidFill>
                  <a:prstClr val="black"/>
                </a:solidFill>
                <a:latin typeface="Arial"/>
                <a:cs typeface="Arial"/>
              </a:rPr>
              <a:t>ff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HR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ha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ar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GB" sz="11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tio;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Lu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lut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tiu</a:t>
            </a:r>
            <a:r>
              <a:rPr lang="en-GB" sz="11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11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OS,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o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era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ll</a:t>
            </a:r>
            <a:r>
              <a:rPr lang="en-GB" sz="1100" spc="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ur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va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l; PS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A,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pro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te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cific</a:t>
            </a:r>
            <a:r>
              <a:rPr lang="en-GB" sz="11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11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bran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tig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11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PF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rad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io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graph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lang="en-GB" sz="11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progre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ssio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11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ur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va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l.</a:t>
            </a:r>
          </a:p>
          <a:p>
            <a:pPr marL="9525" defTabSz="685800"/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ar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r O,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l.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ct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pre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GB" sz="11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t: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Congre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ss</a:t>
            </a:r>
            <a:r>
              <a:rPr lang="en-GB" sz="11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2023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11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Oct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obe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en-GB" sz="1100" spc="11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-24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11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2023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11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adr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id,</a:t>
            </a:r>
            <a:r>
              <a:rPr lang="en-GB" sz="11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in,</a:t>
            </a:r>
            <a:r>
              <a:rPr lang="en-GB" sz="11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ct</a:t>
            </a:r>
            <a:r>
              <a:rPr lang="en-GB" sz="11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GB" sz="1100">
                <a:solidFill>
                  <a:prstClr val="black"/>
                </a:solidFill>
                <a:latin typeface="Arial"/>
                <a:cs typeface="Arial"/>
              </a:rPr>
              <a:t>BA</a:t>
            </a:r>
            <a:r>
              <a:rPr lang="en-GB" sz="1100" spc="-4">
                <a:solidFill>
                  <a:prstClr val="black"/>
                </a:solidFill>
                <a:latin typeface="Arial"/>
                <a:cs typeface="Arial"/>
              </a:rPr>
              <a:t>13.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4264521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PI,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androge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800" spc="26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ep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GB" sz="800" spc="-15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GB" sz="8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ibit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HR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ha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ar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GB" sz="8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tio;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Lu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8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lut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tiu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800" spc="-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E,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no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sti</a:t>
            </a:r>
            <a:r>
              <a:rPr lang="en-GB" sz="800" spc="11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ab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le;</a:t>
            </a:r>
            <a:r>
              <a:rPr lang="en-GB"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OS,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era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ll</a:t>
            </a:r>
            <a:r>
              <a:rPr lang="en-GB" sz="8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ur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va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l;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PS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A,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 pr</a:t>
            </a:r>
            <a:r>
              <a:rPr lang="en-GB" sz="800" spc="26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e-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cific</a:t>
            </a:r>
            <a:r>
              <a:rPr lang="en-GB" sz="8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bran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800" spc="-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tig</a:t>
            </a:r>
            <a:r>
              <a:rPr lang="en-GB" sz="8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80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ar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r O,</a:t>
            </a:r>
            <a:r>
              <a:rPr lang="en-GB" sz="7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7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l.</a:t>
            </a:r>
            <a:r>
              <a:rPr lang="en-GB" sz="7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ct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 pre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GB" sz="700" spc="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t: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lang="en-GB" sz="7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O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Congre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ss</a:t>
            </a:r>
            <a:r>
              <a:rPr lang="en-GB" sz="700" spc="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2023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7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Oct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obe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en-GB" sz="700" spc="11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-24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GB" sz="7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2023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GB" sz="700" spc="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 spc="-8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adr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id,</a:t>
            </a:r>
            <a:r>
              <a:rPr lang="en-GB" sz="7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in,</a:t>
            </a:r>
            <a:r>
              <a:rPr lang="en-GB" sz="700" spc="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ct</a:t>
            </a:r>
            <a:r>
              <a:rPr lang="en-GB" sz="700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GB" sz="700">
                <a:solidFill>
                  <a:prstClr val="black"/>
                </a:solidFill>
                <a:latin typeface="Arial"/>
                <a:cs typeface="Arial"/>
              </a:rPr>
              <a:t>BA</a:t>
            </a:r>
            <a:r>
              <a:rPr lang="en-GB" sz="700" spc="-4">
                <a:solidFill>
                  <a:prstClr val="black"/>
                </a:solidFill>
                <a:latin typeface="Arial"/>
                <a:cs typeface="Arial"/>
              </a:rPr>
              <a:t>13</a:t>
            </a:r>
            <a:endParaRPr lang="en-GB" sz="800">
              <a:solidFill>
                <a:prstClr val="black"/>
              </a:solidFill>
              <a:latin typeface="Arial"/>
              <a:cs typeface="Arial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19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3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Timecode: 2:29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997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Timecode: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8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ECOG, Eastern Cooperative Oncology Group; mHSPC, metastatic hormone-sensitive prostate cancer; PS, performance status; PSA, prostate-specific antigen; rPFS, radiographic progression-free survival.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A38DF-6C33-40B9-8998-8C037513C6B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67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Abi, abiraterone acetate + prednisone; f/u, follow-up; ITT, intention-to-treat; m, median; Ola, olaparib; OS, overall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97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Abi, abiraterone;</a:t>
            </a:r>
            <a:r>
              <a:rPr lang="en-US" i="1" baseline="0" dirty="0"/>
              <a:t> </a:t>
            </a:r>
            <a:r>
              <a:rPr lang="en-US" i="1" dirty="0"/>
              <a:t>HRR, homologous recombination</a:t>
            </a:r>
            <a:r>
              <a:rPr lang="en-US" i="1" baseline="0" dirty="0"/>
              <a:t> repair; ITT, intention-to-treat; Ola, olaparib; OS, overall survival.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9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Abi, abiraterone acetate + prednisone;</a:t>
            </a:r>
            <a:r>
              <a:rPr lang="en-US" i="1" baseline="0" dirty="0"/>
              <a:t> NR, not reached; Ola, olaparib; OS, overall survival.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44CEF-2FF8-4E90-A682-FEFAA9A6C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57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Abi, abiraterone acetate + prednisone; </a:t>
            </a:r>
            <a:r>
              <a:rPr lang="en-US" i="1" baseline="0" dirty="0"/>
              <a:t>AE, adverse event; Gr, grade; Ola, olaparib.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1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AAP, abiraterone acetate + prednisone; AE, adverse event; HRRm, homologous recombination repair mutation; Nira, niraparib; PSA, prostate-specific antigen; rPFS, radiographic progression-free survival.</a:t>
            </a:r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D61CA-2BF9-405B-9390-23F4AACF6F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AAP, abiraterone acetate + prednisone; HRRm, homologous recombination repair mutation; Nira, niraparib; PFS, progression-free survival.</a:t>
            </a:r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D61CA-2BF9-405B-9390-23F4AACF6F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9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964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144042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1B4B9F-C1AD-473A-9DFD-9AC86F98086E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396958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2A179F37-E3A4-41FF-BD92-DEE1BD951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89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00469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2A179F37-E3A4-41FF-BD92-DEE1BD951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915FA4-0388-4413-AC17-072EA18699F1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679562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33615CCD-723B-4AD7-8A55-20E3B23D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7036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40470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33615CCD-723B-4AD7-8A55-20E3B23D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81DCBF-623B-4EF8-B932-CB3B1B7C15A4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817210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E545D14B-E803-4B04-B3A4-2D14402EC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322910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379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43117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E545D14B-E803-4B04-B3A4-2D14402EC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144042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72910-5AAE-4C5D-B24C-41C0145F65D8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408351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41878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:BU 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8EB678-33CA-4DCB-A177-8BAD2D4368DA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9353425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E9529ED-E945-4996-B7F4-B70DF68F5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0468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177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E9529ED-E945-4996-B7F4-B70DF68F5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DD5301-0546-4FA1-954B-62CD9F93ADD5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177417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6F7ADE-05EE-4BB4-99FF-C73DE9E2C0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9963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6F7ADE-05EE-4BB4-99FF-C73DE9E2C0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56ED78-2692-418A-9BCE-03AA64191FC5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286108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85BE17-3001-43A8-B1C8-A2A45892E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0977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00469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85BE17-3001-43A8-B1C8-A2A45892E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887FF8-5490-49C8-8717-D28E71D1B76F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739161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41006134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019DF-9FEF-4E6D-934F-C2B834316A5A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8881964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329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74FFC-958B-4BBB-9BAE-F28668C48AC1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740895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dChall-Q&amp;A-EARN-UY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9F80F76F-D900-934A-8BBD-7199A3DA5350}"/>
              </a:ext>
            </a:extLst>
          </p:cNvPr>
          <p:cNvSpPr/>
          <p:nvPr userDrawn="1"/>
        </p:nvSpPr>
        <p:spPr>
          <a:xfrm>
            <a:off x="-7620" y="-10160"/>
            <a:ext cx="12216384" cy="4856902"/>
          </a:xfrm>
          <a:custGeom>
            <a:avLst/>
            <a:gdLst>
              <a:gd name="connsiteX0" fmla="*/ 0 w 12192000"/>
              <a:gd name="connsiteY0" fmla="*/ 0 h 4856902"/>
              <a:gd name="connsiteX1" fmla="*/ 12192000 w 12192000"/>
              <a:gd name="connsiteY1" fmla="*/ 0 h 4856902"/>
              <a:gd name="connsiteX2" fmla="*/ 12192000 w 12192000"/>
              <a:gd name="connsiteY2" fmla="*/ 324091 h 4856902"/>
              <a:gd name="connsiteX3" fmla="*/ 12192000 w 12192000"/>
              <a:gd name="connsiteY3" fmla="*/ 4532811 h 4856902"/>
              <a:gd name="connsiteX4" fmla="*/ 12192000 w 12192000"/>
              <a:gd name="connsiteY4" fmla="*/ 4856902 h 4856902"/>
              <a:gd name="connsiteX5" fmla="*/ 0 w 12192000"/>
              <a:gd name="connsiteY5" fmla="*/ 4856902 h 4856902"/>
              <a:gd name="connsiteX6" fmla="*/ 0 w 12192000"/>
              <a:gd name="connsiteY6" fmla="*/ 4532811 h 4856902"/>
              <a:gd name="connsiteX7" fmla="*/ 0 w 12192000"/>
              <a:gd name="connsiteY7" fmla="*/ 324091 h 485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856902">
                <a:moveTo>
                  <a:pt x="0" y="0"/>
                </a:moveTo>
                <a:lnTo>
                  <a:pt x="12192000" y="0"/>
                </a:lnTo>
                <a:lnTo>
                  <a:pt x="12192000" y="324091"/>
                </a:lnTo>
                <a:lnTo>
                  <a:pt x="12192000" y="4532811"/>
                </a:lnTo>
                <a:lnTo>
                  <a:pt x="12192000" y="4856902"/>
                </a:lnTo>
                <a:lnTo>
                  <a:pt x="0" y="4856902"/>
                </a:lnTo>
                <a:lnTo>
                  <a:pt x="0" y="4532811"/>
                </a:lnTo>
                <a:lnTo>
                  <a:pt x="0" y="3240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CC32A5-DDDD-6F4F-9364-3973A8FA2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5" y="164434"/>
            <a:ext cx="2081711" cy="309075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354383B-E085-B84D-ABEE-0BA05C73F076}"/>
              </a:ext>
            </a:extLst>
          </p:cNvPr>
          <p:cNvSpPr/>
          <p:nvPr userDrawn="1"/>
        </p:nvSpPr>
        <p:spPr>
          <a:xfrm>
            <a:off x="-7620" y="1870661"/>
            <a:ext cx="12207240" cy="4967840"/>
          </a:xfrm>
          <a:custGeom>
            <a:avLst/>
            <a:gdLst>
              <a:gd name="connsiteX0" fmla="*/ 1 w 12207240"/>
              <a:gd name="connsiteY0" fmla="*/ 76 h 4967840"/>
              <a:gd name="connsiteX1" fmla="*/ 6114136 w 12207240"/>
              <a:gd name="connsiteY1" fmla="*/ 1045385 h 4967840"/>
              <a:gd name="connsiteX2" fmla="*/ 12206375 w 12207240"/>
              <a:gd name="connsiteY2" fmla="*/ 76 h 4967840"/>
              <a:gd name="connsiteX3" fmla="*/ 12207218 w 12207240"/>
              <a:gd name="connsiteY3" fmla="*/ 890024 h 4967840"/>
              <a:gd name="connsiteX4" fmla="*/ 12206945 w 12207240"/>
              <a:gd name="connsiteY4" fmla="*/ 1122287 h 4967840"/>
              <a:gd name="connsiteX5" fmla="*/ 12207218 w 12207240"/>
              <a:gd name="connsiteY5" fmla="*/ 1410724 h 4967840"/>
              <a:gd name="connsiteX6" fmla="*/ 12206161 w 12207240"/>
              <a:gd name="connsiteY6" fmla="*/ 2308902 h 4967840"/>
              <a:gd name="connsiteX7" fmla="*/ 12203126 w 12207240"/>
              <a:gd name="connsiteY7" fmla="*/ 3989960 h 4967840"/>
              <a:gd name="connsiteX8" fmla="*/ 12203374 w 12207240"/>
              <a:gd name="connsiteY8" fmla="*/ 4447140 h 4967840"/>
              <a:gd name="connsiteX9" fmla="*/ 12203092 w 12207240"/>
              <a:gd name="connsiteY9" fmla="*/ 4447140 h 4967840"/>
              <a:gd name="connsiteX10" fmla="*/ 12203374 w 12207240"/>
              <a:gd name="connsiteY10" fmla="*/ 4967840 h 4967840"/>
              <a:gd name="connsiteX11" fmla="*/ 0 w 12207240"/>
              <a:gd name="connsiteY11" fmla="*/ 4967840 h 4967840"/>
              <a:gd name="connsiteX12" fmla="*/ 0 w 12207240"/>
              <a:gd name="connsiteY12" fmla="*/ 4674007 h 4967840"/>
              <a:gd name="connsiteX13" fmla="*/ 0 w 12207240"/>
              <a:gd name="connsiteY13" fmla="*/ 4447140 h 4967840"/>
              <a:gd name="connsiteX14" fmla="*/ 0 w 12207240"/>
              <a:gd name="connsiteY14" fmla="*/ 4153307 h 4967840"/>
              <a:gd name="connsiteX15" fmla="*/ 0 w 12207240"/>
              <a:gd name="connsiteY15" fmla="*/ 4146557 h 4967840"/>
              <a:gd name="connsiteX16" fmla="*/ 0 w 12207240"/>
              <a:gd name="connsiteY16" fmla="*/ 3625857 h 4967840"/>
              <a:gd name="connsiteX17" fmla="*/ 1 w 12207240"/>
              <a:gd name="connsiteY17" fmla="*/ 549650 h 4967840"/>
              <a:gd name="connsiteX18" fmla="*/ 1 w 12207240"/>
              <a:gd name="connsiteY18" fmla="*/ 520776 h 496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207240" h="4967840">
                <a:moveTo>
                  <a:pt x="1" y="76"/>
                </a:moveTo>
                <a:cubicBezTo>
                  <a:pt x="13460" y="-10291"/>
                  <a:pt x="2547356" y="1042322"/>
                  <a:pt x="6114136" y="1045385"/>
                </a:cubicBezTo>
                <a:cubicBezTo>
                  <a:pt x="9900276" y="1055753"/>
                  <a:pt x="12229286" y="3139"/>
                  <a:pt x="12206375" y="76"/>
                </a:cubicBezTo>
                <a:cubicBezTo>
                  <a:pt x="12207099" y="294805"/>
                  <a:pt x="12207317" y="591729"/>
                  <a:pt x="12207218" y="890024"/>
                </a:cubicBezTo>
                <a:lnTo>
                  <a:pt x="12206945" y="1122287"/>
                </a:lnTo>
                <a:lnTo>
                  <a:pt x="12207218" y="1410724"/>
                </a:lnTo>
                <a:cubicBezTo>
                  <a:pt x="12207119" y="1709020"/>
                  <a:pt x="12206704" y="2008686"/>
                  <a:pt x="12206161" y="2308902"/>
                </a:cubicBezTo>
                <a:lnTo>
                  <a:pt x="12203126" y="3989960"/>
                </a:lnTo>
                <a:lnTo>
                  <a:pt x="12203374" y="4447140"/>
                </a:lnTo>
                <a:lnTo>
                  <a:pt x="12203092" y="4447140"/>
                </a:lnTo>
                <a:lnTo>
                  <a:pt x="12203374" y="4967840"/>
                </a:lnTo>
                <a:lnTo>
                  <a:pt x="0" y="4967840"/>
                </a:lnTo>
                <a:lnTo>
                  <a:pt x="0" y="4674007"/>
                </a:lnTo>
                <a:lnTo>
                  <a:pt x="0" y="4447140"/>
                </a:lnTo>
                <a:lnTo>
                  <a:pt x="0" y="4153307"/>
                </a:lnTo>
                <a:lnTo>
                  <a:pt x="0" y="4146557"/>
                </a:lnTo>
                <a:lnTo>
                  <a:pt x="0" y="3625857"/>
                </a:lnTo>
                <a:cubicBezTo>
                  <a:pt x="0" y="2586233"/>
                  <a:pt x="1" y="1627200"/>
                  <a:pt x="1" y="549650"/>
                </a:cubicBezTo>
                <a:lnTo>
                  <a:pt x="1" y="52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9" name="Horizontal Swoosh">
            <a:extLst>
              <a:ext uri="{FF2B5EF4-FFF2-40B4-BE49-F238E27FC236}">
                <a16:creationId xmlns:a16="http://schemas.microsoft.com/office/drawing/2014/main" id="{2DA9CEC9-36E3-D14B-AFD8-837FF5C0B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500192" y="-3742749"/>
            <a:ext cx="1191615" cy="122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3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na molecule and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78DD051-D44B-B8D2-2442-BD7E30428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731" y="3678238"/>
            <a:ext cx="6107501" cy="3179762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211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8638" indent="0" algn="ctr">
              <a:buNone/>
              <a:defRPr/>
            </a:lvl2pPr>
            <a:lvl3pPr marL="857277" indent="0" algn="ctr">
              <a:buNone/>
              <a:defRPr/>
            </a:lvl3pPr>
            <a:lvl4pPr marL="1285915" indent="0" algn="ctr">
              <a:buNone/>
              <a:defRPr/>
            </a:lvl4pPr>
            <a:lvl5pPr marL="1714553" indent="0" algn="ctr">
              <a:buNone/>
              <a:defRPr/>
            </a:lvl5pPr>
            <a:lvl6pPr marL="2143192" indent="0" algn="ctr">
              <a:buNone/>
              <a:defRPr/>
            </a:lvl6pPr>
            <a:lvl7pPr marL="2571830" indent="0" algn="ctr">
              <a:buNone/>
              <a:defRPr/>
            </a:lvl7pPr>
            <a:lvl8pPr marL="3000469" indent="0" algn="ctr">
              <a:buNone/>
              <a:defRPr/>
            </a:lvl8pPr>
            <a:lvl9pPr marL="34291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74336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6702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1875"/>
            </a:lvl1pPr>
            <a:lvl2pPr marL="428638" indent="0">
              <a:buNone/>
              <a:defRPr sz="1688"/>
            </a:lvl2pPr>
            <a:lvl3pPr marL="857277" indent="0">
              <a:buNone/>
              <a:defRPr sz="1500"/>
            </a:lvl3pPr>
            <a:lvl4pPr marL="1285915" indent="0">
              <a:buNone/>
              <a:defRPr sz="1313"/>
            </a:lvl4pPr>
            <a:lvl5pPr marL="1714553" indent="0">
              <a:buNone/>
              <a:defRPr sz="1313"/>
            </a:lvl5pPr>
            <a:lvl6pPr marL="2143192" indent="0">
              <a:buNone/>
              <a:defRPr sz="1313"/>
            </a:lvl6pPr>
            <a:lvl7pPr marL="2571830" indent="0">
              <a:buNone/>
              <a:defRPr sz="1313"/>
            </a:lvl7pPr>
            <a:lvl8pPr marL="3000469" indent="0">
              <a:buNone/>
              <a:defRPr sz="1313"/>
            </a:lvl8pPr>
            <a:lvl9pPr marL="3429107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5923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1" y="1906589"/>
            <a:ext cx="5101167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9" y="1906589"/>
            <a:ext cx="5103283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266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863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46996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382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5981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0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8332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2023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2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1621" y="569915"/>
            <a:ext cx="2601383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51" y="569915"/>
            <a:ext cx="7603067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89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B7B811-74B2-31E5-5EDF-E2C3E998F459}"/>
              </a:ext>
            </a:extLst>
          </p:cNvPr>
          <p:cNvGrpSpPr/>
          <p:nvPr userDrawn="1"/>
        </p:nvGrpSpPr>
        <p:grpSpPr>
          <a:xfrm>
            <a:off x="8867163" y="6298816"/>
            <a:ext cx="2876364" cy="394353"/>
            <a:chOff x="8869472" y="6298815"/>
            <a:chExt cx="2877113" cy="394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E6F027-F580-0051-8F4E-9CFDD38EF6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8B518F-CD3C-2E56-BCD8-87BA2DE9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4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37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37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860CEF-B07A-B0DB-2635-CBEC2B8870BD}"/>
              </a:ext>
            </a:extLst>
          </p:cNvPr>
          <p:cNvGrpSpPr/>
          <p:nvPr userDrawn="1"/>
        </p:nvGrpSpPr>
        <p:grpSpPr>
          <a:xfrm>
            <a:off x="8867163" y="6298816"/>
            <a:ext cx="2876364" cy="394353"/>
            <a:chOff x="8869472" y="6298815"/>
            <a:chExt cx="2877113" cy="394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80DF93-0034-ED66-1BB0-EA9A8AB7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3E6571-86A7-515D-CA11-D3C95AE38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114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914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36C00A-76EB-ADD6-5FC5-AA3EF86959B2}"/>
              </a:ext>
            </a:extLst>
          </p:cNvPr>
          <p:cNvGrpSpPr/>
          <p:nvPr userDrawn="1"/>
        </p:nvGrpSpPr>
        <p:grpSpPr>
          <a:xfrm>
            <a:off x="8867163" y="6298816"/>
            <a:ext cx="2876364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F4B00F-7E8C-6E8F-5B6E-1024BF5A2A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BDD426-20EE-BF10-3F92-44475697A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96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70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581800-5047-7676-088F-294E2A69B4C4}"/>
              </a:ext>
            </a:extLst>
          </p:cNvPr>
          <p:cNvGrpSpPr/>
          <p:nvPr userDrawn="1"/>
        </p:nvGrpSpPr>
        <p:grpSpPr>
          <a:xfrm>
            <a:off x="8867163" y="6298816"/>
            <a:ext cx="2876364" cy="394353"/>
            <a:chOff x="8869472" y="6298815"/>
            <a:chExt cx="2877113" cy="3943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B3D6FA-603E-71A0-5A3D-B2CE9BFBF6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B74116-6E7B-BCB0-B22C-607CDE339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13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946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93674E-F04B-A322-E69C-F6979CB89AA3}"/>
              </a:ext>
            </a:extLst>
          </p:cNvPr>
          <p:cNvGrpSpPr/>
          <p:nvPr userDrawn="1"/>
        </p:nvGrpSpPr>
        <p:grpSpPr>
          <a:xfrm>
            <a:off x="8867163" y="6298816"/>
            <a:ext cx="2876364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B66A71-2208-AA5A-5319-AF9CBBE7F1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173B27-1C16-1B9A-7764-73F13DDE6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505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1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na molecule and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78DD051-D44B-B8D2-2442-BD7E30428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731" y="3678238"/>
            <a:ext cx="6107501" cy="3179762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272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189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5E5A3A-7F61-9657-80C0-9CD7578FE3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1157D6-CBE3-5FCB-5C8C-F03741FB2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8ABEF7-1EBC-2B4E-AB38-DCB17BA2E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917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92DE2A2-02C2-53E5-43A5-8DF4D4CAEE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72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01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2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D05856-3274-8413-3A54-8EAAFE57C4EE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4D9A61-3534-E56C-7E2E-8C5943B15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7E72F7-7831-A6C1-BF3A-922E21FD1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910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300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7262F4-8A36-AB43-238F-C11F8775B352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81EE24-57F9-5669-E3A3-8188882C2E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64F5EF-EA1C-3037-790D-36DFC356A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052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63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FF13DD-84D3-A4B2-1F0B-D26411D7DB3A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761C2D-0B7D-0BA1-9142-62A1668CE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7B2F18-86D9-0E74-A769-5F3BE10E3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605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949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F78425-2241-CD37-EF40-A779D8D43E03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EBF632-611A-0651-E2F0-EB5993A11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B0E7D8-D51D-3046-27B9-45C45EC28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994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7CE32AB-2C45-F7CF-C952-68462BDD1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4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1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7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8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189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2"/>
            <a:ext cx="3001283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453626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0596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7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9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144843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299157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561"/>
            <a:ext cx="9144000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670"/>
            <a:ext cx="9144000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910" indent="0" algn="ctr">
              <a:buNone/>
              <a:defRPr sz="1600"/>
            </a:lvl7pPr>
            <a:lvl8pPr marL="3201087" indent="0" algn="ctr">
              <a:buNone/>
              <a:defRPr sz="1600"/>
            </a:lvl8pPr>
            <a:lvl9pPr marL="36582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77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6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39"/>
            <a:ext cx="10515600" cy="28532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269"/>
            <a:ext cx="10515600" cy="1500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24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947"/>
            <a:ext cx="5181600" cy="4352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947"/>
            <a:ext cx="5181600" cy="4352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75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89"/>
            <a:ext cx="10515600" cy="13257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457"/>
            <a:ext cx="5157787" cy="8240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910" indent="0">
              <a:buNone/>
              <a:defRPr sz="1600" b="1"/>
            </a:lvl7pPr>
            <a:lvl8pPr marL="3201087" indent="0">
              <a:buNone/>
              <a:defRPr sz="1600" b="1"/>
            </a:lvl8pPr>
            <a:lvl9pPr marL="36582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513"/>
            <a:ext cx="5157787" cy="36852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457"/>
            <a:ext cx="5183188" cy="8240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910" indent="0">
              <a:buNone/>
              <a:defRPr sz="1600" b="1"/>
            </a:lvl7pPr>
            <a:lvl8pPr marL="3201087" indent="0">
              <a:buNone/>
              <a:defRPr sz="1600" b="1"/>
            </a:lvl8pPr>
            <a:lvl9pPr marL="36582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513"/>
            <a:ext cx="5183188" cy="36852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40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96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13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80"/>
            <a:ext cx="3932237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00"/>
            <a:ext cx="6172200" cy="48744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762"/>
            <a:ext cx="3932237" cy="3812255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910" indent="0">
              <a:buNone/>
              <a:defRPr sz="1000"/>
            </a:lvl7pPr>
            <a:lvl8pPr marL="3201087" indent="0">
              <a:buNone/>
              <a:defRPr sz="1000"/>
            </a:lvl8pPr>
            <a:lvl9pPr marL="365826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74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80"/>
            <a:ext cx="3932237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00"/>
            <a:ext cx="6172200" cy="4874477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910" indent="0">
              <a:buNone/>
              <a:defRPr sz="2000"/>
            </a:lvl7pPr>
            <a:lvl8pPr marL="3201087" indent="0">
              <a:buNone/>
              <a:defRPr sz="2000"/>
            </a:lvl8pPr>
            <a:lvl9pPr marL="36582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762"/>
            <a:ext cx="3932237" cy="3812255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910" indent="0">
              <a:buNone/>
              <a:defRPr sz="1000"/>
            </a:lvl7pPr>
            <a:lvl8pPr marL="3201087" indent="0">
              <a:buNone/>
              <a:defRPr sz="1000"/>
            </a:lvl8pPr>
            <a:lvl9pPr marL="365826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58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9"/>
            <a:ext cx="2628900" cy="58128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89"/>
            <a:ext cx="7734300" cy="58128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18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F845-04D9-4FAC-B410-BCD4BEA8F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69" y="397787"/>
            <a:ext cx="10972800" cy="39262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0BF4DD-992A-4235-9B4F-E1BEA0DF7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69" y="790415"/>
            <a:ext cx="10972800" cy="47851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</a:defRPr>
            </a:lvl1pPr>
            <a:lvl2pPr marL="365751" indent="0">
              <a:buFontTx/>
              <a:buNone/>
              <a:defRPr/>
            </a:lvl2pPr>
            <a:lvl3pPr marL="609585" indent="0">
              <a:buFontTx/>
              <a:buNone/>
              <a:defRPr/>
            </a:lvl3pPr>
            <a:lvl4pPr marL="731502" indent="0">
              <a:buFontTx/>
              <a:buNone/>
              <a:defRPr/>
            </a:lvl4pPr>
            <a:lvl5pPr marL="97533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F612C5-D58D-40FA-9442-918AD29D8F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2" y="1333498"/>
            <a:ext cx="10742769" cy="4571999"/>
          </a:xfrm>
        </p:spPr>
        <p:txBody>
          <a:bodyPr/>
          <a:lstStyle>
            <a:lvl1pPr marL="457189" indent="-457189">
              <a:buFont typeface="+mj-lt"/>
              <a:buAutoNum type="arabicPeriod"/>
              <a:defRPr/>
            </a:lvl1pPr>
            <a:lvl2pPr marL="822939" indent="-457189">
              <a:buFont typeface="+mj-lt"/>
              <a:buAutoNum type="alphaUcPeriod"/>
              <a:defRPr/>
            </a:lvl2pPr>
            <a:lvl3pPr marL="1188690" indent="-457189">
              <a:buFont typeface="+mj-lt"/>
              <a:buAutoNum type="romanLcPeriod"/>
              <a:defRPr/>
            </a:lvl3pPr>
            <a:lvl4pPr marL="1402045" indent="-304792">
              <a:buFont typeface="+mj-lt"/>
              <a:buAutoNum type="alphaLcPeriod"/>
              <a:defRPr/>
            </a:lvl4pPr>
            <a:lvl5pPr marL="1767796" indent="-304792">
              <a:buFont typeface="+mj-lt"/>
              <a:buAutoNum type="romanLcPeriod"/>
              <a:defRPr/>
            </a:lvl5pPr>
            <a:lvl6pPr marL="2133547" indent="-304792">
              <a:buFont typeface="+mj-lt"/>
              <a:buAutoNum type="alphaLcPeriod"/>
              <a:defRPr/>
            </a:lvl6pPr>
            <a:lvl7pPr marL="2575496" indent="-380990">
              <a:buFont typeface="+mj-lt"/>
              <a:buAutoNum type="romanLcPeriod"/>
              <a:defRPr/>
            </a:lvl7pPr>
            <a:lvl8pPr marL="2865048" indent="-304792">
              <a:buFont typeface="+mj-lt"/>
              <a:buAutoNum type="alphaLcPeriod"/>
              <a:defRPr/>
            </a:lvl8pPr>
            <a:lvl9pPr marL="3306997" indent="-380990">
              <a:buFont typeface="+mj-lt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856793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360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-L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755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978620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02109A-F2F6-6C45-914D-AF9325565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6912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F0DEF2-0937-2B41-BBF7-5A925BF5E9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470477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70ADA5-D249-DF4E-9628-0C44C2A9C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36737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5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D00E7-4CA1-B14F-A2A9-B250C76DE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44037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C4A056-767E-7846-ADD6-6B974878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358108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E26E41-BE52-EA4D-9723-BC2D74815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81B53C-8B67-2A4C-A0EB-8E19D7EA1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27902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BECD78-4FC2-FE4A-B0AD-B67981B7F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D62FE7-9E3C-C642-B5F9-6FC990620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304289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8784519-ACB7-864D-9900-D7AE9DBF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289545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16857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5718AC-2FD5-0440-95AD-599C14F5A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22A12F-A14E-494C-B19F-804882DB1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413991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4AAD2D-984D-E544-BD25-871E6B66A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3865CA-3CF8-D949-8BB9-0AAC2100F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667980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1709C7-12E6-844D-A9A7-0947E09376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123E37-5834-2642-9C6F-AB0F6E200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029024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9083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B8EEF4-EC73-414D-BC41-9FC13827D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0BD4B-501C-C344-A596-388688D86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766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377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E6E611-6A87-6A4E-9A21-3D61C39F2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11CB88-F6CF-8D4D-AC16-80C4475AE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366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F7DEDA-B224-3342-9EBB-7357C367E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5BFC60-AF06-E843-A18B-2B960A3787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33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A40195-06BC-7C49-A95F-A02178B1C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462082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F5EE89-7A94-684A-AC6B-059566036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48842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 GLOBAL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8864" y="3929145"/>
            <a:ext cx="171308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08864" y="2770297"/>
            <a:ext cx="11065820" cy="738664"/>
          </a:xfrm>
          <a:prstGeom prst="rect">
            <a:avLst/>
          </a:prstGeom>
          <a:noFill/>
        </p:spPr>
        <p:txBody>
          <a:bodyPr wrap="square" lIns="0" rIns="0" anchor="b" anchorCtr="0">
            <a:spAutoFit/>
          </a:bodyPr>
          <a:lstStyle>
            <a:lvl1pPr algn="l">
              <a:lnSpc>
                <a:spcPct val="10000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Breaker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5" y="324949"/>
            <a:ext cx="1713083" cy="3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29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pos="544">
          <p15:clr>
            <a:srgbClr val="FBAE40"/>
          </p15:clr>
        </p15:guide>
        <p15:guide id="4" orient="horz" pos="3435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73687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U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02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8864" y="3929145"/>
            <a:ext cx="171308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08864" y="2770297"/>
            <a:ext cx="11065820" cy="738664"/>
          </a:xfrm>
          <a:prstGeom prst="rect">
            <a:avLst/>
          </a:prstGeom>
          <a:noFill/>
        </p:spPr>
        <p:txBody>
          <a:bodyPr wrap="square" lIns="0" rIns="0" anchor="b" anchorCtr="0">
            <a:spAutoFit/>
          </a:bodyPr>
          <a:lstStyle>
            <a:lvl1pPr algn="l">
              <a:lnSpc>
                <a:spcPct val="10000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Breaker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" y="324949"/>
            <a:ext cx="1312443" cy="3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6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pos="544">
          <p15:clr>
            <a:srgbClr val="FBAE40"/>
          </p15:clr>
        </p15:guide>
        <p15:guide id="4" orient="horz" pos="343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D066C5A-B5A7-B04C-AB0C-46486F5BC2BB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1428" r="6843" b="1465"/>
          <a:stretch/>
        </p:blipFill>
        <p:spPr>
          <a:xfrm>
            <a:off x="-24384" y="-1315"/>
            <a:ext cx="1224076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04B0E0-0D23-EE43-BBCD-AE7E983F9918}"/>
              </a:ext>
            </a:extLst>
          </p:cNvPr>
          <p:cNvSpPr/>
          <p:nvPr userDrawn="1"/>
        </p:nvSpPr>
        <p:spPr>
          <a:xfrm>
            <a:off x="-22951" y="-41442"/>
            <a:ext cx="12237901" cy="914399"/>
          </a:xfrm>
          <a:prstGeom prst="rect">
            <a:avLst/>
          </a:prstGeom>
          <a:solidFill>
            <a:srgbClr val="4C4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FAD50C-3B80-6E4C-93D6-8B6C88E44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14" y="280798"/>
            <a:ext cx="2986575" cy="303247"/>
          </a:xfrm>
          <a:prstGeom prst="rect">
            <a:avLst/>
          </a:prstGeom>
        </p:spPr>
      </p:pic>
      <p:sp>
        <p:nvSpPr>
          <p:cNvPr id="84" name="Title 1"/>
          <p:cNvSpPr>
            <a:spLocks noGrp="1"/>
          </p:cNvSpPr>
          <p:nvPr>
            <p:ph type="ctrTitle" hasCustomPrompt="1"/>
          </p:nvPr>
        </p:nvSpPr>
        <p:spPr>
          <a:xfrm>
            <a:off x="3352800" y="1832220"/>
            <a:ext cx="5486400" cy="158191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733" b="0" i="0" cap="none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2234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0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51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E7749-CD9C-41B9-A9AF-CFB2BF2F7868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917163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1417801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37DE0D-B369-4024-A966-884A1BF5DDA7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9457530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264569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C06593-0B3D-46FF-AFEB-CF8C710BD451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267438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605970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B5DE8E-0607-4B8B-B18E-15DABF9FF8AB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716730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244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BEFF48-2F15-4051-8400-584523B1535C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864611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C47D524-D24E-4966-BEC7-E133614B38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385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936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C47D524-D24E-4966-BEC7-E133614B38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799468-7C34-457F-B439-4F12768C45E3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662620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43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BA78FD-FA89-4675-B2DC-0EBFBF4636FA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241300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659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4255E3-23DF-4591-BAA8-179931707838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4100374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8C7E7DF-1840-40A3-9C9B-BB0C026EA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0560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8C7E7DF-1840-40A3-9C9B-BB0C026EA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45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06D574-3356-4BBC-BBEA-48487DA4F349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5476358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01EBDE80-5172-47F1-AAA1-248B43213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775325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4987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01EBDE80-5172-47F1-AAA1-248B43213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1EBBC4-64C5-4D7D-ADB9-E44308599322}"/>
              </a:ext>
            </a:extLst>
          </p:cNvPr>
          <p:cNvSpPr txBox="1"/>
          <p:nvPr userDrawn="1"/>
        </p:nvSpPr>
        <p:spPr>
          <a:xfrm>
            <a:off x="2022271" y="6661792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398077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322910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099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theme" Target="../theme/theme7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36F54-72BB-4620-9CFC-452427B46963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F6BBD-8822-48B5-81B7-ACA99F90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7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857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8646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61975E-2E34-FF48-89AA-FF16CEB5C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83"/>
          <a:stretch/>
        </p:blipFill>
        <p:spPr>
          <a:xfrm>
            <a:off x="0" y="6223000"/>
            <a:ext cx="6463862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5" y="217035"/>
            <a:ext cx="874487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C3234-6371-87FF-FA21-4786DEDA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7" r="51"/>
          <a:stretch/>
        </p:blipFill>
        <p:spPr>
          <a:xfrm>
            <a:off x="10243476" y="6223000"/>
            <a:ext cx="1948524" cy="635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695EFF-8D6F-4CD2-81A2-3428EDA477EC}"/>
              </a:ext>
            </a:extLst>
          </p:cNvPr>
          <p:cNvCxnSpPr>
            <a:cxnSpLocks/>
          </p:cNvCxnSpPr>
          <p:nvPr userDrawn="1"/>
        </p:nvCxnSpPr>
        <p:spPr>
          <a:xfrm>
            <a:off x="0" y="62230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08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lnSpc>
          <a:spcPct val="100000"/>
        </a:lnSpc>
        <a:spcBef>
          <a:spcPts val="1000"/>
        </a:spcBef>
        <a:buClr>
          <a:srgbClr val="0076A9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947"/>
            <a:ext cx="105156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464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D2A9B-AC56-4D96-9830-D4FBBA4D62D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464"/>
            <a:ext cx="41148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464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5BE79-04BE-41CD-B33F-DEF3CCA8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2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7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1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8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FF0C5-A667-5144-84A0-151212437B98}"/>
              </a:ext>
            </a:extLst>
          </p:cNvPr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b="0" i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85386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Proxima Nova Rg" panose="02000506030000020004" pitchFamily="50" charset="0"/>
        <a:buChar char="-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5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Proxima Nova Rg" panose="02000506030000020004" pitchFamily="50" charset="0"/>
        <a:buChar char="-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5352" y="569913"/>
            <a:ext cx="10407649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9"/>
            <a:ext cx="10407649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9142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28638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+mj-lt"/>
          <a:ea typeface="+mj-ea"/>
          <a:cs typeface="+mj-cs"/>
        </a:defRPr>
      </a:lvl1pPr>
      <a:lvl2pPr marL="404825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07238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0965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12063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440701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86934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297977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726616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03337" indent="-303619" algn="l" defTabSz="428638" rtl="0" fontAlgn="base" hangingPunct="0">
        <a:lnSpc>
          <a:spcPct val="112000"/>
        </a:lnSpc>
        <a:spcBef>
          <a:spcPct val="0"/>
        </a:spcBef>
        <a:spcAft>
          <a:spcPts val="1336"/>
        </a:spcAft>
        <a:buClr>
          <a:srgbClr val="000000"/>
        </a:buClr>
        <a:buSzPct val="45000"/>
        <a:buFont typeface="StarSymbol" charset="0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08162" indent="-267899" algn="l" defTabSz="428638" rtl="0" fontAlgn="base" hangingPunct="0">
        <a:lnSpc>
          <a:spcPct val="112000"/>
        </a:lnSpc>
        <a:spcBef>
          <a:spcPct val="0"/>
        </a:spcBef>
        <a:spcAft>
          <a:spcPts val="1067"/>
        </a:spcAft>
        <a:buClr>
          <a:srgbClr val="000000"/>
        </a:buClr>
        <a:buSzPct val="75000"/>
        <a:buFont typeface="StarSymbol" charset="0"/>
        <a:buChar char="–"/>
        <a:defRPr sz="2625">
          <a:solidFill>
            <a:srgbClr val="000000"/>
          </a:solidFill>
          <a:latin typeface="+mn-lt"/>
          <a:ea typeface="+mn-ea"/>
          <a:cs typeface="+mn-cs"/>
        </a:defRPr>
      </a:lvl2pPr>
      <a:lvl3pPr marL="1212987" indent="-202412" algn="l" defTabSz="428638" rtl="0" fontAlgn="base" hangingPunct="0">
        <a:lnSpc>
          <a:spcPct val="112000"/>
        </a:lnSpc>
        <a:spcBef>
          <a:spcPct val="0"/>
        </a:spcBef>
        <a:spcAft>
          <a:spcPts val="797"/>
        </a:spcAft>
        <a:buClr>
          <a:srgbClr val="000000"/>
        </a:buClr>
        <a:buSzPct val="45000"/>
        <a:buFont typeface="StarSymbol" charset="0"/>
        <a:buChar char="●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617812" indent="-200924" algn="l" defTabSz="428638" rtl="0" fontAlgn="base" hangingPunct="0">
        <a:lnSpc>
          <a:spcPct val="112000"/>
        </a:lnSpc>
        <a:spcBef>
          <a:spcPct val="0"/>
        </a:spcBef>
        <a:spcAft>
          <a:spcPts val="539"/>
        </a:spcAft>
        <a:buClr>
          <a:srgbClr val="000000"/>
        </a:buClr>
        <a:buSzPct val="75000"/>
        <a:buFont typeface="StarSymbol" charset="0"/>
        <a:buChar char="–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2022638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2451276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879914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3308552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3737191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5.wdp"/><Relationship Id="rId5" Type="http://schemas.openxmlformats.org/officeDocument/2006/relationships/image" Target="../media/image46.png"/><Relationship Id="rId4" Type="http://schemas.microsoft.com/office/2007/relationships/hdphoto" Target="../media/hdphoto14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1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20.wdp"/><Relationship Id="rId5" Type="http://schemas.openxmlformats.org/officeDocument/2006/relationships/image" Target="../media/image51.png"/><Relationship Id="rId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23.wdp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474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Available and Emerging Therapeutic Approaches in Prostate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J Armstrong MD </a:t>
            </a:r>
            <a:r>
              <a:rPr lang="en-US" dirty="0" err="1"/>
              <a:t>ScM</a:t>
            </a:r>
            <a:r>
              <a:rPr lang="en-US" dirty="0"/>
              <a:t> FACP</a:t>
            </a:r>
          </a:p>
          <a:p>
            <a:r>
              <a:rPr lang="en-US" dirty="0"/>
              <a:t>Professor of Medicine, Surgery, Pharmacology and Cancer Biology</a:t>
            </a:r>
          </a:p>
          <a:p>
            <a:r>
              <a:rPr lang="en-US" dirty="0"/>
              <a:t>Duke Cancer Institute Center for Prostate and Urologic Cancers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65" y="5566814"/>
            <a:ext cx="4057900" cy="7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0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73" y="382843"/>
            <a:ext cx="11998854" cy="586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1">
            <a:extLst>
              <a:ext uri="{FF2B5EF4-FFF2-40B4-BE49-F238E27FC236}">
                <a16:creationId xmlns:a16="http://schemas.microsoft.com/office/drawing/2014/main" id="{AF35DA36-FDE0-2EDB-133E-85D297315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MAGNITUDE: PSA Progression and/or rPFS in </a:t>
            </a:r>
            <a:br>
              <a:rPr lang="en-US" dirty="0"/>
            </a:br>
            <a:r>
              <a:rPr lang="en-US" dirty="0"/>
              <a:t>HRRm- Cohort (Prespecified Early Futility Analysis)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2B0B0-8184-2B9C-7680-4236CBE92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7259" y="2289824"/>
            <a:ext cx="5400621" cy="3564835"/>
          </a:xfrm>
        </p:spPr>
        <p:txBody>
          <a:bodyPr/>
          <a:lstStyle/>
          <a:p>
            <a:pPr marL="230188" indent="-230188">
              <a:spcBef>
                <a:spcPts val="400"/>
              </a:spcBef>
            </a:pPr>
            <a:r>
              <a:rPr lang="en-US" sz="2200" dirty="0"/>
              <a:t>Futility definition (HR ≥1) met in HRRm- cohort at time of preplanned analysis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Composite HR: 1.09 (95% CI: 0.75-1.59)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PSA HR: 1.03 (95% CI: 0.67-1.59)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rPFS HR: 1.03 (95% CI: 0.63-1.67)</a:t>
            </a:r>
          </a:p>
          <a:p>
            <a:pPr marL="230188" indent="-230188">
              <a:spcBef>
                <a:spcPts val="400"/>
              </a:spcBef>
            </a:pPr>
            <a:r>
              <a:rPr lang="en-US" sz="2200" dirty="0"/>
              <a:t>Grade 3/4 AEs higher in niraparib vs placebo arm</a:t>
            </a:r>
          </a:p>
          <a:p>
            <a:pPr marL="230188" indent="-230188">
              <a:spcBef>
                <a:spcPts val="400"/>
              </a:spcBef>
            </a:pPr>
            <a:r>
              <a:rPr lang="en-US" sz="2200" dirty="0"/>
              <a:t>HRRm- enrollment stopped in </a:t>
            </a:r>
            <a:br>
              <a:rPr lang="en-US" sz="2200" dirty="0"/>
            </a:br>
            <a:r>
              <a:rPr lang="en-US" sz="2200" dirty="0"/>
              <a:t>August 2020</a:t>
            </a:r>
          </a:p>
        </p:txBody>
      </p:sp>
      <p:sp>
        <p:nvSpPr>
          <p:cNvPr id="512" name="Text Box 11">
            <a:extLst>
              <a:ext uri="{FF2B5EF4-FFF2-40B4-BE49-F238E27FC236}">
                <a16:creationId xmlns:a16="http://schemas.microsoft.com/office/drawing/2014/main" id="{5B0AD2EF-29CF-6D77-FF01-E8F676B6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40" y="6385740"/>
            <a:ext cx="40227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Chi. JCO. 2023;41:3339. Chi. ASCO GU 2022. Abstr 12.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9B0F8E-652B-6BBE-9B3C-1498BE73A4DC}"/>
              </a:ext>
            </a:extLst>
          </p:cNvPr>
          <p:cNvGraphicFramePr>
            <a:graphicFrameLocks noGrp="1"/>
          </p:cNvGraphicFramePr>
          <p:nvPr/>
        </p:nvGraphicFramePr>
        <p:xfrm>
          <a:off x="1653022" y="4002137"/>
          <a:ext cx="41148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8277722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429067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724023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Nira + AAP</a:t>
                      </a:r>
                      <a:br>
                        <a:rPr lang="en-US" sz="12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(n = 117)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Placebo + AAP</a:t>
                      </a:r>
                      <a:br>
                        <a:rPr lang="en-US" sz="12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(n = 116)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222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Median progression, mo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9.6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NE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242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HR (95% CI)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1.09 (0.75-1.57; </a:t>
                      </a:r>
                      <a:r>
                        <a:rPr lang="en-US" sz="1200" i="1" dirty="0">
                          <a:solidFill>
                            <a:sysClr val="windowText" lastClr="000000"/>
                          </a:solidFill>
                        </a:rPr>
                        <a:t>P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 = .66)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53279"/>
                  </a:ext>
                </a:extLst>
              </a:tr>
            </a:tbl>
          </a:graphicData>
        </a:graphic>
      </p:graphicFrame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70B74092-9217-FB27-0841-442CE43C0E61}"/>
              </a:ext>
            </a:extLst>
          </p:cNvPr>
          <p:cNvCxnSpPr/>
          <p:nvPr/>
        </p:nvCxnSpPr>
        <p:spPr bwMode="auto">
          <a:xfrm>
            <a:off x="1533242" y="3515728"/>
            <a:ext cx="4701655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50CCEB61-F76B-F144-AD71-2AE83F04B536}"/>
              </a:ext>
            </a:extLst>
          </p:cNvPr>
          <p:cNvSpPr/>
          <p:nvPr/>
        </p:nvSpPr>
        <p:spPr bwMode="auto">
          <a:xfrm>
            <a:off x="1790276" y="2263125"/>
            <a:ext cx="3912358" cy="1246495"/>
          </a:xfrm>
          <a:custGeom>
            <a:avLst/>
            <a:gdLst>
              <a:gd name="connsiteX0" fmla="*/ 0 w 3912358"/>
              <a:gd name="connsiteY0" fmla="*/ 0 h 1246495"/>
              <a:gd name="connsiteX1" fmla="*/ 454925 w 3912358"/>
              <a:gd name="connsiteY1" fmla="*/ 0 h 1246495"/>
              <a:gd name="connsiteX2" fmla="*/ 454925 w 3912358"/>
              <a:gd name="connsiteY2" fmla="*/ 50041 h 1246495"/>
              <a:gd name="connsiteX3" fmla="*/ 527714 w 3912358"/>
              <a:gd name="connsiteY3" fmla="*/ 50041 h 1246495"/>
              <a:gd name="connsiteX4" fmla="*/ 527714 w 3912358"/>
              <a:gd name="connsiteY4" fmla="*/ 263856 h 1246495"/>
              <a:gd name="connsiteX5" fmla="*/ 773373 w 3912358"/>
              <a:gd name="connsiteY5" fmla="*/ 263856 h 1246495"/>
              <a:gd name="connsiteX6" fmla="*/ 773373 w 3912358"/>
              <a:gd name="connsiteY6" fmla="*/ 495868 h 1246495"/>
              <a:gd name="connsiteX7" fmla="*/ 964442 w 3912358"/>
              <a:gd name="connsiteY7" fmla="*/ 495868 h 1246495"/>
              <a:gd name="connsiteX8" fmla="*/ 964442 w 3912358"/>
              <a:gd name="connsiteY8" fmla="*/ 545910 h 1246495"/>
              <a:gd name="connsiteX9" fmla="*/ 1059976 w 3912358"/>
              <a:gd name="connsiteY9" fmla="*/ 545910 h 1246495"/>
              <a:gd name="connsiteX10" fmla="*/ 1059976 w 3912358"/>
              <a:gd name="connsiteY10" fmla="*/ 641444 h 1246495"/>
              <a:gd name="connsiteX11" fmla="*/ 1301087 w 3912358"/>
              <a:gd name="connsiteY11" fmla="*/ 641444 h 1246495"/>
              <a:gd name="connsiteX12" fmla="*/ 1301087 w 3912358"/>
              <a:gd name="connsiteY12" fmla="*/ 741528 h 1246495"/>
              <a:gd name="connsiteX13" fmla="*/ 1524000 w 3912358"/>
              <a:gd name="connsiteY13" fmla="*/ 741528 h 1246495"/>
              <a:gd name="connsiteX14" fmla="*/ 1524000 w 3912358"/>
              <a:gd name="connsiteY14" fmla="*/ 809767 h 1246495"/>
              <a:gd name="connsiteX15" fmla="*/ 1574042 w 3912358"/>
              <a:gd name="connsiteY15" fmla="*/ 809767 h 1246495"/>
              <a:gd name="connsiteX16" fmla="*/ 1574042 w 3912358"/>
              <a:gd name="connsiteY16" fmla="*/ 996286 h 1246495"/>
              <a:gd name="connsiteX17" fmla="*/ 2083558 w 3912358"/>
              <a:gd name="connsiteY17" fmla="*/ 996286 h 1246495"/>
              <a:gd name="connsiteX18" fmla="*/ 2083558 w 3912358"/>
              <a:gd name="connsiteY18" fmla="*/ 1055426 h 1246495"/>
              <a:gd name="connsiteX19" fmla="*/ 2124502 w 3912358"/>
              <a:gd name="connsiteY19" fmla="*/ 1055426 h 1246495"/>
              <a:gd name="connsiteX20" fmla="*/ 2124502 w 3912358"/>
              <a:gd name="connsiteY20" fmla="*/ 1055426 h 1246495"/>
              <a:gd name="connsiteX21" fmla="*/ 2124502 w 3912358"/>
              <a:gd name="connsiteY21" fmla="*/ 1100919 h 1246495"/>
              <a:gd name="connsiteX22" fmla="*/ 2351964 w 3912358"/>
              <a:gd name="connsiteY22" fmla="*/ 1100919 h 1246495"/>
              <a:gd name="connsiteX23" fmla="*/ 2351964 w 3912358"/>
              <a:gd name="connsiteY23" fmla="*/ 1169158 h 1246495"/>
              <a:gd name="connsiteX24" fmla="*/ 2515737 w 3912358"/>
              <a:gd name="connsiteY24" fmla="*/ 1169158 h 1246495"/>
              <a:gd name="connsiteX25" fmla="*/ 2515737 w 3912358"/>
              <a:gd name="connsiteY25" fmla="*/ 1169158 h 1246495"/>
              <a:gd name="connsiteX26" fmla="*/ 2606722 w 3912358"/>
              <a:gd name="connsiteY26" fmla="*/ 1169158 h 1246495"/>
              <a:gd name="connsiteX27" fmla="*/ 2606722 w 3912358"/>
              <a:gd name="connsiteY27" fmla="*/ 1246495 h 1246495"/>
              <a:gd name="connsiteX28" fmla="*/ 2738651 w 3912358"/>
              <a:gd name="connsiteY28" fmla="*/ 1246495 h 1246495"/>
              <a:gd name="connsiteX29" fmla="*/ 2738651 w 3912358"/>
              <a:gd name="connsiteY29" fmla="*/ 1246495 h 1246495"/>
              <a:gd name="connsiteX30" fmla="*/ 3912358 w 3912358"/>
              <a:gd name="connsiteY30" fmla="*/ 1246495 h 12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12358" h="1246495">
                <a:moveTo>
                  <a:pt x="0" y="0"/>
                </a:moveTo>
                <a:lnTo>
                  <a:pt x="454925" y="0"/>
                </a:lnTo>
                <a:lnTo>
                  <a:pt x="454925" y="50041"/>
                </a:lnTo>
                <a:lnTo>
                  <a:pt x="527714" y="50041"/>
                </a:lnTo>
                <a:lnTo>
                  <a:pt x="527714" y="263856"/>
                </a:lnTo>
                <a:lnTo>
                  <a:pt x="773373" y="263856"/>
                </a:lnTo>
                <a:lnTo>
                  <a:pt x="773373" y="495868"/>
                </a:lnTo>
                <a:lnTo>
                  <a:pt x="964442" y="495868"/>
                </a:lnTo>
                <a:lnTo>
                  <a:pt x="964442" y="545910"/>
                </a:lnTo>
                <a:lnTo>
                  <a:pt x="1059976" y="545910"/>
                </a:lnTo>
                <a:lnTo>
                  <a:pt x="1059976" y="641444"/>
                </a:lnTo>
                <a:lnTo>
                  <a:pt x="1301087" y="641444"/>
                </a:lnTo>
                <a:lnTo>
                  <a:pt x="1301087" y="741528"/>
                </a:lnTo>
                <a:lnTo>
                  <a:pt x="1524000" y="741528"/>
                </a:lnTo>
                <a:lnTo>
                  <a:pt x="1524000" y="809767"/>
                </a:lnTo>
                <a:lnTo>
                  <a:pt x="1574042" y="809767"/>
                </a:lnTo>
                <a:lnTo>
                  <a:pt x="1574042" y="996286"/>
                </a:lnTo>
                <a:lnTo>
                  <a:pt x="2083558" y="996286"/>
                </a:lnTo>
                <a:lnTo>
                  <a:pt x="2083558" y="1055426"/>
                </a:lnTo>
                <a:lnTo>
                  <a:pt x="2124502" y="1055426"/>
                </a:lnTo>
                <a:lnTo>
                  <a:pt x="2124502" y="1055426"/>
                </a:lnTo>
                <a:lnTo>
                  <a:pt x="2124502" y="1100919"/>
                </a:lnTo>
                <a:lnTo>
                  <a:pt x="2351964" y="1100919"/>
                </a:lnTo>
                <a:lnTo>
                  <a:pt x="2351964" y="1169158"/>
                </a:lnTo>
                <a:lnTo>
                  <a:pt x="2515737" y="1169158"/>
                </a:lnTo>
                <a:lnTo>
                  <a:pt x="2515737" y="1169158"/>
                </a:lnTo>
                <a:lnTo>
                  <a:pt x="2606722" y="1169158"/>
                </a:lnTo>
                <a:lnTo>
                  <a:pt x="2606722" y="1246495"/>
                </a:lnTo>
                <a:lnTo>
                  <a:pt x="2738651" y="1246495"/>
                </a:lnTo>
                <a:lnTo>
                  <a:pt x="2738651" y="1246495"/>
                </a:lnTo>
                <a:lnTo>
                  <a:pt x="3912358" y="1246495"/>
                </a:lnTo>
              </a:path>
            </a:pathLst>
          </a:custGeom>
          <a:noFill/>
          <a:ln w="28575">
            <a:solidFill>
              <a:srgbClr val="E1471D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8" name="Group 517">
            <a:extLst>
              <a:ext uri="{FF2B5EF4-FFF2-40B4-BE49-F238E27FC236}">
                <a16:creationId xmlns:a16="http://schemas.microsoft.com/office/drawing/2014/main" id="{42A3B787-4A27-6DC8-1A29-848AAC0F9426}"/>
              </a:ext>
            </a:extLst>
          </p:cNvPr>
          <p:cNvGrpSpPr/>
          <p:nvPr/>
        </p:nvGrpSpPr>
        <p:grpSpPr>
          <a:xfrm>
            <a:off x="2018658" y="2230961"/>
            <a:ext cx="3731248" cy="1327097"/>
            <a:chOff x="1871368" y="2226920"/>
            <a:chExt cx="3731248" cy="132709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6F0E659-E9A1-B019-4251-1B87B849BE33}"/>
                </a:ext>
              </a:extLst>
            </p:cNvPr>
            <p:cNvSpPr/>
            <p:nvPr/>
          </p:nvSpPr>
          <p:spPr bwMode="auto">
            <a:xfrm>
              <a:off x="2911115" y="2896653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72EF2C-064A-E08D-9B0A-308150BC4683}"/>
                </a:ext>
              </a:extLst>
            </p:cNvPr>
            <p:cNvSpPr/>
            <p:nvPr/>
          </p:nvSpPr>
          <p:spPr bwMode="auto">
            <a:xfrm>
              <a:off x="2561225" y="2717766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9A0CC9E-0E40-2CC1-E60B-B719FAF82A96}"/>
                </a:ext>
              </a:extLst>
            </p:cNvPr>
            <p:cNvSpPr/>
            <p:nvPr/>
          </p:nvSpPr>
          <p:spPr bwMode="auto">
            <a:xfrm>
              <a:off x="1871368" y="2226920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70CE7B-1ECD-A5ED-1026-90AE294950D8}"/>
                </a:ext>
              </a:extLst>
            </p:cNvPr>
            <p:cNvSpPr/>
            <p:nvPr/>
          </p:nvSpPr>
          <p:spPr bwMode="auto">
            <a:xfrm>
              <a:off x="3693603" y="3257428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60440C2-2955-6219-A030-7AC73E07AD29}"/>
                </a:ext>
              </a:extLst>
            </p:cNvPr>
            <p:cNvSpPr/>
            <p:nvPr/>
          </p:nvSpPr>
          <p:spPr bwMode="auto">
            <a:xfrm>
              <a:off x="3764905" y="3295606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A38AEAB-7413-AF53-50DC-0B1DF0912263}"/>
                </a:ext>
              </a:extLst>
            </p:cNvPr>
            <p:cNvSpPr/>
            <p:nvPr/>
          </p:nvSpPr>
          <p:spPr bwMode="auto">
            <a:xfrm>
              <a:off x="3734751" y="3276894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121545A-B303-C131-7C4D-56F343AD6AB5}"/>
                </a:ext>
              </a:extLst>
            </p:cNvPr>
            <p:cNvSpPr/>
            <p:nvPr/>
          </p:nvSpPr>
          <p:spPr bwMode="auto">
            <a:xfrm>
              <a:off x="3960345" y="3351034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6E5F3FF-EA7C-7688-83FC-B5564D49E75A}"/>
                </a:ext>
              </a:extLst>
            </p:cNvPr>
            <p:cNvSpPr/>
            <p:nvPr/>
          </p:nvSpPr>
          <p:spPr bwMode="auto">
            <a:xfrm>
              <a:off x="4054969" y="3371975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6EF2209-B363-67D3-FEC4-F9BEB912B8FB}"/>
                </a:ext>
              </a:extLst>
            </p:cNvPr>
            <p:cNvSpPr/>
            <p:nvPr/>
          </p:nvSpPr>
          <p:spPr bwMode="auto">
            <a:xfrm>
              <a:off x="4196796" y="3394194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A25A11-76F8-144E-9490-2F383AB0BF56}"/>
                </a:ext>
              </a:extLst>
            </p:cNvPr>
            <p:cNvSpPr/>
            <p:nvPr/>
          </p:nvSpPr>
          <p:spPr bwMode="auto">
            <a:xfrm>
              <a:off x="4111853" y="3387502"/>
              <a:ext cx="82296" cy="82296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92FC4116-94A3-A259-47ED-088E2C57DFE3}"/>
                </a:ext>
              </a:extLst>
            </p:cNvPr>
            <p:cNvGrpSpPr/>
            <p:nvPr/>
          </p:nvGrpSpPr>
          <p:grpSpPr>
            <a:xfrm>
              <a:off x="4446200" y="3471721"/>
              <a:ext cx="1156416" cy="82296"/>
              <a:chOff x="4446200" y="3471721"/>
              <a:chExt cx="1156416" cy="82296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32105E1-8564-CFC1-B635-B69A42A90F2B}"/>
                  </a:ext>
                </a:extLst>
              </p:cNvPr>
              <p:cNvSpPr/>
              <p:nvPr/>
            </p:nvSpPr>
            <p:spPr bwMode="auto">
              <a:xfrm>
                <a:off x="4446200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9A91B9E-ED5B-04E4-ECD9-E0A1D3710802}"/>
                  </a:ext>
                </a:extLst>
              </p:cNvPr>
              <p:cNvSpPr/>
              <p:nvPr/>
            </p:nvSpPr>
            <p:spPr bwMode="auto">
              <a:xfrm>
                <a:off x="4504408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B99C5CD-3EC7-BA9C-4336-BC95215D83C4}"/>
                  </a:ext>
                </a:extLst>
              </p:cNvPr>
              <p:cNvSpPr/>
              <p:nvPr/>
            </p:nvSpPr>
            <p:spPr bwMode="auto">
              <a:xfrm>
                <a:off x="4646235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77570F-85DE-AD71-3514-09AAF43EAE7A}"/>
                  </a:ext>
                </a:extLst>
              </p:cNvPr>
              <p:cNvSpPr/>
              <p:nvPr/>
            </p:nvSpPr>
            <p:spPr bwMode="auto">
              <a:xfrm>
                <a:off x="4699168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B31A626-866C-FD87-B534-1D1434C78297}"/>
                  </a:ext>
                </a:extLst>
              </p:cNvPr>
              <p:cNvSpPr/>
              <p:nvPr/>
            </p:nvSpPr>
            <p:spPr bwMode="auto">
              <a:xfrm>
                <a:off x="4767410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791469D-490A-EF6B-131A-EA57C7A80E13}"/>
                  </a:ext>
                </a:extLst>
              </p:cNvPr>
              <p:cNvSpPr/>
              <p:nvPr/>
            </p:nvSpPr>
            <p:spPr bwMode="auto">
              <a:xfrm>
                <a:off x="4868525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5B04CA5-9CA7-BD98-9C93-A9C4F03F5CFB}"/>
                  </a:ext>
                </a:extLst>
              </p:cNvPr>
              <p:cNvSpPr/>
              <p:nvPr/>
            </p:nvSpPr>
            <p:spPr bwMode="auto">
              <a:xfrm>
                <a:off x="5243210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BB0D9C3-E603-91D4-6CCB-7B5AA0E10551}"/>
                  </a:ext>
                </a:extLst>
              </p:cNvPr>
              <p:cNvSpPr/>
              <p:nvPr/>
            </p:nvSpPr>
            <p:spPr bwMode="auto">
              <a:xfrm>
                <a:off x="5520320" y="3471721"/>
                <a:ext cx="82296" cy="82296"/>
              </a:xfrm>
              <a:prstGeom prst="ellipse">
                <a:avLst/>
              </a:prstGeom>
              <a:solidFill>
                <a:srgbClr val="E1471D"/>
              </a:solidFill>
              <a:ln w="0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9" name="Freeform 518">
            <a:extLst>
              <a:ext uri="{FF2B5EF4-FFF2-40B4-BE49-F238E27FC236}">
                <a16:creationId xmlns:a16="http://schemas.microsoft.com/office/drawing/2014/main" id="{6406FEA7-EB66-DE27-04C7-7F1E59EEF10B}"/>
              </a:ext>
            </a:extLst>
          </p:cNvPr>
          <p:cNvSpPr/>
          <p:nvPr/>
        </p:nvSpPr>
        <p:spPr bwMode="auto">
          <a:xfrm>
            <a:off x="1784067" y="2252272"/>
            <a:ext cx="3916181" cy="1375348"/>
          </a:xfrm>
          <a:custGeom>
            <a:avLst/>
            <a:gdLst>
              <a:gd name="connsiteX0" fmla="*/ 0 w 3916181"/>
              <a:gd name="connsiteY0" fmla="*/ 0 h 1375348"/>
              <a:gd name="connsiteX1" fmla="*/ 487181 w 3916181"/>
              <a:gd name="connsiteY1" fmla="*/ 0 h 1375348"/>
              <a:gd name="connsiteX2" fmla="*/ 487181 w 3916181"/>
              <a:gd name="connsiteY2" fmla="*/ 56213 h 1375348"/>
              <a:gd name="connsiteX3" fmla="*/ 543394 w 3916181"/>
              <a:gd name="connsiteY3" fmla="*/ 56213 h 1375348"/>
              <a:gd name="connsiteX4" fmla="*/ 543394 w 3916181"/>
              <a:gd name="connsiteY4" fmla="*/ 281066 h 1375348"/>
              <a:gd name="connsiteX5" fmla="*/ 786984 w 3916181"/>
              <a:gd name="connsiteY5" fmla="*/ 281066 h 1375348"/>
              <a:gd name="connsiteX6" fmla="*/ 786984 w 3916181"/>
              <a:gd name="connsiteY6" fmla="*/ 457200 h 1375348"/>
              <a:gd name="connsiteX7" fmla="*/ 1026827 w 3916181"/>
              <a:gd name="connsiteY7" fmla="*/ 457200 h 1375348"/>
              <a:gd name="connsiteX8" fmla="*/ 1026827 w 3916181"/>
              <a:gd name="connsiteY8" fmla="*/ 595859 h 1375348"/>
              <a:gd name="connsiteX9" fmla="*/ 1083040 w 3916181"/>
              <a:gd name="connsiteY9" fmla="*/ 595859 h 1375348"/>
              <a:gd name="connsiteX10" fmla="*/ 1083040 w 3916181"/>
              <a:gd name="connsiteY10" fmla="*/ 704538 h 1375348"/>
              <a:gd name="connsiteX11" fmla="*/ 1128010 w 3916181"/>
              <a:gd name="connsiteY11" fmla="*/ 704538 h 1375348"/>
              <a:gd name="connsiteX12" fmla="*/ 1128010 w 3916181"/>
              <a:gd name="connsiteY12" fmla="*/ 749508 h 1375348"/>
              <a:gd name="connsiteX13" fmla="*/ 1307892 w 3916181"/>
              <a:gd name="connsiteY13" fmla="*/ 749508 h 1375348"/>
              <a:gd name="connsiteX14" fmla="*/ 1307892 w 3916181"/>
              <a:gd name="connsiteY14" fmla="*/ 865682 h 1375348"/>
              <a:gd name="connsiteX15" fmla="*/ 1577715 w 3916181"/>
              <a:gd name="connsiteY15" fmla="*/ 865682 h 1375348"/>
              <a:gd name="connsiteX16" fmla="*/ 1577715 w 3916181"/>
              <a:gd name="connsiteY16" fmla="*/ 940633 h 1375348"/>
              <a:gd name="connsiteX17" fmla="*/ 1836296 w 3916181"/>
              <a:gd name="connsiteY17" fmla="*/ 940633 h 1375348"/>
              <a:gd name="connsiteX18" fmla="*/ 1836296 w 3916181"/>
              <a:gd name="connsiteY18" fmla="*/ 1038069 h 1375348"/>
              <a:gd name="connsiteX19" fmla="*/ 1956217 w 3916181"/>
              <a:gd name="connsiteY19" fmla="*/ 1038069 h 1375348"/>
              <a:gd name="connsiteX20" fmla="*/ 1956217 w 3916181"/>
              <a:gd name="connsiteY20" fmla="*/ 1101777 h 1375348"/>
              <a:gd name="connsiteX21" fmla="*/ 2091128 w 3916181"/>
              <a:gd name="connsiteY21" fmla="*/ 1101777 h 1375348"/>
              <a:gd name="connsiteX22" fmla="*/ 2091128 w 3916181"/>
              <a:gd name="connsiteY22" fmla="*/ 1165485 h 1375348"/>
              <a:gd name="connsiteX23" fmla="*/ 2323476 w 3916181"/>
              <a:gd name="connsiteY23" fmla="*/ 1165485 h 1375348"/>
              <a:gd name="connsiteX24" fmla="*/ 2323476 w 3916181"/>
              <a:gd name="connsiteY24" fmla="*/ 1210456 h 1375348"/>
              <a:gd name="connsiteX25" fmla="*/ 2372194 w 3916181"/>
              <a:gd name="connsiteY25" fmla="*/ 1210456 h 1375348"/>
              <a:gd name="connsiteX26" fmla="*/ 2372194 w 3916181"/>
              <a:gd name="connsiteY26" fmla="*/ 1266669 h 1375348"/>
              <a:gd name="connsiteX27" fmla="*/ 2784423 w 3916181"/>
              <a:gd name="connsiteY27" fmla="*/ 1266669 h 1375348"/>
              <a:gd name="connsiteX28" fmla="*/ 2784423 w 3916181"/>
              <a:gd name="connsiteY28" fmla="*/ 1304144 h 1375348"/>
              <a:gd name="connsiteX29" fmla="*/ 3136692 w 3916181"/>
              <a:gd name="connsiteY29" fmla="*/ 1304144 h 1375348"/>
              <a:gd name="connsiteX30" fmla="*/ 3136692 w 3916181"/>
              <a:gd name="connsiteY30" fmla="*/ 1375348 h 1375348"/>
              <a:gd name="connsiteX31" fmla="*/ 3916181 w 3916181"/>
              <a:gd name="connsiteY31" fmla="*/ 1375348 h 137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16181" h="1375348">
                <a:moveTo>
                  <a:pt x="0" y="0"/>
                </a:moveTo>
                <a:lnTo>
                  <a:pt x="487181" y="0"/>
                </a:lnTo>
                <a:lnTo>
                  <a:pt x="487181" y="56213"/>
                </a:lnTo>
                <a:lnTo>
                  <a:pt x="543394" y="56213"/>
                </a:lnTo>
                <a:lnTo>
                  <a:pt x="543394" y="281066"/>
                </a:lnTo>
                <a:lnTo>
                  <a:pt x="786984" y="281066"/>
                </a:lnTo>
                <a:lnTo>
                  <a:pt x="786984" y="457200"/>
                </a:lnTo>
                <a:lnTo>
                  <a:pt x="1026827" y="457200"/>
                </a:lnTo>
                <a:lnTo>
                  <a:pt x="1026827" y="595859"/>
                </a:lnTo>
                <a:lnTo>
                  <a:pt x="1083040" y="595859"/>
                </a:lnTo>
                <a:lnTo>
                  <a:pt x="1083040" y="704538"/>
                </a:lnTo>
                <a:lnTo>
                  <a:pt x="1128010" y="704538"/>
                </a:lnTo>
                <a:lnTo>
                  <a:pt x="1128010" y="749508"/>
                </a:lnTo>
                <a:lnTo>
                  <a:pt x="1307892" y="749508"/>
                </a:lnTo>
                <a:lnTo>
                  <a:pt x="1307892" y="865682"/>
                </a:lnTo>
                <a:lnTo>
                  <a:pt x="1577715" y="865682"/>
                </a:lnTo>
                <a:lnTo>
                  <a:pt x="1577715" y="940633"/>
                </a:lnTo>
                <a:lnTo>
                  <a:pt x="1836296" y="940633"/>
                </a:lnTo>
                <a:lnTo>
                  <a:pt x="1836296" y="1038069"/>
                </a:lnTo>
                <a:lnTo>
                  <a:pt x="1956217" y="1038069"/>
                </a:lnTo>
                <a:lnTo>
                  <a:pt x="1956217" y="1101777"/>
                </a:lnTo>
                <a:lnTo>
                  <a:pt x="2091128" y="1101777"/>
                </a:lnTo>
                <a:lnTo>
                  <a:pt x="2091128" y="1165485"/>
                </a:lnTo>
                <a:lnTo>
                  <a:pt x="2323476" y="1165485"/>
                </a:lnTo>
                <a:lnTo>
                  <a:pt x="2323476" y="1210456"/>
                </a:lnTo>
                <a:lnTo>
                  <a:pt x="2372194" y="1210456"/>
                </a:lnTo>
                <a:lnTo>
                  <a:pt x="2372194" y="1266669"/>
                </a:lnTo>
                <a:lnTo>
                  <a:pt x="2784423" y="1266669"/>
                </a:lnTo>
                <a:lnTo>
                  <a:pt x="2784423" y="1304144"/>
                </a:lnTo>
                <a:lnTo>
                  <a:pt x="3136692" y="1304144"/>
                </a:lnTo>
                <a:lnTo>
                  <a:pt x="3136692" y="1375348"/>
                </a:lnTo>
                <a:lnTo>
                  <a:pt x="3916181" y="1375348"/>
                </a:lnTo>
              </a:path>
            </a:pathLst>
          </a:cu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517D8BAD-415D-B7E5-D5AE-FAAA984D3FD8}"/>
              </a:ext>
            </a:extLst>
          </p:cNvPr>
          <p:cNvSpPr txBox="1"/>
          <p:nvPr/>
        </p:nvSpPr>
        <p:spPr bwMode="auto">
          <a:xfrm>
            <a:off x="2170532" y="1536988"/>
            <a:ext cx="33421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Radiographic or PSA Progression: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HRRm- Cohort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4D21E-FE58-39A6-329C-61CAE066A3AA}"/>
              </a:ext>
            </a:extLst>
          </p:cNvPr>
          <p:cNvSpPr txBox="1"/>
          <p:nvPr/>
        </p:nvSpPr>
        <p:spPr bwMode="auto">
          <a:xfrm>
            <a:off x="2725683" y="5142169"/>
            <a:ext cx="2174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7740ED7-F7F5-715F-EE90-568741820E47}"/>
              </a:ext>
            </a:extLst>
          </p:cNvPr>
          <p:cNvSpPr/>
          <p:nvPr/>
        </p:nvSpPr>
        <p:spPr bwMode="auto">
          <a:xfrm>
            <a:off x="1533242" y="2192884"/>
            <a:ext cx="4616712" cy="2612799"/>
          </a:xfrm>
          <a:custGeom>
            <a:avLst/>
            <a:gdLst>
              <a:gd name="connsiteX0" fmla="*/ 0 w 7075357"/>
              <a:gd name="connsiteY0" fmla="*/ 0 h 3387777"/>
              <a:gd name="connsiteX1" fmla="*/ 59960 w 7075357"/>
              <a:gd name="connsiteY1" fmla="*/ 7495 h 3387777"/>
              <a:gd name="connsiteX2" fmla="*/ 59960 w 7075357"/>
              <a:gd name="connsiteY2" fmla="*/ 3387777 h 3387777"/>
              <a:gd name="connsiteX3" fmla="*/ 7075357 w 7075357"/>
              <a:gd name="connsiteY3" fmla="*/ 3387777 h 3387777"/>
              <a:gd name="connsiteX0" fmla="*/ 0 w 7015397"/>
              <a:gd name="connsiteY0" fmla="*/ 0 h 3380282"/>
              <a:gd name="connsiteX1" fmla="*/ 0 w 7015397"/>
              <a:gd name="connsiteY1" fmla="*/ 3380282 h 3380282"/>
              <a:gd name="connsiteX2" fmla="*/ 7015397 w 7015397"/>
              <a:gd name="connsiteY2" fmla="*/ 3380282 h 338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5397" h="3380282">
                <a:moveTo>
                  <a:pt x="0" y="0"/>
                </a:moveTo>
                <a:lnTo>
                  <a:pt x="0" y="3380282"/>
                </a:lnTo>
                <a:lnTo>
                  <a:pt x="7015397" y="3380282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D76E07-BCF2-E17A-FAF7-4E4C2BA010FF}"/>
              </a:ext>
            </a:extLst>
          </p:cNvPr>
          <p:cNvGrpSpPr/>
          <p:nvPr/>
        </p:nvGrpSpPr>
        <p:grpSpPr>
          <a:xfrm>
            <a:off x="1446306" y="2249181"/>
            <a:ext cx="91440" cy="2560320"/>
            <a:chOff x="2094392" y="1915077"/>
            <a:chExt cx="91440" cy="332282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BF94CDC-510A-F7DF-F874-E300DF2BA0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191507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70291B3-F5E2-5BB3-2223-8C9F72C831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2579641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C2DE92-D4C1-7534-12C9-6496135C96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3244205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4029E8-7567-6EAA-790C-50B5FDD046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3908769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B1092E-A6D0-AA36-6980-4A26020462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4573333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53BD5F-CD9A-0001-6841-1F192BF2321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523789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330198E-7295-42EA-0D3F-79466BFE5E99}"/>
              </a:ext>
            </a:extLst>
          </p:cNvPr>
          <p:cNvSpPr txBox="1"/>
          <p:nvPr/>
        </p:nvSpPr>
        <p:spPr bwMode="auto">
          <a:xfrm rot="16200000">
            <a:off x="-608244" y="3344988"/>
            <a:ext cx="2849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Without Events (%)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AC22D6-9996-CB4F-C6E0-5AD8EA6BAB19}"/>
              </a:ext>
            </a:extLst>
          </p:cNvPr>
          <p:cNvGrpSpPr/>
          <p:nvPr/>
        </p:nvGrpSpPr>
        <p:grpSpPr>
          <a:xfrm>
            <a:off x="1779455" y="4810596"/>
            <a:ext cx="4254929" cy="91441"/>
            <a:chOff x="1640558" y="4870556"/>
            <a:chExt cx="4254929" cy="9144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0DD4645-07AE-3021-1B61-0381A02FF4A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1594838" y="491627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2A260D-7582-465B-2FE6-3CC18288A87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445824" y="491627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DB6CDF8-77C4-0B6A-851E-07010CBA904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96810" y="491627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E1EE19A-1030-2DC7-4417-7DBBB254DB1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147796" y="491627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62FA72F-5C41-2B16-462D-45E414E62F85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998782" y="491627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B9BF22F-F11B-B591-B6FC-2CAF64AFAE8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5849767" y="491627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47FA57-BCBF-A562-628A-B526D028A718}"/>
              </a:ext>
            </a:extLst>
          </p:cNvPr>
          <p:cNvGrpSpPr/>
          <p:nvPr/>
        </p:nvGrpSpPr>
        <p:grpSpPr>
          <a:xfrm>
            <a:off x="964688" y="2118110"/>
            <a:ext cx="497252" cy="2852728"/>
            <a:chOff x="1290481" y="2118110"/>
            <a:chExt cx="497252" cy="285272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BA0E8C6-FBAD-995C-F84E-CA3FD1EF3C5B}"/>
                </a:ext>
              </a:extLst>
            </p:cNvPr>
            <p:cNvSpPr txBox="1"/>
            <p:nvPr/>
          </p:nvSpPr>
          <p:spPr bwMode="auto">
            <a:xfrm>
              <a:off x="1290481" y="2118110"/>
              <a:ext cx="4972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1A1C97E-CE47-51D3-D037-6884A412438B}"/>
                </a:ext>
              </a:extLst>
            </p:cNvPr>
            <p:cNvSpPr txBox="1"/>
            <p:nvPr/>
          </p:nvSpPr>
          <p:spPr bwMode="auto">
            <a:xfrm>
              <a:off x="1394677" y="2620944"/>
              <a:ext cx="393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967304-8DF7-E6AE-900A-3E71034A2F52}"/>
                </a:ext>
              </a:extLst>
            </p:cNvPr>
            <p:cNvSpPr txBox="1"/>
            <p:nvPr/>
          </p:nvSpPr>
          <p:spPr bwMode="auto">
            <a:xfrm>
              <a:off x="1394677" y="3123778"/>
              <a:ext cx="393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3AD16FF-808A-EFF9-2853-AD24D6DBE38B}"/>
                </a:ext>
              </a:extLst>
            </p:cNvPr>
            <p:cNvSpPr txBox="1"/>
            <p:nvPr/>
          </p:nvSpPr>
          <p:spPr bwMode="auto">
            <a:xfrm>
              <a:off x="1394677" y="3626612"/>
              <a:ext cx="393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738A85-DDBB-986B-ED2D-E32FE0A87C8F}"/>
                </a:ext>
              </a:extLst>
            </p:cNvPr>
            <p:cNvSpPr txBox="1"/>
            <p:nvPr/>
          </p:nvSpPr>
          <p:spPr bwMode="auto">
            <a:xfrm>
              <a:off x="1498872" y="4632284"/>
              <a:ext cx="2888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0957EFB-2ECC-EE55-CC6D-99FB0C15B6CD}"/>
                </a:ext>
              </a:extLst>
            </p:cNvPr>
            <p:cNvSpPr txBox="1"/>
            <p:nvPr/>
          </p:nvSpPr>
          <p:spPr bwMode="auto">
            <a:xfrm>
              <a:off x="1394677" y="4129447"/>
              <a:ext cx="393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C3CC134-6E89-C080-81D0-5A26504FC32B}"/>
              </a:ext>
            </a:extLst>
          </p:cNvPr>
          <p:cNvSpPr txBox="1"/>
          <p:nvPr/>
        </p:nvSpPr>
        <p:spPr bwMode="auto">
          <a:xfrm>
            <a:off x="85450" y="5301430"/>
            <a:ext cx="15066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at Risk, 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Nira + AAP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Placebo + AAP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F97D7F98-94F1-7B87-4B88-D4A917B885E1}"/>
              </a:ext>
            </a:extLst>
          </p:cNvPr>
          <p:cNvSpPr txBox="1"/>
          <p:nvPr/>
        </p:nvSpPr>
        <p:spPr bwMode="auto">
          <a:xfrm>
            <a:off x="5202182" y="3634232"/>
            <a:ext cx="9805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Nira + AAP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3EF819AB-8C83-B42C-9385-AC555C3DD4D7}"/>
              </a:ext>
            </a:extLst>
          </p:cNvPr>
          <p:cNvSpPr txBox="1"/>
          <p:nvPr/>
        </p:nvSpPr>
        <p:spPr bwMode="auto">
          <a:xfrm>
            <a:off x="5202182" y="3185466"/>
            <a:ext cx="12554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Placebo + AAP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56D65C-746C-5ED9-832B-9DB9FDD38586}"/>
              </a:ext>
            </a:extLst>
          </p:cNvPr>
          <p:cNvGrpSpPr/>
          <p:nvPr/>
        </p:nvGrpSpPr>
        <p:grpSpPr>
          <a:xfrm>
            <a:off x="1640811" y="4881878"/>
            <a:ext cx="4581904" cy="338554"/>
            <a:chOff x="1501914" y="4881878"/>
            <a:chExt cx="4581904" cy="3385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B90984-E1FE-6EEC-477B-D131ABE88B1C}"/>
                </a:ext>
              </a:extLst>
            </p:cNvPr>
            <p:cNvSpPr txBox="1"/>
            <p:nvPr/>
          </p:nvSpPr>
          <p:spPr bwMode="auto">
            <a:xfrm>
              <a:off x="1501914" y="4881878"/>
              <a:ext cx="288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944327-454A-DCF0-EBE3-F8D8A28486CC}"/>
                </a:ext>
              </a:extLst>
            </p:cNvPr>
            <p:cNvSpPr txBox="1"/>
            <p:nvPr/>
          </p:nvSpPr>
          <p:spPr bwMode="auto">
            <a:xfrm>
              <a:off x="2354659" y="4881878"/>
              <a:ext cx="288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22A69D-03BD-0901-06D7-3BA2F71FCA3B}"/>
                </a:ext>
              </a:extLst>
            </p:cNvPr>
            <p:cNvSpPr txBox="1"/>
            <p:nvPr/>
          </p:nvSpPr>
          <p:spPr bwMode="auto">
            <a:xfrm>
              <a:off x="3206362" y="4881878"/>
              <a:ext cx="288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59C26C-910D-3AF2-C4DE-29B90C4492A1}"/>
                </a:ext>
              </a:extLst>
            </p:cNvPr>
            <p:cNvSpPr txBox="1"/>
            <p:nvPr/>
          </p:nvSpPr>
          <p:spPr bwMode="auto">
            <a:xfrm>
              <a:off x="4047533" y="4881878"/>
              <a:ext cx="288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6BD8E5-B1EC-3AA2-ACB9-AFC27A78D666}"/>
                </a:ext>
              </a:extLst>
            </p:cNvPr>
            <p:cNvSpPr txBox="1"/>
            <p:nvPr/>
          </p:nvSpPr>
          <p:spPr bwMode="auto">
            <a:xfrm>
              <a:off x="4843804" y="4881878"/>
              <a:ext cx="393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BD9928-65AB-182F-7F83-F86BAD4FC949}"/>
                </a:ext>
              </a:extLst>
            </p:cNvPr>
            <p:cNvSpPr txBox="1"/>
            <p:nvPr/>
          </p:nvSpPr>
          <p:spPr bwMode="auto">
            <a:xfrm>
              <a:off x="5690762" y="4881878"/>
              <a:ext cx="393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0A16BA-A0F4-6B76-D32F-056A3CAB1E1D}"/>
              </a:ext>
            </a:extLst>
          </p:cNvPr>
          <p:cNvGrpSpPr/>
          <p:nvPr/>
        </p:nvGrpSpPr>
        <p:grpSpPr>
          <a:xfrm>
            <a:off x="1558961" y="5516874"/>
            <a:ext cx="4608354" cy="523220"/>
            <a:chOff x="1416955" y="4881878"/>
            <a:chExt cx="4608354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D036A-3D25-EA2F-DDC6-054B4FA73442}"/>
                </a:ext>
              </a:extLst>
            </p:cNvPr>
            <p:cNvSpPr txBox="1"/>
            <p:nvPr/>
          </p:nvSpPr>
          <p:spPr bwMode="auto">
            <a:xfrm>
              <a:off x="1416955" y="4881878"/>
              <a:ext cx="4587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117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116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9BDABC-47A2-364A-8F8C-AD1876661107}"/>
                </a:ext>
              </a:extLst>
            </p:cNvPr>
            <p:cNvSpPr txBox="1"/>
            <p:nvPr/>
          </p:nvSpPr>
          <p:spPr bwMode="auto">
            <a:xfrm>
              <a:off x="2315386" y="4881878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92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DAAB3D-75DB-7904-F0ED-20F40E18124C}"/>
                </a:ext>
              </a:extLst>
            </p:cNvPr>
            <p:cNvSpPr txBox="1"/>
            <p:nvPr/>
          </p:nvSpPr>
          <p:spPr bwMode="auto">
            <a:xfrm>
              <a:off x="3167089" y="4881878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68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02A8B2-DA79-4F13-0220-6D374A03581E}"/>
                </a:ext>
              </a:extLst>
            </p:cNvPr>
            <p:cNvSpPr txBox="1"/>
            <p:nvPr/>
          </p:nvSpPr>
          <p:spPr bwMode="auto">
            <a:xfrm>
              <a:off x="4008260" y="4881878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51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2C1E79-6AC6-82EE-37B5-039F3F25F4B6}"/>
                </a:ext>
              </a:extLst>
            </p:cNvPr>
            <p:cNvSpPr txBox="1"/>
            <p:nvPr/>
          </p:nvSpPr>
          <p:spPr bwMode="auto">
            <a:xfrm>
              <a:off x="4902313" y="4881878"/>
              <a:ext cx="2760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BFA98BD-2559-E95E-750F-1B8FF6672156}"/>
                </a:ext>
              </a:extLst>
            </p:cNvPr>
            <p:cNvSpPr txBox="1"/>
            <p:nvPr/>
          </p:nvSpPr>
          <p:spPr bwMode="auto">
            <a:xfrm>
              <a:off x="5749271" y="4881878"/>
              <a:ext cx="2760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F9A0C5B5-3BC8-4332-4321-530FFFD0BB00}"/>
              </a:ext>
            </a:extLst>
          </p:cNvPr>
          <p:cNvGrpSpPr/>
          <p:nvPr/>
        </p:nvGrpSpPr>
        <p:grpSpPr>
          <a:xfrm>
            <a:off x="1740618" y="2199491"/>
            <a:ext cx="4009747" cy="1452061"/>
            <a:chOff x="1601721" y="2199491"/>
            <a:chExt cx="4009747" cy="1452061"/>
          </a:xfrm>
          <a:solidFill>
            <a:schemeClr val="accent1"/>
          </a:solidFill>
        </p:grpSpPr>
        <p:grpSp>
          <p:nvGrpSpPr>
            <p:cNvPr id="528" name="Group 527">
              <a:extLst>
                <a:ext uri="{FF2B5EF4-FFF2-40B4-BE49-F238E27FC236}">
                  <a16:creationId xmlns:a16="http://schemas.microsoft.com/office/drawing/2014/main" id="{AEC49978-208B-FE6F-333A-0DA96CC0B689}"/>
                </a:ext>
              </a:extLst>
            </p:cNvPr>
            <p:cNvGrpSpPr/>
            <p:nvPr/>
          </p:nvGrpSpPr>
          <p:grpSpPr>
            <a:xfrm>
              <a:off x="4747802" y="3569256"/>
              <a:ext cx="863666" cy="82296"/>
              <a:chOff x="4747802" y="3569256"/>
              <a:chExt cx="863666" cy="82296"/>
            </a:xfrm>
            <a:grpFill/>
          </p:grpSpPr>
          <p:sp>
            <p:nvSpPr>
              <p:cNvPr id="523" name="Triangle 522">
                <a:extLst>
                  <a:ext uri="{FF2B5EF4-FFF2-40B4-BE49-F238E27FC236}">
                    <a16:creationId xmlns:a16="http://schemas.microsoft.com/office/drawing/2014/main" id="{0F9E9C9C-48A9-F405-5E53-A4271F5FD3D9}"/>
                  </a:ext>
                </a:extLst>
              </p:cNvPr>
              <p:cNvSpPr/>
              <p:nvPr/>
            </p:nvSpPr>
            <p:spPr bwMode="auto">
              <a:xfrm>
                <a:off x="4747802" y="3569256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4" name="Triangle 523">
                <a:extLst>
                  <a:ext uri="{FF2B5EF4-FFF2-40B4-BE49-F238E27FC236}">
                    <a16:creationId xmlns:a16="http://schemas.microsoft.com/office/drawing/2014/main" id="{0EFB71CF-DEF2-D81E-0B36-182ED1ADE88C}"/>
                  </a:ext>
                </a:extLst>
              </p:cNvPr>
              <p:cNvSpPr/>
              <p:nvPr/>
            </p:nvSpPr>
            <p:spPr bwMode="auto">
              <a:xfrm>
                <a:off x="4807294" y="3569256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5" name="Triangle 524">
                <a:extLst>
                  <a:ext uri="{FF2B5EF4-FFF2-40B4-BE49-F238E27FC236}">
                    <a16:creationId xmlns:a16="http://schemas.microsoft.com/office/drawing/2014/main" id="{9BF91261-8F6F-B1E2-9F9C-901CF1304975}"/>
                  </a:ext>
                </a:extLst>
              </p:cNvPr>
              <p:cNvSpPr/>
              <p:nvPr/>
            </p:nvSpPr>
            <p:spPr bwMode="auto">
              <a:xfrm>
                <a:off x="4944725" y="3569256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6" name="Triangle 525">
                <a:extLst>
                  <a:ext uri="{FF2B5EF4-FFF2-40B4-BE49-F238E27FC236}">
                    <a16:creationId xmlns:a16="http://schemas.microsoft.com/office/drawing/2014/main" id="{72E9559C-B0A6-E683-6280-392F53DC3136}"/>
                  </a:ext>
                </a:extLst>
              </p:cNvPr>
              <p:cNvSpPr/>
              <p:nvPr/>
            </p:nvSpPr>
            <p:spPr bwMode="auto">
              <a:xfrm>
                <a:off x="5243281" y="3569256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7" name="Triangle 526">
                <a:extLst>
                  <a:ext uri="{FF2B5EF4-FFF2-40B4-BE49-F238E27FC236}">
                    <a16:creationId xmlns:a16="http://schemas.microsoft.com/office/drawing/2014/main" id="{FEB4819A-AC8B-0D49-96CB-B621477BC3D2}"/>
                  </a:ext>
                </a:extLst>
              </p:cNvPr>
              <p:cNvSpPr/>
              <p:nvPr/>
            </p:nvSpPr>
            <p:spPr bwMode="auto">
              <a:xfrm>
                <a:off x="5516005" y="3569256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62FC407C-9DA7-9A81-D94C-1017A092F8A2}"/>
                </a:ext>
              </a:extLst>
            </p:cNvPr>
            <p:cNvGrpSpPr/>
            <p:nvPr/>
          </p:nvGrpSpPr>
          <p:grpSpPr>
            <a:xfrm>
              <a:off x="1601721" y="2199491"/>
              <a:ext cx="2402744" cy="1266413"/>
              <a:chOff x="1601721" y="2199491"/>
              <a:chExt cx="2402744" cy="1266413"/>
            </a:xfrm>
            <a:grpFill/>
          </p:grpSpPr>
          <p:sp>
            <p:nvSpPr>
              <p:cNvPr id="35" name="Triangle 34">
                <a:extLst>
                  <a:ext uri="{FF2B5EF4-FFF2-40B4-BE49-F238E27FC236}">
                    <a16:creationId xmlns:a16="http://schemas.microsoft.com/office/drawing/2014/main" id="{938D55D0-BBA4-DF8B-6A6C-8635C965B4A4}"/>
                  </a:ext>
                </a:extLst>
              </p:cNvPr>
              <p:cNvSpPr/>
              <p:nvPr/>
            </p:nvSpPr>
            <p:spPr bwMode="auto">
              <a:xfrm>
                <a:off x="1601721" y="2199491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0" name="Triangle 519">
                <a:extLst>
                  <a:ext uri="{FF2B5EF4-FFF2-40B4-BE49-F238E27FC236}">
                    <a16:creationId xmlns:a16="http://schemas.microsoft.com/office/drawing/2014/main" id="{A41586EB-B0AD-A272-AFDE-A7EE9797C8D8}"/>
                  </a:ext>
                </a:extLst>
              </p:cNvPr>
              <p:cNvSpPr/>
              <p:nvPr/>
            </p:nvSpPr>
            <p:spPr bwMode="auto">
              <a:xfrm>
                <a:off x="2390600" y="2583977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1" name="Triangle 520">
                <a:extLst>
                  <a:ext uri="{FF2B5EF4-FFF2-40B4-BE49-F238E27FC236}">
                    <a16:creationId xmlns:a16="http://schemas.microsoft.com/office/drawing/2014/main" id="{D24EB21B-E7D0-C74A-84D7-C26CFA19014F}"/>
                  </a:ext>
                </a:extLst>
              </p:cNvPr>
              <p:cNvSpPr/>
              <p:nvPr/>
            </p:nvSpPr>
            <p:spPr bwMode="auto">
              <a:xfrm>
                <a:off x="2911824" y="3015043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2" name="Triangle 521">
                <a:extLst>
                  <a:ext uri="{FF2B5EF4-FFF2-40B4-BE49-F238E27FC236}">
                    <a16:creationId xmlns:a16="http://schemas.microsoft.com/office/drawing/2014/main" id="{0EC3CEF4-9E74-0F2B-FA63-FE782CAA1FB2}"/>
                  </a:ext>
                </a:extLst>
              </p:cNvPr>
              <p:cNvSpPr/>
              <p:nvPr/>
            </p:nvSpPr>
            <p:spPr bwMode="auto">
              <a:xfrm>
                <a:off x="3909002" y="3383608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9" name="Triangle 528">
                <a:extLst>
                  <a:ext uri="{FF2B5EF4-FFF2-40B4-BE49-F238E27FC236}">
                    <a16:creationId xmlns:a16="http://schemas.microsoft.com/office/drawing/2014/main" id="{8B841CF9-3AC8-15A1-D9A6-2A9D21C79059}"/>
                  </a:ext>
                </a:extLst>
              </p:cNvPr>
              <p:cNvSpPr/>
              <p:nvPr/>
            </p:nvSpPr>
            <p:spPr bwMode="auto">
              <a:xfrm>
                <a:off x="2508644" y="2664284"/>
                <a:ext cx="95463" cy="82296"/>
              </a:xfrm>
              <a:prstGeom prst="triangle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887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Freeform: Shape 338">
            <a:extLst>
              <a:ext uri="{FF2B5EF4-FFF2-40B4-BE49-F238E27FC236}">
                <a16:creationId xmlns:a16="http://schemas.microsoft.com/office/drawing/2014/main" id="{7191E03C-806B-6537-2030-CAA93F6656D2}"/>
              </a:ext>
            </a:extLst>
          </p:cNvPr>
          <p:cNvSpPr/>
          <p:nvPr/>
        </p:nvSpPr>
        <p:spPr bwMode="auto">
          <a:xfrm>
            <a:off x="7292612" y="2269671"/>
            <a:ext cx="3696789" cy="1479369"/>
          </a:xfrm>
          <a:custGeom>
            <a:avLst/>
            <a:gdLst>
              <a:gd name="connsiteX0" fmla="*/ 0 w 3696789"/>
              <a:gd name="connsiteY0" fmla="*/ 0 h 1479369"/>
              <a:gd name="connsiteX1" fmla="*/ 160020 w 3696789"/>
              <a:gd name="connsiteY1" fmla="*/ 0 h 1479369"/>
              <a:gd name="connsiteX2" fmla="*/ 160020 w 3696789"/>
              <a:gd name="connsiteY2" fmla="*/ 45720 h 1479369"/>
              <a:gd name="connsiteX3" fmla="*/ 267789 w 3696789"/>
              <a:gd name="connsiteY3" fmla="*/ 45720 h 1479369"/>
              <a:gd name="connsiteX4" fmla="*/ 267789 w 3696789"/>
              <a:gd name="connsiteY4" fmla="*/ 94706 h 1479369"/>
              <a:gd name="connsiteX5" fmla="*/ 287383 w 3696789"/>
              <a:gd name="connsiteY5" fmla="*/ 114300 h 1479369"/>
              <a:gd name="connsiteX6" fmla="*/ 287383 w 3696789"/>
              <a:gd name="connsiteY6" fmla="*/ 146958 h 1479369"/>
              <a:gd name="connsiteX7" fmla="*/ 303712 w 3696789"/>
              <a:gd name="connsiteY7" fmla="*/ 146958 h 1479369"/>
              <a:gd name="connsiteX8" fmla="*/ 303712 w 3696789"/>
              <a:gd name="connsiteY8" fmla="*/ 169818 h 1479369"/>
              <a:gd name="connsiteX9" fmla="*/ 346166 w 3696789"/>
              <a:gd name="connsiteY9" fmla="*/ 169818 h 1479369"/>
              <a:gd name="connsiteX10" fmla="*/ 346166 w 3696789"/>
              <a:gd name="connsiteY10" fmla="*/ 195943 h 1479369"/>
              <a:gd name="connsiteX11" fmla="*/ 522514 w 3696789"/>
              <a:gd name="connsiteY11" fmla="*/ 195943 h 1479369"/>
              <a:gd name="connsiteX12" fmla="*/ 522514 w 3696789"/>
              <a:gd name="connsiteY12" fmla="*/ 251460 h 1479369"/>
              <a:gd name="connsiteX13" fmla="*/ 551906 w 3696789"/>
              <a:gd name="connsiteY13" fmla="*/ 251460 h 1479369"/>
              <a:gd name="connsiteX14" fmla="*/ 551906 w 3696789"/>
              <a:gd name="connsiteY14" fmla="*/ 284118 h 1479369"/>
              <a:gd name="connsiteX15" fmla="*/ 770709 w 3696789"/>
              <a:gd name="connsiteY15" fmla="*/ 284118 h 1479369"/>
              <a:gd name="connsiteX16" fmla="*/ 770709 w 3696789"/>
              <a:gd name="connsiteY16" fmla="*/ 320040 h 1479369"/>
              <a:gd name="connsiteX17" fmla="*/ 868680 w 3696789"/>
              <a:gd name="connsiteY17" fmla="*/ 320040 h 1479369"/>
              <a:gd name="connsiteX18" fmla="*/ 868680 w 3696789"/>
              <a:gd name="connsiteY18" fmla="*/ 336369 h 1479369"/>
              <a:gd name="connsiteX19" fmla="*/ 1025434 w 3696789"/>
              <a:gd name="connsiteY19" fmla="*/ 336369 h 1479369"/>
              <a:gd name="connsiteX20" fmla="*/ 1025434 w 3696789"/>
              <a:gd name="connsiteY20" fmla="*/ 336369 h 1479369"/>
              <a:gd name="connsiteX21" fmla="*/ 1054825 w 3696789"/>
              <a:gd name="connsiteY21" fmla="*/ 365760 h 1479369"/>
              <a:gd name="connsiteX22" fmla="*/ 1077685 w 3696789"/>
              <a:gd name="connsiteY22" fmla="*/ 388620 h 1479369"/>
              <a:gd name="connsiteX23" fmla="*/ 1120140 w 3696789"/>
              <a:gd name="connsiteY23" fmla="*/ 388620 h 1479369"/>
              <a:gd name="connsiteX24" fmla="*/ 1120140 w 3696789"/>
              <a:gd name="connsiteY24" fmla="*/ 450669 h 1479369"/>
              <a:gd name="connsiteX25" fmla="*/ 1152797 w 3696789"/>
              <a:gd name="connsiteY25" fmla="*/ 450669 h 1479369"/>
              <a:gd name="connsiteX26" fmla="*/ 1152797 w 3696789"/>
              <a:gd name="connsiteY26" fmla="*/ 493123 h 1479369"/>
              <a:gd name="connsiteX27" fmla="*/ 1257300 w 3696789"/>
              <a:gd name="connsiteY27" fmla="*/ 493123 h 1479369"/>
              <a:gd name="connsiteX28" fmla="*/ 1257300 w 3696789"/>
              <a:gd name="connsiteY28" fmla="*/ 529046 h 1479369"/>
              <a:gd name="connsiteX29" fmla="*/ 1469572 w 3696789"/>
              <a:gd name="connsiteY29" fmla="*/ 529046 h 1479369"/>
              <a:gd name="connsiteX30" fmla="*/ 1469572 w 3696789"/>
              <a:gd name="connsiteY30" fmla="*/ 587829 h 1479369"/>
              <a:gd name="connsiteX31" fmla="*/ 1505494 w 3696789"/>
              <a:gd name="connsiteY31" fmla="*/ 587829 h 1479369"/>
              <a:gd name="connsiteX32" fmla="*/ 1505494 w 3696789"/>
              <a:gd name="connsiteY32" fmla="*/ 676003 h 1479369"/>
              <a:gd name="connsiteX33" fmla="*/ 1544683 w 3696789"/>
              <a:gd name="connsiteY33" fmla="*/ 676003 h 1479369"/>
              <a:gd name="connsiteX34" fmla="*/ 1544683 w 3696789"/>
              <a:gd name="connsiteY34" fmla="*/ 718458 h 1479369"/>
              <a:gd name="connsiteX35" fmla="*/ 1766752 w 3696789"/>
              <a:gd name="connsiteY35" fmla="*/ 718458 h 1479369"/>
              <a:gd name="connsiteX36" fmla="*/ 1766752 w 3696789"/>
              <a:gd name="connsiteY36" fmla="*/ 747849 h 1479369"/>
              <a:gd name="connsiteX37" fmla="*/ 1828800 w 3696789"/>
              <a:gd name="connsiteY37" fmla="*/ 747849 h 1479369"/>
              <a:gd name="connsiteX38" fmla="*/ 1828800 w 3696789"/>
              <a:gd name="connsiteY38" fmla="*/ 803366 h 1479369"/>
              <a:gd name="connsiteX39" fmla="*/ 1861457 w 3696789"/>
              <a:gd name="connsiteY39" fmla="*/ 803366 h 1479369"/>
              <a:gd name="connsiteX40" fmla="*/ 1861457 w 3696789"/>
              <a:gd name="connsiteY40" fmla="*/ 862149 h 1479369"/>
              <a:gd name="connsiteX41" fmla="*/ 1897380 w 3696789"/>
              <a:gd name="connsiteY41" fmla="*/ 862149 h 1479369"/>
              <a:gd name="connsiteX42" fmla="*/ 1897380 w 3696789"/>
              <a:gd name="connsiteY42" fmla="*/ 898072 h 1479369"/>
              <a:gd name="connsiteX43" fmla="*/ 1952897 w 3696789"/>
              <a:gd name="connsiteY43" fmla="*/ 898072 h 1479369"/>
              <a:gd name="connsiteX44" fmla="*/ 1952897 w 3696789"/>
              <a:gd name="connsiteY44" fmla="*/ 940526 h 1479369"/>
              <a:gd name="connsiteX45" fmla="*/ 2034540 w 3696789"/>
              <a:gd name="connsiteY45" fmla="*/ 940526 h 1479369"/>
              <a:gd name="connsiteX46" fmla="*/ 2034540 w 3696789"/>
              <a:gd name="connsiteY46" fmla="*/ 976449 h 1479369"/>
              <a:gd name="connsiteX47" fmla="*/ 2181497 w 3696789"/>
              <a:gd name="connsiteY47" fmla="*/ 976449 h 1479369"/>
              <a:gd name="connsiteX48" fmla="*/ 2181497 w 3696789"/>
              <a:gd name="connsiteY48" fmla="*/ 1031966 h 1479369"/>
              <a:gd name="connsiteX49" fmla="*/ 2233749 w 3696789"/>
              <a:gd name="connsiteY49" fmla="*/ 1031966 h 1479369"/>
              <a:gd name="connsiteX50" fmla="*/ 2233749 w 3696789"/>
              <a:gd name="connsiteY50" fmla="*/ 1126672 h 1479369"/>
              <a:gd name="connsiteX51" fmla="*/ 2269672 w 3696789"/>
              <a:gd name="connsiteY51" fmla="*/ 1126672 h 1479369"/>
              <a:gd name="connsiteX52" fmla="*/ 2269672 w 3696789"/>
              <a:gd name="connsiteY52" fmla="*/ 1201783 h 1479369"/>
              <a:gd name="connsiteX53" fmla="*/ 2498272 w 3696789"/>
              <a:gd name="connsiteY53" fmla="*/ 1201783 h 1479369"/>
              <a:gd name="connsiteX54" fmla="*/ 2498272 w 3696789"/>
              <a:gd name="connsiteY54" fmla="*/ 1257300 h 1479369"/>
              <a:gd name="connsiteX55" fmla="*/ 2641963 w 3696789"/>
              <a:gd name="connsiteY55" fmla="*/ 1257300 h 1479369"/>
              <a:gd name="connsiteX56" fmla="*/ 2641963 w 3696789"/>
              <a:gd name="connsiteY56" fmla="*/ 1348740 h 1479369"/>
              <a:gd name="connsiteX57" fmla="*/ 2965269 w 3696789"/>
              <a:gd name="connsiteY57" fmla="*/ 1348740 h 1479369"/>
              <a:gd name="connsiteX58" fmla="*/ 2965269 w 3696789"/>
              <a:gd name="connsiteY58" fmla="*/ 1479369 h 1479369"/>
              <a:gd name="connsiteX59" fmla="*/ 3696789 w 3696789"/>
              <a:gd name="connsiteY59" fmla="*/ 1479369 h 14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96789" h="1479369">
                <a:moveTo>
                  <a:pt x="0" y="0"/>
                </a:moveTo>
                <a:lnTo>
                  <a:pt x="160020" y="0"/>
                </a:lnTo>
                <a:lnTo>
                  <a:pt x="160020" y="45720"/>
                </a:lnTo>
                <a:lnTo>
                  <a:pt x="267789" y="45720"/>
                </a:lnTo>
                <a:lnTo>
                  <a:pt x="267789" y="94706"/>
                </a:lnTo>
                <a:lnTo>
                  <a:pt x="287383" y="114300"/>
                </a:lnTo>
                <a:lnTo>
                  <a:pt x="287383" y="146958"/>
                </a:lnTo>
                <a:lnTo>
                  <a:pt x="303712" y="146958"/>
                </a:lnTo>
                <a:lnTo>
                  <a:pt x="303712" y="169818"/>
                </a:lnTo>
                <a:lnTo>
                  <a:pt x="346166" y="169818"/>
                </a:lnTo>
                <a:lnTo>
                  <a:pt x="346166" y="195943"/>
                </a:lnTo>
                <a:lnTo>
                  <a:pt x="522514" y="195943"/>
                </a:lnTo>
                <a:lnTo>
                  <a:pt x="522514" y="251460"/>
                </a:lnTo>
                <a:lnTo>
                  <a:pt x="551906" y="251460"/>
                </a:lnTo>
                <a:lnTo>
                  <a:pt x="551906" y="284118"/>
                </a:lnTo>
                <a:lnTo>
                  <a:pt x="770709" y="284118"/>
                </a:lnTo>
                <a:lnTo>
                  <a:pt x="770709" y="320040"/>
                </a:lnTo>
                <a:lnTo>
                  <a:pt x="868680" y="320040"/>
                </a:lnTo>
                <a:lnTo>
                  <a:pt x="868680" y="336369"/>
                </a:lnTo>
                <a:lnTo>
                  <a:pt x="1025434" y="336369"/>
                </a:lnTo>
                <a:lnTo>
                  <a:pt x="1025434" y="336369"/>
                </a:lnTo>
                <a:lnTo>
                  <a:pt x="1054825" y="365760"/>
                </a:lnTo>
                <a:lnTo>
                  <a:pt x="1077685" y="388620"/>
                </a:lnTo>
                <a:lnTo>
                  <a:pt x="1120140" y="388620"/>
                </a:lnTo>
                <a:lnTo>
                  <a:pt x="1120140" y="450669"/>
                </a:lnTo>
                <a:lnTo>
                  <a:pt x="1152797" y="450669"/>
                </a:lnTo>
                <a:lnTo>
                  <a:pt x="1152797" y="493123"/>
                </a:lnTo>
                <a:lnTo>
                  <a:pt x="1257300" y="493123"/>
                </a:lnTo>
                <a:lnTo>
                  <a:pt x="1257300" y="529046"/>
                </a:lnTo>
                <a:lnTo>
                  <a:pt x="1469572" y="529046"/>
                </a:lnTo>
                <a:lnTo>
                  <a:pt x="1469572" y="587829"/>
                </a:lnTo>
                <a:lnTo>
                  <a:pt x="1505494" y="587829"/>
                </a:lnTo>
                <a:lnTo>
                  <a:pt x="1505494" y="676003"/>
                </a:lnTo>
                <a:lnTo>
                  <a:pt x="1544683" y="676003"/>
                </a:lnTo>
                <a:lnTo>
                  <a:pt x="1544683" y="718458"/>
                </a:lnTo>
                <a:lnTo>
                  <a:pt x="1766752" y="718458"/>
                </a:lnTo>
                <a:lnTo>
                  <a:pt x="1766752" y="747849"/>
                </a:lnTo>
                <a:lnTo>
                  <a:pt x="1828800" y="747849"/>
                </a:lnTo>
                <a:lnTo>
                  <a:pt x="1828800" y="803366"/>
                </a:lnTo>
                <a:lnTo>
                  <a:pt x="1861457" y="803366"/>
                </a:lnTo>
                <a:lnTo>
                  <a:pt x="1861457" y="862149"/>
                </a:lnTo>
                <a:lnTo>
                  <a:pt x="1897380" y="862149"/>
                </a:lnTo>
                <a:lnTo>
                  <a:pt x="1897380" y="898072"/>
                </a:lnTo>
                <a:lnTo>
                  <a:pt x="1952897" y="898072"/>
                </a:lnTo>
                <a:lnTo>
                  <a:pt x="1952897" y="940526"/>
                </a:lnTo>
                <a:lnTo>
                  <a:pt x="2034540" y="940526"/>
                </a:lnTo>
                <a:lnTo>
                  <a:pt x="2034540" y="976449"/>
                </a:lnTo>
                <a:lnTo>
                  <a:pt x="2181497" y="976449"/>
                </a:lnTo>
                <a:lnTo>
                  <a:pt x="2181497" y="1031966"/>
                </a:lnTo>
                <a:lnTo>
                  <a:pt x="2233749" y="1031966"/>
                </a:lnTo>
                <a:lnTo>
                  <a:pt x="2233749" y="1126672"/>
                </a:lnTo>
                <a:lnTo>
                  <a:pt x="2269672" y="1126672"/>
                </a:lnTo>
                <a:lnTo>
                  <a:pt x="2269672" y="1201783"/>
                </a:lnTo>
                <a:lnTo>
                  <a:pt x="2498272" y="1201783"/>
                </a:lnTo>
                <a:lnTo>
                  <a:pt x="2498272" y="1257300"/>
                </a:lnTo>
                <a:lnTo>
                  <a:pt x="2641963" y="1257300"/>
                </a:lnTo>
                <a:lnTo>
                  <a:pt x="2641963" y="1348740"/>
                </a:lnTo>
                <a:lnTo>
                  <a:pt x="2965269" y="1348740"/>
                </a:lnTo>
                <a:lnTo>
                  <a:pt x="2965269" y="1479369"/>
                </a:lnTo>
                <a:lnTo>
                  <a:pt x="3696789" y="1479369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CEABC117-E2A3-D0F8-0B8D-353B33629169}"/>
              </a:ext>
            </a:extLst>
          </p:cNvPr>
          <p:cNvSpPr/>
          <p:nvPr/>
        </p:nvSpPr>
        <p:spPr bwMode="auto">
          <a:xfrm>
            <a:off x="7305675" y="2269671"/>
            <a:ext cx="3353889" cy="1606732"/>
          </a:xfrm>
          <a:custGeom>
            <a:avLst/>
            <a:gdLst>
              <a:gd name="connsiteX0" fmla="*/ 0 w 3353889"/>
              <a:gd name="connsiteY0" fmla="*/ 0 h 1606732"/>
              <a:gd name="connsiteX1" fmla="*/ 88174 w 3353889"/>
              <a:gd name="connsiteY1" fmla="*/ 0 h 1606732"/>
              <a:gd name="connsiteX2" fmla="*/ 88174 w 3353889"/>
              <a:gd name="connsiteY2" fmla="*/ 29392 h 1606732"/>
              <a:gd name="connsiteX3" fmla="*/ 235131 w 3353889"/>
              <a:gd name="connsiteY3" fmla="*/ 29392 h 1606732"/>
              <a:gd name="connsiteX4" fmla="*/ 235131 w 3353889"/>
              <a:gd name="connsiteY4" fmla="*/ 101238 h 1606732"/>
              <a:gd name="connsiteX5" fmla="*/ 267789 w 3353889"/>
              <a:gd name="connsiteY5" fmla="*/ 101238 h 1606732"/>
              <a:gd name="connsiteX6" fmla="*/ 267789 w 3353889"/>
              <a:gd name="connsiteY6" fmla="*/ 251460 h 1606732"/>
              <a:gd name="connsiteX7" fmla="*/ 297180 w 3353889"/>
              <a:gd name="connsiteY7" fmla="*/ 251460 h 1606732"/>
              <a:gd name="connsiteX8" fmla="*/ 297180 w 3353889"/>
              <a:gd name="connsiteY8" fmla="*/ 284118 h 1606732"/>
              <a:gd name="connsiteX9" fmla="*/ 336369 w 3353889"/>
              <a:gd name="connsiteY9" fmla="*/ 284118 h 1606732"/>
              <a:gd name="connsiteX10" fmla="*/ 336369 w 3353889"/>
              <a:gd name="connsiteY10" fmla="*/ 306978 h 1606732"/>
              <a:gd name="connsiteX11" fmla="*/ 460466 w 3353889"/>
              <a:gd name="connsiteY11" fmla="*/ 306978 h 1606732"/>
              <a:gd name="connsiteX12" fmla="*/ 460466 w 3353889"/>
              <a:gd name="connsiteY12" fmla="*/ 339635 h 1606732"/>
              <a:gd name="connsiteX13" fmla="*/ 493123 w 3353889"/>
              <a:gd name="connsiteY13" fmla="*/ 339635 h 1606732"/>
              <a:gd name="connsiteX14" fmla="*/ 493123 w 3353889"/>
              <a:gd name="connsiteY14" fmla="*/ 391886 h 1606732"/>
              <a:gd name="connsiteX15" fmla="*/ 493123 w 3353889"/>
              <a:gd name="connsiteY15" fmla="*/ 391886 h 1606732"/>
              <a:gd name="connsiteX16" fmla="*/ 515983 w 3353889"/>
              <a:gd name="connsiteY16" fmla="*/ 391886 h 1606732"/>
              <a:gd name="connsiteX17" fmla="*/ 515983 w 3353889"/>
              <a:gd name="connsiteY17" fmla="*/ 476795 h 1606732"/>
              <a:gd name="connsiteX18" fmla="*/ 529046 w 3353889"/>
              <a:gd name="connsiteY18" fmla="*/ 476795 h 1606732"/>
              <a:gd name="connsiteX19" fmla="*/ 529046 w 3353889"/>
              <a:gd name="connsiteY19" fmla="*/ 476795 h 1606732"/>
              <a:gd name="connsiteX20" fmla="*/ 584563 w 3353889"/>
              <a:gd name="connsiteY20" fmla="*/ 476795 h 1606732"/>
              <a:gd name="connsiteX21" fmla="*/ 584563 w 3353889"/>
              <a:gd name="connsiteY21" fmla="*/ 512718 h 1606732"/>
              <a:gd name="connsiteX22" fmla="*/ 627017 w 3353889"/>
              <a:gd name="connsiteY22" fmla="*/ 512718 h 1606732"/>
              <a:gd name="connsiteX23" fmla="*/ 627017 w 3353889"/>
              <a:gd name="connsiteY23" fmla="*/ 512718 h 1606732"/>
              <a:gd name="connsiteX24" fmla="*/ 627017 w 3353889"/>
              <a:gd name="connsiteY24" fmla="*/ 542109 h 1606732"/>
              <a:gd name="connsiteX25" fmla="*/ 731520 w 3353889"/>
              <a:gd name="connsiteY25" fmla="*/ 542109 h 1606732"/>
              <a:gd name="connsiteX26" fmla="*/ 731520 w 3353889"/>
              <a:gd name="connsiteY26" fmla="*/ 594360 h 1606732"/>
              <a:gd name="connsiteX27" fmla="*/ 754380 w 3353889"/>
              <a:gd name="connsiteY27" fmla="*/ 594360 h 1606732"/>
              <a:gd name="connsiteX28" fmla="*/ 754380 w 3353889"/>
              <a:gd name="connsiteY28" fmla="*/ 649878 h 1606732"/>
              <a:gd name="connsiteX29" fmla="*/ 754380 w 3353889"/>
              <a:gd name="connsiteY29" fmla="*/ 649878 h 1606732"/>
              <a:gd name="connsiteX30" fmla="*/ 770708 w 3353889"/>
              <a:gd name="connsiteY30" fmla="*/ 666206 h 1606732"/>
              <a:gd name="connsiteX31" fmla="*/ 963386 w 3353889"/>
              <a:gd name="connsiteY31" fmla="*/ 666206 h 1606732"/>
              <a:gd name="connsiteX32" fmla="*/ 963386 w 3353889"/>
              <a:gd name="connsiteY32" fmla="*/ 692332 h 1606732"/>
              <a:gd name="connsiteX33" fmla="*/ 1038497 w 3353889"/>
              <a:gd name="connsiteY33" fmla="*/ 692332 h 1606732"/>
              <a:gd name="connsiteX34" fmla="*/ 1038497 w 3353889"/>
              <a:gd name="connsiteY34" fmla="*/ 760912 h 1606732"/>
              <a:gd name="connsiteX35" fmla="*/ 1094014 w 3353889"/>
              <a:gd name="connsiteY35" fmla="*/ 760912 h 1606732"/>
              <a:gd name="connsiteX36" fmla="*/ 1094014 w 3353889"/>
              <a:gd name="connsiteY36" fmla="*/ 803366 h 1606732"/>
              <a:gd name="connsiteX37" fmla="*/ 1120140 w 3353889"/>
              <a:gd name="connsiteY37" fmla="*/ 803366 h 1606732"/>
              <a:gd name="connsiteX38" fmla="*/ 1120140 w 3353889"/>
              <a:gd name="connsiteY38" fmla="*/ 963386 h 1606732"/>
              <a:gd name="connsiteX39" fmla="*/ 1149531 w 3353889"/>
              <a:gd name="connsiteY39" fmla="*/ 963386 h 1606732"/>
              <a:gd name="connsiteX40" fmla="*/ 1149531 w 3353889"/>
              <a:gd name="connsiteY40" fmla="*/ 1067889 h 1606732"/>
              <a:gd name="connsiteX41" fmla="*/ 1227909 w 3353889"/>
              <a:gd name="connsiteY41" fmla="*/ 1067889 h 1606732"/>
              <a:gd name="connsiteX42" fmla="*/ 1227909 w 3353889"/>
              <a:gd name="connsiteY42" fmla="*/ 1116875 h 1606732"/>
              <a:gd name="connsiteX43" fmla="*/ 1456509 w 3353889"/>
              <a:gd name="connsiteY43" fmla="*/ 1116875 h 1606732"/>
              <a:gd name="connsiteX44" fmla="*/ 1456509 w 3353889"/>
              <a:gd name="connsiteY44" fmla="*/ 1169126 h 1606732"/>
              <a:gd name="connsiteX45" fmla="*/ 1492431 w 3353889"/>
              <a:gd name="connsiteY45" fmla="*/ 1169126 h 1606732"/>
              <a:gd name="connsiteX46" fmla="*/ 1492431 w 3353889"/>
              <a:gd name="connsiteY46" fmla="*/ 1218112 h 1606732"/>
              <a:gd name="connsiteX47" fmla="*/ 1515291 w 3353889"/>
              <a:gd name="connsiteY47" fmla="*/ 1218112 h 1606732"/>
              <a:gd name="connsiteX48" fmla="*/ 1515291 w 3353889"/>
              <a:gd name="connsiteY48" fmla="*/ 1267098 h 1606732"/>
              <a:gd name="connsiteX49" fmla="*/ 1672046 w 3353889"/>
              <a:gd name="connsiteY49" fmla="*/ 1267098 h 1606732"/>
              <a:gd name="connsiteX50" fmla="*/ 1672046 w 3353889"/>
              <a:gd name="connsiteY50" fmla="*/ 1303020 h 1606732"/>
              <a:gd name="connsiteX51" fmla="*/ 1858191 w 3353889"/>
              <a:gd name="connsiteY51" fmla="*/ 1303020 h 1606732"/>
              <a:gd name="connsiteX52" fmla="*/ 1858191 w 3353889"/>
              <a:gd name="connsiteY52" fmla="*/ 1423852 h 1606732"/>
              <a:gd name="connsiteX53" fmla="*/ 1894114 w 3353889"/>
              <a:gd name="connsiteY53" fmla="*/ 1423852 h 1606732"/>
              <a:gd name="connsiteX54" fmla="*/ 1894114 w 3353889"/>
              <a:gd name="connsiteY54" fmla="*/ 1453243 h 1606732"/>
              <a:gd name="connsiteX55" fmla="*/ 2210889 w 3353889"/>
              <a:gd name="connsiteY55" fmla="*/ 1453243 h 1606732"/>
              <a:gd name="connsiteX56" fmla="*/ 2210889 w 3353889"/>
              <a:gd name="connsiteY56" fmla="*/ 1531620 h 1606732"/>
              <a:gd name="connsiteX57" fmla="*/ 2596243 w 3353889"/>
              <a:gd name="connsiteY57" fmla="*/ 1531620 h 1606732"/>
              <a:gd name="connsiteX58" fmla="*/ 2596243 w 3353889"/>
              <a:gd name="connsiteY58" fmla="*/ 1606732 h 1606732"/>
              <a:gd name="connsiteX59" fmla="*/ 3353889 w 3353889"/>
              <a:gd name="connsiteY59" fmla="*/ 1606732 h 1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353889" h="1606732">
                <a:moveTo>
                  <a:pt x="0" y="0"/>
                </a:moveTo>
                <a:lnTo>
                  <a:pt x="88174" y="0"/>
                </a:lnTo>
                <a:lnTo>
                  <a:pt x="88174" y="29392"/>
                </a:lnTo>
                <a:lnTo>
                  <a:pt x="235131" y="29392"/>
                </a:lnTo>
                <a:lnTo>
                  <a:pt x="235131" y="101238"/>
                </a:lnTo>
                <a:lnTo>
                  <a:pt x="267789" y="101238"/>
                </a:lnTo>
                <a:lnTo>
                  <a:pt x="267789" y="251460"/>
                </a:lnTo>
                <a:lnTo>
                  <a:pt x="297180" y="251460"/>
                </a:lnTo>
                <a:lnTo>
                  <a:pt x="297180" y="284118"/>
                </a:lnTo>
                <a:lnTo>
                  <a:pt x="336369" y="284118"/>
                </a:lnTo>
                <a:lnTo>
                  <a:pt x="336369" y="306978"/>
                </a:lnTo>
                <a:lnTo>
                  <a:pt x="460466" y="306978"/>
                </a:lnTo>
                <a:lnTo>
                  <a:pt x="460466" y="339635"/>
                </a:lnTo>
                <a:lnTo>
                  <a:pt x="493123" y="339635"/>
                </a:lnTo>
                <a:lnTo>
                  <a:pt x="493123" y="391886"/>
                </a:lnTo>
                <a:lnTo>
                  <a:pt x="493123" y="391886"/>
                </a:lnTo>
                <a:lnTo>
                  <a:pt x="515983" y="391886"/>
                </a:lnTo>
                <a:lnTo>
                  <a:pt x="515983" y="476795"/>
                </a:lnTo>
                <a:lnTo>
                  <a:pt x="529046" y="476795"/>
                </a:lnTo>
                <a:lnTo>
                  <a:pt x="529046" y="476795"/>
                </a:lnTo>
                <a:lnTo>
                  <a:pt x="584563" y="476795"/>
                </a:lnTo>
                <a:lnTo>
                  <a:pt x="584563" y="512718"/>
                </a:lnTo>
                <a:lnTo>
                  <a:pt x="627017" y="512718"/>
                </a:lnTo>
                <a:lnTo>
                  <a:pt x="627017" y="512718"/>
                </a:lnTo>
                <a:lnTo>
                  <a:pt x="627017" y="542109"/>
                </a:lnTo>
                <a:lnTo>
                  <a:pt x="731520" y="542109"/>
                </a:lnTo>
                <a:lnTo>
                  <a:pt x="731520" y="594360"/>
                </a:lnTo>
                <a:lnTo>
                  <a:pt x="754380" y="594360"/>
                </a:lnTo>
                <a:lnTo>
                  <a:pt x="754380" y="649878"/>
                </a:lnTo>
                <a:lnTo>
                  <a:pt x="754380" y="649878"/>
                </a:lnTo>
                <a:lnTo>
                  <a:pt x="770708" y="666206"/>
                </a:lnTo>
                <a:lnTo>
                  <a:pt x="963386" y="666206"/>
                </a:lnTo>
                <a:lnTo>
                  <a:pt x="963386" y="692332"/>
                </a:lnTo>
                <a:lnTo>
                  <a:pt x="1038497" y="692332"/>
                </a:lnTo>
                <a:lnTo>
                  <a:pt x="1038497" y="760912"/>
                </a:lnTo>
                <a:lnTo>
                  <a:pt x="1094014" y="760912"/>
                </a:lnTo>
                <a:lnTo>
                  <a:pt x="1094014" y="803366"/>
                </a:lnTo>
                <a:lnTo>
                  <a:pt x="1120140" y="803366"/>
                </a:lnTo>
                <a:lnTo>
                  <a:pt x="1120140" y="963386"/>
                </a:lnTo>
                <a:lnTo>
                  <a:pt x="1149531" y="963386"/>
                </a:lnTo>
                <a:lnTo>
                  <a:pt x="1149531" y="1067889"/>
                </a:lnTo>
                <a:lnTo>
                  <a:pt x="1227909" y="1067889"/>
                </a:lnTo>
                <a:lnTo>
                  <a:pt x="1227909" y="1116875"/>
                </a:lnTo>
                <a:lnTo>
                  <a:pt x="1456509" y="1116875"/>
                </a:lnTo>
                <a:lnTo>
                  <a:pt x="1456509" y="1169126"/>
                </a:lnTo>
                <a:lnTo>
                  <a:pt x="1492431" y="1169126"/>
                </a:lnTo>
                <a:lnTo>
                  <a:pt x="1492431" y="1218112"/>
                </a:lnTo>
                <a:lnTo>
                  <a:pt x="1515291" y="1218112"/>
                </a:lnTo>
                <a:lnTo>
                  <a:pt x="1515291" y="1267098"/>
                </a:lnTo>
                <a:lnTo>
                  <a:pt x="1672046" y="1267098"/>
                </a:lnTo>
                <a:lnTo>
                  <a:pt x="1672046" y="1303020"/>
                </a:lnTo>
                <a:lnTo>
                  <a:pt x="1858191" y="1303020"/>
                </a:lnTo>
                <a:lnTo>
                  <a:pt x="1858191" y="1423852"/>
                </a:lnTo>
                <a:lnTo>
                  <a:pt x="1894114" y="1423852"/>
                </a:lnTo>
                <a:lnTo>
                  <a:pt x="1894114" y="1453243"/>
                </a:lnTo>
                <a:lnTo>
                  <a:pt x="2210889" y="1453243"/>
                </a:lnTo>
                <a:lnTo>
                  <a:pt x="2210889" y="1531620"/>
                </a:lnTo>
                <a:lnTo>
                  <a:pt x="2596243" y="1531620"/>
                </a:lnTo>
                <a:lnTo>
                  <a:pt x="2596243" y="1606732"/>
                </a:lnTo>
                <a:lnTo>
                  <a:pt x="3353889" y="1606732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1" name="Freeform: Shape 340">
            <a:extLst>
              <a:ext uri="{FF2B5EF4-FFF2-40B4-BE49-F238E27FC236}">
                <a16:creationId xmlns:a16="http://schemas.microsoft.com/office/drawing/2014/main" id="{716121CF-B6C1-6826-2505-F037389E2156}"/>
              </a:ext>
            </a:extLst>
          </p:cNvPr>
          <p:cNvSpPr/>
          <p:nvPr/>
        </p:nvSpPr>
        <p:spPr bwMode="auto">
          <a:xfrm>
            <a:off x="1604263" y="2270014"/>
            <a:ext cx="3795080" cy="1592207"/>
          </a:xfrm>
          <a:custGeom>
            <a:avLst/>
            <a:gdLst>
              <a:gd name="connsiteX0" fmla="*/ 0 w 3795080"/>
              <a:gd name="connsiteY0" fmla="*/ 0 h 1592207"/>
              <a:gd name="connsiteX1" fmla="*/ 175846 w 3795080"/>
              <a:gd name="connsiteY1" fmla="*/ 0 h 1592207"/>
              <a:gd name="connsiteX2" fmla="*/ 175846 w 3795080"/>
              <a:gd name="connsiteY2" fmla="*/ 28775 h 1592207"/>
              <a:gd name="connsiteX3" fmla="*/ 249382 w 3795080"/>
              <a:gd name="connsiteY3" fmla="*/ 28775 h 1592207"/>
              <a:gd name="connsiteX4" fmla="*/ 249382 w 3795080"/>
              <a:gd name="connsiteY4" fmla="*/ 54352 h 1592207"/>
              <a:gd name="connsiteX5" fmla="*/ 290946 w 3795080"/>
              <a:gd name="connsiteY5" fmla="*/ 54352 h 1592207"/>
              <a:gd name="connsiteX6" fmla="*/ 290946 w 3795080"/>
              <a:gd name="connsiteY6" fmla="*/ 134283 h 1592207"/>
              <a:gd name="connsiteX7" fmla="*/ 313326 w 3795080"/>
              <a:gd name="connsiteY7" fmla="*/ 134283 h 1592207"/>
              <a:gd name="connsiteX8" fmla="*/ 313326 w 3795080"/>
              <a:gd name="connsiteY8" fmla="*/ 163057 h 1592207"/>
              <a:gd name="connsiteX9" fmla="*/ 377270 w 3795080"/>
              <a:gd name="connsiteY9" fmla="*/ 163057 h 1592207"/>
              <a:gd name="connsiteX10" fmla="*/ 377270 w 3795080"/>
              <a:gd name="connsiteY10" fmla="*/ 191832 h 1592207"/>
              <a:gd name="connsiteX11" fmla="*/ 517947 w 3795080"/>
              <a:gd name="connsiteY11" fmla="*/ 191832 h 1592207"/>
              <a:gd name="connsiteX12" fmla="*/ 517947 w 3795080"/>
              <a:gd name="connsiteY12" fmla="*/ 220607 h 1592207"/>
              <a:gd name="connsiteX13" fmla="*/ 553116 w 3795080"/>
              <a:gd name="connsiteY13" fmla="*/ 220607 h 1592207"/>
              <a:gd name="connsiteX14" fmla="*/ 553116 w 3795080"/>
              <a:gd name="connsiteY14" fmla="*/ 268565 h 1592207"/>
              <a:gd name="connsiteX15" fmla="*/ 597877 w 3795080"/>
              <a:gd name="connsiteY15" fmla="*/ 268565 h 1592207"/>
              <a:gd name="connsiteX16" fmla="*/ 597877 w 3795080"/>
              <a:gd name="connsiteY16" fmla="*/ 287748 h 1592207"/>
              <a:gd name="connsiteX17" fmla="*/ 757737 w 3795080"/>
              <a:gd name="connsiteY17" fmla="*/ 287748 h 1592207"/>
              <a:gd name="connsiteX18" fmla="*/ 757737 w 3795080"/>
              <a:gd name="connsiteY18" fmla="*/ 348495 h 1592207"/>
              <a:gd name="connsiteX19" fmla="*/ 808892 w 3795080"/>
              <a:gd name="connsiteY19" fmla="*/ 348495 h 1592207"/>
              <a:gd name="connsiteX20" fmla="*/ 808892 w 3795080"/>
              <a:gd name="connsiteY20" fmla="*/ 377270 h 1592207"/>
              <a:gd name="connsiteX21" fmla="*/ 879231 w 3795080"/>
              <a:gd name="connsiteY21" fmla="*/ 377270 h 1592207"/>
              <a:gd name="connsiteX22" fmla="*/ 879231 w 3795080"/>
              <a:gd name="connsiteY22" fmla="*/ 377270 h 1592207"/>
              <a:gd name="connsiteX23" fmla="*/ 1055077 w 3795080"/>
              <a:gd name="connsiteY23" fmla="*/ 377270 h 1592207"/>
              <a:gd name="connsiteX24" fmla="*/ 1055077 w 3795080"/>
              <a:gd name="connsiteY24" fmla="*/ 418834 h 1592207"/>
              <a:gd name="connsiteX25" fmla="*/ 1115824 w 3795080"/>
              <a:gd name="connsiteY25" fmla="*/ 418834 h 1592207"/>
              <a:gd name="connsiteX26" fmla="*/ 1115824 w 3795080"/>
              <a:gd name="connsiteY26" fmla="*/ 495566 h 1592207"/>
              <a:gd name="connsiteX27" fmla="*/ 1147796 w 3795080"/>
              <a:gd name="connsiteY27" fmla="*/ 495566 h 1592207"/>
              <a:gd name="connsiteX28" fmla="*/ 1147796 w 3795080"/>
              <a:gd name="connsiteY28" fmla="*/ 559510 h 1592207"/>
              <a:gd name="connsiteX29" fmla="*/ 1179768 w 3795080"/>
              <a:gd name="connsiteY29" fmla="*/ 559510 h 1592207"/>
              <a:gd name="connsiteX30" fmla="*/ 1179768 w 3795080"/>
              <a:gd name="connsiteY30" fmla="*/ 585088 h 1592207"/>
              <a:gd name="connsiteX31" fmla="*/ 1301262 w 3795080"/>
              <a:gd name="connsiteY31" fmla="*/ 585088 h 1592207"/>
              <a:gd name="connsiteX32" fmla="*/ 1301262 w 3795080"/>
              <a:gd name="connsiteY32" fmla="*/ 607469 h 1592207"/>
              <a:gd name="connsiteX33" fmla="*/ 1483502 w 3795080"/>
              <a:gd name="connsiteY33" fmla="*/ 607469 h 1592207"/>
              <a:gd name="connsiteX34" fmla="*/ 1483502 w 3795080"/>
              <a:gd name="connsiteY34" fmla="*/ 655427 h 1592207"/>
              <a:gd name="connsiteX35" fmla="*/ 1512277 w 3795080"/>
              <a:gd name="connsiteY35" fmla="*/ 655427 h 1592207"/>
              <a:gd name="connsiteX36" fmla="*/ 1512277 w 3795080"/>
              <a:gd name="connsiteY36" fmla="*/ 738554 h 1592207"/>
              <a:gd name="connsiteX37" fmla="*/ 1528263 w 3795080"/>
              <a:gd name="connsiteY37" fmla="*/ 738554 h 1592207"/>
              <a:gd name="connsiteX38" fmla="*/ 1528263 w 3795080"/>
              <a:gd name="connsiteY38" fmla="*/ 834470 h 1592207"/>
              <a:gd name="connsiteX39" fmla="*/ 1790434 w 3795080"/>
              <a:gd name="connsiteY39" fmla="*/ 834470 h 1592207"/>
              <a:gd name="connsiteX40" fmla="*/ 1790434 w 3795080"/>
              <a:gd name="connsiteY40" fmla="*/ 879231 h 1592207"/>
              <a:gd name="connsiteX41" fmla="*/ 1857575 w 3795080"/>
              <a:gd name="connsiteY41" fmla="*/ 879231 h 1592207"/>
              <a:gd name="connsiteX42" fmla="*/ 1857575 w 3795080"/>
              <a:gd name="connsiteY42" fmla="*/ 917597 h 1592207"/>
              <a:gd name="connsiteX43" fmla="*/ 1883153 w 3795080"/>
              <a:gd name="connsiteY43" fmla="*/ 917597 h 1592207"/>
              <a:gd name="connsiteX44" fmla="*/ 1883153 w 3795080"/>
              <a:gd name="connsiteY44" fmla="*/ 1000724 h 1592207"/>
              <a:gd name="connsiteX45" fmla="*/ 1921519 w 3795080"/>
              <a:gd name="connsiteY45" fmla="*/ 1000724 h 1592207"/>
              <a:gd name="connsiteX46" fmla="*/ 1921519 w 3795080"/>
              <a:gd name="connsiteY46" fmla="*/ 1055077 h 1592207"/>
              <a:gd name="connsiteX47" fmla="*/ 2014238 w 3795080"/>
              <a:gd name="connsiteY47" fmla="*/ 1055077 h 1592207"/>
              <a:gd name="connsiteX48" fmla="*/ 2014238 w 3795080"/>
              <a:gd name="connsiteY48" fmla="*/ 1090246 h 1592207"/>
              <a:gd name="connsiteX49" fmla="*/ 2129337 w 3795080"/>
              <a:gd name="connsiteY49" fmla="*/ 1090246 h 1592207"/>
              <a:gd name="connsiteX50" fmla="*/ 2129337 w 3795080"/>
              <a:gd name="connsiteY50" fmla="*/ 1115824 h 1592207"/>
              <a:gd name="connsiteX51" fmla="*/ 2206070 w 3795080"/>
              <a:gd name="connsiteY51" fmla="*/ 1115824 h 1592207"/>
              <a:gd name="connsiteX52" fmla="*/ 2206070 w 3795080"/>
              <a:gd name="connsiteY52" fmla="*/ 1144599 h 1592207"/>
              <a:gd name="connsiteX53" fmla="*/ 2257225 w 3795080"/>
              <a:gd name="connsiteY53" fmla="*/ 1144599 h 1592207"/>
              <a:gd name="connsiteX54" fmla="*/ 2257225 w 3795080"/>
              <a:gd name="connsiteY54" fmla="*/ 1250106 h 1592207"/>
              <a:gd name="connsiteX55" fmla="*/ 2270014 w 3795080"/>
              <a:gd name="connsiteY55" fmla="*/ 1237317 h 1592207"/>
              <a:gd name="connsiteX56" fmla="*/ 2270014 w 3795080"/>
              <a:gd name="connsiteY56" fmla="*/ 1275684 h 1592207"/>
              <a:gd name="connsiteX57" fmla="*/ 2503410 w 3795080"/>
              <a:gd name="connsiteY57" fmla="*/ 1275684 h 1592207"/>
              <a:gd name="connsiteX58" fmla="*/ 2503410 w 3795080"/>
              <a:gd name="connsiteY58" fmla="*/ 1275684 h 1592207"/>
              <a:gd name="connsiteX59" fmla="*/ 2503410 w 3795080"/>
              <a:gd name="connsiteY59" fmla="*/ 1275684 h 1592207"/>
              <a:gd name="connsiteX60" fmla="*/ 2503410 w 3795080"/>
              <a:gd name="connsiteY60" fmla="*/ 1307656 h 1592207"/>
              <a:gd name="connsiteX61" fmla="*/ 2647284 w 3795080"/>
              <a:gd name="connsiteY61" fmla="*/ 1307656 h 1592207"/>
              <a:gd name="connsiteX62" fmla="*/ 2647284 w 3795080"/>
              <a:gd name="connsiteY62" fmla="*/ 1419558 h 1592207"/>
              <a:gd name="connsiteX63" fmla="*/ 2736806 w 3795080"/>
              <a:gd name="connsiteY63" fmla="*/ 1419558 h 1592207"/>
              <a:gd name="connsiteX64" fmla="*/ 2736806 w 3795080"/>
              <a:gd name="connsiteY64" fmla="*/ 1461122 h 1592207"/>
              <a:gd name="connsiteX65" fmla="*/ 2970202 w 3795080"/>
              <a:gd name="connsiteY65" fmla="*/ 1461122 h 1592207"/>
              <a:gd name="connsiteX66" fmla="*/ 2970202 w 3795080"/>
              <a:gd name="connsiteY66" fmla="*/ 1502685 h 1592207"/>
              <a:gd name="connsiteX67" fmla="*/ 3350669 w 3795080"/>
              <a:gd name="connsiteY67" fmla="*/ 1502685 h 1592207"/>
              <a:gd name="connsiteX68" fmla="*/ 3350669 w 3795080"/>
              <a:gd name="connsiteY68" fmla="*/ 1592207 h 1592207"/>
              <a:gd name="connsiteX69" fmla="*/ 3795080 w 3795080"/>
              <a:gd name="connsiteY69" fmla="*/ 1592207 h 159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795080" h="1592207">
                <a:moveTo>
                  <a:pt x="0" y="0"/>
                </a:moveTo>
                <a:lnTo>
                  <a:pt x="175846" y="0"/>
                </a:lnTo>
                <a:lnTo>
                  <a:pt x="175846" y="28775"/>
                </a:lnTo>
                <a:lnTo>
                  <a:pt x="249382" y="28775"/>
                </a:lnTo>
                <a:lnTo>
                  <a:pt x="249382" y="54352"/>
                </a:lnTo>
                <a:lnTo>
                  <a:pt x="290946" y="54352"/>
                </a:lnTo>
                <a:lnTo>
                  <a:pt x="290946" y="134283"/>
                </a:lnTo>
                <a:lnTo>
                  <a:pt x="313326" y="134283"/>
                </a:lnTo>
                <a:lnTo>
                  <a:pt x="313326" y="163057"/>
                </a:lnTo>
                <a:lnTo>
                  <a:pt x="377270" y="163057"/>
                </a:lnTo>
                <a:lnTo>
                  <a:pt x="377270" y="191832"/>
                </a:lnTo>
                <a:lnTo>
                  <a:pt x="517947" y="191832"/>
                </a:lnTo>
                <a:lnTo>
                  <a:pt x="517947" y="220607"/>
                </a:lnTo>
                <a:lnTo>
                  <a:pt x="553116" y="220607"/>
                </a:lnTo>
                <a:lnTo>
                  <a:pt x="553116" y="268565"/>
                </a:lnTo>
                <a:lnTo>
                  <a:pt x="597877" y="268565"/>
                </a:lnTo>
                <a:lnTo>
                  <a:pt x="597877" y="287748"/>
                </a:lnTo>
                <a:lnTo>
                  <a:pt x="757737" y="287748"/>
                </a:lnTo>
                <a:lnTo>
                  <a:pt x="757737" y="348495"/>
                </a:lnTo>
                <a:lnTo>
                  <a:pt x="808892" y="348495"/>
                </a:lnTo>
                <a:lnTo>
                  <a:pt x="808892" y="377270"/>
                </a:lnTo>
                <a:lnTo>
                  <a:pt x="879231" y="377270"/>
                </a:lnTo>
                <a:lnTo>
                  <a:pt x="879231" y="377270"/>
                </a:lnTo>
                <a:lnTo>
                  <a:pt x="1055077" y="377270"/>
                </a:lnTo>
                <a:lnTo>
                  <a:pt x="1055077" y="418834"/>
                </a:lnTo>
                <a:lnTo>
                  <a:pt x="1115824" y="418834"/>
                </a:lnTo>
                <a:lnTo>
                  <a:pt x="1115824" y="495566"/>
                </a:lnTo>
                <a:lnTo>
                  <a:pt x="1147796" y="495566"/>
                </a:lnTo>
                <a:lnTo>
                  <a:pt x="1147796" y="559510"/>
                </a:lnTo>
                <a:lnTo>
                  <a:pt x="1179768" y="559510"/>
                </a:lnTo>
                <a:lnTo>
                  <a:pt x="1179768" y="585088"/>
                </a:lnTo>
                <a:lnTo>
                  <a:pt x="1301262" y="585088"/>
                </a:lnTo>
                <a:lnTo>
                  <a:pt x="1301262" y="607469"/>
                </a:lnTo>
                <a:lnTo>
                  <a:pt x="1483502" y="607469"/>
                </a:lnTo>
                <a:lnTo>
                  <a:pt x="1483502" y="655427"/>
                </a:lnTo>
                <a:lnTo>
                  <a:pt x="1512277" y="655427"/>
                </a:lnTo>
                <a:lnTo>
                  <a:pt x="1512277" y="738554"/>
                </a:lnTo>
                <a:lnTo>
                  <a:pt x="1528263" y="738554"/>
                </a:lnTo>
                <a:lnTo>
                  <a:pt x="1528263" y="834470"/>
                </a:lnTo>
                <a:lnTo>
                  <a:pt x="1790434" y="834470"/>
                </a:lnTo>
                <a:lnTo>
                  <a:pt x="1790434" y="879231"/>
                </a:lnTo>
                <a:lnTo>
                  <a:pt x="1857575" y="879231"/>
                </a:lnTo>
                <a:lnTo>
                  <a:pt x="1857575" y="917597"/>
                </a:lnTo>
                <a:lnTo>
                  <a:pt x="1883153" y="917597"/>
                </a:lnTo>
                <a:lnTo>
                  <a:pt x="1883153" y="1000724"/>
                </a:lnTo>
                <a:lnTo>
                  <a:pt x="1921519" y="1000724"/>
                </a:lnTo>
                <a:lnTo>
                  <a:pt x="1921519" y="1055077"/>
                </a:lnTo>
                <a:lnTo>
                  <a:pt x="2014238" y="1055077"/>
                </a:lnTo>
                <a:lnTo>
                  <a:pt x="2014238" y="1090246"/>
                </a:lnTo>
                <a:lnTo>
                  <a:pt x="2129337" y="1090246"/>
                </a:lnTo>
                <a:lnTo>
                  <a:pt x="2129337" y="1115824"/>
                </a:lnTo>
                <a:lnTo>
                  <a:pt x="2206070" y="1115824"/>
                </a:lnTo>
                <a:lnTo>
                  <a:pt x="2206070" y="1144599"/>
                </a:lnTo>
                <a:lnTo>
                  <a:pt x="2257225" y="1144599"/>
                </a:lnTo>
                <a:lnTo>
                  <a:pt x="2257225" y="1250106"/>
                </a:lnTo>
                <a:lnTo>
                  <a:pt x="2270014" y="1237317"/>
                </a:lnTo>
                <a:lnTo>
                  <a:pt x="2270014" y="1275684"/>
                </a:lnTo>
                <a:lnTo>
                  <a:pt x="2503410" y="1275684"/>
                </a:lnTo>
                <a:lnTo>
                  <a:pt x="2503410" y="1275684"/>
                </a:lnTo>
                <a:lnTo>
                  <a:pt x="2503410" y="1275684"/>
                </a:lnTo>
                <a:lnTo>
                  <a:pt x="2503410" y="1307656"/>
                </a:lnTo>
                <a:lnTo>
                  <a:pt x="2647284" y="1307656"/>
                </a:lnTo>
                <a:lnTo>
                  <a:pt x="2647284" y="1419558"/>
                </a:lnTo>
                <a:lnTo>
                  <a:pt x="2736806" y="1419558"/>
                </a:lnTo>
                <a:lnTo>
                  <a:pt x="2736806" y="1461122"/>
                </a:lnTo>
                <a:lnTo>
                  <a:pt x="2970202" y="1461122"/>
                </a:lnTo>
                <a:lnTo>
                  <a:pt x="2970202" y="1502685"/>
                </a:lnTo>
                <a:lnTo>
                  <a:pt x="3350669" y="1502685"/>
                </a:lnTo>
                <a:lnTo>
                  <a:pt x="3350669" y="1592207"/>
                </a:lnTo>
                <a:lnTo>
                  <a:pt x="3795080" y="1592207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2" name="Freeform: Shape 341">
            <a:extLst>
              <a:ext uri="{FF2B5EF4-FFF2-40B4-BE49-F238E27FC236}">
                <a16:creationId xmlns:a16="http://schemas.microsoft.com/office/drawing/2014/main" id="{2A6A3641-64A0-D9AA-5E26-4F1F05A2D563}"/>
              </a:ext>
            </a:extLst>
          </p:cNvPr>
          <p:cNvSpPr/>
          <p:nvPr/>
        </p:nvSpPr>
        <p:spPr bwMode="auto">
          <a:xfrm>
            <a:off x="1620249" y="2276408"/>
            <a:ext cx="3750319" cy="1665743"/>
          </a:xfrm>
          <a:custGeom>
            <a:avLst/>
            <a:gdLst>
              <a:gd name="connsiteX0" fmla="*/ 0 w 3750319"/>
              <a:gd name="connsiteY0" fmla="*/ 0 h 1665743"/>
              <a:gd name="connsiteX1" fmla="*/ 92719 w 3750319"/>
              <a:gd name="connsiteY1" fmla="*/ 0 h 1665743"/>
              <a:gd name="connsiteX2" fmla="*/ 92719 w 3750319"/>
              <a:gd name="connsiteY2" fmla="*/ 28775 h 1665743"/>
              <a:gd name="connsiteX3" fmla="*/ 92719 w 3750319"/>
              <a:gd name="connsiteY3" fmla="*/ 28775 h 1665743"/>
              <a:gd name="connsiteX4" fmla="*/ 201424 w 3750319"/>
              <a:gd name="connsiteY4" fmla="*/ 28775 h 1665743"/>
              <a:gd name="connsiteX5" fmla="*/ 214213 w 3750319"/>
              <a:gd name="connsiteY5" fmla="*/ 41564 h 1665743"/>
              <a:gd name="connsiteX6" fmla="*/ 278157 w 3750319"/>
              <a:gd name="connsiteY6" fmla="*/ 41564 h 1665743"/>
              <a:gd name="connsiteX7" fmla="*/ 278157 w 3750319"/>
              <a:gd name="connsiteY7" fmla="*/ 195030 h 1665743"/>
              <a:gd name="connsiteX8" fmla="*/ 294143 w 3750319"/>
              <a:gd name="connsiteY8" fmla="*/ 195030 h 1665743"/>
              <a:gd name="connsiteX9" fmla="*/ 294143 w 3750319"/>
              <a:gd name="connsiteY9" fmla="*/ 252579 h 1665743"/>
              <a:gd name="connsiteX10" fmla="*/ 319720 w 3750319"/>
              <a:gd name="connsiteY10" fmla="*/ 252579 h 1665743"/>
              <a:gd name="connsiteX11" fmla="*/ 319720 w 3750319"/>
              <a:gd name="connsiteY11" fmla="*/ 274960 h 1665743"/>
              <a:gd name="connsiteX12" fmla="*/ 393256 w 3750319"/>
              <a:gd name="connsiteY12" fmla="*/ 274960 h 1665743"/>
              <a:gd name="connsiteX13" fmla="*/ 393256 w 3750319"/>
              <a:gd name="connsiteY13" fmla="*/ 297340 h 1665743"/>
              <a:gd name="connsiteX14" fmla="*/ 498764 w 3750319"/>
              <a:gd name="connsiteY14" fmla="*/ 297340 h 1665743"/>
              <a:gd name="connsiteX15" fmla="*/ 498764 w 3750319"/>
              <a:gd name="connsiteY15" fmla="*/ 361284 h 1665743"/>
              <a:gd name="connsiteX16" fmla="*/ 540327 w 3750319"/>
              <a:gd name="connsiteY16" fmla="*/ 361284 h 1665743"/>
              <a:gd name="connsiteX17" fmla="*/ 540327 w 3750319"/>
              <a:gd name="connsiteY17" fmla="*/ 434820 h 1665743"/>
              <a:gd name="connsiteX18" fmla="*/ 658624 w 3750319"/>
              <a:gd name="connsiteY18" fmla="*/ 434820 h 1665743"/>
              <a:gd name="connsiteX19" fmla="*/ 658624 w 3750319"/>
              <a:gd name="connsiteY19" fmla="*/ 466792 h 1665743"/>
              <a:gd name="connsiteX20" fmla="*/ 757737 w 3750319"/>
              <a:gd name="connsiteY20" fmla="*/ 466792 h 1665743"/>
              <a:gd name="connsiteX21" fmla="*/ 757737 w 3750319"/>
              <a:gd name="connsiteY21" fmla="*/ 533933 h 1665743"/>
              <a:gd name="connsiteX22" fmla="*/ 757737 w 3750319"/>
              <a:gd name="connsiteY22" fmla="*/ 533933 h 1665743"/>
              <a:gd name="connsiteX23" fmla="*/ 792906 w 3750319"/>
              <a:gd name="connsiteY23" fmla="*/ 533933 h 1665743"/>
              <a:gd name="connsiteX24" fmla="*/ 792906 w 3750319"/>
              <a:gd name="connsiteY24" fmla="*/ 585089 h 1665743"/>
              <a:gd name="connsiteX25" fmla="*/ 872836 w 3750319"/>
              <a:gd name="connsiteY25" fmla="*/ 585089 h 1665743"/>
              <a:gd name="connsiteX26" fmla="*/ 872836 w 3750319"/>
              <a:gd name="connsiteY26" fmla="*/ 604272 h 1665743"/>
              <a:gd name="connsiteX27" fmla="*/ 1003922 w 3750319"/>
              <a:gd name="connsiteY27" fmla="*/ 604272 h 1665743"/>
              <a:gd name="connsiteX28" fmla="*/ 1003922 w 3750319"/>
              <a:gd name="connsiteY28" fmla="*/ 633047 h 1665743"/>
              <a:gd name="connsiteX29" fmla="*/ 1058274 w 3750319"/>
              <a:gd name="connsiteY29" fmla="*/ 633047 h 1665743"/>
              <a:gd name="connsiteX30" fmla="*/ 1058274 w 3750319"/>
              <a:gd name="connsiteY30" fmla="*/ 668216 h 1665743"/>
              <a:gd name="connsiteX31" fmla="*/ 1122218 w 3750319"/>
              <a:gd name="connsiteY31" fmla="*/ 668216 h 1665743"/>
              <a:gd name="connsiteX32" fmla="*/ 1122218 w 3750319"/>
              <a:gd name="connsiteY32" fmla="*/ 728963 h 1665743"/>
              <a:gd name="connsiteX33" fmla="*/ 1147796 w 3750319"/>
              <a:gd name="connsiteY33" fmla="*/ 728963 h 1665743"/>
              <a:gd name="connsiteX34" fmla="*/ 1147796 w 3750319"/>
              <a:gd name="connsiteY34" fmla="*/ 789709 h 1665743"/>
              <a:gd name="connsiteX35" fmla="*/ 1154190 w 3750319"/>
              <a:gd name="connsiteY35" fmla="*/ 796103 h 1665743"/>
              <a:gd name="connsiteX36" fmla="*/ 1154190 w 3750319"/>
              <a:gd name="connsiteY36" fmla="*/ 927189 h 1665743"/>
              <a:gd name="connsiteX37" fmla="*/ 1208543 w 3750319"/>
              <a:gd name="connsiteY37" fmla="*/ 927189 h 1665743"/>
              <a:gd name="connsiteX38" fmla="*/ 1230923 w 3750319"/>
              <a:gd name="connsiteY38" fmla="*/ 949569 h 1665743"/>
              <a:gd name="connsiteX39" fmla="*/ 1489897 w 3750319"/>
              <a:gd name="connsiteY39" fmla="*/ 949569 h 1665743"/>
              <a:gd name="connsiteX40" fmla="*/ 1489897 w 3750319"/>
              <a:gd name="connsiteY40" fmla="*/ 1029500 h 1665743"/>
              <a:gd name="connsiteX41" fmla="*/ 1525066 w 3750319"/>
              <a:gd name="connsiteY41" fmla="*/ 1029500 h 1665743"/>
              <a:gd name="connsiteX42" fmla="*/ 1525066 w 3750319"/>
              <a:gd name="connsiteY42" fmla="*/ 1077458 h 1665743"/>
              <a:gd name="connsiteX43" fmla="*/ 1675334 w 3750319"/>
              <a:gd name="connsiteY43" fmla="*/ 1077458 h 1665743"/>
              <a:gd name="connsiteX44" fmla="*/ 1675334 w 3750319"/>
              <a:gd name="connsiteY44" fmla="*/ 1090247 h 1665743"/>
              <a:gd name="connsiteX45" fmla="*/ 1739278 w 3750319"/>
              <a:gd name="connsiteY45" fmla="*/ 1090247 h 1665743"/>
              <a:gd name="connsiteX46" fmla="*/ 1739278 w 3750319"/>
              <a:gd name="connsiteY46" fmla="*/ 1103035 h 1665743"/>
              <a:gd name="connsiteX47" fmla="*/ 1857575 w 3750319"/>
              <a:gd name="connsiteY47" fmla="*/ 1103035 h 1665743"/>
              <a:gd name="connsiteX48" fmla="*/ 1857575 w 3750319"/>
              <a:gd name="connsiteY48" fmla="*/ 1170177 h 1665743"/>
              <a:gd name="connsiteX49" fmla="*/ 1876758 w 3750319"/>
              <a:gd name="connsiteY49" fmla="*/ 1189360 h 1665743"/>
              <a:gd name="connsiteX50" fmla="*/ 1876758 w 3750319"/>
              <a:gd name="connsiteY50" fmla="*/ 1266093 h 1665743"/>
              <a:gd name="connsiteX51" fmla="*/ 1998252 w 3750319"/>
              <a:gd name="connsiteY51" fmla="*/ 1266093 h 1665743"/>
              <a:gd name="connsiteX52" fmla="*/ 1998252 w 3750319"/>
              <a:gd name="connsiteY52" fmla="*/ 1282079 h 1665743"/>
              <a:gd name="connsiteX53" fmla="*/ 2103760 w 3750319"/>
              <a:gd name="connsiteY53" fmla="*/ 1282079 h 1665743"/>
              <a:gd name="connsiteX54" fmla="*/ 2103760 w 3750319"/>
              <a:gd name="connsiteY54" fmla="*/ 1298065 h 1665743"/>
              <a:gd name="connsiteX55" fmla="*/ 2225253 w 3750319"/>
              <a:gd name="connsiteY55" fmla="*/ 1298065 h 1665743"/>
              <a:gd name="connsiteX56" fmla="*/ 2225253 w 3750319"/>
              <a:gd name="connsiteY56" fmla="*/ 1374798 h 1665743"/>
              <a:gd name="connsiteX57" fmla="*/ 2257225 w 3750319"/>
              <a:gd name="connsiteY57" fmla="*/ 1374798 h 1665743"/>
              <a:gd name="connsiteX58" fmla="*/ 2257225 w 3750319"/>
              <a:gd name="connsiteY58" fmla="*/ 1406770 h 1665743"/>
              <a:gd name="connsiteX59" fmla="*/ 2445860 w 3750319"/>
              <a:gd name="connsiteY59" fmla="*/ 1406770 h 1665743"/>
              <a:gd name="connsiteX60" fmla="*/ 2445860 w 3750319"/>
              <a:gd name="connsiteY60" fmla="*/ 1429150 h 1665743"/>
              <a:gd name="connsiteX61" fmla="*/ 2592932 w 3750319"/>
              <a:gd name="connsiteY61" fmla="*/ 1429150 h 1665743"/>
              <a:gd name="connsiteX62" fmla="*/ 2592932 w 3750319"/>
              <a:gd name="connsiteY62" fmla="*/ 1486700 h 1665743"/>
              <a:gd name="connsiteX63" fmla="*/ 2621706 w 3750319"/>
              <a:gd name="connsiteY63" fmla="*/ 1486700 h 1665743"/>
              <a:gd name="connsiteX64" fmla="*/ 2621706 w 3750319"/>
              <a:gd name="connsiteY64" fmla="*/ 1573024 h 1665743"/>
              <a:gd name="connsiteX65" fmla="*/ 2944624 w 3750319"/>
              <a:gd name="connsiteY65" fmla="*/ 1573024 h 1665743"/>
              <a:gd name="connsiteX66" fmla="*/ 2944624 w 3750319"/>
              <a:gd name="connsiteY66" fmla="*/ 1624179 h 1665743"/>
              <a:gd name="connsiteX67" fmla="*/ 2979793 w 3750319"/>
              <a:gd name="connsiteY67" fmla="*/ 1624179 h 1665743"/>
              <a:gd name="connsiteX68" fmla="*/ 2979793 w 3750319"/>
              <a:gd name="connsiteY68" fmla="*/ 1665743 h 1665743"/>
              <a:gd name="connsiteX69" fmla="*/ 3750319 w 3750319"/>
              <a:gd name="connsiteY69" fmla="*/ 1665743 h 166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750319" h="1665743">
                <a:moveTo>
                  <a:pt x="0" y="0"/>
                </a:moveTo>
                <a:lnTo>
                  <a:pt x="92719" y="0"/>
                </a:lnTo>
                <a:lnTo>
                  <a:pt x="92719" y="28775"/>
                </a:lnTo>
                <a:lnTo>
                  <a:pt x="92719" y="28775"/>
                </a:lnTo>
                <a:lnTo>
                  <a:pt x="201424" y="28775"/>
                </a:lnTo>
                <a:lnTo>
                  <a:pt x="214213" y="41564"/>
                </a:lnTo>
                <a:lnTo>
                  <a:pt x="278157" y="41564"/>
                </a:lnTo>
                <a:lnTo>
                  <a:pt x="278157" y="195030"/>
                </a:lnTo>
                <a:lnTo>
                  <a:pt x="294143" y="195030"/>
                </a:lnTo>
                <a:lnTo>
                  <a:pt x="294143" y="252579"/>
                </a:lnTo>
                <a:lnTo>
                  <a:pt x="319720" y="252579"/>
                </a:lnTo>
                <a:lnTo>
                  <a:pt x="319720" y="274960"/>
                </a:lnTo>
                <a:lnTo>
                  <a:pt x="393256" y="274960"/>
                </a:lnTo>
                <a:lnTo>
                  <a:pt x="393256" y="297340"/>
                </a:lnTo>
                <a:lnTo>
                  <a:pt x="498764" y="297340"/>
                </a:lnTo>
                <a:lnTo>
                  <a:pt x="498764" y="361284"/>
                </a:lnTo>
                <a:lnTo>
                  <a:pt x="540327" y="361284"/>
                </a:lnTo>
                <a:lnTo>
                  <a:pt x="540327" y="434820"/>
                </a:lnTo>
                <a:lnTo>
                  <a:pt x="658624" y="434820"/>
                </a:lnTo>
                <a:lnTo>
                  <a:pt x="658624" y="466792"/>
                </a:lnTo>
                <a:lnTo>
                  <a:pt x="757737" y="466792"/>
                </a:lnTo>
                <a:lnTo>
                  <a:pt x="757737" y="533933"/>
                </a:lnTo>
                <a:lnTo>
                  <a:pt x="757737" y="533933"/>
                </a:lnTo>
                <a:lnTo>
                  <a:pt x="792906" y="533933"/>
                </a:lnTo>
                <a:lnTo>
                  <a:pt x="792906" y="585089"/>
                </a:lnTo>
                <a:lnTo>
                  <a:pt x="872836" y="585089"/>
                </a:lnTo>
                <a:lnTo>
                  <a:pt x="872836" y="604272"/>
                </a:lnTo>
                <a:lnTo>
                  <a:pt x="1003922" y="604272"/>
                </a:lnTo>
                <a:lnTo>
                  <a:pt x="1003922" y="633047"/>
                </a:lnTo>
                <a:lnTo>
                  <a:pt x="1058274" y="633047"/>
                </a:lnTo>
                <a:lnTo>
                  <a:pt x="1058274" y="668216"/>
                </a:lnTo>
                <a:lnTo>
                  <a:pt x="1122218" y="668216"/>
                </a:lnTo>
                <a:lnTo>
                  <a:pt x="1122218" y="728963"/>
                </a:lnTo>
                <a:lnTo>
                  <a:pt x="1147796" y="728963"/>
                </a:lnTo>
                <a:lnTo>
                  <a:pt x="1147796" y="789709"/>
                </a:lnTo>
                <a:lnTo>
                  <a:pt x="1154190" y="796103"/>
                </a:lnTo>
                <a:lnTo>
                  <a:pt x="1154190" y="927189"/>
                </a:lnTo>
                <a:lnTo>
                  <a:pt x="1208543" y="927189"/>
                </a:lnTo>
                <a:lnTo>
                  <a:pt x="1230923" y="949569"/>
                </a:lnTo>
                <a:lnTo>
                  <a:pt x="1489897" y="949569"/>
                </a:lnTo>
                <a:lnTo>
                  <a:pt x="1489897" y="1029500"/>
                </a:lnTo>
                <a:lnTo>
                  <a:pt x="1525066" y="1029500"/>
                </a:lnTo>
                <a:lnTo>
                  <a:pt x="1525066" y="1077458"/>
                </a:lnTo>
                <a:lnTo>
                  <a:pt x="1675334" y="1077458"/>
                </a:lnTo>
                <a:lnTo>
                  <a:pt x="1675334" y="1090247"/>
                </a:lnTo>
                <a:lnTo>
                  <a:pt x="1739278" y="1090247"/>
                </a:lnTo>
                <a:lnTo>
                  <a:pt x="1739278" y="1103035"/>
                </a:lnTo>
                <a:lnTo>
                  <a:pt x="1857575" y="1103035"/>
                </a:lnTo>
                <a:lnTo>
                  <a:pt x="1857575" y="1170177"/>
                </a:lnTo>
                <a:lnTo>
                  <a:pt x="1876758" y="1189360"/>
                </a:lnTo>
                <a:lnTo>
                  <a:pt x="1876758" y="1266093"/>
                </a:lnTo>
                <a:lnTo>
                  <a:pt x="1998252" y="1266093"/>
                </a:lnTo>
                <a:lnTo>
                  <a:pt x="1998252" y="1282079"/>
                </a:lnTo>
                <a:lnTo>
                  <a:pt x="2103760" y="1282079"/>
                </a:lnTo>
                <a:lnTo>
                  <a:pt x="2103760" y="1298065"/>
                </a:lnTo>
                <a:lnTo>
                  <a:pt x="2225253" y="1298065"/>
                </a:lnTo>
                <a:lnTo>
                  <a:pt x="2225253" y="1374798"/>
                </a:lnTo>
                <a:lnTo>
                  <a:pt x="2257225" y="1374798"/>
                </a:lnTo>
                <a:lnTo>
                  <a:pt x="2257225" y="1406770"/>
                </a:lnTo>
                <a:lnTo>
                  <a:pt x="2445860" y="1406770"/>
                </a:lnTo>
                <a:lnTo>
                  <a:pt x="2445860" y="1429150"/>
                </a:lnTo>
                <a:lnTo>
                  <a:pt x="2592932" y="1429150"/>
                </a:lnTo>
                <a:lnTo>
                  <a:pt x="2592932" y="1486700"/>
                </a:lnTo>
                <a:lnTo>
                  <a:pt x="2621706" y="1486700"/>
                </a:lnTo>
                <a:lnTo>
                  <a:pt x="2621706" y="1573024"/>
                </a:lnTo>
                <a:lnTo>
                  <a:pt x="2944624" y="1573024"/>
                </a:lnTo>
                <a:lnTo>
                  <a:pt x="2944624" y="1624179"/>
                </a:lnTo>
                <a:lnTo>
                  <a:pt x="2979793" y="1624179"/>
                </a:lnTo>
                <a:lnTo>
                  <a:pt x="2979793" y="1665743"/>
                </a:lnTo>
                <a:lnTo>
                  <a:pt x="3750319" y="1665743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8" name="Title 1">
            <a:extLst>
              <a:ext uri="{FF2B5EF4-FFF2-40B4-BE49-F238E27FC236}">
                <a16:creationId xmlns:a16="http://schemas.microsoft.com/office/drawing/2014/main" id="{AF35DA36-FDE0-2EDB-133E-85D297315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MAGNITUDE: Radiologic PFS by Central Review </a:t>
            </a:r>
            <a:br>
              <a:rPr lang="en-US" dirty="0"/>
            </a:br>
            <a:r>
              <a:rPr lang="en-US" dirty="0"/>
              <a:t>(Primary Endpoint)</a:t>
            </a:r>
          </a:p>
        </p:txBody>
      </p:sp>
      <p:sp>
        <p:nvSpPr>
          <p:cNvPr id="512" name="Text Box 11">
            <a:extLst>
              <a:ext uri="{FF2B5EF4-FFF2-40B4-BE49-F238E27FC236}">
                <a16:creationId xmlns:a16="http://schemas.microsoft.com/office/drawing/2014/main" id="{5B0AD2EF-29CF-6D77-FF01-E8F676B6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6933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Chi. JCO. 2023;41:3339. Chi. ASCO GU 2022. Abstr 12.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517D8BAD-415D-B7E5-D5AE-FAAA984D3FD8}"/>
              </a:ext>
            </a:extLst>
          </p:cNvPr>
          <p:cNvSpPr txBox="1"/>
          <p:nvPr/>
        </p:nvSpPr>
        <p:spPr bwMode="auto">
          <a:xfrm>
            <a:off x="1994193" y="1510730"/>
            <a:ext cx="2734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HRRm+ Cohort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follow-up: 18.6 mo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0ECD24A0-91A9-1DB2-0BBF-287704FB942B}"/>
              </a:ext>
            </a:extLst>
          </p:cNvPr>
          <p:cNvSpPr txBox="1"/>
          <p:nvPr/>
        </p:nvSpPr>
        <p:spPr bwMode="auto">
          <a:xfrm>
            <a:off x="7588610" y="1510730"/>
            <a:ext cx="2767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BRCA1/2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-Mutated Cohort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follow-up: 16.7 mo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E5717165-7A84-72EB-CFD3-9B77321A71C4}"/>
              </a:ext>
            </a:extLst>
          </p:cNvPr>
          <p:cNvSpPr txBox="1"/>
          <p:nvPr/>
        </p:nvSpPr>
        <p:spPr bwMode="auto">
          <a:xfrm rot="16200000">
            <a:off x="-502631" y="3218555"/>
            <a:ext cx="284917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Without Events (%)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05CD9BF1-04CD-1696-3CCF-66BFA0AC9E05}"/>
              </a:ext>
            </a:extLst>
          </p:cNvPr>
          <p:cNvSpPr txBox="1"/>
          <p:nvPr/>
        </p:nvSpPr>
        <p:spPr bwMode="auto">
          <a:xfrm>
            <a:off x="2319602" y="4898279"/>
            <a:ext cx="25524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 From Randomization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8D17333B-16E4-1381-CD59-D67456DBB659}"/>
              </a:ext>
            </a:extLst>
          </p:cNvPr>
          <p:cNvSpPr txBox="1"/>
          <p:nvPr/>
        </p:nvSpPr>
        <p:spPr bwMode="auto">
          <a:xfrm>
            <a:off x="312991" y="4827408"/>
            <a:ext cx="108903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at Risk, n</a:t>
            </a: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1C36067D-9839-3105-6571-E37268AC72A1}"/>
              </a:ext>
            </a:extLst>
          </p:cNvPr>
          <p:cNvSpPr/>
          <p:nvPr/>
        </p:nvSpPr>
        <p:spPr bwMode="auto">
          <a:xfrm>
            <a:off x="1682366" y="4139921"/>
            <a:ext cx="1698172" cy="307777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F2DE7A8C-9730-7545-B0F6-5EACE9A25F46}"/>
              </a:ext>
            </a:extLst>
          </p:cNvPr>
          <p:cNvSpPr txBox="1"/>
          <p:nvPr/>
        </p:nvSpPr>
        <p:spPr bwMode="auto">
          <a:xfrm>
            <a:off x="1642079" y="4176075"/>
            <a:ext cx="33954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HR: 0.73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(95% CI: 0.56-0.96;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.0217)</a:t>
            </a: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F0C14900-143A-9956-9913-28D5EB84343F}"/>
              </a:ext>
            </a:extLst>
          </p:cNvPr>
          <p:cNvSpPr/>
          <p:nvPr/>
        </p:nvSpPr>
        <p:spPr bwMode="auto">
          <a:xfrm>
            <a:off x="7363940" y="4150100"/>
            <a:ext cx="1848549" cy="369332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CC259392-E5AE-CC4D-652A-D78CD67729D3}"/>
              </a:ext>
            </a:extLst>
          </p:cNvPr>
          <p:cNvSpPr txBox="1"/>
          <p:nvPr/>
        </p:nvSpPr>
        <p:spPr bwMode="auto">
          <a:xfrm>
            <a:off x="7269916" y="4200558"/>
            <a:ext cx="33954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HR: 0.53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(95% CI: 0.36-0.79;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.0014)</a:t>
            </a:r>
          </a:p>
        </p:txBody>
      </p: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FBECEF19-3E13-A267-1114-512B32333876}"/>
              </a:ext>
            </a:extLst>
          </p:cNvPr>
          <p:cNvGrpSpPr/>
          <p:nvPr/>
        </p:nvGrpSpPr>
        <p:grpSpPr>
          <a:xfrm>
            <a:off x="899189" y="2102887"/>
            <a:ext cx="705562" cy="2616600"/>
            <a:chOff x="906594" y="1982548"/>
            <a:chExt cx="585388" cy="3007999"/>
          </a:xfrm>
        </p:grpSpPr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3A3FA83F-140F-06FD-BC0A-C3C3EFD4B00E}"/>
                </a:ext>
              </a:extLst>
            </p:cNvPr>
            <p:cNvSpPr txBox="1"/>
            <p:nvPr/>
          </p:nvSpPr>
          <p:spPr bwMode="auto">
            <a:xfrm>
              <a:off x="906594" y="1982548"/>
              <a:ext cx="585388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524" name="TextBox 523">
              <a:extLst>
                <a:ext uri="{FF2B5EF4-FFF2-40B4-BE49-F238E27FC236}">
                  <a16:creationId xmlns:a16="http://schemas.microsoft.com/office/drawing/2014/main" id="{0E74261D-0A6E-1AF4-0F96-68D9D68C897F}"/>
                </a:ext>
              </a:extLst>
            </p:cNvPr>
            <p:cNvSpPr txBox="1"/>
            <p:nvPr/>
          </p:nvSpPr>
          <p:spPr bwMode="auto">
            <a:xfrm>
              <a:off x="1030102" y="2499233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525" name="TextBox 524">
              <a:extLst>
                <a:ext uri="{FF2B5EF4-FFF2-40B4-BE49-F238E27FC236}">
                  <a16:creationId xmlns:a16="http://schemas.microsoft.com/office/drawing/2014/main" id="{25642819-347A-6B0F-74C7-0CE8A22E9B32}"/>
                </a:ext>
              </a:extLst>
            </p:cNvPr>
            <p:cNvSpPr txBox="1"/>
            <p:nvPr/>
          </p:nvSpPr>
          <p:spPr bwMode="auto">
            <a:xfrm>
              <a:off x="1030102" y="3015917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6F091E26-C988-130B-D711-D8BDA72C2729}"/>
                </a:ext>
              </a:extLst>
            </p:cNvPr>
            <p:cNvSpPr txBox="1"/>
            <p:nvPr/>
          </p:nvSpPr>
          <p:spPr bwMode="auto">
            <a:xfrm>
              <a:off x="1030102" y="3532601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4052721C-532B-49A2-9F37-7F742A3684CB}"/>
                </a:ext>
              </a:extLst>
            </p:cNvPr>
            <p:cNvSpPr txBox="1"/>
            <p:nvPr/>
          </p:nvSpPr>
          <p:spPr bwMode="auto">
            <a:xfrm>
              <a:off x="1030102" y="4049285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0DADE969-A670-9B61-5909-E5E336586AE7}"/>
                </a:ext>
              </a:extLst>
            </p:cNvPr>
            <p:cNvSpPr txBox="1"/>
            <p:nvPr/>
          </p:nvSpPr>
          <p:spPr bwMode="auto">
            <a:xfrm>
              <a:off x="1030102" y="4565969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529" name="Freeform: Shape 528">
            <a:extLst>
              <a:ext uri="{FF2B5EF4-FFF2-40B4-BE49-F238E27FC236}">
                <a16:creationId xmlns:a16="http://schemas.microsoft.com/office/drawing/2014/main" id="{191219E3-3C85-A5B3-3ABF-96B632606921}"/>
              </a:ext>
            </a:extLst>
          </p:cNvPr>
          <p:cNvSpPr/>
          <p:nvPr/>
        </p:nvSpPr>
        <p:spPr bwMode="auto">
          <a:xfrm>
            <a:off x="1616178" y="2283837"/>
            <a:ext cx="4058159" cy="2245475"/>
          </a:xfrm>
          <a:custGeom>
            <a:avLst/>
            <a:gdLst>
              <a:gd name="connsiteX0" fmla="*/ 0 w 4264502"/>
              <a:gd name="connsiteY0" fmla="*/ 0 h 2581360"/>
              <a:gd name="connsiteX1" fmla="*/ 0 w 4264502"/>
              <a:gd name="connsiteY1" fmla="*/ 2581360 h 2581360"/>
              <a:gd name="connsiteX2" fmla="*/ 4264502 w 4264502"/>
              <a:gd name="connsiteY2" fmla="*/ 2581360 h 258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4502" h="2581360">
                <a:moveTo>
                  <a:pt x="0" y="0"/>
                </a:moveTo>
                <a:lnTo>
                  <a:pt x="0" y="2581360"/>
                </a:lnTo>
                <a:lnTo>
                  <a:pt x="4264502" y="258136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0C442310-69F2-028F-36E8-1E2D3F5C9899}"/>
              </a:ext>
            </a:extLst>
          </p:cNvPr>
          <p:cNvGrpSpPr/>
          <p:nvPr/>
        </p:nvGrpSpPr>
        <p:grpSpPr>
          <a:xfrm>
            <a:off x="1559131" y="2281803"/>
            <a:ext cx="59321" cy="2243246"/>
            <a:chOff x="7323009" y="2414170"/>
            <a:chExt cx="47123" cy="2362493"/>
          </a:xfrm>
        </p:grpSpPr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4331D1EA-576A-7443-5392-77F100AFAA4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414170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AE42BD16-7BA3-ABCF-3D69-EB87EA3E85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886669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4BB41862-D985-A13B-DBC7-3BD4173B969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359168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AAE3573D-5C40-7D30-376B-1B5C07144D9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831667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F14ACD4D-EA42-D15C-A379-5E91B88FFB0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304166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ECC5088D-B6F5-9955-6B43-A5A853373E1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776663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FD07081D-7255-D690-B826-57ED4406D92A}"/>
              </a:ext>
            </a:extLst>
          </p:cNvPr>
          <p:cNvGrpSpPr/>
          <p:nvPr/>
        </p:nvGrpSpPr>
        <p:grpSpPr>
          <a:xfrm rot="5400000">
            <a:off x="2600637" y="3555033"/>
            <a:ext cx="59457" cy="2028376"/>
            <a:chOff x="7323009" y="2414170"/>
            <a:chExt cx="47123" cy="2362493"/>
          </a:xfrm>
        </p:grpSpPr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190CD641-8A50-4B11-F170-0E4AA837C89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414170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7FA882F6-5A98-EA00-38AB-B5A4F3886E0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886669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5F8CA52F-2EDE-8200-DAE1-733703BDFE4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359168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030B9EE8-3E94-BAC9-6BD7-2AA09CD1B2C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831667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F74956BF-98E9-FE9D-F3E8-6C857FBAD7A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304166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B04FA248-C024-D162-92F7-1FB5955A069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776663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44" name="TextBox 543">
            <a:extLst>
              <a:ext uri="{FF2B5EF4-FFF2-40B4-BE49-F238E27FC236}">
                <a16:creationId xmlns:a16="http://schemas.microsoft.com/office/drawing/2014/main" id="{C1D75B15-038A-453A-1139-9D1361C11BA5}"/>
              </a:ext>
            </a:extLst>
          </p:cNvPr>
          <p:cNvSpPr txBox="1"/>
          <p:nvPr/>
        </p:nvSpPr>
        <p:spPr bwMode="auto">
          <a:xfrm>
            <a:off x="1418454" y="4550829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A448E8B2-66FF-6D9A-7EFA-25BCB24A9E20}"/>
              </a:ext>
            </a:extLst>
          </p:cNvPr>
          <p:cNvSpPr txBox="1"/>
          <p:nvPr/>
        </p:nvSpPr>
        <p:spPr bwMode="auto">
          <a:xfrm>
            <a:off x="1820234" y="4550829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46" name="TextBox 545">
            <a:extLst>
              <a:ext uri="{FF2B5EF4-FFF2-40B4-BE49-F238E27FC236}">
                <a16:creationId xmlns:a16="http://schemas.microsoft.com/office/drawing/2014/main" id="{61062E0A-7A38-1484-4B40-7602145B366F}"/>
              </a:ext>
            </a:extLst>
          </p:cNvPr>
          <p:cNvSpPr txBox="1"/>
          <p:nvPr/>
        </p:nvSpPr>
        <p:spPr bwMode="auto">
          <a:xfrm>
            <a:off x="2218012" y="4550829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CE88A3A5-0104-B2DA-7379-1E5F173CE3CB}"/>
              </a:ext>
            </a:extLst>
          </p:cNvPr>
          <p:cNvSpPr txBox="1"/>
          <p:nvPr/>
        </p:nvSpPr>
        <p:spPr bwMode="auto">
          <a:xfrm>
            <a:off x="2635466" y="4550829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37AA312C-1FA0-9082-9315-67FC46C0017C}"/>
              </a:ext>
            </a:extLst>
          </p:cNvPr>
          <p:cNvSpPr txBox="1"/>
          <p:nvPr/>
        </p:nvSpPr>
        <p:spPr bwMode="auto">
          <a:xfrm>
            <a:off x="2977810" y="4550829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2BA6EA70-10C5-ADB7-DC61-507D86597998}"/>
              </a:ext>
            </a:extLst>
          </p:cNvPr>
          <p:cNvSpPr txBox="1"/>
          <p:nvPr/>
        </p:nvSpPr>
        <p:spPr bwMode="auto">
          <a:xfrm>
            <a:off x="3378885" y="4550829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BF8B3FB4-6906-EAB8-6EB6-6C93497FDC55}"/>
              </a:ext>
            </a:extLst>
          </p:cNvPr>
          <p:cNvSpPr txBox="1"/>
          <p:nvPr/>
        </p:nvSpPr>
        <p:spPr bwMode="auto">
          <a:xfrm>
            <a:off x="0" y="5257929"/>
            <a:ext cx="1402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Nira + AAP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Placebo + AAP</a:t>
            </a:r>
          </a:p>
        </p:txBody>
      </p:sp>
      <p:sp>
        <p:nvSpPr>
          <p:cNvPr id="551" name="TextBox 550">
            <a:extLst>
              <a:ext uri="{FF2B5EF4-FFF2-40B4-BE49-F238E27FC236}">
                <a16:creationId xmlns:a16="http://schemas.microsoft.com/office/drawing/2014/main" id="{97193557-BA80-3217-1987-09828DA03AD1}"/>
              </a:ext>
            </a:extLst>
          </p:cNvPr>
          <p:cNvSpPr txBox="1"/>
          <p:nvPr/>
        </p:nvSpPr>
        <p:spPr bwMode="auto">
          <a:xfrm>
            <a:off x="3826754" y="4553435"/>
            <a:ext cx="4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112A1119-E191-F904-340C-3EDB7EB16E8E}"/>
              </a:ext>
            </a:extLst>
          </p:cNvPr>
          <p:cNvSpPr txBox="1"/>
          <p:nvPr/>
        </p:nvSpPr>
        <p:spPr bwMode="auto">
          <a:xfrm>
            <a:off x="4233024" y="4553435"/>
            <a:ext cx="4296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059128C7-6698-0C53-87D9-8C8B44E66467}"/>
              </a:ext>
            </a:extLst>
          </p:cNvPr>
          <p:cNvSpPr txBox="1"/>
          <p:nvPr/>
        </p:nvSpPr>
        <p:spPr bwMode="auto">
          <a:xfrm>
            <a:off x="4650478" y="4553435"/>
            <a:ext cx="4296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2FC71F20-983D-3546-92B7-6EE7C83F23FC}"/>
              </a:ext>
            </a:extLst>
          </p:cNvPr>
          <p:cNvSpPr txBox="1"/>
          <p:nvPr/>
        </p:nvSpPr>
        <p:spPr bwMode="auto">
          <a:xfrm>
            <a:off x="5015501" y="4553435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25331207-78D4-5C0A-D931-57671C407091}"/>
              </a:ext>
            </a:extLst>
          </p:cNvPr>
          <p:cNvSpPr txBox="1"/>
          <p:nvPr/>
        </p:nvSpPr>
        <p:spPr bwMode="auto">
          <a:xfrm>
            <a:off x="5416576" y="4553435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</a:p>
        </p:txBody>
      </p: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5DFCF0F1-67B3-675D-3620-E4DAF5EEE247}"/>
              </a:ext>
            </a:extLst>
          </p:cNvPr>
          <p:cNvGrpSpPr/>
          <p:nvPr/>
        </p:nvGrpSpPr>
        <p:grpSpPr>
          <a:xfrm rot="5400000">
            <a:off x="4820577" y="3758571"/>
            <a:ext cx="59457" cy="1622700"/>
            <a:chOff x="7323009" y="2886669"/>
            <a:chExt cx="47123" cy="1889994"/>
          </a:xfrm>
        </p:grpSpPr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45BEE8E8-3F4C-7F93-B36D-0C5DADE0D74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886669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495786EF-B8C6-79E8-EAC9-B98A8EC5067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359168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612495DB-BBC9-6D59-BF9C-024A8770BF3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831667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59F9B2B6-0117-B26D-0C19-6DB4F3266D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304166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D9309FD7-65AA-F549-99BD-ADD37966A9F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776663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2" name="TextBox 561">
            <a:extLst>
              <a:ext uri="{FF2B5EF4-FFF2-40B4-BE49-F238E27FC236}">
                <a16:creationId xmlns:a16="http://schemas.microsoft.com/office/drawing/2014/main" id="{60CA459A-2745-64DC-343C-6333B9C7F54A}"/>
              </a:ext>
            </a:extLst>
          </p:cNvPr>
          <p:cNvSpPr txBox="1"/>
          <p:nvPr/>
        </p:nvSpPr>
        <p:spPr bwMode="auto">
          <a:xfrm>
            <a:off x="1377001" y="5263562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211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C34A1B00-2512-A13E-A1C1-A363D8822D58}"/>
              </a:ext>
            </a:extLst>
          </p:cNvPr>
          <p:cNvSpPr txBox="1"/>
          <p:nvPr/>
        </p:nvSpPr>
        <p:spPr bwMode="auto">
          <a:xfrm>
            <a:off x="1778781" y="5263562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182</a:t>
            </a: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6F296774-B634-C26B-6078-14AC1198E7A1}"/>
              </a:ext>
            </a:extLst>
          </p:cNvPr>
          <p:cNvSpPr txBox="1"/>
          <p:nvPr/>
        </p:nvSpPr>
        <p:spPr bwMode="auto">
          <a:xfrm>
            <a:off x="2176559" y="5263562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149</a:t>
            </a: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118C7612-5C46-0D4C-3B38-ABC61412E431}"/>
              </a:ext>
            </a:extLst>
          </p:cNvPr>
          <p:cNvSpPr txBox="1"/>
          <p:nvPr/>
        </p:nvSpPr>
        <p:spPr bwMode="auto">
          <a:xfrm>
            <a:off x="2594013" y="5263562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4EA222D2-66DF-2950-3163-1A2A7001EB50}"/>
              </a:ext>
            </a:extLst>
          </p:cNvPr>
          <p:cNvSpPr txBox="1"/>
          <p:nvPr/>
        </p:nvSpPr>
        <p:spPr bwMode="auto">
          <a:xfrm>
            <a:off x="2977810" y="5263562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78</a:t>
            </a:r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C0A7AC47-FD45-2DF9-158D-CA5331326B6C}"/>
              </a:ext>
            </a:extLst>
          </p:cNvPr>
          <p:cNvSpPr txBox="1"/>
          <p:nvPr/>
        </p:nvSpPr>
        <p:spPr bwMode="auto">
          <a:xfrm>
            <a:off x="3378885" y="5263562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id="{9CD9C2CB-E3EC-D266-A99B-53F77C26639D}"/>
              </a:ext>
            </a:extLst>
          </p:cNvPr>
          <p:cNvSpPr txBox="1"/>
          <p:nvPr/>
        </p:nvSpPr>
        <p:spPr bwMode="auto">
          <a:xfrm>
            <a:off x="3826754" y="5266168"/>
            <a:ext cx="451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69" name="TextBox 568">
            <a:extLst>
              <a:ext uri="{FF2B5EF4-FFF2-40B4-BE49-F238E27FC236}">
                <a16:creationId xmlns:a16="http://schemas.microsoft.com/office/drawing/2014/main" id="{BA7B18E2-AB4F-35E5-F57E-6265263CCB9E}"/>
              </a:ext>
            </a:extLst>
          </p:cNvPr>
          <p:cNvSpPr txBox="1"/>
          <p:nvPr/>
        </p:nvSpPr>
        <p:spPr bwMode="auto">
          <a:xfrm>
            <a:off x="4233024" y="5266168"/>
            <a:ext cx="42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70" name="TextBox 569">
            <a:extLst>
              <a:ext uri="{FF2B5EF4-FFF2-40B4-BE49-F238E27FC236}">
                <a16:creationId xmlns:a16="http://schemas.microsoft.com/office/drawing/2014/main" id="{FD5492B7-7D7A-F067-6761-409CA28B5194}"/>
              </a:ext>
            </a:extLst>
          </p:cNvPr>
          <p:cNvSpPr txBox="1"/>
          <p:nvPr/>
        </p:nvSpPr>
        <p:spPr bwMode="auto">
          <a:xfrm>
            <a:off x="4650478" y="5266168"/>
            <a:ext cx="42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1" name="TextBox 570">
            <a:extLst>
              <a:ext uri="{FF2B5EF4-FFF2-40B4-BE49-F238E27FC236}">
                <a16:creationId xmlns:a16="http://schemas.microsoft.com/office/drawing/2014/main" id="{EB6C8408-3560-578F-3363-1FA137C07D51}"/>
              </a:ext>
            </a:extLst>
          </p:cNvPr>
          <p:cNvSpPr txBox="1"/>
          <p:nvPr/>
        </p:nvSpPr>
        <p:spPr bwMode="auto">
          <a:xfrm>
            <a:off x="5015501" y="5266168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2" name="TextBox 571">
            <a:extLst>
              <a:ext uri="{FF2B5EF4-FFF2-40B4-BE49-F238E27FC236}">
                <a16:creationId xmlns:a16="http://schemas.microsoft.com/office/drawing/2014/main" id="{BF9E518A-67D2-3A0F-C3C5-4933B0FAA45E}"/>
              </a:ext>
            </a:extLst>
          </p:cNvPr>
          <p:cNvSpPr txBox="1"/>
          <p:nvPr/>
        </p:nvSpPr>
        <p:spPr bwMode="auto">
          <a:xfrm>
            <a:off x="5416576" y="5266168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73" name="TextBox 572">
            <a:extLst>
              <a:ext uri="{FF2B5EF4-FFF2-40B4-BE49-F238E27FC236}">
                <a16:creationId xmlns:a16="http://schemas.microsoft.com/office/drawing/2014/main" id="{7FD08DCE-C18A-FEB5-61A2-86904C9F8A08}"/>
              </a:ext>
            </a:extLst>
          </p:cNvPr>
          <p:cNvSpPr txBox="1"/>
          <p:nvPr/>
        </p:nvSpPr>
        <p:spPr bwMode="auto">
          <a:xfrm>
            <a:off x="3831046" y="3963204"/>
            <a:ext cx="22028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Placebo + AAP: 13.7 mo</a:t>
            </a:r>
          </a:p>
        </p:txBody>
      </p:sp>
      <p:sp>
        <p:nvSpPr>
          <p:cNvPr id="574" name="TextBox 573">
            <a:extLst>
              <a:ext uri="{FF2B5EF4-FFF2-40B4-BE49-F238E27FC236}">
                <a16:creationId xmlns:a16="http://schemas.microsoft.com/office/drawing/2014/main" id="{156DB19B-CA5A-FD1D-4E4A-8BC14029DADB}"/>
              </a:ext>
            </a:extLst>
          </p:cNvPr>
          <p:cNvSpPr txBox="1"/>
          <p:nvPr/>
        </p:nvSpPr>
        <p:spPr bwMode="auto">
          <a:xfrm>
            <a:off x="3831046" y="3103546"/>
            <a:ext cx="18873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Nira + AAP: 16.5 mo</a:t>
            </a:r>
          </a:p>
        </p:txBody>
      </p: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86BD5880-5720-CA4E-8D29-FAEC518345B1}"/>
              </a:ext>
            </a:extLst>
          </p:cNvPr>
          <p:cNvCxnSpPr>
            <a:cxnSpLocks/>
          </p:cNvCxnSpPr>
          <p:nvPr/>
        </p:nvCxnSpPr>
        <p:spPr bwMode="auto">
          <a:xfrm>
            <a:off x="1624179" y="3412709"/>
            <a:ext cx="4037476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E4884890-8475-3AD9-8CDF-ECCB4856AEEA}"/>
              </a:ext>
            </a:extLst>
          </p:cNvPr>
          <p:cNvGrpSpPr/>
          <p:nvPr/>
        </p:nvGrpSpPr>
        <p:grpSpPr>
          <a:xfrm>
            <a:off x="1612566" y="2249088"/>
            <a:ext cx="3831329" cy="1630599"/>
            <a:chOff x="1507791" y="2249088"/>
            <a:chExt cx="3831329" cy="1630599"/>
          </a:xfrm>
        </p:grpSpPr>
        <p:sp>
          <p:nvSpPr>
            <p:cNvPr id="577" name="Isosceles Triangle 576">
              <a:extLst>
                <a:ext uri="{FF2B5EF4-FFF2-40B4-BE49-F238E27FC236}">
                  <a16:creationId xmlns:a16="http://schemas.microsoft.com/office/drawing/2014/main" id="{FF567A76-1175-E698-4722-C210189946DC}"/>
                </a:ext>
              </a:extLst>
            </p:cNvPr>
            <p:cNvSpPr/>
            <p:nvPr/>
          </p:nvSpPr>
          <p:spPr bwMode="auto">
            <a:xfrm>
              <a:off x="1507791" y="224908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8" name="Isosceles Triangle 577">
              <a:extLst>
                <a:ext uri="{FF2B5EF4-FFF2-40B4-BE49-F238E27FC236}">
                  <a16:creationId xmlns:a16="http://schemas.microsoft.com/office/drawing/2014/main" id="{1E509514-70FF-CFFC-D1EB-401DF0880504}"/>
                </a:ext>
              </a:extLst>
            </p:cNvPr>
            <p:cNvSpPr/>
            <p:nvPr/>
          </p:nvSpPr>
          <p:spPr bwMode="auto">
            <a:xfrm>
              <a:off x="1745964" y="227744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9" name="Isosceles Triangle 578">
              <a:extLst>
                <a:ext uri="{FF2B5EF4-FFF2-40B4-BE49-F238E27FC236}">
                  <a16:creationId xmlns:a16="http://schemas.microsoft.com/office/drawing/2014/main" id="{C13A942E-C83E-1C69-41CE-B52804588019}"/>
                </a:ext>
              </a:extLst>
            </p:cNvPr>
            <p:cNvSpPr/>
            <p:nvPr/>
          </p:nvSpPr>
          <p:spPr bwMode="auto">
            <a:xfrm>
              <a:off x="1777293" y="237001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0" name="Isosceles Triangle 579">
              <a:extLst>
                <a:ext uri="{FF2B5EF4-FFF2-40B4-BE49-F238E27FC236}">
                  <a16:creationId xmlns:a16="http://schemas.microsoft.com/office/drawing/2014/main" id="{89C7EE29-215D-7FBD-4DFC-D4758CA5F832}"/>
                </a:ext>
              </a:extLst>
            </p:cNvPr>
            <p:cNvSpPr/>
            <p:nvPr/>
          </p:nvSpPr>
          <p:spPr bwMode="auto">
            <a:xfrm>
              <a:off x="2014951" y="247448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1" name="Isosceles Triangle 580">
              <a:extLst>
                <a:ext uri="{FF2B5EF4-FFF2-40B4-BE49-F238E27FC236}">
                  <a16:creationId xmlns:a16="http://schemas.microsoft.com/office/drawing/2014/main" id="{D7C8BF45-7398-FB2F-E093-E6B517D78670}"/>
                </a:ext>
              </a:extLst>
            </p:cNvPr>
            <p:cNvSpPr/>
            <p:nvPr/>
          </p:nvSpPr>
          <p:spPr bwMode="auto">
            <a:xfrm>
              <a:off x="2115272" y="251747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2" name="Isosceles Triangle 581">
              <a:extLst>
                <a:ext uri="{FF2B5EF4-FFF2-40B4-BE49-F238E27FC236}">
                  <a16:creationId xmlns:a16="http://schemas.microsoft.com/office/drawing/2014/main" id="{2364CFC3-336C-1091-9069-D725D303FA2E}"/>
                </a:ext>
              </a:extLst>
            </p:cNvPr>
            <p:cNvSpPr/>
            <p:nvPr/>
          </p:nvSpPr>
          <p:spPr bwMode="auto">
            <a:xfrm>
              <a:off x="2086454" y="251747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3" name="Isosceles Triangle 582">
              <a:extLst>
                <a:ext uri="{FF2B5EF4-FFF2-40B4-BE49-F238E27FC236}">
                  <a16:creationId xmlns:a16="http://schemas.microsoft.com/office/drawing/2014/main" id="{5A1888B7-6F35-DEC3-0F08-A0050515442F}"/>
                </a:ext>
              </a:extLst>
            </p:cNvPr>
            <p:cNvSpPr/>
            <p:nvPr/>
          </p:nvSpPr>
          <p:spPr bwMode="auto">
            <a:xfrm>
              <a:off x="2258636" y="257823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4" name="Isosceles Triangle 583">
              <a:extLst>
                <a:ext uri="{FF2B5EF4-FFF2-40B4-BE49-F238E27FC236}">
                  <a16:creationId xmlns:a16="http://schemas.microsoft.com/office/drawing/2014/main" id="{B7296710-36B5-1723-4398-6C11C73C8634}"/>
                </a:ext>
              </a:extLst>
            </p:cNvPr>
            <p:cNvSpPr/>
            <p:nvPr/>
          </p:nvSpPr>
          <p:spPr bwMode="auto">
            <a:xfrm>
              <a:off x="2240636" y="255899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5" name="Isosceles Triangle 584">
              <a:extLst>
                <a:ext uri="{FF2B5EF4-FFF2-40B4-BE49-F238E27FC236}">
                  <a16:creationId xmlns:a16="http://schemas.microsoft.com/office/drawing/2014/main" id="{226D140A-F853-6570-4CA7-F57C85EB50DA}"/>
                </a:ext>
              </a:extLst>
            </p:cNvPr>
            <p:cNvSpPr/>
            <p:nvPr/>
          </p:nvSpPr>
          <p:spPr bwMode="auto">
            <a:xfrm>
              <a:off x="2286953" y="260794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6" name="Isosceles Triangle 585">
              <a:extLst>
                <a:ext uri="{FF2B5EF4-FFF2-40B4-BE49-F238E27FC236}">
                  <a16:creationId xmlns:a16="http://schemas.microsoft.com/office/drawing/2014/main" id="{9F857D7A-ACFD-AACD-1FA9-F14A35FD3AE0}"/>
                </a:ext>
              </a:extLst>
            </p:cNvPr>
            <p:cNvSpPr/>
            <p:nvPr/>
          </p:nvSpPr>
          <p:spPr bwMode="auto">
            <a:xfrm>
              <a:off x="2490336" y="263211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7" name="Isosceles Triangle 586">
              <a:extLst>
                <a:ext uri="{FF2B5EF4-FFF2-40B4-BE49-F238E27FC236}">
                  <a16:creationId xmlns:a16="http://schemas.microsoft.com/office/drawing/2014/main" id="{CC6B6B14-F67F-79F5-CC58-65D1E8D02984}"/>
                </a:ext>
              </a:extLst>
            </p:cNvPr>
            <p:cNvSpPr/>
            <p:nvPr/>
          </p:nvSpPr>
          <p:spPr bwMode="auto">
            <a:xfrm>
              <a:off x="2523987" y="263192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8" name="Isosceles Triangle 587">
              <a:extLst>
                <a:ext uri="{FF2B5EF4-FFF2-40B4-BE49-F238E27FC236}">
                  <a16:creationId xmlns:a16="http://schemas.microsoft.com/office/drawing/2014/main" id="{EB7A36AC-0D03-6F8D-D1F8-9DC7DD7A6DC0}"/>
                </a:ext>
              </a:extLst>
            </p:cNvPr>
            <p:cNvSpPr/>
            <p:nvPr/>
          </p:nvSpPr>
          <p:spPr bwMode="auto">
            <a:xfrm>
              <a:off x="2609475" y="272842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9" name="Isosceles Triangle 588">
              <a:extLst>
                <a:ext uri="{FF2B5EF4-FFF2-40B4-BE49-F238E27FC236}">
                  <a16:creationId xmlns:a16="http://schemas.microsoft.com/office/drawing/2014/main" id="{3DAFF87E-83F1-A30F-E4FE-4BEE7FCF4A40}"/>
                </a:ext>
              </a:extLst>
            </p:cNvPr>
            <p:cNvSpPr/>
            <p:nvPr/>
          </p:nvSpPr>
          <p:spPr bwMode="auto">
            <a:xfrm>
              <a:off x="2594672" y="269626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0" name="Isosceles Triangle 589">
              <a:extLst>
                <a:ext uri="{FF2B5EF4-FFF2-40B4-BE49-F238E27FC236}">
                  <a16:creationId xmlns:a16="http://schemas.microsoft.com/office/drawing/2014/main" id="{22278BD9-D730-1DDA-A527-4EC45CC53DBA}"/>
                </a:ext>
              </a:extLst>
            </p:cNvPr>
            <p:cNvSpPr/>
            <p:nvPr/>
          </p:nvSpPr>
          <p:spPr bwMode="auto">
            <a:xfrm>
              <a:off x="2620902" y="276502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1" name="Isosceles Triangle 590">
              <a:extLst>
                <a:ext uri="{FF2B5EF4-FFF2-40B4-BE49-F238E27FC236}">
                  <a16:creationId xmlns:a16="http://schemas.microsoft.com/office/drawing/2014/main" id="{499EA41A-073D-33CA-ABA5-CF68039F0088}"/>
                </a:ext>
              </a:extLst>
            </p:cNvPr>
            <p:cNvSpPr/>
            <p:nvPr/>
          </p:nvSpPr>
          <p:spPr bwMode="auto">
            <a:xfrm>
              <a:off x="2901052" y="283831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2" name="Isosceles Triangle 591">
              <a:extLst>
                <a:ext uri="{FF2B5EF4-FFF2-40B4-BE49-F238E27FC236}">
                  <a16:creationId xmlns:a16="http://schemas.microsoft.com/office/drawing/2014/main" id="{DA62AAC2-85E0-3E10-7672-B845FC032252}"/>
                </a:ext>
              </a:extLst>
            </p:cNvPr>
            <p:cNvSpPr/>
            <p:nvPr/>
          </p:nvSpPr>
          <p:spPr bwMode="auto">
            <a:xfrm>
              <a:off x="2649659" y="281109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3" name="Isosceles Triangle 592">
              <a:extLst>
                <a:ext uri="{FF2B5EF4-FFF2-40B4-BE49-F238E27FC236}">
                  <a16:creationId xmlns:a16="http://schemas.microsoft.com/office/drawing/2014/main" id="{6EC51361-FE00-AE79-D714-4F0ABA4FC030}"/>
                </a:ext>
              </a:extLst>
            </p:cNvPr>
            <p:cNvSpPr/>
            <p:nvPr/>
          </p:nvSpPr>
          <p:spPr bwMode="auto">
            <a:xfrm>
              <a:off x="2954396" y="285269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4" name="Isosceles Triangle 593">
              <a:extLst>
                <a:ext uri="{FF2B5EF4-FFF2-40B4-BE49-F238E27FC236}">
                  <a16:creationId xmlns:a16="http://schemas.microsoft.com/office/drawing/2014/main" id="{61F00FC7-7AAB-64C4-9A27-288C2D1CF843}"/>
                </a:ext>
              </a:extLst>
            </p:cNvPr>
            <p:cNvSpPr/>
            <p:nvPr/>
          </p:nvSpPr>
          <p:spPr bwMode="auto">
            <a:xfrm>
              <a:off x="2975804" y="288759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5" name="Isosceles Triangle 594">
              <a:extLst>
                <a:ext uri="{FF2B5EF4-FFF2-40B4-BE49-F238E27FC236}">
                  <a16:creationId xmlns:a16="http://schemas.microsoft.com/office/drawing/2014/main" id="{DB09B2F9-2351-EBAE-456C-8C9BFFD46CDB}"/>
                </a:ext>
              </a:extLst>
            </p:cNvPr>
            <p:cNvSpPr/>
            <p:nvPr/>
          </p:nvSpPr>
          <p:spPr bwMode="auto">
            <a:xfrm>
              <a:off x="2982021" y="292547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6" name="Isosceles Triangle 595">
              <a:extLst>
                <a:ext uri="{FF2B5EF4-FFF2-40B4-BE49-F238E27FC236}">
                  <a16:creationId xmlns:a16="http://schemas.microsoft.com/office/drawing/2014/main" id="{34AB0DF5-2D0E-B166-00A5-8D510C5DE1D0}"/>
                </a:ext>
              </a:extLst>
            </p:cNvPr>
            <p:cNvSpPr/>
            <p:nvPr/>
          </p:nvSpPr>
          <p:spPr bwMode="auto">
            <a:xfrm>
              <a:off x="2989134" y="295141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7" name="Isosceles Triangle 596">
              <a:extLst>
                <a:ext uri="{FF2B5EF4-FFF2-40B4-BE49-F238E27FC236}">
                  <a16:creationId xmlns:a16="http://schemas.microsoft.com/office/drawing/2014/main" id="{F9611CC6-0351-7E8A-4917-DFFE562ACA70}"/>
                </a:ext>
              </a:extLst>
            </p:cNvPr>
            <p:cNvSpPr/>
            <p:nvPr/>
          </p:nvSpPr>
          <p:spPr bwMode="auto">
            <a:xfrm>
              <a:off x="2998134" y="2986366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8" name="Isosceles Triangle 597">
              <a:extLst>
                <a:ext uri="{FF2B5EF4-FFF2-40B4-BE49-F238E27FC236}">
                  <a16:creationId xmlns:a16="http://schemas.microsoft.com/office/drawing/2014/main" id="{5B77D98B-E94A-A127-E600-E2640AA00892}"/>
                </a:ext>
              </a:extLst>
            </p:cNvPr>
            <p:cNvSpPr/>
            <p:nvPr/>
          </p:nvSpPr>
          <p:spPr bwMode="auto">
            <a:xfrm>
              <a:off x="3005535" y="303235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9" name="Isosceles Triangle 598">
              <a:extLst>
                <a:ext uri="{FF2B5EF4-FFF2-40B4-BE49-F238E27FC236}">
                  <a16:creationId xmlns:a16="http://schemas.microsoft.com/office/drawing/2014/main" id="{262DBC32-BC1B-A5AD-7F01-B682CF046DB2}"/>
                </a:ext>
              </a:extLst>
            </p:cNvPr>
            <p:cNvSpPr/>
            <p:nvPr/>
          </p:nvSpPr>
          <p:spPr bwMode="auto">
            <a:xfrm>
              <a:off x="3205620" y="306829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0" name="Isosceles Triangle 599">
              <a:extLst>
                <a:ext uri="{FF2B5EF4-FFF2-40B4-BE49-F238E27FC236}">
                  <a16:creationId xmlns:a16="http://schemas.microsoft.com/office/drawing/2014/main" id="{28E41B93-7B33-5CA1-D210-D5DF4CE09FB5}"/>
                </a:ext>
              </a:extLst>
            </p:cNvPr>
            <p:cNvSpPr/>
            <p:nvPr/>
          </p:nvSpPr>
          <p:spPr bwMode="auto">
            <a:xfrm>
              <a:off x="3235323" y="3071444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1" name="Isosceles Triangle 600">
              <a:extLst>
                <a:ext uri="{FF2B5EF4-FFF2-40B4-BE49-F238E27FC236}">
                  <a16:creationId xmlns:a16="http://schemas.microsoft.com/office/drawing/2014/main" id="{6CE4E155-A8F7-641B-EC13-99D3C82338A9}"/>
                </a:ext>
              </a:extLst>
            </p:cNvPr>
            <p:cNvSpPr/>
            <p:nvPr/>
          </p:nvSpPr>
          <p:spPr bwMode="auto">
            <a:xfrm>
              <a:off x="3349312" y="3155036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2" name="Isosceles Triangle 601">
              <a:extLst>
                <a:ext uri="{FF2B5EF4-FFF2-40B4-BE49-F238E27FC236}">
                  <a16:creationId xmlns:a16="http://schemas.microsoft.com/office/drawing/2014/main" id="{F6141F5C-88CB-08CF-30C7-863FA80EDBFF}"/>
                </a:ext>
              </a:extLst>
            </p:cNvPr>
            <p:cNvSpPr/>
            <p:nvPr/>
          </p:nvSpPr>
          <p:spPr bwMode="auto">
            <a:xfrm>
              <a:off x="3338229" y="313692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3" name="Isosceles Triangle 602">
              <a:extLst>
                <a:ext uri="{FF2B5EF4-FFF2-40B4-BE49-F238E27FC236}">
                  <a16:creationId xmlns:a16="http://schemas.microsoft.com/office/drawing/2014/main" id="{F2B07D7F-253D-48CA-873C-C17584CDA932}"/>
                </a:ext>
              </a:extLst>
            </p:cNvPr>
            <p:cNvSpPr/>
            <p:nvPr/>
          </p:nvSpPr>
          <p:spPr bwMode="auto">
            <a:xfrm>
              <a:off x="3390529" y="3253824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4" name="Isosceles Triangle 603">
              <a:extLst>
                <a:ext uri="{FF2B5EF4-FFF2-40B4-BE49-F238E27FC236}">
                  <a16:creationId xmlns:a16="http://schemas.microsoft.com/office/drawing/2014/main" id="{403652F2-D456-F51D-C5D5-D0F4A52EEF1D}"/>
                </a:ext>
              </a:extLst>
            </p:cNvPr>
            <p:cNvSpPr/>
            <p:nvPr/>
          </p:nvSpPr>
          <p:spPr bwMode="auto">
            <a:xfrm>
              <a:off x="3370203" y="321353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5" name="Isosceles Triangle 604">
              <a:extLst>
                <a:ext uri="{FF2B5EF4-FFF2-40B4-BE49-F238E27FC236}">
                  <a16:creationId xmlns:a16="http://schemas.microsoft.com/office/drawing/2014/main" id="{DCF3D16B-D695-1144-3700-722CEB6A2793}"/>
                </a:ext>
              </a:extLst>
            </p:cNvPr>
            <p:cNvSpPr/>
            <p:nvPr/>
          </p:nvSpPr>
          <p:spPr bwMode="auto">
            <a:xfrm>
              <a:off x="3434192" y="3282494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6" name="Isosceles Triangle 605">
              <a:extLst>
                <a:ext uri="{FF2B5EF4-FFF2-40B4-BE49-F238E27FC236}">
                  <a16:creationId xmlns:a16="http://schemas.microsoft.com/office/drawing/2014/main" id="{91C33DD9-2A66-6C77-9685-EBF4F51D69D0}"/>
                </a:ext>
              </a:extLst>
            </p:cNvPr>
            <p:cNvSpPr/>
            <p:nvPr/>
          </p:nvSpPr>
          <p:spPr bwMode="auto">
            <a:xfrm>
              <a:off x="3506978" y="3310407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7" name="Isosceles Triangle 606">
              <a:extLst>
                <a:ext uri="{FF2B5EF4-FFF2-40B4-BE49-F238E27FC236}">
                  <a16:creationId xmlns:a16="http://schemas.microsoft.com/office/drawing/2014/main" id="{F89B8E18-66DE-61F6-17D1-98A307FA397A}"/>
                </a:ext>
              </a:extLst>
            </p:cNvPr>
            <p:cNvSpPr/>
            <p:nvPr/>
          </p:nvSpPr>
          <p:spPr bwMode="auto">
            <a:xfrm>
              <a:off x="3676052" y="3360887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8" name="Isosceles Triangle 607">
              <a:extLst>
                <a:ext uri="{FF2B5EF4-FFF2-40B4-BE49-F238E27FC236}">
                  <a16:creationId xmlns:a16="http://schemas.microsoft.com/office/drawing/2014/main" id="{D1F73072-1136-DCDE-2B80-113CE6C193DD}"/>
                </a:ext>
              </a:extLst>
            </p:cNvPr>
            <p:cNvSpPr/>
            <p:nvPr/>
          </p:nvSpPr>
          <p:spPr bwMode="auto">
            <a:xfrm>
              <a:off x="3712359" y="341018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9" name="Isosceles Triangle 608">
              <a:extLst>
                <a:ext uri="{FF2B5EF4-FFF2-40B4-BE49-F238E27FC236}">
                  <a16:creationId xmlns:a16="http://schemas.microsoft.com/office/drawing/2014/main" id="{07819ECD-7EA7-E028-143E-437C94B9721A}"/>
                </a:ext>
              </a:extLst>
            </p:cNvPr>
            <p:cNvSpPr/>
            <p:nvPr/>
          </p:nvSpPr>
          <p:spPr bwMode="auto">
            <a:xfrm>
              <a:off x="3726252" y="343886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0" name="Isosceles Triangle 609">
              <a:extLst>
                <a:ext uri="{FF2B5EF4-FFF2-40B4-BE49-F238E27FC236}">
                  <a16:creationId xmlns:a16="http://schemas.microsoft.com/office/drawing/2014/main" id="{264DA90B-8D53-E62E-60B2-D4B7D75360AA}"/>
                </a:ext>
              </a:extLst>
            </p:cNvPr>
            <p:cNvSpPr/>
            <p:nvPr/>
          </p:nvSpPr>
          <p:spPr bwMode="auto">
            <a:xfrm>
              <a:off x="3759903" y="3505575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1" name="Isosceles Triangle 610">
              <a:extLst>
                <a:ext uri="{FF2B5EF4-FFF2-40B4-BE49-F238E27FC236}">
                  <a16:creationId xmlns:a16="http://schemas.microsoft.com/office/drawing/2014/main" id="{E2952ECB-8304-B32F-7EAA-A70D0BCDF4EC}"/>
                </a:ext>
              </a:extLst>
            </p:cNvPr>
            <p:cNvSpPr/>
            <p:nvPr/>
          </p:nvSpPr>
          <p:spPr bwMode="auto">
            <a:xfrm>
              <a:off x="4040417" y="352566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2" name="Isosceles Triangle 611">
              <a:extLst>
                <a:ext uri="{FF2B5EF4-FFF2-40B4-BE49-F238E27FC236}">
                  <a16:creationId xmlns:a16="http://schemas.microsoft.com/office/drawing/2014/main" id="{4E16262E-46EF-BA4C-CC62-276DFD8085E9}"/>
                </a:ext>
              </a:extLst>
            </p:cNvPr>
            <p:cNvSpPr/>
            <p:nvPr/>
          </p:nvSpPr>
          <p:spPr bwMode="auto">
            <a:xfrm>
              <a:off x="3841915" y="3505575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3" name="Isosceles Triangle 612">
              <a:extLst>
                <a:ext uri="{FF2B5EF4-FFF2-40B4-BE49-F238E27FC236}">
                  <a16:creationId xmlns:a16="http://schemas.microsoft.com/office/drawing/2014/main" id="{341B0177-5D57-438D-8C5E-79392B1566C0}"/>
                </a:ext>
              </a:extLst>
            </p:cNvPr>
            <p:cNvSpPr/>
            <p:nvPr/>
          </p:nvSpPr>
          <p:spPr bwMode="auto">
            <a:xfrm>
              <a:off x="4206244" y="369173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4" name="Isosceles Triangle 613">
              <a:extLst>
                <a:ext uri="{FF2B5EF4-FFF2-40B4-BE49-F238E27FC236}">
                  <a16:creationId xmlns:a16="http://schemas.microsoft.com/office/drawing/2014/main" id="{401DA029-8D9C-80D0-E4A5-2213C94C2E0A}"/>
                </a:ext>
              </a:extLst>
            </p:cNvPr>
            <p:cNvSpPr/>
            <p:nvPr/>
          </p:nvSpPr>
          <p:spPr bwMode="auto">
            <a:xfrm>
              <a:off x="4076949" y="3524707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5" name="Isosceles Triangle 614">
              <a:extLst>
                <a:ext uri="{FF2B5EF4-FFF2-40B4-BE49-F238E27FC236}">
                  <a16:creationId xmlns:a16="http://schemas.microsoft.com/office/drawing/2014/main" id="{0CAA90A9-25D7-2B72-6100-15E6D576F121}"/>
                </a:ext>
              </a:extLst>
            </p:cNvPr>
            <p:cNvSpPr/>
            <p:nvPr/>
          </p:nvSpPr>
          <p:spPr bwMode="auto">
            <a:xfrm>
              <a:off x="4106552" y="357780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6" name="Isosceles Triangle 615">
              <a:extLst>
                <a:ext uri="{FF2B5EF4-FFF2-40B4-BE49-F238E27FC236}">
                  <a16:creationId xmlns:a16="http://schemas.microsoft.com/office/drawing/2014/main" id="{BCA29F69-5283-2B55-5EB1-E0C5A9A56443}"/>
                </a:ext>
              </a:extLst>
            </p:cNvPr>
            <p:cNvSpPr/>
            <p:nvPr/>
          </p:nvSpPr>
          <p:spPr bwMode="auto">
            <a:xfrm>
              <a:off x="4235062" y="3691535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7" name="Isosceles Triangle 616">
              <a:extLst>
                <a:ext uri="{FF2B5EF4-FFF2-40B4-BE49-F238E27FC236}">
                  <a16:creationId xmlns:a16="http://schemas.microsoft.com/office/drawing/2014/main" id="{340A02CF-6797-969B-EC00-D7EE12890212}"/>
                </a:ext>
              </a:extLst>
            </p:cNvPr>
            <p:cNvSpPr/>
            <p:nvPr/>
          </p:nvSpPr>
          <p:spPr bwMode="auto">
            <a:xfrm>
              <a:off x="4428991" y="369003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8" name="Isosceles Triangle 617">
              <a:extLst>
                <a:ext uri="{FF2B5EF4-FFF2-40B4-BE49-F238E27FC236}">
                  <a16:creationId xmlns:a16="http://schemas.microsoft.com/office/drawing/2014/main" id="{D66486FB-3F2F-BF5F-DF06-D8DF8B104EBC}"/>
                </a:ext>
              </a:extLst>
            </p:cNvPr>
            <p:cNvSpPr/>
            <p:nvPr/>
          </p:nvSpPr>
          <p:spPr bwMode="auto">
            <a:xfrm>
              <a:off x="4484665" y="373908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9" name="Isosceles Triangle 618">
              <a:extLst>
                <a:ext uri="{FF2B5EF4-FFF2-40B4-BE49-F238E27FC236}">
                  <a16:creationId xmlns:a16="http://schemas.microsoft.com/office/drawing/2014/main" id="{4A51A2EC-BC8C-9EC5-98A0-BD805269967F}"/>
                </a:ext>
              </a:extLst>
            </p:cNvPr>
            <p:cNvSpPr/>
            <p:nvPr/>
          </p:nvSpPr>
          <p:spPr bwMode="auto">
            <a:xfrm>
              <a:off x="4444650" y="3738936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0" name="Isosceles Triangle 619">
              <a:extLst>
                <a:ext uri="{FF2B5EF4-FFF2-40B4-BE49-F238E27FC236}">
                  <a16:creationId xmlns:a16="http://schemas.microsoft.com/office/drawing/2014/main" id="{82692532-4E24-5046-4010-EAA456F47068}"/>
                </a:ext>
              </a:extLst>
            </p:cNvPr>
            <p:cNvSpPr/>
            <p:nvPr/>
          </p:nvSpPr>
          <p:spPr bwMode="auto">
            <a:xfrm>
              <a:off x="4513483" y="3741375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1" name="Isosceles Triangle 620">
              <a:extLst>
                <a:ext uri="{FF2B5EF4-FFF2-40B4-BE49-F238E27FC236}">
                  <a16:creationId xmlns:a16="http://schemas.microsoft.com/office/drawing/2014/main" id="{3F0259F8-823D-BFEC-7F24-C18F8E1FBD0C}"/>
                </a:ext>
              </a:extLst>
            </p:cNvPr>
            <p:cNvSpPr/>
            <p:nvPr/>
          </p:nvSpPr>
          <p:spPr bwMode="auto">
            <a:xfrm>
              <a:off x="4864567" y="3812346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2" name="Isosceles Triangle 621">
              <a:extLst>
                <a:ext uri="{FF2B5EF4-FFF2-40B4-BE49-F238E27FC236}">
                  <a16:creationId xmlns:a16="http://schemas.microsoft.com/office/drawing/2014/main" id="{761D04D0-75DC-6AF2-25A6-E2A98C84C265}"/>
                </a:ext>
              </a:extLst>
            </p:cNvPr>
            <p:cNvSpPr/>
            <p:nvPr/>
          </p:nvSpPr>
          <p:spPr bwMode="auto">
            <a:xfrm>
              <a:off x="4816486" y="381438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3" name="Isosceles Triangle 622">
              <a:extLst>
                <a:ext uri="{FF2B5EF4-FFF2-40B4-BE49-F238E27FC236}">
                  <a16:creationId xmlns:a16="http://schemas.microsoft.com/office/drawing/2014/main" id="{70F03B11-9F25-E3DA-6EFC-44E1DADDED74}"/>
                </a:ext>
              </a:extLst>
            </p:cNvPr>
            <p:cNvSpPr/>
            <p:nvPr/>
          </p:nvSpPr>
          <p:spPr bwMode="auto">
            <a:xfrm>
              <a:off x="5264487" y="381534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4" name="Isosceles Triangle 623">
              <a:extLst>
                <a:ext uri="{FF2B5EF4-FFF2-40B4-BE49-F238E27FC236}">
                  <a16:creationId xmlns:a16="http://schemas.microsoft.com/office/drawing/2014/main" id="{22167E94-A662-77D7-E2B0-BFDECFA4178E}"/>
                </a:ext>
              </a:extLst>
            </p:cNvPr>
            <p:cNvSpPr/>
            <p:nvPr/>
          </p:nvSpPr>
          <p:spPr bwMode="auto">
            <a:xfrm>
              <a:off x="4976187" y="3812526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5" name="Isosceles Triangle 624">
              <a:extLst>
                <a:ext uri="{FF2B5EF4-FFF2-40B4-BE49-F238E27FC236}">
                  <a16:creationId xmlns:a16="http://schemas.microsoft.com/office/drawing/2014/main" id="{A57FE61D-7935-7BE8-E5D7-941928D0F245}"/>
                </a:ext>
              </a:extLst>
            </p:cNvPr>
            <p:cNvSpPr/>
            <p:nvPr/>
          </p:nvSpPr>
          <p:spPr bwMode="auto">
            <a:xfrm>
              <a:off x="4894363" y="381292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6" name="Isosceles Triangle 625">
              <a:extLst>
                <a:ext uri="{FF2B5EF4-FFF2-40B4-BE49-F238E27FC236}">
                  <a16:creationId xmlns:a16="http://schemas.microsoft.com/office/drawing/2014/main" id="{2DE5C61A-E4EA-77CB-6546-9A552EF8D45B}"/>
                </a:ext>
              </a:extLst>
            </p:cNvPr>
            <p:cNvSpPr/>
            <p:nvPr/>
          </p:nvSpPr>
          <p:spPr bwMode="auto">
            <a:xfrm>
              <a:off x="5178737" y="381494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CB458F69-9594-302B-7BF7-250CEC0E8671}"/>
              </a:ext>
            </a:extLst>
          </p:cNvPr>
          <p:cNvGrpSpPr/>
          <p:nvPr/>
        </p:nvGrpSpPr>
        <p:grpSpPr>
          <a:xfrm>
            <a:off x="1866570" y="2410592"/>
            <a:ext cx="3543854" cy="1571157"/>
            <a:chOff x="1761795" y="2410592"/>
            <a:chExt cx="3543854" cy="1571157"/>
          </a:xfrm>
        </p:grpSpPr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9F1F5F1B-41D4-6D22-B72C-C334941AEC80}"/>
                </a:ext>
              </a:extLst>
            </p:cNvPr>
            <p:cNvSpPr/>
            <p:nvPr/>
          </p:nvSpPr>
          <p:spPr bwMode="auto">
            <a:xfrm>
              <a:off x="1761795" y="2410592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6D86B19C-9BE9-74E6-DEBB-2FB45E493A7E}"/>
                </a:ext>
              </a:extLst>
            </p:cNvPr>
            <p:cNvSpPr/>
            <p:nvPr/>
          </p:nvSpPr>
          <p:spPr bwMode="auto">
            <a:xfrm>
              <a:off x="1774639" y="2447852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37FD85A6-D99C-D871-EC21-EDAE7D82B17C}"/>
                </a:ext>
              </a:extLst>
            </p:cNvPr>
            <p:cNvSpPr/>
            <p:nvPr/>
          </p:nvSpPr>
          <p:spPr bwMode="auto">
            <a:xfrm>
              <a:off x="1959070" y="253749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E92BAC91-6A00-AD92-75DC-350165818930}"/>
                </a:ext>
              </a:extLst>
            </p:cNvPr>
            <p:cNvSpPr/>
            <p:nvPr/>
          </p:nvSpPr>
          <p:spPr bwMode="auto">
            <a:xfrm>
              <a:off x="1984800" y="2558992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03AEB830-6193-C93A-E41A-5263250530B1}"/>
                </a:ext>
              </a:extLst>
            </p:cNvPr>
            <p:cNvSpPr/>
            <p:nvPr/>
          </p:nvSpPr>
          <p:spPr bwMode="auto">
            <a:xfrm>
              <a:off x="2035596" y="267404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A99B4671-E8F9-EFF2-E68B-1A93CEC1513A}"/>
                </a:ext>
              </a:extLst>
            </p:cNvPr>
            <p:cNvSpPr/>
            <p:nvPr/>
          </p:nvSpPr>
          <p:spPr bwMode="auto">
            <a:xfrm>
              <a:off x="2231019" y="271847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E5DFD308-8B9F-81DB-9C6C-8980DDF9BA6B}"/>
                </a:ext>
              </a:extLst>
            </p:cNvPr>
            <p:cNvSpPr/>
            <p:nvPr/>
          </p:nvSpPr>
          <p:spPr bwMode="auto">
            <a:xfrm>
              <a:off x="2270456" y="2794542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5A90C4AB-80A0-505C-085D-30E50D3F4B66}"/>
                </a:ext>
              </a:extLst>
            </p:cNvPr>
            <p:cNvSpPr/>
            <p:nvPr/>
          </p:nvSpPr>
          <p:spPr bwMode="auto">
            <a:xfrm>
              <a:off x="2561303" y="290056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AC094BCE-0D8B-6B6B-99BF-671E6EF78444}"/>
                </a:ext>
              </a:extLst>
            </p:cNvPr>
            <p:cNvSpPr/>
            <p:nvPr/>
          </p:nvSpPr>
          <p:spPr bwMode="auto">
            <a:xfrm>
              <a:off x="2624533" y="299763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FFC5ACB9-BFB5-95BC-3003-C32E9D402E24}"/>
                </a:ext>
              </a:extLst>
            </p:cNvPr>
            <p:cNvSpPr/>
            <p:nvPr/>
          </p:nvSpPr>
          <p:spPr bwMode="auto">
            <a:xfrm>
              <a:off x="2609388" y="2953391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68B8F83F-2518-E65A-7B92-FDF6A8C9AB21}"/>
                </a:ext>
              </a:extLst>
            </p:cNvPr>
            <p:cNvSpPr/>
            <p:nvPr/>
          </p:nvSpPr>
          <p:spPr bwMode="auto">
            <a:xfrm>
              <a:off x="2621042" y="3030783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83C5D0E6-4338-EFBD-B90E-BA370556E822}"/>
                </a:ext>
              </a:extLst>
            </p:cNvPr>
            <p:cNvSpPr/>
            <p:nvPr/>
          </p:nvSpPr>
          <p:spPr bwMode="auto">
            <a:xfrm>
              <a:off x="2632071" y="3070295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D27084E1-7FD3-0F09-BE39-E858D1C96716}"/>
                </a:ext>
              </a:extLst>
            </p:cNvPr>
            <p:cNvSpPr/>
            <p:nvPr/>
          </p:nvSpPr>
          <p:spPr bwMode="auto">
            <a:xfrm>
              <a:off x="2785649" y="318473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9AC1C7E7-3041-CFDE-48C0-07A7EE659805}"/>
                </a:ext>
              </a:extLst>
            </p:cNvPr>
            <p:cNvSpPr/>
            <p:nvPr/>
          </p:nvSpPr>
          <p:spPr bwMode="auto">
            <a:xfrm>
              <a:off x="2745113" y="3186042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F00B3AB1-5EFB-0624-CA32-805FB84C985A}"/>
                </a:ext>
              </a:extLst>
            </p:cNvPr>
            <p:cNvSpPr/>
            <p:nvPr/>
          </p:nvSpPr>
          <p:spPr bwMode="auto">
            <a:xfrm>
              <a:off x="2926443" y="319873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DF0D19F3-6CE3-219E-0700-96997EAE81A6}"/>
                </a:ext>
              </a:extLst>
            </p:cNvPr>
            <p:cNvSpPr/>
            <p:nvPr/>
          </p:nvSpPr>
          <p:spPr bwMode="auto">
            <a:xfrm>
              <a:off x="2959372" y="319766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0A6EDDEA-CA17-C1AC-95F9-3AC00C49D2C1}"/>
                </a:ext>
              </a:extLst>
            </p:cNvPr>
            <p:cNvSpPr/>
            <p:nvPr/>
          </p:nvSpPr>
          <p:spPr bwMode="auto">
            <a:xfrm>
              <a:off x="3002095" y="328495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A668843-41F4-726D-F19F-16FF0D7F6528}"/>
                </a:ext>
              </a:extLst>
            </p:cNvPr>
            <p:cNvSpPr/>
            <p:nvPr/>
          </p:nvSpPr>
          <p:spPr bwMode="auto">
            <a:xfrm>
              <a:off x="2985147" y="326673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2665C07F-6994-D82F-D10B-A9FF9D89B8CC}"/>
                </a:ext>
              </a:extLst>
            </p:cNvPr>
            <p:cNvSpPr/>
            <p:nvPr/>
          </p:nvSpPr>
          <p:spPr bwMode="auto">
            <a:xfrm>
              <a:off x="3010366" y="331096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6FE07EBA-93DB-B474-B4F9-506C055D369B}"/>
                </a:ext>
              </a:extLst>
            </p:cNvPr>
            <p:cNvSpPr/>
            <p:nvPr/>
          </p:nvSpPr>
          <p:spPr bwMode="auto">
            <a:xfrm>
              <a:off x="3115693" y="331621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1DCF4B99-BC15-575D-DBC3-8F97C36BAD1E}"/>
                </a:ext>
              </a:extLst>
            </p:cNvPr>
            <p:cNvSpPr/>
            <p:nvPr/>
          </p:nvSpPr>
          <p:spPr bwMode="auto">
            <a:xfrm>
              <a:off x="3091109" y="331561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103E07DC-355D-D9F8-08E9-780072C2FB6A}"/>
                </a:ext>
              </a:extLst>
            </p:cNvPr>
            <p:cNvSpPr/>
            <p:nvPr/>
          </p:nvSpPr>
          <p:spPr bwMode="auto">
            <a:xfrm>
              <a:off x="3326004" y="3349149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70887D64-83D1-0B58-208E-6BB714795A99}"/>
                </a:ext>
              </a:extLst>
            </p:cNvPr>
            <p:cNvSpPr/>
            <p:nvPr/>
          </p:nvSpPr>
          <p:spPr bwMode="auto">
            <a:xfrm>
              <a:off x="3344974" y="3370419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A6E7F1EA-B8B1-AACE-3E5B-C0B045F7FFB3}"/>
                </a:ext>
              </a:extLst>
            </p:cNvPr>
            <p:cNvSpPr/>
            <p:nvPr/>
          </p:nvSpPr>
          <p:spPr bwMode="auto">
            <a:xfrm>
              <a:off x="3360228" y="3408982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894676F0-5441-556F-AECF-77BC1BEC9944}"/>
                </a:ext>
              </a:extLst>
            </p:cNvPr>
            <p:cNvSpPr/>
            <p:nvPr/>
          </p:nvSpPr>
          <p:spPr bwMode="auto">
            <a:xfrm>
              <a:off x="3380399" y="350187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9BF616B5-486A-6E85-751D-A0C9F75ED0F7}"/>
                </a:ext>
              </a:extLst>
            </p:cNvPr>
            <p:cNvSpPr/>
            <p:nvPr/>
          </p:nvSpPr>
          <p:spPr bwMode="auto">
            <a:xfrm>
              <a:off x="3481270" y="352324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9A649A5B-2E2A-DE7E-0C14-955B9C44B55A}"/>
                </a:ext>
              </a:extLst>
            </p:cNvPr>
            <p:cNvSpPr/>
            <p:nvPr/>
          </p:nvSpPr>
          <p:spPr bwMode="auto">
            <a:xfrm>
              <a:off x="3431773" y="3502243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52061623-FD18-77F4-1E6D-1426868FB81A}"/>
                </a:ext>
              </a:extLst>
            </p:cNvPr>
            <p:cNvSpPr/>
            <p:nvPr/>
          </p:nvSpPr>
          <p:spPr bwMode="auto">
            <a:xfrm>
              <a:off x="3461937" y="350204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39D27202-0F44-4211-F826-CA3CCC1A1D0C}"/>
                </a:ext>
              </a:extLst>
            </p:cNvPr>
            <p:cNvSpPr/>
            <p:nvPr/>
          </p:nvSpPr>
          <p:spPr bwMode="auto">
            <a:xfrm>
              <a:off x="3632816" y="3535093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7F6AAC27-8354-2F34-8230-447473FA790D}"/>
                </a:ext>
              </a:extLst>
            </p:cNvPr>
            <p:cNvSpPr/>
            <p:nvPr/>
          </p:nvSpPr>
          <p:spPr bwMode="auto">
            <a:xfrm>
              <a:off x="3702302" y="361482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DED4C093-F664-E9F9-47F9-2FB1F94710CB}"/>
                </a:ext>
              </a:extLst>
            </p:cNvPr>
            <p:cNvSpPr/>
            <p:nvPr/>
          </p:nvSpPr>
          <p:spPr bwMode="auto">
            <a:xfrm>
              <a:off x="3692642" y="3568635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8275275E-ECE9-C1B6-B65E-A82797EC43FB}"/>
                </a:ext>
              </a:extLst>
            </p:cNvPr>
            <p:cNvSpPr/>
            <p:nvPr/>
          </p:nvSpPr>
          <p:spPr bwMode="auto">
            <a:xfrm>
              <a:off x="3738444" y="361460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09092BA8-06C7-ED2E-04BC-5B1287D68A4D}"/>
                </a:ext>
              </a:extLst>
            </p:cNvPr>
            <p:cNvSpPr/>
            <p:nvPr/>
          </p:nvSpPr>
          <p:spPr bwMode="auto">
            <a:xfrm>
              <a:off x="3973921" y="367603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A0DE6B4D-2855-B0C6-B422-42BB7B1255B8}"/>
                </a:ext>
              </a:extLst>
            </p:cNvPr>
            <p:cNvSpPr/>
            <p:nvPr/>
          </p:nvSpPr>
          <p:spPr bwMode="auto">
            <a:xfrm>
              <a:off x="4132231" y="381828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AFC72B58-C81D-BF8E-DA52-ECEB53AF1A13}"/>
                </a:ext>
              </a:extLst>
            </p:cNvPr>
            <p:cNvSpPr/>
            <p:nvPr/>
          </p:nvSpPr>
          <p:spPr bwMode="auto">
            <a:xfrm>
              <a:off x="4082499" y="371537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B4C8BE47-C61C-B47D-52EB-7D46C2D9DEC7}"/>
                </a:ext>
              </a:extLst>
            </p:cNvPr>
            <p:cNvSpPr/>
            <p:nvPr/>
          </p:nvSpPr>
          <p:spPr bwMode="auto">
            <a:xfrm>
              <a:off x="4102543" y="3772945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3B39ABBF-FC72-F7E3-A9A7-D20FFF882C60}"/>
                </a:ext>
              </a:extLst>
            </p:cNvPr>
            <p:cNvSpPr/>
            <p:nvPr/>
          </p:nvSpPr>
          <p:spPr bwMode="auto">
            <a:xfrm>
              <a:off x="4239094" y="381494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C09C6D6D-D00B-1652-3C06-90659B492639}"/>
                </a:ext>
              </a:extLst>
            </p:cNvPr>
            <p:cNvSpPr/>
            <p:nvPr/>
          </p:nvSpPr>
          <p:spPr bwMode="auto">
            <a:xfrm>
              <a:off x="4324487" y="381412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ABF68ADD-860D-1B35-75A0-5DBC07CAD973}"/>
                </a:ext>
              </a:extLst>
            </p:cNvPr>
            <p:cNvSpPr/>
            <p:nvPr/>
          </p:nvSpPr>
          <p:spPr bwMode="auto">
            <a:xfrm>
              <a:off x="4471454" y="391164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69412B76-CCD4-D4F1-B954-E44CC585DDA8}"/>
                </a:ext>
              </a:extLst>
            </p:cNvPr>
            <p:cNvSpPr/>
            <p:nvPr/>
          </p:nvSpPr>
          <p:spPr bwMode="auto">
            <a:xfrm>
              <a:off x="4590624" y="391478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9EE5FC6E-81E7-46DB-2BB2-9318DCB943CB}"/>
                </a:ext>
              </a:extLst>
            </p:cNvPr>
            <p:cNvSpPr/>
            <p:nvPr/>
          </p:nvSpPr>
          <p:spPr bwMode="auto">
            <a:xfrm>
              <a:off x="4817057" y="3914991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68F6E8C3-6B26-6377-DC55-41315339E0DD}"/>
                </a:ext>
              </a:extLst>
            </p:cNvPr>
            <p:cNvSpPr/>
            <p:nvPr/>
          </p:nvSpPr>
          <p:spPr bwMode="auto">
            <a:xfrm>
              <a:off x="4847706" y="3914991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45F2AF79-4826-57D5-023D-488EAEBB57B3}"/>
                </a:ext>
              </a:extLst>
            </p:cNvPr>
            <p:cNvSpPr/>
            <p:nvPr/>
          </p:nvSpPr>
          <p:spPr bwMode="auto">
            <a:xfrm>
              <a:off x="5210661" y="3917410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D701C7B7-9329-1DA7-D83E-EBCCFA52D596}"/>
                </a:ext>
              </a:extLst>
            </p:cNvPr>
            <p:cNvSpPr/>
            <p:nvPr/>
          </p:nvSpPr>
          <p:spPr bwMode="auto">
            <a:xfrm>
              <a:off x="5241310" y="3917410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72" name="TextBox 671">
            <a:extLst>
              <a:ext uri="{FF2B5EF4-FFF2-40B4-BE49-F238E27FC236}">
                <a16:creationId xmlns:a16="http://schemas.microsoft.com/office/drawing/2014/main" id="{A7DE6C80-166C-556A-CE30-E51FEA3CF058}"/>
              </a:ext>
            </a:extLst>
          </p:cNvPr>
          <p:cNvSpPr txBox="1"/>
          <p:nvPr/>
        </p:nvSpPr>
        <p:spPr bwMode="auto">
          <a:xfrm rot="16200000">
            <a:off x="5172485" y="3226794"/>
            <a:ext cx="284917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Without Events (%)</a:t>
            </a:r>
          </a:p>
        </p:txBody>
      </p:sp>
      <p:sp>
        <p:nvSpPr>
          <p:cNvPr id="673" name="TextBox 672">
            <a:extLst>
              <a:ext uri="{FF2B5EF4-FFF2-40B4-BE49-F238E27FC236}">
                <a16:creationId xmlns:a16="http://schemas.microsoft.com/office/drawing/2014/main" id="{F245A1F6-0686-6551-A029-6DAE3EC4DA0C}"/>
              </a:ext>
            </a:extLst>
          </p:cNvPr>
          <p:cNvSpPr txBox="1"/>
          <p:nvPr/>
        </p:nvSpPr>
        <p:spPr bwMode="auto">
          <a:xfrm>
            <a:off x="7994718" y="4906518"/>
            <a:ext cx="25524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 From Randomization</a:t>
            </a:r>
          </a:p>
        </p:txBody>
      </p:sp>
      <p:sp>
        <p:nvSpPr>
          <p:cNvPr id="674" name="TextBox 673">
            <a:extLst>
              <a:ext uri="{FF2B5EF4-FFF2-40B4-BE49-F238E27FC236}">
                <a16:creationId xmlns:a16="http://schemas.microsoft.com/office/drawing/2014/main" id="{B490EFEA-611C-F6AB-4EA0-9AE56BD65E20}"/>
              </a:ext>
            </a:extLst>
          </p:cNvPr>
          <p:cNvSpPr txBox="1"/>
          <p:nvPr/>
        </p:nvSpPr>
        <p:spPr bwMode="auto">
          <a:xfrm>
            <a:off x="5988107" y="4835647"/>
            <a:ext cx="108903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at Risk, n</a:t>
            </a:r>
          </a:p>
        </p:txBody>
      </p: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78CD9588-17CC-A4FF-FFB1-8DC540DE512D}"/>
              </a:ext>
            </a:extLst>
          </p:cNvPr>
          <p:cNvGrpSpPr/>
          <p:nvPr/>
        </p:nvGrpSpPr>
        <p:grpSpPr>
          <a:xfrm>
            <a:off x="6574305" y="2111126"/>
            <a:ext cx="705562" cy="2616600"/>
            <a:chOff x="906594" y="1982548"/>
            <a:chExt cx="585388" cy="3007999"/>
          </a:xfrm>
        </p:grpSpPr>
        <p:sp>
          <p:nvSpPr>
            <p:cNvPr id="676" name="TextBox 675">
              <a:extLst>
                <a:ext uri="{FF2B5EF4-FFF2-40B4-BE49-F238E27FC236}">
                  <a16:creationId xmlns:a16="http://schemas.microsoft.com/office/drawing/2014/main" id="{7E07C7F9-F1EA-4EF6-9C12-90A299216AE3}"/>
                </a:ext>
              </a:extLst>
            </p:cNvPr>
            <p:cNvSpPr txBox="1"/>
            <p:nvPr/>
          </p:nvSpPr>
          <p:spPr bwMode="auto">
            <a:xfrm>
              <a:off x="906594" y="1982548"/>
              <a:ext cx="585388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677" name="TextBox 676">
              <a:extLst>
                <a:ext uri="{FF2B5EF4-FFF2-40B4-BE49-F238E27FC236}">
                  <a16:creationId xmlns:a16="http://schemas.microsoft.com/office/drawing/2014/main" id="{48380BB0-7769-BDC6-90CD-16E96E9CB3F3}"/>
                </a:ext>
              </a:extLst>
            </p:cNvPr>
            <p:cNvSpPr txBox="1"/>
            <p:nvPr/>
          </p:nvSpPr>
          <p:spPr bwMode="auto">
            <a:xfrm>
              <a:off x="1030102" y="2499233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678" name="TextBox 677">
              <a:extLst>
                <a:ext uri="{FF2B5EF4-FFF2-40B4-BE49-F238E27FC236}">
                  <a16:creationId xmlns:a16="http://schemas.microsoft.com/office/drawing/2014/main" id="{E07FFE86-8DAA-1514-11CD-A8F83FBF6E52}"/>
                </a:ext>
              </a:extLst>
            </p:cNvPr>
            <p:cNvSpPr txBox="1"/>
            <p:nvPr/>
          </p:nvSpPr>
          <p:spPr bwMode="auto">
            <a:xfrm>
              <a:off x="1030102" y="3015917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679" name="TextBox 678">
              <a:extLst>
                <a:ext uri="{FF2B5EF4-FFF2-40B4-BE49-F238E27FC236}">
                  <a16:creationId xmlns:a16="http://schemas.microsoft.com/office/drawing/2014/main" id="{7DC091F6-781F-7274-09E5-771CC524EBEF}"/>
                </a:ext>
              </a:extLst>
            </p:cNvPr>
            <p:cNvSpPr txBox="1"/>
            <p:nvPr/>
          </p:nvSpPr>
          <p:spPr bwMode="auto">
            <a:xfrm>
              <a:off x="1030102" y="3532601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31287F42-0AB6-2898-6A7F-355250FE23A3}"/>
                </a:ext>
              </a:extLst>
            </p:cNvPr>
            <p:cNvSpPr txBox="1"/>
            <p:nvPr/>
          </p:nvSpPr>
          <p:spPr bwMode="auto">
            <a:xfrm>
              <a:off x="1030102" y="4049285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681" name="TextBox 680">
              <a:extLst>
                <a:ext uri="{FF2B5EF4-FFF2-40B4-BE49-F238E27FC236}">
                  <a16:creationId xmlns:a16="http://schemas.microsoft.com/office/drawing/2014/main" id="{09EB8E99-6362-9E13-497C-AF8433899317}"/>
                </a:ext>
              </a:extLst>
            </p:cNvPr>
            <p:cNvSpPr txBox="1"/>
            <p:nvPr/>
          </p:nvSpPr>
          <p:spPr bwMode="auto">
            <a:xfrm>
              <a:off x="1030102" y="4565969"/>
              <a:ext cx="461879" cy="4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682" name="Freeform: Shape 681">
            <a:extLst>
              <a:ext uri="{FF2B5EF4-FFF2-40B4-BE49-F238E27FC236}">
                <a16:creationId xmlns:a16="http://schemas.microsoft.com/office/drawing/2014/main" id="{62771238-5D8F-B5B1-7BDB-92D3887320A2}"/>
              </a:ext>
            </a:extLst>
          </p:cNvPr>
          <p:cNvSpPr/>
          <p:nvPr/>
        </p:nvSpPr>
        <p:spPr bwMode="auto">
          <a:xfrm>
            <a:off x="7291294" y="2292076"/>
            <a:ext cx="4058159" cy="2245475"/>
          </a:xfrm>
          <a:custGeom>
            <a:avLst/>
            <a:gdLst>
              <a:gd name="connsiteX0" fmla="*/ 0 w 4264502"/>
              <a:gd name="connsiteY0" fmla="*/ 0 h 2581360"/>
              <a:gd name="connsiteX1" fmla="*/ 0 w 4264502"/>
              <a:gd name="connsiteY1" fmla="*/ 2581360 h 2581360"/>
              <a:gd name="connsiteX2" fmla="*/ 4264502 w 4264502"/>
              <a:gd name="connsiteY2" fmla="*/ 2581360 h 258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4502" h="2581360">
                <a:moveTo>
                  <a:pt x="0" y="0"/>
                </a:moveTo>
                <a:lnTo>
                  <a:pt x="0" y="2581360"/>
                </a:lnTo>
                <a:lnTo>
                  <a:pt x="4264502" y="258136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5082B217-1257-C86C-3710-5BF6399C0B7E}"/>
              </a:ext>
            </a:extLst>
          </p:cNvPr>
          <p:cNvGrpSpPr/>
          <p:nvPr/>
        </p:nvGrpSpPr>
        <p:grpSpPr>
          <a:xfrm>
            <a:off x="7234247" y="2290042"/>
            <a:ext cx="59321" cy="2243246"/>
            <a:chOff x="7323009" y="2414170"/>
            <a:chExt cx="47123" cy="2362493"/>
          </a:xfrm>
        </p:grpSpPr>
        <p:cxnSp>
          <p:nvCxnSpPr>
            <p:cNvPr id="684" name="Straight Connector 683">
              <a:extLst>
                <a:ext uri="{FF2B5EF4-FFF2-40B4-BE49-F238E27FC236}">
                  <a16:creationId xmlns:a16="http://schemas.microsoft.com/office/drawing/2014/main" id="{7234BC32-3E5D-241E-7B63-BA975CB8A40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414170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5" name="Straight Connector 684">
              <a:extLst>
                <a:ext uri="{FF2B5EF4-FFF2-40B4-BE49-F238E27FC236}">
                  <a16:creationId xmlns:a16="http://schemas.microsoft.com/office/drawing/2014/main" id="{812D1E50-7330-8354-B909-B3D07DAC370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886669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id="{F5B2B4E0-1325-02AC-31C0-CA97930FE0C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359168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id="{C7CCB93C-7B95-5D81-7F6A-0768B9B24F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831667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id="{0A5566CC-9EDE-98C0-73BE-E915959FADA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304166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id="{705CBEE8-0DB4-2EDF-5AC4-3C52B1E93B7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776663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0" name="Group 689">
            <a:extLst>
              <a:ext uri="{FF2B5EF4-FFF2-40B4-BE49-F238E27FC236}">
                <a16:creationId xmlns:a16="http://schemas.microsoft.com/office/drawing/2014/main" id="{29B75159-8370-2B3D-2CDB-A32B67830C26}"/>
              </a:ext>
            </a:extLst>
          </p:cNvPr>
          <p:cNvGrpSpPr/>
          <p:nvPr/>
        </p:nvGrpSpPr>
        <p:grpSpPr>
          <a:xfrm rot="5400000">
            <a:off x="8275753" y="3563272"/>
            <a:ext cx="59457" cy="2028376"/>
            <a:chOff x="7323009" y="2414170"/>
            <a:chExt cx="47123" cy="2362493"/>
          </a:xfrm>
        </p:grpSpPr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91A4F3EC-83A2-2AD3-6C03-2A52047CA1E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414170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id="{07A79DC3-B524-C4A1-851C-7C378A8648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886669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id="{7CD56A28-0E44-C5CF-72AD-51F18BFE25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359168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44CCB2BB-B7C0-60CF-D409-22BBB541338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831667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462189B3-D894-CD43-5100-2B3E74F3C9C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304166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6" name="Straight Connector 695">
              <a:extLst>
                <a:ext uri="{FF2B5EF4-FFF2-40B4-BE49-F238E27FC236}">
                  <a16:creationId xmlns:a16="http://schemas.microsoft.com/office/drawing/2014/main" id="{3930B18C-5FD0-52D9-8359-2AA50D1CBED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776663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97" name="TextBox 696">
            <a:extLst>
              <a:ext uri="{FF2B5EF4-FFF2-40B4-BE49-F238E27FC236}">
                <a16:creationId xmlns:a16="http://schemas.microsoft.com/office/drawing/2014/main" id="{9DFF871D-7BBD-D67A-E387-A4DE5B96BC10}"/>
              </a:ext>
            </a:extLst>
          </p:cNvPr>
          <p:cNvSpPr txBox="1"/>
          <p:nvPr/>
        </p:nvSpPr>
        <p:spPr bwMode="auto">
          <a:xfrm>
            <a:off x="7093570" y="4559068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8B78F7E8-5BE6-E6C9-27E8-715AC85E554E}"/>
              </a:ext>
            </a:extLst>
          </p:cNvPr>
          <p:cNvSpPr txBox="1"/>
          <p:nvPr/>
        </p:nvSpPr>
        <p:spPr bwMode="auto">
          <a:xfrm>
            <a:off x="7495350" y="4559068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AEE98BB0-6D3B-2D3F-89C8-643AD89540D2}"/>
              </a:ext>
            </a:extLst>
          </p:cNvPr>
          <p:cNvSpPr txBox="1"/>
          <p:nvPr/>
        </p:nvSpPr>
        <p:spPr bwMode="auto">
          <a:xfrm>
            <a:off x="7893128" y="4559068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00" name="TextBox 699">
            <a:extLst>
              <a:ext uri="{FF2B5EF4-FFF2-40B4-BE49-F238E27FC236}">
                <a16:creationId xmlns:a16="http://schemas.microsoft.com/office/drawing/2014/main" id="{A153CB76-AAF1-6353-DA56-618BE1CAD4AE}"/>
              </a:ext>
            </a:extLst>
          </p:cNvPr>
          <p:cNvSpPr txBox="1"/>
          <p:nvPr/>
        </p:nvSpPr>
        <p:spPr bwMode="auto">
          <a:xfrm>
            <a:off x="8310582" y="4559068"/>
            <a:ext cx="401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01" name="TextBox 700">
            <a:extLst>
              <a:ext uri="{FF2B5EF4-FFF2-40B4-BE49-F238E27FC236}">
                <a16:creationId xmlns:a16="http://schemas.microsoft.com/office/drawing/2014/main" id="{0FB81FD6-A308-EAA0-F08B-81D3C2EE40AF}"/>
              </a:ext>
            </a:extLst>
          </p:cNvPr>
          <p:cNvSpPr txBox="1"/>
          <p:nvPr/>
        </p:nvSpPr>
        <p:spPr bwMode="auto">
          <a:xfrm>
            <a:off x="8652926" y="4559068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702" name="TextBox 701">
            <a:extLst>
              <a:ext uri="{FF2B5EF4-FFF2-40B4-BE49-F238E27FC236}">
                <a16:creationId xmlns:a16="http://schemas.microsoft.com/office/drawing/2014/main" id="{9EE670D5-0FF9-E2B2-A786-F907BA7298E0}"/>
              </a:ext>
            </a:extLst>
          </p:cNvPr>
          <p:cNvSpPr txBox="1"/>
          <p:nvPr/>
        </p:nvSpPr>
        <p:spPr bwMode="auto">
          <a:xfrm>
            <a:off x="9054001" y="4559068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9D62788F-71CF-28EF-677F-11B97AFE001F}"/>
              </a:ext>
            </a:extLst>
          </p:cNvPr>
          <p:cNvSpPr txBox="1"/>
          <p:nvPr/>
        </p:nvSpPr>
        <p:spPr bwMode="auto">
          <a:xfrm>
            <a:off x="5789612" y="5266168"/>
            <a:ext cx="1287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Nira + AAP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Placebo + AAP</a:t>
            </a:r>
          </a:p>
        </p:txBody>
      </p:sp>
      <p:sp>
        <p:nvSpPr>
          <p:cNvPr id="704" name="TextBox 703">
            <a:extLst>
              <a:ext uri="{FF2B5EF4-FFF2-40B4-BE49-F238E27FC236}">
                <a16:creationId xmlns:a16="http://schemas.microsoft.com/office/drawing/2014/main" id="{5B7DE344-1B8B-E6F2-D9D1-25DCBAA22063}"/>
              </a:ext>
            </a:extLst>
          </p:cNvPr>
          <p:cNvSpPr txBox="1"/>
          <p:nvPr/>
        </p:nvSpPr>
        <p:spPr bwMode="auto">
          <a:xfrm>
            <a:off x="9501870" y="4561674"/>
            <a:ext cx="4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856BD346-744C-DAA7-7BCF-1E792A441EDD}"/>
              </a:ext>
            </a:extLst>
          </p:cNvPr>
          <p:cNvSpPr txBox="1"/>
          <p:nvPr/>
        </p:nvSpPr>
        <p:spPr bwMode="auto">
          <a:xfrm>
            <a:off x="9908140" y="4561674"/>
            <a:ext cx="4296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706" name="TextBox 705">
            <a:extLst>
              <a:ext uri="{FF2B5EF4-FFF2-40B4-BE49-F238E27FC236}">
                <a16:creationId xmlns:a16="http://schemas.microsoft.com/office/drawing/2014/main" id="{D0F0BFF2-527D-9696-18E7-91BE1E9314E0}"/>
              </a:ext>
            </a:extLst>
          </p:cNvPr>
          <p:cNvSpPr txBox="1"/>
          <p:nvPr/>
        </p:nvSpPr>
        <p:spPr bwMode="auto">
          <a:xfrm>
            <a:off x="10325594" y="4561674"/>
            <a:ext cx="4296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FB66BF8D-A572-5EAC-DEEE-32BED4BF430A}"/>
              </a:ext>
            </a:extLst>
          </p:cNvPr>
          <p:cNvSpPr txBox="1"/>
          <p:nvPr/>
        </p:nvSpPr>
        <p:spPr bwMode="auto">
          <a:xfrm>
            <a:off x="10690617" y="4561674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4433BAAB-4849-F489-6FD7-DFA2BA140766}"/>
              </a:ext>
            </a:extLst>
          </p:cNvPr>
          <p:cNvSpPr txBox="1"/>
          <p:nvPr/>
        </p:nvSpPr>
        <p:spPr bwMode="auto">
          <a:xfrm>
            <a:off x="11091692" y="4561674"/>
            <a:ext cx="525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</a:p>
        </p:txBody>
      </p: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38A5AFEB-9E34-1967-606D-724470B7FF42}"/>
              </a:ext>
            </a:extLst>
          </p:cNvPr>
          <p:cNvGrpSpPr/>
          <p:nvPr/>
        </p:nvGrpSpPr>
        <p:grpSpPr>
          <a:xfrm rot="5400000">
            <a:off x="10495693" y="3766810"/>
            <a:ext cx="59457" cy="1622700"/>
            <a:chOff x="7323009" y="2886669"/>
            <a:chExt cx="47123" cy="1889994"/>
          </a:xfrm>
        </p:grpSpPr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id="{18D735B2-0E17-DC8A-BFF4-7FFEF4A111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2886669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id="{456A89BC-05FE-45FF-1C7B-7753C8DF93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359168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7F2D5773-E048-EC86-D853-98A7C6C0897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3831667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id="{EAE847ED-63B0-5BB4-702A-2A29363C5F6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304166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id="{C95C25F8-F9F2-2024-B229-DE4EEABA9D1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23009" y="4776663"/>
              <a:ext cx="4712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5" name="TextBox 714">
            <a:extLst>
              <a:ext uri="{FF2B5EF4-FFF2-40B4-BE49-F238E27FC236}">
                <a16:creationId xmlns:a16="http://schemas.microsoft.com/office/drawing/2014/main" id="{297EE9B8-5B4F-5A7E-4FA6-D13EF6335F76}"/>
              </a:ext>
            </a:extLst>
          </p:cNvPr>
          <p:cNvSpPr txBox="1"/>
          <p:nvPr/>
        </p:nvSpPr>
        <p:spPr bwMode="auto">
          <a:xfrm>
            <a:off x="7052117" y="5271801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112</a:t>
            </a:r>
          </a:p>
        </p:txBody>
      </p:sp>
      <p:sp>
        <p:nvSpPr>
          <p:cNvPr id="716" name="TextBox 715">
            <a:extLst>
              <a:ext uri="{FF2B5EF4-FFF2-40B4-BE49-F238E27FC236}">
                <a16:creationId xmlns:a16="http://schemas.microsoft.com/office/drawing/2014/main" id="{46911CDE-312B-56FD-F78C-0DF20A6DD757}"/>
              </a:ext>
            </a:extLst>
          </p:cNvPr>
          <p:cNvSpPr txBox="1"/>
          <p:nvPr/>
        </p:nvSpPr>
        <p:spPr bwMode="auto">
          <a:xfrm>
            <a:off x="7453897" y="5271801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97</a:t>
            </a:r>
          </a:p>
        </p:txBody>
      </p:sp>
      <p:sp>
        <p:nvSpPr>
          <p:cNvPr id="717" name="TextBox 716">
            <a:extLst>
              <a:ext uri="{FF2B5EF4-FFF2-40B4-BE49-F238E27FC236}">
                <a16:creationId xmlns:a16="http://schemas.microsoft.com/office/drawing/2014/main" id="{5236048E-FBB5-71D1-4E7F-6FC242F77090}"/>
              </a:ext>
            </a:extLst>
          </p:cNvPr>
          <p:cNvSpPr txBox="1"/>
          <p:nvPr/>
        </p:nvSpPr>
        <p:spPr bwMode="auto">
          <a:xfrm>
            <a:off x="7851675" y="5271801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77</a:t>
            </a:r>
          </a:p>
        </p:txBody>
      </p:sp>
      <p:sp>
        <p:nvSpPr>
          <p:cNvPr id="718" name="TextBox 717">
            <a:extLst>
              <a:ext uri="{FF2B5EF4-FFF2-40B4-BE49-F238E27FC236}">
                <a16:creationId xmlns:a16="http://schemas.microsoft.com/office/drawing/2014/main" id="{49FA57F0-9CFE-2F4E-3117-71C1EE851619}"/>
              </a:ext>
            </a:extLst>
          </p:cNvPr>
          <p:cNvSpPr txBox="1"/>
          <p:nvPr/>
        </p:nvSpPr>
        <p:spPr bwMode="auto">
          <a:xfrm>
            <a:off x="8269129" y="5271801"/>
            <a:ext cx="4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</a:t>
            </a:r>
          </a:p>
        </p:txBody>
      </p:sp>
      <p:sp>
        <p:nvSpPr>
          <p:cNvPr id="719" name="TextBox 718">
            <a:extLst>
              <a:ext uri="{FF2B5EF4-FFF2-40B4-BE49-F238E27FC236}">
                <a16:creationId xmlns:a16="http://schemas.microsoft.com/office/drawing/2014/main" id="{DD899D8C-1E5A-12FB-B7BA-570D3E5166EC}"/>
              </a:ext>
            </a:extLst>
          </p:cNvPr>
          <p:cNvSpPr txBox="1"/>
          <p:nvPr/>
        </p:nvSpPr>
        <p:spPr bwMode="auto">
          <a:xfrm>
            <a:off x="8652926" y="5271801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720" name="TextBox 719">
            <a:extLst>
              <a:ext uri="{FF2B5EF4-FFF2-40B4-BE49-F238E27FC236}">
                <a16:creationId xmlns:a16="http://schemas.microsoft.com/office/drawing/2014/main" id="{0D472961-1794-2FEB-3527-4915E3A415BA}"/>
              </a:ext>
            </a:extLst>
          </p:cNvPr>
          <p:cNvSpPr txBox="1"/>
          <p:nvPr/>
        </p:nvSpPr>
        <p:spPr bwMode="auto">
          <a:xfrm>
            <a:off x="9054001" y="5271801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721" name="TextBox 720">
            <a:extLst>
              <a:ext uri="{FF2B5EF4-FFF2-40B4-BE49-F238E27FC236}">
                <a16:creationId xmlns:a16="http://schemas.microsoft.com/office/drawing/2014/main" id="{6D3FFE39-FB22-3589-DEDA-7CD8FC4086D2}"/>
              </a:ext>
            </a:extLst>
          </p:cNvPr>
          <p:cNvSpPr txBox="1"/>
          <p:nvPr/>
        </p:nvSpPr>
        <p:spPr bwMode="auto">
          <a:xfrm>
            <a:off x="9501870" y="5274407"/>
            <a:ext cx="451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722" name="TextBox 721">
            <a:extLst>
              <a:ext uri="{FF2B5EF4-FFF2-40B4-BE49-F238E27FC236}">
                <a16:creationId xmlns:a16="http://schemas.microsoft.com/office/drawing/2014/main" id="{2D4DAF39-27E7-4CA5-E35E-C56DDEB560D1}"/>
              </a:ext>
            </a:extLst>
          </p:cNvPr>
          <p:cNvSpPr txBox="1"/>
          <p:nvPr/>
        </p:nvSpPr>
        <p:spPr bwMode="auto">
          <a:xfrm>
            <a:off x="9908140" y="5274407"/>
            <a:ext cx="42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23" name="TextBox 722">
            <a:extLst>
              <a:ext uri="{FF2B5EF4-FFF2-40B4-BE49-F238E27FC236}">
                <a16:creationId xmlns:a16="http://schemas.microsoft.com/office/drawing/2014/main" id="{F3BB6431-C47B-FD0C-7D1D-0DD9A7B0D49C}"/>
              </a:ext>
            </a:extLst>
          </p:cNvPr>
          <p:cNvSpPr txBox="1"/>
          <p:nvPr/>
        </p:nvSpPr>
        <p:spPr bwMode="auto">
          <a:xfrm>
            <a:off x="10325594" y="5274407"/>
            <a:ext cx="42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24" name="TextBox 723">
            <a:extLst>
              <a:ext uri="{FF2B5EF4-FFF2-40B4-BE49-F238E27FC236}">
                <a16:creationId xmlns:a16="http://schemas.microsoft.com/office/drawing/2014/main" id="{229FA580-8555-7F8C-8AF7-44E9D5356A93}"/>
              </a:ext>
            </a:extLst>
          </p:cNvPr>
          <p:cNvSpPr txBox="1"/>
          <p:nvPr/>
        </p:nvSpPr>
        <p:spPr bwMode="auto">
          <a:xfrm>
            <a:off x="10690617" y="5274407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25" name="TextBox 724">
            <a:extLst>
              <a:ext uri="{FF2B5EF4-FFF2-40B4-BE49-F238E27FC236}">
                <a16:creationId xmlns:a16="http://schemas.microsoft.com/office/drawing/2014/main" id="{832F97B8-39C3-00F5-49E0-8341B367BC16}"/>
              </a:ext>
            </a:extLst>
          </p:cNvPr>
          <p:cNvSpPr txBox="1"/>
          <p:nvPr/>
        </p:nvSpPr>
        <p:spPr bwMode="auto">
          <a:xfrm>
            <a:off x="11091692" y="5274407"/>
            <a:ext cx="525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26" name="TextBox 725">
            <a:extLst>
              <a:ext uri="{FF2B5EF4-FFF2-40B4-BE49-F238E27FC236}">
                <a16:creationId xmlns:a16="http://schemas.microsoft.com/office/drawing/2014/main" id="{BE4857DA-E5CF-5DEB-5482-23B14E9D340A}"/>
              </a:ext>
            </a:extLst>
          </p:cNvPr>
          <p:cNvSpPr txBox="1"/>
          <p:nvPr/>
        </p:nvSpPr>
        <p:spPr bwMode="auto">
          <a:xfrm>
            <a:off x="9509469" y="3918025"/>
            <a:ext cx="22028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Placebo + AAP: 10.9 mo</a:t>
            </a:r>
          </a:p>
        </p:txBody>
      </p:sp>
      <p:sp>
        <p:nvSpPr>
          <p:cNvPr id="727" name="TextBox 726">
            <a:extLst>
              <a:ext uri="{FF2B5EF4-FFF2-40B4-BE49-F238E27FC236}">
                <a16:creationId xmlns:a16="http://schemas.microsoft.com/office/drawing/2014/main" id="{725BB102-B64F-D021-83C7-C2569B90646A}"/>
              </a:ext>
            </a:extLst>
          </p:cNvPr>
          <p:cNvSpPr txBox="1"/>
          <p:nvPr/>
        </p:nvSpPr>
        <p:spPr bwMode="auto">
          <a:xfrm>
            <a:off x="9556969" y="3103546"/>
            <a:ext cx="18873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Nira + AAP: 16.6 mo</a:t>
            </a:r>
          </a:p>
        </p:txBody>
      </p: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133DC5A8-BE81-07F6-749A-60BC7B630F04}"/>
              </a:ext>
            </a:extLst>
          </p:cNvPr>
          <p:cNvGrpSpPr/>
          <p:nvPr/>
        </p:nvGrpSpPr>
        <p:grpSpPr>
          <a:xfrm>
            <a:off x="7267280" y="2231479"/>
            <a:ext cx="4109660" cy="1550861"/>
            <a:chOff x="7162505" y="2231479"/>
            <a:chExt cx="4109660" cy="1550861"/>
          </a:xfrm>
        </p:grpSpPr>
        <p:cxnSp>
          <p:nvCxnSpPr>
            <p:cNvPr id="729" name="Straight Connector 728">
              <a:extLst>
                <a:ext uri="{FF2B5EF4-FFF2-40B4-BE49-F238E27FC236}">
                  <a16:creationId xmlns:a16="http://schemas.microsoft.com/office/drawing/2014/main" id="{47489AEA-6D39-23C3-94DA-A5E02AC084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6038" y="3413381"/>
              <a:ext cx="4066127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0" name="Isosceles Triangle 729">
              <a:extLst>
                <a:ext uri="{FF2B5EF4-FFF2-40B4-BE49-F238E27FC236}">
                  <a16:creationId xmlns:a16="http://schemas.microsoft.com/office/drawing/2014/main" id="{6B74B0CA-658C-56D1-1057-7536B8E8EAC0}"/>
                </a:ext>
              </a:extLst>
            </p:cNvPr>
            <p:cNvSpPr/>
            <p:nvPr/>
          </p:nvSpPr>
          <p:spPr bwMode="auto">
            <a:xfrm>
              <a:off x="7162505" y="223147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1" name="Isosceles Triangle 730">
              <a:extLst>
                <a:ext uri="{FF2B5EF4-FFF2-40B4-BE49-F238E27FC236}">
                  <a16:creationId xmlns:a16="http://schemas.microsoft.com/office/drawing/2014/main" id="{EB2ADB95-A1EE-C612-09EC-FBF10A5F7C42}"/>
                </a:ext>
              </a:extLst>
            </p:cNvPr>
            <p:cNvSpPr/>
            <p:nvPr/>
          </p:nvSpPr>
          <p:spPr bwMode="auto">
            <a:xfrm>
              <a:off x="7681918" y="248470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2" name="Isosceles Triangle 731">
              <a:extLst>
                <a:ext uri="{FF2B5EF4-FFF2-40B4-BE49-F238E27FC236}">
                  <a16:creationId xmlns:a16="http://schemas.microsoft.com/office/drawing/2014/main" id="{4353115F-33C4-286E-F731-1BF4E46FE6A2}"/>
                </a:ext>
              </a:extLst>
            </p:cNvPr>
            <p:cNvSpPr/>
            <p:nvPr/>
          </p:nvSpPr>
          <p:spPr bwMode="auto">
            <a:xfrm>
              <a:off x="7761651" y="250165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3" name="Isosceles Triangle 732">
              <a:extLst>
                <a:ext uri="{FF2B5EF4-FFF2-40B4-BE49-F238E27FC236}">
                  <a16:creationId xmlns:a16="http://schemas.microsoft.com/office/drawing/2014/main" id="{9A54B058-8180-F09D-3CE2-040CE090BC91}"/>
                </a:ext>
              </a:extLst>
            </p:cNvPr>
            <p:cNvSpPr/>
            <p:nvPr/>
          </p:nvSpPr>
          <p:spPr bwMode="auto">
            <a:xfrm>
              <a:off x="7912795" y="250532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4" name="Isosceles Triangle 733">
              <a:extLst>
                <a:ext uri="{FF2B5EF4-FFF2-40B4-BE49-F238E27FC236}">
                  <a16:creationId xmlns:a16="http://schemas.microsoft.com/office/drawing/2014/main" id="{F1D12ED6-BAF5-5454-5058-36B08DCCA293}"/>
                </a:ext>
              </a:extLst>
            </p:cNvPr>
            <p:cNvSpPr/>
            <p:nvPr/>
          </p:nvSpPr>
          <p:spPr bwMode="auto">
            <a:xfrm>
              <a:off x="8179426" y="257096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5" name="Isosceles Triangle 734">
              <a:extLst>
                <a:ext uri="{FF2B5EF4-FFF2-40B4-BE49-F238E27FC236}">
                  <a16:creationId xmlns:a16="http://schemas.microsoft.com/office/drawing/2014/main" id="{0C05399B-EBAA-5A42-595B-989599442EAE}"/>
                </a:ext>
              </a:extLst>
            </p:cNvPr>
            <p:cNvSpPr/>
            <p:nvPr/>
          </p:nvSpPr>
          <p:spPr bwMode="auto">
            <a:xfrm>
              <a:off x="7954262" y="2552137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6" name="Isosceles Triangle 735">
              <a:extLst>
                <a:ext uri="{FF2B5EF4-FFF2-40B4-BE49-F238E27FC236}">
                  <a16:creationId xmlns:a16="http://schemas.microsoft.com/office/drawing/2014/main" id="{8D75CB5B-2C4D-24AB-4EF7-6BC02771AE84}"/>
                </a:ext>
              </a:extLst>
            </p:cNvPr>
            <p:cNvSpPr/>
            <p:nvPr/>
          </p:nvSpPr>
          <p:spPr bwMode="auto">
            <a:xfrm>
              <a:off x="8266603" y="264473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7" name="Isosceles Triangle 736">
              <a:extLst>
                <a:ext uri="{FF2B5EF4-FFF2-40B4-BE49-F238E27FC236}">
                  <a16:creationId xmlns:a16="http://schemas.microsoft.com/office/drawing/2014/main" id="{874122A3-6189-C61B-EC43-AC1CAC3FE456}"/>
                </a:ext>
              </a:extLst>
            </p:cNvPr>
            <p:cNvSpPr/>
            <p:nvPr/>
          </p:nvSpPr>
          <p:spPr bwMode="auto">
            <a:xfrm>
              <a:off x="8287260" y="2668094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8" name="Isosceles Triangle 737">
              <a:extLst>
                <a:ext uri="{FF2B5EF4-FFF2-40B4-BE49-F238E27FC236}">
                  <a16:creationId xmlns:a16="http://schemas.microsoft.com/office/drawing/2014/main" id="{6B25CD78-4013-B3C2-9B25-9980B85B25C9}"/>
                </a:ext>
              </a:extLst>
            </p:cNvPr>
            <p:cNvSpPr/>
            <p:nvPr/>
          </p:nvSpPr>
          <p:spPr bwMode="auto">
            <a:xfrm>
              <a:off x="8296926" y="272392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9" name="Isosceles Triangle 738">
              <a:extLst>
                <a:ext uri="{FF2B5EF4-FFF2-40B4-BE49-F238E27FC236}">
                  <a16:creationId xmlns:a16="http://schemas.microsoft.com/office/drawing/2014/main" id="{C7C3DFF6-A91D-A6AE-A483-973C22F3F457}"/>
                </a:ext>
              </a:extLst>
            </p:cNvPr>
            <p:cNvSpPr/>
            <p:nvPr/>
          </p:nvSpPr>
          <p:spPr bwMode="auto">
            <a:xfrm>
              <a:off x="8620201" y="277691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0" name="Isosceles Triangle 739">
              <a:extLst>
                <a:ext uri="{FF2B5EF4-FFF2-40B4-BE49-F238E27FC236}">
                  <a16:creationId xmlns:a16="http://schemas.microsoft.com/office/drawing/2014/main" id="{BD1CF7B4-C694-61E9-B742-AAF0902B5B0C}"/>
                </a:ext>
              </a:extLst>
            </p:cNvPr>
            <p:cNvSpPr/>
            <p:nvPr/>
          </p:nvSpPr>
          <p:spPr bwMode="auto">
            <a:xfrm>
              <a:off x="8640396" y="2797175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1" name="Isosceles Triangle 740">
              <a:extLst>
                <a:ext uri="{FF2B5EF4-FFF2-40B4-BE49-F238E27FC236}">
                  <a16:creationId xmlns:a16="http://schemas.microsoft.com/office/drawing/2014/main" id="{918BB09F-9B53-978D-06E9-A8C4B38E61EC}"/>
                </a:ext>
              </a:extLst>
            </p:cNvPr>
            <p:cNvSpPr/>
            <p:nvPr/>
          </p:nvSpPr>
          <p:spPr bwMode="auto">
            <a:xfrm>
              <a:off x="8885126" y="2944926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2" name="Isosceles Triangle 741">
              <a:extLst>
                <a:ext uri="{FF2B5EF4-FFF2-40B4-BE49-F238E27FC236}">
                  <a16:creationId xmlns:a16="http://schemas.microsoft.com/office/drawing/2014/main" id="{45E1AF28-C08B-CA9D-5252-A6483100D7D9}"/>
                </a:ext>
              </a:extLst>
            </p:cNvPr>
            <p:cNvSpPr/>
            <p:nvPr/>
          </p:nvSpPr>
          <p:spPr bwMode="auto">
            <a:xfrm>
              <a:off x="8665231" y="287026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3" name="Isosceles Triangle 742">
              <a:extLst>
                <a:ext uri="{FF2B5EF4-FFF2-40B4-BE49-F238E27FC236}">
                  <a16:creationId xmlns:a16="http://schemas.microsoft.com/office/drawing/2014/main" id="{D9EA0143-4980-8484-4142-5C06C46610A8}"/>
                </a:ext>
              </a:extLst>
            </p:cNvPr>
            <p:cNvSpPr/>
            <p:nvPr/>
          </p:nvSpPr>
          <p:spPr bwMode="auto">
            <a:xfrm>
              <a:off x="8677249" y="291376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4" name="Isosceles Triangle 743">
              <a:extLst>
                <a:ext uri="{FF2B5EF4-FFF2-40B4-BE49-F238E27FC236}">
                  <a16:creationId xmlns:a16="http://schemas.microsoft.com/office/drawing/2014/main" id="{B393857C-DA64-DBEA-6F16-812E71208AFA}"/>
                </a:ext>
              </a:extLst>
            </p:cNvPr>
            <p:cNvSpPr/>
            <p:nvPr/>
          </p:nvSpPr>
          <p:spPr bwMode="auto">
            <a:xfrm>
              <a:off x="9032630" y="308874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5" name="Isosceles Triangle 744">
              <a:extLst>
                <a:ext uri="{FF2B5EF4-FFF2-40B4-BE49-F238E27FC236}">
                  <a16:creationId xmlns:a16="http://schemas.microsoft.com/office/drawing/2014/main" id="{3B5A77EA-9D95-4B02-BD9A-3F2D263C5450}"/>
                </a:ext>
              </a:extLst>
            </p:cNvPr>
            <p:cNvSpPr/>
            <p:nvPr/>
          </p:nvSpPr>
          <p:spPr bwMode="auto">
            <a:xfrm>
              <a:off x="8999545" y="302415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6" name="Isosceles Triangle 745">
              <a:extLst>
                <a:ext uri="{FF2B5EF4-FFF2-40B4-BE49-F238E27FC236}">
                  <a16:creationId xmlns:a16="http://schemas.microsoft.com/office/drawing/2014/main" id="{E442D893-2C21-ABEC-8DB8-18297627FBD6}"/>
                </a:ext>
              </a:extLst>
            </p:cNvPr>
            <p:cNvSpPr/>
            <p:nvPr/>
          </p:nvSpPr>
          <p:spPr bwMode="auto">
            <a:xfrm>
              <a:off x="9349056" y="3252595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7" name="Isosceles Triangle 746">
              <a:extLst>
                <a:ext uri="{FF2B5EF4-FFF2-40B4-BE49-F238E27FC236}">
                  <a16:creationId xmlns:a16="http://schemas.microsoft.com/office/drawing/2014/main" id="{5D708884-DF8B-6173-ECAF-F042B282BF52}"/>
                </a:ext>
              </a:extLst>
            </p:cNvPr>
            <p:cNvSpPr/>
            <p:nvPr/>
          </p:nvSpPr>
          <p:spPr bwMode="auto">
            <a:xfrm>
              <a:off x="9061132" y="312907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8" name="Isosceles Triangle 747">
              <a:extLst>
                <a:ext uri="{FF2B5EF4-FFF2-40B4-BE49-F238E27FC236}">
                  <a16:creationId xmlns:a16="http://schemas.microsoft.com/office/drawing/2014/main" id="{6A25E994-C1F5-5BA3-6BBB-96FC5B9E7328}"/>
                </a:ext>
              </a:extLst>
            </p:cNvPr>
            <p:cNvSpPr/>
            <p:nvPr/>
          </p:nvSpPr>
          <p:spPr bwMode="auto">
            <a:xfrm>
              <a:off x="9413920" y="338529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9" name="Isosceles Triangle 748">
              <a:extLst>
                <a:ext uri="{FF2B5EF4-FFF2-40B4-BE49-F238E27FC236}">
                  <a16:creationId xmlns:a16="http://schemas.microsoft.com/office/drawing/2014/main" id="{6F0EBD46-12BF-969B-1945-69C5C931DCA7}"/>
                </a:ext>
              </a:extLst>
            </p:cNvPr>
            <p:cNvSpPr/>
            <p:nvPr/>
          </p:nvSpPr>
          <p:spPr bwMode="auto">
            <a:xfrm>
              <a:off x="9382369" y="325361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0" name="Isosceles Triangle 749">
              <a:extLst>
                <a:ext uri="{FF2B5EF4-FFF2-40B4-BE49-F238E27FC236}">
                  <a16:creationId xmlns:a16="http://schemas.microsoft.com/office/drawing/2014/main" id="{0D1101AB-A23A-5BCC-F0D0-BA18A2BEBF8A}"/>
                </a:ext>
              </a:extLst>
            </p:cNvPr>
            <p:cNvSpPr/>
            <p:nvPr/>
          </p:nvSpPr>
          <p:spPr bwMode="auto">
            <a:xfrm>
              <a:off x="9383923" y="3358298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1" name="Isosceles Triangle 750">
              <a:extLst>
                <a:ext uri="{FF2B5EF4-FFF2-40B4-BE49-F238E27FC236}">
                  <a16:creationId xmlns:a16="http://schemas.microsoft.com/office/drawing/2014/main" id="{F2E43610-072A-3E09-A49D-04AED8CD0C47}"/>
                </a:ext>
              </a:extLst>
            </p:cNvPr>
            <p:cNvSpPr/>
            <p:nvPr/>
          </p:nvSpPr>
          <p:spPr bwMode="auto">
            <a:xfrm>
              <a:off x="9427064" y="344461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2" name="Isosceles Triangle 751">
              <a:extLst>
                <a:ext uri="{FF2B5EF4-FFF2-40B4-BE49-F238E27FC236}">
                  <a16:creationId xmlns:a16="http://schemas.microsoft.com/office/drawing/2014/main" id="{EFFEB3FE-F063-F332-6113-509BB3663619}"/>
                </a:ext>
              </a:extLst>
            </p:cNvPr>
            <p:cNvSpPr/>
            <p:nvPr/>
          </p:nvSpPr>
          <p:spPr bwMode="auto">
            <a:xfrm>
              <a:off x="9745172" y="350307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3" name="Isosceles Triangle 752">
              <a:extLst>
                <a:ext uri="{FF2B5EF4-FFF2-40B4-BE49-F238E27FC236}">
                  <a16:creationId xmlns:a16="http://schemas.microsoft.com/office/drawing/2014/main" id="{B787D6F8-E1BA-B234-4004-D45742167D6A}"/>
                </a:ext>
              </a:extLst>
            </p:cNvPr>
            <p:cNvSpPr/>
            <p:nvPr/>
          </p:nvSpPr>
          <p:spPr bwMode="auto">
            <a:xfrm>
              <a:off x="9468732" y="3443152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4" name="Isosceles Triangle 753">
              <a:extLst>
                <a:ext uri="{FF2B5EF4-FFF2-40B4-BE49-F238E27FC236}">
                  <a16:creationId xmlns:a16="http://schemas.microsoft.com/office/drawing/2014/main" id="{B96942F6-9AB4-A9CE-A94D-89363EB6DA90}"/>
                </a:ext>
              </a:extLst>
            </p:cNvPr>
            <p:cNvSpPr/>
            <p:nvPr/>
          </p:nvSpPr>
          <p:spPr bwMode="auto">
            <a:xfrm>
              <a:off x="9887037" y="3586259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5" name="Isosceles Triangle 754">
              <a:extLst>
                <a:ext uri="{FF2B5EF4-FFF2-40B4-BE49-F238E27FC236}">
                  <a16:creationId xmlns:a16="http://schemas.microsoft.com/office/drawing/2014/main" id="{257D8DC2-57EC-FE6E-3FDF-902D14FDAF62}"/>
                </a:ext>
              </a:extLst>
            </p:cNvPr>
            <p:cNvSpPr/>
            <p:nvPr/>
          </p:nvSpPr>
          <p:spPr bwMode="auto">
            <a:xfrm>
              <a:off x="9789932" y="350033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6" name="Isosceles Triangle 755">
              <a:extLst>
                <a:ext uri="{FF2B5EF4-FFF2-40B4-BE49-F238E27FC236}">
                  <a16:creationId xmlns:a16="http://schemas.microsoft.com/office/drawing/2014/main" id="{A66ADF7F-92E4-133C-50BC-D2DE7970D6CE}"/>
                </a:ext>
              </a:extLst>
            </p:cNvPr>
            <p:cNvSpPr/>
            <p:nvPr/>
          </p:nvSpPr>
          <p:spPr bwMode="auto">
            <a:xfrm>
              <a:off x="10132519" y="371164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7" name="Isosceles Triangle 756">
              <a:extLst>
                <a:ext uri="{FF2B5EF4-FFF2-40B4-BE49-F238E27FC236}">
                  <a16:creationId xmlns:a16="http://schemas.microsoft.com/office/drawing/2014/main" id="{2BC5EE10-B095-A995-AEBB-69A8A98C8CD5}"/>
                </a:ext>
              </a:extLst>
            </p:cNvPr>
            <p:cNvSpPr/>
            <p:nvPr/>
          </p:nvSpPr>
          <p:spPr bwMode="auto">
            <a:xfrm>
              <a:off x="9932231" y="3591614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8" name="Isosceles Triangle 757">
              <a:extLst>
                <a:ext uri="{FF2B5EF4-FFF2-40B4-BE49-F238E27FC236}">
                  <a16:creationId xmlns:a16="http://schemas.microsoft.com/office/drawing/2014/main" id="{CA376EA3-F6AC-73CF-3F07-557260B5E082}"/>
                </a:ext>
              </a:extLst>
            </p:cNvPr>
            <p:cNvSpPr/>
            <p:nvPr/>
          </p:nvSpPr>
          <p:spPr bwMode="auto">
            <a:xfrm>
              <a:off x="10114419" y="358758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9" name="Isosceles Triangle 758">
              <a:extLst>
                <a:ext uri="{FF2B5EF4-FFF2-40B4-BE49-F238E27FC236}">
                  <a16:creationId xmlns:a16="http://schemas.microsoft.com/office/drawing/2014/main" id="{67BFE706-105C-AF36-566F-1B883961CE71}"/>
                </a:ext>
              </a:extLst>
            </p:cNvPr>
            <p:cNvSpPr/>
            <p:nvPr/>
          </p:nvSpPr>
          <p:spPr bwMode="auto">
            <a:xfrm>
              <a:off x="10502169" y="3712783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0" name="Isosceles Triangle 759">
              <a:extLst>
                <a:ext uri="{FF2B5EF4-FFF2-40B4-BE49-F238E27FC236}">
                  <a16:creationId xmlns:a16="http://schemas.microsoft.com/office/drawing/2014/main" id="{559E55E1-A62A-4879-90F4-E79C8F66601A}"/>
                </a:ext>
              </a:extLst>
            </p:cNvPr>
            <p:cNvSpPr/>
            <p:nvPr/>
          </p:nvSpPr>
          <p:spPr bwMode="auto">
            <a:xfrm>
              <a:off x="10566896" y="3718001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1" name="Isosceles Triangle 760">
              <a:extLst>
                <a:ext uri="{FF2B5EF4-FFF2-40B4-BE49-F238E27FC236}">
                  <a16:creationId xmlns:a16="http://schemas.microsoft.com/office/drawing/2014/main" id="{8B9718AE-3100-8B6C-4F50-998027F2A5A1}"/>
                </a:ext>
              </a:extLst>
            </p:cNvPr>
            <p:cNvSpPr/>
            <p:nvPr/>
          </p:nvSpPr>
          <p:spPr bwMode="auto">
            <a:xfrm>
              <a:off x="10861037" y="3711640"/>
              <a:ext cx="74633" cy="64339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D4C77D19-BB9C-697E-C0AD-268AA727BDFA}"/>
              </a:ext>
            </a:extLst>
          </p:cNvPr>
          <p:cNvGrpSpPr/>
          <p:nvPr/>
        </p:nvGrpSpPr>
        <p:grpSpPr>
          <a:xfrm>
            <a:off x="7708631" y="2545033"/>
            <a:ext cx="2979416" cy="1367720"/>
            <a:chOff x="7603856" y="2545033"/>
            <a:chExt cx="2979416" cy="1367720"/>
          </a:xfrm>
        </p:grpSpPr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D08CB765-C0D5-AE09-DBFD-4D74B1DB66B7}"/>
                </a:ext>
              </a:extLst>
            </p:cNvPr>
            <p:cNvSpPr/>
            <p:nvPr/>
          </p:nvSpPr>
          <p:spPr bwMode="auto">
            <a:xfrm>
              <a:off x="7603856" y="2545033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9F9E4E3C-522E-C9D9-57AE-0DD2A4E28DE6}"/>
                </a:ext>
              </a:extLst>
            </p:cNvPr>
            <p:cNvSpPr/>
            <p:nvPr/>
          </p:nvSpPr>
          <p:spPr bwMode="auto">
            <a:xfrm>
              <a:off x="7648014" y="257382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614330CD-C1B6-B15F-29C8-D6B102CF55C5}"/>
                </a:ext>
              </a:extLst>
            </p:cNvPr>
            <p:cNvSpPr/>
            <p:nvPr/>
          </p:nvSpPr>
          <p:spPr bwMode="auto">
            <a:xfrm>
              <a:off x="8233285" y="2983422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4B36AF88-893F-C45C-B63A-DF637428A7A7}"/>
                </a:ext>
              </a:extLst>
            </p:cNvPr>
            <p:cNvSpPr/>
            <p:nvPr/>
          </p:nvSpPr>
          <p:spPr bwMode="auto">
            <a:xfrm>
              <a:off x="7933596" y="287778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5F5BED4F-56C1-4AB0-3451-FA0FFC4091CB}"/>
                </a:ext>
              </a:extLst>
            </p:cNvPr>
            <p:cNvSpPr/>
            <p:nvPr/>
          </p:nvSpPr>
          <p:spPr bwMode="auto">
            <a:xfrm>
              <a:off x="8264058" y="3015121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045AD762-D347-160C-92DB-E64A2B3C66F5}"/>
                </a:ext>
              </a:extLst>
            </p:cNvPr>
            <p:cNvSpPr/>
            <p:nvPr/>
          </p:nvSpPr>
          <p:spPr bwMode="auto">
            <a:xfrm>
              <a:off x="8277197" y="3040500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D84C0E01-3BC3-D798-26AB-C707B261DC50}"/>
                </a:ext>
              </a:extLst>
            </p:cNvPr>
            <p:cNvSpPr/>
            <p:nvPr/>
          </p:nvSpPr>
          <p:spPr bwMode="auto">
            <a:xfrm>
              <a:off x="8288239" y="310986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CB35CA43-D0DE-A61E-DDBD-E654D33B0B3E}"/>
                </a:ext>
              </a:extLst>
            </p:cNvPr>
            <p:cNvSpPr/>
            <p:nvPr/>
          </p:nvSpPr>
          <p:spPr bwMode="auto">
            <a:xfrm>
              <a:off x="8300691" y="314706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196E2C43-9ECA-793F-A4B9-F5A11BF93AF3}"/>
                </a:ext>
              </a:extLst>
            </p:cNvPr>
            <p:cNvSpPr/>
            <p:nvPr/>
          </p:nvSpPr>
          <p:spPr bwMode="auto">
            <a:xfrm>
              <a:off x="8425133" y="335522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A3339D6A-15A4-E15B-922B-A59D2622BE10}"/>
                </a:ext>
              </a:extLst>
            </p:cNvPr>
            <p:cNvSpPr/>
            <p:nvPr/>
          </p:nvSpPr>
          <p:spPr bwMode="auto">
            <a:xfrm>
              <a:off x="8308704" y="318575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321CB107-8698-1E96-04E0-6D096ED22285}"/>
                </a:ext>
              </a:extLst>
            </p:cNvPr>
            <p:cNvSpPr/>
            <p:nvPr/>
          </p:nvSpPr>
          <p:spPr bwMode="auto">
            <a:xfrm>
              <a:off x="8605745" y="3358735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76215AD9-C40B-4D03-1F11-7530723F1CA7}"/>
                </a:ext>
              </a:extLst>
            </p:cNvPr>
            <p:cNvSpPr/>
            <p:nvPr/>
          </p:nvSpPr>
          <p:spPr bwMode="auto">
            <a:xfrm>
              <a:off x="8468306" y="335305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268A3889-A411-EA75-9CEA-8F1746BDA8D5}"/>
                </a:ext>
              </a:extLst>
            </p:cNvPr>
            <p:cNvSpPr/>
            <p:nvPr/>
          </p:nvSpPr>
          <p:spPr bwMode="auto">
            <a:xfrm>
              <a:off x="8685840" y="3493370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E34748EA-CEC5-8D27-617A-F952F302480C}"/>
                </a:ext>
              </a:extLst>
            </p:cNvPr>
            <p:cNvSpPr/>
            <p:nvPr/>
          </p:nvSpPr>
          <p:spPr bwMode="auto">
            <a:xfrm>
              <a:off x="8672661" y="3461706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4EC6D377-518A-1ED3-07D1-A3BF30702094}"/>
                </a:ext>
              </a:extLst>
            </p:cNvPr>
            <p:cNvSpPr/>
            <p:nvPr/>
          </p:nvSpPr>
          <p:spPr bwMode="auto">
            <a:xfrm>
              <a:off x="8760156" y="3506801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7D38B7E5-7DDE-A1A7-16A2-3CDEF5E93208}"/>
                </a:ext>
              </a:extLst>
            </p:cNvPr>
            <p:cNvSpPr/>
            <p:nvPr/>
          </p:nvSpPr>
          <p:spPr bwMode="auto">
            <a:xfrm>
              <a:off x="8789844" y="3506439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13905330-6561-E725-0979-4729A5821C8B}"/>
                </a:ext>
              </a:extLst>
            </p:cNvPr>
            <p:cNvSpPr/>
            <p:nvPr/>
          </p:nvSpPr>
          <p:spPr bwMode="auto">
            <a:xfrm>
              <a:off x="9390558" y="377147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E64693CE-644B-D041-2B51-600C69151214}"/>
                </a:ext>
              </a:extLst>
            </p:cNvPr>
            <p:cNvSpPr/>
            <p:nvPr/>
          </p:nvSpPr>
          <p:spPr bwMode="auto">
            <a:xfrm>
              <a:off x="9059939" y="369566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9B37C85A-B74A-CB84-1AA9-989EDFB189AD}"/>
                </a:ext>
              </a:extLst>
            </p:cNvPr>
            <p:cNvSpPr/>
            <p:nvPr/>
          </p:nvSpPr>
          <p:spPr bwMode="auto">
            <a:xfrm>
              <a:off x="9022224" y="3573278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4F5360FC-9788-2B49-91C0-F48F9B8CF03C}"/>
                </a:ext>
              </a:extLst>
            </p:cNvPr>
            <p:cNvSpPr/>
            <p:nvPr/>
          </p:nvSpPr>
          <p:spPr bwMode="auto">
            <a:xfrm>
              <a:off x="9767929" y="3843139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A49C94F4-843E-4886-7661-1A6A4E224231}"/>
                </a:ext>
              </a:extLst>
            </p:cNvPr>
            <p:cNvSpPr/>
            <p:nvPr/>
          </p:nvSpPr>
          <p:spPr bwMode="auto">
            <a:xfrm>
              <a:off x="9418318" y="3774371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2F1B8433-125C-AC8A-0FE4-32F33BA03D5C}"/>
                </a:ext>
              </a:extLst>
            </p:cNvPr>
            <p:cNvSpPr/>
            <p:nvPr/>
          </p:nvSpPr>
          <p:spPr bwMode="auto">
            <a:xfrm>
              <a:off x="10148342" y="3843505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28CD8424-0DFC-AB8E-9CEB-4B41100EAA55}"/>
                </a:ext>
              </a:extLst>
            </p:cNvPr>
            <p:cNvSpPr/>
            <p:nvPr/>
          </p:nvSpPr>
          <p:spPr bwMode="auto">
            <a:xfrm>
              <a:off x="9808925" y="3845525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5F30B89A-B275-BCFB-FB3A-1020BD02FD17}"/>
                </a:ext>
              </a:extLst>
            </p:cNvPr>
            <p:cNvSpPr/>
            <p:nvPr/>
          </p:nvSpPr>
          <p:spPr bwMode="auto">
            <a:xfrm>
              <a:off x="10004742" y="3847959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A8D54352-EBA2-B0D5-8C5E-CE1F37DF5788}"/>
                </a:ext>
              </a:extLst>
            </p:cNvPr>
            <p:cNvSpPr/>
            <p:nvPr/>
          </p:nvSpPr>
          <p:spPr bwMode="auto">
            <a:xfrm>
              <a:off x="10518933" y="3848414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441A744F-4E52-048B-5086-1D8110C6670E}"/>
                </a:ext>
              </a:extLst>
            </p:cNvPr>
            <p:cNvSpPr/>
            <p:nvPr/>
          </p:nvSpPr>
          <p:spPr bwMode="auto">
            <a:xfrm>
              <a:off x="10275565" y="3841267"/>
              <a:ext cx="64339" cy="64339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824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283" r="31367"/>
          <a:stretch/>
        </p:blipFill>
        <p:spPr>
          <a:xfrm>
            <a:off x="2254288" y="498763"/>
            <a:ext cx="5501488" cy="3271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43" y="4020589"/>
            <a:ext cx="9159413" cy="2637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" y="20548"/>
            <a:ext cx="662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Not as much MAGNITUDE of benefit…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67949" y="706582"/>
            <a:ext cx="241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 et al ESMO 2023 LBA 85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719156" y="4896197"/>
            <a:ext cx="972589" cy="532014"/>
          </a:xfrm>
          <a:prstGeom prst="ellipse">
            <a:avLst/>
          </a:prstGeom>
          <a:noFill/>
          <a:ln w="0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7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1457023-DE41-402D-A931-2A013B74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TALAPRO-2</a:t>
            </a:r>
            <a:r>
              <a:rPr lang="en-US" dirty="0"/>
              <a:t>: Enzalutamide ± </a:t>
            </a:r>
            <a:r>
              <a:rPr lang="en-US" dirty="0" err="1"/>
              <a:t>Talazoparib</a:t>
            </a:r>
            <a:r>
              <a:rPr lang="en-US" dirty="0"/>
              <a:t> as </a:t>
            </a:r>
            <a:br>
              <a:rPr lang="en-US"/>
            </a:br>
            <a:r>
              <a:rPr lang="en-US"/>
              <a:t>First-Line </a:t>
            </a:r>
            <a:r>
              <a:rPr lang="en-US" dirty="0"/>
              <a:t>Therapy for mCRPC</a:t>
            </a:r>
            <a:endParaRPr lang="en-US" alt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1170C4-224E-4CFD-12B6-F276F84D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7"/>
            <a:ext cx="6780264" cy="4650686"/>
          </a:xfrm>
        </p:spPr>
        <p:txBody>
          <a:bodyPr/>
          <a:lstStyle/>
          <a:p>
            <a:r>
              <a:rPr lang="en-US" altLang="en-US" sz="2000" dirty="0"/>
              <a:t>Randomized, double-blind, placebo-controlled phase III trial</a:t>
            </a:r>
          </a:p>
          <a:p>
            <a:endParaRPr lang="en-US" altLang="en-US" sz="2000" baseline="30000" dirty="0"/>
          </a:p>
          <a:p>
            <a:endParaRPr lang="en-US" altLang="en-US" sz="2000" baseline="30000" dirty="0"/>
          </a:p>
          <a:p>
            <a:endParaRPr lang="en-US" altLang="en-US" sz="2000" baseline="30000" dirty="0"/>
          </a:p>
          <a:p>
            <a:endParaRPr lang="en-US" altLang="en-US" sz="2000" baseline="30000" dirty="0"/>
          </a:p>
          <a:p>
            <a:endParaRPr lang="en-US" altLang="en-US" sz="2000" baseline="30000" dirty="0"/>
          </a:p>
          <a:p>
            <a:endParaRPr lang="en-US" altLang="en-US" sz="2000" baseline="30000" dirty="0"/>
          </a:p>
          <a:p>
            <a:r>
              <a:rPr lang="en-US" altLang="en-US" sz="2000" b="1" dirty="0"/>
              <a:t>Primary endpoint: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rPFS by BICR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Key secondary endpoint</a:t>
            </a:r>
            <a:r>
              <a:rPr lang="en-US" altLang="en-US" sz="2000" dirty="0">
                <a:solidFill>
                  <a:srgbClr val="000000"/>
                </a:solidFill>
              </a:rPr>
              <a:t>: OS</a:t>
            </a:r>
          </a:p>
          <a:p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 secondary endpoints: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 to cytotoxic chemotherapy, PFS2 (by investigator), ORR, PROs, safety</a:t>
            </a:r>
          </a:p>
          <a:p>
            <a:endParaRPr lang="en-US" altLang="en-US" sz="2000" dirty="0"/>
          </a:p>
          <a:p>
            <a:endParaRPr lang="en-US" sz="2000" dirty="0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ECB4FD5E-5340-C9FE-85A7-C0B8B86D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224469"/>
            <a:ext cx="7751958" cy="461665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Agarwal. ASCO GU 2023. Abstr LBA17. Agarwal. Lancet. 2023;204:291.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Fizazi. ASCO 2023. Abstr 5004. Fizazi. Nat Med. 2023;[Epub].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D3BC9981-B306-9409-65BE-D91FFAC5E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13" y="1733024"/>
            <a:ext cx="3108960" cy="739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Talazoparib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Enzalutamide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402)</a:t>
            </a: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9F45B076-E283-4C5E-FB02-23F1BF3FC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13" y="2699835"/>
            <a:ext cx="3108960" cy="7393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Placebo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Enzalutamide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403)</a:t>
            </a:r>
          </a:p>
        </p:txBody>
      </p:sp>
      <p:sp>
        <p:nvSpPr>
          <p:cNvPr id="11" name="Line 53">
            <a:extLst>
              <a:ext uri="{FF2B5EF4-FFF2-40B4-BE49-F238E27FC236}">
                <a16:creationId xmlns:a16="http://schemas.microsoft.com/office/drawing/2014/main" id="{6EBA56EA-5722-E96C-1701-D174CC713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8419" y="2703479"/>
            <a:ext cx="551431" cy="38102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Line 54">
            <a:extLst>
              <a:ext uri="{FF2B5EF4-FFF2-40B4-BE49-F238E27FC236}">
                <a16:creationId xmlns:a16="http://schemas.microsoft.com/office/drawing/2014/main" id="{7B8335A3-F3E1-0231-9C8D-1E0D122AB9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0191" y="2063940"/>
            <a:ext cx="529659" cy="3186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49">
            <a:extLst>
              <a:ext uri="{FF2B5EF4-FFF2-40B4-BE49-F238E27FC236}">
                <a16:creationId xmlns:a16="http://schemas.microsoft.com/office/drawing/2014/main" id="{63D96D9D-B618-6782-9125-FC56444E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13" y="3958350"/>
            <a:ext cx="3108960" cy="739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Talazoparib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Enzalutamide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200)</a:t>
            </a:r>
          </a:p>
        </p:txBody>
      </p:sp>
      <p:sp>
        <p:nvSpPr>
          <p:cNvPr id="16" name="Rectangle 50">
            <a:extLst>
              <a:ext uri="{FF2B5EF4-FFF2-40B4-BE49-F238E27FC236}">
                <a16:creationId xmlns:a16="http://schemas.microsoft.com/office/drawing/2014/main" id="{21685431-3BD6-E912-6343-3AE05BF68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13" y="4925161"/>
            <a:ext cx="3108960" cy="7393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Placebo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Enzalutamide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199)</a:t>
            </a:r>
          </a:p>
        </p:txBody>
      </p:sp>
      <p:sp>
        <p:nvSpPr>
          <p:cNvPr id="17" name="Line 53">
            <a:extLst>
              <a:ext uri="{FF2B5EF4-FFF2-40B4-BE49-F238E27FC236}">
                <a16:creationId xmlns:a16="http://schemas.microsoft.com/office/drawing/2014/main" id="{9A215D92-0476-BA1F-C768-79ADD5B77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3278" y="4929590"/>
            <a:ext cx="551431" cy="38102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Line 54">
            <a:extLst>
              <a:ext uri="{FF2B5EF4-FFF2-40B4-BE49-F238E27FC236}">
                <a16:creationId xmlns:a16="http://schemas.microsoft.com/office/drawing/2014/main" id="{F91B4D11-BCD9-4E16-E680-14422D9067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7580" y="4275259"/>
            <a:ext cx="529659" cy="3186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5BE404-9D39-371C-F8B2-7515CA815D5C}"/>
              </a:ext>
            </a:extLst>
          </p:cNvPr>
          <p:cNvGrpSpPr/>
          <p:nvPr/>
        </p:nvGrpSpPr>
        <p:grpSpPr>
          <a:xfrm>
            <a:off x="3110854" y="3303782"/>
            <a:ext cx="4407565" cy="731520"/>
            <a:chOff x="2486577" y="2776479"/>
            <a:chExt cx="4407565" cy="73152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CDDB008-073E-EBF3-452E-AEAC32AC2224}"/>
                </a:ext>
              </a:extLst>
            </p:cNvPr>
            <p:cNvSpPr/>
            <p:nvPr/>
          </p:nvSpPr>
          <p:spPr bwMode="auto">
            <a:xfrm>
              <a:off x="2486577" y="2776479"/>
              <a:ext cx="2743200" cy="731520"/>
            </a:xfrm>
            <a:prstGeom prst="roundRect">
              <a:avLst/>
            </a:prstGeom>
            <a:solidFill>
              <a:schemeClr val="accent5"/>
            </a:solidFill>
            <a:ln w="0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Nondeficient or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unknown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(n = 636)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92DB732-6AE3-7465-DEA6-6BFD48FD8FD0}"/>
                </a:ext>
              </a:extLst>
            </p:cNvPr>
            <p:cNvSpPr/>
            <p:nvPr/>
          </p:nvSpPr>
          <p:spPr bwMode="auto">
            <a:xfrm>
              <a:off x="4059502" y="2776479"/>
              <a:ext cx="2834640" cy="731520"/>
            </a:xfrm>
            <a:prstGeom prst="roundRect">
              <a:avLst/>
            </a:prstGeom>
            <a:solidFill>
              <a:schemeClr val="accent6"/>
            </a:solidFill>
            <a:ln w="0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HRRm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(n = 230)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C556C80-9A8D-8CF5-4263-D38AE8FC5A4B}"/>
                </a:ext>
              </a:extLst>
            </p:cNvPr>
            <p:cNvSpPr/>
            <p:nvPr/>
          </p:nvSpPr>
          <p:spPr bwMode="auto">
            <a:xfrm>
              <a:off x="4002066" y="2776479"/>
              <a:ext cx="1463040" cy="73152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HRRm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(n = 169)</a:t>
              </a:r>
            </a:p>
          </p:txBody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17B4954C-C60C-14E1-1F0C-549A96FA5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304" y="2035415"/>
            <a:ext cx="2325256" cy="8320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Cohort 1: All comers </a:t>
            </a:r>
            <a:b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805)</a:t>
            </a:r>
            <a:b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Recruited first</a:t>
            </a:r>
            <a:b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cutoff: August 16, 2022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79AA502-492B-D5C0-86E0-84C15C32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344" y="4380588"/>
            <a:ext cx="2834640" cy="10812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Cohort 2: HRRm only </a:t>
            </a:r>
            <a:b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399)</a:t>
            </a:r>
            <a:b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Recruitment continued </a:t>
            </a:r>
            <a:b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after cohort 1 closed</a:t>
            </a:r>
            <a:b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cutoff: October 3, 2022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CB051A50-5F7C-A747-1FEF-064E55A2E986}"/>
              </a:ext>
            </a:extLst>
          </p:cNvPr>
          <p:cNvSpPr/>
          <p:nvPr/>
        </p:nvSpPr>
        <p:spPr bwMode="auto">
          <a:xfrm rot="16200000" flipV="1">
            <a:off x="4410370" y="1712902"/>
            <a:ext cx="337480" cy="2743200"/>
          </a:xfrm>
          <a:prstGeom prst="rightBrace">
            <a:avLst>
              <a:gd name="adj1" fmla="val 8333"/>
              <a:gd name="adj2" fmla="val 6293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A005A7FA-454D-0542-342E-3D55C8736046}"/>
              </a:ext>
            </a:extLst>
          </p:cNvPr>
          <p:cNvSpPr/>
          <p:nvPr/>
        </p:nvSpPr>
        <p:spPr bwMode="auto">
          <a:xfrm rot="5400000" flipV="1">
            <a:off x="5885942" y="2857639"/>
            <a:ext cx="318617" cy="2743200"/>
          </a:xfrm>
          <a:prstGeom prst="rightBrace">
            <a:avLst>
              <a:gd name="adj1" fmla="val 8333"/>
              <a:gd name="adj2" fmla="val 62204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45">
            <a:extLst>
              <a:ext uri="{FF2B5EF4-FFF2-40B4-BE49-F238E27FC236}">
                <a16:creationId xmlns:a16="http://schemas.microsoft.com/office/drawing/2014/main" id="{3C7868ED-5DA5-7533-4AA4-247F4333F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16" y="2190722"/>
            <a:ext cx="22451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 newly diagnosed mCRPC;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ECOG PS 0-1; samples prospectively assessed for HRR* gene alterations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805)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D0779-76A7-073D-C36C-CFF6565E7675}"/>
              </a:ext>
            </a:extLst>
          </p:cNvPr>
          <p:cNvSpPr txBox="1"/>
          <p:nvPr/>
        </p:nvSpPr>
        <p:spPr bwMode="auto">
          <a:xfrm>
            <a:off x="8192325" y="5626579"/>
            <a:ext cx="3553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0.5 mg QD;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0.35 mg if moderate renal impairment.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160 mg QD.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0C7DE-1202-65AF-E28E-9118CE413410}"/>
              </a:ext>
            </a:extLst>
          </p:cNvPr>
          <p:cNvSpPr txBox="1"/>
          <p:nvPr/>
        </p:nvSpPr>
        <p:spPr bwMode="auto">
          <a:xfrm>
            <a:off x="412751" y="5972911"/>
            <a:ext cx="9932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*HRR gene alterations: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BRCA1, BRCA2, PALB2, ATM, ATR, CHECK2, FANCA, RAD51C, NBN, MLH1, MRE11A, CDK12.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BD1680-6117-96DF-6713-90B53E2A1347}"/>
              </a:ext>
            </a:extLst>
          </p:cNvPr>
          <p:cNvCxnSpPr/>
          <p:nvPr/>
        </p:nvCxnSpPr>
        <p:spPr bwMode="auto">
          <a:xfrm>
            <a:off x="2626806" y="3084502"/>
            <a:ext cx="383135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2133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4" name="Table 1634">
            <a:extLst>
              <a:ext uri="{FF2B5EF4-FFF2-40B4-BE49-F238E27FC236}">
                <a16:creationId xmlns:a16="http://schemas.microsoft.com/office/drawing/2014/main" id="{72D7FB4B-3AA6-8B10-3E79-E598284BC7C7}"/>
              </a:ext>
            </a:extLst>
          </p:cNvPr>
          <p:cNvGraphicFramePr>
            <a:graphicFrameLocks noGrp="1"/>
          </p:cNvGraphicFramePr>
          <p:nvPr/>
        </p:nvGraphicFramePr>
        <p:xfrm>
          <a:off x="93140" y="4803429"/>
          <a:ext cx="6581410" cy="78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28584174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351620873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92029369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53604231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893883716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009035456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45856907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36284645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909457929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08128728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12139444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4119876746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96469794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29214932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477744565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529648092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613614744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443232525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32242068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55088861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384108212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940084347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67937364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Patients at Risk, n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24739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Tala + Enza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402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379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353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285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256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209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193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175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136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88118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</a:rPr>
                        <a:t>Pbo + Enza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403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346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279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272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185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154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140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41226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TALAPRO-2: rPFS by BICR in Cohort 1 All Comers (Primary Endpoint)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7882DC-80AC-9F45-3F30-33FABCDB0E7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7175627" y="2000646"/>
          <a:ext cx="4559173" cy="1825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585">
                  <a:extLst>
                    <a:ext uri="{9D8B030D-6E8A-4147-A177-3AD203B41FA5}">
                      <a16:colId xmlns:a16="http://schemas.microsoft.com/office/drawing/2014/main" val="4090660223"/>
                    </a:ext>
                  </a:extLst>
                </a:gridCol>
                <a:gridCol w="1384808">
                  <a:extLst>
                    <a:ext uri="{9D8B030D-6E8A-4147-A177-3AD203B41FA5}">
                      <a16:colId xmlns:a16="http://schemas.microsoft.com/office/drawing/2014/main" val="243335926"/>
                    </a:ext>
                  </a:extLst>
                </a:gridCol>
                <a:gridCol w="1541780">
                  <a:extLst>
                    <a:ext uri="{9D8B030D-6E8A-4147-A177-3AD203B41FA5}">
                      <a16:colId xmlns:a16="http://schemas.microsoft.com/office/drawing/2014/main" val="961519389"/>
                    </a:ext>
                  </a:extLst>
                </a:gridCol>
              </a:tblGrid>
              <a:tr h="71582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Tala + Enza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 = 402)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Placebo + Enza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 = 403)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182244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Events, 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151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191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83820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Median rPFS,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(95% CI)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NR (27.5-NR)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21.9 (16.6-25.1)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28185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Median f/u, mo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24.9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24.6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9319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4C5012D-20D4-3CED-EAC8-639D16FB1245}"/>
              </a:ext>
            </a:extLst>
          </p:cNvPr>
          <p:cNvSpPr txBox="1"/>
          <p:nvPr/>
        </p:nvSpPr>
        <p:spPr bwMode="auto">
          <a:xfrm>
            <a:off x="617501" y="5709587"/>
            <a:ext cx="6404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Investigator-assessed rPFS HR: 0.64 (95% CI: 0.50-0.91;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&lt;.001)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0437E9-B5D5-F833-1C40-43207BF13976}"/>
              </a:ext>
            </a:extLst>
          </p:cNvPr>
          <p:cNvSpPr txBox="1"/>
          <p:nvPr/>
        </p:nvSpPr>
        <p:spPr bwMode="auto">
          <a:xfrm>
            <a:off x="7376726" y="3758819"/>
            <a:ext cx="4281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HR: 0.63 (95% CI: 0.51-0.73;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&lt;.001)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472B6-E69B-BE8E-9F18-74C3B5E64767}"/>
              </a:ext>
            </a:extLst>
          </p:cNvPr>
          <p:cNvSpPr txBox="1"/>
          <p:nvPr/>
        </p:nvSpPr>
        <p:spPr bwMode="auto">
          <a:xfrm>
            <a:off x="1250830" y="1584964"/>
            <a:ext cx="5502522" cy="23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rPFS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F77827-979F-C210-0F14-513B7AB38DE4}"/>
              </a:ext>
            </a:extLst>
          </p:cNvPr>
          <p:cNvSpPr txBox="1"/>
          <p:nvPr/>
        </p:nvSpPr>
        <p:spPr bwMode="auto">
          <a:xfrm rot="16200000">
            <a:off x="-676830" y="3021259"/>
            <a:ext cx="2689227" cy="21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Probability of rPFS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61FD45-A159-6272-7F39-9B323C357731}"/>
              </a:ext>
            </a:extLst>
          </p:cNvPr>
          <p:cNvSpPr txBox="1"/>
          <p:nvPr/>
        </p:nvSpPr>
        <p:spPr bwMode="auto">
          <a:xfrm>
            <a:off x="1165145" y="4673574"/>
            <a:ext cx="5416539" cy="21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6DF3FB-C48C-9B57-D61C-613988AA2B59}"/>
              </a:ext>
            </a:extLst>
          </p:cNvPr>
          <p:cNvGrpSpPr/>
          <p:nvPr/>
        </p:nvGrpSpPr>
        <p:grpSpPr>
          <a:xfrm>
            <a:off x="1250830" y="1780661"/>
            <a:ext cx="5345852" cy="2575679"/>
            <a:chOff x="1581109" y="1852673"/>
            <a:chExt cx="5345852" cy="25756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8C2A53-DEF0-4CC7-6B2C-5D14932A0DC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2587" y="1852673"/>
              <a:ext cx="0" cy="257567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3529FA-D184-0FD1-4C0D-2A7D63D9BE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1109" y="4421757"/>
              <a:ext cx="5345852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B2ED85-A5D6-02FC-9306-D72E3D0C5038}"/>
              </a:ext>
            </a:extLst>
          </p:cNvPr>
          <p:cNvGrpSpPr/>
          <p:nvPr/>
        </p:nvGrpSpPr>
        <p:grpSpPr>
          <a:xfrm>
            <a:off x="1160488" y="1807588"/>
            <a:ext cx="82296" cy="2536825"/>
            <a:chOff x="1413129" y="1879600"/>
            <a:chExt cx="82296" cy="253682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1D0174-0F90-13C9-A953-5DA36FA6CEA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187960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A9A9F88-CFD1-5927-FD79-27AAAFA785A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238696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E934D84-7B53-32BE-C9B3-C8AC9B4247D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289433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FF34C0-3D77-B00E-9236-8DEA8DAEA5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340169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C4ADE8-03B0-A4E5-2A7D-B3D1F5DC8FC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390906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8873A5-1304-BF52-42E6-BF2FC37A047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441642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11D488F-1227-EC0D-620C-AFB2106A9727}"/>
              </a:ext>
            </a:extLst>
          </p:cNvPr>
          <p:cNvGrpSpPr/>
          <p:nvPr/>
        </p:nvGrpSpPr>
        <p:grpSpPr>
          <a:xfrm>
            <a:off x="1255761" y="4341119"/>
            <a:ext cx="5325933" cy="82296"/>
            <a:chOff x="1586040" y="4533901"/>
            <a:chExt cx="5334636" cy="8229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EC507A-5B3F-A61C-8A03-6C16582FE85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0851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34D707-7811-99F6-D88E-C3A257596410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57713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8EB329-E0F1-E638-6093-3AA98E1ECAB6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06907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7EDD43-8E77-996C-2EE9-1BCF7EC9CA20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56101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BFD5D3-76CC-C1E6-F818-D590EFAB2344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05295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CD7AC4-8995-BCA2-0227-47809E245E36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15448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756A345-F619-5764-4982-2222EC9FAC1E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33922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B3A1447-A510-A0D8-21F9-C5F547317CF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83116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DABA30-07A2-57FC-6647-D3106303B359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32310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E08AE72-5FC6-A1CE-0486-4AC18CD0017E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81504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B4478BF-4FD5-1F6D-1073-7CE4E6475A74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30698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8F3320B-9433-6436-74E2-1C98E89A109C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179892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5A7A35D-6985-AC56-28CE-1C2A36910378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6254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2C9933F-FE74-78DD-522B-CE79048D71EB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11743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FCEBB3-E8D2-80A4-0E16-451B6CB050BB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60937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CCF543-06BF-1575-61D4-75CF8C83BCE9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10131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577A387-3427-0BDB-B74A-FE6535705E0B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59325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ED4BF60-28BF-5E7A-F217-4A06CE5967D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879528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9314EF3-96E1-F286-1177-E14DB604FC5D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37146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B3C8994-DDBB-0F6B-E0D6-2F56D654485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86340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BC456E4-FF2A-72DE-E29F-03207889CB4A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35534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61025F-39D4-490C-8EF5-B702CDDD1AB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84728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1BB19429-A269-D08D-4042-72A881D75878}"/>
              </a:ext>
            </a:extLst>
          </p:cNvPr>
          <p:cNvGrpSpPr/>
          <p:nvPr/>
        </p:nvGrpSpPr>
        <p:grpSpPr>
          <a:xfrm>
            <a:off x="760680" y="1724747"/>
            <a:ext cx="370940" cy="2722005"/>
            <a:chOff x="1042189" y="1796759"/>
            <a:chExt cx="370940" cy="272200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384ADF0-6781-F7BB-C225-33B4E72EE362}"/>
                </a:ext>
              </a:extLst>
            </p:cNvPr>
            <p:cNvSpPr txBox="1"/>
            <p:nvPr/>
          </p:nvSpPr>
          <p:spPr bwMode="auto">
            <a:xfrm>
              <a:off x="1042189" y="1796759"/>
              <a:ext cx="370940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3EB6A48-3340-4528-74C3-CFA1F13C78B6}"/>
                </a:ext>
              </a:extLst>
            </p:cNvPr>
            <p:cNvSpPr txBox="1"/>
            <p:nvPr/>
          </p:nvSpPr>
          <p:spPr bwMode="auto">
            <a:xfrm>
              <a:off x="1042189" y="2304214"/>
              <a:ext cx="370940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29E4881-DFB6-F4B0-F52A-9002D6C365CB}"/>
                </a:ext>
              </a:extLst>
            </p:cNvPr>
            <p:cNvSpPr txBox="1"/>
            <p:nvPr/>
          </p:nvSpPr>
          <p:spPr bwMode="auto">
            <a:xfrm>
              <a:off x="1042189" y="2811669"/>
              <a:ext cx="370940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5385FE5-F7B9-836D-DA8D-BF1DB81D6326}"/>
                </a:ext>
              </a:extLst>
            </p:cNvPr>
            <p:cNvSpPr txBox="1"/>
            <p:nvPr/>
          </p:nvSpPr>
          <p:spPr bwMode="auto">
            <a:xfrm>
              <a:off x="1042189" y="3319124"/>
              <a:ext cx="370940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23DC433-06C3-C64B-4C3B-C96BBAF7E52C}"/>
                </a:ext>
              </a:extLst>
            </p:cNvPr>
            <p:cNvSpPr txBox="1"/>
            <p:nvPr/>
          </p:nvSpPr>
          <p:spPr bwMode="auto">
            <a:xfrm>
              <a:off x="1042189" y="3826579"/>
              <a:ext cx="370940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0DD6B67B-D7BA-93EB-2D22-80043B3B9D62}"/>
                </a:ext>
              </a:extLst>
            </p:cNvPr>
            <p:cNvSpPr txBox="1"/>
            <p:nvPr/>
          </p:nvSpPr>
          <p:spPr bwMode="auto">
            <a:xfrm>
              <a:off x="1042189" y="4334033"/>
              <a:ext cx="370940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</a:t>
              </a:r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C22FD69F-495D-47C0-F0A5-94B4AEDF2633}"/>
              </a:ext>
            </a:extLst>
          </p:cNvPr>
          <p:cNvGrpSpPr/>
          <p:nvPr/>
        </p:nvGrpSpPr>
        <p:grpSpPr>
          <a:xfrm>
            <a:off x="1113542" y="4463218"/>
            <a:ext cx="5608376" cy="184731"/>
            <a:chOff x="1443821" y="4656000"/>
            <a:chExt cx="5608376" cy="184731"/>
          </a:xfrm>
        </p:grpSpPr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CCC1B9E1-CA1B-D972-49A1-01E7E314D7FF}"/>
                </a:ext>
              </a:extLst>
            </p:cNvPr>
            <p:cNvSpPr txBox="1"/>
            <p:nvPr/>
          </p:nvSpPr>
          <p:spPr bwMode="auto">
            <a:xfrm>
              <a:off x="6768296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9E9ED1EA-5D26-DCE6-77FF-913AE5BE5DC9}"/>
                </a:ext>
              </a:extLst>
            </p:cNvPr>
            <p:cNvSpPr txBox="1"/>
            <p:nvPr/>
          </p:nvSpPr>
          <p:spPr bwMode="auto">
            <a:xfrm>
              <a:off x="144382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B31A2CD6-9B2E-052E-6E71-D7D9B9D55D92}"/>
                </a:ext>
              </a:extLst>
            </p:cNvPr>
            <p:cNvSpPr txBox="1"/>
            <p:nvPr/>
          </p:nvSpPr>
          <p:spPr bwMode="auto">
            <a:xfrm>
              <a:off x="169770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4374863D-0EF2-0C7E-AECA-D652920E6CE5}"/>
                </a:ext>
              </a:extLst>
            </p:cNvPr>
            <p:cNvSpPr txBox="1"/>
            <p:nvPr/>
          </p:nvSpPr>
          <p:spPr bwMode="auto">
            <a:xfrm>
              <a:off x="195158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7A00B523-95D6-212E-8CAD-EA539770D116}"/>
                </a:ext>
              </a:extLst>
            </p:cNvPr>
            <p:cNvSpPr txBox="1"/>
            <p:nvPr/>
          </p:nvSpPr>
          <p:spPr bwMode="auto">
            <a:xfrm>
              <a:off x="220547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BDDBC7CF-F8F5-BBAA-50AA-8EFA4A4EA883}"/>
                </a:ext>
              </a:extLst>
            </p:cNvPr>
            <p:cNvSpPr txBox="1"/>
            <p:nvPr/>
          </p:nvSpPr>
          <p:spPr bwMode="auto">
            <a:xfrm>
              <a:off x="245935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8088CB71-977C-3458-9CF8-340DEE6387E4}"/>
                </a:ext>
              </a:extLst>
            </p:cNvPr>
            <p:cNvSpPr txBox="1"/>
            <p:nvPr/>
          </p:nvSpPr>
          <p:spPr bwMode="auto">
            <a:xfrm>
              <a:off x="271324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7A08370E-012C-2A65-4AFD-1E8E69EDC51E}"/>
                </a:ext>
              </a:extLst>
            </p:cNvPr>
            <p:cNvSpPr txBox="1"/>
            <p:nvPr/>
          </p:nvSpPr>
          <p:spPr bwMode="auto">
            <a:xfrm>
              <a:off x="296712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2443B8CE-02DD-FA3D-18D8-FB05B1AE4CDB}"/>
                </a:ext>
              </a:extLst>
            </p:cNvPr>
            <p:cNvSpPr txBox="1"/>
            <p:nvPr/>
          </p:nvSpPr>
          <p:spPr bwMode="auto">
            <a:xfrm>
              <a:off x="322100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BACA0636-6195-9035-E964-7BE088A3F344}"/>
                </a:ext>
              </a:extLst>
            </p:cNvPr>
            <p:cNvSpPr txBox="1"/>
            <p:nvPr/>
          </p:nvSpPr>
          <p:spPr bwMode="auto">
            <a:xfrm>
              <a:off x="347489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D041A851-F6F2-8C77-D893-ED72A758DD82}"/>
                </a:ext>
              </a:extLst>
            </p:cNvPr>
            <p:cNvSpPr txBox="1"/>
            <p:nvPr/>
          </p:nvSpPr>
          <p:spPr bwMode="auto">
            <a:xfrm>
              <a:off x="372877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FF05A3F3-9EA6-58E7-A942-0B5EC5780D37}"/>
                </a:ext>
              </a:extLst>
            </p:cNvPr>
            <p:cNvSpPr txBox="1"/>
            <p:nvPr/>
          </p:nvSpPr>
          <p:spPr bwMode="auto">
            <a:xfrm>
              <a:off x="398266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6D97E619-5660-C854-1EC1-6CCD9663737D}"/>
                </a:ext>
              </a:extLst>
            </p:cNvPr>
            <p:cNvSpPr txBox="1"/>
            <p:nvPr/>
          </p:nvSpPr>
          <p:spPr bwMode="auto">
            <a:xfrm>
              <a:off x="423654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11AE4078-17B2-753F-B389-D5ACD9FFA21A}"/>
                </a:ext>
              </a:extLst>
            </p:cNvPr>
            <p:cNvSpPr txBox="1"/>
            <p:nvPr/>
          </p:nvSpPr>
          <p:spPr bwMode="auto">
            <a:xfrm>
              <a:off x="449042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BD1B3A5D-CCD2-1791-3E97-BCEB8DDBB004}"/>
                </a:ext>
              </a:extLst>
            </p:cNvPr>
            <p:cNvSpPr txBox="1"/>
            <p:nvPr/>
          </p:nvSpPr>
          <p:spPr bwMode="auto">
            <a:xfrm>
              <a:off x="474431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33755725-7B4F-329A-6F4D-8CE5E531E760}"/>
                </a:ext>
              </a:extLst>
            </p:cNvPr>
            <p:cNvSpPr txBox="1"/>
            <p:nvPr/>
          </p:nvSpPr>
          <p:spPr bwMode="auto">
            <a:xfrm>
              <a:off x="499819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98726FC2-769D-18FC-3239-6C52157A8886}"/>
                </a:ext>
              </a:extLst>
            </p:cNvPr>
            <p:cNvSpPr txBox="1"/>
            <p:nvPr/>
          </p:nvSpPr>
          <p:spPr bwMode="auto">
            <a:xfrm>
              <a:off x="525208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3DC0230C-D970-2B0B-1540-853BE5248DCB}"/>
                </a:ext>
              </a:extLst>
            </p:cNvPr>
            <p:cNvSpPr txBox="1"/>
            <p:nvPr/>
          </p:nvSpPr>
          <p:spPr bwMode="auto">
            <a:xfrm>
              <a:off x="550596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B1781B49-5F2F-B898-9101-31A513C38E06}"/>
                </a:ext>
              </a:extLst>
            </p:cNvPr>
            <p:cNvSpPr txBox="1"/>
            <p:nvPr/>
          </p:nvSpPr>
          <p:spPr bwMode="auto">
            <a:xfrm>
              <a:off x="575984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0F5DC291-F223-766B-47DA-76C3FA20EA9F}"/>
                </a:ext>
              </a:extLst>
            </p:cNvPr>
            <p:cNvSpPr txBox="1"/>
            <p:nvPr/>
          </p:nvSpPr>
          <p:spPr bwMode="auto">
            <a:xfrm>
              <a:off x="601373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CF012C3-4EF7-F624-E0DA-33961A56A6B4}"/>
                </a:ext>
              </a:extLst>
            </p:cNvPr>
            <p:cNvSpPr txBox="1"/>
            <p:nvPr/>
          </p:nvSpPr>
          <p:spPr bwMode="auto">
            <a:xfrm>
              <a:off x="626761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2A163B71-8923-6D28-B241-BE27651D5319}"/>
                </a:ext>
              </a:extLst>
            </p:cNvPr>
            <p:cNvSpPr txBox="1"/>
            <p:nvPr/>
          </p:nvSpPr>
          <p:spPr bwMode="auto">
            <a:xfrm>
              <a:off x="652150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B8905964-57DF-CE7A-AF70-62A32435E850}"/>
              </a:ext>
            </a:extLst>
          </p:cNvPr>
          <p:cNvGrpSpPr/>
          <p:nvPr/>
        </p:nvGrpSpPr>
        <p:grpSpPr>
          <a:xfrm>
            <a:off x="1241987" y="1825447"/>
            <a:ext cx="5278842" cy="1249532"/>
            <a:chOff x="695325" y="254000"/>
            <a:chExt cx="9791700" cy="2317750"/>
          </a:xfrm>
        </p:grpSpPr>
        <p:sp>
          <p:nvSpPr>
            <p:cNvPr id="1364" name="Freeform 1363">
              <a:extLst>
                <a:ext uri="{FF2B5EF4-FFF2-40B4-BE49-F238E27FC236}">
                  <a16:creationId xmlns:a16="http://schemas.microsoft.com/office/drawing/2014/main" id="{1C1AC0C1-03FC-F6B6-8532-B134AED8853D}"/>
                </a:ext>
              </a:extLst>
            </p:cNvPr>
            <p:cNvSpPr/>
            <p:nvPr/>
          </p:nvSpPr>
          <p:spPr bwMode="auto">
            <a:xfrm>
              <a:off x="4994275" y="1844675"/>
              <a:ext cx="5492750" cy="727075"/>
            </a:xfrm>
            <a:custGeom>
              <a:avLst/>
              <a:gdLst>
                <a:gd name="connsiteX0" fmla="*/ 5492750 w 5492750"/>
                <a:gd name="connsiteY0" fmla="*/ 727075 h 727075"/>
                <a:gd name="connsiteX1" fmla="*/ 3549650 w 5492750"/>
                <a:gd name="connsiteY1" fmla="*/ 727075 h 727075"/>
                <a:gd name="connsiteX2" fmla="*/ 3549650 w 5492750"/>
                <a:gd name="connsiteY2" fmla="*/ 688975 h 727075"/>
                <a:gd name="connsiteX3" fmla="*/ 3514725 w 5492750"/>
                <a:gd name="connsiteY3" fmla="*/ 688975 h 727075"/>
                <a:gd name="connsiteX4" fmla="*/ 3514725 w 5492750"/>
                <a:gd name="connsiteY4" fmla="*/ 619125 h 727075"/>
                <a:gd name="connsiteX5" fmla="*/ 2898775 w 5492750"/>
                <a:gd name="connsiteY5" fmla="*/ 619125 h 727075"/>
                <a:gd name="connsiteX6" fmla="*/ 2898775 w 5492750"/>
                <a:gd name="connsiteY6" fmla="*/ 619125 h 727075"/>
                <a:gd name="connsiteX7" fmla="*/ 2898775 w 5492750"/>
                <a:gd name="connsiteY7" fmla="*/ 590550 h 727075"/>
                <a:gd name="connsiteX8" fmla="*/ 2847975 w 5492750"/>
                <a:gd name="connsiteY8" fmla="*/ 590550 h 727075"/>
                <a:gd name="connsiteX9" fmla="*/ 2847975 w 5492750"/>
                <a:gd name="connsiteY9" fmla="*/ 561975 h 727075"/>
                <a:gd name="connsiteX10" fmla="*/ 2273300 w 5492750"/>
                <a:gd name="connsiteY10" fmla="*/ 561975 h 727075"/>
                <a:gd name="connsiteX11" fmla="*/ 2273300 w 5492750"/>
                <a:gd name="connsiteY11" fmla="*/ 533400 h 727075"/>
                <a:gd name="connsiteX12" fmla="*/ 2200275 w 5492750"/>
                <a:gd name="connsiteY12" fmla="*/ 533400 h 727075"/>
                <a:gd name="connsiteX13" fmla="*/ 2200275 w 5492750"/>
                <a:gd name="connsiteY13" fmla="*/ 473075 h 727075"/>
                <a:gd name="connsiteX14" fmla="*/ 1838325 w 5492750"/>
                <a:gd name="connsiteY14" fmla="*/ 473075 h 727075"/>
                <a:gd name="connsiteX15" fmla="*/ 1838325 w 5492750"/>
                <a:gd name="connsiteY15" fmla="*/ 473075 h 727075"/>
                <a:gd name="connsiteX16" fmla="*/ 1838325 w 5492750"/>
                <a:gd name="connsiteY16" fmla="*/ 438150 h 727075"/>
                <a:gd name="connsiteX17" fmla="*/ 1797050 w 5492750"/>
                <a:gd name="connsiteY17" fmla="*/ 438150 h 727075"/>
                <a:gd name="connsiteX18" fmla="*/ 1797050 w 5492750"/>
                <a:gd name="connsiteY18" fmla="*/ 438150 h 727075"/>
                <a:gd name="connsiteX19" fmla="*/ 1797050 w 5492750"/>
                <a:gd name="connsiteY19" fmla="*/ 409575 h 727075"/>
                <a:gd name="connsiteX20" fmla="*/ 1549400 w 5492750"/>
                <a:gd name="connsiteY20" fmla="*/ 409575 h 727075"/>
                <a:gd name="connsiteX21" fmla="*/ 1549400 w 5492750"/>
                <a:gd name="connsiteY21" fmla="*/ 358775 h 727075"/>
                <a:gd name="connsiteX22" fmla="*/ 1508125 w 5492750"/>
                <a:gd name="connsiteY22" fmla="*/ 358775 h 727075"/>
                <a:gd name="connsiteX23" fmla="*/ 1508125 w 5492750"/>
                <a:gd name="connsiteY23" fmla="*/ 327025 h 727075"/>
                <a:gd name="connsiteX24" fmla="*/ 974725 w 5492750"/>
                <a:gd name="connsiteY24" fmla="*/ 327025 h 727075"/>
                <a:gd name="connsiteX25" fmla="*/ 974725 w 5492750"/>
                <a:gd name="connsiteY25" fmla="*/ 285750 h 727075"/>
                <a:gd name="connsiteX26" fmla="*/ 923925 w 5492750"/>
                <a:gd name="connsiteY26" fmla="*/ 285750 h 727075"/>
                <a:gd name="connsiteX27" fmla="*/ 923925 w 5492750"/>
                <a:gd name="connsiteY27" fmla="*/ 250825 h 727075"/>
                <a:gd name="connsiteX28" fmla="*/ 889000 w 5492750"/>
                <a:gd name="connsiteY28" fmla="*/ 250825 h 727075"/>
                <a:gd name="connsiteX29" fmla="*/ 889000 w 5492750"/>
                <a:gd name="connsiteY29" fmla="*/ 222250 h 727075"/>
                <a:gd name="connsiteX30" fmla="*/ 857250 w 5492750"/>
                <a:gd name="connsiteY30" fmla="*/ 222250 h 727075"/>
                <a:gd name="connsiteX31" fmla="*/ 857250 w 5492750"/>
                <a:gd name="connsiteY31" fmla="*/ 180975 h 727075"/>
                <a:gd name="connsiteX32" fmla="*/ 425450 w 5492750"/>
                <a:gd name="connsiteY32" fmla="*/ 180975 h 727075"/>
                <a:gd name="connsiteX33" fmla="*/ 425450 w 5492750"/>
                <a:gd name="connsiteY33" fmla="*/ 142875 h 727075"/>
                <a:gd name="connsiteX34" fmla="*/ 317500 w 5492750"/>
                <a:gd name="connsiteY34" fmla="*/ 142875 h 727075"/>
                <a:gd name="connsiteX35" fmla="*/ 317500 w 5492750"/>
                <a:gd name="connsiteY35" fmla="*/ 114300 h 727075"/>
                <a:gd name="connsiteX36" fmla="*/ 263525 w 5492750"/>
                <a:gd name="connsiteY36" fmla="*/ 114300 h 727075"/>
                <a:gd name="connsiteX37" fmla="*/ 263525 w 5492750"/>
                <a:gd name="connsiteY37" fmla="*/ 76200 h 727075"/>
                <a:gd name="connsiteX38" fmla="*/ 219075 w 5492750"/>
                <a:gd name="connsiteY38" fmla="*/ 76200 h 727075"/>
                <a:gd name="connsiteX39" fmla="*/ 219075 w 5492750"/>
                <a:gd name="connsiteY39" fmla="*/ 76200 h 727075"/>
                <a:gd name="connsiteX40" fmla="*/ 219075 w 5492750"/>
                <a:gd name="connsiteY40" fmla="*/ 76200 h 727075"/>
                <a:gd name="connsiteX41" fmla="*/ 219075 w 5492750"/>
                <a:gd name="connsiteY41" fmla="*/ 50800 h 727075"/>
                <a:gd name="connsiteX42" fmla="*/ 161925 w 5492750"/>
                <a:gd name="connsiteY42" fmla="*/ 50800 h 727075"/>
                <a:gd name="connsiteX43" fmla="*/ 161925 w 5492750"/>
                <a:gd name="connsiteY43" fmla="*/ 34925 h 727075"/>
                <a:gd name="connsiteX44" fmla="*/ 73025 w 5492750"/>
                <a:gd name="connsiteY44" fmla="*/ 34925 h 727075"/>
                <a:gd name="connsiteX45" fmla="*/ 73025 w 5492750"/>
                <a:gd name="connsiteY45" fmla="*/ 19050 h 727075"/>
                <a:gd name="connsiteX46" fmla="*/ 0 w 5492750"/>
                <a:gd name="connsiteY46" fmla="*/ 19050 h 727075"/>
                <a:gd name="connsiteX47" fmla="*/ 0 w 5492750"/>
                <a:gd name="connsiteY47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492750" h="727075">
                  <a:moveTo>
                    <a:pt x="5492750" y="727075"/>
                  </a:moveTo>
                  <a:lnTo>
                    <a:pt x="3549650" y="727075"/>
                  </a:lnTo>
                  <a:lnTo>
                    <a:pt x="3549650" y="688975"/>
                  </a:lnTo>
                  <a:lnTo>
                    <a:pt x="3514725" y="688975"/>
                  </a:lnTo>
                  <a:lnTo>
                    <a:pt x="3514725" y="619125"/>
                  </a:lnTo>
                  <a:lnTo>
                    <a:pt x="2898775" y="619125"/>
                  </a:lnTo>
                  <a:lnTo>
                    <a:pt x="2898775" y="619125"/>
                  </a:lnTo>
                  <a:lnTo>
                    <a:pt x="2898775" y="590550"/>
                  </a:lnTo>
                  <a:lnTo>
                    <a:pt x="2847975" y="590550"/>
                  </a:lnTo>
                  <a:lnTo>
                    <a:pt x="2847975" y="561975"/>
                  </a:lnTo>
                  <a:lnTo>
                    <a:pt x="2273300" y="561975"/>
                  </a:lnTo>
                  <a:lnTo>
                    <a:pt x="2273300" y="533400"/>
                  </a:lnTo>
                  <a:lnTo>
                    <a:pt x="2200275" y="533400"/>
                  </a:lnTo>
                  <a:lnTo>
                    <a:pt x="2200275" y="473075"/>
                  </a:lnTo>
                  <a:lnTo>
                    <a:pt x="1838325" y="473075"/>
                  </a:lnTo>
                  <a:lnTo>
                    <a:pt x="1838325" y="473075"/>
                  </a:lnTo>
                  <a:lnTo>
                    <a:pt x="1838325" y="438150"/>
                  </a:lnTo>
                  <a:lnTo>
                    <a:pt x="1797050" y="438150"/>
                  </a:lnTo>
                  <a:lnTo>
                    <a:pt x="1797050" y="438150"/>
                  </a:lnTo>
                  <a:lnTo>
                    <a:pt x="1797050" y="409575"/>
                  </a:lnTo>
                  <a:lnTo>
                    <a:pt x="1549400" y="409575"/>
                  </a:lnTo>
                  <a:lnTo>
                    <a:pt x="1549400" y="358775"/>
                  </a:lnTo>
                  <a:lnTo>
                    <a:pt x="1508125" y="358775"/>
                  </a:lnTo>
                  <a:lnTo>
                    <a:pt x="1508125" y="327025"/>
                  </a:lnTo>
                  <a:lnTo>
                    <a:pt x="974725" y="327025"/>
                  </a:lnTo>
                  <a:lnTo>
                    <a:pt x="974725" y="285750"/>
                  </a:lnTo>
                  <a:lnTo>
                    <a:pt x="923925" y="285750"/>
                  </a:lnTo>
                  <a:lnTo>
                    <a:pt x="923925" y="250825"/>
                  </a:lnTo>
                  <a:lnTo>
                    <a:pt x="889000" y="250825"/>
                  </a:lnTo>
                  <a:lnTo>
                    <a:pt x="889000" y="222250"/>
                  </a:lnTo>
                  <a:lnTo>
                    <a:pt x="857250" y="222250"/>
                  </a:lnTo>
                  <a:lnTo>
                    <a:pt x="857250" y="180975"/>
                  </a:lnTo>
                  <a:lnTo>
                    <a:pt x="425450" y="180975"/>
                  </a:lnTo>
                  <a:lnTo>
                    <a:pt x="425450" y="142875"/>
                  </a:lnTo>
                  <a:lnTo>
                    <a:pt x="317500" y="142875"/>
                  </a:lnTo>
                  <a:lnTo>
                    <a:pt x="317500" y="114300"/>
                  </a:lnTo>
                  <a:lnTo>
                    <a:pt x="263525" y="114300"/>
                  </a:lnTo>
                  <a:lnTo>
                    <a:pt x="263525" y="76200"/>
                  </a:lnTo>
                  <a:lnTo>
                    <a:pt x="219075" y="76200"/>
                  </a:lnTo>
                  <a:lnTo>
                    <a:pt x="219075" y="76200"/>
                  </a:lnTo>
                  <a:lnTo>
                    <a:pt x="219075" y="76200"/>
                  </a:lnTo>
                  <a:lnTo>
                    <a:pt x="219075" y="50800"/>
                  </a:lnTo>
                  <a:lnTo>
                    <a:pt x="161925" y="50800"/>
                  </a:lnTo>
                  <a:lnTo>
                    <a:pt x="161925" y="34925"/>
                  </a:lnTo>
                  <a:lnTo>
                    <a:pt x="73025" y="34925"/>
                  </a:lnTo>
                  <a:lnTo>
                    <a:pt x="73025" y="19050"/>
                  </a:lnTo>
                  <a:lnTo>
                    <a:pt x="0" y="1905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5" name="Freeform 1364">
              <a:extLst>
                <a:ext uri="{FF2B5EF4-FFF2-40B4-BE49-F238E27FC236}">
                  <a16:creationId xmlns:a16="http://schemas.microsoft.com/office/drawing/2014/main" id="{2773D028-3432-822A-8D38-FA50D7AA0C76}"/>
                </a:ext>
              </a:extLst>
            </p:cNvPr>
            <p:cNvSpPr/>
            <p:nvPr/>
          </p:nvSpPr>
          <p:spPr bwMode="auto">
            <a:xfrm>
              <a:off x="2022475" y="679450"/>
              <a:ext cx="2978150" cy="1165225"/>
            </a:xfrm>
            <a:custGeom>
              <a:avLst/>
              <a:gdLst>
                <a:gd name="connsiteX0" fmla="*/ 2978150 w 2978150"/>
                <a:gd name="connsiteY0" fmla="*/ 1165225 h 1165225"/>
                <a:gd name="connsiteX1" fmla="*/ 2647950 w 2978150"/>
                <a:gd name="connsiteY1" fmla="*/ 1165225 h 1165225"/>
                <a:gd name="connsiteX2" fmla="*/ 2647950 w 2978150"/>
                <a:gd name="connsiteY2" fmla="*/ 1149350 h 1165225"/>
                <a:gd name="connsiteX3" fmla="*/ 2593975 w 2978150"/>
                <a:gd name="connsiteY3" fmla="*/ 1149350 h 1165225"/>
                <a:gd name="connsiteX4" fmla="*/ 2593975 w 2978150"/>
                <a:gd name="connsiteY4" fmla="*/ 1111250 h 1165225"/>
                <a:gd name="connsiteX5" fmla="*/ 2555875 w 2978150"/>
                <a:gd name="connsiteY5" fmla="*/ 1111250 h 1165225"/>
                <a:gd name="connsiteX6" fmla="*/ 2555875 w 2978150"/>
                <a:gd name="connsiteY6" fmla="*/ 1069975 h 1165225"/>
                <a:gd name="connsiteX7" fmla="*/ 2381250 w 2978150"/>
                <a:gd name="connsiteY7" fmla="*/ 1069975 h 1165225"/>
                <a:gd name="connsiteX8" fmla="*/ 2381250 w 2978150"/>
                <a:gd name="connsiteY8" fmla="*/ 1069975 h 1165225"/>
                <a:gd name="connsiteX9" fmla="*/ 2381250 w 2978150"/>
                <a:gd name="connsiteY9" fmla="*/ 1047750 h 1165225"/>
                <a:gd name="connsiteX10" fmla="*/ 2343150 w 2978150"/>
                <a:gd name="connsiteY10" fmla="*/ 1047750 h 1165225"/>
                <a:gd name="connsiteX11" fmla="*/ 2343150 w 2978150"/>
                <a:gd name="connsiteY11" fmla="*/ 1022350 h 1165225"/>
                <a:gd name="connsiteX12" fmla="*/ 2101850 w 2978150"/>
                <a:gd name="connsiteY12" fmla="*/ 1022350 h 1165225"/>
                <a:gd name="connsiteX13" fmla="*/ 2101850 w 2978150"/>
                <a:gd name="connsiteY13" fmla="*/ 1003300 h 1165225"/>
                <a:gd name="connsiteX14" fmla="*/ 1997075 w 2978150"/>
                <a:gd name="connsiteY14" fmla="*/ 1003300 h 1165225"/>
                <a:gd name="connsiteX15" fmla="*/ 1997075 w 2978150"/>
                <a:gd name="connsiteY15" fmla="*/ 974725 h 1165225"/>
                <a:gd name="connsiteX16" fmla="*/ 1946275 w 2978150"/>
                <a:gd name="connsiteY16" fmla="*/ 974725 h 1165225"/>
                <a:gd name="connsiteX17" fmla="*/ 1946275 w 2978150"/>
                <a:gd name="connsiteY17" fmla="*/ 879475 h 1165225"/>
                <a:gd name="connsiteX18" fmla="*/ 1924050 w 2978150"/>
                <a:gd name="connsiteY18" fmla="*/ 879475 h 1165225"/>
                <a:gd name="connsiteX19" fmla="*/ 1924050 w 2978150"/>
                <a:gd name="connsiteY19" fmla="*/ 831850 h 1165225"/>
                <a:gd name="connsiteX20" fmla="*/ 1895475 w 2978150"/>
                <a:gd name="connsiteY20" fmla="*/ 831850 h 1165225"/>
                <a:gd name="connsiteX21" fmla="*/ 1895475 w 2978150"/>
                <a:gd name="connsiteY21" fmla="*/ 790575 h 1165225"/>
                <a:gd name="connsiteX22" fmla="*/ 1711325 w 2978150"/>
                <a:gd name="connsiteY22" fmla="*/ 790575 h 1165225"/>
                <a:gd name="connsiteX23" fmla="*/ 1711325 w 2978150"/>
                <a:gd name="connsiteY23" fmla="*/ 765175 h 1165225"/>
                <a:gd name="connsiteX24" fmla="*/ 1619250 w 2978150"/>
                <a:gd name="connsiteY24" fmla="*/ 765175 h 1165225"/>
                <a:gd name="connsiteX25" fmla="*/ 1619250 w 2978150"/>
                <a:gd name="connsiteY25" fmla="*/ 749300 h 1165225"/>
                <a:gd name="connsiteX26" fmla="*/ 1504950 w 2978150"/>
                <a:gd name="connsiteY26" fmla="*/ 749300 h 1165225"/>
                <a:gd name="connsiteX27" fmla="*/ 1504950 w 2978150"/>
                <a:gd name="connsiteY27" fmla="*/ 733425 h 1165225"/>
                <a:gd name="connsiteX28" fmla="*/ 1311275 w 2978150"/>
                <a:gd name="connsiteY28" fmla="*/ 733425 h 1165225"/>
                <a:gd name="connsiteX29" fmla="*/ 1311275 w 2978150"/>
                <a:gd name="connsiteY29" fmla="*/ 669925 h 1165225"/>
                <a:gd name="connsiteX30" fmla="*/ 1282700 w 2978150"/>
                <a:gd name="connsiteY30" fmla="*/ 669925 h 1165225"/>
                <a:gd name="connsiteX31" fmla="*/ 1282700 w 2978150"/>
                <a:gd name="connsiteY31" fmla="*/ 584200 h 1165225"/>
                <a:gd name="connsiteX32" fmla="*/ 1257300 w 2978150"/>
                <a:gd name="connsiteY32" fmla="*/ 584200 h 1165225"/>
                <a:gd name="connsiteX33" fmla="*/ 1257300 w 2978150"/>
                <a:gd name="connsiteY33" fmla="*/ 514350 h 1165225"/>
                <a:gd name="connsiteX34" fmla="*/ 1257300 w 2978150"/>
                <a:gd name="connsiteY34" fmla="*/ 514350 h 1165225"/>
                <a:gd name="connsiteX35" fmla="*/ 1241425 w 2978150"/>
                <a:gd name="connsiteY35" fmla="*/ 498475 h 1165225"/>
                <a:gd name="connsiteX36" fmla="*/ 1222375 w 2978150"/>
                <a:gd name="connsiteY36" fmla="*/ 498475 h 1165225"/>
                <a:gd name="connsiteX37" fmla="*/ 1222375 w 2978150"/>
                <a:gd name="connsiteY37" fmla="*/ 450850 h 1165225"/>
                <a:gd name="connsiteX38" fmla="*/ 981075 w 2978150"/>
                <a:gd name="connsiteY38" fmla="*/ 450850 h 1165225"/>
                <a:gd name="connsiteX39" fmla="*/ 981075 w 2978150"/>
                <a:gd name="connsiteY39" fmla="*/ 425450 h 1165225"/>
                <a:gd name="connsiteX40" fmla="*/ 800100 w 2978150"/>
                <a:gd name="connsiteY40" fmla="*/ 425450 h 1165225"/>
                <a:gd name="connsiteX41" fmla="*/ 800100 w 2978150"/>
                <a:gd name="connsiteY41" fmla="*/ 406400 h 1165225"/>
                <a:gd name="connsiteX42" fmla="*/ 762000 w 2978150"/>
                <a:gd name="connsiteY42" fmla="*/ 406400 h 1165225"/>
                <a:gd name="connsiteX43" fmla="*/ 762000 w 2978150"/>
                <a:gd name="connsiteY43" fmla="*/ 387350 h 1165225"/>
                <a:gd name="connsiteX44" fmla="*/ 720725 w 2978150"/>
                <a:gd name="connsiteY44" fmla="*/ 387350 h 1165225"/>
                <a:gd name="connsiteX45" fmla="*/ 720725 w 2978150"/>
                <a:gd name="connsiteY45" fmla="*/ 371475 h 1165225"/>
                <a:gd name="connsiteX46" fmla="*/ 673100 w 2978150"/>
                <a:gd name="connsiteY46" fmla="*/ 371475 h 1165225"/>
                <a:gd name="connsiteX47" fmla="*/ 673100 w 2978150"/>
                <a:gd name="connsiteY47" fmla="*/ 320675 h 1165225"/>
                <a:gd name="connsiteX48" fmla="*/ 644525 w 2978150"/>
                <a:gd name="connsiteY48" fmla="*/ 320675 h 1165225"/>
                <a:gd name="connsiteX49" fmla="*/ 644525 w 2978150"/>
                <a:gd name="connsiteY49" fmla="*/ 263525 h 1165225"/>
                <a:gd name="connsiteX50" fmla="*/ 625475 w 2978150"/>
                <a:gd name="connsiteY50" fmla="*/ 263525 h 1165225"/>
                <a:gd name="connsiteX51" fmla="*/ 625475 w 2978150"/>
                <a:gd name="connsiteY51" fmla="*/ 180975 h 1165225"/>
                <a:gd name="connsiteX52" fmla="*/ 593725 w 2978150"/>
                <a:gd name="connsiteY52" fmla="*/ 180975 h 1165225"/>
                <a:gd name="connsiteX53" fmla="*/ 593725 w 2978150"/>
                <a:gd name="connsiteY53" fmla="*/ 142875 h 1165225"/>
                <a:gd name="connsiteX54" fmla="*/ 561975 w 2978150"/>
                <a:gd name="connsiteY54" fmla="*/ 142875 h 1165225"/>
                <a:gd name="connsiteX55" fmla="*/ 561975 w 2978150"/>
                <a:gd name="connsiteY55" fmla="*/ 107950 h 1165225"/>
                <a:gd name="connsiteX56" fmla="*/ 504825 w 2978150"/>
                <a:gd name="connsiteY56" fmla="*/ 107950 h 1165225"/>
                <a:gd name="connsiteX57" fmla="*/ 504825 w 2978150"/>
                <a:gd name="connsiteY57" fmla="*/ 88900 h 1165225"/>
                <a:gd name="connsiteX58" fmla="*/ 460375 w 2978150"/>
                <a:gd name="connsiteY58" fmla="*/ 88900 h 1165225"/>
                <a:gd name="connsiteX59" fmla="*/ 460375 w 2978150"/>
                <a:gd name="connsiteY59" fmla="*/ 73025 h 1165225"/>
                <a:gd name="connsiteX60" fmla="*/ 0 w 2978150"/>
                <a:gd name="connsiteY60" fmla="*/ 73025 h 1165225"/>
                <a:gd name="connsiteX61" fmla="*/ 0 w 2978150"/>
                <a:gd name="connsiteY61" fmla="*/ 0 h 116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978150" h="1165225">
                  <a:moveTo>
                    <a:pt x="2978150" y="1165225"/>
                  </a:moveTo>
                  <a:lnTo>
                    <a:pt x="2647950" y="1165225"/>
                  </a:lnTo>
                  <a:lnTo>
                    <a:pt x="2647950" y="1149350"/>
                  </a:lnTo>
                  <a:lnTo>
                    <a:pt x="2593975" y="1149350"/>
                  </a:lnTo>
                  <a:lnTo>
                    <a:pt x="2593975" y="1111250"/>
                  </a:lnTo>
                  <a:lnTo>
                    <a:pt x="2555875" y="1111250"/>
                  </a:lnTo>
                  <a:lnTo>
                    <a:pt x="2555875" y="1069975"/>
                  </a:lnTo>
                  <a:lnTo>
                    <a:pt x="2381250" y="1069975"/>
                  </a:lnTo>
                  <a:lnTo>
                    <a:pt x="2381250" y="1069975"/>
                  </a:lnTo>
                  <a:lnTo>
                    <a:pt x="2381250" y="1047750"/>
                  </a:lnTo>
                  <a:lnTo>
                    <a:pt x="2343150" y="1047750"/>
                  </a:lnTo>
                  <a:lnTo>
                    <a:pt x="2343150" y="1022350"/>
                  </a:lnTo>
                  <a:lnTo>
                    <a:pt x="2101850" y="1022350"/>
                  </a:lnTo>
                  <a:lnTo>
                    <a:pt x="2101850" y="1003300"/>
                  </a:lnTo>
                  <a:lnTo>
                    <a:pt x="1997075" y="1003300"/>
                  </a:lnTo>
                  <a:lnTo>
                    <a:pt x="1997075" y="974725"/>
                  </a:lnTo>
                  <a:lnTo>
                    <a:pt x="1946275" y="974725"/>
                  </a:lnTo>
                  <a:lnTo>
                    <a:pt x="1946275" y="879475"/>
                  </a:lnTo>
                  <a:lnTo>
                    <a:pt x="1924050" y="879475"/>
                  </a:lnTo>
                  <a:lnTo>
                    <a:pt x="1924050" y="831850"/>
                  </a:lnTo>
                  <a:lnTo>
                    <a:pt x="1895475" y="831850"/>
                  </a:lnTo>
                  <a:lnTo>
                    <a:pt x="1895475" y="790575"/>
                  </a:lnTo>
                  <a:lnTo>
                    <a:pt x="1711325" y="790575"/>
                  </a:lnTo>
                  <a:lnTo>
                    <a:pt x="1711325" y="765175"/>
                  </a:lnTo>
                  <a:lnTo>
                    <a:pt x="1619250" y="765175"/>
                  </a:lnTo>
                  <a:lnTo>
                    <a:pt x="1619250" y="749300"/>
                  </a:lnTo>
                  <a:lnTo>
                    <a:pt x="1504950" y="749300"/>
                  </a:lnTo>
                  <a:lnTo>
                    <a:pt x="1504950" y="733425"/>
                  </a:lnTo>
                  <a:lnTo>
                    <a:pt x="1311275" y="733425"/>
                  </a:lnTo>
                  <a:lnTo>
                    <a:pt x="1311275" y="669925"/>
                  </a:lnTo>
                  <a:lnTo>
                    <a:pt x="1282700" y="669925"/>
                  </a:lnTo>
                  <a:lnTo>
                    <a:pt x="1282700" y="584200"/>
                  </a:lnTo>
                  <a:lnTo>
                    <a:pt x="1257300" y="584200"/>
                  </a:lnTo>
                  <a:lnTo>
                    <a:pt x="1257300" y="514350"/>
                  </a:lnTo>
                  <a:lnTo>
                    <a:pt x="1257300" y="514350"/>
                  </a:lnTo>
                  <a:lnTo>
                    <a:pt x="1241425" y="498475"/>
                  </a:lnTo>
                  <a:lnTo>
                    <a:pt x="1222375" y="498475"/>
                  </a:lnTo>
                  <a:lnTo>
                    <a:pt x="1222375" y="450850"/>
                  </a:lnTo>
                  <a:lnTo>
                    <a:pt x="981075" y="450850"/>
                  </a:lnTo>
                  <a:lnTo>
                    <a:pt x="981075" y="425450"/>
                  </a:lnTo>
                  <a:lnTo>
                    <a:pt x="800100" y="425450"/>
                  </a:lnTo>
                  <a:lnTo>
                    <a:pt x="800100" y="406400"/>
                  </a:lnTo>
                  <a:lnTo>
                    <a:pt x="762000" y="406400"/>
                  </a:lnTo>
                  <a:lnTo>
                    <a:pt x="762000" y="387350"/>
                  </a:lnTo>
                  <a:lnTo>
                    <a:pt x="720725" y="387350"/>
                  </a:lnTo>
                  <a:lnTo>
                    <a:pt x="720725" y="371475"/>
                  </a:lnTo>
                  <a:lnTo>
                    <a:pt x="673100" y="371475"/>
                  </a:lnTo>
                  <a:lnTo>
                    <a:pt x="673100" y="320675"/>
                  </a:lnTo>
                  <a:lnTo>
                    <a:pt x="644525" y="320675"/>
                  </a:lnTo>
                  <a:lnTo>
                    <a:pt x="644525" y="263525"/>
                  </a:lnTo>
                  <a:lnTo>
                    <a:pt x="625475" y="263525"/>
                  </a:lnTo>
                  <a:lnTo>
                    <a:pt x="625475" y="180975"/>
                  </a:lnTo>
                  <a:lnTo>
                    <a:pt x="593725" y="180975"/>
                  </a:lnTo>
                  <a:lnTo>
                    <a:pt x="593725" y="142875"/>
                  </a:lnTo>
                  <a:lnTo>
                    <a:pt x="561975" y="142875"/>
                  </a:lnTo>
                  <a:lnTo>
                    <a:pt x="561975" y="107950"/>
                  </a:lnTo>
                  <a:lnTo>
                    <a:pt x="504825" y="107950"/>
                  </a:lnTo>
                  <a:lnTo>
                    <a:pt x="504825" y="88900"/>
                  </a:lnTo>
                  <a:lnTo>
                    <a:pt x="460375" y="88900"/>
                  </a:lnTo>
                  <a:lnTo>
                    <a:pt x="460375" y="73025"/>
                  </a:lnTo>
                  <a:lnTo>
                    <a:pt x="0" y="7302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6" name="Freeform 1365">
              <a:extLst>
                <a:ext uri="{FF2B5EF4-FFF2-40B4-BE49-F238E27FC236}">
                  <a16:creationId xmlns:a16="http://schemas.microsoft.com/office/drawing/2014/main" id="{3BFA44FF-6CB0-CCE0-5292-F305E4B28CED}"/>
                </a:ext>
              </a:extLst>
            </p:cNvPr>
            <p:cNvSpPr/>
            <p:nvPr/>
          </p:nvSpPr>
          <p:spPr bwMode="auto">
            <a:xfrm>
              <a:off x="695325" y="254000"/>
              <a:ext cx="1327150" cy="428625"/>
            </a:xfrm>
            <a:custGeom>
              <a:avLst/>
              <a:gdLst>
                <a:gd name="connsiteX0" fmla="*/ 1327150 w 1327150"/>
                <a:gd name="connsiteY0" fmla="*/ 428625 h 428625"/>
                <a:gd name="connsiteX1" fmla="*/ 1289050 w 1327150"/>
                <a:gd name="connsiteY1" fmla="*/ 428625 h 428625"/>
                <a:gd name="connsiteX2" fmla="*/ 1289050 w 1327150"/>
                <a:gd name="connsiteY2" fmla="*/ 342900 h 428625"/>
                <a:gd name="connsiteX3" fmla="*/ 1254125 w 1327150"/>
                <a:gd name="connsiteY3" fmla="*/ 342900 h 428625"/>
                <a:gd name="connsiteX4" fmla="*/ 1254125 w 1327150"/>
                <a:gd name="connsiteY4" fmla="*/ 307975 h 428625"/>
                <a:gd name="connsiteX5" fmla="*/ 1231900 w 1327150"/>
                <a:gd name="connsiteY5" fmla="*/ 307975 h 428625"/>
                <a:gd name="connsiteX6" fmla="*/ 1231900 w 1327150"/>
                <a:gd name="connsiteY6" fmla="*/ 279400 h 428625"/>
                <a:gd name="connsiteX7" fmla="*/ 1136650 w 1327150"/>
                <a:gd name="connsiteY7" fmla="*/ 279400 h 428625"/>
                <a:gd name="connsiteX8" fmla="*/ 1136650 w 1327150"/>
                <a:gd name="connsiteY8" fmla="*/ 260350 h 428625"/>
                <a:gd name="connsiteX9" fmla="*/ 908050 w 1327150"/>
                <a:gd name="connsiteY9" fmla="*/ 260350 h 428625"/>
                <a:gd name="connsiteX10" fmla="*/ 908050 w 1327150"/>
                <a:gd name="connsiteY10" fmla="*/ 260350 h 428625"/>
                <a:gd name="connsiteX11" fmla="*/ 908050 w 1327150"/>
                <a:gd name="connsiteY11" fmla="*/ 231775 h 428625"/>
                <a:gd name="connsiteX12" fmla="*/ 869950 w 1327150"/>
                <a:gd name="connsiteY12" fmla="*/ 231775 h 428625"/>
                <a:gd name="connsiteX13" fmla="*/ 869950 w 1327150"/>
                <a:gd name="connsiteY13" fmla="*/ 190500 h 428625"/>
                <a:gd name="connsiteX14" fmla="*/ 841375 w 1327150"/>
                <a:gd name="connsiteY14" fmla="*/ 190500 h 428625"/>
                <a:gd name="connsiteX15" fmla="*/ 841375 w 1327150"/>
                <a:gd name="connsiteY15" fmla="*/ 152400 h 428625"/>
                <a:gd name="connsiteX16" fmla="*/ 815975 w 1327150"/>
                <a:gd name="connsiteY16" fmla="*/ 152400 h 428625"/>
                <a:gd name="connsiteX17" fmla="*/ 815975 w 1327150"/>
                <a:gd name="connsiteY17" fmla="*/ 117475 h 428625"/>
                <a:gd name="connsiteX18" fmla="*/ 711200 w 1327150"/>
                <a:gd name="connsiteY18" fmla="*/ 117475 h 428625"/>
                <a:gd name="connsiteX19" fmla="*/ 711200 w 1327150"/>
                <a:gd name="connsiteY19" fmla="*/ 98425 h 428625"/>
                <a:gd name="connsiteX20" fmla="*/ 581025 w 1327150"/>
                <a:gd name="connsiteY20" fmla="*/ 98425 h 428625"/>
                <a:gd name="connsiteX21" fmla="*/ 581025 w 1327150"/>
                <a:gd name="connsiteY21" fmla="*/ 85725 h 428625"/>
                <a:gd name="connsiteX22" fmla="*/ 431800 w 1327150"/>
                <a:gd name="connsiteY22" fmla="*/ 85725 h 428625"/>
                <a:gd name="connsiteX23" fmla="*/ 431800 w 1327150"/>
                <a:gd name="connsiteY23" fmla="*/ 47625 h 428625"/>
                <a:gd name="connsiteX24" fmla="*/ 387350 w 1327150"/>
                <a:gd name="connsiteY24" fmla="*/ 47625 h 428625"/>
                <a:gd name="connsiteX25" fmla="*/ 387350 w 1327150"/>
                <a:gd name="connsiteY25" fmla="*/ 0 h 428625"/>
                <a:gd name="connsiteX26" fmla="*/ 0 w 1327150"/>
                <a:gd name="connsiteY26" fmla="*/ 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7150" h="428625">
                  <a:moveTo>
                    <a:pt x="1327150" y="428625"/>
                  </a:moveTo>
                  <a:lnTo>
                    <a:pt x="1289050" y="428625"/>
                  </a:lnTo>
                  <a:lnTo>
                    <a:pt x="1289050" y="342900"/>
                  </a:lnTo>
                  <a:lnTo>
                    <a:pt x="1254125" y="342900"/>
                  </a:lnTo>
                  <a:lnTo>
                    <a:pt x="1254125" y="307975"/>
                  </a:lnTo>
                  <a:lnTo>
                    <a:pt x="1231900" y="307975"/>
                  </a:lnTo>
                  <a:lnTo>
                    <a:pt x="1231900" y="279400"/>
                  </a:lnTo>
                  <a:lnTo>
                    <a:pt x="1136650" y="279400"/>
                  </a:lnTo>
                  <a:lnTo>
                    <a:pt x="1136650" y="260350"/>
                  </a:lnTo>
                  <a:lnTo>
                    <a:pt x="908050" y="260350"/>
                  </a:lnTo>
                  <a:lnTo>
                    <a:pt x="908050" y="260350"/>
                  </a:lnTo>
                  <a:lnTo>
                    <a:pt x="908050" y="231775"/>
                  </a:lnTo>
                  <a:lnTo>
                    <a:pt x="869950" y="231775"/>
                  </a:lnTo>
                  <a:lnTo>
                    <a:pt x="869950" y="190500"/>
                  </a:lnTo>
                  <a:lnTo>
                    <a:pt x="841375" y="190500"/>
                  </a:lnTo>
                  <a:lnTo>
                    <a:pt x="841375" y="152400"/>
                  </a:lnTo>
                  <a:lnTo>
                    <a:pt x="815975" y="152400"/>
                  </a:lnTo>
                  <a:lnTo>
                    <a:pt x="815975" y="117475"/>
                  </a:lnTo>
                  <a:lnTo>
                    <a:pt x="711200" y="117475"/>
                  </a:lnTo>
                  <a:lnTo>
                    <a:pt x="711200" y="98425"/>
                  </a:lnTo>
                  <a:lnTo>
                    <a:pt x="581025" y="98425"/>
                  </a:lnTo>
                  <a:lnTo>
                    <a:pt x="581025" y="85725"/>
                  </a:lnTo>
                  <a:lnTo>
                    <a:pt x="431800" y="85725"/>
                  </a:lnTo>
                  <a:lnTo>
                    <a:pt x="431800" y="47625"/>
                  </a:lnTo>
                  <a:lnTo>
                    <a:pt x="387350" y="47625"/>
                  </a:lnTo>
                  <a:lnTo>
                    <a:pt x="38735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8" name="Group 1367">
            <a:extLst>
              <a:ext uri="{FF2B5EF4-FFF2-40B4-BE49-F238E27FC236}">
                <a16:creationId xmlns:a16="http://schemas.microsoft.com/office/drawing/2014/main" id="{2D54EAB5-CB2B-BD67-ACD8-59EC325292DC}"/>
              </a:ext>
            </a:extLst>
          </p:cNvPr>
          <p:cNvGrpSpPr/>
          <p:nvPr/>
        </p:nvGrpSpPr>
        <p:grpSpPr>
          <a:xfrm>
            <a:off x="1241987" y="1811754"/>
            <a:ext cx="5271995" cy="1874297"/>
            <a:chOff x="695325" y="228600"/>
            <a:chExt cx="9779000" cy="3476625"/>
          </a:xfrm>
        </p:grpSpPr>
        <p:sp>
          <p:nvSpPr>
            <p:cNvPr id="1628" name="Freeform 1627">
              <a:extLst>
                <a:ext uri="{FF2B5EF4-FFF2-40B4-BE49-F238E27FC236}">
                  <a16:creationId xmlns:a16="http://schemas.microsoft.com/office/drawing/2014/main" id="{C0956E9B-5C66-D847-0D4F-C2DE761CF37C}"/>
                </a:ext>
              </a:extLst>
            </p:cNvPr>
            <p:cNvSpPr/>
            <p:nvPr/>
          </p:nvSpPr>
          <p:spPr bwMode="auto">
            <a:xfrm>
              <a:off x="5210175" y="2428875"/>
              <a:ext cx="5264150" cy="1276350"/>
            </a:xfrm>
            <a:custGeom>
              <a:avLst/>
              <a:gdLst>
                <a:gd name="connsiteX0" fmla="*/ 5264150 w 5264150"/>
                <a:gd name="connsiteY0" fmla="*/ 1276350 h 1276350"/>
                <a:gd name="connsiteX1" fmla="*/ 3327400 w 5264150"/>
                <a:gd name="connsiteY1" fmla="*/ 1276350 h 1276350"/>
                <a:gd name="connsiteX2" fmla="*/ 3327400 w 5264150"/>
                <a:gd name="connsiteY2" fmla="*/ 841375 h 1276350"/>
                <a:gd name="connsiteX3" fmla="*/ 2711450 w 5264150"/>
                <a:gd name="connsiteY3" fmla="*/ 841375 h 1276350"/>
                <a:gd name="connsiteX4" fmla="*/ 2711450 w 5264150"/>
                <a:gd name="connsiteY4" fmla="*/ 784225 h 1276350"/>
                <a:gd name="connsiteX5" fmla="*/ 2676525 w 5264150"/>
                <a:gd name="connsiteY5" fmla="*/ 784225 h 1276350"/>
                <a:gd name="connsiteX6" fmla="*/ 2676525 w 5264150"/>
                <a:gd name="connsiteY6" fmla="*/ 733425 h 1276350"/>
                <a:gd name="connsiteX7" fmla="*/ 2628900 w 5264150"/>
                <a:gd name="connsiteY7" fmla="*/ 733425 h 1276350"/>
                <a:gd name="connsiteX8" fmla="*/ 2628900 w 5264150"/>
                <a:gd name="connsiteY8" fmla="*/ 685800 h 1276350"/>
                <a:gd name="connsiteX9" fmla="*/ 2019300 w 5264150"/>
                <a:gd name="connsiteY9" fmla="*/ 685800 h 1276350"/>
                <a:gd name="connsiteX10" fmla="*/ 2019300 w 5264150"/>
                <a:gd name="connsiteY10" fmla="*/ 644525 h 1276350"/>
                <a:gd name="connsiteX11" fmla="*/ 1987550 w 5264150"/>
                <a:gd name="connsiteY11" fmla="*/ 644525 h 1276350"/>
                <a:gd name="connsiteX12" fmla="*/ 1987550 w 5264150"/>
                <a:gd name="connsiteY12" fmla="*/ 615950 h 1276350"/>
                <a:gd name="connsiteX13" fmla="*/ 1955800 w 5264150"/>
                <a:gd name="connsiteY13" fmla="*/ 615950 h 1276350"/>
                <a:gd name="connsiteX14" fmla="*/ 1955800 w 5264150"/>
                <a:gd name="connsiteY14" fmla="*/ 584200 h 1276350"/>
                <a:gd name="connsiteX15" fmla="*/ 1955800 w 5264150"/>
                <a:gd name="connsiteY15" fmla="*/ 584200 h 1276350"/>
                <a:gd name="connsiteX16" fmla="*/ 1930400 w 5264150"/>
                <a:gd name="connsiteY16" fmla="*/ 558800 h 1276350"/>
                <a:gd name="connsiteX17" fmla="*/ 1635125 w 5264150"/>
                <a:gd name="connsiteY17" fmla="*/ 558800 h 1276350"/>
                <a:gd name="connsiteX18" fmla="*/ 1635125 w 5264150"/>
                <a:gd name="connsiteY18" fmla="*/ 479425 h 1276350"/>
                <a:gd name="connsiteX19" fmla="*/ 1416050 w 5264150"/>
                <a:gd name="connsiteY19" fmla="*/ 479425 h 1276350"/>
                <a:gd name="connsiteX20" fmla="*/ 1416050 w 5264150"/>
                <a:gd name="connsiteY20" fmla="*/ 450850 h 1276350"/>
                <a:gd name="connsiteX21" fmla="*/ 1368425 w 5264150"/>
                <a:gd name="connsiteY21" fmla="*/ 450850 h 1276350"/>
                <a:gd name="connsiteX22" fmla="*/ 1368425 w 5264150"/>
                <a:gd name="connsiteY22" fmla="*/ 415925 h 1276350"/>
                <a:gd name="connsiteX23" fmla="*/ 1333500 w 5264150"/>
                <a:gd name="connsiteY23" fmla="*/ 415925 h 1276350"/>
                <a:gd name="connsiteX24" fmla="*/ 1333500 w 5264150"/>
                <a:gd name="connsiteY24" fmla="*/ 377825 h 1276350"/>
                <a:gd name="connsiteX25" fmla="*/ 1225550 w 5264150"/>
                <a:gd name="connsiteY25" fmla="*/ 377825 h 1276350"/>
                <a:gd name="connsiteX26" fmla="*/ 1225550 w 5264150"/>
                <a:gd name="connsiteY26" fmla="*/ 346075 h 1276350"/>
                <a:gd name="connsiteX27" fmla="*/ 977900 w 5264150"/>
                <a:gd name="connsiteY27" fmla="*/ 346075 h 1276350"/>
                <a:gd name="connsiteX28" fmla="*/ 977900 w 5264150"/>
                <a:gd name="connsiteY28" fmla="*/ 320675 h 1276350"/>
                <a:gd name="connsiteX29" fmla="*/ 857250 w 5264150"/>
                <a:gd name="connsiteY29" fmla="*/ 320675 h 1276350"/>
                <a:gd name="connsiteX30" fmla="*/ 857250 w 5264150"/>
                <a:gd name="connsiteY30" fmla="*/ 292100 h 1276350"/>
                <a:gd name="connsiteX31" fmla="*/ 781050 w 5264150"/>
                <a:gd name="connsiteY31" fmla="*/ 292100 h 1276350"/>
                <a:gd name="connsiteX32" fmla="*/ 781050 w 5264150"/>
                <a:gd name="connsiteY32" fmla="*/ 254000 h 1276350"/>
                <a:gd name="connsiteX33" fmla="*/ 746125 w 5264150"/>
                <a:gd name="connsiteY33" fmla="*/ 254000 h 1276350"/>
                <a:gd name="connsiteX34" fmla="*/ 746125 w 5264150"/>
                <a:gd name="connsiteY34" fmla="*/ 219075 h 1276350"/>
                <a:gd name="connsiteX35" fmla="*/ 704850 w 5264150"/>
                <a:gd name="connsiteY35" fmla="*/ 219075 h 1276350"/>
                <a:gd name="connsiteX36" fmla="*/ 704850 w 5264150"/>
                <a:gd name="connsiteY36" fmla="*/ 184150 h 1276350"/>
                <a:gd name="connsiteX37" fmla="*/ 660400 w 5264150"/>
                <a:gd name="connsiteY37" fmla="*/ 184150 h 1276350"/>
                <a:gd name="connsiteX38" fmla="*/ 660400 w 5264150"/>
                <a:gd name="connsiteY38" fmla="*/ 152400 h 1276350"/>
                <a:gd name="connsiteX39" fmla="*/ 98425 w 5264150"/>
                <a:gd name="connsiteY39" fmla="*/ 152400 h 1276350"/>
                <a:gd name="connsiteX40" fmla="*/ 98425 w 5264150"/>
                <a:gd name="connsiteY40" fmla="*/ 107950 h 1276350"/>
                <a:gd name="connsiteX41" fmla="*/ 66675 w 5264150"/>
                <a:gd name="connsiteY41" fmla="*/ 107950 h 1276350"/>
                <a:gd name="connsiteX42" fmla="*/ 66675 w 5264150"/>
                <a:gd name="connsiteY42" fmla="*/ 76200 h 1276350"/>
                <a:gd name="connsiteX43" fmla="*/ 31750 w 5264150"/>
                <a:gd name="connsiteY43" fmla="*/ 76200 h 1276350"/>
                <a:gd name="connsiteX44" fmla="*/ 31750 w 5264150"/>
                <a:gd name="connsiteY44" fmla="*/ 34925 h 1276350"/>
                <a:gd name="connsiteX45" fmla="*/ 0 w 5264150"/>
                <a:gd name="connsiteY45" fmla="*/ 34925 h 1276350"/>
                <a:gd name="connsiteX46" fmla="*/ 0 w 5264150"/>
                <a:gd name="connsiteY46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264150" h="1276350">
                  <a:moveTo>
                    <a:pt x="5264150" y="1276350"/>
                  </a:moveTo>
                  <a:lnTo>
                    <a:pt x="3327400" y="1276350"/>
                  </a:lnTo>
                  <a:lnTo>
                    <a:pt x="3327400" y="841375"/>
                  </a:lnTo>
                  <a:lnTo>
                    <a:pt x="2711450" y="841375"/>
                  </a:lnTo>
                  <a:lnTo>
                    <a:pt x="2711450" y="784225"/>
                  </a:lnTo>
                  <a:lnTo>
                    <a:pt x="2676525" y="784225"/>
                  </a:lnTo>
                  <a:lnTo>
                    <a:pt x="2676525" y="733425"/>
                  </a:lnTo>
                  <a:lnTo>
                    <a:pt x="2628900" y="733425"/>
                  </a:lnTo>
                  <a:lnTo>
                    <a:pt x="2628900" y="685800"/>
                  </a:lnTo>
                  <a:lnTo>
                    <a:pt x="2019300" y="685800"/>
                  </a:lnTo>
                  <a:lnTo>
                    <a:pt x="2019300" y="644525"/>
                  </a:lnTo>
                  <a:lnTo>
                    <a:pt x="1987550" y="644525"/>
                  </a:lnTo>
                  <a:lnTo>
                    <a:pt x="1987550" y="615950"/>
                  </a:lnTo>
                  <a:lnTo>
                    <a:pt x="1955800" y="615950"/>
                  </a:lnTo>
                  <a:lnTo>
                    <a:pt x="1955800" y="584200"/>
                  </a:lnTo>
                  <a:lnTo>
                    <a:pt x="1955800" y="584200"/>
                  </a:lnTo>
                  <a:lnTo>
                    <a:pt x="1930400" y="558800"/>
                  </a:lnTo>
                  <a:lnTo>
                    <a:pt x="1635125" y="558800"/>
                  </a:lnTo>
                  <a:lnTo>
                    <a:pt x="1635125" y="479425"/>
                  </a:lnTo>
                  <a:lnTo>
                    <a:pt x="1416050" y="479425"/>
                  </a:lnTo>
                  <a:lnTo>
                    <a:pt x="1416050" y="450850"/>
                  </a:lnTo>
                  <a:lnTo>
                    <a:pt x="1368425" y="450850"/>
                  </a:lnTo>
                  <a:lnTo>
                    <a:pt x="1368425" y="415925"/>
                  </a:lnTo>
                  <a:lnTo>
                    <a:pt x="1333500" y="415925"/>
                  </a:lnTo>
                  <a:lnTo>
                    <a:pt x="1333500" y="377825"/>
                  </a:lnTo>
                  <a:lnTo>
                    <a:pt x="1225550" y="377825"/>
                  </a:lnTo>
                  <a:lnTo>
                    <a:pt x="1225550" y="346075"/>
                  </a:lnTo>
                  <a:lnTo>
                    <a:pt x="977900" y="346075"/>
                  </a:lnTo>
                  <a:lnTo>
                    <a:pt x="977900" y="320675"/>
                  </a:lnTo>
                  <a:lnTo>
                    <a:pt x="857250" y="320675"/>
                  </a:lnTo>
                  <a:lnTo>
                    <a:pt x="857250" y="292100"/>
                  </a:lnTo>
                  <a:lnTo>
                    <a:pt x="781050" y="292100"/>
                  </a:lnTo>
                  <a:lnTo>
                    <a:pt x="781050" y="254000"/>
                  </a:lnTo>
                  <a:lnTo>
                    <a:pt x="746125" y="254000"/>
                  </a:lnTo>
                  <a:lnTo>
                    <a:pt x="746125" y="219075"/>
                  </a:lnTo>
                  <a:lnTo>
                    <a:pt x="704850" y="219075"/>
                  </a:lnTo>
                  <a:lnTo>
                    <a:pt x="704850" y="184150"/>
                  </a:lnTo>
                  <a:lnTo>
                    <a:pt x="660400" y="184150"/>
                  </a:lnTo>
                  <a:lnTo>
                    <a:pt x="660400" y="152400"/>
                  </a:lnTo>
                  <a:lnTo>
                    <a:pt x="98425" y="152400"/>
                  </a:lnTo>
                  <a:lnTo>
                    <a:pt x="98425" y="107950"/>
                  </a:lnTo>
                  <a:lnTo>
                    <a:pt x="66675" y="107950"/>
                  </a:lnTo>
                  <a:lnTo>
                    <a:pt x="66675" y="76200"/>
                  </a:lnTo>
                  <a:lnTo>
                    <a:pt x="31750" y="76200"/>
                  </a:lnTo>
                  <a:lnTo>
                    <a:pt x="31750" y="34925"/>
                  </a:lnTo>
                  <a:lnTo>
                    <a:pt x="0" y="3492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9" name="Freeform 1628">
              <a:extLst>
                <a:ext uri="{FF2B5EF4-FFF2-40B4-BE49-F238E27FC236}">
                  <a16:creationId xmlns:a16="http://schemas.microsoft.com/office/drawing/2014/main" id="{14721A04-E5CB-2135-BA7D-C4AFBD9326BC}"/>
                </a:ext>
              </a:extLst>
            </p:cNvPr>
            <p:cNvSpPr/>
            <p:nvPr/>
          </p:nvSpPr>
          <p:spPr bwMode="auto">
            <a:xfrm>
              <a:off x="695325" y="228600"/>
              <a:ext cx="4521200" cy="2200275"/>
            </a:xfrm>
            <a:custGeom>
              <a:avLst/>
              <a:gdLst>
                <a:gd name="connsiteX0" fmla="*/ 4521200 w 4521200"/>
                <a:gd name="connsiteY0" fmla="*/ 2200275 h 2200275"/>
                <a:gd name="connsiteX1" fmla="*/ 4191000 w 4521200"/>
                <a:gd name="connsiteY1" fmla="*/ 2200275 h 2200275"/>
                <a:gd name="connsiteX2" fmla="*/ 4191000 w 4521200"/>
                <a:gd name="connsiteY2" fmla="*/ 2181225 h 2200275"/>
                <a:gd name="connsiteX3" fmla="*/ 4159250 w 4521200"/>
                <a:gd name="connsiteY3" fmla="*/ 2181225 h 2200275"/>
                <a:gd name="connsiteX4" fmla="*/ 4159250 w 4521200"/>
                <a:gd name="connsiteY4" fmla="*/ 2181225 h 2200275"/>
                <a:gd name="connsiteX5" fmla="*/ 4051300 w 4521200"/>
                <a:gd name="connsiteY5" fmla="*/ 2181225 h 2200275"/>
                <a:gd name="connsiteX6" fmla="*/ 4051300 w 4521200"/>
                <a:gd name="connsiteY6" fmla="*/ 2152650 h 2200275"/>
                <a:gd name="connsiteX7" fmla="*/ 3933825 w 4521200"/>
                <a:gd name="connsiteY7" fmla="*/ 2152650 h 2200275"/>
                <a:gd name="connsiteX8" fmla="*/ 3933825 w 4521200"/>
                <a:gd name="connsiteY8" fmla="*/ 2070100 h 2200275"/>
                <a:gd name="connsiteX9" fmla="*/ 3895725 w 4521200"/>
                <a:gd name="connsiteY9" fmla="*/ 2070100 h 2200275"/>
                <a:gd name="connsiteX10" fmla="*/ 3895725 w 4521200"/>
                <a:gd name="connsiteY10" fmla="*/ 2025650 h 2200275"/>
                <a:gd name="connsiteX11" fmla="*/ 3895725 w 4521200"/>
                <a:gd name="connsiteY11" fmla="*/ 2025650 h 2200275"/>
                <a:gd name="connsiteX12" fmla="*/ 3867150 w 4521200"/>
                <a:gd name="connsiteY12" fmla="*/ 2025650 h 2200275"/>
                <a:gd name="connsiteX13" fmla="*/ 3867150 w 4521200"/>
                <a:gd name="connsiteY13" fmla="*/ 1936750 h 2200275"/>
                <a:gd name="connsiteX14" fmla="*/ 3695700 w 4521200"/>
                <a:gd name="connsiteY14" fmla="*/ 1936750 h 2200275"/>
                <a:gd name="connsiteX15" fmla="*/ 3695700 w 4521200"/>
                <a:gd name="connsiteY15" fmla="*/ 1914525 h 2200275"/>
                <a:gd name="connsiteX16" fmla="*/ 3632200 w 4521200"/>
                <a:gd name="connsiteY16" fmla="*/ 1914525 h 2200275"/>
                <a:gd name="connsiteX17" fmla="*/ 3632200 w 4521200"/>
                <a:gd name="connsiteY17" fmla="*/ 1895475 h 2200275"/>
                <a:gd name="connsiteX18" fmla="*/ 3413125 w 4521200"/>
                <a:gd name="connsiteY18" fmla="*/ 1895475 h 2200275"/>
                <a:gd name="connsiteX19" fmla="*/ 3413125 w 4521200"/>
                <a:gd name="connsiteY19" fmla="*/ 1882775 h 2200275"/>
                <a:gd name="connsiteX20" fmla="*/ 3352800 w 4521200"/>
                <a:gd name="connsiteY20" fmla="*/ 1882775 h 2200275"/>
                <a:gd name="connsiteX21" fmla="*/ 3352800 w 4521200"/>
                <a:gd name="connsiteY21" fmla="*/ 1870075 h 2200275"/>
                <a:gd name="connsiteX22" fmla="*/ 3270250 w 4521200"/>
                <a:gd name="connsiteY22" fmla="*/ 1870075 h 2200275"/>
                <a:gd name="connsiteX23" fmla="*/ 3270250 w 4521200"/>
                <a:gd name="connsiteY23" fmla="*/ 1835150 h 2200275"/>
                <a:gd name="connsiteX24" fmla="*/ 3251200 w 4521200"/>
                <a:gd name="connsiteY24" fmla="*/ 1835150 h 2200275"/>
                <a:gd name="connsiteX25" fmla="*/ 3251200 w 4521200"/>
                <a:gd name="connsiteY25" fmla="*/ 1800225 h 2200275"/>
                <a:gd name="connsiteX26" fmla="*/ 3228975 w 4521200"/>
                <a:gd name="connsiteY26" fmla="*/ 1800225 h 2200275"/>
                <a:gd name="connsiteX27" fmla="*/ 3228975 w 4521200"/>
                <a:gd name="connsiteY27" fmla="*/ 1746250 h 2200275"/>
                <a:gd name="connsiteX28" fmla="*/ 3206750 w 4521200"/>
                <a:gd name="connsiteY28" fmla="*/ 1746250 h 2200275"/>
                <a:gd name="connsiteX29" fmla="*/ 3206750 w 4521200"/>
                <a:gd name="connsiteY29" fmla="*/ 1708150 h 2200275"/>
                <a:gd name="connsiteX30" fmla="*/ 2762250 w 4521200"/>
                <a:gd name="connsiteY30" fmla="*/ 1708150 h 2200275"/>
                <a:gd name="connsiteX31" fmla="*/ 2762250 w 4521200"/>
                <a:gd name="connsiteY31" fmla="*/ 1692275 h 2200275"/>
                <a:gd name="connsiteX32" fmla="*/ 2619375 w 4521200"/>
                <a:gd name="connsiteY32" fmla="*/ 1692275 h 2200275"/>
                <a:gd name="connsiteX33" fmla="*/ 2619375 w 4521200"/>
                <a:gd name="connsiteY33" fmla="*/ 1574800 h 2200275"/>
                <a:gd name="connsiteX34" fmla="*/ 2590800 w 4521200"/>
                <a:gd name="connsiteY34" fmla="*/ 1574800 h 2200275"/>
                <a:gd name="connsiteX35" fmla="*/ 2590800 w 4521200"/>
                <a:gd name="connsiteY35" fmla="*/ 1460500 h 2200275"/>
                <a:gd name="connsiteX36" fmla="*/ 2549525 w 4521200"/>
                <a:gd name="connsiteY36" fmla="*/ 1460500 h 2200275"/>
                <a:gd name="connsiteX37" fmla="*/ 2549525 w 4521200"/>
                <a:gd name="connsiteY37" fmla="*/ 1412875 h 2200275"/>
                <a:gd name="connsiteX38" fmla="*/ 2505075 w 4521200"/>
                <a:gd name="connsiteY38" fmla="*/ 1412875 h 2200275"/>
                <a:gd name="connsiteX39" fmla="*/ 2505075 w 4521200"/>
                <a:gd name="connsiteY39" fmla="*/ 1384300 h 2200275"/>
                <a:gd name="connsiteX40" fmla="*/ 2416175 w 4521200"/>
                <a:gd name="connsiteY40" fmla="*/ 1384300 h 2200275"/>
                <a:gd name="connsiteX41" fmla="*/ 2416175 w 4521200"/>
                <a:gd name="connsiteY41" fmla="*/ 1355725 h 2200275"/>
                <a:gd name="connsiteX42" fmla="*/ 2365375 w 4521200"/>
                <a:gd name="connsiteY42" fmla="*/ 1355725 h 2200275"/>
                <a:gd name="connsiteX43" fmla="*/ 2365375 w 4521200"/>
                <a:gd name="connsiteY43" fmla="*/ 1330325 h 2200275"/>
                <a:gd name="connsiteX44" fmla="*/ 2009775 w 4521200"/>
                <a:gd name="connsiteY44" fmla="*/ 1330325 h 2200275"/>
                <a:gd name="connsiteX45" fmla="*/ 2009775 w 4521200"/>
                <a:gd name="connsiteY45" fmla="*/ 1282700 h 2200275"/>
                <a:gd name="connsiteX46" fmla="*/ 1974850 w 4521200"/>
                <a:gd name="connsiteY46" fmla="*/ 1282700 h 2200275"/>
                <a:gd name="connsiteX47" fmla="*/ 1974850 w 4521200"/>
                <a:gd name="connsiteY47" fmla="*/ 1146175 h 2200275"/>
                <a:gd name="connsiteX48" fmla="*/ 1936750 w 4521200"/>
                <a:gd name="connsiteY48" fmla="*/ 1146175 h 2200275"/>
                <a:gd name="connsiteX49" fmla="*/ 1936750 w 4521200"/>
                <a:gd name="connsiteY49" fmla="*/ 1101725 h 2200275"/>
                <a:gd name="connsiteX50" fmla="*/ 1917700 w 4521200"/>
                <a:gd name="connsiteY50" fmla="*/ 1101725 h 2200275"/>
                <a:gd name="connsiteX51" fmla="*/ 1917700 w 4521200"/>
                <a:gd name="connsiteY51" fmla="*/ 1035050 h 2200275"/>
                <a:gd name="connsiteX52" fmla="*/ 1774825 w 4521200"/>
                <a:gd name="connsiteY52" fmla="*/ 1035050 h 2200275"/>
                <a:gd name="connsiteX53" fmla="*/ 1774825 w 4521200"/>
                <a:gd name="connsiteY53" fmla="*/ 1035050 h 2200275"/>
                <a:gd name="connsiteX54" fmla="*/ 1774825 w 4521200"/>
                <a:gd name="connsiteY54" fmla="*/ 1006475 h 2200275"/>
                <a:gd name="connsiteX55" fmla="*/ 1603375 w 4521200"/>
                <a:gd name="connsiteY55" fmla="*/ 1006475 h 2200275"/>
                <a:gd name="connsiteX56" fmla="*/ 1603375 w 4521200"/>
                <a:gd name="connsiteY56" fmla="*/ 990600 h 2200275"/>
                <a:gd name="connsiteX57" fmla="*/ 1511300 w 4521200"/>
                <a:gd name="connsiteY57" fmla="*/ 990600 h 2200275"/>
                <a:gd name="connsiteX58" fmla="*/ 1511300 w 4521200"/>
                <a:gd name="connsiteY58" fmla="*/ 990600 h 2200275"/>
                <a:gd name="connsiteX59" fmla="*/ 1511300 w 4521200"/>
                <a:gd name="connsiteY59" fmla="*/ 974725 h 2200275"/>
                <a:gd name="connsiteX60" fmla="*/ 1346200 w 4521200"/>
                <a:gd name="connsiteY60" fmla="*/ 974725 h 2200275"/>
                <a:gd name="connsiteX61" fmla="*/ 1346200 w 4521200"/>
                <a:gd name="connsiteY61" fmla="*/ 927100 h 2200275"/>
                <a:gd name="connsiteX62" fmla="*/ 1317625 w 4521200"/>
                <a:gd name="connsiteY62" fmla="*/ 927100 h 2200275"/>
                <a:gd name="connsiteX63" fmla="*/ 1317625 w 4521200"/>
                <a:gd name="connsiteY63" fmla="*/ 889000 h 2200275"/>
                <a:gd name="connsiteX64" fmla="*/ 1289050 w 4521200"/>
                <a:gd name="connsiteY64" fmla="*/ 889000 h 2200275"/>
                <a:gd name="connsiteX65" fmla="*/ 1289050 w 4521200"/>
                <a:gd name="connsiteY65" fmla="*/ 822325 h 2200275"/>
                <a:gd name="connsiteX66" fmla="*/ 1247775 w 4521200"/>
                <a:gd name="connsiteY66" fmla="*/ 822325 h 2200275"/>
                <a:gd name="connsiteX67" fmla="*/ 1247775 w 4521200"/>
                <a:gd name="connsiteY67" fmla="*/ 784225 h 2200275"/>
                <a:gd name="connsiteX68" fmla="*/ 1203325 w 4521200"/>
                <a:gd name="connsiteY68" fmla="*/ 784225 h 2200275"/>
                <a:gd name="connsiteX69" fmla="*/ 1203325 w 4521200"/>
                <a:gd name="connsiteY69" fmla="*/ 752475 h 2200275"/>
                <a:gd name="connsiteX70" fmla="*/ 984250 w 4521200"/>
                <a:gd name="connsiteY70" fmla="*/ 752475 h 2200275"/>
                <a:gd name="connsiteX71" fmla="*/ 984250 w 4521200"/>
                <a:gd name="connsiteY71" fmla="*/ 723900 h 2200275"/>
                <a:gd name="connsiteX72" fmla="*/ 942975 w 4521200"/>
                <a:gd name="connsiteY72" fmla="*/ 723900 h 2200275"/>
                <a:gd name="connsiteX73" fmla="*/ 942975 w 4521200"/>
                <a:gd name="connsiteY73" fmla="*/ 708025 h 2200275"/>
                <a:gd name="connsiteX74" fmla="*/ 882650 w 4521200"/>
                <a:gd name="connsiteY74" fmla="*/ 708025 h 2200275"/>
                <a:gd name="connsiteX75" fmla="*/ 882650 w 4521200"/>
                <a:gd name="connsiteY75" fmla="*/ 669925 h 2200275"/>
                <a:gd name="connsiteX76" fmla="*/ 854075 w 4521200"/>
                <a:gd name="connsiteY76" fmla="*/ 669925 h 2200275"/>
                <a:gd name="connsiteX77" fmla="*/ 854075 w 4521200"/>
                <a:gd name="connsiteY77" fmla="*/ 625475 h 2200275"/>
                <a:gd name="connsiteX78" fmla="*/ 854075 w 4521200"/>
                <a:gd name="connsiteY78" fmla="*/ 625475 h 2200275"/>
                <a:gd name="connsiteX79" fmla="*/ 819150 w 4521200"/>
                <a:gd name="connsiteY79" fmla="*/ 625475 h 2200275"/>
                <a:gd name="connsiteX80" fmla="*/ 819150 w 4521200"/>
                <a:gd name="connsiteY80" fmla="*/ 571500 h 2200275"/>
                <a:gd name="connsiteX81" fmla="*/ 736600 w 4521200"/>
                <a:gd name="connsiteY81" fmla="*/ 571500 h 2200275"/>
                <a:gd name="connsiteX82" fmla="*/ 736600 w 4521200"/>
                <a:gd name="connsiteY82" fmla="*/ 549275 h 2200275"/>
                <a:gd name="connsiteX83" fmla="*/ 609600 w 4521200"/>
                <a:gd name="connsiteY83" fmla="*/ 549275 h 2200275"/>
                <a:gd name="connsiteX84" fmla="*/ 609600 w 4521200"/>
                <a:gd name="connsiteY84" fmla="*/ 549275 h 2200275"/>
                <a:gd name="connsiteX85" fmla="*/ 609600 w 4521200"/>
                <a:gd name="connsiteY85" fmla="*/ 523875 h 2200275"/>
                <a:gd name="connsiteX86" fmla="*/ 527050 w 4521200"/>
                <a:gd name="connsiteY86" fmla="*/ 523875 h 2200275"/>
                <a:gd name="connsiteX87" fmla="*/ 527050 w 4521200"/>
                <a:gd name="connsiteY87" fmla="*/ 498475 h 2200275"/>
                <a:gd name="connsiteX88" fmla="*/ 479425 w 4521200"/>
                <a:gd name="connsiteY88" fmla="*/ 498475 h 2200275"/>
                <a:gd name="connsiteX89" fmla="*/ 479425 w 4521200"/>
                <a:gd name="connsiteY89" fmla="*/ 457200 h 2200275"/>
                <a:gd name="connsiteX90" fmla="*/ 441325 w 4521200"/>
                <a:gd name="connsiteY90" fmla="*/ 457200 h 2200275"/>
                <a:gd name="connsiteX91" fmla="*/ 441325 w 4521200"/>
                <a:gd name="connsiteY91" fmla="*/ 288925 h 2200275"/>
                <a:gd name="connsiteX92" fmla="*/ 415925 w 4521200"/>
                <a:gd name="connsiteY92" fmla="*/ 288925 h 2200275"/>
                <a:gd name="connsiteX93" fmla="*/ 415925 w 4521200"/>
                <a:gd name="connsiteY93" fmla="*/ 155575 h 2200275"/>
                <a:gd name="connsiteX94" fmla="*/ 384175 w 4521200"/>
                <a:gd name="connsiteY94" fmla="*/ 155575 h 2200275"/>
                <a:gd name="connsiteX95" fmla="*/ 384175 w 4521200"/>
                <a:gd name="connsiteY95" fmla="*/ 101600 h 2200275"/>
                <a:gd name="connsiteX96" fmla="*/ 365125 w 4521200"/>
                <a:gd name="connsiteY96" fmla="*/ 101600 h 2200275"/>
                <a:gd name="connsiteX97" fmla="*/ 365125 w 4521200"/>
                <a:gd name="connsiteY97" fmla="*/ 38100 h 2200275"/>
                <a:gd name="connsiteX98" fmla="*/ 180975 w 4521200"/>
                <a:gd name="connsiteY98" fmla="*/ 38100 h 2200275"/>
                <a:gd name="connsiteX99" fmla="*/ 180975 w 4521200"/>
                <a:gd name="connsiteY99" fmla="*/ 0 h 2200275"/>
                <a:gd name="connsiteX100" fmla="*/ 0 w 4521200"/>
                <a:gd name="connsiteY100" fmla="*/ 0 h 220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21200" h="2200275">
                  <a:moveTo>
                    <a:pt x="4521200" y="2200275"/>
                  </a:moveTo>
                  <a:lnTo>
                    <a:pt x="4191000" y="2200275"/>
                  </a:lnTo>
                  <a:lnTo>
                    <a:pt x="4191000" y="2181225"/>
                  </a:lnTo>
                  <a:lnTo>
                    <a:pt x="4159250" y="2181225"/>
                  </a:lnTo>
                  <a:lnTo>
                    <a:pt x="4159250" y="2181225"/>
                  </a:lnTo>
                  <a:lnTo>
                    <a:pt x="4051300" y="2181225"/>
                  </a:lnTo>
                  <a:lnTo>
                    <a:pt x="4051300" y="2152650"/>
                  </a:lnTo>
                  <a:lnTo>
                    <a:pt x="3933825" y="2152650"/>
                  </a:lnTo>
                  <a:lnTo>
                    <a:pt x="3933825" y="2070100"/>
                  </a:lnTo>
                  <a:lnTo>
                    <a:pt x="3895725" y="2070100"/>
                  </a:lnTo>
                  <a:lnTo>
                    <a:pt x="3895725" y="2025650"/>
                  </a:lnTo>
                  <a:lnTo>
                    <a:pt x="3895725" y="2025650"/>
                  </a:lnTo>
                  <a:lnTo>
                    <a:pt x="3867150" y="2025650"/>
                  </a:lnTo>
                  <a:lnTo>
                    <a:pt x="3867150" y="1936750"/>
                  </a:lnTo>
                  <a:lnTo>
                    <a:pt x="3695700" y="1936750"/>
                  </a:lnTo>
                  <a:lnTo>
                    <a:pt x="3695700" y="1914525"/>
                  </a:lnTo>
                  <a:lnTo>
                    <a:pt x="3632200" y="1914525"/>
                  </a:lnTo>
                  <a:lnTo>
                    <a:pt x="3632200" y="1895475"/>
                  </a:lnTo>
                  <a:lnTo>
                    <a:pt x="3413125" y="1895475"/>
                  </a:lnTo>
                  <a:lnTo>
                    <a:pt x="3413125" y="1882775"/>
                  </a:lnTo>
                  <a:lnTo>
                    <a:pt x="3352800" y="1882775"/>
                  </a:lnTo>
                  <a:lnTo>
                    <a:pt x="3352800" y="1870075"/>
                  </a:lnTo>
                  <a:lnTo>
                    <a:pt x="3270250" y="1870075"/>
                  </a:lnTo>
                  <a:lnTo>
                    <a:pt x="3270250" y="1835150"/>
                  </a:lnTo>
                  <a:lnTo>
                    <a:pt x="3251200" y="1835150"/>
                  </a:lnTo>
                  <a:lnTo>
                    <a:pt x="3251200" y="1800225"/>
                  </a:lnTo>
                  <a:lnTo>
                    <a:pt x="3228975" y="1800225"/>
                  </a:lnTo>
                  <a:lnTo>
                    <a:pt x="3228975" y="1746250"/>
                  </a:lnTo>
                  <a:lnTo>
                    <a:pt x="3206750" y="1746250"/>
                  </a:lnTo>
                  <a:lnTo>
                    <a:pt x="3206750" y="1708150"/>
                  </a:lnTo>
                  <a:lnTo>
                    <a:pt x="2762250" y="1708150"/>
                  </a:lnTo>
                  <a:lnTo>
                    <a:pt x="2762250" y="1692275"/>
                  </a:lnTo>
                  <a:lnTo>
                    <a:pt x="2619375" y="1692275"/>
                  </a:lnTo>
                  <a:lnTo>
                    <a:pt x="2619375" y="1574800"/>
                  </a:lnTo>
                  <a:lnTo>
                    <a:pt x="2590800" y="1574800"/>
                  </a:lnTo>
                  <a:lnTo>
                    <a:pt x="2590800" y="1460500"/>
                  </a:lnTo>
                  <a:lnTo>
                    <a:pt x="2549525" y="1460500"/>
                  </a:lnTo>
                  <a:lnTo>
                    <a:pt x="2549525" y="1412875"/>
                  </a:lnTo>
                  <a:lnTo>
                    <a:pt x="2505075" y="1412875"/>
                  </a:lnTo>
                  <a:lnTo>
                    <a:pt x="2505075" y="1384300"/>
                  </a:lnTo>
                  <a:lnTo>
                    <a:pt x="2416175" y="1384300"/>
                  </a:lnTo>
                  <a:lnTo>
                    <a:pt x="2416175" y="1355725"/>
                  </a:lnTo>
                  <a:lnTo>
                    <a:pt x="2365375" y="1355725"/>
                  </a:lnTo>
                  <a:lnTo>
                    <a:pt x="2365375" y="1330325"/>
                  </a:lnTo>
                  <a:lnTo>
                    <a:pt x="2009775" y="1330325"/>
                  </a:lnTo>
                  <a:lnTo>
                    <a:pt x="2009775" y="1282700"/>
                  </a:lnTo>
                  <a:lnTo>
                    <a:pt x="1974850" y="1282700"/>
                  </a:lnTo>
                  <a:lnTo>
                    <a:pt x="1974850" y="1146175"/>
                  </a:lnTo>
                  <a:lnTo>
                    <a:pt x="1936750" y="1146175"/>
                  </a:lnTo>
                  <a:lnTo>
                    <a:pt x="1936750" y="1101725"/>
                  </a:lnTo>
                  <a:lnTo>
                    <a:pt x="1917700" y="1101725"/>
                  </a:lnTo>
                  <a:lnTo>
                    <a:pt x="1917700" y="1035050"/>
                  </a:lnTo>
                  <a:lnTo>
                    <a:pt x="1774825" y="1035050"/>
                  </a:lnTo>
                  <a:lnTo>
                    <a:pt x="1774825" y="1035050"/>
                  </a:lnTo>
                  <a:lnTo>
                    <a:pt x="1774825" y="1006475"/>
                  </a:lnTo>
                  <a:lnTo>
                    <a:pt x="1603375" y="1006475"/>
                  </a:lnTo>
                  <a:lnTo>
                    <a:pt x="1603375" y="990600"/>
                  </a:lnTo>
                  <a:lnTo>
                    <a:pt x="1511300" y="990600"/>
                  </a:lnTo>
                  <a:lnTo>
                    <a:pt x="1511300" y="990600"/>
                  </a:lnTo>
                  <a:lnTo>
                    <a:pt x="1511300" y="974725"/>
                  </a:lnTo>
                  <a:lnTo>
                    <a:pt x="1346200" y="974725"/>
                  </a:lnTo>
                  <a:lnTo>
                    <a:pt x="1346200" y="927100"/>
                  </a:lnTo>
                  <a:lnTo>
                    <a:pt x="1317625" y="927100"/>
                  </a:lnTo>
                  <a:lnTo>
                    <a:pt x="1317625" y="889000"/>
                  </a:lnTo>
                  <a:lnTo>
                    <a:pt x="1289050" y="889000"/>
                  </a:lnTo>
                  <a:lnTo>
                    <a:pt x="1289050" y="822325"/>
                  </a:lnTo>
                  <a:lnTo>
                    <a:pt x="1247775" y="822325"/>
                  </a:lnTo>
                  <a:lnTo>
                    <a:pt x="1247775" y="784225"/>
                  </a:lnTo>
                  <a:lnTo>
                    <a:pt x="1203325" y="784225"/>
                  </a:lnTo>
                  <a:lnTo>
                    <a:pt x="1203325" y="752475"/>
                  </a:lnTo>
                  <a:lnTo>
                    <a:pt x="984250" y="752475"/>
                  </a:lnTo>
                  <a:lnTo>
                    <a:pt x="984250" y="723900"/>
                  </a:lnTo>
                  <a:lnTo>
                    <a:pt x="942975" y="723900"/>
                  </a:lnTo>
                  <a:lnTo>
                    <a:pt x="942975" y="708025"/>
                  </a:lnTo>
                  <a:lnTo>
                    <a:pt x="882650" y="708025"/>
                  </a:lnTo>
                  <a:lnTo>
                    <a:pt x="882650" y="669925"/>
                  </a:lnTo>
                  <a:lnTo>
                    <a:pt x="854075" y="669925"/>
                  </a:lnTo>
                  <a:lnTo>
                    <a:pt x="854075" y="625475"/>
                  </a:lnTo>
                  <a:lnTo>
                    <a:pt x="854075" y="625475"/>
                  </a:lnTo>
                  <a:lnTo>
                    <a:pt x="819150" y="625475"/>
                  </a:lnTo>
                  <a:lnTo>
                    <a:pt x="819150" y="571500"/>
                  </a:lnTo>
                  <a:lnTo>
                    <a:pt x="736600" y="571500"/>
                  </a:lnTo>
                  <a:lnTo>
                    <a:pt x="736600" y="549275"/>
                  </a:lnTo>
                  <a:lnTo>
                    <a:pt x="609600" y="549275"/>
                  </a:lnTo>
                  <a:lnTo>
                    <a:pt x="609600" y="549275"/>
                  </a:lnTo>
                  <a:lnTo>
                    <a:pt x="609600" y="523875"/>
                  </a:lnTo>
                  <a:lnTo>
                    <a:pt x="527050" y="523875"/>
                  </a:lnTo>
                  <a:lnTo>
                    <a:pt x="527050" y="498475"/>
                  </a:lnTo>
                  <a:lnTo>
                    <a:pt x="479425" y="498475"/>
                  </a:lnTo>
                  <a:lnTo>
                    <a:pt x="479425" y="457200"/>
                  </a:lnTo>
                  <a:lnTo>
                    <a:pt x="441325" y="457200"/>
                  </a:lnTo>
                  <a:lnTo>
                    <a:pt x="441325" y="288925"/>
                  </a:lnTo>
                  <a:lnTo>
                    <a:pt x="415925" y="288925"/>
                  </a:lnTo>
                  <a:lnTo>
                    <a:pt x="415925" y="155575"/>
                  </a:lnTo>
                  <a:lnTo>
                    <a:pt x="384175" y="155575"/>
                  </a:lnTo>
                  <a:lnTo>
                    <a:pt x="384175" y="101600"/>
                  </a:lnTo>
                  <a:lnTo>
                    <a:pt x="365125" y="101600"/>
                  </a:lnTo>
                  <a:lnTo>
                    <a:pt x="365125" y="38100"/>
                  </a:lnTo>
                  <a:lnTo>
                    <a:pt x="180975" y="38100"/>
                  </a:lnTo>
                  <a:lnTo>
                    <a:pt x="18097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31" name="TextBox 1630">
            <a:extLst>
              <a:ext uri="{FF2B5EF4-FFF2-40B4-BE49-F238E27FC236}">
                <a16:creationId xmlns:a16="http://schemas.microsoft.com/office/drawing/2014/main" id="{AA4BC12D-E79B-455F-E776-317827ECF910}"/>
              </a:ext>
            </a:extLst>
          </p:cNvPr>
          <p:cNvSpPr txBox="1"/>
          <p:nvPr/>
        </p:nvSpPr>
        <p:spPr bwMode="auto">
          <a:xfrm>
            <a:off x="4668754" y="2659336"/>
            <a:ext cx="21288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Tala + Enza</a:t>
            </a:r>
          </a:p>
        </p:txBody>
      </p:sp>
      <p:sp>
        <p:nvSpPr>
          <p:cNvPr id="1632" name="TextBox 1631">
            <a:extLst>
              <a:ext uri="{FF2B5EF4-FFF2-40B4-BE49-F238E27FC236}">
                <a16:creationId xmlns:a16="http://schemas.microsoft.com/office/drawing/2014/main" id="{9A6A1752-68B0-D6C3-646D-E048C77666EB}"/>
              </a:ext>
            </a:extLst>
          </p:cNvPr>
          <p:cNvSpPr txBox="1"/>
          <p:nvPr/>
        </p:nvSpPr>
        <p:spPr bwMode="auto">
          <a:xfrm>
            <a:off x="4876861" y="3764247"/>
            <a:ext cx="21288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Enza</a:t>
            </a: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1AEE060B-28B3-894F-2DC0-2BB70AF42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64531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Agarwal. ASCO GU 2023. Abstr LBA17. 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Agarwal. Lancet. 2023;204:291.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605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Box 238">
            <a:extLst>
              <a:ext uri="{FF2B5EF4-FFF2-40B4-BE49-F238E27FC236}">
                <a16:creationId xmlns:a16="http://schemas.microsoft.com/office/drawing/2014/main" id="{9A79A4DF-0822-F4E6-7ACC-73B8E016647F}"/>
              </a:ext>
            </a:extLst>
          </p:cNvPr>
          <p:cNvSpPr txBox="1"/>
          <p:nvPr/>
        </p:nvSpPr>
        <p:spPr bwMode="auto">
          <a:xfrm>
            <a:off x="7742292" y="1545393"/>
            <a:ext cx="1598354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 (95% CI)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0.63 (0.51-0.78)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0.67 (0.51-0.89)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0.61 (0.44-0.86)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0.67 (0.51-0.86)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0.62 (0.43-0.90)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0.60 (0.39-0.93)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0.67 (0.52-0.86)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0.61 (0.44-0.84)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0.69 (0.51-0.92)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0.59 (0.41-0.86)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0.57 (0.30-1.07)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0.71 (0.53-0.95)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0.48 (0.31-0.74)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0.69 (0.54-0.89)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0.56 (0.38-0.83)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0.68 (0.53-0.88)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795B1D-FEE9-30B8-D962-9F43695E9D03}"/>
              </a:ext>
            </a:extLst>
          </p:cNvPr>
          <p:cNvSpPr/>
          <p:nvPr/>
        </p:nvSpPr>
        <p:spPr bwMode="auto">
          <a:xfrm>
            <a:off x="6464544" y="1769806"/>
            <a:ext cx="604850" cy="3962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0F4FA2-8223-5436-F997-BAE3AE9A88AE}"/>
              </a:ext>
            </a:extLst>
          </p:cNvPr>
          <p:cNvCxnSpPr>
            <a:cxnSpLocks/>
          </p:cNvCxnSpPr>
          <p:nvPr/>
        </p:nvCxnSpPr>
        <p:spPr bwMode="auto">
          <a:xfrm>
            <a:off x="7538305" y="1789471"/>
            <a:ext cx="0" cy="397986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17772668-F29C-25B8-5718-08399D6060C0}"/>
              </a:ext>
            </a:extLst>
          </p:cNvPr>
          <p:cNvSpPr txBox="1"/>
          <p:nvPr/>
        </p:nvSpPr>
        <p:spPr bwMode="auto">
          <a:xfrm>
            <a:off x="4546197" y="1510980"/>
            <a:ext cx="1997171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Enza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191/403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109/240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82/163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130/271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61/132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49/113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137/283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92/185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98/215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63/154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29/57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98/188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49/84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142/319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58/110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133/293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TALAPRO-2: Subgroup Analysis of rPFS by BICR Cohort 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8C2D4AA-267C-5640-88AE-2203B9238C7B}"/>
              </a:ext>
            </a:extLst>
          </p:cNvPr>
          <p:cNvSpPr txBox="1"/>
          <p:nvPr/>
        </p:nvSpPr>
        <p:spPr bwMode="auto">
          <a:xfrm>
            <a:off x="1071511" y="1510980"/>
            <a:ext cx="2114141" cy="4247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Subgroup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Overall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Age, yr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≥70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&lt;70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ECOG PS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Gleason score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&lt;8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≥8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Stage of diagnosis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M0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M1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Site of metastasis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Bone only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Soft tissue only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Bone and soft tissue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HRR status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Deficient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Nondeficient/unknown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Prior abiraterone or docetaxel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Yes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No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B5C243-0A70-2A2D-E913-D2E495F7D330}"/>
              </a:ext>
            </a:extLst>
          </p:cNvPr>
          <p:cNvSpPr txBox="1"/>
          <p:nvPr/>
        </p:nvSpPr>
        <p:spPr bwMode="auto">
          <a:xfrm>
            <a:off x="2862934" y="1450430"/>
            <a:ext cx="3451122" cy="248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Events/N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CBA406-3F4E-DD6B-9EA9-0E3C51FB4F81}"/>
              </a:ext>
            </a:extLst>
          </p:cNvPr>
          <p:cNvSpPr txBox="1"/>
          <p:nvPr/>
        </p:nvSpPr>
        <p:spPr bwMode="auto">
          <a:xfrm>
            <a:off x="5666630" y="5761160"/>
            <a:ext cx="503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0.25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D69FD-8633-AD40-C433-0CD62097589C}"/>
              </a:ext>
            </a:extLst>
          </p:cNvPr>
          <p:cNvGrpSpPr/>
          <p:nvPr/>
        </p:nvGrpSpPr>
        <p:grpSpPr>
          <a:xfrm>
            <a:off x="4477109" y="5976983"/>
            <a:ext cx="4981450" cy="323037"/>
            <a:chOff x="4208169" y="5645354"/>
            <a:chExt cx="4981450" cy="323037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DC080EB-A4EE-C64B-3E57-6F4282F63F37}"/>
                </a:ext>
              </a:extLst>
            </p:cNvPr>
            <p:cNvSpPr txBox="1"/>
            <p:nvPr/>
          </p:nvSpPr>
          <p:spPr bwMode="auto">
            <a:xfrm>
              <a:off x="4208169" y="5645354"/>
              <a:ext cx="30204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Favors Tala + Enza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9B4D48A-400B-ADC5-4FB7-DD7D9C0E6C2D}"/>
                </a:ext>
              </a:extLst>
            </p:cNvPr>
            <p:cNvSpPr txBox="1"/>
            <p:nvPr/>
          </p:nvSpPr>
          <p:spPr bwMode="auto">
            <a:xfrm>
              <a:off x="7325481" y="5645354"/>
              <a:ext cx="1570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Favors Placebo + Enza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7E4EE64D-4B2B-FD72-CF79-4DA4D3E921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33844" y="5968391"/>
              <a:ext cx="175577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1471D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4FB881CA-71EA-537F-28C8-BCFAB1EDD09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81983" y="5968391"/>
              <a:ext cx="175577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1587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1DD10C4-F856-3D1A-89E6-6719E3D42072}"/>
              </a:ext>
            </a:extLst>
          </p:cNvPr>
          <p:cNvCxnSpPr>
            <a:cxnSpLocks/>
          </p:cNvCxnSpPr>
          <p:nvPr/>
        </p:nvCxnSpPr>
        <p:spPr bwMode="auto">
          <a:xfrm>
            <a:off x="5781675" y="5739467"/>
            <a:ext cx="230187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134D3E-A0D8-F5D9-7872-8CB26ED3EB57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2112" y="573038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E3FA1DA-7FCC-C281-02CE-F75C67735D36}"/>
              </a:ext>
            </a:extLst>
          </p:cNvPr>
          <p:cNvSpPr txBox="1"/>
          <p:nvPr/>
        </p:nvSpPr>
        <p:spPr bwMode="auto">
          <a:xfrm>
            <a:off x="2653487" y="1510980"/>
            <a:ext cx="1997171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Tala + Enza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151/402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93/240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58/162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100/259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51/143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34/117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115/281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64/172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86/226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52/169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15/48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82/180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37/85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114/317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42/109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109/293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BAB3D80-5236-7160-0951-F5FBECFBC20B}"/>
              </a:ext>
            </a:extLst>
          </p:cNvPr>
          <p:cNvSpPr txBox="1"/>
          <p:nvPr/>
        </p:nvSpPr>
        <p:spPr bwMode="auto">
          <a:xfrm>
            <a:off x="6261590" y="5770685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0.5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0C38CF8-F6AE-DBA1-53D1-63A55D837A18}"/>
              </a:ext>
            </a:extLst>
          </p:cNvPr>
          <p:cNvCxnSpPr>
            <a:cxnSpLocks/>
          </p:cNvCxnSpPr>
          <p:nvPr/>
        </p:nvCxnSpPr>
        <p:spPr bwMode="auto">
          <a:xfrm flipV="1">
            <a:off x="6461387" y="573991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6443C911-D2D3-BB57-66D1-35DD1D675C49}"/>
              </a:ext>
            </a:extLst>
          </p:cNvPr>
          <p:cNvSpPr txBox="1"/>
          <p:nvPr/>
        </p:nvSpPr>
        <p:spPr bwMode="auto">
          <a:xfrm>
            <a:off x="7822454" y="5764335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1.25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3091308-15D6-FDF0-1E82-FFBF15691FA2}"/>
              </a:ext>
            </a:extLst>
          </p:cNvPr>
          <p:cNvCxnSpPr>
            <a:cxnSpLocks/>
          </p:cNvCxnSpPr>
          <p:nvPr/>
        </p:nvCxnSpPr>
        <p:spPr bwMode="auto">
          <a:xfrm flipV="1">
            <a:off x="8067937" y="573356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1948CEA4-7C70-621E-68B5-3E222CAA4AF2}"/>
              </a:ext>
            </a:extLst>
          </p:cNvPr>
          <p:cNvSpPr txBox="1"/>
          <p:nvPr/>
        </p:nvSpPr>
        <p:spPr bwMode="auto">
          <a:xfrm>
            <a:off x="7402867" y="5770685"/>
            <a:ext cx="276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3F51020-00D2-8A3A-395E-807157750282}"/>
              </a:ext>
            </a:extLst>
          </p:cNvPr>
          <p:cNvCxnSpPr>
            <a:cxnSpLocks/>
          </p:cNvCxnSpPr>
          <p:nvPr/>
        </p:nvCxnSpPr>
        <p:spPr bwMode="auto">
          <a:xfrm flipV="1">
            <a:off x="7534537" y="573991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9428989-D993-475E-5DC1-C2E0F425F398}"/>
              </a:ext>
            </a:extLst>
          </p:cNvPr>
          <p:cNvGrpSpPr/>
          <p:nvPr/>
        </p:nvGrpSpPr>
        <p:grpSpPr>
          <a:xfrm>
            <a:off x="6492966" y="1934893"/>
            <a:ext cx="589670" cy="100383"/>
            <a:chOff x="6492966" y="1728416"/>
            <a:chExt cx="589670" cy="10038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965E7E-6341-7C9C-E117-EBFA22158F95}"/>
                </a:ext>
              </a:extLst>
            </p:cNvPr>
            <p:cNvGrpSpPr/>
            <p:nvPr/>
          </p:nvGrpSpPr>
          <p:grpSpPr>
            <a:xfrm rot="16200000">
              <a:off x="6737609" y="1483773"/>
              <a:ext cx="100383" cy="589670"/>
              <a:chOff x="4372795" y="2993820"/>
              <a:chExt cx="118285" cy="556767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C32BEB0-FBA4-0F03-6D03-429E1DB6C1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17EC2B5-546D-0F9E-657C-EE20DF70CA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550587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1882092-D720-4434-B1C0-9DB608AC38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31937" y="2993820"/>
                <a:ext cx="0" cy="556767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FB1B262-7945-B161-AE92-89EBD3382E98}"/>
                </a:ext>
              </a:extLst>
            </p:cNvPr>
            <p:cNvSpPr/>
            <p:nvPr/>
          </p:nvSpPr>
          <p:spPr bwMode="auto">
            <a:xfrm>
              <a:off x="6719011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7F04AAA-AA60-081F-FB57-33A6BC9B2FD8}"/>
              </a:ext>
            </a:extLst>
          </p:cNvPr>
          <p:cNvGrpSpPr/>
          <p:nvPr/>
        </p:nvGrpSpPr>
        <p:grpSpPr>
          <a:xfrm>
            <a:off x="6495404" y="2293065"/>
            <a:ext cx="823758" cy="100383"/>
            <a:chOff x="6492966" y="1728416"/>
            <a:chExt cx="823758" cy="100383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D44E05C-C96F-6EE8-ACC6-246DFDA73FF8}"/>
                </a:ext>
              </a:extLst>
            </p:cNvPr>
            <p:cNvGrpSpPr/>
            <p:nvPr/>
          </p:nvGrpSpPr>
          <p:grpSpPr>
            <a:xfrm rot="16200000">
              <a:off x="6854653" y="1366729"/>
              <a:ext cx="100383" cy="823758"/>
              <a:chOff x="4372795" y="2993820"/>
              <a:chExt cx="118285" cy="77779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D676DE2-0CD9-3DA1-71BC-B6345992B8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9B930643-7842-7BE4-8320-86E2F98998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77161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703EB30-D1EA-B9AF-CFE2-874E547382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43185" y="3382573"/>
                <a:ext cx="77750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F470434-E127-31C5-F100-F3658B46FDCE}"/>
                </a:ext>
              </a:extLst>
            </p:cNvPr>
            <p:cNvSpPr/>
            <p:nvPr/>
          </p:nvSpPr>
          <p:spPr bwMode="auto">
            <a:xfrm>
              <a:off x="6817766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F0B2738-CB71-6C4D-4673-7F558CAC5321}"/>
              </a:ext>
            </a:extLst>
          </p:cNvPr>
          <p:cNvGrpSpPr/>
          <p:nvPr/>
        </p:nvGrpSpPr>
        <p:grpSpPr>
          <a:xfrm>
            <a:off x="6344222" y="2441098"/>
            <a:ext cx="907883" cy="100383"/>
            <a:chOff x="6492965" y="1728417"/>
            <a:chExt cx="907883" cy="10038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61F95DD-3EEB-FB36-F847-7C12BBBBDAFF}"/>
                </a:ext>
              </a:extLst>
            </p:cNvPr>
            <p:cNvGrpSpPr/>
            <p:nvPr/>
          </p:nvGrpSpPr>
          <p:grpSpPr>
            <a:xfrm rot="16200000">
              <a:off x="6896715" y="1324667"/>
              <a:ext cx="100383" cy="907883"/>
              <a:chOff x="4372795" y="2993820"/>
              <a:chExt cx="118285" cy="857224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D61E9CE-92AA-745E-9F52-E83F63B1B4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9C5491-2E2F-2F41-1279-D9EF972277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851044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74EB161-8C73-F4C5-56BC-513C70FDC8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06347" y="3419411"/>
                <a:ext cx="8511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BDB8E22-C510-6212-4284-17E85247635E}"/>
                </a:ext>
              </a:extLst>
            </p:cNvPr>
            <p:cNvSpPr/>
            <p:nvPr/>
          </p:nvSpPr>
          <p:spPr bwMode="auto">
            <a:xfrm>
              <a:off x="6825082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0455238-9EE3-621B-9C04-16F3338AA6B5}"/>
              </a:ext>
            </a:extLst>
          </p:cNvPr>
          <p:cNvGrpSpPr/>
          <p:nvPr/>
        </p:nvGrpSpPr>
        <p:grpSpPr>
          <a:xfrm>
            <a:off x="6496623" y="2782115"/>
            <a:ext cx="771029" cy="100384"/>
            <a:chOff x="6492966" y="1728411"/>
            <a:chExt cx="771029" cy="100384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CB22230-8B4C-3630-99DC-408695986390}"/>
                </a:ext>
              </a:extLst>
            </p:cNvPr>
            <p:cNvGrpSpPr/>
            <p:nvPr/>
          </p:nvGrpSpPr>
          <p:grpSpPr>
            <a:xfrm rot="16200000">
              <a:off x="6828289" y="1393088"/>
              <a:ext cx="100384" cy="771029"/>
              <a:chOff x="4372795" y="2993820"/>
              <a:chExt cx="118286" cy="728006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EC9BDF29-321B-732A-1C95-2D1D7FA243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F4A43591-06FF-A542-FE64-48663D6040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716358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CFA043E-6CFC-F1AB-C790-64B1EDF3CD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67935" y="3357823"/>
                <a:ext cx="72800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E2BD769-B7E9-E338-C386-BDB66DB8AD61}"/>
                </a:ext>
              </a:extLst>
            </p:cNvPr>
            <p:cNvSpPr/>
            <p:nvPr/>
          </p:nvSpPr>
          <p:spPr bwMode="auto">
            <a:xfrm>
              <a:off x="6795822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8A04A49-F1F8-2ECD-7373-7C567FF9DEF0}"/>
              </a:ext>
            </a:extLst>
          </p:cNvPr>
          <p:cNvGrpSpPr/>
          <p:nvPr/>
        </p:nvGrpSpPr>
        <p:grpSpPr>
          <a:xfrm>
            <a:off x="6316182" y="2950953"/>
            <a:ext cx="1032246" cy="100384"/>
            <a:chOff x="6492966" y="1728411"/>
            <a:chExt cx="1032246" cy="10038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2511487-28AD-E61A-D512-71C5BEA3B987}"/>
                </a:ext>
              </a:extLst>
            </p:cNvPr>
            <p:cNvGrpSpPr/>
            <p:nvPr/>
          </p:nvGrpSpPr>
          <p:grpSpPr>
            <a:xfrm rot="16200000">
              <a:off x="6958897" y="1262480"/>
              <a:ext cx="100384" cy="1032246"/>
              <a:chOff x="4372795" y="2993820"/>
              <a:chExt cx="118286" cy="974648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57D89DD-1A10-D75E-E28F-1CCBB983E4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8AEC957-5D30-91DF-5605-D4F5CF62B5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944759" y="3480998"/>
                <a:ext cx="97435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36A0E740-2F3A-87A1-2A45-91A5638106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68468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059C1B6D-8FE5-EF86-0BB2-A0F8E132E52E}"/>
                </a:ext>
              </a:extLst>
            </p:cNvPr>
            <p:cNvSpPr/>
            <p:nvPr/>
          </p:nvSpPr>
          <p:spPr bwMode="auto">
            <a:xfrm>
              <a:off x="6883605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4AD520B-2721-A398-2BB0-F9CF81858EB4}"/>
              </a:ext>
            </a:extLst>
          </p:cNvPr>
          <p:cNvGrpSpPr/>
          <p:nvPr/>
        </p:nvGrpSpPr>
        <p:grpSpPr>
          <a:xfrm>
            <a:off x="6238156" y="3266137"/>
            <a:ext cx="1175800" cy="100384"/>
            <a:chOff x="6492968" y="1728411"/>
            <a:chExt cx="1175800" cy="10038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DB66710-D2B2-94BA-DD7F-4D1104E15701}"/>
                </a:ext>
              </a:extLst>
            </p:cNvPr>
            <p:cNvGrpSpPr/>
            <p:nvPr/>
          </p:nvGrpSpPr>
          <p:grpSpPr>
            <a:xfrm rot="16200000">
              <a:off x="7030676" y="1190703"/>
              <a:ext cx="100384" cy="1175800"/>
              <a:chOff x="4372795" y="2993820"/>
              <a:chExt cx="118286" cy="1110191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500418B-7431-E461-0386-53A0926144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C1496BA2-4077-437A-0CA0-55E9C2513A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876841" y="3548916"/>
                <a:ext cx="111019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320D8BDB-7B83-3AEB-9146-EB28E2CD6F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41031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C2431E1-B188-BA77-949F-A660B7B759A3}"/>
                </a:ext>
              </a:extLst>
            </p:cNvPr>
            <p:cNvSpPr/>
            <p:nvPr/>
          </p:nvSpPr>
          <p:spPr bwMode="auto">
            <a:xfrm>
              <a:off x="6916524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24F7607-9A4A-AA4E-7CF9-E5C694F19374}"/>
              </a:ext>
            </a:extLst>
          </p:cNvPr>
          <p:cNvGrpSpPr/>
          <p:nvPr/>
        </p:nvGrpSpPr>
        <p:grpSpPr>
          <a:xfrm>
            <a:off x="6518574" y="3427663"/>
            <a:ext cx="728667" cy="100384"/>
            <a:chOff x="6492968" y="1728412"/>
            <a:chExt cx="728667" cy="10038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F813126-F2B5-ACEC-A269-C3E78243F93D}"/>
                </a:ext>
              </a:extLst>
            </p:cNvPr>
            <p:cNvGrpSpPr/>
            <p:nvPr/>
          </p:nvGrpSpPr>
          <p:grpSpPr>
            <a:xfrm rot="16200000">
              <a:off x="6807110" y="1414270"/>
              <a:ext cx="100384" cy="728667"/>
              <a:chOff x="4372795" y="2993821"/>
              <a:chExt cx="118286" cy="688008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24993405-8D02-FF6C-C087-57BEC0EB52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EE51E8F-AAA7-8365-B3AF-AF4E214F1D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88658" y="3337100"/>
                <a:ext cx="68655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403BA5DB-7CDD-6604-B035-6AE2F4FECD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68182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BAE99F3-8FD2-3F31-8530-00551B25D80D}"/>
                </a:ext>
              </a:extLst>
            </p:cNvPr>
            <p:cNvSpPr/>
            <p:nvPr/>
          </p:nvSpPr>
          <p:spPr bwMode="auto">
            <a:xfrm>
              <a:off x="6777535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3F37AB1C-89BC-2601-034B-6B514157F968}"/>
              </a:ext>
            </a:extLst>
          </p:cNvPr>
          <p:cNvGrpSpPr/>
          <p:nvPr/>
        </p:nvGrpSpPr>
        <p:grpSpPr>
          <a:xfrm>
            <a:off x="6345448" y="3752677"/>
            <a:ext cx="870998" cy="100384"/>
            <a:chOff x="6492968" y="1728412"/>
            <a:chExt cx="870998" cy="100384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3743D53A-341D-351D-FB30-BB51CC80B8D3}"/>
                </a:ext>
              </a:extLst>
            </p:cNvPr>
            <p:cNvGrpSpPr/>
            <p:nvPr/>
          </p:nvGrpSpPr>
          <p:grpSpPr>
            <a:xfrm rot="16200000">
              <a:off x="6878275" y="1343105"/>
              <a:ext cx="100384" cy="870998"/>
              <a:chOff x="4372795" y="2993821"/>
              <a:chExt cx="118286" cy="822397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5017A67C-56E3-073C-7FBD-CBC515B041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5E76E1B2-A40E-F8D5-3807-F360CAE223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20737" y="3405020"/>
                <a:ext cx="82239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30CE042-0488-EABD-1B0C-697B45E76B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809610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42D95850-4F1D-0927-9FCD-5CA871DE5F8B}"/>
                </a:ext>
              </a:extLst>
            </p:cNvPr>
            <p:cNvSpPr/>
            <p:nvPr/>
          </p:nvSpPr>
          <p:spPr bwMode="auto">
            <a:xfrm>
              <a:off x="6825084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AAE2A4E2-0E7A-7102-0D13-8C82812B1D52}"/>
              </a:ext>
            </a:extLst>
          </p:cNvPr>
          <p:cNvGrpSpPr/>
          <p:nvPr/>
        </p:nvGrpSpPr>
        <p:grpSpPr>
          <a:xfrm>
            <a:off x="6512478" y="3916718"/>
            <a:ext cx="870998" cy="100384"/>
            <a:chOff x="6492968" y="1728412"/>
            <a:chExt cx="870998" cy="100384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8268264-50AF-C2C6-1911-6BFF229BFBCA}"/>
                </a:ext>
              </a:extLst>
            </p:cNvPr>
            <p:cNvGrpSpPr/>
            <p:nvPr/>
          </p:nvGrpSpPr>
          <p:grpSpPr>
            <a:xfrm rot="16200000">
              <a:off x="6878275" y="1343105"/>
              <a:ext cx="100384" cy="870998"/>
              <a:chOff x="4372795" y="2993821"/>
              <a:chExt cx="118286" cy="822397"/>
            </a:xfrm>
          </p:grpSpPr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B3E0919D-B0E0-A3FF-8D8B-FAB8E26A05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4E95E725-1513-63AD-94A0-05227DC90A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20737" y="3405020"/>
                <a:ext cx="82239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547BC77-CC1F-AC77-8252-58E809C0F6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809610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A8BEB2DE-23C5-8B31-74E7-91D4F2772317}"/>
                </a:ext>
              </a:extLst>
            </p:cNvPr>
            <p:cNvSpPr/>
            <p:nvPr/>
          </p:nvSpPr>
          <p:spPr bwMode="auto">
            <a:xfrm>
              <a:off x="6825084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D0045CB-22AB-69E6-50E1-94D1C7DBA9E2}"/>
              </a:ext>
            </a:extLst>
          </p:cNvPr>
          <p:cNvGrpSpPr/>
          <p:nvPr/>
        </p:nvGrpSpPr>
        <p:grpSpPr>
          <a:xfrm>
            <a:off x="6288146" y="4245392"/>
            <a:ext cx="962755" cy="100384"/>
            <a:chOff x="6492969" y="1728413"/>
            <a:chExt cx="962755" cy="10038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049E4A6B-8464-2E0E-6C96-B35CAD99F522}"/>
                </a:ext>
              </a:extLst>
            </p:cNvPr>
            <p:cNvGrpSpPr/>
            <p:nvPr/>
          </p:nvGrpSpPr>
          <p:grpSpPr>
            <a:xfrm rot="16200000">
              <a:off x="6924155" y="1297227"/>
              <a:ext cx="100384" cy="962755"/>
              <a:chOff x="4372795" y="2993822"/>
              <a:chExt cx="118286" cy="909034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33AB7C78-26EF-8D5F-171C-1682DE62CB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0641EF0-1B35-D588-F362-5437D76ADF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978145" y="3447613"/>
                <a:ext cx="9075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9D92B8E-50CA-DA8F-2330-09D5A6EDF0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028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6880610E-5B49-A8AA-1797-DBD80DEB15F3}"/>
                </a:ext>
              </a:extLst>
            </p:cNvPr>
            <p:cNvSpPr/>
            <p:nvPr/>
          </p:nvSpPr>
          <p:spPr bwMode="auto">
            <a:xfrm>
              <a:off x="6847029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A2915E9-4F5E-46F2-80A0-8461F8B0E508}"/>
              </a:ext>
            </a:extLst>
          </p:cNvPr>
          <p:cNvGrpSpPr/>
          <p:nvPr/>
        </p:nvGrpSpPr>
        <p:grpSpPr>
          <a:xfrm>
            <a:off x="6056498" y="4426588"/>
            <a:ext cx="1646727" cy="100383"/>
            <a:chOff x="6492969" y="1728419"/>
            <a:chExt cx="1646727" cy="100383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2A116E3-0012-BA8C-9470-CE2ABA8AA644}"/>
                </a:ext>
              </a:extLst>
            </p:cNvPr>
            <p:cNvGrpSpPr/>
            <p:nvPr/>
          </p:nvGrpSpPr>
          <p:grpSpPr>
            <a:xfrm rot="16200000">
              <a:off x="7266141" y="955247"/>
              <a:ext cx="100383" cy="1646727"/>
              <a:chOff x="4372795" y="2993822"/>
              <a:chExt cx="118285" cy="1554841"/>
            </a:xfrm>
          </p:grpSpPr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35CEDE25-7FAD-2893-2F72-FFA211CA8D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0C6E5B5F-9335-A1FC-54AB-B97DF1FDE4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658120" y="3767638"/>
                <a:ext cx="154763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FC9813AD-BC1E-CAD6-DA3F-0671BF6B13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454866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AF2D8B6-48F3-5460-E254-A063ABF1EAA4}"/>
                </a:ext>
              </a:extLst>
            </p:cNvPr>
            <p:cNvSpPr/>
            <p:nvPr/>
          </p:nvSpPr>
          <p:spPr bwMode="auto">
            <a:xfrm>
              <a:off x="7026252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0572B74-46C3-9C7E-1DA4-E986B3B03469}"/>
              </a:ext>
            </a:extLst>
          </p:cNvPr>
          <p:cNvGrpSpPr/>
          <p:nvPr/>
        </p:nvGrpSpPr>
        <p:grpSpPr>
          <a:xfrm>
            <a:off x="6536130" y="4585667"/>
            <a:ext cx="903746" cy="100384"/>
            <a:chOff x="6551977" y="1728413"/>
            <a:chExt cx="903746" cy="100384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F780F12B-9020-6197-AC38-DF8BEACE0889}"/>
                </a:ext>
              </a:extLst>
            </p:cNvPr>
            <p:cNvGrpSpPr/>
            <p:nvPr/>
          </p:nvGrpSpPr>
          <p:grpSpPr>
            <a:xfrm rot="16200000">
              <a:off x="6953658" y="1326732"/>
              <a:ext cx="100384" cy="903746"/>
              <a:chOff x="4372795" y="3049538"/>
              <a:chExt cx="118286" cy="853318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8ECFD10-A4D1-A675-A287-C8959B24B5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051510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B958AFE-48CD-7CC2-DBF1-A64E1A1CC7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06003" y="3475471"/>
                <a:ext cx="85186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F76092AF-BA62-AA7B-C625-8EED880811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028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958E072-69A5-543D-475A-99222BF8E6C8}"/>
                </a:ext>
              </a:extLst>
            </p:cNvPr>
            <p:cNvSpPr/>
            <p:nvPr/>
          </p:nvSpPr>
          <p:spPr bwMode="auto">
            <a:xfrm>
              <a:off x="6901893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90D4F1C-15BB-F465-3AD6-7638DCE18716}"/>
              </a:ext>
            </a:extLst>
          </p:cNvPr>
          <p:cNvGrpSpPr/>
          <p:nvPr/>
        </p:nvGrpSpPr>
        <p:grpSpPr>
          <a:xfrm>
            <a:off x="6066738" y="4893534"/>
            <a:ext cx="903746" cy="100384"/>
            <a:chOff x="6551977" y="1728413"/>
            <a:chExt cx="903746" cy="100384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EB38466E-E41D-0774-A1D4-D1DAF07378E6}"/>
                </a:ext>
              </a:extLst>
            </p:cNvPr>
            <p:cNvGrpSpPr/>
            <p:nvPr/>
          </p:nvGrpSpPr>
          <p:grpSpPr>
            <a:xfrm rot="16200000">
              <a:off x="6953658" y="1326732"/>
              <a:ext cx="100384" cy="903746"/>
              <a:chOff x="4372795" y="3049538"/>
              <a:chExt cx="118286" cy="853318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3AD7A58A-B6F0-CB18-AB02-97ACE89EAA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051510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071DB011-25A8-BDF0-1F58-CAFA0E52EB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06003" y="3475471"/>
                <a:ext cx="85186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0E088F81-FA65-FA47-09B8-4828B25ED0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028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4C1A1CE-73F6-2B8E-51A5-B202862E3862}"/>
                </a:ext>
              </a:extLst>
            </p:cNvPr>
            <p:cNvSpPr/>
            <p:nvPr/>
          </p:nvSpPr>
          <p:spPr bwMode="auto">
            <a:xfrm>
              <a:off x="6883603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1C6D525C-DB03-828D-6A8B-DA95CF19F9BF}"/>
              </a:ext>
            </a:extLst>
          </p:cNvPr>
          <p:cNvGrpSpPr/>
          <p:nvPr/>
        </p:nvGrpSpPr>
        <p:grpSpPr>
          <a:xfrm>
            <a:off x="6569050" y="5080902"/>
            <a:ext cx="740372" cy="100383"/>
            <a:chOff x="6715352" y="1728418"/>
            <a:chExt cx="740372" cy="100383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D38E3D66-78F0-3E29-4912-B815F735466F}"/>
                </a:ext>
              </a:extLst>
            </p:cNvPr>
            <p:cNvGrpSpPr/>
            <p:nvPr/>
          </p:nvGrpSpPr>
          <p:grpSpPr>
            <a:xfrm rot="16200000">
              <a:off x="7035346" y="1408424"/>
              <a:ext cx="100383" cy="740372"/>
              <a:chOff x="4372796" y="3203796"/>
              <a:chExt cx="118285" cy="699060"/>
            </a:xfrm>
          </p:grpSpPr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BA0762D5-AA4E-0F0D-D9BB-0694665669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20691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6DCF726F-6EF6-0C8A-CD9F-2F1CA989DA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83131" y="3552600"/>
                <a:ext cx="69760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8021FAF-0EEE-45A4-6190-2AC580226A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028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6E3C57E-0D21-2CF7-3BD2-43B134401EDC}"/>
                </a:ext>
              </a:extLst>
            </p:cNvPr>
            <p:cNvSpPr/>
            <p:nvPr/>
          </p:nvSpPr>
          <p:spPr bwMode="auto">
            <a:xfrm>
              <a:off x="7004304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28598C59-ECC1-CBB4-0373-E449E4C9BE84}"/>
              </a:ext>
            </a:extLst>
          </p:cNvPr>
          <p:cNvGrpSpPr/>
          <p:nvPr/>
        </p:nvGrpSpPr>
        <p:grpSpPr>
          <a:xfrm>
            <a:off x="6213042" y="5403401"/>
            <a:ext cx="999744" cy="100383"/>
            <a:chOff x="6715351" y="1728419"/>
            <a:chExt cx="999744" cy="100383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D0C29DCD-8941-69A6-0574-88839A1CDBB0}"/>
                </a:ext>
              </a:extLst>
            </p:cNvPr>
            <p:cNvGrpSpPr/>
            <p:nvPr/>
          </p:nvGrpSpPr>
          <p:grpSpPr>
            <a:xfrm rot="16200000">
              <a:off x="7165031" y="1278739"/>
              <a:ext cx="100383" cy="999744"/>
              <a:chOff x="4372796" y="3203797"/>
              <a:chExt cx="118285" cy="943960"/>
            </a:xfrm>
          </p:grpSpPr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DA6090D1-A932-A0D7-5B4B-DE6C673B17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20691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105DEF6B-E838-3A82-A743-3E23F8DF91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959955" y="3675777"/>
                <a:ext cx="94396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E1E28279-B7C4-3F18-8987-2D90D9CE5B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414114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71841BAD-7B6F-91C5-B97A-81CF739CC66A}"/>
                </a:ext>
              </a:extLst>
            </p:cNvPr>
            <p:cNvSpPr/>
            <p:nvPr/>
          </p:nvSpPr>
          <p:spPr bwMode="auto">
            <a:xfrm>
              <a:off x="7066483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85EF9A08-9952-B665-103C-F79F6FD2FEB4}"/>
              </a:ext>
            </a:extLst>
          </p:cNvPr>
          <p:cNvGrpSpPr/>
          <p:nvPr/>
        </p:nvGrpSpPr>
        <p:grpSpPr>
          <a:xfrm>
            <a:off x="6540657" y="5561269"/>
            <a:ext cx="769666" cy="100383"/>
            <a:chOff x="6945430" y="1728419"/>
            <a:chExt cx="769666" cy="100383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DC5EC3A9-53B2-CAC8-AF28-EF0CFD5AABD0}"/>
                </a:ext>
              </a:extLst>
            </p:cNvPr>
            <p:cNvGrpSpPr/>
            <p:nvPr/>
          </p:nvGrpSpPr>
          <p:grpSpPr>
            <a:xfrm rot="16200000">
              <a:off x="7280071" y="1393778"/>
              <a:ext cx="100383" cy="769666"/>
              <a:chOff x="4372796" y="3421038"/>
              <a:chExt cx="118285" cy="726720"/>
            </a:xfrm>
          </p:grpSpPr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D5F3719-637D-278C-B1A5-65D956B07D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421038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6BF12F29-B177-8F94-52C7-9786EDC752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69892" y="3785715"/>
                <a:ext cx="72408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01886709-465A-0104-B769-8307D0A753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414114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C81A36A8-2BD5-7F0D-910C-3A196E6B0428}"/>
                </a:ext>
              </a:extLst>
            </p:cNvPr>
            <p:cNvSpPr/>
            <p:nvPr/>
          </p:nvSpPr>
          <p:spPr bwMode="auto">
            <a:xfrm>
              <a:off x="7245706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2211746C-7032-DD38-D819-FCC2EC805616}"/>
              </a:ext>
            </a:extLst>
          </p:cNvPr>
          <p:cNvSpPr txBox="1"/>
          <p:nvPr/>
        </p:nvSpPr>
        <p:spPr bwMode="auto">
          <a:xfrm>
            <a:off x="8954116" y="1545393"/>
            <a:ext cx="1598354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2-Sided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Value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&lt;.001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&lt;.001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.003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EFB6856A-6AE4-6047-A1D2-2E790E29C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64531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Agarwal. ASCO GU 2023. Abstr LBA17. 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Agarwal. Lancet. 2023;204:291.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3887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latin typeface="+mn-lt"/>
                <a:ea typeface="+mn-ea"/>
                <a:cs typeface="+mn-cs"/>
              </a:rPr>
              <a:t>TALAPRO-2: Overall Survival in All-Comers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53D2C-9CE5-97D8-E5CA-F087EE4ADFB9}"/>
              </a:ext>
            </a:extLst>
          </p:cNvPr>
          <p:cNvSpPr txBox="1"/>
          <p:nvPr/>
        </p:nvSpPr>
        <p:spPr bwMode="auto">
          <a:xfrm>
            <a:off x="621852" y="5709398"/>
            <a:ext cx="5592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 data at 31% mature; additional follow-up needed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060D6-9DB0-5F1F-8B9D-42D62A1CFBD9}"/>
              </a:ext>
            </a:extLst>
          </p:cNvPr>
          <p:cNvSpPr txBox="1"/>
          <p:nvPr/>
        </p:nvSpPr>
        <p:spPr bwMode="auto">
          <a:xfrm>
            <a:off x="7050870" y="3501895"/>
            <a:ext cx="4639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HR: 0.89 (95% CI: 0.69-1.14;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.35)</a:t>
            </a:r>
          </a:p>
        </p:txBody>
      </p:sp>
      <p:graphicFrame>
        <p:nvGraphicFramePr>
          <p:cNvPr id="1625" name="Table 1634">
            <a:extLst>
              <a:ext uri="{FF2B5EF4-FFF2-40B4-BE49-F238E27FC236}">
                <a16:creationId xmlns:a16="http://schemas.microsoft.com/office/drawing/2014/main" id="{9F3B2422-6A03-3193-193A-55A5AEFC2C90}"/>
              </a:ext>
            </a:extLst>
          </p:cNvPr>
          <p:cNvGraphicFramePr>
            <a:graphicFrameLocks noGrp="1"/>
          </p:cNvGraphicFramePr>
          <p:nvPr/>
        </p:nvGraphicFramePr>
        <p:xfrm>
          <a:off x="236657" y="4854811"/>
          <a:ext cx="6450143" cy="78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573">
                  <a:extLst>
                    <a:ext uri="{9D8B030D-6E8A-4147-A177-3AD203B41FA5}">
                      <a16:colId xmlns:a16="http://schemas.microsoft.com/office/drawing/2014/main" val="228584174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351620873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92029369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53604231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893883716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009035456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45856907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36284645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909457929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08128728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12139444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4119876746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96469794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29214932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477744565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529648092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613614744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443232525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322420680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3550888618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2384108212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1940084347"/>
                    </a:ext>
                  </a:extLst>
                </a:gridCol>
                <a:gridCol w="253435">
                  <a:extLst>
                    <a:ext uri="{9D8B030D-6E8A-4147-A177-3AD203B41FA5}">
                      <a16:colId xmlns:a16="http://schemas.microsoft.com/office/drawing/2014/main" val="67937364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Patients at Risk, n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24739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Tala + Enza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402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398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377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368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344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331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298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277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167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136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104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88118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</a:rPr>
                        <a:t>Pbo + Enza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403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399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387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376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344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301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290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280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146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86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41226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B263858-77AC-3A07-CCCD-2477C2634504}"/>
              </a:ext>
            </a:extLst>
          </p:cNvPr>
          <p:cNvSpPr txBox="1"/>
          <p:nvPr/>
        </p:nvSpPr>
        <p:spPr bwMode="auto">
          <a:xfrm>
            <a:off x="1084607" y="1558708"/>
            <a:ext cx="5649702" cy="23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E2357-D6EE-1FC5-B1EB-C3120E803118}"/>
              </a:ext>
            </a:extLst>
          </p:cNvPr>
          <p:cNvSpPr txBox="1"/>
          <p:nvPr/>
        </p:nvSpPr>
        <p:spPr bwMode="auto">
          <a:xfrm rot="16200000">
            <a:off x="-618234" y="3061977"/>
            <a:ext cx="2689227" cy="21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Probability of 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E24641-9CAB-D96C-4661-1E6766741867}"/>
              </a:ext>
            </a:extLst>
          </p:cNvPr>
          <p:cNvSpPr txBox="1"/>
          <p:nvPr/>
        </p:nvSpPr>
        <p:spPr bwMode="auto">
          <a:xfrm>
            <a:off x="1146102" y="4681822"/>
            <a:ext cx="5416539" cy="21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</a:p>
        </p:txBody>
      </p:sp>
      <p:grpSp>
        <p:nvGrpSpPr>
          <p:cNvPr id="1592" name="Group 1591">
            <a:extLst>
              <a:ext uri="{FF2B5EF4-FFF2-40B4-BE49-F238E27FC236}">
                <a16:creationId xmlns:a16="http://schemas.microsoft.com/office/drawing/2014/main" id="{793C8EEB-BC22-3C1E-F6C0-5B28BAA0CAAC}"/>
              </a:ext>
            </a:extLst>
          </p:cNvPr>
          <p:cNvGrpSpPr/>
          <p:nvPr/>
        </p:nvGrpSpPr>
        <p:grpSpPr>
          <a:xfrm>
            <a:off x="1233577" y="1786221"/>
            <a:ext cx="5344062" cy="2570119"/>
            <a:chOff x="1582899" y="1858611"/>
            <a:chExt cx="5344062" cy="2570119"/>
          </a:xfrm>
        </p:grpSpPr>
        <p:cxnSp>
          <p:nvCxnSpPr>
            <p:cNvPr id="1623" name="Straight Connector 1622">
              <a:extLst>
                <a:ext uri="{FF2B5EF4-FFF2-40B4-BE49-F238E27FC236}">
                  <a16:creationId xmlns:a16="http://schemas.microsoft.com/office/drawing/2014/main" id="{8F000BD8-39C8-183B-1166-228D365C0F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91214" y="1858611"/>
              <a:ext cx="0" cy="257011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4" name="Straight Connector 1623">
              <a:extLst>
                <a:ext uri="{FF2B5EF4-FFF2-40B4-BE49-F238E27FC236}">
                  <a16:creationId xmlns:a16="http://schemas.microsoft.com/office/drawing/2014/main" id="{F583528E-CD53-4B53-B9EF-8A3A178309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2899" y="4421757"/>
              <a:ext cx="5344062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93" name="Group 1592">
            <a:extLst>
              <a:ext uri="{FF2B5EF4-FFF2-40B4-BE49-F238E27FC236}">
                <a16:creationId xmlns:a16="http://schemas.microsoft.com/office/drawing/2014/main" id="{F8003255-1EDB-260C-A7DA-2C7ACF0AE93F}"/>
              </a:ext>
            </a:extLst>
          </p:cNvPr>
          <p:cNvGrpSpPr/>
          <p:nvPr/>
        </p:nvGrpSpPr>
        <p:grpSpPr>
          <a:xfrm>
            <a:off x="1158698" y="1807210"/>
            <a:ext cx="82296" cy="2536825"/>
            <a:chOff x="1413129" y="1879600"/>
            <a:chExt cx="82296" cy="2536825"/>
          </a:xfrm>
        </p:grpSpPr>
        <p:cxnSp>
          <p:nvCxnSpPr>
            <p:cNvPr id="1617" name="Straight Connector 1616">
              <a:extLst>
                <a:ext uri="{FF2B5EF4-FFF2-40B4-BE49-F238E27FC236}">
                  <a16:creationId xmlns:a16="http://schemas.microsoft.com/office/drawing/2014/main" id="{D4D3BA94-3AF7-C7EA-1B53-34051B96978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187960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8" name="Straight Connector 1617">
              <a:extLst>
                <a:ext uri="{FF2B5EF4-FFF2-40B4-BE49-F238E27FC236}">
                  <a16:creationId xmlns:a16="http://schemas.microsoft.com/office/drawing/2014/main" id="{ACCCCAF7-507A-776A-96A7-C6893F54AC6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238696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9" name="Straight Connector 1618">
              <a:extLst>
                <a:ext uri="{FF2B5EF4-FFF2-40B4-BE49-F238E27FC236}">
                  <a16:creationId xmlns:a16="http://schemas.microsoft.com/office/drawing/2014/main" id="{2DC5F7C5-1E8F-CDF8-81AE-ED18412861E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289433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0" name="Straight Connector 1619">
              <a:extLst>
                <a:ext uri="{FF2B5EF4-FFF2-40B4-BE49-F238E27FC236}">
                  <a16:creationId xmlns:a16="http://schemas.microsoft.com/office/drawing/2014/main" id="{8F2FEB74-3E31-2134-0504-A147F981EE8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340169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1" name="Straight Connector 1620">
              <a:extLst>
                <a:ext uri="{FF2B5EF4-FFF2-40B4-BE49-F238E27FC236}">
                  <a16:creationId xmlns:a16="http://schemas.microsoft.com/office/drawing/2014/main" id="{95E7297C-0217-A6CC-8D8D-6E4F0D4DEBC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390906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2" name="Straight Connector 1621">
              <a:extLst>
                <a:ext uri="{FF2B5EF4-FFF2-40B4-BE49-F238E27FC236}">
                  <a16:creationId xmlns:a16="http://schemas.microsoft.com/office/drawing/2014/main" id="{C8FACC15-1CF1-AD28-AD70-1BBAD56089C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441642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94" name="Group 1593">
            <a:extLst>
              <a:ext uri="{FF2B5EF4-FFF2-40B4-BE49-F238E27FC236}">
                <a16:creationId xmlns:a16="http://schemas.microsoft.com/office/drawing/2014/main" id="{EBB32AD4-D194-501B-11C4-13081C595E4B}"/>
              </a:ext>
            </a:extLst>
          </p:cNvPr>
          <p:cNvGrpSpPr/>
          <p:nvPr/>
        </p:nvGrpSpPr>
        <p:grpSpPr>
          <a:xfrm>
            <a:off x="1236718" y="4349367"/>
            <a:ext cx="5325933" cy="82296"/>
            <a:chOff x="1586040" y="4533901"/>
            <a:chExt cx="5334636" cy="82296"/>
          </a:xfrm>
        </p:grpSpPr>
        <p:cxnSp>
          <p:nvCxnSpPr>
            <p:cNvPr id="1595" name="Straight Connector 1594">
              <a:extLst>
                <a:ext uri="{FF2B5EF4-FFF2-40B4-BE49-F238E27FC236}">
                  <a16:creationId xmlns:a16="http://schemas.microsoft.com/office/drawing/2014/main" id="{765143AB-A8F8-20A5-068B-E5D5B27CF71A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0851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6" name="Straight Connector 1595">
              <a:extLst>
                <a:ext uri="{FF2B5EF4-FFF2-40B4-BE49-F238E27FC236}">
                  <a16:creationId xmlns:a16="http://schemas.microsoft.com/office/drawing/2014/main" id="{D95F2795-E568-499E-C421-7D1B55D52BB4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57713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7" name="Straight Connector 1596">
              <a:extLst>
                <a:ext uri="{FF2B5EF4-FFF2-40B4-BE49-F238E27FC236}">
                  <a16:creationId xmlns:a16="http://schemas.microsoft.com/office/drawing/2014/main" id="{95EA976E-F85F-2104-E24B-653064F3A52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06907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8" name="Straight Connector 1597">
              <a:extLst>
                <a:ext uri="{FF2B5EF4-FFF2-40B4-BE49-F238E27FC236}">
                  <a16:creationId xmlns:a16="http://schemas.microsoft.com/office/drawing/2014/main" id="{E6E9DF50-03A6-7D52-635A-6681D39B109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56101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9" name="Straight Connector 1598">
              <a:extLst>
                <a:ext uri="{FF2B5EF4-FFF2-40B4-BE49-F238E27FC236}">
                  <a16:creationId xmlns:a16="http://schemas.microsoft.com/office/drawing/2014/main" id="{80F948AF-5DB6-2C2A-C123-EDBEE95535A8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05295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0" name="Straight Connector 1599">
              <a:extLst>
                <a:ext uri="{FF2B5EF4-FFF2-40B4-BE49-F238E27FC236}">
                  <a16:creationId xmlns:a16="http://schemas.microsoft.com/office/drawing/2014/main" id="{71E673D7-66A5-CB82-9B4F-722212EAC1A9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15448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1" name="Straight Connector 1600">
              <a:extLst>
                <a:ext uri="{FF2B5EF4-FFF2-40B4-BE49-F238E27FC236}">
                  <a16:creationId xmlns:a16="http://schemas.microsoft.com/office/drawing/2014/main" id="{28D22F3E-D449-BFF9-7C67-D3B7E56FF80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33922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2" name="Straight Connector 1601">
              <a:extLst>
                <a:ext uri="{FF2B5EF4-FFF2-40B4-BE49-F238E27FC236}">
                  <a16:creationId xmlns:a16="http://schemas.microsoft.com/office/drawing/2014/main" id="{AD454BD2-F5CB-3429-6FA2-BF4263DF089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83116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3" name="Straight Connector 1602">
              <a:extLst>
                <a:ext uri="{FF2B5EF4-FFF2-40B4-BE49-F238E27FC236}">
                  <a16:creationId xmlns:a16="http://schemas.microsoft.com/office/drawing/2014/main" id="{58E1D5BE-BDC6-B202-A737-A48BFDB9B52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32310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4" name="Straight Connector 1603">
              <a:extLst>
                <a:ext uri="{FF2B5EF4-FFF2-40B4-BE49-F238E27FC236}">
                  <a16:creationId xmlns:a16="http://schemas.microsoft.com/office/drawing/2014/main" id="{C83EDEB0-626E-B377-2147-6A03EF31549C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81504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5" name="Straight Connector 1604">
              <a:extLst>
                <a:ext uri="{FF2B5EF4-FFF2-40B4-BE49-F238E27FC236}">
                  <a16:creationId xmlns:a16="http://schemas.microsoft.com/office/drawing/2014/main" id="{1A726E65-D581-435F-0A86-B1B3FED914F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30698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6" name="Straight Connector 1605">
              <a:extLst>
                <a:ext uri="{FF2B5EF4-FFF2-40B4-BE49-F238E27FC236}">
                  <a16:creationId xmlns:a16="http://schemas.microsoft.com/office/drawing/2014/main" id="{03141130-F5B2-57AE-59F9-B0DBA0D1E374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179892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7" name="Straight Connector 1606">
              <a:extLst>
                <a:ext uri="{FF2B5EF4-FFF2-40B4-BE49-F238E27FC236}">
                  <a16:creationId xmlns:a16="http://schemas.microsoft.com/office/drawing/2014/main" id="{D4C1D51A-2B24-6143-C2B0-23718776CC8A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6254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8" name="Straight Connector 1607">
              <a:extLst>
                <a:ext uri="{FF2B5EF4-FFF2-40B4-BE49-F238E27FC236}">
                  <a16:creationId xmlns:a16="http://schemas.microsoft.com/office/drawing/2014/main" id="{CDF312CC-B3E6-174C-0DAD-B29D56BFD34A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11743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9" name="Straight Connector 1608">
              <a:extLst>
                <a:ext uri="{FF2B5EF4-FFF2-40B4-BE49-F238E27FC236}">
                  <a16:creationId xmlns:a16="http://schemas.microsoft.com/office/drawing/2014/main" id="{C55CC465-AE83-54A5-B166-82CF80AA668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60937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0" name="Straight Connector 1609">
              <a:extLst>
                <a:ext uri="{FF2B5EF4-FFF2-40B4-BE49-F238E27FC236}">
                  <a16:creationId xmlns:a16="http://schemas.microsoft.com/office/drawing/2014/main" id="{3A56A95E-EC33-AD4C-A957-92BE429562A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10131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1" name="Straight Connector 1610">
              <a:extLst>
                <a:ext uri="{FF2B5EF4-FFF2-40B4-BE49-F238E27FC236}">
                  <a16:creationId xmlns:a16="http://schemas.microsoft.com/office/drawing/2014/main" id="{B67CEFD4-9F7C-10D8-DBE7-9EA28B3A527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59325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2" name="Straight Connector 1611">
              <a:extLst>
                <a:ext uri="{FF2B5EF4-FFF2-40B4-BE49-F238E27FC236}">
                  <a16:creationId xmlns:a16="http://schemas.microsoft.com/office/drawing/2014/main" id="{238F8448-3F87-06F0-2F02-7F8A1F333C5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879528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3" name="Straight Connector 1612">
              <a:extLst>
                <a:ext uri="{FF2B5EF4-FFF2-40B4-BE49-F238E27FC236}">
                  <a16:creationId xmlns:a16="http://schemas.microsoft.com/office/drawing/2014/main" id="{29E2F31C-CD21-4CF1-E75C-D7CA679998FC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37146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4" name="Straight Connector 1613">
              <a:extLst>
                <a:ext uri="{FF2B5EF4-FFF2-40B4-BE49-F238E27FC236}">
                  <a16:creationId xmlns:a16="http://schemas.microsoft.com/office/drawing/2014/main" id="{435460D4-6D4A-F420-0828-578326F0016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86340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5" name="Straight Connector 1614">
              <a:extLst>
                <a:ext uri="{FF2B5EF4-FFF2-40B4-BE49-F238E27FC236}">
                  <a16:creationId xmlns:a16="http://schemas.microsoft.com/office/drawing/2014/main" id="{B5D98A5D-3FAC-A358-877F-596EDAA0D440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35534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6" name="Straight Connector 1615">
              <a:extLst>
                <a:ext uri="{FF2B5EF4-FFF2-40B4-BE49-F238E27FC236}">
                  <a16:creationId xmlns:a16="http://schemas.microsoft.com/office/drawing/2014/main" id="{C3687517-94F1-253C-3457-8E03FC346E28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84728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86" name="TextBox 1585">
            <a:extLst>
              <a:ext uri="{FF2B5EF4-FFF2-40B4-BE49-F238E27FC236}">
                <a16:creationId xmlns:a16="http://schemas.microsoft.com/office/drawing/2014/main" id="{E63355D6-4524-8AF4-9392-9FF197FDA094}"/>
              </a:ext>
            </a:extLst>
          </p:cNvPr>
          <p:cNvSpPr txBox="1"/>
          <p:nvPr/>
        </p:nvSpPr>
        <p:spPr bwMode="auto">
          <a:xfrm>
            <a:off x="746196" y="1724369"/>
            <a:ext cx="370940" cy="1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587" name="TextBox 1586">
            <a:extLst>
              <a:ext uri="{FF2B5EF4-FFF2-40B4-BE49-F238E27FC236}">
                <a16:creationId xmlns:a16="http://schemas.microsoft.com/office/drawing/2014/main" id="{0030354C-E172-D845-1DB1-3CB75E631E36}"/>
              </a:ext>
            </a:extLst>
          </p:cNvPr>
          <p:cNvSpPr txBox="1"/>
          <p:nvPr/>
        </p:nvSpPr>
        <p:spPr bwMode="auto">
          <a:xfrm>
            <a:off x="746196" y="2231824"/>
            <a:ext cx="370940" cy="1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0.8</a:t>
            </a:r>
          </a:p>
        </p:txBody>
      </p:sp>
      <p:sp>
        <p:nvSpPr>
          <p:cNvPr id="1588" name="TextBox 1587">
            <a:extLst>
              <a:ext uri="{FF2B5EF4-FFF2-40B4-BE49-F238E27FC236}">
                <a16:creationId xmlns:a16="http://schemas.microsoft.com/office/drawing/2014/main" id="{50831CF9-B733-D4F4-E3A8-CFC35419045D}"/>
              </a:ext>
            </a:extLst>
          </p:cNvPr>
          <p:cNvSpPr txBox="1"/>
          <p:nvPr/>
        </p:nvSpPr>
        <p:spPr bwMode="auto">
          <a:xfrm>
            <a:off x="746196" y="2739279"/>
            <a:ext cx="370940" cy="1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</a:t>
            </a:r>
          </a:p>
        </p:txBody>
      </p:sp>
      <p:sp>
        <p:nvSpPr>
          <p:cNvPr id="1589" name="TextBox 1588">
            <a:extLst>
              <a:ext uri="{FF2B5EF4-FFF2-40B4-BE49-F238E27FC236}">
                <a16:creationId xmlns:a16="http://schemas.microsoft.com/office/drawing/2014/main" id="{EAEEAE1A-48FB-56B1-87D4-EAAB484D66D3}"/>
              </a:ext>
            </a:extLst>
          </p:cNvPr>
          <p:cNvSpPr txBox="1"/>
          <p:nvPr/>
        </p:nvSpPr>
        <p:spPr bwMode="auto">
          <a:xfrm>
            <a:off x="746196" y="3246734"/>
            <a:ext cx="370940" cy="1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</a:t>
            </a:r>
          </a:p>
        </p:txBody>
      </p:sp>
      <p:sp>
        <p:nvSpPr>
          <p:cNvPr id="1590" name="TextBox 1589">
            <a:extLst>
              <a:ext uri="{FF2B5EF4-FFF2-40B4-BE49-F238E27FC236}">
                <a16:creationId xmlns:a16="http://schemas.microsoft.com/office/drawing/2014/main" id="{B3203237-E4E6-6BBE-1953-5D2AD0673F08}"/>
              </a:ext>
            </a:extLst>
          </p:cNvPr>
          <p:cNvSpPr txBox="1"/>
          <p:nvPr/>
        </p:nvSpPr>
        <p:spPr bwMode="auto">
          <a:xfrm>
            <a:off x="746196" y="3754189"/>
            <a:ext cx="370940" cy="1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0.2</a:t>
            </a:r>
          </a:p>
        </p:txBody>
      </p:sp>
      <p:sp>
        <p:nvSpPr>
          <p:cNvPr id="1591" name="TextBox 1590">
            <a:extLst>
              <a:ext uri="{FF2B5EF4-FFF2-40B4-BE49-F238E27FC236}">
                <a16:creationId xmlns:a16="http://schemas.microsoft.com/office/drawing/2014/main" id="{54B0EB73-D9CA-138F-A9D2-1DB05D585541}"/>
              </a:ext>
            </a:extLst>
          </p:cNvPr>
          <p:cNvSpPr txBox="1"/>
          <p:nvPr/>
        </p:nvSpPr>
        <p:spPr bwMode="auto">
          <a:xfrm>
            <a:off x="746196" y="4261643"/>
            <a:ext cx="370940" cy="1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</a:t>
            </a:r>
          </a:p>
        </p:txBody>
      </p:sp>
      <p:grpSp>
        <p:nvGrpSpPr>
          <p:cNvPr id="1563" name="Group 1562">
            <a:extLst>
              <a:ext uri="{FF2B5EF4-FFF2-40B4-BE49-F238E27FC236}">
                <a16:creationId xmlns:a16="http://schemas.microsoft.com/office/drawing/2014/main" id="{A80CA001-0F76-45D8-8EA6-D93A7FAE65EB}"/>
              </a:ext>
            </a:extLst>
          </p:cNvPr>
          <p:cNvGrpSpPr/>
          <p:nvPr/>
        </p:nvGrpSpPr>
        <p:grpSpPr>
          <a:xfrm>
            <a:off x="1094499" y="4471466"/>
            <a:ext cx="5608376" cy="184731"/>
            <a:chOff x="1443821" y="4656000"/>
            <a:chExt cx="5608376" cy="184731"/>
          </a:xfrm>
        </p:grpSpPr>
        <p:sp>
          <p:nvSpPr>
            <p:cNvPr id="1564" name="TextBox 1563">
              <a:extLst>
                <a:ext uri="{FF2B5EF4-FFF2-40B4-BE49-F238E27FC236}">
                  <a16:creationId xmlns:a16="http://schemas.microsoft.com/office/drawing/2014/main" id="{D1FBCA3A-7E8B-E8F9-3642-03753E7B3456}"/>
                </a:ext>
              </a:extLst>
            </p:cNvPr>
            <p:cNvSpPr txBox="1"/>
            <p:nvPr/>
          </p:nvSpPr>
          <p:spPr bwMode="auto">
            <a:xfrm>
              <a:off x="6768296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1565" name="TextBox 1564">
              <a:extLst>
                <a:ext uri="{FF2B5EF4-FFF2-40B4-BE49-F238E27FC236}">
                  <a16:creationId xmlns:a16="http://schemas.microsoft.com/office/drawing/2014/main" id="{EFE4411E-1926-1AC9-1259-0DD95907641E}"/>
                </a:ext>
              </a:extLst>
            </p:cNvPr>
            <p:cNvSpPr txBox="1"/>
            <p:nvPr/>
          </p:nvSpPr>
          <p:spPr bwMode="auto">
            <a:xfrm>
              <a:off x="144382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566" name="TextBox 1565">
              <a:extLst>
                <a:ext uri="{FF2B5EF4-FFF2-40B4-BE49-F238E27FC236}">
                  <a16:creationId xmlns:a16="http://schemas.microsoft.com/office/drawing/2014/main" id="{1DD26BA8-A173-222E-645D-7B445E73C3D5}"/>
                </a:ext>
              </a:extLst>
            </p:cNvPr>
            <p:cNvSpPr txBox="1"/>
            <p:nvPr/>
          </p:nvSpPr>
          <p:spPr bwMode="auto">
            <a:xfrm>
              <a:off x="169770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567" name="TextBox 1566">
              <a:extLst>
                <a:ext uri="{FF2B5EF4-FFF2-40B4-BE49-F238E27FC236}">
                  <a16:creationId xmlns:a16="http://schemas.microsoft.com/office/drawing/2014/main" id="{0BDE6F67-86E4-6C74-A57A-6BAFFA0EA1C1}"/>
                </a:ext>
              </a:extLst>
            </p:cNvPr>
            <p:cNvSpPr txBox="1"/>
            <p:nvPr/>
          </p:nvSpPr>
          <p:spPr bwMode="auto">
            <a:xfrm>
              <a:off x="195158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68" name="TextBox 1567">
              <a:extLst>
                <a:ext uri="{FF2B5EF4-FFF2-40B4-BE49-F238E27FC236}">
                  <a16:creationId xmlns:a16="http://schemas.microsoft.com/office/drawing/2014/main" id="{EE6B55FB-51CC-FC5C-63CB-9F078D1F2710}"/>
                </a:ext>
              </a:extLst>
            </p:cNvPr>
            <p:cNvSpPr txBox="1"/>
            <p:nvPr/>
          </p:nvSpPr>
          <p:spPr bwMode="auto">
            <a:xfrm>
              <a:off x="220547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569" name="TextBox 1568">
              <a:extLst>
                <a:ext uri="{FF2B5EF4-FFF2-40B4-BE49-F238E27FC236}">
                  <a16:creationId xmlns:a16="http://schemas.microsoft.com/office/drawing/2014/main" id="{0AF9F0F8-1C5D-6369-6B4A-5CB2F8ED1074}"/>
                </a:ext>
              </a:extLst>
            </p:cNvPr>
            <p:cNvSpPr txBox="1"/>
            <p:nvPr/>
          </p:nvSpPr>
          <p:spPr bwMode="auto">
            <a:xfrm>
              <a:off x="245935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570" name="TextBox 1569">
              <a:extLst>
                <a:ext uri="{FF2B5EF4-FFF2-40B4-BE49-F238E27FC236}">
                  <a16:creationId xmlns:a16="http://schemas.microsoft.com/office/drawing/2014/main" id="{4A42D30F-B876-8553-E85A-3877B7A2CC0F}"/>
                </a:ext>
              </a:extLst>
            </p:cNvPr>
            <p:cNvSpPr txBox="1"/>
            <p:nvPr/>
          </p:nvSpPr>
          <p:spPr bwMode="auto">
            <a:xfrm>
              <a:off x="271324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571" name="TextBox 1570">
              <a:extLst>
                <a:ext uri="{FF2B5EF4-FFF2-40B4-BE49-F238E27FC236}">
                  <a16:creationId xmlns:a16="http://schemas.microsoft.com/office/drawing/2014/main" id="{75C55ECF-5CA9-66ED-ED59-8B3345EC0A32}"/>
                </a:ext>
              </a:extLst>
            </p:cNvPr>
            <p:cNvSpPr txBox="1"/>
            <p:nvPr/>
          </p:nvSpPr>
          <p:spPr bwMode="auto">
            <a:xfrm>
              <a:off x="296712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572" name="TextBox 1571">
              <a:extLst>
                <a:ext uri="{FF2B5EF4-FFF2-40B4-BE49-F238E27FC236}">
                  <a16:creationId xmlns:a16="http://schemas.microsoft.com/office/drawing/2014/main" id="{B1A7F5CC-C70F-F5A2-07CE-E33EAAA7D2DE}"/>
                </a:ext>
              </a:extLst>
            </p:cNvPr>
            <p:cNvSpPr txBox="1"/>
            <p:nvPr/>
          </p:nvSpPr>
          <p:spPr bwMode="auto">
            <a:xfrm>
              <a:off x="322100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1573" name="TextBox 1572">
              <a:extLst>
                <a:ext uri="{FF2B5EF4-FFF2-40B4-BE49-F238E27FC236}">
                  <a16:creationId xmlns:a16="http://schemas.microsoft.com/office/drawing/2014/main" id="{B94D8876-CBA5-266A-4AE5-029901FA7A00}"/>
                </a:ext>
              </a:extLst>
            </p:cNvPr>
            <p:cNvSpPr txBox="1"/>
            <p:nvPr/>
          </p:nvSpPr>
          <p:spPr bwMode="auto">
            <a:xfrm>
              <a:off x="347489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1574" name="TextBox 1573">
              <a:extLst>
                <a:ext uri="{FF2B5EF4-FFF2-40B4-BE49-F238E27FC236}">
                  <a16:creationId xmlns:a16="http://schemas.microsoft.com/office/drawing/2014/main" id="{0270DF8C-CE80-B120-9978-A5CD27B327BB}"/>
                </a:ext>
              </a:extLst>
            </p:cNvPr>
            <p:cNvSpPr txBox="1"/>
            <p:nvPr/>
          </p:nvSpPr>
          <p:spPr bwMode="auto">
            <a:xfrm>
              <a:off x="372877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1575" name="TextBox 1574">
              <a:extLst>
                <a:ext uri="{FF2B5EF4-FFF2-40B4-BE49-F238E27FC236}">
                  <a16:creationId xmlns:a16="http://schemas.microsoft.com/office/drawing/2014/main" id="{B8B31449-B6F0-6999-6F5F-79A992738053}"/>
                </a:ext>
              </a:extLst>
            </p:cNvPr>
            <p:cNvSpPr txBox="1"/>
            <p:nvPr/>
          </p:nvSpPr>
          <p:spPr bwMode="auto">
            <a:xfrm>
              <a:off x="398266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576" name="TextBox 1575">
              <a:extLst>
                <a:ext uri="{FF2B5EF4-FFF2-40B4-BE49-F238E27FC236}">
                  <a16:creationId xmlns:a16="http://schemas.microsoft.com/office/drawing/2014/main" id="{D4E8C192-7B2E-53A8-9EBE-1D533A1DF4E9}"/>
                </a:ext>
              </a:extLst>
            </p:cNvPr>
            <p:cNvSpPr txBox="1"/>
            <p:nvPr/>
          </p:nvSpPr>
          <p:spPr bwMode="auto">
            <a:xfrm>
              <a:off x="423654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1577" name="TextBox 1576">
              <a:extLst>
                <a:ext uri="{FF2B5EF4-FFF2-40B4-BE49-F238E27FC236}">
                  <a16:creationId xmlns:a16="http://schemas.microsoft.com/office/drawing/2014/main" id="{3D5F74D8-98D2-8BD5-DA35-BD2162784352}"/>
                </a:ext>
              </a:extLst>
            </p:cNvPr>
            <p:cNvSpPr txBox="1"/>
            <p:nvPr/>
          </p:nvSpPr>
          <p:spPr bwMode="auto">
            <a:xfrm>
              <a:off x="449042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1578" name="TextBox 1577">
              <a:extLst>
                <a:ext uri="{FF2B5EF4-FFF2-40B4-BE49-F238E27FC236}">
                  <a16:creationId xmlns:a16="http://schemas.microsoft.com/office/drawing/2014/main" id="{A9251B52-B930-8E95-7F99-BF82AFEA7448}"/>
                </a:ext>
              </a:extLst>
            </p:cNvPr>
            <p:cNvSpPr txBox="1"/>
            <p:nvPr/>
          </p:nvSpPr>
          <p:spPr bwMode="auto">
            <a:xfrm>
              <a:off x="474431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1579" name="TextBox 1578">
              <a:extLst>
                <a:ext uri="{FF2B5EF4-FFF2-40B4-BE49-F238E27FC236}">
                  <a16:creationId xmlns:a16="http://schemas.microsoft.com/office/drawing/2014/main" id="{F22C60C3-6ED3-CDD4-3CA7-92EF025E2C52}"/>
                </a:ext>
              </a:extLst>
            </p:cNvPr>
            <p:cNvSpPr txBox="1"/>
            <p:nvPr/>
          </p:nvSpPr>
          <p:spPr bwMode="auto">
            <a:xfrm>
              <a:off x="499819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1580" name="TextBox 1579">
              <a:extLst>
                <a:ext uri="{FF2B5EF4-FFF2-40B4-BE49-F238E27FC236}">
                  <a16:creationId xmlns:a16="http://schemas.microsoft.com/office/drawing/2014/main" id="{B248BAFD-9CAB-AD6F-4DB3-4BAA7BA70F52}"/>
                </a:ext>
              </a:extLst>
            </p:cNvPr>
            <p:cNvSpPr txBox="1"/>
            <p:nvPr/>
          </p:nvSpPr>
          <p:spPr bwMode="auto">
            <a:xfrm>
              <a:off x="525208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581" name="TextBox 1580">
              <a:extLst>
                <a:ext uri="{FF2B5EF4-FFF2-40B4-BE49-F238E27FC236}">
                  <a16:creationId xmlns:a16="http://schemas.microsoft.com/office/drawing/2014/main" id="{FAA9AB46-939D-79E4-7A2D-56340A4636FE}"/>
                </a:ext>
              </a:extLst>
            </p:cNvPr>
            <p:cNvSpPr txBox="1"/>
            <p:nvPr/>
          </p:nvSpPr>
          <p:spPr bwMode="auto">
            <a:xfrm>
              <a:off x="5505965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1582" name="TextBox 1581">
              <a:extLst>
                <a:ext uri="{FF2B5EF4-FFF2-40B4-BE49-F238E27FC236}">
                  <a16:creationId xmlns:a16="http://schemas.microsoft.com/office/drawing/2014/main" id="{03292B06-0235-9B86-9213-47A42AD2E70A}"/>
                </a:ext>
              </a:extLst>
            </p:cNvPr>
            <p:cNvSpPr txBox="1"/>
            <p:nvPr/>
          </p:nvSpPr>
          <p:spPr bwMode="auto">
            <a:xfrm>
              <a:off x="5759849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1583" name="TextBox 1582">
              <a:extLst>
                <a:ext uri="{FF2B5EF4-FFF2-40B4-BE49-F238E27FC236}">
                  <a16:creationId xmlns:a16="http://schemas.microsoft.com/office/drawing/2014/main" id="{41FAF9DE-3362-51F1-E353-F11B9892001C}"/>
                </a:ext>
              </a:extLst>
            </p:cNvPr>
            <p:cNvSpPr txBox="1"/>
            <p:nvPr/>
          </p:nvSpPr>
          <p:spPr bwMode="auto">
            <a:xfrm>
              <a:off x="6013733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1584" name="TextBox 1583">
              <a:extLst>
                <a:ext uri="{FF2B5EF4-FFF2-40B4-BE49-F238E27FC236}">
                  <a16:creationId xmlns:a16="http://schemas.microsoft.com/office/drawing/2014/main" id="{9897CAC8-3E0E-9DFA-5C0A-E2CF6B49D44A}"/>
                </a:ext>
              </a:extLst>
            </p:cNvPr>
            <p:cNvSpPr txBox="1"/>
            <p:nvPr/>
          </p:nvSpPr>
          <p:spPr bwMode="auto">
            <a:xfrm>
              <a:off x="6267617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1585" name="TextBox 1584">
              <a:extLst>
                <a:ext uri="{FF2B5EF4-FFF2-40B4-BE49-F238E27FC236}">
                  <a16:creationId xmlns:a16="http://schemas.microsoft.com/office/drawing/2014/main" id="{BFCF83FC-6B71-D656-EAF5-EE905AC0E88A}"/>
                </a:ext>
              </a:extLst>
            </p:cNvPr>
            <p:cNvSpPr txBox="1"/>
            <p:nvPr/>
          </p:nvSpPr>
          <p:spPr bwMode="auto">
            <a:xfrm>
              <a:off x="6521501" y="4656000"/>
              <a:ext cx="283901" cy="18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40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A6A758-0368-62DD-2D10-92ABB922A8F8}"/>
              </a:ext>
            </a:extLst>
          </p:cNvPr>
          <p:cNvSpPr txBox="1"/>
          <p:nvPr/>
        </p:nvSpPr>
        <p:spPr bwMode="auto">
          <a:xfrm>
            <a:off x="4955710" y="2434581"/>
            <a:ext cx="212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Tala + Enza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899C06-5571-C4C7-BECE-1876F21316A6}"/>
              </a:ext>
            </a:extLst>
          </p:cNvPr>
          <p:cNvSpPr txBox="1"/>
          <p:nvPr/>
        </p:nvSpPr>
        <p:spPr bwMode="auto">
          <a:xfrm>
            <a:off x="4787336" y="3059142"/>
            <a:ext cx="212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Enza</a:t>
            </a:r>
          </a:p>
        </p:txBody>
      </p:sp>
      <p:grpSp>
        <p:nvGrpSpPr>
          <p:cNvPr id="2044" name="Group 2043">
            <a:extLst>
              <a:ext uri="{FF2B5EF4-FFF2-40B4-BE49-F238E27FC236}">
                <a16:creationId xmlns:a16="http://schemas.microsoft.com/office/drawing/2014/main" id="{DE9296F1-79C1-5584-745E-50A77F4A8A4B}"/>
              </a:ext>
            </a:extLst>
          </p:cNvPr>
          <p:cNvGrpSpPr/>
          <p:nvPr/>
        </p:nvGrpSpPr>
        <p:grpSpPr>
          <a:xfrm>
            <a:off x="1237063" y="1793232"/>
            <a:ext cx="5278813" cy="1304496"/>
            <a:chOff x="1673225" y="590550"/>
            <a:chExt cx="9918700" cy="2451100"/>
          </a:xfrm>
        </p:grpSpPr>
        <p:sp>
          <p:nvSpPr>
            <p:cNvPr id="2376" name="Freeform 2375">
              <a:extLst>
                <a:ext uri="{FF2B5EF4-FFF2-40B4-BE49-F238E27FC236}">
                  <a16:creationId xmlns:a16="http://schemas.microsoft.com/office/drawing/2014/main" id="{EE3BFFF2-B683-338B-6012-5DF4BB7D5EE6}"/>
                </a:ext>
              </a:extLst>
            </p:cNvPr>
            <p:cNvSpPr/>
            <p:nvPr/>
          </p:nvSpPr>
          <p:spPr bwMode="auto">
            <a:xfrm>
              <a:off x="5927725" y="1492250"/>
              <a:ext cx="5664200" cy="1549400"/>
            </a:xfrm>
            <a:custGeom>
              <a:avLst/>
              <a:gdLst>
                <a:gd name="connsiteX0" fmla="*/ 5664200 w 5664200"/>
                <a:gd name="connsiteY0" fmla="*/ 1549400 h 1549400"/>
                <a:gd name="connsiteX1" fmla="*/ 4479925 w 5664200"/>
                <a:gd name="connsiteY1" fmla="*/ 1549400 h 1549400"/>
                <a:gd name="connsiteX2" fmla="*/ 4479925 w 5664200"/>
                <a:gd name="connsiteY2" fmla="*/ 1155700 h 1549400"/>
                <a:gd name="connsiteX3" fmla="*/ 3756025 w 5664200"/>
                <a:gd name="connsiteY3" fmla="*/ 1155700 h 1549400"/>
                <a:gd name="connsiteX4" fmla="*/ 3756025 w 5664200"/>
                <a:gd name="connsiteY4" fmla="*/ 1069975 h 1549400"/>
                <a:gd name="connsiteX5" fmla="*/ 3692525 w 5664200"/>
                <a:gd name="connsiteY5" fmla="*/ 1069975 h 1549400"/>
                <a:gd name="connsiteX6" fmla="*/ 3692525 w 5664200"/>
                <a:gd name="connsiteY6" fmla="*/ 1006475 h 1549400"/>
                <a:gd name="connsiteX7" fmla="*/ 3470275 w 5664200"/>
                <a:gd name="connsiteY7" fmla="*/ 1006475 h 1549400"/>
                <a:gd name="connsiteX8" fmla="*/ 3470275 w 5664200"/>
                <a:gd name="connsiteY8" fmla="*/ 933450 h 1549400"/>
                <a:gd name="connsiteX9" fmla="*/ 3317875 w 5664200"/>
                <a:gd name="connsiteY9" fmla="*/ 933450 h 1549400"/>
                <a:gd name="connsiteX10" fmla="*/ 3317875 w 5664200"/>
                <a:gd name="connsiteY10" fmla="*/ 895350 h 1549400"/>
                <a:gd name="connsiteX11" fmla="*/ 3279775 w 5664200"/>
                <a:gd name="connsiteY11" fmla="*/ 895350 h 1549400"/>
                <a:gd name="connsiteX12" fmla="*/ 3279775 w 5664200"/>
                <a:gd name="connsiteY12" fmla="*/ 847725 h 1549400"/>
                <a:gd name="connsiteX13" fmla="*/ 3028950 w 5664200"/>
                <a:gd name="connsiteY13" fmla="*/ 847725 h 1549400"/>
                <a:gd name="connsiteX14" fmla="*/ 3028950 w 5664200"/>
                <a:gd name="connsiteY14" fmla="*/ 815975 h 1549400"/>
                <a:gd name="connsiteX15" fmla="*/ 2917825 w 5664200"/>
                <a:gd name="connsiteY15" fmla="*/ 815975 h 1549400"/>
                <a:gd name="connsiteX16" fmla="*/ 2917825 w 5664200"/>
                <a:gd name="connsiteY16" fmla="*/ 784225 h 1549400"/>
                <a:gd name="connsiteX17" fmla="*/ 2860675 w 5664200"/>
                <a:gd name="connsiteY17" fmla="*/ 784225 h 1549400"/>
                <a:gd name="connsiteX18" fmla="*/ 2860675 w 5664200"/>
                <a:gd name="connsiteY18" fmla="*/ 749300 h 1549400"/>
                <a:gd name="connsiteX19" fmla="*/ 2724150 w 5664200"/>
                <a:gd name="connsiteY19" fmla="*/ 749300 h 1549400"/>
                <a:gd name="connsiteX20" fmla="*/ 2724150 w 5664200"/>
                <a:gd name="connsiteY20" fmla="*/ 720725 h 1549400"/>
                <a:gd name="connsiteX21" fmla="*/ 2613025 w 5664200"/>
                <a:gd name="connsiteY21" fmla="*/ 720725 h 1549400"/>
                <a:gd name="connsiteX22" fmla="*/ 2613025 w 5664200"/>
                <a:gd name="connsiteY22" fmla="*/ 685800 h 1549400"/>
                <a:gd name="connsiteX23" fmla="*/ 2578100 w 5664200"/>
                <a:gd name="connsiteY23" fmla="*/ 685800 h 1549400"/>
                <a:gd name="connsiteX24" fmla="*/ 2578100 w 5664200"/>
                <a:gd name="connsiteY24" fmla="*/ 657225 h 1549400"/>
                <a:gd name="connsiteX25" fmla="*/ 2435225 w 5664200"/>
                <a:gd name="connsiteY25" fmla="*/ 657225 h 1549400"/>
                <a:gd name="connsiteX26" fmla="*/ 2435225 w 5664200"/>
                <a:gd name="connsiteY26" fmla="*/ 609600 h 1549400"/>
                <a:gd name="connsiteX27" fmla="*/ 2406650 w 5664200"/>
                <a:gd name="connsiteY27" fmla="*/ 609600 h 1549400"/>
                <a:gd name="connsiteX28" fmla="*/ 2406650 w 5664200"/>
                <a:gd name="connsiteY28" fmla="*/ 577850 h 1549400"/>
                <a:gd name="connsiteX29" fmla="*/ 2314575 w 5664200"/>
                <a:gd name="connsiteY29" fmla="*/ 577850 h 1549400"/>
                <a:gd name="connsiteX30" fmla="*/ 2314575 w 5664200"/>
                <a:gd name="connsiteY30" fmla="*/ 536575 h 1549400"/>
                <a:gd name="connsiteX31" fmla="*/ 2263775 w 5664200"/>
                <a:gd name="connsiteY31" fmla="*/ 536575 h 1549400"/>
                <a:gd name="connsiteX32" fmla="*/ 2263775 w 5664200"/>
                <a:gd name="connsiteY32" fmla="*/ 536575 h 1549400"/>
                <a:gd name="connsiteX33" fmla="*/ 2263775 w 5664200"/>
                <a:gd name="connsiteY33" fmla="*/ 511175 h 1549400"/>
                <a:gd name="connsiteX34" fmla="*/ 2174875 w 5664200"/>
                <a:gd name="connsiteY34" fmla="*/ 511175 h 1549400"/>
                <a:gd name="connsiteX35" fmla="*/ 2174875 w 5664200"/>
                <a:gd name="connsiteY35" fmla="*/ 482600 h 1549400"/>
                <a:gd name="connsiteX36" fmla="*/ 2009775 w 5664200"/>
                <a:gd name="connsiteY36" fmla="*/ 482600 h 1549400"/>
                <a:gd name="connsiteX37" fmla="*/ 2009775 w 5664200"/>
                <a:gd name="connsiteY37" fmla="*/ 460375 h 1549400"/>
                <a:gd name="connsiteX38" fmla="*/ 1873250 w 5664200"/>
                <a:gd name="connsiteY38" fmla="*/ 460375 h 1549400"/>
                <a:gd name="connsiteX39" fmla="*/ 1873250 w 5664200"/>
                <a:gd name="connsiteY39" fmla="*/ 460375 h 1549400"/>
                <a:gd name="connsiteX40" fmla="*/ 1873250 w 5664200"/>
                <a:gd name="connsiteY40" fmla="*/ 434975 h 1549400"/>
                <a:gd name="connsiteX41" fmla="*/ 1831975 w 5664200"/>
                <a:gd name="connsiteY41" fmla="*/ 434975 h 1549400"/>
                <a:gd name="connsiteX42" fmla="*/ 1831975 w 5664200"/>
                <a:gd name="connsiteY42" fmla="*/ 393700 h 1549400"/>
                <a:gd name="connsiteX43" fmla="*/ 1711325 w 5664200"/>
                <a:gd name="connsiteY43" fmla="*/ 393700 h 1549400"/>
                <a:gd name="connsiteX44" fmla="*/ 1711325 w 5664200"/>
                <a:gd name="connsiteY44" fmla="*/ 333375 h 1549400"/>
                <a:gd name="connsiteX45" fmla="*/ 1625600 w 5664200"/>
                <a:gd name="connsiteY45" fmla="*/ 333375 h 1549400"/>
                <a:gd name="connsiteX46" fmla="*/ 1625600 w 5664200"/>
                <a:gd name="connsiteY46" fmla="*/ 298450 h 1549400"/>
                <a:gd name="connsiteX47" fmla="*/ 1562100 w 5664200"/>
                <a:gd name="connsiteY47" fmla="*/ 298450 h 1549400"/>
                <a:gd name="connsiteX48" fmla="*/ 1562100 w 5664200"/>
                <a:gd name="connsiteY48" fmla="*/ 263525 h 1549400"/>
                <a:gd name="connsiteX49" fmla="*/ 1146175 w 5664200"/>
                <a:gd name="connsiteY49" fmla="*/ 263525 h 1549400"/>
                <a:gd name="connsiteX50" fmla="*/ 1146175 w 5664200"/>
                <a:gd name="connsiteY50" fmla="*/ 215900 h 1549400"/>
                <a:gd name="connsiteX51" fmla="*/ 942975 w 5664200"/>
                <a:gd name="connsiteY51" fmla="*/ 215900 h 1549400"/>
                <a:gd name="connsiteX52" fmla="*/ 942975 w 5664200"/>
                <a:gd name="connsiteY52" fmla="*/ 184150 h 1549400"/>
                <a:gd name="connsiteX53" fmla="*/ 774700 w 5664200"/>
                <a:gd name="connsiteY53" fmla="*/ 184150 h 1549400"/>
                <a:gd name="connsiteX54" fmla="*/ 774700 w 5664200"/>
                <a:gd name="connsiteY54" fmla="*/ 152400 h 1549400"/>
                <a:gd name="connsiteX55" fmla="*/ 692150 w 5664200"/>
                <a:gd name="connsiteY55" fmla="*/ 152400 h 1549400"/>
                <a:gd name="connsiteX56" fmla="*/ 692150 w 5664200"/>
                <a:gd name="connsiteY56" fmla="*/ 152400 h 1549400"/>
                <a:gd name="connsiteX57" fmla="*/ 692150 w 5664200"/>
                <a:gd name="connsiteY57" fmla="*/ 117475 h 1549400"/>
                <a:gd name="connsiteX58" fmla="*/ 454025 w 5664200"/>
                <a:gd name="connsiteY58" fmla="*/ 117475 h 1549400"/>
                <a:gd name="connsiteX59" fmla="*/ 454025 w 5664200"/>
                <a:gd name="connsiteY59" fmla="*/ 101600 h 1549400"/>
                <a:gd name="connsiteX60" fmla="*/ 317500 w 5664200"/>
                <a:gd name="connsiteY60" fmla="*/ 101600 h 1549400"/>
                <a:gd name="connsiteX61" fmla="*/ 317500 w 5664200"/>
                <a:gd name="connsiteY61" fmla="*/ 69850 h 1549400"/>
                <a:gd name="connsiteX62" fmla="*/ 273050 w 5664200"/>
                <a:gd name="connsiteY62" fmla="*/ 69850 h 1549400"/>
                <a:gd name="connsiteX63" fmla="*/ 273050 w 5664200"/>
                <a:gd name="connsiteY63" fmla="*/ 47625 h 1549400"/>
                <a:gd name="connsiteX64" fmla="*/ 165100 w 5664200"/>
                <a:gd name="connsiteY64" fmla="*/ 47625 h 1549400"/>
                <a:gd name="connsiteX65" fmla="*/ 165100 w 5664200"/>
                <a:gd name="connsiteY65" fmla="*/ 47625 h 1549400"/>
                <a:gd name="connsiteX66" fmla="*/ 165100 w 5664200"/>
                <a:gd name="connsiteY66" fmla="*/ 19050 h 1549400"/>
                <a:gd name="connsiteX67" fmla="*/ 117475 w 5664200"/>
                <a:gd name="connsiteY67" fmla="*/ 19050 h 1549400"/>
                <a:gd name="connsiteX68" fmla="*/ 117475 w 5664200"/>
                <a:gd name="connsiteY68" fmla="*/ 0 h 1549400"/>
                <a:gd name="connsiteX69" fmla="*/ 0 w 5664200"/>
                <a:gd name="connsiteY69" fmla="*/ 0 h 1549400"/>
                <a:gd name="connsiteX70" fmla="*/ 0 w 5664200"/>
                <a:gd name="connsiteY70" fmla="*/ 0 h 1549400"/>
                <a:gd name="connsiteX71" fmla="*/ 0 w 5664200"/>
                <a:gd name="connsiteY71" fmla="*/ 0 h 1549400"/>
                <a:gd name="connsiteX72" fmla="*/ 0 w 5664200"/>
                <a:gd name="connsiteY72" fmla="*/ 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664200" h="1549400">
                  <a:moveTo>
                    <a:pt x="5664200" y="1549400"/>
                  </a:moveTo>
                  <a:lnTo>
                    <a:pt x="4479925" y="1549400"/>
                  </a:lnTo>
                  <a:lnTo>
                    <a:pt x="4479925" y="1155700"/>
                  </a:lnTo>
                  <a:lnTo>
                    <a:pt x="3756025" y="1155700"/>
                  </a:lnTo>
                  <a:lnTo>
                    <a:pt x="3756025" y="1069975"/>
                  </a:lnTo>
                  <a:lnTo>
                    <a:pt x="3692525" y="1069975"/>
                  </a:lnTo>
                  <a:lnTo>
                    <a:pt x="3692525" y="1006475"/>
                  </a:lnTo>
                  <a:lnTo>
                    <a:pt x="3470275" y="1006475"/>
                  </a:lnTo>
                  <a:lnTo>
                    <a:pt x="3470275" y="933450"/>
                  </a:lnTo>
                  <a:lnTo>
                    <a:pt x="3317875" y="933450"/>
                  </a:lnTo>
                  <a:lnTo>
                    <a:pt x="3317875" y="895350"/>
                  </a:lnTo>
                  <a:lnTo>
                    <a:pt x="3279775" y="895350"/>
                  </a:lnTo>
                  <a:lnTo>
                    <a:pt x="3279775" y="847725"/>
                  </a:lnTo>
                  <a:lnTo>
                    <a:pt x="3028950" y="847725"/>
                  </a:lnTo>
                  <a:lnTo>
                    <a:pt x="3028950" y="815975"/>
                  </a:lnTo>
                  <a:lnTo>
                    <a:pt x="2917825" y="815975"/>
                  </a:lnTo>
                  <a:lnTo>
                    <a:pt x="2917825" y="784225"/>
                  </a:lnTo>
                  <a:lnTo>
                    <a:pt x="2860675" y="784225"/>
                  </a:lnTo>
                  <a:lnTo>
                    <a:pt x="2860675" y="749300"/>
                  </a:lnTo>
                  <a:lnTo>
                    <a:pt x="2724150" y="749300"/>
                  </a:lnTo>
                  <a:lnTo>
                    <a:pt x="2724150" y="720725"/>
                  </a:lnTo>
                  <a:lnTo>
                    <a:pt x="2613025" y="720725"/>
                  </a:lnTo>
                  <a:lnTo>
                    <a:pt x="2613025" y="685800"/>
                  </a:lnTo>
                  <a:lnTo>
                    <a:pt x="2578100" y="685800"/>
                  </a:lnTo>
                  <a:lnTo>
                    <a:pt x="2578100" y="657225"/>
                  </a:lnTo>
                  <a:lnTo>
                    <a:pt x="2435225" y="657225"/>
                  </a:lnTo>
                  <a:lnTo>
                    <a:pt x="2435225" y="609600"/>
                  </a:lnTo>
                  <a:lnTo>
                    <a:pt x="2406650" y="609600"/>
                  </a:lnTo>
                  <a:lnTo>
                    <a:pt x="2406650" y="577850"/>
                  </a:lnTo>
                  <a:lnTo>
                    <a:pt x="2314575" y="577850"/>
                  </a:lnTo>
                  <a:lnTo>
                    <a:pt x="2314575" y="536575"/>
                  </a:lnTo>
                  <a:lnTo>
                    <a:pt x="2263775" y="536575"/>
                  </a:lnTo>
                  <a:lnTo>
                    <a:pt x="2263775" y="536575"/>
                  </a:lnTo>
                  <a:lnTo>
                    <a:pt x="2263775" y="511175"/>
                  </a:lnTo>
                  <a:lnTo>
                    <a:pt x="2174875" y="511175"/>
                  </a:lnTo>
                  <a:lnTo>
                    <a:pt x="2174875" y="482600"/>
                  </a:lnTo>
                  <a:lnTo>
                    <a:pt x="2009775" y="482600"/>
                  </a:lnTo>
                  <a:lnTo>
                    <a:pt x="2009775" y="460375"/>
                  </a:lnTo>
                  <a:lnTo>
                    <a:pt x="1873250" y="460375"/>
                  </a:lnTo>
                  <a:lnTo>
                    <a:pt x="1873250" y="460375"/>
                  </a:lnTo>
                  <a:lnTo>
                    <a:pt x="1873250" y="434975"/>
                  </a:lnTo>
                  <a:lnTo>
                    <a:pt x="1831975" y="434975"/>
                  </a:lnTo>
                  <a:lnTo>
                    <a:pt x="1831975" y="393700"/>
                  </a:lnTo>
                  <a:lnTo>
                    <a:pt x="1711325" y="393700"/>
                  </a:lnTo>
                  <a:lnTo>
                    <a:pt x="1711325" y="333375"/>
                  </a:lnTo>
                  <a:lnTo>
                    <a:pt x="1625600" y="333375"/>
                  </a:lnTo>
                  <a:lnTo>
                    <a:pt x="1625600" y="298450"/>
                  </a:lnTo>
                  <a:lnTo>
                    <a:pt x="1562100" y="298450"/>
                  </a:lnTo>
                  <a:lnTo>
                    <a:pt x="1562100" y="263525"/>
                  </a:lnTo>
                  <a:lnTo>
                    <a:pt x="1146175" y="263525"/>
                  </a:lnTo>
                  <a:lnTo>
                    <a:pt x="1146175" y="215900"/>
                  </a:lnTo>
                  <a:lnTo>
                    <a:pt x="942975" y="215900"/>
                  </a:lnTo>
                  <a:lnTo>
                    <a:pt x="942975" y="184150"/>
                  </a:lnTo>
                  <a:lnTo>
                    <a:pt x="774700" y="184150"/>
                  </a:lnTo>
                  <a:lnTo>
                    <a:pt x="774700" y="152400"/>
                  </a:lnTo>
                  <a:lnTo>
                    <a:pt x="692150" y="152400"/>
                  </a:lnTo>
                  <a:lnTo>
                    <a:pt x="692150" y="152400"/>
                  </a:lnTo>
                  <a:lnTo>
                    <a:pt x="692150" y="117475"/>
                  </a:lnTo>
                  <a:lnTo>
                    <a:pt x="454025" y="117475"/>
                  </a:lnTo>
                  <a:lnTo>
                    <a:pt x="454025" y="101600"/>
                  </a:lnTo>
                  <a:lnTo>
                    <a:pt x="317500" y="101600"/>
                  </a:lnTo>
                  <a:lnTo>
                    <a:pt x="317500" y="69850"/>
                  </a:lnTo>
                  <a:lnTo>
                    <a:pt x="273050" y="69850"/>
                  </a:lnTo>
                  <a:lnTo>
                    <a:pt x="273050" y="47625"/>
                  </a:lnTo>
                  <a:lnTo>
                    <a:pt x="165100" y="47625"/>
                  </a:lnTo>
                  <a:lnTo>
                    <a:pt x="165100" y="47625"/>
                  </a:lnTo>
                  <a:lnTo>
                    <a:pt x="165100" y="19050"/>
                  </a:lnTo>
                  <a:lnTo>
                    <a:pt x="117475" y="19050"/>
                  </a:lnTo>
                  <a:lnTo>
                    <a:pt x="11747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7" name="Freeform 2376">
              <a:extLst>
                <a:ext uri="{FF2B5EF4-FFF2-40B4-BE49-F238E27FC236}">
                  <a16:creationId xmlns:a16="http://schemas.microsoft.com/office/drawing/2014/main" id="{D9F7F68F-B027-D1E4-9BA4-E18777580BE6}"/>
                </a:ext>
              </a:extLst>
            </p:cNvPr>
            <p:cNvSpPr/>
            <p:nvPr/>
          </p:nvSpPr>
          <p:spPr bwMode="auto">
            <a:xfrm>
              <a:off x="1673225" y="590550"/>
              <a:ext cx="4257675" cy="895350"/>
            </a:xfrm>
            <a:custGeom>
              <a:avLst/>
              <a:gdLst>
                <a:gd name="connsiteX0" fmla="*/ 4257675 w 4257675"/>
                <a:gd name="connsiteY0" fmla="*/ 895350 h 895350"/>
                <a:gd name="connsiteX1" fmla="*/ 4235450 w 4257675"/>
                <a:gd name="connsiteY1" fmla="*/ 873125 h 895350"/>
                <a:gd name="connsiteX2" fmla="*/ 4060825 w 4257675"/>
                <a:gd name="connsiteY2" fmla="*/ 873125 h 895350"/>
                <a:gd name="connsiteX3" fmla="*/ 4060825 w 4257675"/>
                <a:gd name="connsiteY3" fmla="*/ 841375 h 895350"/>
                <a:gd name="connsiteX4" fmla="*/ 4013200 w 4257675"/>
                <a:gd name="connsiteY4" fmla="*/ 841375 h 895350"/>
                <a:gd name="connsiteX5" fmla="*/ 4013200 w 4257675"/>
                <a:gd name="connsiteY5" fmla="*/ 806450 h 895350"/>
                <a:gd name="connsiteX6" fmla="*/ 3943350 w 4257675"/>
                <a:gd name="connsiteY6" fmla="*/ 806450 h 895350"/>
                <a:gd name="connsiteX7" fmla="*/ 3943350 w 4257675"/>
                <a:gd name="connsiteY7" fmla="*/ 768350 h 895350"/>
                <a:gd name="connsiteX8" fmla="*/ 3886200 w 4257675"/>
                <a:gd name="connsiteY8" fmla="*/ 768350 h 895350"/>
                <a:gd name="connsiteX9" fmla="*/ 3886200 w 4257675"/>
                <a:gd name="connsiteY9" fmla="*/ 768350 h 895350"/>
                <a:gd name="connsiteX10" fmla="*/ 3886200 w 4257675"/>
                <a:gd name="connsiteY10" fmla="*/ 736600 h 895350"/>
                <a:gd name="connsiteX11" fmla="*/ 3819525 w 4257675"/>
                <a:gd name="connsiteY11" fmla="*/ 736600 h 895350"/>
                <a:gd name="connsiteX12" fmla="*/ 3819525 w 4257675"/>
                <a:gd name="connsiteY12" fmla="*/ 736600 h 895350"/>
                <a:gd name="connsiteX13" fmla="*/ 3819525 w 4257675"/>
                <a:gd name="connsiteY13" fmla="*/ 736600 h 895350"/>
                <a:gd name="connsiteX14" fmla="*/ 3819525 w 4257675"/>
                <a:gd name="connsiteY14" fmla="*/ 708025 h 895350"/>
                <a:gd name="connsiteX15" fmla="*/ 3733800 w 4257675"/>
                <a:gd name="connsiteY15" fmla="*/ 708025 h 895350"/>
                <a:gd name="connsiteX16" fmla="*/ 3733800 w 4257675"/>
                <a:gd name="connsiteY16" fmla="*/ 679450 h 895350"/>
                <a:gd name="connsiteX17" fmla="*/ 3702050 w 4257675"/>
                <a:gd name="connsiteY17" fmla="*/ 679450 h 895350"/>
                <a:gd name="connsiteX18" fmla="*/ 3702050 w 4257675"/>
                <a:gd name="connsiteY18" fmla="*/ 679450 h 895350"/>
                <a:gd name="connsiteX19" fmla="*/ 3702050 w 4257675"/>
                <a:gd name="connsiteY19" fmla="*/ 679450 h 895350"/>
                <a:gd name="connsiteX20" fmla="*/ 3638550 w 4257675"/>
                <a:gd name="connsiteY20" fmla="*/ 679450 h 895350"/>
                <a:gd name="connsiteX21" fmla="*/ 3638550 w 4257675"/>
                <a:gd name="connsiteY21" fmla="*/ 635000 h 895350"/>
                <a:gd name="connsiteX22" fmla="*/ 3460750 w 4257675"/>
                <a:gd name="connsiteY22" fmla="*/ 635000 h 895350"/>
                <a:gd name="connsiteX23" fmla="*/ 3460750 w 4257675"/>
                <a:gd name="connsiteY23" fmla="*/ 581025 h 895350"/>
                <a:gd name="connsiteX24" fmla="*/ 3349625 w 4257675"/>
                <a:gd name="connsiteY24" fmla="*/ 581025 h 895350"/>
                <a:gd name="connsiteX25" fmla="*/ 3349625 w 4257675"/>
                <a:gd name="connsiteY25" fmla="*/ 549275 h 895350"/>
                <a:gd name="connsiteX26" fmla="*/ 3260725 w 4257675"/>
                <a:gd name="connsiteY26" fmla="*/ 549275 h 895350"/>
                <a:gd name="connsiteX27" fmla="*/ 3260725 w 4257675"/>
                <a:gd name="connsiteY27" fmla="*/ 549275 h 895350"/>
                <a:gd name="connsiteX28" fmla="*/ 3260725 w 4257675"/>
                <a:gd name="connsiteY28" fmla="*/ 517525 h 895350"/>
                <a:gd name="connsiteX29" fmla="*/ 3171825 w 4257675"/>
                <a:gd name="connsiteY29" fmla="*/ 517525 h 895350"/>
                <a:gd name="connsiteX30" fmla="*/ 3171825 w 4257675"/>
                <a:gd name="connsiteY30" fmla="*/ 492125 h 895350"/>
                <a:gd name="connsiteX31" fmla="*/ 2994025 w 4257675"/>
                <a:gd name="connsiteY31" fmla="*/ 492125 h 895350"/>
                <a:gd name="connsiteX32" fmla="*/ 2994025 w 4257675"/>
                <a:gd name="connsiteY32" fmla="*/ 469900 h 895350"/>
                <a:gd name="connsiteX33" fmla="*/ 2873375 w 4257675"/>
                <a:gd name="connsiteY33" fmla="*/ 469900 h 895350"/>
                <a:gd name="connsiteX34" fmla="*/ 2873375 w 4257675"/>
                <a:gd name="connsiteY34" fmla="*/ 444500 h 895350"/>
                <a:gd name="connsiteX35" fmla="*/ 2771775 w 4257675"/>
                <a:gd name="connsiteY35" fmla="*/ 444500 h 895350"/>
                <a:gd name="connsiteX36" fmla="*/ 2771775 w 4257675"/>
                <a:gd name="connsiteY36" fmla="*/ 419100 h 895350"/>
                <a:gd name="connsiteX37" fmla="*/ 2660650 w 4257675"/>
                <a:gd name="connsiteY37" fmla="*/ 419100 h 895350"/>
                <a:gd name="connsiteX38" fmla="*/ 2660650 w 4257675"/>
                <a:gd name="connsiteY38" fmla="*/ 384175 h 895350"/>
                <a:gd name="connsiteX39" fmla="*/ 2565400 w 4257675"/>
                <a:gd name="connsiteY39" fmla="*/ 384175 h 895350"/>
                <a:gd name="connsiteX40" fmla="*/ 2565400 w 4257675"/>
                <a:gd name="connsiteY40" fmla="*/ 384175 h 895350"/>
                <a:gd name="connsiteX41" fmla="*/ 2565400 w 4257675"/>
                <a:gd name="connsiteY41" fmla="*/ 355600 h 895350"/>
                <a:gd name="connsiteX42" fmla="*/ 2479675 w 4257675"/>
                <a:gd name="connsiteY42" fmla="*/ 355600 h 895350"/>
                <a:gd name="connsiteX43" fmla="*/ 2479675 w 4257675"/>
                <a:gd name="connsiteY43" fmla="*/ 333375 h 895350"/>
                <a:gd name="connsiteX44" fmla="*/ 2320925 w 4257675"/>
                <a:gd name="connsiteY44" fmla="*/ 333375 h 895350"/>
                <a:gd name="connsiteX45" fmla="*/ 2320925 w 4257675"/>
                <a:gd name="connsiteY45" fmla="*/ 333375 h 895350"/>
                <a:gd name="connsiteX46" fmla="*/ 2320925 w 4257675"/>
                <a:gd name="connsiteY46" fmla="*/ 304800 h 895350"/>
                <a:gd name="connsiteX47" fmla="*/ 2276475 w 4257675"/>
                <a:gd name="connsiteY47" fmla="*/ 304800 h 895350"/>
                <a:gd name="connsiteX48" fmla="*/ 2276475 w 4257675"/>
                <a:gd name="connsiteY48" fmla="*/ 282575 h 895350"/>
                <a:gd name="connsiteX49" fmla="*/ 2095500 w 4257675"/>
                <a:gd name="connsiteY49" fmla="*/ 282575 h 895350"/>
                <a:gd name="connsiteX50" fmla="*/ 2095500 w 4257675"/>
                <a:gd name="connsiteY50" fmla="*/ 282575 h 895350"/>
                <a:gd name="connsiteX51" fmla="*/ 2095500 w 4257675"/>
                <a:gd name="connsiteY51" fmla="*/ 282575 h 895350"/>
                <a:gd name="connsiteX52" fmla="*/ 1901825 w 4257675"/>
                <a:gd name="connsiteY52" fmla="*/ 282575 h 895350"/>
                <a:gd name="connsiteX53" fmla="*/ 1901825 w 4257675"/>
                <a:gd name="connsiteY53" fmla="*/ 228600 h 895350"/>
                <a:gd name="connsiteX54" fmla="*/ 1857375 w 4257675"/>
                <a:gd name="connsiteY54" fmla="*/ 228600 h 895350"/>
                <a:gd name="connsiteX55" fmla="*/ 1857375 w 4257675"/>
                <a:gd name="connsiteY55" fmla="*/ 196850 h 895350"/>
                <a:gd name="connsiteX56" fmla="*/ 1689100 w 4257675"/>
                <a:gd name="connsiteY56" fmla="*/ 196850 h 895350"/>
                <a:gd name="connsiteX57" fmla="*/ 1689100 w 4257675"/>
                <a:gd name="connsiteY57" fmla="*/ 196850 h 895350"/>
                <a:gd name="connsiteX58" fmla="*/ 1689100 w 4257675"/>
                <a:gd name="connsiteY58" fmla="*/ 165100 h 895350"/>
                <a:gd name="connsiteX59" fmla="*/ 1622425 w 4257675"/>
                <a:gd name="connsiteY59" fmla="*/ 165100 h 895350"/>
                <a:gd name="connsiteX60" fmla="*/ 1622425 w 4257675"/>
                <a:gd name="connsiteY60" fmla="*/ 165100 h 895350"/>
                <a:gd name="connsiteX61" fmla="*/ 1387475 w 4257675"/>
                <a:gd name="connsiteY61" fmla="*/ 165100 h 895350"/>
                <a:gd name="connsiteX62" fmla="*/ 1387475 w 4257675"/>
                <a:gd name="connsiteY62" fmla="*/ 127000 h 895350"/>
                <a:gd name="connsiteX63" fmla="*/ 1333500 w 4257675"/>
                <a:gd name="connsiteY63" fmla="*/ 127000 h 895350"/>
                <a:gd name="connsiteX64" fmla="*/ 1333500 w 4257675"/>
                <a:gd name="connsiteY64" fmla="*/ 127000 h 895350"/>
                <a:gd name="connsiteX65" fmla="*/ 1333500 w 4257675"/>
                <a:gd name="connsiteY65" fmla="*/ 92075 h 895350"/>
                <a:gd name="connsiteX66" fmla="*/ 939800 w 4257675"/>
                <a:gd name="connsiteY66" fmla="*/ 92075 h 895350"/>
                <a:gd name="connsiteX67" fmla="*/ 939800 w 4257675"/>
                <a:gd name="connsiteY67" fmla="*/ 92075 h 895350"/>
                <a:gd name="connsiteX68" fmla="*/ 939800 w 4257675"/>
                <a:gd name="connsiteY68" fmla="*/ 57150 h 895350"/>
                <a:gd name="connsiteX69" fmla="*/ 666750 w 4257675"/>
                <a:gd name="connsiteY69" fmla="*/ 57150 h 895350"/>
                <a:gd name="connsiteX70" fmla="*/ 666750 w 4257675"/>
                <a:gd name="connsiteY70" fmla="*/ 28575 h 895350"/>
                <a:gd name="connsiteX71" fmla="*/ 590550 w 4257675"/>
                <a:gd name="connsiteY71" fmla="*/ 28575 h 895350"/>
                <a:gd name="connsiteX72" fmla="*/ 590550 w 4257675"/>
                <a:gd name="connsiteY72" fmla="*/ 0 h 895350"/>
                <a:gd name="connsiteX73" fmla="*/ 0 w 4257675"/>
                <a:gd name="connsiteY73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257675" h="895350">
                  <a:moveTo>
                    <a:pt x="4257675" y="895350"/>
                  </a:moveTo>
                  <a:lnTo>
                    <a:pt x="4235450" y="873125"/>
                  </a:lnTo>
                  <a:lnTo>
                    <a:pt x="4060825" y="873125"/>
                  </a:lnTo>
                  <a:lnTo>
                    <a:pt x="4060825" y="841375"/>
                  </a:lnTo>
                  <a:lnTo>
                    <a:pt x="4013200" y="841375"/>
                  </a:lnTo>
                  <a:lnTo>
                    <a:pt x="4013200" y="806450"/>
                  </a:lnTo>
                  <a:lnTo>
                    <a:pt x="3943350" y="806450"/>
                  </a:lnTo>
                  <a:lnTo>
                    <a:pt x="3943350" y="768350"/>
                  </a:lnTo>
                  <a:lnTo>
                    <a:pt x="3886200" y="768350"/>
                  </a:lnTo>
                  <a:lnTo>
                    <a:pt x="3886200" y="768350"/>
                  </a:lnTo>
                  <a:lnTo>
                    <a:pt x="3886200" y="736600"/>
                  </a:lnTo>
                  <a:lnTo>
                    <a:pt x="3819525" y="736600"/>
                  </a:lnTo>
                  <a:lnTo>
                    <a:pt x="3819525" y="736600"/>
                  </a:lnTo>
                  <a:lnTo>
                    <a:pt x="3819525" y="736600"/>
                  </a:lnTo>
                  <a:lnTo>
                    <a:pt x="3819525" y="708025"/>
                  </a:lnTo>
                  <a:lnTo>
                    <a:pt x="3733800" y="708025"/>
                  </a:lnTo>
                  <a:lnTo>
                    <a:pt x="3733800" y="679450"/>
                  </a:lnTo>
                  <a:lnTo>
                    <a:pt x="3702050" y="679450"/>
                  </a:lnTo>
                  <a:lnTo>
                    <a:pt x="3702050" y="679450"/>
                  </a:lnTo>
                  <a:lnTo>
                    <a:pt x="3702050" y="679450"/>
                  </a:lnTo>
                  <a:lnTo>
                    <a:pt x="3638550" y="679450"/>
                  </a:lnTo>
                  <a:lnTo>
                    <a:pt x="3638550" y="635000"/>
                  </a:lnTo>
                  <a:lnTo>
                    <a:pt x="3460750" y="635000"/>
                  </a:lnTo>
                  <a:lnTo>
                    <a:pt x="3460750" y="581025"/>
                  </a:lnTo>
                  <a:lnTo>
                    <a:pt x="3349625" y="581025"/>
                  </a:lnTo>
                  <a:lnTo>
                    <a:pt x="3349625" y="549275"/>
                  </a:lnTo>
                  <a:lnTo>
                    <a:pt x="3260725" y="549275"/>
                  </a:lnTo>
                  <a:lnTo>
                    <a:pt x="3260725" y="549275"/>
                  </a:lnTo>
                  <a:lnTo>
                    <a:pt x="3260725" y="517525"/>
                  </a:lnTo>
                  <a:lnTo>
                    <a:pt x="3171825" y="517525"/>
                  </a:lnTo>
                  <a:lnTo>
                    <a:pt x="3171825" y="492125"/>
                  </a:lnTo>
                  <a:lnTo>
                    <a:pt x="2994025" y="492125"/>
                  </a:lnTo>
                  <a:lnTo>
                    <a:pt x="2994025" y="469900"/>
                  </a:lnTo>
                  <a:lnTo>
                    <a:pt x="2873375" y="469900"/>
                  </a:lnTo>
                  <a:lnTo>
                    <a:pt x="2873375" y="444500"/>
                  </a:lnTo>
                  <a:lnTo>
                    <a:pt x="2771775" y="444500"/>
                  </a:lnTo>
                  <a:lnTo>
                    <a:pt x="2771775" y="419100"/>
                  </a:lnTo>
                  <a:lnTo>
                    <a:pt x="2660650" y="419100"/>
                  </a:lnTo>
                  <a:lnTo>
                    <a:pt x="2660650" y="384175"/>
                  </a:lnTo>
                  <a:lnTo>
                    <a:pt x="2565400" y="384175"/>
                  </a:lnTo>
                  <a:lnTo>
                    <a:pt x="2565400" y="384175"/>
                  </a:lnTo>
                  <a:lnTo>
                    <a:pt x="2565400" y="355600"/>
                  </a:lnTo>
                  <a:lnTo>
                    <a:pt x="2479675" y="355600"/>
                  </a:lnTo>
                  <a:lnTo>
                    <a:pt x="2479675" y="333375"/>
                  </a:lnTo>
                  <a:lnTo>
                    <a:pt x="2320925" y="333375"/>
                  </a:lnTo>
                  <a:lnTo>
                    <a:pt x="2320925" y="333375"/>
                  </a:lnTo>
                  <a:lnTo>
                    <a:pt x="2320925" y="304800"/>
                  </a:lnTo>
                  <a:lnTo>
                    <a:pt x="2276475" y="304800"/>
                  </a:lnTo>
                  <a:lnTo>
                    <a:pt x="2276475" y="282575"/>
                  </a:lnTo>
                  <a:lnTo>
                    <a:pt x="2095500" y="282575"/>
                  </a:lnTo>
                  <a:lnTo>
                    <a:pt x="2095500" y="282575"/>
                  </a:lnTo>
                  <a:lnTo>
                    <a:pt x="2095500" y="282575"/>
                  </a:lnTo>
                  <a:lnTo>
                    <a:pt x="1901825" y="282575"/>
                  </a:lnTo>
                  <a:lnTo>
                    <a:pt x="1901825" y="228600"/>
                  </a:lnTo>
                  <a:lnTo>
                    <a:pt x="1857375" y="228600"/>
                  </a:lnTo>
                  <a:lnTo>
                    <a:pt x="1857375" y="196850"/>
                  </a:lnTo>
                  <a:lnTo>
                    <a:pt x="1689100" y="196850"/>
                  </a:lnTo>
                  <a:lnTo>
                    <a:pt x="1689100" y="196850"/>
                  </a:lnTo>
                  <a:lnTo>
                    <a:pt x="1689100" y="165100"/>
                  </a:lnTo>
                  <a:lnTo>
                    <a:pt x="1622425" y="165100"/>
                  </a:lnTo>
                  <a:lnTo>
                    <a:pt x="1622425" y="165100"/>
                  </a:lnTo>
                  <a:lnTo>
                    <a:pt x="1387475" y="165100"/>
                  </a:lnTo>
                  <a:lnTo>
                    <a:pt x="1387475" y="127000"/>
                  </a:lnTo>
                  <a:lnTo>
                    <a:pt x="1333500" y="127000"/>
                  </a:lnTo>
                  <a:lnTo>
                    <a:pt x="1333500" y="127000"/>
                  </a:lnTo>
                  <a:lnTo>
                    <a:pt x="1333500" y="92075"/>
                  </a:lnTo>
                  <a:lnTo>
                    <a:pt x="939800" y="92075"/>
                  </a:lnTo>
                  <a:lnTo>
                    <a:pt x="939800" y="92075"/>
                  </a:lnTo>
                  <a:lnTo>
                    <a:pt x="939800" y="57150"/>
                  </a:lnTo>
                  <a:lnTo>
                    <a:pt x="666750" y="57150"/>
                  </a:lnTo>
                  <a:lnTo>
                    <a:pt x="666750" y="28575"/>
                  </a:lnTo>
                  <a:lnTo>
                    <a:pt x="590550" y="28575"/>
                  </a:lnTo>
                  <a:lnTo>
                    <a:pt x="59055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27" name="Group 1626">
            <a:extLst>
              <a:ext uri="{FF2B5EF4-FFF2-40B4-BE49-F238E27FC236}">
                <a16:creationId xmlns:a16="http://schemas.microsoft.com/office/drawing/2014/main" id="{8B581D43-E915-8DBC-2C0E-E46A69DC2DA0}"/>
              </a:ext>
            </a:extLst>
          </p:cNvPr>
          <p:cNvGrpSpPr/>
          <p:nvPr/>
        </p:nvGrpSpPr>
        <p:grpSpPr>
          <a:xfrm>
            <a:off x="1237063" y="1796611"/>
            <a:ext cx="5278813" cy="1236906"/>
            <a:chOff x="1673225" y="596900"/>
            <a:chExt cx="9918700" cy="2324100"/>
          </a:xfrm>
        </p:grpSpPr>
        <p:sp>
          <p:nvSpPr>
            <p:cNvPr id="2040" name="Freeform 2039">
              <a:extLst>
                <a:ext uri="{FF2B5EF4-FFF2-40B4-BE49-F238E27FC236}">
                  <a16:creationId xmlns:a16="http://schemas.microsoft.com/office/drawing/2014/main" id="{B43F5692-6138-BF7B-9AE0-BCE1EBB5DE73}"/>
                </a:ext>
              </a:extLst>
            </p:cNvPr>
            <p:cNvSpPr/>
            <p:nvPr/>
          </p:nvSpPr>
          <p:spPr bwMode="auto">
            <a:xfrm>
              <a:off x="7991475" y="2190750"/>
              <a:ext cx="3600450" cy="730250"/>
            </a:xfrm>
            <a:custGeom>
              <a:avLst/>
              <a:gdLst>
                <a:gd name="connsiteX0" fmla="*/ 3600450 w 3600450"/>
                <a:gd name="connsiteY0" fmla="*/ 730250 h 730250"/>
                <a:gd name="connsiteX1" fmla="*/ 2130425 w 3600450"/>
                <a:gd name="connsiteY1" fmla="*/ 730250 h 730250"/>
                <a:gd name="connsiteX2" fmla="*/ 2130425 w 3600450"/>
                <a:gd name="connsiteY2" fmla="*/ 488950 h 730250"/>
                <a:gd name="connsiteX3" fmla="*/ 1758950 w 3600450"/>
                <a:gd name="connsiteY3" fmla="*/ 488950 h 730250"/>
                <a:gd name="connsiteX4" fmla="*/ 1758950 w 3600450"/>
                <a:gd name="connsiteY4" fmla="*/ 330200 h 730250"/>
                <a:gd name="connsiteX5" fmla="*/ 1371600 w 3600450"/>
                <a:gd name="connsiteY5" fmla="*/ 330200 h 730250"/>
                <a:gd name="connsiteX6" fmla="*/ 1371600 w 3600450"/>
                <a:gd name="connsiteY6" fmla="*/ 279400 h 730250"/>
                <a:gd name="connsiteX7" fmla="*/ 1047750 w 3600450"/>
                <a:gd name="connsiteY7" fmla="*/ 279400 h 730250"/>
                <a:gd name="connsiteX8" fmla="*/ 1047750 w 3600450"/>
                <a:gd name="connsiteY8" fmla="*/ 219075 h 730250"/>
                <a:gd name="connsiteX9" fmla="*/ 904875 w 3600450"/>
                <a:gd name="connsiteY9" fmla="*/ 219075 h 730250"/>
                <a:gd name="connsiteX10" fmla="*/ 904875 w 3600450"/>
                <a:gd name="connsiteY10" fmla="*/ 184150 h 730250"/>
                <a:gd name="connsiteX11" fmla="*/ 539750 w 3600450"/>
                <a:gd name="connsiteY11" fmla="*/ 184150 h 730250"/>
                <a:gd name="connsiteX12" fmla="*/ 539750 w 3600450"/>
                <a:gd name="connsiteY12" fmla="*/ 184150 h 730250"/>
                <a:gd name="connsiteX13" fmla="*/ 539750 w 3600450"/>
                <a:gd name="connsiteY13" fmla="*/ 155575 h 730250"/>
                <a:gd name="connsiteX14" fmla="*/ 504825 w 3600450"/>
                <a:gd name="connsiteY14" fmla="*/ 155575 h 730250"/>
                <a:gd name="connsiteX15" fmla="*/ 504825 w 3600450"/>
                <a:gd name="connsiteY15" fmla="*/ 123825 h 730250"/>
                <a:gd name="connsiteX16" fmla="*/ 419100 w 3600450"/>
                <a:gd name="connsiteY16" fmla="*/ 123825 h 730250"/>
                <a:gd name="connsiteX17" fmla="*/ 403225 w 3600450"/>
                <a:gd name="connsiteY17" fmla="*/ 107950 h 730250"/>
                <a:gd name="connsiteX18" fmla="*/ 254000 w 3600450"/>
                <a:gd name="connsiteY18" fmla="*/ 107950 h 730250"/>
                <a:gd name="connsiteX19" fmla="*/ 254000 w 3600450"/>
                <a:gd name="connsiteY19" fmla="*/ 63500 h 730250"/>
                <a:gd name="connsiteX20" fmla="*/ 254000 w 3600450"/>
                <a:gd name="connsiteY20" fmla="*/ 63500 h 730250"/>
                <a:gd name="connsiteX21" fmla="*/ 222250 w 3600450"/>
                <a:gd name="connsiteY21" fmla="*/ 63500 h 730250"/>
                <a:gd name="connsiteX22" fmla="*/ 222250 w 3600450"/>
                <a:gd name="connsiteY22" fmla="*/ 34925 h 730250"/>
                <a:gd name="connsiteX23" fmla="*/ 165100 w 3600450"/>
                <a:gd name="connsiteY23" fmla="*/ 34925 h 730250"/>
                <a:gd name="connsiteX24" fmla="*/ 165100 w 3600450"/>
                <a:gd name="connsiteY24" fmla="*/ 0 h 730250"/>
                <a:gd name="connsiteX25" fmla="*/ 0 w 3600450"/>
                <a:gd name="connsiteY25" fmla="*/ 0 h 730250"/>
                <a:gd name="connsiteX26" fmla="*/ 0 w 3600450"/>
                <a:gd name="connsiteY26" fmla="*/ 0 h 730250"/>
                <a:gd name="connsiteX27" fmla="*/ 0 w 3600450"/>
                <a:gd name="connsiteY27" fmla="*/ 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00450" h="730250">
                  <a:moveTo>
                    <a:pt x="3600450" y="730250"/>
                  </a:moveTo>
                  <a:lnTo>
                    <a:pt x="2130425" y="730250"/>
                  </a:lnTo>
                  <a:lnTo>
                    <a:pt x="2130425" y="488950"/>
                  </a:lnTo>
                  <a:lnTo>
                    <a:pt x="1758950" y="488950"/>
                  </a:lnTo>
                  <a:lnTo>
                    <a:pt x="1758950" y="330200"/>
                  </a:lnTo>
                  <a:lnTo>
                    <a:pt x="1371600" y="330200"/>
                  </a:lnTo>
                  <a:lnTo>
                    <a:pt x="1371600" y="279400"/>
                  </a:lnTo>
                  <a:lnTo>
                    <a:pt x="1047750" y="279400"/>
                  </a:lnTo>
                  <a:lnTo>
                    <a:pt x="1047750" y="219075"/>
                  </a:lnTo>
                  <a:lnTo>
                    <a:pt x="904875" y="219075"/>
                  </a:lnTo>
                  <a:lnTo>
                    <a:pt x="904875" y="184150"/>
                  </a:lnTo>
                  <a:lnTo>
                    <a:pt x="539750" y="184150"/>
                  </a:lnTo>
                  <a:lnTo>
                    <a:pt x="539750" y="184150"/>
                  </a:lnTo>
                  <a:lnTo>
                    <a:pt x="539750" y="155575"/>
                  </a:lnTo>
                  <a:lnTo>
                    <a:pt x="504825" y="155575"/>
                  </a:lnTo>
                  <a:lnTo>
                    <a:pt x="504825" y="123825"/>
                  </a:lnTo>
                  <a:lnTo>
                    <a:pt x="419100" y="123825"/>
                  </a:lnTo>
                  <a:lnTo>
                    <a:pt x="403225" y="107950"/>
                  </a:lnTo>
                  <a:lnTo>
                    <a:pt x="254000" y="107950"/>
                  </a:lnTo>
                  <a:lnTo>
                    <a:pt x="254000" y="63500"/>
                  </a:lnTo>
                  <a:lnTo>
                    <a:pt x="254000" y="63500"/>
                  </a:lnTo>
                  <a:lnTo>
                    <a:pt x="222250" y="63500"/>
                  </a:lnTo>
                  <a:lnTo>
                    <a:pt x="222250" y="34925"/>
                  </a:lnTo>
                  <a:lnTo>
                    <a:pt x="165100" y="34925"/>
                  </a:lnTo>
                  <a:lnTo>
                    <a:pt x="1651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1" name="Freeform 2040">
              <a:extLst>
                <a:ext uri="{FF2B5EF4-FFF2-40B4-BE49-F238E27FC236}">
                  <a16:creationId xmlns:a16="http://schemas.microsoft.com/office/drawing/2014/main" id="{C62767A2-965D-4320-D787-B059316302B8}"/>
                </a:ext>
              </a:extLst>
            </p:cNvPr>
            <p:cNvSpPr/>
            <p:nvPr/>
          </p:nvSpPr>
          <p:spPr bwMode="auto">
            <a:xfrm>
              <a:off x="5842000" y="1555750"/>
              <a:ext cx="2152650" cy="631825"/>
            </a:xfrm>
            <a:custGeom>
              <a:avLst/>
              <a:gdLst>
                <a:gd name="connsiteX0" fmla="*/ 2152650 w 2152650"/>
                <a:gd name="connsiteY0" fmla="*/ 631825 h 631825"/>
                <a:gd name="connsiteX1" fmla="*/ 2152650 w 2152650"/>
                <a:gd name="connsiteY1" fmla="*/ 631825 h 631825"/>
                <a:gd name="connsiteX2" fmla="*/ 2105025 w 2152650"/>
                <a:gd name="connsiteY2" fmla="*/ 631825 h 631825"/>
                <a:gd name="connsiteX3" fmla="*/ 2105025 w 2152650"/>
                <a:gd name="connsiteY3" fmla="*/ 590550 h 631825"/>
                <a:gd name="connsiteX4" fmla="*/ 2082800 w 2152650"/>
                <a:gd name="connsiteY4" fmla="*/ 590550 h 631825"/>
                <a:gd name="connsiteX5" fmla="*/ 2082800 w 2152650"/>
                <a:gd name="connsiteY5" fmla="*/ 571500 h 631825"/>
                <a:gd name="connsiteX6" fmla="*/ 2060575 w 2152650"/>
                <a:gd name="connsiteY6" fmla="*/ 571500 h 631825"/>
                <a:gd name="connsiteX7" fmla="*/ 2060575 w 2152650"/>
                <a:gd name="connsiteY7" fmla="*/ 552450 h 631825"/>
                <a:gd name="connsiteX8" fmla="*/ 2035175 w 2152650"/>
                <a:gd name="connsiteY8" fmla="*/ 552450 h 631825"/>
                <a:gd name="connsiteX9" fmla="*/ 2035175 w 2152650"/>
                <a:gd name="connsiteY9" fmla="*/ 527050 h 631825"/>
                <a:gd name="connsiteX10" fmla="*/ 1717675 w 2152650"/>
                <a:gd name="connsiteY10" fmla="*/ 527050 h 631825"/>
                <a:gd name="connsiteX11" fmla="*/ 1717675 w 2152650"/>
                <a:gd name="connsiteY11" fmla="*/ 492125 h 631825"/>
                <a:gd name="connsiteX12" fmla="*/ 1689100 w 2152650"/>
                <a:gd name="connsiteY12" fmla="*/ 492125 h 631825"/>
                <a:gd name="connsiteX13" fmla="*/ 1689100 w 2152650"/>
                <a:gd name="connsiteY13" fmla="*/ 460375 h 631825"/>
                <a:gd name="connsiteX14" fmla="*/ 1590675 w 2152650"/>
                <a:gd name="connsiteY14" fmla="*/ 460375 h 631825"/>
                <a:gd name="connsiteX15" fmla="*/ 1590675 w 2152650"/>
                <a:gd name="connsiteY15" fmla="*/ 422275 h 631825"/>
                <a:gd name="connsiteX16" fmla="*/ 1543050 w 2152650"/>
                <a:gd name="connsiteY16" fmla="*/ 422275 h 631825"/>
                <a:gd name="connsiteX17" fmla="*/ 1543050 w 2152650"/>
                <a:gd name="connsiteY17" fmla="*/ 422275 h 631825"/>
                <a:gd name="connsiteX18" fmla="*/ 1543050 w 2152650"/>
                <a:gd name="connsiteY18" fmla="*/ 390525 h 631825"/>
                <a:gd name="connsiteX19" fmla="*/ 1498600 w 2152650"/>
                <a:gd name="connsiteY19" fmla="*/ 390525 h 631825"/>
                <a:gd name="connsiteX20" fmla="*/ 1498600 w 2152650"/>
                <a:gd name="connsiteY20" fmla="*/ 358775 h 631825"/>
                <a:gd name="connsiteX21" fmla="*/ 1444625 w 2152650"/>
                <a:gd name="connsiteY21" fmla="*/ 358775 h 631825"/>
                <a:gd name="connsiteX22" fmla="*/ 1444625 w 2152650"/>
                <a:gd name="connsiteY22" fmla="*/ 323850 h 631825"/>
                <a:gd name="connsiteX23" fmla="*/ 1282700 w 2152650"/>
                <a:gd name="connsiteY23" fmla="*/ 323850 h 631825"/>
                <a:gd name="connsiteX24" fmla="*/ 1282700 w 2152650"/>
                <a:gd name="connsiteY24" fmla="*/ 295275 h 631825"/>
                <a:gd name="connsiteX25" fmla="*/ 1209675 w 2152650"/>
                <a:gd name="connsiteY25" fmla="*/ 295275 h 631825"/>
                <a:gd name="connsiteX26" fmla="*/ 1209675 w 2152650"/>
                <a:gd name="connsiteY26" fmla="*/ 260350 h 631825"/>
                <a:gd name="connsiteX27" fmla="*/ 1177925 w 2152650"/>
                <a:gd name="connsiteY27" fmla="*/ 260350 h 631825"/>
                <a:gd name="connsiteX28" fmla="*/ 1177925 w 2152650"/>
                <a:gd name="connsiteY28" fmla="*/ 260350 h 631825"/>
                <a:gd name="connsiteX29" fmla="*/ 1177925 w 2152650"/>
                <a:gd name="connsiteY29" fmla="*/ 231775 h 631825"/>
                <a:gd name="connsiteX30" fmla="*/ 1104900 w 2152650"/>
                <a:gd name="connsiteY30" fmla="*/ 231775 h 631825"/>
                <a:gd name="connsiteX31" fmla="*/ 1104900 w 2152650"/>
                <a:gd name="connsiteY31" fmla="*/ 196850 h 631825"/>
                <a:gd name="connsiteX32" fmla="*/ 939800 w 2152650"/>
                <a:gd name="connsiteY32" fmla="*/ 196850 h 631825"/>
                <a:gd name="connsiteX33" fmla="*/ 939800 w 2152650"/>
                <a:gd name="connsiteY33" fmla="*/ 158750 h 631825"/>
                <a:gd name="connsiteX34" fmla="*/ 685800 w 2152650"/>
                <a:gd name="connsiteY34" fmla="*/ 158750 h 631825"/>
                <a:gd name="connsiteX35" fmla="*/ 685800 w 2152650"/>
                <a:gd name="connsiteY35" fmla="*/ 133350 h 631825"/>
                <a:gd name="connsiteX36" fmla="*/ 615950 w 2152650"/>
                <a:gd name="connsiteY36" fmla="*/ 133350 h 631825"/>
                <a:gd name="connsiteX37" fmla="*/ 615950 w 2152650"/>
                <a:gd name="connsiteY37" fmla="*/ 92075 h 631825"/>
                <a:gd name="connsiteX38" fmla="*/ 546100 w 2152650"/>
                <a:gd name="connsiteY38" fmla="*/ 92075 h 631825"/>
                <a:gd name="connsiteX39" fmla="*/ 546100 w 2152650"/>
                <a:gd name="connsiteY39" fmla="*/ 60325 h 631825"/>
                <a:gd name="connsiteX40" fmla="*/ 336550 w 2152650"/>
                <a:gd name="connsiteY40" fmla="*/ 60325 h 631825"/>
                <a:gd name="connsiteX41" fmla="*/ 336550 w 2152650"/>
                <a:gd name="connsiteY41" fmla="*/ 34925 h 631825"/>
                <a:gd name="connsiteX42" fmla="*/ 187325 w 2152650"/>
                <a:gd name="connsiteY42" fmla="*/ 34925 h 631825"/>
                <a:gd name="connsiteX43" fmla="*/ 187325 w 2152650"/>
                <a:gd name="connsiteY43" fmla="*/ 19050 h 631825"/>
                <a:gd name="connsiteX44" fmla="*/ 73025 w 2152650"/>
                <a:gd name="connsiteY44" fmla="*/ 19050 h 631825"/>
                <a:gd name="connsiteX45" fmla="*/ 73025 w 2152650"/>
                <a:gd name="connsiteY45" fmla="*/ 0 h 631825"/>
                <a:gd name="connsiteX46" fmla="*/ 0 w 2152650"/>
                <a:gd name="connsiteY46" fmla="*/ 0 h 63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152650" h="631825">
                  <a:moveTo>
                    <a:pt x="2152650" y="631825"/>
                  </a:moveTo>
                  <a:lnTo>
                    <a:pt x="2152650" y="631825"/>
                  </a:lnTo>
                  <a:lnTo>
                    <a:pt x="2105025" y="631825"/>
                  </a:lnTo>
                  <a:lnTo>
                    <a:pt x="2105025" y="590550"/>
                  </a:lnTo>
                  <a:lnTo>
                    <a:pt x="2082800" y="590550"/>
                  </a:lnTo>
                  <a:lnTo>
                    <a:pt x="2082800" y="571500"/>
                  </a:lnTo>
                  <a:lnTo>
                    <a:pt x="2060575" y="571500"/>
                  </a:lnTo>
                  <a:lnTo>
                    <a:pt x="2060575" y="552450"/>
                  </a:lnTo>
                  <a:lnTo>
                    <a:pt x="2035175" y="552450"/>
                  </a:lnTo>
                  <a:lnTo>
                    <a:pt x="2035175" y="527050"/>
                  </a:lnTo>
                  <a:lnTo>
                    <a:pt x="1717675" y="527050"/>
                  </a:lnTo>
                  <a:lnTo>
                    <a:pt x="1717675" y="492125"/>
                  </a:lnTo>
                  <a:lnTo>
                    <a:pt x="1689100" y="492125"/>
                  </a:lnTo>
                  <a:lnTo>
                    <a:pt x="1689100" y="460375"/>
                  </a:lnTo>
                  <a:lnTo>
                    <a:pt x="1590675" y="460375"/>
                  </a:lnTo>
                  <a:lnTo>
                    <a:pt x="1590675" y="422275"/>
                  </a:lnTo>
                  <a:lnTo>
                    <a:pt x="1543050" y="422275"/>
                  </a:lnTo>
                  <a:lnTo>
                    <a:pt x="1543050" y="422275"/>
                  </a:lnTo>
                  <a:lnTo>
                    <a:pt x="1543050" y="390525"/>
                  </a:lnTo>
                  <a:lnTo>
                    <a:pt x="1498600" y="390525"/>
                  </a:lnTo>
                  <a:lnTo>
                    <a:pt x="1498600" y="358775"/>
                  </a:lnTo>
                  <a:lnTo>
                    <a:pt x="1444625" y="358775"/>
                  </a:lnTo>
                  <a:lnTo>
                    <a:pt x="1444625" y="323850"/>
                  </a:lnTo>
                  <a:lnTo>
                    <a:pt x="1282700" y="323850"/>
                  </a:lnTo>
                  <a:lnTo>
                    <a:pt x="1282700" y="295275"/>
                  </a:lnTo>
                  <a:lnTo>
                    <a:pt x="1209675" y="295275"/>
                  </a:lnTo>
                  <a:lnTo>
                    <a:pt x="1209675" y="260350"/>
                  </a:lnTo>
                  <a:lnTo>
                    <a:pt x="1177925" y="260350"/>
                  </a:lnTo>
                  <a:lnTo>
                    <a:pt x="1177925" y="260350"/>
                  </a:lnTo>
                  <a:lnTo>
                    <a:pt x="1177925" y="231775"/>
                  </a:lnTo>
                  <a:lnTo>
                    <a:pt x="1104900" y="231775"/>
                  </a:lnTo>
                  <a:lnTo>
                    <a:pt x="1104900" y="196850"/>
                  </a:lnTo>
                  <a:lnTo>
                    <a:pt x="939800" y="196850"/>
                  </a:lnTo>
                  <a:lnTo>
                    <a:pt x="939800" y="158750"/>
                  </a:lnTo>
                  <a:lnTo>
                    <a:pt x="685800" y="158750"/>
                  </a:lnTo>
                  <a:lnTo>
                    <a:pt x="685800" y="133350"/>
                  </a:lnTo>
                  <a:lnTo>
                    <a:pt x="615950" y="133350"/>
                  </a:lnTo>
                  <a:lnTo>
                    <a:pt x="615950" y="92075"/>
                  </a:lnTo>
                  <a:lnTo>
                    <a:pt x="546100" y="92075"/>
                  </a:lnTo>
                  <a:lnTo>
                    <a:pt x="546100" y="60325"/>
                  </a:lnTo>
                  <a:lnTo>
                    <a:pt x="336550" y="60325"/>
                  </a:lnTo>
                  <a:lnTo>
                    <a:pt x="336550" y="34925"/>
                  </a:lnTo>
                  <a:lnTo>
                    <a:pt x="187325" y="34925"/>
                  </a:lnTo>
                  <a:lnTo>
                    <a:pt x="187325" y="19050"/>
                  </a:lnTo>
                  <a:lnTo>
                    <a:pt x="73025" y="19050"/>
                  </a:lnTo>
                  <a:lnTo>
                    <a:pt x="7302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2" name="Freeform 2041">
              <a:extLst>
                <a:ext uri="{FF2B5EF4-FFF2-40B4-BE49-F238E27FC236}">
                  <a16:creationId xmlns:a16="http://schemas.microsoft.com/office/drawing/2014/main" id="{E96707BB-1F7E-5D89-4D0E-3B8B8BFCF594}"/>
                </a:ext>
              </a:extLst>
            </p:cNvPr>
            <p:cNvSpPr/>
            <p:nvPr/>
          </p:nvSpPr>
          <p:spPr bwMode="auto">
            <a:xfrm>
              <a:off x="1673225" y="596900"/>
              <a:ext cx="4168775" cy="955675"/>
            </a:xfrm>
            <a:custGeom>
              <a:avLst/>
              <a:gdLst>
                <a:gd name="connsiteX0" fmla="*/ 4168775 w 4168775"/>
                <a:gd name="connsiteY0" fmla="*/ 955675 h 955675"/>
                <a:gd name="connsiteX1" fmla="*/ 4105275 w 4168775"/>
                <a:gd name="connsiteY1" fmla="*/ 955675 h 955675"/>
                <a:gd name="connsiteX2" fmla="*/ 4105275 w 4168775"/>
                <a:gd name="connsiteY2" fmla="*/ 917575 h 955675"/>
                <a:gd name="connsiteX3" fmla="*/ 4044950 w 4168775"/>
                <a:gd name="connsiteY3" fmla="*/ 917575 h 955675"/>
                <a:gd name="connsiteX4" fmla="*/ 4044950 w 4168775"/>
                <a:gd name="connsiteY4" fmla="*/ 904875 h 955675"/>
                <a:gd name="connsiteX5" fmla="*/ 3806825 w 4168775"/>
                <a:gd name="connsiteY5" fmla="*/ 904875 h 955675"/>
                <a:gd name="connsiteX6" fmla="*/ 3806825 w 4168775"/>
                <a:gd name="connsiteY6" fmla="*/ 904875 h 955675"/>
                <a:gd name="connsiteX7" fmla="*/ 3806825 w 4168775"/>
                <a:gd name="connsiteY7" fmla="*/ 904875 h 955675"/>
                <a:gd name="connsiteX8" fmla="*/ 3806825 w 4168775"/>
                <a:gd name="connsiteY8" fmla="*/ 879475 h 955675"/>
                <a:gd name="connsiteX9" fmla="*/ 3733800 w 4168775"/>
                <a:gd name="connsiteY9" fmla="*/ 879475 h 955675"/>
                <a:gd name="connsiteX10" fmla="*/ 3733800 w 4168775"/>
                <a:gd name="connsiteY10" fmla="*/ 844550 h 955675"/>
                <a:gd name="connsiteX11" fmla="*/ 3667125 w 4168775"/>
                <a:gd name="connsiteY11" fmla="*/ 844550 h 955675"/>
                <a:gd name="connsiteX12" fmla="*/ 3667125 w 4168775"/>
                <a:gd name="connsiteY12" fmla="*/ 844550 h 955675"/>
                <a:gd name="connsiteX13" fmla="*/ 3667125 w 4168775"/>
                <a:gd name="connsiteY13" fmla="*/ 815975 h 955675"/>
                <a:gd name="connsiteX14" fmla="*/ 3603625 w 4168775"/>
                <a:gd name="connsiteY14" fmla="*/ 815975 h 955675"/>
                <a:gd name="connsiteX15" fmla="*/ 3603625 w 4168775"/>
                <a:gd name="connsiteY15" fmla="*/ 790575 h 955675"/>
                <a:gd name="connsiteX16" fmla="*/ 3543300 w 4168775"/>
                <a:gd name="connsiteY16" fmla="*/ 790575 h 955675"/>
                <a:gd name="connsiteX17" fmla="*/ 3543300 w 4168775"/>
                <a:gd name="connsiteY17" fmla="*/ 762000 h 955675"/>
                <a:gd name="connsiteX18" fmla="*/ 3460750 w 4168775"/>
                <a:gd name="connsiteY18" fmla="*/ 762000 h 955675"/>
                <a:gd name="connsiteX19" fmla="*/ 3460750 w 4168775"/>
                <a:gd name="connsiteY19" fmla="*/ 746125 h 955675"/>
                <a:gd name="connsiteX20" fmla="*/ 3289300 w 4168775"/>
                <a:gd name="connsiteY20" fmla="*/ 746125 h 955675"/>
                <a:gd name="connsiteX21" fmla="*/ 3289300 w 4168775"/>
                <a:gd name="connsiteY21" fmla="*/ 717550 h 955675"/>
                <a:gd name="connsiteX22" fmla="*/ 3140075 w 4168775"/>
                <a:gd name="connsiteY22" fmla="*/ 717550 h 955675"/>
                <a:gd name="connsiteX23" fmla="*/ 3140075 w 4168775"/>
                <a:gd name="connsiteY23" fmla="*/ 688975 h 955675"/>
                <a:gd name="connsiteX24" fmla="*/ 3095625 w 4168775"/>
                <a:gd name="connsiteY24" fmla="*/ 688975 h 955675"/>
                <a:gd name="connsiteX25" fmla="*/ 3095625 w 4168775"/>
                <a:gd name="connsiteY25" fmla="*/ 688975 h 955675"/>
                <a:gd name="connsiteX26" fmla="*/ 3095625 w 4168775"/>
                <a:gd name="connsiteY26" fmla="*/ 657225 h 955675"/>
                <a:gd name="connsiteX27" fmla="*/ 2955925 w 4168775"/>
                <a:gd name="connsiteY27" fmla="*/ 657225 h 955675"/>
                <a:gd name="connsiteX28" fmla="*/ 2955925 w 4168775"/>
                <a:gd name="connsiteY28" fmla="*/ 657225 h 955675"/>
                <a:gd name="connsiteX29" fmla="*/ 2955925 w 4168775"/>
                <a:gd name="connsiteY29" fmla="*/ 657225 h 955675"/>
                <a:gd name="connsiteX30" fmla="*/ 2955925 w 4168775"/>
                <a:gd name="connsiteY30" fmla="*/ 657225 h 955675"/>
                <a:gd name="connsiteX31" fmla="*/ 2955925 w 4168775"/>
                <a:gd name="connsiteY31" fmla="*/ 628650 h 955675"/>
                <a:gd name="connsiteX32" fmla="*/ 2889250 w 4168775"/>
                <a:gd name="connsiteY32" fmla="*/ 628650 h 955675"/>
                <a:gd name="connsiteX33" fmla="*/ 2889250 w 4168775"/>
                <a:gd name="connsiteY33" fmla="*/ 609600 h 955675"/>
                <a:gd name="connsiteX34" fmla="*/ 2819400 w 4168775"/>
                <a:gd name="connsiteY34" fmla="*/ 609600 h 955675"/>
                <a:gd name="connsiteX35" fmla="*/ 2819400 w 4168775"/>
                <a:gd name="connsiteY35" fmla="*/ 609600 h 955675"/>
                <a:gd name="connsiteX36" fmla="*/ 2819400 w 4168775"/>
                <a:gd name="connsiteY36" fmla="*/ 609600 h 955675"/>
                <a:gd name="connsiteX37" fmla="*/ 2819400 w 4168775"/>
                <a:gd name="connsiteY37" fmla="*/ 609600 h 955675"/>
                <a:gd name="connsiteX38" fmla="*/ 2819400 w 4168775"/>
                <a:gd name="connsiteY38" fmla="*/ 587375 h 955675"/>
                <a:gd name="connsiteX39" fmla="*/ 2730500 w 4168775"/>
                <a:gd name="connsiteY39" fmla="*/ 587375 h 955675"/>
                <a:gd name="connsiteX40" fmla="*/ 2730500 w 4168775"/>
                <a:gd name="connsiteY40" fmla="*/ 561975 h 955675"/>
                <a:gd name="connsiteX41" fmla="*/ 2651125 w 4168775"/>
                <a:gd name="connsiteY41" fmla="*/ 561975 h 955675"/>
                <a:gd name="connsiteX42" fmla="*/ 2651125 w 4168775"/>
                <a:gd name="connsiteY42" fmla="*/ 527050 h 955675"/>
                <a:gd name="connsiteX43" fmla="*/ 2613025 w 4168775"/>
                <a:gd name="connsiteY43" fmla="*/ 527050 h 955675"/>
                <a:gd name="connsiteX44" fmla="*/ 2613025 w 4168775"/>
                <a:gd name="connsiteY44" fmla="*/ 482600 h 955675"/>
                <a:gd name="connsiteX45" fmla="*/ 2543175 w 4168775"/>
                <a:gd name="connsiteY45" fmla="*/ 482600 h 955675"/>
                <a:gd name="connsiteX46" fmla="*/ 2543175 w 4168775"/>
                <a:gd name="connsiteY46" fmla="*/ 450850 h 955675"/>
                <a:gd name="connsiteX47" fmla="*/ 2457450 w 4168775"/>
                <a:gd name="connsiteY47" fmla="*/ 450850 h 955675"/>
                <a:gd name="connsiteX48" fmla="*/ 2457450 w 4168775"/>
                <a:gd name="connsiteY48" fmla="*/ 428625 h 955675"/>
                <a:gd name="connsiteX49" fmla="*/ 2406650 w 4168775"/>
                <a:gd name="connsiteY49" fmla="*/ 428625 h 955675"/>
                <a:gd name="connsiteX50" fmla="*/ 2406650 w 4168775"/>
                <a:gd name="connsiteY50" fmla="*/ 400050 h 955675"/>
                <a:gd name="connsiteX51" fmla="*/ 2238375 w 4168775"/>
                <a:gd name="connsiteY51" fmla="*/ 400050 h 955675"/>
                <a:gd name="connsiteX52" fmla="*/ 2238375 w 4168775"/>
                <a:gd name="connsiteY52" fmla="*/ 377825 h 955675"/>
                <a:gd name="connsiteX53" fmla="*/ 2133600 w 4168775"/>
                <a:gd name="connsiteY53" fmla="*/ 377825 h 955675"/>
                <a:gd name="connsiteX54" fmla="*/ 2133600 w 4168775"/>
                <a:gd name="connsiteY54" fmla="*/ 349250 h 955675"/>
                <a:gd name="connsiteX55" fmla="*/ 2051050 w 4168775"/>
                <a:gd name="connsiteY55" fmla="*/ 349250 h 955675"/>
                <a:gd name="connsiteX56" fmla="*/ 2051050 w 4168775"/>
                <a:gd name="connsiteY56" fmla="*/ 320675 h 955675"/>
                <a:gd name="connsiteX57" fmla="*/ 2009775 w 4168775"/>
                <a:gd name="connsiteY57" fmla="*/ 320675 h 955675"/>
                <a:gd name="connsiteX58" fmla="*/ 2009775 w 4168775"/>
                <a:gd name="connsiteY58" fmla="*/ 292100 h 955675"/>
                <a:gd name="connsiteX59" fmla="*/ 1870075 w 4168775"/>
                <a:gd name="connsiteY59" fmla="*/ 292100 h 955675"/>
                <a:gd name="connsiteX60" fmla="*/ 1870075 w 4168775"/>
                <a:gd name="connsiteY60" fmla="*/ 263525 h 955675"/>
                <a:gd name="connsiteX61" fmla="*/ 1758950 w 4168775"/>
                <a:gd name="connsiteY61" fmla="*/ 263525 h 955675"/>
                <a:gd name="connsiteX62" fmla="*/ 1758950 w 4168775"/>
                <a:gd name="connsiteY62" fmla="*/ 263525 h 955675"/>
                <a:gd name="connsiteX63" fmla="*/ 1758950 w 4168775"/>
                <a:gd name="connsiteY63" fmla="*/ 238125 h 955675"/>
                <a:gd name="connsiteX64" fmla="*/ 1711325 w 4168775"/>
                <a:gd name="connsiteY64" fmla="*/ 238125 h 955675"/>
                <a:gd name="connsiteX65" fmla="*/ 1711325 w 4168775"/>
                <a:gd name="connsiteY65" fmla="*/ 206375 h 955675"/>
                <a:gd name="connsiteX66" fmla="*/ 1657350 w 4168775"/>
                <a:gd name="connsiteY66" fmla="*/ 206375 h 955675"/>
                <a:gd name="connsiteX67" fmla="*/ 1657350 w 4168775"/>
                <a:gd name="connsiteY67" fmla="*/ 177800 h 955675"/>
                <a:gd name="connsiteX68" fmla="*/ 1612900 w 4168775"/>
                <a:gd name="connsiteY68" fmla="*/ 177800 h 955675"/>
                <a:gd name="connsiteX69" fmla="*/ 1612900 w 4168775"/>
                <a:gd name="connsiteY69" fmla="*/ 146050 h 955675"/>
                <a:gd name="connsiteX70" fmla="*/ 1403350 w 4168775"/>
                <a:gd name="connsiteY70" fmla="*/ 146050 h 955675"/>
                <a:gd name="connsiteX71" fmla="*/ 1403350 w 4168775"/>
                <a:gd name="connsiteY71" fmla="*/ 146050 h 955675"/>
                <a:gd name="connsiteX72" fmla="*/ 1403350 w 4168775"/>
                <a:gd name="connsiteY72" fmla="*/ 117475 h 955675"/>
                <a:gd name="connsiteX73" fmla="*/ 1155700 w 4168775"/>
                <a:gd name="connsiteY73" fmla="*/ 117475 h 955675"/>
                <a:gd name="connsiteX74" fmla="*/ 1155700 w 4168775"/>
                <a:gd name="connsiteY74" fmla="*/ 92075 h 955675"/>
                <a:gd name="connsiteX75" fmla="*/ 923925 w 4168775"/>
                <a:gd name="connsiteY75" fmla="*/ 92075 h 955675"/>
                <a:gd name="connsiteX76" fmla="*/ 923925 w 4168775"/>
                <a:gd name="connsiteY76" fmla="*/ 53975 h 955675"/>
                <a:gd name="connsiteX77" fmla="*/ 644525 w 4168775"/>
                <a:gd name="connsiteY77" fmla="*/ 53975 h 955675"/>
                <a:gd name="connsiteX78" fmla="*/ 644525 w 4168775"/>
                <a:gd name="connsiteY78" fmla="*/ 22225 h 955675"/>
                <a:gd name="connsiteX79" fmla="*/ 600075 w 4168775"/>
                <a:gd name="connsiteY79" fmla="*/ 22225 h 955675"/>
                <a:gd name="connsiteX80" fmla="*/ 600075 w 4168775"/>
                <a:gd name="connsiteY80" fmla="*/ 0 h 955675"/>
                <a:gd name="connsiteX81" fmla="*/ 0 w 4168775"/>
                <a:gd name="connsiteY81" fmla="*/ 0 h 95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168775" h="955675">
                  <a:moveTo>
                    <a:pt x="4168775" y="955675"/>
                  </a:moveTo>
                  <a:lnTo>
                    <a:pt x="4105275" y="955675"/>
                  </a:lnTo>
                  <a:lnTo>
                    <a:pt x="4105275" y="917575"/>
                  </a:lnTo>
                  <a:lnTo>
                    <a:pt x="4044950" y="917575"/>
                  </a:lnTo>
                  <a:lnTo>
                    <a:pt x="4044950" y="904875"/>
                  </a:lnTo>
                  <a:lnTo>
                    <a:pt x="3806825" y="904875"/>
                  </a:lnTo>
                  <a:lnTo>
                    <a:pt x="3806825" y="904875"/>
                  </a:lnTo>
                  <a:lnTo>
                    <a:pt x="3806825" y="904875"/>
                  </a:lnTo>
                  <a:lnTo>
                    <a:pt x="3806825" y="879475"/>
                  </a:lnTo>
                  <a:lnTo>
                    <a:pt x="3733800" y="879475"/>
                  </a:lnTo>
                  <a:lnTo>
                    <a:pt x="3733800" y="844550"/>
                  </a:lnTo>
                  <a:lnTo>
                    <a:pt x="3667125" y="844550"/>
                  </a:lnTo>
                  <a:lnTo>
                    <a:pt x="3667125" y="844550"/>
                  </a:lnTo>
                  <a:lnTo>
                    <a:pt x="3667125" y="815975"/>
                  </a:lnTo>
                  <a:lnTo>
                    <a:pt x="3603625" y="815975"/>
                  </a:lnTo>
                  <a:lnTo>
                    <a:pt x="3603625" y="790575"/>
                  </a:lnTo>
                  <a:lnTo>
                    <a:pt x="3543300" y="790575"/>
                  </a:lnTo>
                  <a:lnTo>
                    <a:pt x="3543300" y="762000"/>
                  </a:lnTo>
                  <a:lnTo>
                    <a:pt x="3460750" y="762000"/>
                  </a:lnTo>
                  <a:lnTo>
                    <a:pt x="3460750" y="746125"/>
                  </a:lnTo>
                  <a:lnTo>
                    <a:pt x="3289300" y="746125"/>
                  </a:lnTo>
                  <a:lnTo>
                    <a:pt x="3289300" y="717550"/>
                  </a:lnTo>
                  <a:lnTo>
                    <a:pt x="3140075" y="717550"/>
                  </a:lnTo>
                  <a:lnTo>
                    <a:pt x="3140075" y="688975"/>
                  </a:lnTo>
                  <a:lnTo>
                    <a:pt x="3095625" y="688975"/>
                  </a:lnTo>
                  <a:lnTo>
                    <a:pt x="3095625" y="688975"/>
                  </a:lnTo>
                  <a:lnTo>
                    <a:pt x="3095625" y="657225"/>
                  </a:lnTo>
                  <a:lnTo>
                    <a:pt x="2955925" y="657225"/>
                  </a:lnTo>
                  <a:lnTo>
                    <a:pt x="2955925" y="657225"/>
                  </a:lnTo>
                  <a:lnTo>
                    <a:pt x="2955925" y="657225"/>
                  </a:lnTo>
                  <a:lnTo>
                    <a:pt x="2955925" y="657225"/>
                  </a:lnTo>
                  <a:lnTo>
                    <a:pt x="2955925" y="628650"/>
                  </a:lnTo>
                  <a:lnTo>
                    <a:pt x="2889250" y="628650"/>
                  </a:lnTo>
                  <a:lnTo>
                    <a:pt x="2889250" y="609600"/>
                  </a:lnTo>
                  <a:lnTo>
                    <a:pt x="2819400" y="609600"/>
                  </a:lnTo>
                  <a:lnTo>
                    <a:pt x="2819400" y="609600"/>
                  </a:lnTo>
                  <a:lnTo>
                    <a:pt x="2819400" y="609600"/>
                  </a:lnTo>
                  <a:lnTo>
                    <a:pt x="2819400" y="609600"/>
                  </a:lnTo>
                  <a:lnTo>
                    <a:pt x="2819400" y="587375"/>
                  </a:lnTo>
                  <a:lnTo>
                    <a:pt x="2730500" y="587375"/>
                  </a:lnTo>
                  <a:lnTo>
                    <a:pt x="2730500" y="561975"/>
                  </a:lnTo>
                  <a:lnTo>
                    <a:pt x="2651125" y="561975"/>
                  </a:lnTo>
                  <a:lnTo>
                    <a:pt x="2651125" y="527050"/>
                  </a:lnTo>
                  <a:lnTo>
                    <a:pt x="2613025" y="527050"/>
                  </a:lnTo>
                  <a:lnTo>
                    <a:pt x="2613025" y="482600"/>
                  </a:lnTo>
                  <a:lnTo>
                    <a:pt x="2543175" y="482600"/>
                  </a:lnTo>
                  <a:lnTo>
                    <a:pt x="2543175" y="450850"/>
                  </a:lnTo>
                  <a:lnTo>
                    <a:pt x="2457450" y="450850"/>
                  </a:lnTo>
                  <a:lnTo>
                    <a:pt x="2457450" y="428625"/>
                  </a:lnTo>
                  <a:lnTo>
                    <a:pt x="2406650" y="428625"/>
                  </a:lnTo>
                  <a:lnTo>
                    <a:pt x="2406650" y="400050"/>
                  </a:lnTo>
                  <a:lnTo>
                    <a:pt x="2238375" y="400050"/>
                  </a:lnTo>
                  <a:lnTo>
                    <a:pt x="2238375" y="377825"/>
                  </a:lnTo>
                  <a:lnTo>
                    <a:pt x="2133600" y="377825"/>
                  </a:lnTo>
                  <a:lnTo>
                    <a:pt x="2133600" y="349250"/>
                  </a:lnTo>
                  <a:lnTo>
                    <a:pt x="2051050" y="349250"/>
                  </a:lnTo>
                  <a:lnTo>
                    <a:pt x="2051050" y="320675"/>
                  </a:lnTo>
                  <a:lnTo>
                    <a:pt x="2009775" y="320675"/>
                  </a:lnTo>
                  <a:lnTo>
                    <a:pt x="2009775" y="292100"/>
                  </a:lnTo>
                  <a:lnTo>
                    <a:pt x="1870075" y="292100"/>
                  </a:lnTo>
                  <a:lnTo>
                    <a:pt x="1870075" y="263525"/>
                  </a:lnTo>
                  <a:lnTo>
                    <a:pt x="1758950" y="263525"/>
                  </a:lnTo>
                  <a:lnTo>
                    <a:pt x="1758950" y="263525"/>
                  </a:lnTo>
                  <a:lnTo>
                    <a:pt x="1758950" y="238125"/>
                  </a:lnTo>
                  <a:lnTo>
                    <a:pt x="1711325" y="238125"/>
                  </a:lnTo>
                  <a:lnTo>
                    <a:pt x="1711325" y="206375"/>
                  </a:lnTo>
                  <a:lnTo>
                    <a:pt x="1657350" y="206375"/>
                  </a:lnTo>
                  <a:lnTo>
                    <a:pt x="1657350" y="177800"/>
                  </a:lnTo>
                  <a:lnTo>
                    <a:pt x="1612900" y="177800"/>
                  </a:lnTo>
                  <a:lnTo>
                    <a:pt x="1612900" y="146050"/>
                  </a:lnTo>
                  <a:lnTo>
                    <a:pt x="1403350" y="146050"/>
                  </a:lnTo>
                  <a:lnTo>
                    <a:pt x="1403350" y="146050"/>
                  </a:lnTo>
                  <a:lnTo>
                    <a:pt x="1403350" y="117475"/>
                  </a:lnTo>
                  <a:lnTo>
                    <a:pt x="1155700" y="117475"/>
                  </a:lnTo>
                  <a:lnTo>
                    <a:pt x="1155700" y="92075"/>
                  </a:lnTo>
                  <a:lnTo>
                    <a:pt x="923925" y="92075"/>
                  </a:lnTo>
                  <a:lnTo>
                    <a:pt x="923925" y="53975"/>
                  </a:lnTo>
                  <a:lnTo>
                    <a:pt x="644525" y="53975"/>
                  </a:lnTo>
                  <a:lnTo>
                    <a:pt x="644525" y="22225"/>
                  </a:lnTo>
                  <a:lnTo>
                    <a:pt x="600075" y="22225"/>
                  </a:lnTo>
                  <a:lnTo>
                    <a:pt x="60007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56146209-51DE-685B-EA23-72047BFE4FAD}"/>
              </a:ext>
            </a:extLst>
          </p:cNvPr>
          <p:cNvGraphicFramePr>
            <a:graphicFrameLocks/>
          </p:cNvGraphicFramePr>
          <p:nvPr/>
        </p:nvGraphicFramePr>
        <p:xfrm>
          <a:off x="7175627" y="2000646"/>
          <a:ext cx="4559173" cy="1524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585">
                  <a:extLst>
                    <a:ext uri="{9D8B030D-6E8A-4147-A177-3AD203B41FA5}">
                      <a16:colId xmlns:a16="http://schemas.microsoft.com/office/drawing/2014/main" val="4090660223"/>
                    </a:ext>
                  </a:extLst>
                </a:gridCol>
                <a:gridCol w="1384808">
                  <a:extLst>
                    <a:ext uri="{9D8B030D-6E8A-4147-A177-3AD203B41FA5}">
                      <a16:colId xmlns:a16="http://schemas.microsoft.com/office/drawing/2014/main" val="243335926"/>
                    </a:ext>
                  </a:extLst>
                </a:gridCol>
                <a:gridCol w="1541780">
                  <a:extLst>
                    <a:ext uri="{9D8B030D-6E8A-4147-A177-3AD203B41FA5}">
                      <a16:colId xmlns:a16="http://schemas.microsoft.com/office/drawing/2014/main" val="961519389"/>
                    </a:ext>
                  </a:extLst>
                </a:gridCol>
              </a:tblGrid>
              <a:tr h="71582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Tala + Enza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 = 402)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Placebo + Enza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 = 403)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182244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Events, 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123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123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83820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Median OS,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(95% CI)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36.4 (33.5-NR)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NR (33.7-NR)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28185"/>
                  </a:ext>
                </a:extLst>
              </a:tr>
            </a:tbl>
          </a:graphicData>
        </a:graphic>
      </p:graphicFrame>
      <p:sp>
        <p:nvSpPr>
          <p:cNvPr id="4" name="Text Box 15">
            <a:extLst>
              <a:ext uri="{FF2B5EF4-FFF2-40B4-BE49-F238E27FC236}">
                <a16:creationId xmlns:a16="http://schemas.microsoft.com/office/drawing/2014/main" id="{2AD97E54-EDB3-4AEA-5C3E-D56C4A36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64531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Agarwal. ASCO GU 2023. Abstr LBA17. 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Agarwal. Lancet. 2023;204:291.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335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/>
          <a:lstStyle/>
          <a:p>
            <a:r>
              <a:rPr lang="en-US" dirty="0"/>
              <a:t>TALAPRO-2: rPFS by BICR in HRR-Deficient Cohort 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492F79-240F-0611-95B2-693F4B3B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5805577"/>
            <a:ext cx="10877529" cy="358155"/>
          </a:xfrm>
        </p:spPr>
        <p:txBody>
          <a:bodyPr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Investigator-assessed rPFS HR: 0.48 (95% CI: 0.33-0.67;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&lt;.0001)</a:t>
            </a:r>
          </a:p>
          <a:p>
            <a:endParaRPr lang="en-US" sz="2000" dirty="0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896377F7-B153-883B-1909-A7AB20E2B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25" y="6361389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Fizazi. ASCO 2023. Abstr 5004. Fizazi. Nat Med. 2023;[Epub].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A0D9B-EF0E-04AF-B589-A47121CDE428}"/>
              </a:ext>
            </a:extLst>
          </p:cNvPr>
          <p:cNvSpPr txBox="1"/>
          <p:nvPr/>
        </p:nvSpPr>
        <p:spPr bwMode="auto">
          <a:xfrm>
            <a:off x="7211682" y="3412469"/>
            <a:ext cx="4561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HR: 0.45 (95% CI: 0.33-0.61;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&lt;.0001)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B3BA8B6F-32BC-43AF-468D-CC5BBD0C5076}"/>
              </a:ext>
            </a:extLst>
          </p:cNvPr>
          <p:cNvGraphicFramePr>
            <a:graphicFrameLocks/>
          </p:cNvGraphicFramePr>
          <p:nvPr/>
        </p:nvGraphicFramePr>
        <p:xfrm>
          <a:off x="7213727" y="1600200"/>
          <a:ext cx="4559173" cy="1825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313">
                  <a:extLst>
                    <a:ext uri="{9D8B030D-6E8A-4147-A177-3AD203B41FA5}">
                      <a16:colId xmlns:a16="http://schemas.microsoft.com/office/drawing/2014/main" val="4090660223"/>
                    </a:ext>
                  </a:extLst>
                </a:gridCol>
                <a:gridCol w="1492080">
                  <a:extLst>
                    <a:ext uri="{9D8B030D-6E8A-4147-A177-3AD203B41FA5}">
                      <a16:colId xmlns:a16="http://schemas.microsoft.com/office/drawing/2014/main" val="243335926"/>
                    </a:ext>
                  </a:extLst>
                </a:gridCol>
                <a:gridCol w="1541780">
                  <a:extLst>
                    <a:ext uri="{9D8B030D-6E8A-4147-A177-3AD203B41FA5}">
                      <a16:colId xmlns:a16="http://schemas.microsoft.com/office/drawing/2014/main" val="961519389"/>
                    </a:ext>
                  </a:extLst>
                </a:gridCol>
              </a:tblGrid>
              <a:tr h="71582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Tala + Enza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 = 200)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Placebo + Enza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(n = 199)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182244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Events, 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66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104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83820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Median rPFS,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(95% CI)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NR (21.9-NR)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13.8 (11.0-16.7)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28185"/>
                  </a:ext>
                </a:extLst>
              </a:tr>
              <a:tr h="300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Median f/u, mo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17.5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16.8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122363"/>
                  </a:ext>
                </a:extLst>
              </a:tr>
            </a:tbl>
          </a:graphicData>
        </a:graphic>
      </p:graphicFrame>
      <p:graphicFrame>
        <p:nvGraphicFramePr>
          <p:cNvPr id="10" name="Table 1634">
            <a:extLst>
              <a:ext uri="{FF2B5EF4-FFF2-40B4-BE49-F238E27FC236}">
                <a16:creationId xmlns:a16="http://schemas.microsoft.com/office/drawing/2014/main" id="{9655F7F1-F8D4-F909-9206-5D91ABC552A1}"/>
              </a:ext>
            </a:extLst>
          </p:cNvPr>
          <p:cNvGraphicFramePr>
            <a:graphicFrameLocks noGrp="1"/>
          </p:cNvGraphicFramePr>
          <p:nvPr/>
        </p:nvGraphicFramePr>
        <p:xfrm>
          <a:off x="86627" y="4924806"/>
          <a:ext cx="6631792" cy="73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542">
                  <a:extLst>
                    <a:ext uri="{9D8B030D-6E8A-4147-A177-3AD203B41FA5}">
                      <a16:colId xmlns:a16="http://schemas.microsoft.com/office/drawing/2014/main" val="2285841748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2351620873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920293698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3536042318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893883716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1009035456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2458569070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3362846450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909457929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1081287280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1121394448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4119876746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1964697940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129214932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1477744565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3529648092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2613614744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443232525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2322420680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3550888618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2384108212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1940084347"/>
                    </a:ext>
                  </a:extLst>
                </a:gridCol>
                <a:gridCol w="255375">
                  <a:extLst>
                    <a:ext uri="{9D8B030D-6E8A-4147-A177-3AD203B41FA5}">
                      <a16:colId xmlns:a16="http://schemas.microsoft.com/office/drawing/2014/main" val="67937364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Patients at Risk, n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24739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Tala + Enza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191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180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168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163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107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86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88118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</a:rPr>
                        <a:t>Pbo + Enza</a:t>
                      </a:r>
                    </a:p>
                  </a:txBody>
                  <a:tcPr marL="18288" marR="18288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199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171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149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41226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D1CCBC3-4B2C-4365-AB6B-49F79980FC13}"/>
              </a:ext>
            </a:extLst>
          </p:cNvPr>
          <p:cNvSpPr txBox="1"/>
          <p:nvPr/>
        </p:nvSpPr>
        <p:spPr bwMode="auto">
          <a:xfrm rot="16200000">
            <a:off x="-606625" y="3043069"/>
            <a:ext cx="2570674" cy="2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Probability of rPFS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D54999-A423-F41C-CBDC-D3C57D7D4392}"/>
              </a:ext>
            </a:extLst>
          </p:cNvPr>
          <p:cNvSpPr txBox="1"/>
          <p:nvPr/>
        </p:nvSpPr>
        <p:spPr bwMode="auto">
          <a:xfrm>
            <a:off x="1212783" y="4758476"/>
            <a:ext cx="5368901" cy="2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F0B1FD-5A52-8194-14BF-5012A46CED73}"/>
              </a:ext>
            </a:extLst>
          </p:cNvPr>
          <p:cNvGrpSpPr/>
          <p:nvPr/>
        </p:nvGrpSpPr>
        <p:grpSpPr>
          <a:xfrm>
            <a:off x="1251284" y="1841046"/>
            <a:ext cx="5345398" cy="2560333"/>
            <a:chOff x="1581563" y="1852673"/>
            <a:chExt cx="5345398" cy="268833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C239A9-C7E9-383B-9921-80F1553E37EE}"/>
                </a:ext>
              </a:extLst>
            </p:cNvPr>
            <p:cNvCxnSpPr/>
            <p:nvPr/>
          </p:nvCxnSpPr>
          <p:spPr bwMode="auto">
            <a:xfrm>
              <a:off x="1581952" y="1852673"/>
              <a:ext cx="0" cy="2688336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EE5A5AA-C8EA-E91B-A672-96289BFDEF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1563" y="4533900"/>
              <a:ext cx="534539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A67B0-6867-A28F-643F-6F55EE52539A}"/>
              </a:ext>
            </a:extLst>
          </p:cNvPr>
          <p:cNvGrpSpPr/>
          <p:nvPr/>
        </p:nvGrpSpPr>
        <p:grpSpPr>
          <a:xfrm>
            <a:off x="1174281" y="1858348"/>
            <a:ext cx="77491" cy="2536825"/>
            <a:chOff x="1413129" y="1879600"/>
            <a:chExt cx="82296" cy="253682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B68F36-5B1F-BC7F-FF08-18CAF34AA54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187960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9413D0-9BE7-8868-E729-DD080CF9D83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238696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F5D131-D352-D0AD-79BE-B4E024D3EF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289433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0F4EF7-BDD5-4A57-77FE-034192EF50D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340169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C6CCB1-189C-53AE-76F1-EDFAD379A7B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3909060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4FE760-64DB-C23B-2F96-27887D5B67C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13129" y="4416425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6286E0-64AE-EB19-6AAE-658E42BF5020}"/>
              </a:ext>
            </a:extLst>
          </p:cNvPr>
          <p:cNvGrpSpPr/>
          <p:nvPr/>
        </p:nvGrpSpPr>
        <p:grpSpPr>
          <a:xfrm>
            <a:off x="1255761" y="4397145"/>
            <a:ext cx="5325933" cy="82296"/>
            <a:chOff x="1586040" y="4533901"/>
            <a:chExt cx="5334636" cy="8229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50B09-9E5F-53CE-C57B-2D047CE639E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0851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4C2330F-8C8F-53EE-A20B-A59B36E41CF9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57713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7CBD6C9-012B-C1A9-5F9D-16C0F344ED48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06907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EC888C-DE35-6FBF-C2DE-14DE313B77B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56101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B0AEEB1-B3CD-D558-6601-C777DA5E8371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05295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31EDCB-2A30-0084-8553-2E43FFC4ECA8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15448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5BB027-8042-D50B-8EE6-6BC8876C7551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33922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E8DF53D-4786-7EF4-A4FE-A805B3A26BCD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83116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BFFBE8-DD3C-0281-A0DE-7631C557687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332310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13361FC-4758-C1F8-8C54-B501F72A40A0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81504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422438-40F1-F104-8652-9804ED6578BB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230698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273C98D-3DC8-F35E-436E-81B9880E3F34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179892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092A376-708A-3227-5651-833B61587D5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62549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E43D364-3388-A451-932F-131A43D62AE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11743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EE486C-B4D2-27CC-E7C9-F3B9F496295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60937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65DEC9C-5242-D335-26D5-4663DF98A221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10131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96A51CA-EE98-F42E-6580-915FA822AC5C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59325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BE954D-C424-850B-CB77-DEDEE726F616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879528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C638BF-6B6D-0206-BC81-321372089A41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637146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BD4EF3A-5C17-089C-9E66-CDA779D939AE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86340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7A568E-51C2-7F3C-B5B9-5456C31F71DD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535534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C687E18-978B-1746-D69F-4EEF505C2E9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>
              <a:off x="4847282" y="4575049"/>
              <a:ext cx="8229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028AAA-EDEA-11AA-D65E-46D9544E293D}"/>
              </a:ext>
            </a:extLst>
          </p:cNvPr>
          <p:cNvGrpSpPr/>
          <p:nvPr/>
        </p:nvGrpSpPr>
        <p:grpSpPr>
          <a:xfrm>
            <a:off x="770122" y="1785132"/>
            <a:ext cx="370940" cy="2729172"/>
            <a:chOff x="1042189" y="1796759"/>
            <a:chExt cx="370940" cy="27291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B40C77-2271-2D5E-BABB-DE5BA03A33C8}"/>
                </a:ext>
              </a:extLst>
            </p:cNvPr>
            <p:cNvSpPr txBox="1"/>
            <p:nvPr/>
          </p:nvSpPr>
          <p:spPr bwMode="auto">
            <a:xfrm>
              <a:off x="1042189" y="1796759"/>
              <a:ext cx="370940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9124480-7769-1535-57DB-A2D9D7AFD039}"/>
                </a:ext>
              </a:extLst>
            </p:cNvPr>
            <p:cNvSpPr txBox="1"/>
            <p:nvPr/>
          </p:nvSpPr>
          <p:spPr bwMode="auto">
            <a:xfrm>
              <a:off x="1042189" y="2304214"/>
              <a:ext cx="370940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4A9CE7-010D-2386-113C-8CD22C89EC2F}"/>
                </a:ext>
              </a:extLst>
            </p:cNvPr>
            <p:cNvSpPr txBox="1"/>
            <p:nvPr/>
          </p:nvSpPr>
          <p:spPr bwMode="auto">
            <a:xfrm>
              <a:off x="1042189" y="2811669"/>
              <a:ext cx="370940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096426E-976A-58C6-E822-0879D5129CE6}"/>
                </a:ext>
              </a:extLst>
            </p:cNvPr>
            <p:cNvSpPr txBox="1"/>
            <p:nvPr/>
          </p:nvSpPr>
          <p:spPr bwMode="auto">
            <a:xfrm>
              <a:off x="1042189" y="3319124"/>
              <a:ext cx="370940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2FF5127-2B7C-9FF5-E4AA-FDF72EF08F0A}"/>
                </a:ext>
              </a:extLst>
            </p:cNvPr>
            <p:cNvSpPr txBox="1"/>
            <p:nvPr/>
          </p:nvSpPr>
          <p:spPr bwMode="auto">
            <a:xfrm>
              <a:off x="1042189" y="3826579"/>
              <a:ext cx="370940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FE45039-91CC-010D-D73A-E2090D61E538}"/>
                </a:ext>
              </a:extLst>
            </p:cNvPr>
            <p:cNvSpPr txBox="1"/>
            <p:nvPr/>
          </p:nvSpPr>
          <p:spPr bwMode="auto">
            <a:xfrm>
              <a:off x="1042189" y="4314783"/>
              <a:ext cx="370940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998A303-A6EA-C62F-40A0-B1F9B6F93C17}"/>
              </a:ext>
            </a:extLst>
          </p:cNvPr>
          <p:cNvGrpSpPr/>
          <p:nvPr/>
        </p:nvGrpSpPr>
        <p:grpSpPr>
          <a:xfrm>
            <a:off x="1113542" y="4528872"/>
            <a:ext cx="5608376" cy="211148"/>
            <a:chOff x="1443821" y="4656000"/>
            <a:chExt cx="5608376" cy="21114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1B0574-A3CD-9906-2DFF-AF2E8B1D090A}"/>
                </a:ext>
              </a:extLst>
            </p:cNvPr>
            <p:cNvSpPr txBox="1"/>
            <p:nvPr/>
          </p:nvSpPr>
          <p:spPr bwMode="auto">
            <a:xfrm>
              <a:off x="6768296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F1DB59-44DF-D926-F959-8866A9567FC4}"/>
                </a:ext>
              </a:extLst>
            </p:cNvPr>
            <p:cNvSpPr txBox="1"/>
            <p:nvPr/>
          </p:nvSpPr>
          <p:spPr bwMode="auto">
            <a:xfrm>
              <a:off x="1443821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A4C0F5-D1ED-A4DC-8DE7-D0FB948E9F6F}"/>
                </a:ext>
              </a:extLst>
            </p:cNvPr>
            <p:cNvSpPr txBox="1"/>
            <p:nvPr/>
          </p:nvSpPr>
          <p:spPr bwMode="auto">
            <a:xfrm>
              <a:off x="1697705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8B855C-C872-C94B-065F-18E835B51277}"/>
                </a:ext>
              </a:extLst>
            </p:cNvPr>
            <p:cNvSpPr txBox="1"/>
            <p:nvPr/>
          </p:nvSpPr>
          <p:spPr bwMode="auto">
            <a:xfrm>
              <a:off x="1951589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E28E21-962A-9653-6DBA-4D29D29F30CB}"/>
                </a:ext>
              </a:extLst>
            </p:cNvPr>
            <p:cNvSpPr txBox="1"/>
            <p:nvPr/>
          </p:nvSpPr>
          <p:spPr bwMode="auto">
            <a:xfrm>
              <a:off x="2205473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BFFC6A2-8AA7-5896-313C-5EADDF5A778C}"/>
                </a:ext>
              </a:extLst>
            </p:cNvPr>
            <p:cNvSpPr txBox="1"/>
            <p:nvPr/>
          </p:nvSpPr>
          <p:spPr bwMode="auto">
            <a:xfrm>
              <a:off x="2459357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D113753-4DF0-1346-A1DC-321D19B518BE}"/>
                </a:ext>
              </a:extLst>
            </p:cNvPr>
            <p:cNvSpPr txBox="1"/>
            <p:nvPr/>
          </p:nvSpPr>
          <p:spPr bwMode="auto">
            <a:xfrm>
              <a:off x="2713241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DE7A63C-1CF0-CFFC-59C8-FF7C5478E12E}"/>
                </a:ext>
              </a:extLst>
            </p:cNvPr>
            <p:cNvSpPr txBox="1"/>
            <p:nvPr/>
          </p:nvSpPr>
          <p:spPr bwMode="auto">
            <a:xfrm>
              <a:off x="2967125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DB9001-B58D-1C5C-8E5F-AF00AFB969EA}"/>
                </a:ext>
              </a:extLst>
            </p:cNvPr>
            <p:cNvSpPr txBox="1"/>
            <p:nvPr/>
          </p:nvSpPr>
          <p:spPr bwMode="auto">
            <a:xfrm>
              <a:off x="3221009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2CE817E-E2EC-4EE8-FA74-32E94055BE0E}"/>
                </a:ext>
              </a:extLst>
            </p:cNvPr>
            <p:cNvSpPr txBox="1"/>
            <p:nvPr/>
          </p:nvSpPr>
          <p:spPr bwMode="auto">
            <a:xfrm>
              <a:off x="3474893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BD8FCE7-74A6-FA13-5A93-6642C0105F51}"/>
                </a:ext>
              </a:extLst>
            </p:cNvPr>
            <p:cNvSpPr txBox="1"/>
            <p:nvPr/>
          </p:nvSpPr>
          <p:spPr bwMode="auto">
            <a:xfrm>
              <a:off x="3728777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E396364-0CA1-276A-BD9B-FAE6E9719340}"/>
                </a:ext>
              </a:extLst>
            </p:cNvPr>
            <p:cNvSpPr txBox="1"/>
            <p:nvPr/>
          </p:nvSpPr>
          <p:spPr bwMode="auto">
            <a:xfrm>
              <a:off x="3982661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A725EE2-5BE0-B6E1-0528-ABB3A76A2835}"/>
                </a:ext>
              </a:extLst>
            </p:cNvPr>
            <p:cNvSpPr txBox="1"/>
            <p:nvPr/>
          </p:nvSpPr>
          <p:spPr bwMode="auto">
            <a:xfrm>
              <a:off x="4236545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0323D17-E488-B156-B6A7-8E23FA86EDF6}"/>
                </a:ext>
              </a:extLst>
            </p:cNvPr>
            <p:cNvSpPr txBox="1"/>
            <p:nvPr/>
          </p:nvSpPr>
          <p:spPr bwMode="auto">
            <a:xfrm>
              <a:off x="4490429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0C8BFBA-9B81-1380-0C95-A5CA74F06975}"/>
                </a:ext>
              </a:extLst>
            </p:cNvPr>
            <p:cNvSpPr txBox="1"/>
            <p:nvPr/>
          </p:nvSpPr>
          <p:spPr bwMode="auto">
            <a:xfrm>
              <a:off x="4744313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9025BD3-3CB3-A518-8B25-60E735D13A00}"/>
                </a:ext>
              </a:extLst>
            </p:cNvPr>
            <p:cNvSpPr txBox="1"/>
            <p:nvPr/>
          </p:nvSpPr>
          <p:spPr bwMode="auto">
            <a:xfrm>
              <a:off x="4998197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7DF840-C8B4-C1DE-C2B8-5702450039C9}"/>
                </a:ext>
              </a:extLst>
            </p:cNvPr>
            <p:cNvSpPr txBox="1"/>
            <p:nvPr/>
          </p:nvSpPr>
          <p:spPr bwMode="auto">
            <a:xfrm>
              <a:off x="5252081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22D9A6-7565-4CE3-2A57-6028C69085FF}"/>
                </a:ext>
              </a:extLst>
            </p:cNvPr>
            <p:cNvSpPr txBox="1"/>
            <p:nvPr/>
          </p:nvSpPr>
          <p:spPr bwMode="auto">
            <a:xfrm>
              <a:off x="5505965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BD838B-F3B1-E654-65A1-CE9280CC069D}"/>
                </a:ext>
              </a:extLst>
            </p:cNvPr>
            <p:cNvSpPr txBox="1"/>
            <p:nvPr/>
          </p:nvSpPr>
          <p:spPr bwMode="auto">
            <a:xfrm>
              <a:off x="5759849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404C62-7CC9-3162-6A2D-FA82949F79ED}"/>
                </a:ext>
              </a:extLst>
            </p:cNvPr>
            <p:cNvSpPr txBox="1"/>
            <p:nvPr/>
          </p:nvSpPr>
          <p:spPr bwMode="auto">
            <a:xfrm>
              <a:off x="6013733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6496E82-1B1B-AB5C-7703-3BFFA56790E2}"/>
                </a:ext>
              </a:extLst>
            </p:cNvPr>
            <p:cNvSpPr txBox="1"/>
            <p:nvPr/>
          </p:nvSpPr>
          <p:spPr bwMode="auto">
            <a:xfrm>
              <a:off x="6267617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8F49884-3DF0-4C64-29E1-0FABA852309A}"/>
                </a:ext>
              </a:extLst>
            </p:cNvPr>
            <p:cNvSpPr txBox="1"/>
            <p:nvPr/>
          </p:nvSpPr>
          <p:spPr bwMode="auto">
            <a:xfrm>
              <a:off x="6521501" y="4656000"/>
              <a:ext cx="283901" cy="2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40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9ED0646-7E0B-3CA8-1E4E-70AFA9A77867}"/>
              </a:ext>
            </a:extLst>
          </p:cNvPr>
          <p:cNvSpPr txBox="1"/>
          <p:nvPr/>
        </p:nvSpPr>
        <p:spPr bwMode="auto">
          <a:xfrm>
            <a:off x="3929257" y="2775691"/>
            <a:ext cx="21844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Tala + Enza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51F6987-BCB5-786F-3420-1ED8EFFADC45}"/>
              </a:ext>
            </a:extLst>
          </p:cNvPr>
          <p:cNvSpPr txBox="1"/>
          <p:nvPr/>
        </p:nvSpPr>
        <p:spPr bwMode="auto">
          <a:xfrm>
            <a:off x="3338302" y="4077395"/>
            <a:ext cx="1985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Enza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30223E3D-56E8-775A-7123-CE5C4BD70ACF}"/>
              </a:ext>
            </a:extLst>
          </p:cNvPr>
          <p:cNvSpPr/>
          <p:nvPr/>
        </p:nvSpPr>
        <p:spPr bwMode="auto">
          <a:xfrm>
            <a:off x="1481504" y="1855177"/>
            <a:ext cx="4686300" cy="1257300"/>
          </a:xfrm>
          <a:custGeom>
            <a:avLst/>
            <a:gdLst>
              <a:gd name="connsiteX0" fmla="*/ 4686300 w 4686300"/>
              <a:gd name="connsiteY0" fmla="*/ 1257300 h 1257300"/>
              <a:gd name="connsiteX1" fmla="*/ 3310304 w 4686300"/>
              <a:gd name="connsiteY1" fmla="*/ 1248508 h 1257300"/>
              <a:gd name="connsiteX2" fmla="*/ 3310304 w 4686300"/>
              <a:gd name="connsiteY2" fmla="*/ 1195754 h 1257300"/>
              <a:gd name="connsiteX3" fmla="*/ 3261946 w 4686300"/>
              <a:gd name="connsiteY3" fmla="*/ 1195754 h 1257300"/>
              <a:gd name="connsiteX4" fmla="*/ 3261946 w 4686300"/>
              <a:gd name="connsiteY4" fmla="*/ 1138604 h 1257300"/>
              <a:gd name="connsiteX5" fmla="*/ 2923442 w 4686300"/>
              <a:gd name="connsiteY5" fmla="*/ 1138604 h 1257300"/>
              <a:gd name="connsiteX6" fmla="*/ 2923442 w 4686300"/>
              <a:gd name="connsiteY6" fmla="*/ 1138604 h 1257300"/>
              <a:gd name="connsiteX7" fmla="*/ 2905858 w 4686300"/>
              <a:gd name="connsiteY7" fmla="*/ 1085850 h 1257300"/>
              <a:gd name="connsiteX8" fmla="*/ 2567354 w 4686300"/>
              <a:gd name="connsiteY8" fmla="*/ 1094642 h 1257300"/>
              <a:gd name="connsiteX9" fmla="*/ 2562958 w 4686300"/>
              <a:gd name="connsiteY9" fmla="*/ 1033096 h 1257300"/>
              <a:gd name="connsiteX10" fmla="*/ 2329961 w 4686300"/>
              <a:gd name="connsiteY10" fmla="*/ 1033096 h 1257300"/>
              <a:gd name="connsiteX11" fmla="*/ 2329961 w 4686300"/>
              <a:gd name="connsiteY11" fmla="*/ 993531 h 1257300"/>
              <a:gd name="connsiteX12" fmla="*/ 2228850 w 4686300"/>
              <a:gd name="connsiteY12" fmla="*/ 993531 h 1257300"/>
              <a:gd name="connsiteX13" fmla="*/ 2228850 w 4686300"/>
              <a:gd name="connsiteY13" fmla="*/ 962758 h 1257300"/>
              <a:gd name="connsiteX14" fmla="*/ 1899138 w 4686300"/>
              <a:gd name="connsiteY14" fmla="*/ 962758 h 1257300"/>
              <a:gd name="connsiteX15" fmla="*/ 1899138 w 4686300"/>
              <a:gd name="connsiteY15" fmla="*/ 910004 h 1257300"/>
              <a:gd name="connsiteX16" fmla="*/ 1859573 w 4686300"/>
              <a:gd name="connsiteY16" fmla="*/ 910004 h 1257300"/>
              <a:gd name="connsiteX17" fmla="*/ 1859573 w 4686300"/>
              <a:gd name="connsiteY17" fmla="*/ 844061 h 1257300"/>
              <a:gd name="connsiteX18" fmla="*/ 1776046 w 4686300"/>
              <a:gd name="connsiteY18" fmla="*/ 844061 h 1257300"/>
              <a:gd name="connsiteX19" fmla="*/ 1776046 w 4686300"/>
              <a:gd name="connsiteY19" fmla="*/ 813288 h 1257300"/>
              <a:gd name="connsiteX20" fmla="*/ 1600200 w 4686300"/>
              <a:gd name="connsiteY20" fmla="*/ 813288 h 1257300"/>
              <a:gd name="connsiteX21" fmla="*/ 1600200 w 4686300"/>
              <a:gd name="connsiteY21" fmla="*/ 791308 h 1257300"/>
              <a:gd name="connsiteX22" fmla="*/ 1556238 w 4686300"/>
              <a:gd name="connsiteY22" fmla="*/ 791308 h 1257300"/>
              <a:gd name="connsiteX23" fmla="*/ 1556238 w 4686300"/>
              <a:gd name="connsiteY23" fmla="*/ 747346 h 1257300"/>
              <a:gd name="connsiteX24" fmla="*/ 1516673 w 4686300"/>
              <a:gd name="connsiteY24" fmla="*/ 747346 h 1257300"/>
              <a:gd name="connsiteX25" fmla="*/ 1516673 w 4686300"/>
              <a:gd name="connsiteY25" fmla="*/ 597877 h 1257300"/>
              <a:gd name="connsiteX26" fmla="*/ 1182565 w 4686300"/>
              <a:gd name="connsiteY26" fmla="*/ 597877 h 1257300"/>
              <a:gd name="connsiteX27" fmla="*/ 1182565 w 4686300"/>
              <a:gd name="connsiteY27" fmla="*/ 549519 h 1257300"/>
              <a:gd name="connsiteX28" fmla="*/ 1156188 w 4686300"/>
              <a:gd name="connsiteY28" fmla="*/ 549519 h 1257300"/>
              <a:gd name="connsiteX29" fmla="*/ 1156188 w 4686300"/>
              <a:gd name="connsiteY29" fmla="*/ 487973 h 1257300"/>
              <a:gd name="connsiteX30" fmla="*/ 1024304 w 4686300"/>
              <a:gd name="connsiteY30" fmla="*/ 487973 h 1257300"/>
              <a:gd name="connsiteX31" fmla="*/ 1024304 w 4686300"/>
              <a:gd name="connsiteY31" fmla="*/ 457200 h 1257300"/>
              <a:gd name="connsiteX32" fmla="*/ 918796 w 4686300"/>
              <a:gd name="connsiteY32" fmla="*/ 457200 h 1257300"/>
              <a:gd name="connsiteX33" fmla="*/ 918796 w 4686300"/>
              <a:gd name="connsiteY33" fmla="*/ 430823 h 1257300"/>
              <a:gd name="connsiteX34" fmla="*/ 861646 w 4686300"/>
              <a:gd name="connsiteY34" fmla="*/ 430823 h 1257300"/>
              <a:gd name="connsiteX35" fmla="*/ 861646 w 4686300"/>
              <a:gd name="connsiteY35" fmla="*/ 430823 h 1257300"/>
              <a:gd name="connsiteX36" fmla="*/ 817684 w 4686300"/>
              <a:gd name="connsiteY36" fmla="*/ 364881 h 1257300"/>
              <a:gd name="connsiteX37" fmla="*/ 804496 w 4686300"/>
              <a:gd name="connsiteY37" fmla="*/ 232996 h 1257300"/>
              <a:gd name="connsiteX38" fmla="*/ 571500 w 4686300"/>
              <a:gd name="connsiteY38" fmla="*/ 232996 h 1257300"/>
              <a:gd name="connsiteX39" fmla="*/ 571500 w 4686300"/>
              <a:gd name="connsiteY39" fmla="*/ 206619 h 1257300"/>
              <a:gd name="connsiteX40" fmla="*/ 474784 w 4686300"/>
              <a:gd name="connsiteY40" fmla="*/ 206619 h 1257300"/>
              <a:gd name="connsiteX41" fmla="*/ 474784 w 4686300"/>
              <a:gd name="connsiteY41" fmla="*/ 158261 h 1257300"/>
              <a:gd name="connsiteX42" fmla="*/ 342900 w 4686300"/>
              <a:gd name="connsiteY42" fmla="*/ 158261 h 1257300"/>
              <a:gd name="connsiteX43" fmla="*/ 342900 w 4686300"/>
              <a:gd name="connsiteY43" fmla="*/ 136281 h 1257300"/>
              <a:gd name="connsiteX44" fmla="*/ 254977 w 4686300"/>
              <a:gd name="connsiteY44" fmla="*/ 136281 h 1257300"/>
              <a:gd name="connsiteX45" fmla="*/ 211015 w 4686300"/>
              <a:gd name="connsiteY45" fmla="*/ 87923 h 1257300"/>
              <a:gd name="connsiteX46" fmla="*/ 136281 w 4686300"/>
              <a:gd name="connsiteY46" fmla="*/ 87923 h 1257300"/>
              <a:gd name="connsiteX47" fmla="*/ 136281 w 4686300"/>
              <a:gd name="connsiteY47" fmla="*/ 65942 h 1257300"/>
              <a:gd name="connsiteX48" fmla="*/ 0 w 4686300"/>
              <a:gd name="connsiteY48" fmla="*/ 65942 h 1257300"/>
              <a:gd name="connsiteX49" fmla="*/ 0 w 4686300"/>
              <a:gd name="connsiteY49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686300" h="1257300">
                <a:moveTo>
                  <a:pt x="4686300" y="1257300"/>
                </a:moveTo>
                <a:lnTo>
                  <a:pt x="3310304" y="1248508"/>
                </a:lnTo>
                <a:lnTo>
                  <a:pt x="3310304" y="1195754"/>
                </a:lnTo>
                <a:lnTo>
                  <a:pt x="3261946" y="1195754"/>
                </a:lnTo>
                <a:lnTo>
                  <a:pt x="3261946" y="1138604"/>
                </a:lnTo>
                <a:lnTo>
                  <a:pt x="2923442" y="1138604"/>
                </a:lnTo>
                <a:lnTo>
                  <a:pt x="2923442" y="1138604"/>
                </a:lnTo>
                <a:lnTo>
                  <a:pt x="2905858" y="1085850"/>
                </a:lnTo>
                <a:lnTo>
                  <a:pt x="2567354" y="1094642"/>
                </a:lnTo>
                <a:lnTo>
                  <a:pt x="2562958" y="1033096"/>
                </a:lnTo>
                <a:lnTo>
                  <a:pt x="2329961" y="1033096"/>
                </a:lnTo>
                <a:lnTo>
                  <a:pt x="2329961" y="993531"/>
                </a:lnTo>
                <a:lnTo>
                  <a:pt x="2228850" y="993531"/>
                </a:lnTo>
                <a:lnTo>
                  <a:pt x="2228850" y="962758"/>
                </a:lnTo>
                <a:lnTo>
                  <a:pt x="1899138" y="962758"/>
                </a:lnTo>
                <a:lnTo>
                  <a:pt x="1899138" y="910004"/>
                </a:lnTo>
                <a:lnTo>
                  <a:pt x="1859573" y="910004"/>
                </a:lnTo>
                <a:lnTo>
                  <a:pt x="1859573" y="844061"/>
                </a:lnTo>
                <a:lnTo>
                  <a:pt x="1776046" y="844061"/>
                </a:lnTo>
                <a:lnTo>
                  <a:pt x="1776046" y="813288"/>
                </a:lnTo>
                <a:lnTo>
                  <a:pt x="1600200" y="813288"/>
                </a:lnTo>
                <a:lnTo>
                  <a:pt x="1600200" y="791308"/>
                </a:lnTo>
                <a:lnTo>
                  <a:pt x="1556238" y="791308"/>
                </a:lnTo>
                <a:lnTo>
                  <a:pt x="1556238" y="747346"/>
                </a:lnTo>
                <a:lnTo>
                  <a:pt x="1516673" y="747346"/>
                </a:lnTo>
                <a:lnTo>
                  <a:pt x="1516673" y="597877"/>
                </a:lnTo>
                <a:lnTo>
                  <a:pt x="1182565" y="597877"/>
                </a:lnTo>
                <a:lnTo>
                  <a:pt x="1182565" y="549519"/>
                </a:lnTo>
                <a:lnTo>
                  <a:pt x="1156188" y="549519"/>
                </a:lnTo>
                <a:lnTo>
                  <a:pt x="1156188" y="487973"/>
                </a:lnTo>
                <a:lnTo>
                  <a:pt x="1024304" y="487973"/>
                </a:lnTo>
                <a:lnTo>
                  <a:pt x="1024304" y="457200"/>
                </a:lnTo>
                <a:lnTo>
                  <a:pt x="918796" y="457200"/>
                </a:lnTo>
                <a:lnTo>
                  <a:pt x="918796" y="430823"/>
                </a:lnTo>
                <a:lnTo>
                  <a:pt x="861646" y="430823"/>
                </a:lnTo>
                <a:lnTo>
                  <a:pt x="861646" y="430823"/>
                </a:lnTo>
                <a:lnTo>
                  <a:pt x="817684" y="364881"/>
                </a:lnTo>
                <a:lnTo>
                  <a:pt x="804496" y="232996"/>
                </a:lnTo>
                <a:lnTo>
                  <a:pt x="571500" y="232996"/>
                </a:lnTo>
                <a:lnTo>
                  <a:pt x="571500" y="206619"/>
                </a:lnTo>
                <a:lnTo>
                  <a:pt x="474784" y="206619"/>
                </a:lnTo>
                <a:lnTo>
                  <a:pt x="474784" y="158261"/>
                </a:lnTo>
                <a:lnTo>
                  <a:pt x="342900" y="158261"/>
                </a:lnTo>
                <a:lnTo>
                  <a:pt x="342900" y="136281"/>
                </a:lnTo>
                <a:lnTo>
                  <a:pt x="254977" y="136281"/>
                </a:lnTo>
                <a:lnTo>
                  <a:pt x="211015" y="87923"/>
                </a:lnTo>
                <a:lnTo>
                  <a:pt x="136281" y="87923"/>
                </a:lnTo>
                <a:lnTo>
                  <a:pt x="136281" y="65942"/>
                </a:lnTo>
                <a:lnTo>
                  <a:pt x="0" y="65942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E6CE97BB-73BC-34B2-EB51-91A15C20B7C9}"/>
              </a:ext>
            </a:extLst>
          </p:cNvPr>
          <p:cNvSpPr/>
          <p:nvPr/>
        </p:nvSpPr>
        <p:spPr bwMode="auto">
          <a:xfrm>
            <a:off x="1248508" y="1850781"/>
            <a:ext cx="4229100" cy="2220057"/>
          </a:xfrm>
          <a:custGeom>
            <a:avLst/>
            <a:gdLst>
              <a:gd name="connsiteX0" fmla="*/ 0 w 4229100"/>
              <a:gd name="connsiteY0" fmla="*/ 0 h 2220057"/>
              <a:gd name="connsiteX1" fmla="*/ 219807 w 4229100"/>
              <a:gd name="connsiteY1" fmla="*/ 0 h 2220057"/>
              <a:gd name="connsiteX2" fmla="*/ 219807 w 4229100"/>
              <a:gd name="connsiteY2" fmla="*/ 118696 h 2220057"/>
              <a:gd name="connsiteX3" fmla="*/ 246184 w 4229100"/>
              <a:gd name="connsiteY3" fmla="*/ 118696 h 2220057"/>
              <a:gd name="connsiteX4" fmla="*/ 246184 w 4229100"/>
              <a:gd name="connsiteY4" fmla="*/ 241788 h 2220057"/>
              <a:gd name="connsiteX5" fmla="*/ 285750 w 4229100"/>
              <a:gd name="connsiteY5" fmla="*/ 241788 h 2220057"/>
              <a:gd name="connsiteX6" fmla="*/ 285750 w 4229100"/>
              <a:gd name="connsiteY6" fmla="*/ 290146 h 2220057"/>
              <a:gd name="connsiteX7" fmla="*/ 382465 w 4229100"/>
              <a:gd name="connsiteY7" fmla="*/ 290146 h 2220057"/>
              <a:gd name="connsiteX8" fmla="*/ 382465 w 4229100"/>
              <a:gd name="connsiteY8" fmla="*/ 320919 h 2220057"/>
              <a:gd name="connsiteX9" fmla="*/ 452804 w 4229100"/>
              <a:gd name="connsiteY9" fmla="*/ 320919 h 2220057"/>
              <a:gd name="connsiteX10" fmla="*/ 452804 w 4229100"/>
              <a:gd name="connsiteY10" fmla="*/ 404446 h 2220057"/>
              <a:gd name="connsiteX11" fmla="*/ 487973 w 4229100"/>
              <a:gd name="connsiteY11" fmla="*/ 404446 h 2220057"/>
              <a:gd name="connsiteX12" fmla="*/ 487973 w 4229100"/>
              <a:gd name="connsiteY12" fmla="*/ 470388 h 2220057"/>
              <a:gd name="connsiteX13" fmla="*/ 681404 w 4229100"/>
              <a:gd name="connsiteY13" fmla="*/ 470388 h 2220057"/>
              <a:gd name="connsiteX14" fmla="*/ 681404 w 4229100"/>
              <a:gd name="connsiteY14" fmla="*/ 536331 h 2220057"/>
              <a:gd name="connsiteX15" fmla="*/ 681404 w 4229100"/>
              <a:gd name="connsiteY15" fmla="*/ 536331 h 2220057"/>
              <a:gd name="connsiteX16" fmla="*/ 703384 w 4229100"/>
              <a:gd name="connsiteY16" fmla="*/ 558311 h 2220057"/>
              <a:gd name="connsiteX17" fmla="*/ 756138 w 4229100"/>
              <a:gd name="connsiteY17" fmla="*/ 558311 h 2220057"/>
              <a:gd name="connsiteX18" fmla="*/ 756138 w 4229100"/>
              <a:gd name="connsiteY18" fmla="*/ 558311 h 2220057"/>
              <a:gd name="connsiteX19" fmla="*/ 756138 w 4229100"/>
              <a:gd name="connsiteY19" fmla="*/ 558311 h 2220057"/>
              <a:gd name="connsiteX20" fmla="*/ 756138 w 4229100"/>
              <a:gd name="connsiteY20" fmla="*/ 558311 h 2220057"/>
              <a:gd name="connsiteX21" fmla="*/ 756138 w 4229100"/>
              <a:gd name="connsiteY21" fmla="*/ 558311 h 2220057"/>
              <a:gd name="connsiteX22" fmla="*/ 756138 w 4229100"/>
              <a:gd name="connsiteY22" fmla="*/ 558311 h 2220057"/>
              <a:gd name="connsiteX23" fmla="*/ 888023 w 4229100"/>
              <a:gd name="connsiteY23" fmla="*/ 558311 h 2220057"/>
              <a:gd name="connsiteX24" fmla="*/ 888023 w 4229100"/>
              <a:gd name="connsiteY24" fmla="*/ 602273 h 2220057"/>
              <a:gd name="connsiteX25" fmla="*/ 1024304 w 4229100"/>
              <a:gd name="connsiteY25" fmla="*/ 602273 h 2220057"/>
              <a:gd name="connsiteX26" fmla="*/ 1024304 w 4229100"/>
              <a:gd name="connsiteY26" fmla="*/ 685800 h 2220057"/>
              <a:gd name="connsiteX27" fmla="*/ 1072661 w 4229100"/>
              <a:gd name="connsiteY27" fmla="*/ 685800 h 2220057"/>
              <a:gd name="connsiteX28" fmla="*/ 1072661 w 4229100"/>
              <a:gd name="connsiteY28" fmla="*/ 844061 h 2220057"/>
              <a:gd name="connsiteX29" fmla="*/ 1173773 w 4229100"/>
              <a:gd name="connsiteY29" fmla="*/ 844061 h 2220057"/>
              <a:gd name="connsiteX30" fmla="*/ 1173773 w 4229100"/>
              <a:gd name="connsiteY30" fmla="*/ 874834 h 2220057"/>
              <a:gd name="connsiteX31" fmla="*/ 1318846 w 4229100"/>
              <a:gd name="connsiteY31" fmla="*/ 874834 h 2220057"/>
              <a:gd name="connsiteX32" fmla="*/ 1318846 w 4229100"/>
              <a:gd name="connsiteY32" fmla="*/ 910004 h 2220057"/>
              <a:gd name="connsiteX33" fmla="*/ 1384788 w 4229100"/>
              <a:gd name="connsiteY33" fmla="*/ 910004 h 2220057"/>
              <a:gd name="connsiteX34" fmla="*/ 1384788 w 4229100"/>
              <a:gd name="connsiteY34" fmla="*/ 1011115 h 2220057"/>
              <a:gd name="connsiteX35" fmla="*/ 1384788 w 4229100"/>
              <a:gd name="connsiteY35" fmla="*/ 1011115 h 2220057"/>
              <a:gd name="connsiteX36" fmla="*/ 1384788 w 4229100"/>
              <a:gd name="connsiteY36" fmla="*/ 1011115 h 2220057"/>
              <a:gd name="connsiteX37" fmla="*/ 1384788 w 4229100"/>
              <a:gd name="connsiteY37" fmla="*/ 1011115 h 2220057"/>
              <a:gd name="connsiteX38" fmla="*/ 1384788 w 4229100"/>
              <a:gd name="connsiteY38" fmla="*/ 1129811 h 2220057"/>
              <a:gd name="connsiteX39" fmla="*/ 1428750 w 4229100"/>
              <a:gd name="connsiteY39" fmla="*/ 1129811 h 2220057"/>
              <a:gd name="connsiteX40" fmla="*/ 1428750 w 4229100"/>
              <a:gd name="connsiteY40" fmla="*/ 1235319 h 2220057"/>
              <a:gd name="connsiteX41" fmla="*/ 1565030 w 4229100"/>
              <a:gd name="connsiteY41" fmla="*/ 1235319 h 2220057"/>
              <a:gd name="connsiteX42" fmla="*/ 1565030 w 4229100"/>
              <a:gd name="connsiteY42" fmla="*/ 1257300 h 2220057"/>
              <a:gd name="connsiteX43" fmla="*/ 1749669 w 4229100"/>
              <a:gd name="connsiteY43" fmla="*/ 1257300 h 2220057"/>
              <a:gd name="connsiteX44" fmla="*/ 1749669 w 4229100"/>
              <a:gd name="connsiteY44" fmla="*/ 1375996 h 2220057"/>
              <a:gd name="connsiteX45" fmla="*/ 1969477 w 4229100"/>
              <a:gd name="connsiteY45" fmla="*/ 1375996 h 2220057"/>
              <a:gd name="connsiteX46" fmla="*/ 1969477 w 4229100"/>
              <a:gd name="connsiteY46" fmla="*/ 1411165 h 2220057"/>
              <a:gd name="connsiteX47" fmla="*/ 2096965 w 4229100"/>
              <a:gd name="connsiteY47" fmla="*/ 1411165 h 2220057"/>
              <a:gd name="connsiteX48" fmla="*/ 2096965 w 4229100"/>
              <a:gd name="connsiteY48" fmla="*/ 1459523 h 2220057"/>
              <a:gd name="connsiteX49" fmla="*/ 2145323 w 4229100"/>
              <a:gd name="connsiteY49" fmla="*/ 1459523 h 2220057"/>
              <a:gd name="connsiteX50" fmla="*/ 2145323 w 4229100"/>
              <a:gd name="connsiteY50" fmla="*/ 1538654 h 2220057"/>
              <a:gd name="connsiteX51" fmla="*/ 2470638 w 4229100"/>
              <a:gd name="connsiteY51" fmla="*/ 1538654 h 2220057"/>
              <a:gd name="connsiteX52" fmla="*/ 2470638 w 4229100"/>
              <a:gd name="connsiteY52" fmla="*/ 1622181 h 2220057"/>
              <a:gd name="connsiteX53" fmla="*/ 2712427 w 4229100"/>
              <a:gd name="connsiteY53" fmla="*/ 1622181 h 2220057"/>
              <a:gd name="connsiteX54" fmla="*/ 2712427 w 4229100"/>
              <a:gd name="connsiteY54" fmla="*/ 1661746 h 2220057"/>
              <a:gd name="connsiteX55" fmla="*/ 3143250 w 4229100"/>
              <a:gd name="connsiteY55" fmla="*/ 1661746 h 2220057"/>
              <a:gd name="connsiteX56" fmla="*/ 3143250 w 4229100"/>
              <a:gd name="connsiteY56" fmla="*/ 1705707 h 2220057"/>
              <a:gd name="connsiteX57" fmla="*/ 3200400 w 4229100"/>
              <a:gd name="connsiteY57" fmla="*/ 1705707 h 2220057"/>
              <a:gd name="connsiteX58" fmla="*/ 3200400 w 4229100"/>
              <a:gd name="connsiteY58" fmla="*/ 1771650 h 2220057"/>
              <a:gd name="connsiteX59" fmla="*/ 3323492 w 4229100"/>
              <a:gd name="connsiteY59" fmla="*/ 1771650 h 2220057"/>
              <a:gd name="connsiteX60" fmla="*/ 3323492 w 4229100"/>
              <a:gd name="connsiteY60" fmla="*/ 1903534 h 2220057"/>
              <a:gd name="connsiteX61" fmla="*/ 3486150 w 4229100"/>
              <a:gd name="connsiteY61" fmla="*/ 1903534 h 2220057"/>
              <a:gd name="connsiteX62" fmla="*/ 3486150 w 4229100"/>
              <a:gd name="connsiteY62" fmla="*/ 1969477 h 2220057"/>
              <a:gd name="connsiteX63" fmla="*/ 3530111 w 4229100"/>
              <a:gd name="connsiteY63" fmla="*/ 1969477 h 2220057"/>
              <a:gd name="connsiteX64" fmla="*/ 3530111 w 4229100"/>
              <a:gd name="connsiteY64" fmla="*/ 2048607 h 2220057"/>
              <a:gd name="connsiteX65" fmla="*/ 4229100 w 4229100"/>
              <a:gd name="connsiteY65" fmla="*/ 2048607 h 2220057"/>
              <a:gd name="connsiteX66" fmla="*/ 4229100 w 4229100"/>
              <a:gd name="connsiteY66" fmla="*/ 2220057 h 222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229100" h="2220057">
                <a:moveTo>
                  <a:pt x="0" y="0"/>
                </a:moveTo>
                <a:lnTo>
                  <a:pt x="219807" y="0"/>
                </a:lnTo>
                <a:lnTo>
                  <a:pt x="219807" y="118696"/>
                </a:lnTo>
                <a:lnTo>
                  <a:pt x="246184" y="118696"/>
                </a:lnTo>
                <a:lnTo>
                  <a:pt x="246184" y="241788"/>
                </a:lnTo>
                <a:lnTo>
                  <a:pt x="285750" y="241788"/>
                </a:lnTo>
                <a:lnTo>
                  <a:pt x="285750" y="290146"/>
                </a:lnTo>
                <a:lnTo>
                  <a:pt x="382465" y="290146"/>
                </a:lnTo>
                <a:lnTo>
                  <a:pt x="382465" y="320919"/>
                </a:lnTo>
                <a:lnTo>
                  <a:pt x="452804" y="320919"/>
                </a:lnTo>
                <a:lnTo>
                  <a:pt x="452804" y="404446"/>
                </a:lnTo>
                <a:lnTo>
                  <a:pt x="487973" y="404446"/>
                </a:lnTo>
                <a:lnTo>
                  <a:pt x="487973" y="470388"/>
                </a:lnTo>
                <a:lnTo>
                  <a:pt x="681404" y="470388"/>
                </a:lnTo>
                <a:lnTo>
                  <a:pt x="681404" y="536331"/>
                </a:lnTo>
                <a:lnTo>
                  <a:pt x="681404" y="536331"/>
                </a:lnTo>
                <a:lnTo>
                  <a:pt x="703384" y="558311"/>
                </a:lnTo>
                <a:lnTo>
                  <a:pt x="756138" y="558311"/>
                </a:lnTo>
                <a:lnTo>
                  <a:pt x="756138" y="558311"/>
                </a:lnTo>
                <a:lnTo>
                  <a:pt x="756138" y="558311"/>
                </a:lnTo>
                <a:lnTo>
                  <a:pt x="756138" y="558311"/>
                </a:lnTo>
                <a:lnTo>
                  <a:pt x="756138" y="558311"/>
                </a:lnTo>
                <a:lnTo>
                  <a:pt x="756138" y="558311"/>
                </a:lnTo>
                <a:lnTo>
                  <a:pt x="888023" y="558311"/>
                </a:lnTo>
                <a:lnTo>
                  <a:pt x="888023" y="602273"/>
                </a:lnTo>
                <a:lnTo>
                  <a:pt x="1024304" y="602273"/>
                </a:lnTo>
                <a:lnTo>
                  <a:pt x="1024304" y="685800"/>
                </a:lnTo>
                <a:lnTo>
                  <a:pt x="1072661" y="685800"/>
                </a:lnTo>
                <a:lnTo>
                  <a:pt x="1072661" y="844061"/>
                </a:lnTo>
                <a:lnTo>
                  <a:pt x="1173773" y="844061"/>
                </a:lnTo>
                <a:lnTo>
                  <a:pt x="1173773" y="874834"/>
                </a:lnTo>
                <a:lnTo>
                  <a:pt x="1318846" y="874834"/>
                </a:lnTo>
                <a:lnTo>
                  <a:pt x="1318846" y="910004"/>
                </a:lnTo>
                <a:lnTo>
                  <a:pt x="1384788" y="910004"/>
                </a:lnTo>
                <a:lnTo>
                  <a:pt x="1384788" y="1011115"/>
                </a:lnTo>
                <a:lnTo>
                  <a:pt x="1384788" y="1011115"/>
                </a:lnTo>
                <a:lnTo>
                  <a:pt x="1384788" y="1011115"/>
                </a:lnTo>
                <a:lnTo>
                  <a:pt x="1384788" y="1011115"/>
                </a:lnTo>
                <a:lnTo>
                  <a:pt x="1384788" y="1129811"/>
                </a:lnTo>
                <a:lnTo>
                  <a:pt x="1428750" y="1129811"/>
                </a:lnTo>
                <a:lnTo>
                  <a:pt x="1428750" y="1235319"/>
                </a:lnTo>
                <a:lnTo>
                  <a:pt x="1565030" y="1235319"/>
                </a:lnTo>
                <a:lnTo>
                  <a:pt x="1565030" y="1257300"/>
                </a:lnTo>
                <a:lnTo>
                  <a:pt x="1749669" y="1257300"/>
                </a:lnTo>
                <a:lnTo>
                  <a:pt x="1749669" y="1375996"/>
                </a:lnTo>
                <a:lnTo>
                  <a:pt x="1969477" y="1375996"/>
                </a:lnTo>
                <a:lnTo>
                  <a:pt x="1969477" y="1411165"/>
                </a:lnTo>
                <a:lnTo>
                  <a:pt x="2096965" y="1411165"/>
                </a:lnTo>
                <a:lnTo>
                  <a:pt x="2096965" y="1459523"/>
                </a:lnTo>
                <a:lnTo>
                  <a:pt x="2145323" y="1459523"/>
                </a:lnTo>
                <a:lnTo>
                  <a:pt x="2145323" y="1538654"/>
                </a:lnTo>
                <a:lnTo>
                  <a:pt x="2470638" y="1538654"/>
                </a:lnTo>
                <a:lnTo>
                  <a:pt x="2470638" y="1622181"/>
                </a:lnTo>
                <a:lnTo>
                  <a:pt x="2712427" y="1622181"/>
                </a:lnTo>
                <a:lnTo>
                  <a:pt x="2712427" y="1661746"/>
                </a:lnTo>
                <a:lnTo>
                  <a:pt x="3143250" y="1661746"/>
                </a:lnTo>
                <a:lnTo>
                  <a:pt x="3143250" y="1705707"/>
                </a:lnTo>
                <a:lnTo>
                  <a:pt x="3200400" y="1705707"/>
                </a:lnTo>
                <a:lnTo>
                  <a:pt x="3200400" y="1771650"/>
                </a:lnTo>
                <a:lnTo>
                  <a:pt x="3323492" y="1771650"/>
                </a:lnTo>
                <a:lnTo>
                  <a:pt x="3323492" y="1903534"/>
                </a:lnTo>
                <a:lnTo>
                  <a:pt x="3486150" y="1903534"/>
                </a:lnTo>
                <a:lnTo>
                  <a:pt x="3486150" y="1969477"/>
                </a:lnTo>
                <a:lnTo>
                  <a:pt x="3530111" y="1969477"/>
                </a:lnTo>
                <a:lnTo>
                  <a:pt x="3530111" y="2048607"/>
                </a:lnTo>
                <a:lnTo>
                  <a:pt x="4229100" y="2048607"/>
                </a:lnTo>
                <a:lnTo>
                  <a:pt x="4229100" y="2220057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1541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6B591D-35B9-EC7A-5BA6-977276B2A888}"/>
              </a:ext>
            </a:extLst>
          </p:cNvPr>
          <p:cNvSpPr/>
          <p:nvPr/>
        </p:nvSpPr>
        <p:spPr bwMode="auto">
          <a:xfrm>
            <a:off x="7570020" y="1769806"/>
            <a:ext cx="259019" cy="34784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TALAPRO-2: rPFS by BICR in Cohort 2 Selected Gene Subgroups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8BAB9-9B48-F7C7-0F63-91A62C059EF9}"/>
              </a:ext>
            </a:extLst>
          </p:cNvPr>
          <p:cNvSpPr txBox="1"/>
          <p:nvPr/>
        </p:nvSpPr>
        <p:spPr bwMode="auto">
          <a:xfrm>
            <a:off x="8490775" y="1722372"/>
            <a:ext cx="1598354" cy="3326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 (95% CI)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0.44 (0.32-0.60)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0.17 (0.02-1.51)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0.19 (0.10-0.38)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0.56 (0.12-2.51)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0.49 (0.23-1.02)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0.76 (0.30-1.94)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0.90 (0.34-2.39)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0.20 (0.11-0.36)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0.46 (0.12-1.87)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0.38 (0.19-0.76)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0.90 (0.39-2.04)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1.51 (0.73-3.15)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3FD384-4345-E142-4C93-07E72AFC32CE}"/>
              </a:ext>
            </a:extLst>
          </p:cNvPr>
          <p:cNvCxnSpPr>
            <a:cxnSpLocks/>
          </p:cNvCxnSpPr>
          <p:nvPr/>
        </p:nvCxnSpPr>
        <p:spPr bwMode="auto">
          <a:xfrm>
            <a:off x="8021726" y="1789471"/>
            <a:ext cx="0" cy="346197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FB3941-AECA-F795-A567-E6BDDFC0A139}"/>
              </a:ext>
            </a:extLst>
          </p:cNvPr>
          <p:cNvSpPr txBox="1"/>
          <p:nvPr/>
        </p:nvSpPr>
        <p:spPr bwMode="auto">
          <a:xfrm>
            <a:off x="3425321" y="1510980"/>
            <a:ext cx="1520306" cy="3541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104/197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5/9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40/60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18/30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7/22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8/24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54/84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6/8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23/36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9/29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EE7D1-3661-5FBD-F38F-D2850EC612AA}"/>
              </a:ext>
            </a:extLst>
          </p:cNvPr>
          <p:cNvSpPr txBox="1"/>
          <p:nvPr/>
        </p:nvSpPr>
        <p:spPr bwMode="auto">
          <a:xfrm>
            <a:off x="845371" y="1510980"/>
            <a:ext cx="1789676" cy="3541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 HRR deficient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BRCA1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BRCA2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PALB2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CDK12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ATM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CHEK2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BRCA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cluster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PALB2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cluster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CDK12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cluster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cluster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 gene cluster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1C33B-DC3D-7535-1952-5E1EF8A8BF29}"/>
              </a:ext>
            </a:extLst>
          </p:cNvPr>
          <p:cNvSpPr txBox="1"/>
          <p:nvPr/>
        </p:nvSpPr>
        <p:spPr bwMode="auto">
          <a:xfrm>
            <a:off x="2523032" y="1671182"/>
            <a:ext cx="22712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Events/N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0E9D1-ABAE-97E6-C4A3-3BF8C52CE6FD}"/>
              </a:ext>
            </a:extLst>
          </p:cNvPr>
          <p:cNvSpPr txBox="1"/>
          <p:nvPr/>
        </p:nvSpPr>
        <p:spPr bwMode="auto">
          <a:xfrm>
            <a:off x="6013525" y="5269035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33CA91-EB48-4183-1618-F3C4429C283A}"/>
              </a:ext>
            </a:extLst>
          </p:cNvPr>
          <p:cNvGrpSpPr/>
          <p:nvPr/>
        </p:nvGrpSpPr>
        <p:grpSpPr>
          <a:xfrm>
            <a:off x="4929394" y="5485370"/>
            <a:ext cx="4981450" cy="323037"/>
            <a:chOff x="4208169" y="5645354"/>
            <a:chExt cx="4981450" cy="32303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EFD151-7944-0258-950F-4C25EE655B9D}"/>
                </a:ext>
              </a:extLst>
            </p:cNvPr>
            <p:cNvSpPr txBox="1"/>
            <p:nvPr/>
          </p:nvSpPr>
          <p:spPr bwMode="auto">
            <a:xfrm>
              <a:off x="4208169" y="5645354"/>
              <a:ext cx="30204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Favors Tala + Enza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2E8653-7293-0D49-A8DB-3730BBD844BF}"/>
                </a:ext>
              </a:extLst>
            </p:cNvPr>
            <p:cNvSpPr txBox="1"/>
            <p:nvPr/>
          </p:nvSpPr>
          <p:spPr bwMode="auto">
            <a:xfrm>
              <a:off x="7325481" y="5645354"/>
              <a:ext cx="1570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Favors Placebo + Enza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070B9C7-7055-B253-02CF-77A01309A0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33844" y="5968391"/>
              <a:ext cx="175577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1471D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12CCE6B-E30B-131A-B6DE-D69689397DC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81983" y="5968391"/>
              <a:ext cx="175577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1587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B26D91-FF85-8219-721A-552C588637B9}"/>
              </a:ext>
            </a:extLst>
          </p:cNvPr>
          <p:cNvCxnSpPr>
            <a:cxnSpLocks/>
          </p:cNvCxnSpPr>
          <p:nvPr/>
        </p:nvCxnSpPr>
        <p:spPr bwMode="auto">
          <a:xfrm>
            <a:off x="6243486" y="5247854"/>
            <a:ext cx="266454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802277-BD6E-8AE6-F13C-598888A6EECE}"/>
              </a:ext>
            </a:extLst>
          </p:cNvPr>
          <p:cNvCxnSpPr>
            <a:cxnSpLocks/>
          </p:cNvCxnSpPr>
          <p:nvPr/>
        </p:nvCxnSpPr>
        <p:spPr bwMode="auto">
          <a:xfrm flipV="1">
            <a:off x="6259008" y="523826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12FB50-2369-8070-5272-75C245667626}"/>
              </a:ext>
            </a:extLst>
          </p:cNvPr>
          <p:cNvSpPr txBox="1"/>
          <p:nvPr/>
        </p:nvSpPr>
        <p:spPr bwMode="auto">
          <a:xfrm>
            <a:off x="2045111" y="1510980"/>
            <a:ext cx="1751398" cy="3541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65/198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2/8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11/55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3/6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12/28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12/35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8/24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15/71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13/35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16/43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18/42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276954-AA4F-EA24-7C1E-D96D4BC376D3}"/>
              </a:ext>
            </a:extLst>
          </p:cNvPr>
          <p:cNvSpPr txBox="1"/>
          <p:nvPr/>
        </p:nvSpPr>
        <p:spPr bwMode="auto">
          <a:xfrm>
            <a:off x="6941861" y="5265860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63B2DF-8BB3-437D-A267-F20ADE67EB3B}"/>
              </a:ext>
            </a:extLst>
          </p:cNvPr>
          <p:cNvCxnSpPr>
            <a:cxnSpLocks/>
          </p:cNvCxnSpPr>
          <p:nvPr/>
        </p:nvCxnSpPr>
        <p:spPr bwMode="auto">
          <a:xfrm flipV="1">
            <a:off x="7141658" y="523508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4E638D-222D-A5BA-6A88-66D6B51C89D5}"/>
              </a:ext>
            </a:extLst>
          </p:cNvPr>
          <p:cNvSpPr txBox="1"/>
          <p:nvPr/>
        </p:nvSpPr>
        <p:spPr bwMode="auto">
          <a:xfrm>
            <a:off x="8655126" y="5269035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92A355-032D-5618-199B-231454B79676}"/>
              </a:ext>
            </a:extLst>
          </p:cNvPr>
          <p:cNvCxnSpPr>
            <a:cxnSpLocks/>
          </p:cNvCxnSpPr>
          <p:nvPr/>
        </p:nvCxnSpPr>
        <p:spPr bwMode="auto">
          <a:xfrm flipV="1">
            <a:off x="8900608" y="523826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1EF564-7422-178A-7889-B7A3C6E334F8}"/>
              </a:ext>
            </a:extLst>
          </p:cNvPr>
          <p:cNvSpPr txBox="1"/>
          <p:nvPr/>
        </p:nvSpPr>
        <p:spPr bwMode="auto">
          <a:xfrm>
            <a:off x="7827686" y="5275385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AE0B46-8B05-F2E8-32D6-DDDBD9D28034}"/>
              </a:ext>
            </a:extLst>
          </p:cNvPr>
          <p:cNvCxnSpPr>
            <a:cxnSpLocks/>
          </p:cNvCxnSpPr>
          <p:nvPr/>
        </p:nvCxnSpPr>
        <p:spPr bwMode="auto">
          <a:xfrm flipV="1">
            <a:off x="8027483" y="524461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53B028-4A34-2264-0156-8AA90C1DA1FD}"/>
              </a:ext>
            </a:extLst>
          </p:cNvPr>
          <p:cNvGrpSpPr/>
          <p:nvPr/>
        </p:nvGrpSpPr>
        <p:grpSpPr>
          <a:xfrm>
            <a:off x="7566206" y="2242605"/>
            <a:ext cx="249083" cy="154450"/>
            <a:chOff x="6492972" y="1702435"/>
            <a:chExt cx="249083" cy="1544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BCBD33-5CA6-08DA-2F6E-14DBE1CE7156}"/>
                </a:ext>
              </a:extLst>
            </p:cNvPr>
            <p:cNvGrpSpPr/>
            <p:nvPr/>
          </p:nvGrpSpPr>
          <p:grpSpPr>
            <a:xfrm rot="16200000">
              <a:off x="6567322" y="1654067"/>
              <a:ext cx="100383" cy="249083"/>
              <a:chOff x="4372795" y="2993821"/>
              <a:chExt cx="118285" cy="23518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D9F05BB-9B22-E939-61BA-7F34B17F0B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75E8F39-9896-CDD7-D6DA-5059802FD0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229005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E84E682-F1CF-4CCA-88AD-2CC7032AFE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316603" y="3109155"/>
                <a:ext cx="23066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5AD2F1-3DE4-420B-E3CC-D6885CD0C9B2}"/>
                </a:ext>
              </a:extLst>
            </p:cNvPr>
            <p:cNvSpPr/>
            <p:nvPr/>
          </p:nvSpPr>
          <p:spPr bwMode="auto">
            <a:xfrm>
              <a:off x="6544716" y="1702435"/>
              <a:ext cx="154450" cy="15445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250182-F228-BC0A-0461-C2976C732831}"/>
              </a:ext>
            </a:extLst>
          </p:cNvPr>
          <p:cNvGrpSpPr/>
          <p:nvPr/>
        </p:nvGrpSpPr>
        <p:grpSpPr>
          <a:xfrm>
            <a:off x="6496049" y="2455739"/>
            <a:ext cx="1671278" cy="100384"/>
            <a:chOff x="5729571" y="1728411"/>
            <a:chExt cx="1671278" cy="10038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28989A9-2EE1-BDBF-6A17-13C7BACBB8F3}"/>
                </a:ext>
              </a:extLst>
            </p:cNvPr>
            <p:cNvGrpSpPr/>
            <p:nvPr/>
          </p:nvGrpSpPr>
          <p:grpSpPr>
            <a:xfrm rot="16200000">
              <a:off x="6515018" y="942964"/>
              <a:ext cx="100384" cy="1671278"/>
              <a:chOff x="4372795" y="2273022"/>
              <a:chExt cx="118286" cy="157802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0F782A8-55F4-C710-4F8E-39E1EC80B9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228576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010FD87-336B-72DC-7BE3-80E84D38AC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851044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CBCB158-EC20-A3FA-D580-75FACC4B6E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645948" y="3059012"/>
                <a:ext cx="157197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F5D4CE-8E31-F9B3-A61D-BC9C9D6CD6B9}"/>
                </a:ext>
              </a:extLst>
            </p:cNvPr>
            <p:cNvSpPr/>
            <p:nvPr/>
          </p:nvSpPr>
          <p:spPr bwMode="auto">
            <a:xfrm>
              <a:off x="6542507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B63DE-2D5A-A59D-2302-468DDA65DF6E}"/>
              </a:ext>
            </a:extLst>
          </p:cNvPr>
          <p:cNvGrpSpPr/>
          <p:nvPr/>
        </p:nvGrpSpPr>
        <p:grpSpPr>
          <a:xfrm>
            <a:off x="7113399" y="2654352"/>
            <a:ext cx="535178" cy="114850"/>
            <a:chOff x="6492971" y="1714231"/>
            <a:chExt cx="535178" cy="1148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A0C1B1-5228-A53B-AC18-A692370DFEA3}"/>
                </a:ext>
              </a:extLst>
            </p:cNvPr>
            <p:cNvGrpSpPr/>
            <p:nvPr/>
          </p:nvGrpSpPr>
          <p:grpSpPr>
            <a:xfrm rot="16200000">
              <a:off x="6710368" y="1511015"/>
              <a:ext cx="100384" cy="535178"/>
              <a:chOff x="4372795" y="2993822"/>
              <a:chExt cx="118286" cy="50531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36C363D-2975-A49A-2829-64D857D7E4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AAFA97F-88BF-483D-0F59-0BB51443F9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49451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49104DD-A145-A88C-5ACD-71239446FF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179280" y="3246480"/>
                <a:ext cx="50531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0D7ADFF-729D-D135-D184-FDF8099A70C1}"/>
                </a:ext>
              </a:extLst>
            </p:cNvPr>
            <p:cNvSpPr/>
            <p:nvPr/>
          </p:nvSpPr>
          <p:spPr bwMode="auto">
            <a:xfrm>
              <a:off x="6710097" y="1714231"/>
              <a:ext cx="114850" cy="11485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9F9450-57A0-F0CA-2604-971668837389}"/>
              </a:ext>
            </a:extLst>
          </p:cNvPr>
          <p:cNvGrpSpPr/>
          <p:nvPr/>
        </p:nvGrpSpPr>
        <p:grpSpPr>
          <a:xfrm>
            <a:off x="7195881" y="2901182"/>
            <a:ext cx="1169368" cy="100383"/>
            <a:chOff x="6355844" y="1728416"/>
            <a:chExt cx="1169368" cy="10038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AB5D98C-BAFC-8054-7251-C9BB92748845}"/>
                </a:ext>
              </a:extLst>
            </p:cNvPr>
            <p:cNvGrpSpPr/>
            <p:nvPr/>
          </p:nvGrpSpPr>
          <p:grpSpPr>
            <a:xfrm rot="16200000">
              <a:off x="6890336" y="1193924"/>
              <a:ext cx="100383" cy="1169368"/>
              <a:chOff x="4372796" y="2864349"/>
              <a:chExt cx="118285" cy="110411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323B5AB-4476-8D5C-6600-930987852C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286434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B8182DD-2D82-AA9B-8061-C69A00ABB3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883892" y="3420131"/>
                <a:ext cx="109609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DD9FFBB-9035-256C-9485-4CDB980E69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68468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8E3BAB5-A87C-E2D0-680C-8D22379F5EEE}"/>
                </a:ext>
              </a:extLst>
            </p:cNvPr>
            <p:cNvSpPr/>
            <p:nvPr/>
          </p:nvSpPr>
          <p:spPr bwMode="auto">
            <a:xfrm>
              <a:off x="6902655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44B9C98-9379-AFC6-6605-AA35E17466D2}"/>
              </a:ext>
            </a:extLst>
          </p:cNvPr>
          <p:cNvGrpSpPr/>
          <p:nvPr/>
        </p:nvGrpSpPr>
        <p:grpSpPr>
          <a:xfrm>
            <a:off x="7448053" y="3113231"/>
            <a:ext cx="573147" cy="100383"/>
            <a:chOff x="7095619" y="1728417"/>
            <a:chExt cx="573147" cy="10038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A24C9EC-3470-C0E1-CD9D-7B92CE7324A6}"/>
                </a:ext>
              </a:extLst>
            </p:cNvPr>
            <p:cNvGrpSpPr/>
            <p:nvPr/>
          </p:nvGrpSpPr>
          <p:grpSpPr>
            <a:xfrm rot="16200000">
              <a:off x="7332001" y="1492035"/>
              <a:ext cx="100383" cy="573147"/>
              <a:chOff x="4372796" y="3562845"/>
              <a:chExt cx="118285" cy="541166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387830C-00D7-BA26-E1E4-A8F24633F8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562845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72ACF6A-CE39-808B-294A-C33C4BB46FC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161587" y="3833662"/>
                <a:ext cx="54069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06223FE-03F5-5BBC-C7C2-975BA3C0C4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41031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570A99-001A-4313-54EF-FE1FCCF72A09}"/>
                </a:ext>
              </a:extLst>
            </p:cNvPr>
            <p:cNvSpPr/>
            <p:nvPr/>
          </p:nvSpPr>
          <p:spPr bwMode="auto">
            <a:xfrm>
              <a:off x="7348324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DD05A96-0A41-20C2-233F-07B062B85FCE}"/>
              </a:ext>
            </a:extLst>
          </p:cNvPr>
          <p:cNvGrpSpPr/>
          <p:nvPr/>
        </p:nvGrpSpPr>
        <p:grpSpPr>
          <a:xfrm>
            <a:off x="7538570" y="3334154"/>
            <a:ext cx="728667" cy="100384"/>
            <a:chOff x="6492968" y="1728412"/>
            <a:chExt cx="728667" cy="10038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95005E2-9E6B-557A-75B6-CB856CFBA1F8}"/>
                </a:ext>
              </a:extLst>
            </p:cNvPr>
            <p:cNvGrpSpPr/>
            <p:nvPr/>
          </p:nvGrpSpPr>
          <p:grpSpPr>
            <a:xfrm rot="16200000">
              <a:off x="6807110" y="1414270"/>
              <a:ext cx="100384" cy="728667"/>
              <a:chOff x="4372795" y="2993821"/>
              <a:chExt cx="118286" cy="688008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5FF01A8-C5E3-4232-2D69-7429BE41F1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99625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C1F9CC3-5A98-81E7-D399-7338059377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88658" y="3337100"/>
                <a:ext cx="68655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9DFF0FF-7A78-55A3-84A5-57A43A249F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68182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7A0AB44-C368-08E8-224F-6D67E5E4EC7C}"/>
                </a:ext>
              </a:extLst>
            </p:cNvPr>
            <p:cNvSpPr/>
            <p:nvPr/>
          </p:nvSpPr>
          <p:spPr bwMode="auto">
            <a:xfrm>
              <a:off x="6821985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2E2EDFB-FCED-1FB1-1226-0E3CFA60A271}"/>
              </a:ext>
            </a:extLst>
          </p:cNvPr>
          <p:cNvGrpSpPr/>
          <p:nvPr/>
        </p:nvGrpSpPr>
        <p:grpSpPr>
          <a:xfrm>
            <a:off x="7596621" y="3544874"/>
            <a:ext cx="763647" cy="100383"/>
            <a:chOff x="6600320" y="1728418"/>
            <a:chExt cx="763647" cy="10038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6B02D6B-DFDA-C9F0-7F93-38388B33EFBC}"/>
                </a:ext>
              </a:extLst>
            </p:cNvPr>
            <p:cNvGrpSpPr/>
            <p:nvPr/>
          </p:nvGrpSpPr>
          <p:grpSpPr>
            <a:xfrm rot="16200000">
              <a:off x="6931952" y="1396786"/>
              <a:ext cx="100383" cy="763647"/>
              <a:chOff x="4372796" y="3095182"/>
              <a:chExt cx="118285" cy="721036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1F1C7F5-7246-C04E-16D8-6E4C08DE24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095182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901E236-8C07-BB79-FDAC-18EFE2BF87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071962" y="3456245"/>
                <a:ext cx="7199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007334C-E3FA-3170-E101-CC4FE2FB260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809610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4F99F72-B854-0751-F213-0D54732A1EFA}"/>
                </a:ext>
              </a:extLst>
            </p:cNvPr>
            <p:cNvSpPr/>
            <p:nvPr/>
          </p:nvSpPr>
          <p:spPr bwMode="auto">
            <a:xfrm>
              <a:off x="6939384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24EEDAA-60ED-F172-9C9A-E92FDE01013B}"/>
              </a:ext>
            </a:extLst>
          </p:cNvPr>
          <p:cNvGrpSpPr/>
          <p:nvPr/>
        </p:nvGrpSpPr>
        <p:grpSpPr>
          <a:xfrm>
            <a:off x="7162796" y="3949086"/>
            <a:ext cx="456448" cy="108681"/>
            <a:chOff x="6907515" y="1720119"/>
            <a:chExt cx="456448" cy="108681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80299DE-BDA8-7270-F343-2AA4ACA21B29}"/>
                </a:ext>
              </a:extLst>
            </p:cNvPr>
            <p:cNvGrpSpPr/>
            <p:nvPr/>
          </p:nvGrpSpPr>
          <p:grpSpPr>
            <a:xfrm rot="16200000">
              <a:off x="7085547" y="1550385"/>
              <a:ext cx="100383" cy="456448"/>
              <a:chOff x="4372796" y="3385239"/>
              <a:chExt cx="118285" cy="430979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8DD1A2B-ED28-ADDD-9E0C-556D6764DA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391968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C10BF88-ECEF-CCF9-5C8D-E4EDCE3E2E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216446" y="3600729"/>
                <a:ext cx="43097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73EA47-7432-647C-BDB8-5428D0FF4F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809610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F949F0-4E70-A8AD-A6CE-79DF9685955B}"/>
                </a:ext>
              </a:extLst>
            </p:cNvPr>
            <p:cNvSpPr/>
            <p:nvPr/>
          </p:nvSpPr>
          <p:spPr bwMode="auto">
            <a:xfrm>
              <a:off x="7091784" y="1720119"/>
              <a:ext cx="96261" cy="9626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1F9A53-F3F6-632A-BEFA-1BACB2060FF7}"/>
              </a:ext>
            </a:extLst>
          </p:cNvPr>
          <p:cNvGrpSpPr/>
          <p:nvPr/>
        </p:nvGrpSpPr>
        <p:grpSpPr>
          <a:xfrm>
            <a:off x="7181849" y="4166736"/>
            <a:ext cx="1068973" cy="100384"/>
            <a:chOff x="6386751" y="1728415"/>
            <a:chExt cx="1068973" cy="10038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9A745F3-896B-5471-B1AF-0460DBA31E25}"/>
                </a:ext>
              </a:extLst>
            </p:cNvPr>
            <p:cNvGrpSpPr/>
            <p:nvPr/>
          </p:nvGrpSpPr>
          <p:grpSpPr>
            <a:xfrm rot="16200000">
              <a:off x="6871046" y="1244120"/>
              <a:ext cx="100384" cy="1068973"/>
              <a:chOff x="4372795" y="2893531"/>
              <a:chExt cx="118286" cy="1009325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875B886-D520-72B2-03C5-F71F0BB73A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289732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CAA0671-6C97-9D67-4A7C-20D3BF169E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3927998" y="3397468"/>
                <a:ext cx="100787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17514E0-4077-14AB-1B34-56078B20F8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028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6CE6C76-958E-85FD-88BA-6A8108A15E9A}"/>
                </a:ext>
              </a:extLst>
            </p:cNvPr>
            <p:cNvSpPr/>
            <p:nvPr/>
          </p:nvSpPr>
          <p:spPr bwMode="auto">
            <a:xfrm>
              <a:off x="6878779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A96547D-8F35-F4CC-2419-FF350615409B}"/>
              </a:ext>
            </a:extLst>
          </p:cNvPr>
          <p:cNvGrpSpPr/>
          <p:nvPr/>
        </p:nvGrpSpPr>
        <p:grpSpPr>
          <a:xfrm>
            <a:off x="7375167" y="4387254"/>
            <a:ext cx="536077" cy="100384"/>
            <a:chOff x="7603622" y="1728414"/>
            <a:chExt cx="536077" cy="10038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76215E4-3ED2-FDE7-4ADB-FD4B431B6909}"/>
                </a:ext>
              </a:extLst>
            </p:cNvPr>
            <p:cNvGrpSpPr/>
            <p:nvPr/>
          </p:nvGrpSpPr>
          <p:grpSpPr>
            <a:xfrm rot="16200000">
              <a:off x="7821469" y="1510567"/>
              <a:ext cx="100384" cy="536077"/>
              <a:chOff x="4372794" y="4042499"/>
              <a:chExt cx="118286" cy="506164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B7B2534-927D-D0FF-5A64-2B0120FC77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184128" y="4293646"/>
                <a:ext cx="49561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5B8FF87-EF5F-7ECF-3284-BD03604323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4548663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8812C7F-314B-D622-1F53-1C59D9369E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4" y="4042499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A0BB888-2FC4-12EE-E137-EDFD3337098B}"/>
                </a:ext>
              </a:extLst>
            </p:cNvPr>
            <p:cNvSpPr/>
            <p:nvPr/>
          </p:nvSpPr>
          <p:spPr bwMode="auto">
            <a:xfrm>
              <a:off x="7835877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C63AC3C-4747-E78A-4DDA-BC6F04DB46C8}"/>
              </a:ext>
            </a:extLst>
          </p:cNvPr>
          <p:cNvGrpSpPr/>
          <p:nvPr/>
        </p:nvGrpSpPr>
        <p:grpSpPr>
          <a:xfrm>
            <a:off x="7654927" y="4605325"/>
            <a:ext cx="626584" cy="100385"/>
            <a:chOff x="6829142" y="1728407"/>
            <a:chExt cx="626584" cy="100385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0D9208B-BCB2-15E0-23CA-1BB51942573E}"/>
                </a:ext>
              </a:extLst>
            </p:cNvPr>
            <p:cNvGrpSpPr/>
            <p:nvPr/>
          </p:nvGrpSpPr>
          <p:grpSpPr>
            <a:xfrm rot="16200000">
              <a:off x="7092241" y="1465308"/>
              <a:ext cx="100385" cy="626584"/>
              <a:chOff x="4372794" y="3311235"/>
              <a:chExt cx="118287" cy="591621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FE32098-CB31-297D-EBB0-A56295E2E3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4" y="3312322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4D9B425A-170A-D761-3261-9B5105A81A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136851" y="3606320"/>
                <a:ext cx="5901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52385E1-4356-6F81-82E7-556A75FDA1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902856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B2C85C1-0579-61CC-5147-7781C903B6CA}"/>
                </a:ext>
              </a:extLst>
            </p:cNvPr>
            <p:cNvSpPr/>
            <p:nvPr/>
          </p:nvSpPr>
          <p:spPr bwMode="auto">
            <a:xfrm>
              <a:off x="7108268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5036CB4-67C9-1E24-4036-F1B0621A71DB}"/>
              </a:ext>
            </a:extLst>
          </p:cNvPr>
          <p:cNvGrpSpPr/>
          <p:nvPr/>
        </p:nvGrpSpPr>
        <p:grpSpPr>
          <a:xfrm>
            <a:off x="7877549" y="4814876"/>
            <a:ext cx="588186" cy="100384"/>
            <a:chOff x="6551976" y="1728414"/>
            <a:chExt cx="588186" cy="10038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B59DFAF-EF9F-D152-8D4D-D095590A31E0}"/>
                </a:ext>
              </a:extLst>
            </p:cNvPr>
            <p:cNvGrpSpPr/>
            <p:nvPr/>
          </p:nvGrpSpPr>
          <p:grpSpPr>
            <a:xfrm rot="16200000">
              <a:off x="6795877" y="1484513"/>
              <a:ext cx="100384" cy="588186"/>
              <a:chOff x="4372795" y="3049538"/>
              <a:chExt cx="118286" cy="555366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5F2B21C-A202-02CA-F208-2E63C293BC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5" y="3051510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FD18CE0-DC6F-F0E6-FD45-F8D661471F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4154252" y="3327221"/>
                <a:ext cx="55536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CB22015-9CE6-CE0D-8BD3-71755E1F34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72796" y="3594507"/>
                <a:ext cx="11828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046AF9E-7B01-BB18-6B16-414639E60871}"/>
                </a:ext>
              </a:extLst>
            </p:cNvPr>
            <p:cNvSpPr/>
            <p:nvPr/>
          </p:nvSpPr>
          <p:spPr bwMode="auto">
            <a:xfrm>
              <a:off x="6813265" y="1737360"/>
              <a:ext cx="69495" cy="6949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C5AA2A16-B2D9-CBA0-1D21-DEA66FEF0CD0}"/>
              </a:ext>
            </a:extLst>
          </p:cNvPr>
          <p:cNvSpPr txBox="1"/>
          <p:nvPr/>
        </p:nvSpPr>
        <p:spPr bwMode="auto">
          <a:xfrm>
            <a:off x="9907846" y="1722372"/>
            <a:ext cx="1598354" cy="3326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2-Sided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Value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&lt;.001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.074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&lt;.0001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.44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.055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.58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.83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&lt;.0001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.27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.0045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.80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.26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A7484AC-5F9D-DA46-75D8-644222939196}"/>
              </a:ext>
            </a:extLst>
          </p:cNvPr>
          <p:cNvSpPr txBox="1"/>
          <p:nvPr/>
        </p:nvSpPr>
        <p:spPr bwMode="auto">
          <a:xfrm>
            <a:off x="4600276" y="1722372"/>
            <a:ext cx="1520306" cy="3541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13.8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20.0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11.7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11.0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8.6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21.9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13.8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27.7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22.1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651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11.0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8.3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21.9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13.8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27.9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27.7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21.1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B82709F0-2442-5867-B0B0-2FEFB22DCB0E}"/>
              </a:ext>
            </a:extLst>
          </p:cNvPr>
          <p:cNvCxnSpPr>
            <a:cxnSpLocks/>
          </p:cNvCxnSpPr>
          <p:nvPr/>
        </p:nvCxnSpPr>
        <p:spPr bwMode="auto">
          <a:xfrm>
            <a:off x="845371" y="3797597"/>
            <a:ext cx="1056988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3C6AB6-0BFE-303C-99D3-F304295EA48E}"/>
              </a:ext>
            </a:extLst>
          </p:cNvPr>
          <p:cNvGrpSpPr/>
          <p:nvPr/>
        </p:nvGrpSpPr>
        <p:grpSpPr>
          <a:xfrm>
            <a:off x="275305" y="3805082"/>
            <a:ext cx="560234" cy="1297859"/>
            <a:chOff x="1868129" y="5860024"/>
            <a:chExt cx="560234" cy="1297859"/>
          </a:xfrm>
        </p:grpSpPr>
        <p:sp>
          <p:nvSpPr>
            <p:cNvPr id="129" name="Down Arrow 128">
              <a:extLst>
                <a:ext uri="{FF2B5EF4-FFF2-40B4-BE49-F238E27FC236}">
                  <a16:creationId xmlns:a16="http://schemas.microsoft.com/office/drawing/2014/main" id="{0C32F961-9DF6-035B-2D49-CB54DA953EE4}"/>
                </a:ext>
              </a:extLst>
            </p:cNvPr>
            <p:cNvSpPr/>
            <p:nvPr/>
          </p:nvSpPr>
          <p:spPr bwMode="auto">
            <a:xfrm>
              <a:off x="1868129" y="5948516"/>
              <a:ext cx="560234" cy="1209367"/>
            </a:xfrm>
            <a:prstGeom prst="downArrow">
              <a:avLst/>
            </a:prstGeom>
            <a:solidFill>
              <a:schemeClr val="bg2"/>
            </a:solidFill>
            <a:ln w="2857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F4EAC78-C86B-2D9E-1914-F62CDEEC348B}"/>
                </a:ext>
              </a:extLst>
            </p:cNvPr>
            <p:cNvSpPr txBox="1"/>
            <p:nvPr/>
          </p:nvSpPr>
          <p:spPr bwMode="auto">
            <a:xfrm rot="5400000">
              <a:off x="1543664" y="6300347"/>
              <a:ext cx="1219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Hierarchy</a:t>
              </a:r>
            </a:p>
          </p:txBody>
        </p:sp>
      </p:grpSp>
      <p:sp>
        <p:nvSpPr>
          <p:cNvPr id="27" name="Text Box 15">
            <a:extLst>
              <a:ext uri="{FF2B5EF4-FFF2-40B4-BE49-F238E27FC236}">
                <a16:creationId xmlns:a16="http://schemas.microsoft.com/office/drawing/2014/main" id="{BB5675B3-3C33-3094-8E57-88BD9689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25" y="6361389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Fizazi. ASCO 2023. Abstr 5004. Fizazi. Nat Med. 2023;[Epub].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D0D93-A338-2BF3-B8B9-C87ACC1A6E70}"/>
              </a:ext>
            </a:extLst>
          </p:cNvPr>
          <p:cNvSpPr txBox="1"/>
          <p:nvPr/>
        </p:nvSpPr>
        <p:spPr bwMode="auto">
          <a:xfrm>
            <a:off x="875594" y="1671182"/>
            <a:ext cx="897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Subgroup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AE448C-FA44-D547-1C76-E3DF294AEC47}"/>
              </a:ext>
            </a:extLst>
          </p:cNvPr>
          <p:cNvSpPr txBox="1"/>
          <p:nvPr/>
        </p:nvSpPr>
        <p:spPr bwMode="auto">
          <a:xfrm>
            <a:off x="2435912" y="1889582"/>
            <a:ext cx="9927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Tala +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Enza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407039-F4B0-7F1D-A930-4C6BE2A0EE23}"/>
              </a:ext>
            </a:extLst>
          </p:cNvPr>
          <p:cNvSpPr txBox="1"/>
          <p:nvPr/>
        </p:nvSpPr>
        <p:spPr bwMode="auto">
          <a:xfrm>
            <a:off x="3529090" y="1882355"/>
            <a:ext cx="1283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Enza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D2068A-35B0-82C0-47E5-5DA9E9442EC8}"/>
              </a:ext>
            </a:extLst>
          </p:cNvPr>
          <p:cNvSpPr txBox="1"/>
          <p:nvPr/>
        </p:nvSpPr>
        <p:spPr bwMode="auto">
          <a:xfrm>
            <a:off x="4838254" y="1671182"/>
            <a:ext cx="10967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Median, Mo</a:t>
            </a:r>
          </a:p>
        </p:txBody>
      </p:sp>
    </p:spTree>
    <p:extLst>
      <p:ext uri="{BB962C8B-B14F-4D97-AF65-F5344CB8AC3E}">
        <p14:creationId xmlns:p14="http://schemas.microsoft.com/office/powerpoint/2010/main" val="20385322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F83C6-FD44-46F4-9608-3E65AFE5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PROpel Trial: First-line Abiraterone/Prednisone ± Olaparib in mCRPC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D0E62BB-91F9-4696-8038-D8BC6E429178}"/>
              </a:ext>
            </a:extLst>
          </p:cNvPr>
          <p:cNvSpPr txBox="1">
            <a:spLocks/>
          </p:cNvSpPr>
          <p:nvPr/>
        </p:nvSpPr>
        <p:spPr bwMode="auto">
          <a:xfrm>
            <a:off x="605558" y="5173400"/>
            <a:ext cx="10881360" cy="11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marR="0" lvl="0" indent="-342900" fontAlgn="base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 sz="2200" kern="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fontAlgn="base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fontAlgn="base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fontAlgn="base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fontAlgn="base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/>
            </a:lvl6pPr>
            <a:lvl7pPr marL="29718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/>
            </a:lvl7pPr>
            <a:lvl8pPr marL="34290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/>
            </a:lvl8pPr>
            <a:lvl9pPr marL="38862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/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endpoint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rPFS by investigator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secondary endpoints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OS, time to subsequent therapy or death, PFS2, ORR, HRR mutation prevalence (retrospectively assessed), HRQoL, safety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DF0B2EE-1FF9-4D9C-BB32-F52F4FA1DB54}"/>
              </a:ext>
            </a:extLst>
          </p:cNvPr>
          <p:cNvSpPr txBox="1">
            <a:spLocks/>
          </p:cNvSpPr>
          <p:nvPr/>
        </p:nvSpPr>
        <p:spPr bwMode="auto">
          <a:xfrm>
            <a:off x="605559" y="1495675"/>
            <a:ext cx="11053041" cy="40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International, randomized, double-blind phase III study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9B0C4D0A-1A43-4009-93ED-3CF99434D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83" y="6361756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Clarke. NEJM Evid. 2022;1. Saad. Lancet Oncol. 2023;24:1094. </a:t>
            </a: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DD2DB5CD-8875-43C2-B561-456712463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" y="2481989"/>
            <a:ext cx="40247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 mCRPC</a:t>
            </a:r>
          </a:p>
          <a:p>
            <a:pPr marL="509588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prior tx for mCRPC</a:t>
            </a:r>
          </a:p>
          <a:p>
            <a:pPr marL="509588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Ongoing ADT</a:t>
            </a:r>
          </a:p>
          <a:p>
            <a:pPr marL="509588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Docetaxel for mHSPC allowed</a:t>
            </a:r>
          </a:p>
          <a:p>
            <a:pPr marL="509588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prior abiraterone</a:t>
            </a:r>
          </a:p>
          <a:p>
            <a:pPr marL="509588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ECOG PS 0/1</a:t>
            </a:r>
          </a:p>
          <a:p>
            <a:pPr marL="509588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screening for HRR mutations required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but optional biopsies and blood collected for NGS testing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796)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7A892DF-F644-405E-9433-3EE4514A5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5755" y="3103410"/>
            <a:ext cx="31161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Until radiographic progression or unacceptable toxicity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Crossover from placebo to </a:t>
            </a:r>
            <a:b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olaparib not permitted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49">
            <a:extLst>
              <a:ext uri="{FF2B5EF4-FFF2-40B4-BE49-F238E27FC236}">
                <a16:creationId xmlns:a16="http://schemas.microsoft.com/office/drawing/2014/main" id="{66D054BE-C411-4F6B-95A1-6093EA170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689" y="2712277"/>
            <a:ext cx="3424145" cy="100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Olaparib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300 mg BID +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Abiraterone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1000 mg QD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Prednisone/Prednisolone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mg BID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399)</a:t>
            </a:r>
          </a:p>
        </p:txBody>
      </p:sp>
      <p:sp>
        <p:nvSpPr>
          <p:cNvPr id="9" name="Line 52">
            <a:extLst>
              <a:ext uri="{FF2B5EF4-FFF2-40B4-BE49-F238E27FC236}">
                <a16:creationId xmlns:a16="http://schemas.microsoft.com/office/drawing/2014/main" id="{69AFC201-0B6C-4AB8-BF7C-C8BDD3A1E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5178" y="3764517"/>
            <a:ext cx="27432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50">
            <a:extLst>
              <a:ext uri="{FF2B5EF4-FFF2-40B4-BE49-F238E27FC236}">
                <a16:creationId xmlns:a16="http://schemas.microsoft.com/office/drawing/2014/main" id="{F3D677CF-1B60-4EC1-BA32-F4E319318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689" y="3812142"/>
            <a:ext cx="3424145" cy="100584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Placebo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 </a:t>
            </a:r>
            <a:b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Abiraterone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1000 mg QD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Prednisone/Prednisolone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mg BID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397)</a:t>
            </a:r>
          </a:p>
        </p:txBody>
      </p:sp>
      <p:sp>
        <p:nvSpPr>
          <p:cNvPr id="12" name="Line 53">
            <a:extLst>
              <a:ext uri="{FF2B5EF4-FFF2-40B4-BE49-F238E27FC236}">
                <a16:creationId xmlns:a16="http://schemas.microsoft.com/office/drawing/2014/main" id="{7C5BD050-A0FB-4DB3-B58B-05DA8345C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9628" y="3964225"/>
            <a:ext cx="466725" cy="3508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4" name="Line 54">
            <a:extLst>
              <a:ext uri="{FF2B5EF4-FFF2-40B4-BE49-F238E27FC236}">
                <a16:creationId xmlns:a16="http://schemas.microsoft.com/office/drawing/2014/main" id="{FA1A02E5-70A6-4F06-B3D5-C4532D9F41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9628" y="3215197"/>
            <a:ext cx="466725" cy="3476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5" name="Text Box 30">
            <a:extLst>
              <a:ext uri="{FF2B5EF4-FFF2-40B4-BE49-F238E27FC236}">
                <a16:creationId xmlns:a16="http://schemas.microsoft.com/office/drawing/2014/main" id="{E27292FE-05E0-4319-A20F-5326260A0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878" y="1938629"/>
            <a:ext cx="5930123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Stratified by metastatic disease sites (bone only vs visceral vs other); taxane for mHSPC (yes vs no) </a:t>
            </a:r>
            <a:endParaRPr kumimoji="0" lang="en-US" altLang="en-US" sz="1600" b="0" i="1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CEAC54-FD80-4043-9B65-126C59A66B1B}"/>
              </a:ext>
            </a:extLst>
          </p:cNvPr>
          <p:cNvCxnSpPr>
            <a:cxnSpLocks/>
          </p:cNvCxnSpPr>
          <p:nvPr/>
        </p:nvCxnSpPr>
        <p:spPr bwMode="auto">
          <a:xfrm>
            <a:off x="4684133" y="2506537"/>
            <a:ext cx="0" cy="431123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63767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95C6094-323C-96CE-D74A-7FCD666C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TALAPRO-2: Adverse Events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5AD3CB3-3C73-19FB-1AD1-0FCB44EE96E3}"/>
              </a:ext>
            </a:extLst>
          </p:cNvPr>
          <p:cNvGraphicFramePr>
            <a:graphicFrameLocks/>
          </p:cNvGraphicFramePr>
          <p:nvPr/>
        </p:nvGraphicFramePr>
        <p:xfrm>
          <a:off x="714403" y="1600200"/>
          <a:ext cx="5352347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219">
                  <a:extLst>
                    <a:ext uri="{9D8B030D-6E8A-4147-A177-3AD203B41FA5}">
                      <a16:colId xmlns:a16="http://schemas.microsoft.com/office/drawing/2014/main" val="2378176575"/>
                    </a:ext>
                  </a:extLst>
                </a:gridCol>
                <a:gridCol w="911032">
                  <a:extLst>
                    <a:ext uri="{9D8B030D-6E8A-4147-A177-3AD203B41FA5}">
                      <a16:colId xmlns:a16="http://schemas.microsoft.com/office/drawing/2014/main" val="1605961521"/>
                    </a:ext>
                  </a:extLst>
                </a:gridCol>
                <a:gridCol w="911032">
                  <a:extLst>
                    <a:ext uri="{9D8B030D-6E8A-4147-A177-3AD203B41FA5}">
                      <a16:colId xmlns:a16="http://schemas.microsoft.com/office/drawing/2014/main" val="3464706047"/>
                    </a:ext>
                  </a:extLst>
                </a:gridCol>
                <a:gridCol w="911032">
                  <a:extLst>
                    <a:ext uri="{9D8B030D-6E8A-4147-A177-3AD203B41FA5}">
                      <a16:colId xmlns:a16="http://schemas.microsoft.com/office/drawing/2014/main" val="2991777481"/>
                    </a:ext>
                  </a:extLst>
                </a:gridCol>
                <a:gridCol w="911032">
                  <a:extLst>
                    <a:ext uri="{9D8B030D-6E8A-4147-A177-3AD203B41FA5}">
                      <a16:colId xmlns:a16="http://schemas.microsoft.com/office/drawing/2014/main" val="1985467724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AEs in ≥10% of Patients, n (%)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Tala + Enza </a:t>
                      </a:r>
                      <a:b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 = 398)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 + Enza </a:t>
                      </a:r>
                      <a:b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 = 401)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852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Anemia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262 (66)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185 (46)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70 (17)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(4)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890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Neutropenia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142 (36)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 (18)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 (7)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 (1)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42027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Fatigue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134 (34)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 (4)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118 (29)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 (2)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467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Thrombocytopenia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98 (25)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 (7)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 (3)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(1)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393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Back pain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88 (22)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(3)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72 (18)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(1)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5599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Leukopenia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88 (22)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 (6)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 (4)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85021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Decreased appetite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 (22)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(1)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 (16)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(1)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34659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Nausea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82 (21)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 (12)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973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Constipation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72 (18)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68 (17)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600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Fall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 (18)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 (2)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59 (15)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 (2)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498665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F069E2F9-A4FA-AD7E-62B7-C72BFB0309A8}"/>
              </a:ext>
            </a:extLst>
          </p:cNvPr>
          <p:cNvGraphicFramePr>
            <a:graphicFrameLocks/>
          </p:cNvGraphicFramePr>
          <p:nvPr/>
        </p:nvGraphicFramePr>
        <p:xfrm>
          <a:off x="6239585" y="1600200"/>
          <a:ext cx="5266613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2697">
                  <a:extLst>
                    <a:ext uri="{9D8B030D-6E8A-4147-A177-3AD203B41FA5}">
                      <a16:colId xmlns:a16="http://schemas.microsoft.com/office/drawing/2014/main" val="2378176575"/>
                    </a:ext>
                  </a:extLst>
                </a:gridCol>
                <a:gridCol w="905979">
                  <a:extLst>
                    <a:ext uri="{9D8B030D-6E8A-4147-A177-3AD203B41FA5}">
                      <a16:colId xmlns:a16="http://schemas.microsoft.com/office/drawing/2014/main" val="1605961521"/>
                    </a:ext>
                  </a:extLst>
                </a:gridCol>
                <a:gridCol w="905979">
                  <a:extLst>
                    <a:ext uri="{9D8B030D-6E8A-4147-A177-3AD203B41FA5}">
                      <a16:colId xmlns:a16="http://schemas.microsoft.com/office/drawing/2014/main" val="3464706047"/>
                    </a:ext>
                  </a:extLst>
                </a:gridCol>
                <a:gridCol w="905979">
                  <a:extLst>
                    <a:ext uri="{9D8B030D-6E8A-4147-A177-3AD203B41FA5}">
                      <a16:colId xmlns:a16="http://schemas.microsoft.com/office/drawing/2014/main" val="2991777481"/>
                    </a:ext>
                  </a:extLst>
                </a:gridCol>
                <a:gridCol w="905979">
                  <a:extLst>
                    <a:ext uri="{9D8B030D-6E8A-4147-A177-3AD203B41FA5}">
                      <a16:colId xmlns:a16="http://schemas.microsoft.com/office/drawing/2014/main" val="1985467724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AEs in ≥10% of Patients, n (%)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Tala + Enza </a:t>
                      </a:r>
                      <a:b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 = 398)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 + Enza </a:t>
                      </a:r>
                      <a:b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 = 401)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852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Arthralgia</a:t>
                      </a: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 (15)</a:t>
                      </a: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(&lt;1)</a:t>
                      </a: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 (20)</a:t>
                      </a: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(&lt;1)</a:t>
                      </a: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257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Asthenia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57 (14)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 (3)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38 (9)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6190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Diarrhea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57 (14)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 (14)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7262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Hypertension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 (14)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21 (5)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62 (15)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(7)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66599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Dizziness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48 (12)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(1)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 (6)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5704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Hot flush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47 (12)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53 (13)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0920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Lymphopenia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 (11)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 (5)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 (5)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(1)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5400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Edema peripheral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42 (11)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 (6)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4378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Dyspnea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 (10)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 (6)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597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Decreased weight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(10)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 (8)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(&lt;1)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86" marR="1886" marT="188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334613"/>
                  </a:ext>
                </a:extLst>
              </a:tr>
            </a:tbl>
          </a:graphicData>
        </a:graphic>
      </p:graphicFrame>
      <p:sp>
        <p:nvSpPr>
          <p:cNvPr id="2" name="Text Box 15">
            <a:extLst>
              <a:ext uri="{FF2B5EF4-FFF2-40B4-BE49-F238E27FC236}">
                <a16:creationId xmlns:a16="http://schemas.microsoft.com/office/drawing/2014/main" id="{9FBFF0C6-EE9A-4491-A00C-CE4485EF3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64531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Agarwal. Lancet. 2023;204:291.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283527" y="2227811"/>
            <a:ext cx="972589" cy="532014"/>
          </a:xfrm>
          <a:prstGeom prst="ellipse">
            <a:avLst/>
          </a:prstGeom>
          <a:noFill/>
          <a:ln w="0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20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979BFF0F-0C6C-4317-A4B2-B0F7ACA7C23D}"/>
              </a:ext>
            </a:extLst>
          </p:cNvPr>
          <p:cNvSpPr txBox="1">
            <a:spLocks/>
          </p:cNvSpPr>
          <p:nvPr/>
        </p:nvSpPr>
        <p:spPr bwMode="auto">
          <a:xfrm>
            <a:off x="604675" y="5130554"/>
            <a:ext cx="10878134" cy="9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PFS by IRR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Key secondary endpoints: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OS, ORR by IRR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Subgroup analyses: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 and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rPFS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for rucaparib vs docetaxel or second-generation ARPI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9EF192-9D38-4AA8-BBEC-AA074339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TRITON3: </a:t>
            </a:r>
            <a:r>
              <a:rPr lang="en-GB" b="1" dirty="0"/>
              <a:t>Rucaparib vs Physician’s Choice in Progressing mCRPC With </a:t>
            </a:r>
            <a:r>
              <a:rPr lang="en-GB" b="1" i="1" dirty="0"/>
              <a:t>BRCA1/2</a:t>
            </a:r>
            <a:r>
              <a:rPr lang="en-GB" b="1" dirty="0"/>
              <a:t> or </a:t>
            </a:r>
            <a:r>
              <a:rPr lang="en-GB" b="1" i="1" dirty="0"/>
              <a:t>ATM </a:t>
            </a:r>
            <a:r>
              <a:rPr lang="en-GB" b="1" dirty="0"/>
              <a:t>Alterations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A31BB7-9894-4D01-A0A0-C61D2CD3A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Randomized, ongoing, multicenter, open-label phase III study</a:t>
            </a: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15D2D073-C557-4007-B529-6A84DD3A1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77" y="6372452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Bryce. ASCO GU 2023.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Abstr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18.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Fizazi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NEJM. 2023;388:719. </a:t>
            </a:r>
          </a:p>
        </p:txBody>
      </p:sp>
      <p:sp>
        <p:nvSpPr>
          <p:cNvPr id="33" name="Text Box 45">
            <a:extLst>
              <a:ext uri="{FF2B5EF4-FFF2-40B4-BE49-F238E27FC236}">
                <a16:creationId xmlns:a16="http://schemas.microsoft.com/office/drawing/2014/main" id="{2361DBF7-E32D-41AF-835A-399F42CC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54" y="2856994"/>
            <a:ext cx="34354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 mCRPC; deleterious somatic or germline alteration in </a:t>
            </a:r>
            <a:r>
              <a:rPr kumimoji="0" lang="en-GB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BRCA1/2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or </a:t>
            </a:r>
            <a:r>
              <a:rPr kumimoji="0" lang="en-GB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ATM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progression on ARPI in any setting; ECOG PS 0/1; no prior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PARPi or CT for CRPC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405)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 46">
            <a:extLst>
              <a:ext uri="{FF2B5EF4-FFF2-40B4-BE49-F238E27FC236}">
                <a16:creationId xmlns:a16="http://schemas.microsoft.com/office/drawing/2014/main" id="{5808CA13-3184-4EC9-866E-70144DDF2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080" y="3041127"/>
            <a:ext cx="31161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Until radiographic progression or discontinuation for other reason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Crossover from CT to rucaparib optional following PD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49">
            <a:extLst>
              <a:ext uri="{FF2B5EF4-FFF2-40B4-BE49-F238E27FC236}">
                <a16:creationId xmlns:a16="http://schemas.microsoft.com/office/drawing/2014/main" id="{29C91F93-B838-49A9-8BA9-2B5313B55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170" y="2769583"/>
            <a:ext cx="246888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Rucaparib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600 mg BID 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28-day cycles</a:t>
            </a:r>
            <a:endParaRPr kumimoji="0" lang="en-US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270)</a:t>
            </a:r>
          </a:p>
        </p:txBody>
      </p:sp>
      <p:sp>
        <p:nvSpPr>
          <p:cNvPr id="45" name="Line 52">
            <a:extLst>
              <a:ext uri="{FF2B5EF4-FFF2-40B4-BE49-F238E27FC236}">
                <a16:creationId xmlns:a16="http://schemas.microsoft.com/office/drawing/2014/main" id="{F5648E45-24BE-4D13-8713-4E4824F97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6688" y="3683634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Text Box 30">
            <a:extLst>
              <a:ext uri="{FF2B5EF4-FFF2-40B4-BE49-F238E27FC236}">
                <a16:creationId xmlns:a16="http://schemas.microsoft.com/office/drawing/2014/main" id="{6DE1630A-D1F5-47D4-93E9-69F64D9D7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105" y="4546736"/>
            <a:ext cx="4438797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*Docetaxel 75 mg/m</a:t>
            </a: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21-day cycles (max 10 cycles) or abiraterone 1000 mg QD or enzalutamide 160 mg QD. Prednisone coadministered with docetaxel or abiraterone.</a:t>
            </a:r>
            <a:endParaRPr kumimoji="0" lang="en-US" alt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50">
            <a:extLst>
              <a:ext uri="{FF2B5EF4-FFF2-40B4-BE49-F238E27FC236}">
                <a16:creationId xmlns:a16="http://schemas.microsoft.com/office/drawing/2014/main" id="{ADC5823B-F5E8-4648-B124-C501D5BC0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169" y="3745464"/>
            <a:ext cx="2468879" cy="78424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Physician’s Choice*</a:t>
            </a:r>
          </a:p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135)</a:t>
            </a:r>
          </a:p>
        </p:txBody>
      </p:sp>
      <p:sp>
        <p:nvSpPr>
          <p:cNvPr id="18" name="Line 53">
            <a:extLst>
              <a:ext uri="{FF2B5EF4-FFF2-40B4-BE49-F238E27FC236}">
                <a16:creationId xmlns:a16="http://schemas.microsoft.com/office/drawing/2014/main" id="{F9D94EA2-8C17-4C5E-A6C5-E2730BBE8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0914" y="3756929"/>
            <a:ext cx="466725" cy="3508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CBD3C8F5-D0A2-462E-BD1D-8BF7022CB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262" y="3467795"/>
            <a:ext cx="700087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2:1</a:t>
            </a:r>
          </a:p>
        </p:txBody>
      </p:sp>
      <p:sp>
        <p:nvSpPr>
          <p:cNvPr id="22" name="Line 54">
            <a:extLst>
              <a:ext uri="{FF2B5EF4-FFF2-40B4-BE49-F238E27FC236}">
                <a16:creationId xmlns:a16="http://schemas.microsoft.com/office/drawing/2014/main" id="{D59ED416-F395-4545-BFAE-2E78AB710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0913" y="3204487"/>
            <a:ext cx="466725" cy="3476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DEDD6A-2B39-18F9-03B1-4471FD8E372E}"/>
              </a:ext>
            </a:extLst>
          </p:cNvPr>
          <p:cNvSpPr/>
          <p:nvPr/>
        </p:nvSpPr>
        <p:spPr>
          <a:xfrm>
            <a:off x="2514824" y="1952145"/>
            <a:ext cx="39781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Stratification by ECOG PS (0 or 1), hepatic metastases (yes or no), and genetic alteration (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BRCA2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or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ATM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6416A9-5A79-F9EB-E1B4-2C20ED023CEB}"/>
              </a:ext>
            </a:extLst>
          </p:cNvPr>
          <p:cNvCxnSpPr/>
          <p:nvPr/>
        </p:nvCxnSpPr>
        <p:spPr bwMode="auto">
          <a:xfrm>
            <a:off x="4471225" y="2655847"/>
            <a:ext cx="0" cy="54864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71972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7E98D8-CBA1-E7DE-A6CF-976E7DD9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</a:t>
            </a:r>
            <a:r>
              <a:rPr lang="en-US" dirty="0" err="1"/>
              <a:t>rPFS</a:t>
            </a:r>
            <a:r>
              <a:rPr lang="en-US" dirty="0"/>
              <a:t> in </a:t>
            </a:r>
            <a:r>
              <a:rPr lang="en-US" i="1" dirty="0"/>
              <a:t>BRCA</a:t>
            </a:r>
            <a:r>
              <a:rPr lang="en-US" dirty="0"/>
              <a:t>-Altered</a:t>
            </a:r>
            <a:r>
              <a:rPr lang="en-US" i="1" dirty="0"/>
              <a:t> </a:t>
            </a:r>
            <a:r>
              <a:rPr lang="en-US" dirty="0"/>
              <a:t>Subgroup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38E8DA1-EF03-507C-3FC0-48CFBC58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5597737"/>
            <a:ext cx="10877529" cy="432646"/>
          </a:xfrm>
        </p:spPr>
        <p:txBody>
          <a:bodyPr/>
          <a:lstStyle/>
          <a:p>
            <a:r>
              <a:rPr lang="en-US" sz="2000" dirty="0"/>
              <a:t>Median rPFS in ITT population: 10.2 </a:t>
            </a:r>
            <a:r>
              <a:rPr lang="en-US" sz="2000" dirty="0" err="1"/>
              <a:t>mo</a:t>
            </a:r>
            <a:r>
              <a:rPr lang="en-US" sz="2000" dirty="0"/>
              <a:t> (95% CI: 8.3-11.2) with rucaparib vs 6.4 </a:t>
            </a:r>
            <a:r>
              <a:rPr lang="en-US" sz="2000" dirty="0" err="1"/>
              <a:t>mo</a:t>
            </a:r>
            <a:r>
              <a:rPr lang="en-US" sz="2000" dirty="0"/>
              <a:t> (95% CI: 5.6-8.2) with physician’s choice (HR: 0.61; 95% CI: 0.47-0.80; </a:t>
            </a:r>
            <a:r>
              <a:rPr lang="en-US" sz="2000" i="1" dirty="0"/>
              <a:t>P</a:t>
            </a:r>
            <a:r>
              <a:rPr lang="en-US" sz="2000" dirty="0"/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alibri" panose="020F0502020204030204" pitchFamily="34" charset="0"/>
              </a:rPr>
              <a:t>&lt;.001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1F126585-7A01-D5B6-68DC-26D12C28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401948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Bryce. ASCO GU 2023.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Abstr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18.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Fizazi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NEJM. 2023;388:719. </a:t>
            </a:r>
          </a:p>
        </p:txBody>
      </p:sp>
      <p:graphicFrame>
        <p:nvGraphicFramePr>
          <p:cNvPr id="26" name="Group 155">
            <a:extLst>
              <a:ext uri="{FF2B5EF4-FFF2-40B4-BE49-F238E27FC236}">
                <a16:creationId xmlns:a16="http://schemas.microsoft.com/office/drawing/2014/main" id="{1771182C-8C65-C24C-8149-57D69BE28635}"/>
              </a:ext>
            </a:extLst>
          </p:cNvPr>
          <p:cNvGraphicFramePr>
            <a:graphicFrameLocks/>
          </p:cNvGraphicFramePr>
          <p:nvPr/>
        </p:nvGraphicFramePr>
        <p:xfrm>
          <a:off x="6758620" y="1190617"/>
          <a:ext cx="4514995" cy="1371924"/>
        </p:xfrm>
        <a:graphic>
          <a:graphicData uri="http://schemas.openxmlformats.org/drawingml/2006/table">
            <a:tbl>
              <a:tblPr/>
              <a:tblGrid>
                <a:gridCol w="2873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rPFS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(95% CI)</a:t>
                      </a:r>
                      <a:endParaRPr lang="en-US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Rucaparib </a:t>
                      </a: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201)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 (9.2-13.8)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Physician’s Choice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101)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6.4 (5.4-8.3)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927777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152A750-B0EE-B5D9-8A1D-3026A270A4FE}"/>
              </a:ext>
            </a:extLst>
          </p:cNvPr>
          <p:cNvSpPr txBox="1"/>
          <p:nvPr/>
        </p:nvSpPr>
        <p:spPr bwMode="auto">
          <a:xfrm rot="16200000">
            <a:off x="-94073" y="2821316"/>
            <a:ext cx="33364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rPFS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1DC336-71BE-7E88-6C8C-E0ED906E2A90}"/>
              </a:ext>
            </a:extLst>
          </p:cNvPr>
          <p:cNvSpPr txBox="1"/>
          <p:nvPr/>
        </p:nvSpPr>
        <p:spPr bwMode="auto">
          <a:xfrm>
            <a:off x="4699137" y="4573963"/>
            <a:ext cx="1488756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632A2E-0F14-15FA-0255-EA7C1884FB86}"/>
              </a:ext>
            </a:extLst>
          </p:cNvPr>
          <p:cNvGrpSpPr/>
          <p:nvPr/>
        </p:nvGrpSpPr>
        <p:grpSpPr>
          <a:xfrm>
            <a:off x="1696440" y="1396798"/>
            <a:ext cx="535724" cy="3152386"/>
            <a:chOff x="1474149" y="1531858"/>
            <a:chExt cx="769000" cy="31523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06789A-FBA2-2E5A-D269-BEF380B8EC77}"/>
                </a:ext>
              </a:extLst>
            </p:cNvPr>
            <p:cNvSpPr txBox="1"/>
            <p:nvPr/>
          </p:nvSpPr>
          <p:spPr bwMode="auto">
            <a:xfrm>
              <a:off x="1474149" y="1531858"/>
              <a:ext cx="769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E4338A-9D92-657B-34AF-F85EBF640B5D}"/>
                </a:ext>
              </a:extLst>
            </p:cNvPr>
            <p:cNvSpPr txBox="1"/>
            <p:nvPr/>
          </p:nvSpPr>
          <p:spPr bwMode="auto">
            <a:xfrm>
              <a:off x="1642124" y="2086452"/>
              <a:ext cx="6010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2FBC50-B84C-EF37-6C18-53FF4954B7BA}"/>
                </a:ext>
              </a:extLst>
            </p:cNvPr>
            <p:cNvSpPr txBox="1"/>
            <p:nvPr/>
          </p:nvSpPr>
          <p:spPr bwMode="auto">
            <a:xfrm>
              <a:off x="1642124" y="2658750"/>
              <a:ext cx="6010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406E9-1641-9456-4FC4-7C7C4C815F8B}"/>
                </a:ext>
              </a:extLst>
            </p:cNvPr>
            <p:cNvSpPr txBox="1"/>
            <p:nvPr/>
          </p:nvSpPr>
          <p:spPr bwMode="auto">
            <a:xfrm>
              <a:off x="1642124" y="3213344"/>
              <a:ext cx="6010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B56C95-5F61-4CBF-574C-4C009CB86577}"/>
                </a:ext>
              </a:extLst>
            </p:cNvPr>
            <p:cNvSpPr txBox="1"/>
            <p:nvPr/>
          </p:nvSpPr>
          <p:spPr bwMode="auto">
            <a:xfrm>
              <a:off x="1642124" y="3760318"/>
              <a:ext cx="6010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3D6DB-769B-87EE-6130-1C9A9931EE56}"/>
                </a:ext>
              </a:extLst>
            </p:cNvPr>
            <p:cNvSpPr txBox="1"/>
            <p:nvPr/>
          </p:nvSpPr>
          <p:spPr bwMode="auto">
            <a:xfrm>
              <a:off x="1810097" y="4314912"/>
              <a:ext cx="4330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40D8FB-25B4-FB5C-3275-22FBF7DCF6F6}"/>
              </a:ext>
            </a:extLst>
          </p:cNvPr>
          <p:cNvGrpSpPr/>
          <p:nvPr/>
        </p:nvGrpSpPr>
        <p:grpSpPr>
          <a:xfrm>
            <a:off x="2081320" y="4366332"/>
            <a:ext cx="6763975" cy="369332"/>
            <a:chOff x="2026623" y="4501392"/>
            <a:chExt cx="9709300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394025-DB49-2E09-3BDC-97DB154E1228}"/>
                </a:ext>
              </a:extLst>
            </p:cNvPr>
            <p:cNvSpPr txBox="1"/>
            <p:nvPr/>
          </p:nvSpPr>
          <p:spPr bwMode="auto">
            <a:xfrm>
              <a:off x="2026623" y="4501392"/>
              <a:ext cx="433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BFBFCF-AE59-8F89-F292-0FE8EEDC702C}"/>
                </a:ext>
              </a:extLst>
            </p:cNvPr>
            <p:cNvSpPr txBox="1"/>
            <p:nvPr/>
          </p:nvSpPr>
          <p:spPr bwMode="auto">
            <a:xfrm>
              <a:off x="2640207" y="4501392"/>
              <a:ext cx="433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7860FE-75B4-CE13-CB01-22C5635F2EB0}"/>
                </a:ext>
              </a:extLst>
            </p:cNvPr>
            <p:cNvSpPr txBox="1"/>
            <p:nvPr/>
          </p:nvSpPr>
          <p:spPr bwMode="auto">
            <a:xfrm>
              <a:off x="3256546" y="4501392"/>
              <a:ext cx="433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96093D-BA8E-2B41-9880-CB1495D04B92}"/>
                </a:ext>
              </a:extLst>
            </p:cNvPr>
            <p:cNvSpPr txBox="1"/>
            <p:nvPr/>
          </p:nvSpPr>
          <p:spPr bwMode="auto">
            <a:xfrm>
              <a:off x="3870132" y="4501392"/>
              <a:ext cx="433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DB40B5-41A8-51F7-256D-6C0B7E75D310}"/>
                </a:ext>
              </a:extLst>
            </p:cNvPr>
            <p:cNvSpPr txBox="1"/>
            <p:nvPr/>
          </p:nvSpPr>
          <p:spPr bwMode="auto">
            <a:xfrm>
              <a:off x="4399730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01B986-3293-5275-05F2-594F79C32879}"/>
                </a:ext>
              </a:extLst>
            </p:cNvPr>
            <p:cNvSpPr txBox="1"/>
            <p:nvPr/>
          </p:nvSpPr>
          <p:spPr bwMode="auto">
            <a:xfrm>
              <a:off x="5013315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B3BBA2-CB4C-74DC-644F-FF5C398256C4}"/>
                </a:ext>
              </a:extLst>
            </p:cNvPr>
            <p:cNvSpPr txBox="1"/>
            <p:nvPr/>
          </p:nvSpPr>
          <p:spPr bwMode="auto">
            <a:xfrm>
              <a:off x="5629654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DF71AE-B690-069A-F0EB-0D4812856B9D}"/>
                </a:ext>
              </a:extLst>
            </p:cNvPr>
            <p:cNvSpPr txBox="1"/>
            <p:nvPr/>
          </p:nvSpPr>
          <p:spPr bwMode="auto">
            <a:xfrm>
              <a:off x="6243239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CF8FAB-169D-8C70-0397-C1A737232E94}"/>
                </a:ext>
              </a:extLst>
            </p:cNvPr>
            <p:cNvSpPr txBox="1"/>
            <p:nvPr/>
          </p:nvSpPr>
          <p:spPr bwMode="auto">
            <a:xfrm>
              <a:off x="6841914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161719-089C-B03C-9511-9D9FF65D5E3A}"/>
                </a:ext>
              </a:extLst>
            </p:cNvPr>
            <p:cNvSpPr txBox="1"/>
            <p:nvPr/>
          </p:nvSpPr>
          <p:spPr bwMode="auto">
            <a:xfrm>
              <a:off x="7455498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EB53D3-DFCC-761A-DA1E-47F19FEFEA5D}"/>
                </a:ext>
              </a:extLst>
            </p:cNvPr>
            <p:cNvSpPr txBox="1"/>
            <p:nvPr/>
          </p:nvSpPr>
          <p:spPr bwMode="auto">
            <a:xfrm>
              <a:off x="8071837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BDE499-F088-7E04-5FC6-3249DE959AB7}"/>
                </a:ext>
              </a:extLst>
            </p:cNvPr>
            <p:cNvSpPr txBox="1"/>
            <p:nvPr/>
          </p:nvSpPr>
          <p:spPr bwMode="auto">
            <a:xfrm>
              <a:off x="8685422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DA1A36-43DD-FC95-BD52-841DA1394F25}"/>
                </a:ext>
              </a:extLst>
            </p:cNvPr>
            <p:cNvSpPr txBox="1"/>
            <p:nvPr/>
          </p:nvSpPr>
          <p:spPr bwMode="auto">
            <a:xfrm>
              <a:off x="9291387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D2FED5-236E-DAE0-4E0C-10B496BCC47C}"/>
                </a:ext>
              </a:extLst>
            </p:cNvPr>
            <p:cNvSpPr txBox="1"/>
            <p:nvPr/>
          </p:nvSpPr>
          <p:spPr bwMode="auto">
            <a:xfrm>
              <a:off x="9904973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23B00F-B3EC-9A9B-934B-9BA2553D62BE}"/>
                </a:ext>
              </a:extLst>
            </p:cNvPr>
            <p:cNvSpPr txBox="1"/>
            <p:nvPr/>
          </p:nvSpPr>
          <p:spPr bwMode="auto">
            <a:xfrm>
              <a:off x="10521312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20B232-5213-E996-6669-351BC8B763BE}"/>
                </a:ext>
              </a:extLst>
            </p:cNvPr>
            <p:cNvSpPr txBox="1"/>
            <p:nvPr/>
          </p:nvSpPr>
          <p:spPr bwMode="auto">
            <a:xfrm>
              <a:off x="11134896" y="4501392"/>
              <a:ext cx="601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9741B5F-7272-9012-4836-50C3EFC0F59F}"/>
              </a:ext>
            </a:extLst>
          </p:cNvPr>
          <p:cNvSpPr txBox="1"/>
          <p:nvPr/>
        </p:nvSpPr>
        <p:spPr bwMode="auto">
          <a:xfrm>
            <a:off x="6233965" y="3563411"/>
            <a:ext cx="1145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Rucaparib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9ABF49-291C-0EC8-6593-1CBF0FCD7337}"/>
              </a:ext>
            </a:extLst>
          </p:cNvPr>
          <p:cNvSpPr txBox="1"/>
          <p:nvPr/>
        </p:nvSpPr>
        <p:spPr bwMode="auto">
          <a:xfrm>
            <a:off x="3060703" y="3985359"/>
            <a:ext cx="19412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Physician’s Choice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F02DD6-4AEA-7E34-3EBB-538ADCD180B3}"/>
              </a:ext>
            </a:extLst>
          </p:cNvPr>
          <p:cNvSpPr txBox="1"/>
          <p:nvPr/>
        </p:nvSpPr>
        <p:spPr bwMode="auto">
          <a:xfrm>
            <a:off x="637063" y="4613831"/>
            <a:ext cx="1429623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at Risk, n</a:t>
            </a:r>
          </a:p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Rucaparib</a:t>
            </a:r>
          </a:p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Physician’s Choice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1C10B0C-9023-3FEE-58BD-776323852EF6}"/>
              </a:ext>
            </a:extLst>
          </p:cNvPr>
          <p:cNvSpPr/>
          <p:nvPr/>
        </p:nvSpPr>
        <p:spPr bwMode="auto">
          <a:xfrm>
            <a:off x="2230164" y="1587060"/>
            <a:ext cx="6412627" cy="2781300"/>
          </a:xfrm>
          <a:custGeom>
            <a:avLst/>
            <a:gdLst>
              <a:gd name="connsiteX0" fmla="*/ 0 w 9182100"/>
              <a:gd name="connsiteY0" fmla="*/ 0 h 2781300"/>
              <a:gd name="connsiteX1" fmla="*/ 0 w 9182100"/>
              <a:gd name="connsiteY1" fmla="*/ 2781300 h 2781300"/>
              <a:gd name="connsiteX2" fmla="*/ 9182100 w 9182100"/>
              <a:gd name="connsiteY2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82100" h="2781300">
                <a:moveTo>
                  <a:pt x="0" y="0"/>
                </a:moveTo>
                <a:lnTo>
                  <a:pt x="0" y="2781300"/>
                </a:lnTo>
                <a:lnTo>
                  <a:pt x="9182100" y="278130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685CC2-9A83-852D-4CBD-4C01C25453FB}"/>
              </a:ext>
            </a:extLst>
          </p:cNvPr>
          <p:cNvGrpSpPr/>
          <p:nvPr/>
        </p:nvGrpSpPr>
        <p:grpSpPr>
          <a:xfrm>
            <a:off x="2170614" y="1589084"/>
            <a:ext cx="55632" cy="2785078"/>
            <a:chOff x="1807857" y="1724144"/>
            <a:chExt cx="1172269" cy="278507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F94DC0-9179-C2EB-E983-1FC72E4474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7857" y="1724144"/>
              <a:ext cx="117226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7BD4830-FF53-515B-22D4-16A4B83DA1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7857" y="2288382"/>
              <a:ext cx="117226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6F26C-5313-7650-AFCD-C1D3B74DC8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7857" y="2843416"/>
              <a:ext cx="117226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9B502E-B553-8432-C7D2-509792A3EE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7857" y="3407654"/>
              <a:ext cx="117226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584B8E6-711D-0F3B-00BD-E11C6E7C51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7857" y="3944984"/>
              <a:ext cx="117226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0F6AD3D-F5BD-C414-B9DA-DC50901097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7857" y="4509222"/>
              <a:ext cx="117226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989ADE-7012-53E1-CFB8-3BD222CAE602}"/>
              </a:ext>
            </a:extLst>
          </p:cNvPr>
          <p:cNvGrpSpPr/>
          <p:nvPr/>
        </p:nvGrpSpPr>
        <p:grpSpPr>
          <a:xfrm>
            <a:off x="2232162" y="4374162"/>
            <a:ext cx="6397868" cy="93261"/>
            <a:chOff x="2243148" y="4509222"/>
            <a:chExt cx="9183774" cy="9326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3BEC353-3EB3-9720-61F1-B4F7705164B7}"/>
                </a:ext>
              </a:extLst>
            </p:cNvPr>
            <p:cNvGrpSpPr/>
            <p:nvPr/>
          </p:nvGrpSpPr>
          <p:grpSpPr>
            <a:xfrm rot="5400000">
              <a:off x="3730513" y="3021857"/>
              <a:ext cx="93261" cy="3067991"/>
              <a:chOff x="1807857" y="1724144"/>
              <a:chExt cx="1172269" cy="2785078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2A1B63E-C65E-5217-209E-E41BE1E297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172414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9DA5147-9988-FBC9-2552-251ADF24D4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2288382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9067E0C-E7D0-E3C1-DF5B-767649CA4C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2843416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B799D4E-4E30-DCE4-ED3A-9D867B03BA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340765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1D4F52-1244-280B-1C9E-116CA7AE57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394498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875DE2C-38DD-BBC9-CF0E-6FCCB05F9C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4509222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59E3A25-8E2F-0777-7468-7B214A95D658}"/>
                </a:ext>
              </a:extLst>
            </p:cNvPr>
            <p:cNvGrpSpPr/>
            <p:nvPr/>
          </p:nvGrpSpPr>
          <p:grpSpPr>
            <a:xfrm rot="5400000">
              <a:off x="7417532" y="3021857"/>
              <a:ext cx="93261" cy="3067991"/>
              <a:chOff x="1807857" y="1724144"/>
              <a:chExt cx="1172269" cy="2785078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9792DB8-B80B-83A9-F198-5A545B4A52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172414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4A6B174-6F59-4DC8-22B4-A53E0138D7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2288382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C95065F-7A61-7418-8A07-673561AEF6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2843416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62374FF-0F88-CD10-FCB8-A9AEBEC4FC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340765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2005D5A-6B40-3C59-9174-4273F9E666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394498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AB73B25-09B6-D061-61FE-C6DEDC9CA4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4509222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89CF3DE-2AE4-170D-EF16-7A6A37703E78}"/>
                </a:ext>
              </a:extLst>
            </p:cNvPr>
            <p:cNvGrpSpPr/>
            <p:nvPr/>
          </p:nvGrpSpPr>
          <p:grpSpPr>
            <a:xfrm rot="5400000">
              <a:off x="10462781" y="3638342"/>
              <a:ext cx="93261" cy="1835021"/>
              <a:chOff x="1807857" y="2843416"/>
              <a:chExt cx="1172269" cy="1665806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BB9B6C2-D506-5D87-EE22-C33A063533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2843416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1F2951B-2B6F-9A69-5770-A74B594B10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340765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9BE4253-DABD-CA39-2056-33667BADB9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3944984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A82DD39-0F14-9894-96A3-FFDABCFA6B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07857" y="4509222"/>
                <a:ext cx="117226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5465278-0472-11CA-16BC-9446FE1F1C3F}"/>
              </a:ext>
            </a:extLst>
          </p:cNvPr>
          <p:cNvGrpSpPr/>
          <p:nvPr/>
        </p:nvGrpSpPr>
        <p:grpSpPr>
          <a:xfrm>
            <a:off x="2012390" y="4808787"/>
            <a:ext cx="6894618" cy="812530"/>
            <a:chOff x="1927679" y="4501392"/>
            <a:chExt cx="9896831" cy="81253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ED70ABC-4664-A9A0-FB24-BA6A1501D9A0}"/>
                </a:ext>
              </a:extLst>
            </p:cNvPr>
            <p:cNvSpPr txBox="1"/>
            <p:nvPr/>
          </p:nvSpPr>
          <p:spPr bwMode="auto">
            <a:xfrm>
              <a:off x="1927679" y="4501392"/>
              <a:ext cx="630940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(0)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(0)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917F23-3257-2EBC-0A38-203EAC5F4FF3}"/>
                </a:ext>
              </a:extLst>
            </p:cNvPr>
            <p:cNvSpPr txBox="1"/>
            <p:nvPr/>
          </p:nvSpPr>
          <p:spPr bwMode="auto">
            <a:xfrm>
              <a:off x="2528609" y="4501392"/>
              <a:ext cx="656250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169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(18)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69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(21)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83D29F7-0FD3-F3F7-5A0E-80E25AEA80D1}"/>
                </a:ext>
              </a:extLst>
            </p:cNvPr>
            <p:cNvSpPr txBox="1"/>
            <p:nvPr/>
          </p:nvSpPr>
          <p:spPr bwMode="auto">
            <a:xfrm>
              <a:off x="3144948" y="4501392"/>
              <a:ext cx="656250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(44)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(42)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4753A3-F24F-471D-79CF-4AF5CC920CC0}"/>
                </a:ext>
              </a:extLst>
            </p:cNvPr>
            <p:cNvSpPr txBox="1"/>
            <p:nvPr/>
          </p:nvSpPr>
          <p:spPr bwMode="auto">
            <a:xfrm>
              <a:off x="3758532" y="4501392"/>
              <a:ext cx="656250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83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(70)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(55)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4B3A79C-9FF4-BED4-3C4B-C4DCADAECAC4}"/>
                </a:ext>
              </a:extLst>
            </p:cNvPr>
            <p:cNvSpPr txBox="1"/>
            <p:nvPr/>
          </p:nvSpPr>
          <p:spPr bwMode="auto">
            <a:xfrm>
              <a:off x="4372115" y="4501392"/>
              <a:ext cx="656250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55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(89)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(64)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BCE034-CFE7-3F23-68EA-D1F027094C1D}"/>
                </a:ext>
              </a:extLst>
            </p:cNvPr>
            <p:cNvSpPr txBox="1"/>
            <p:nvPr/>
          </p:nvSpPr>
          <p:spPr bwMode="auto">
            <a:xfrm>
              <a:off x="4985701" y="4501392"/>
              <a:ext cx="656250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(95)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(66)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B26290E-16ED-F346-7BBB-26CDF1EC2925}"/>
                </a:ext>
              </a:extLst>
            </p:cNvPr>
            <p:cNvSpPr txBox="1"/>
            <p:nvPr/>
          </p:nvSpPr>
          <p:spPr bwMode="auto">
            <a:xfrm>
              <a:off x="5541064" y="4501392"/>
              <a:ext cx="778204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27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(103)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(66)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806DA35-8EA0-91FD-921C-1B5C64FC4204}"/>
                </a:ext>
              </a:extLst>
            </p:cNvPr>
            <p:cNvSpPr txBox="1"/>
            <p:nvPr/>
          </p:nvSpPr>
          <p:spPr bwMode="auto">
            <a:xfrm>
              <a:off x="6154650" y="4501392"/>
              <a:ext cx="778204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(109)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(67)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3FC25AC-6808-8FBE-876D-0E11F7669756}"/>
                </a:ext>
              </a:extLst>
            </p:cNvPr>
            <p:cNvSpPr txBox="1"/>
            <p:nvPr/>
          </p:nvSpPr>
          <p:spPr bwMode="auto">
            <a:xfrm>
              <a:off x="6753325" y="4501392"/>
              <a:ext cx="778204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(110)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C973EF1-C3F8-D5D8-B33D-E6FA758A4A6F}"/>
                </a:ext>
              </a:extLst>
            </p:cNvPr>
            <p:cNvSpPr txBox="1"/>
            <p:nvPr/>
          </p:nvSpPr>
          <p:spPr bwMode="auto">
            <a:xfrm>
              <a:off x="7366908" y="4501392"/>
              <a:ext cx="778204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(112)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965C92E-C77E-B46C-12BC-108B84383949}"/>
                </a:ext>
              </a:extLst>
            </p:cNvPr>
            <p:cNvSpPr txBox="1"/>
            <p:nvPr/>
          </p:nvSpPr>
          <p:spPr bwMode="auto">
            <a:xfrm>
              <a:off x="7983246" y="4501392"/>
              <a:ext cx="778205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(113)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E545D82-7FE2-5518-1784-AD76FEF25795}"/>
                </a:ext>
              </a:extLst>
            </p:cNvPr>
            <p:cNvSpPr txBox="1"/>
            <p:nvPr/>
          </p:nvSpPr>
          <p:spPr bwMode="auto">
            <a:xfrm>
              <a:off x="8596830" y="4501392"/>
              <a:ext cx="778205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(113)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BA228BA-D002-F14E-F70D-2ADE183DCD04}"/>
                </a:ext>
              </a:extLst>
            </p:cNvPr>
            <p:cNvSpPr txBox="1"/>
            <p:nvPr/>
          </p:nvSpPr>
          <p:spPr bwMode="auto">
            <a:xfrm>
              <a:off x="9202797" y="4501392"/>
              <a:ext cx="778205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(115)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B905414-3E55-D250-3D5D-3E0F16ACE1C3}"/>
                </a:ext>
              </a:extLst>
            </p:cNvPr>
            <p:cNvSpPr txBox="1"/>
            <p:nvPr/>
          </p:nvSpPr>
          <p:spPr bwMode="auto">
            <a:xfrm>
              <a:off x="9816380" y="4501392"/>
              <a:ext cx="778205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(115)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18A7CF4-0543-2FFB-EEC5-216623FD4191}"/>
                </a:ext>
              </a:extLst>
            </p:cNvPr>
            <p:cNvSpPr txBox="1"/>
            <p:nvPr/>
          </p:nvSpPr>
          <p:spPr bwMode="auto">
            <a:xfrm>
              <a:off x="10432720" y="4501392"/>
              <a:ext cx="778205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(115)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0662855-4B31-E9B5-7AD7-53E5832064BC}"/>
                </a:ext>
              </a:extLst>
            </p:cNvPr>
            <p:cNvSpPr txBox="1"/>
            <p:nvPr/>
          </p:nvSpPr>
          <p:spPr bwMode="auto">
            <a:xfrm>
              <a:off x="11046305" y="4501392"/>
              <a:ext cx="778205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(115)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D97D8F34-AACB-963E-E487-51C6F609B306}"/>
              </a:ext>
            </a:extLst>
          </p:cNvPr>
          <p:cNvGrpSpPr/>
          <p:nvPr/>
        </p:nvGrpSpPr>
        <p:grpSpPr>
          <a:xfrm>
            <a:off x="2321735" y="1588965"/>
            <a:ext cx="2856619" cy="2632039"/>
            <a:chOff x="2371725" y="1724025"/>
            <a:chExt cx="4100513" cy="2632039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6031DC8-C7D9-5E7E-93BF-6BCB6FBF432C}"/>
                </a:ext>
              </a:extLst>
            </p:cNvPr>
            <p:cNvSpPr/>
            <p:nvPr/>
          </p:nvSpPr>
          <p:spPr bwMode="auto">
            <a:xfrm>
              <a:off x="2371725" y="1724025"/>
              <a:ext cx="4052888" cy="2581275"/>
            </a:xfrm>
            <a:custGeom>
              <a:avLst/>
              <a:gdLst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90513 w 4052888"/>
                <a:gd name="connsiteY90" fmla="*/ 438150 h 2581275"/>
                <a:gd name="connsiteX91" fmla="*/ 257175 w 4052888"/>
                <a:gd name="connsiteY91" fmla="*/ 438150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90513 w 4052888"/>
                <a:gd name="connsiteY90" fmla="*/ 438150 h 2581275"/>
                <a:gd name="connsiteX91" fmla="*/ 254793 w 4052888"/>
                <a:gd name="connsiteY91" fmla="*/ 409575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90513 w 4052888"/>
                <a:gd name="connsiteY90" fmla="*/ 438150 h 2581275"/>
                <a:gd name="connsiteX91" fmla="*/ 254793 w 4052888"/>
                <a:gd name="connsiteY91" fmla="*/ 409575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90513 w 4052888"/>
                <a:gd name="connsiteY90" fmla="*/ 438150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90513 w 4052888"/>
                <a:gd name="connsiteY90" fmla="*/ 438150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90513 w 4052888"/>
                <a:gd name="connsiteY90" fmla="*/ 438150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95276 w 4052888"/>
                <a:gd name="connsiteY90" fmla="*/ 414337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90513 w 4052888"/>
                <a:gd name="connsiteY89" fmla="*/ 466725 h 2581275"/>
                <a:gd name="connsiteX90" fmla="*/ 285751 w 4052888"/>
                <a:gd name="connsiteY90" fmla="*/ 407193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80988 w 4052888"/>
                <a:gd name="connsiteY89" fmla="*/ 445294 h 2581275"/>
                <a:gd name="connsiteX90" fmla="*/ 285751 w 4052888"/>
                <a:gd name="connsiteY90" fmla="*/ 407193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300038 w 4052888"/>
                <a:gd name="connsiteY88" fmla="*/ 457200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43100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43100 h 2581275"/>
                <a:gd name="connsiteX21" fmla="*/ 1881188 w 4052888"/>
                <a:gd name="connsiteY21" fmla="*/ 1935956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5956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9588 w 4052888"/>
                <a:gd name="connsiteY78" fmla="*/ 657225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09588 w 4052888"/>
                <a:gd name="connsiteY77" fmla="*/ 685800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33401 w 4052888"/>
                <a:gd name="connsiteY77" fmla="*/ 659606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28638 w 4052888"/>
                <a:gd name="connsiteY75" fmla="*/ 728663 h 2581275"/>
                <a:gd name="connsiteX76" fmla="*/ 528638 w 4052888"/>
                <a:gd name="connsiteY76" fmla="*/ 685800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6738 w 4052888"/>
                <a:gd name="connsiteY74" fmla="*/ 728663 h 2581275"/>
                <a:gd name="connsiteX75" fmla="*/ 550069 w 4052888"/>
                <a:gd name="connsiteY75" fmla="*/ 692944 h 2581275"/>
                <a:gd name="connsiteX76" fmla="*/ 528638 w 4052888"/>
                <a:gd name="connsiteY76" fmla="*/ 685800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45307 w 4052888"/>
                <a:gd name="connsiteY74" fmla="*/ 733425 h 2581275"/>
                <a:gd name="connsiteX75" fmla="*/ 550069 w 4052888"/>
                <a:gd name="connsiteY75" fmla="*/ 692944 h 2581275"/>
                <a:gd name="connsiteX76" fmla="*/ 528638 w 4052888"/>
                <a:gd name="connsiteY76" fmla="*/ 685800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73882 w 4052888"/>
                <a:gd name="connsiteY74" fmla="*/ 728663 h 2581275"/>
                <a:gd name="connsiteX75" fmla="*/ 550069 w 4052888"/>
                <a:gd name="connsiteY75" fmla="*/ 692944 h 2581275"/>
                <a:gd name="connsiteX76" fmla="*/ 528638 w 4052888"/>
                <a:gd name="connsiteY76" fmla="*/ 685800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50069 w 4052888"/>
                <a:gd name="connsiteY75" fmla="*/ 692944 h 2581275"/>
                <a:gd name="connsiteX76" fmla="*/ 528638 w 4052888"/>
                <a:gd name="connsiteY76" fmla="*/ 685800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26282 h 2581275"/>
                <a:gd name="connsiteX76" fmla="*/ 528638 w 4052888"/>
                <a:gd name="connsiteY76" fmla="*/ 685800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26282 h 2581275"/>
                <a:gd name="connsiteX76" fmla="*/ 554832 w 4052888"/>
                <a:gd name="connsiteY76" fmla="*/ 690562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26282 h 2581275"/>
                <a:gd name="connsiteX76" fmla="*/ 547688 w 4052888"/>
                <a:gd name="connsiteY76" fmla="*/ 690562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47688 w 4052888"/>
                <a:gd name="connsiteY76" fmla="*/ 690562 h 2581275"/>
                <a:gd name="connsiteX77" fmla="*/ 523876 w 4052888"/>
                <a:gd name="connsiteY77" fmla="*/ 661987 h 2581275"/>
                <a:gd name="connsiteX78" fmla="*/ 504825 w 4052888"/>
                <a:gd name="connsiteY78" fmla="*/ 661988 h 2581275"/>
                <a:gd name="connsiteX79" fmla="*/ 504825 w 4052888"/>
                <a:gd name="connsiteY79" fmla="*/ 633413 h 2581275"/>
                <a:gd name="connsiteX80" fmla="*/ 485775 w 4052888"/>
                <a:gd name="connsiteY80" fmla="*/ 633413 h 2581275"/>
                <a:gd name="connsiteX81" fmla="*/ 485775 w 4052888"/>
                <a:gd name="connsiteY81" fmla="*/ 595313 h 2581275"/>
                <a:gd name="connsiteX82" fmla="*/ 347663 w 4052888"/>
                <a:gd name="connsiteY82" fmla="*/ 595313 h 2581275"/>
                <a:gd name="connsiteX83" fmla="*/ 347663 w 4052888"/>
                <a:gd name="connsiteY83" fmla="*/ 566738 h 2581275"/>
                <a:gd name="connsiteX84" fmla="*/ 304800 w 4052888"/>
                <a:gd name="connsiteY84" fmla="*/ 566738 h 2581275"/>
                <a:gd name="connsiteX85" fmla="*/ 304800 w 4052888"/>
                <a:gd name="connsiteY85" fmla="*/ 509588 h 2581275"/>
                <a:gd name="connsiteX86" fmla="*/ 300038 w 4052888"/>
                <a:gd name="connsiteY86" fmla="*/ 504826 h 2581275"/>
                <a:gd name="connsiteX87" fmla="*/ 297657 w 4052888"/>
                <a:gd name="connsiteY87" fmla="*/ 445294 h 2581275"/>
                <a:gd name="connsiteX88" fmla="*/ 280988 w 4052888"/>
                <a:gd name="connsiteY88" fmla="*/ 445294 h 2581275"/>
                <a:gd name="connsiteX89" fmla="*/ 278608 w 4052888"/>
                <a:gd name="connsiteY89" fmla="*/ 400049 h 2581275"/>
                <a:gd name="connsiteX90" fmla="*/ 254793 w 4052888"/>
                <a:gd name="connsiteY90" fmla="*/ 402431 h 2581275"/>
                <a:gd name="connsiteX91" fmla="*/ 257175 w 4052888"/>
                <a:gd name="connsiteY91" fmla="*/ 242888 h 2581275"/>
                <a:gd name="connsiteX92" fmla="*/ 242888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09550 h 2581275"/>
                <a:gd name="connsiteX95" fmla="*/ 228600 w 4052888"/>
                <a:gd name="connsiteY95" fmla="*/ 209550 h 2581275"/>
                <a:gd name="connsiteX96" fmla="*/ 228600 w 4052888"/>
                <a:gd name="connsiteY96" fmla="*/ 128588 h 2581275"/>
                <a:gd name="connsiteX97" fmla="*/ 204788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90488 h 2581275"/>
                <a:gd name="connsiteX100" fmla="*/ 157163 w 4052888"/>
                <a:gd name="connsiteY100" fmla="*/ 90488 h 2581275"/>
                <a:gd name="connsiteX101" fmla="*/ 157163 w 4052888"/>
                <a:gd name="connsiteY101" fmla="*/ 47625 h 2581275"/>
                <a:gd name="connsiteX102" fmla="*/ 138113 w 4052888"/>
                <a:gd name="connsiteY102" fmla="*/ 47625 h 2581275"/>
                <a:gd name="connsiteX103" fmla="*/ 138113 w 4052888"/>
                <a:gd name="connsiteY103" fmla="*/ 33338 h 2581275"/>
                <a:gd name="connsiteX104" fmla="*/ 0 w 4052888"/>
                <a:gd name="connsiteY104" fmla="*/ 33338 h 2581275"/>
                <a:gd name="connsiteX105" fmla="*/ 0 w 4052888"/>
                <a:gd name="connsiteY105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47688 w 4052888"/>
                <a:gd name="connsiteY76" fmla="*/ 690562 h 2581275"/>
                <a:gd name="connsiteX77" fmla="*/ 523876 w 4052888"/>
                <a:gd name="connsiteY77" fmla="*/ 661987 h 2581275"/>
                <a:gd name="connsiteX78" fmla="*/ 533400 w 4052888"/>
                <a:gd name="connsiteY78" fmla="*/ 666750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47688 w 4052888"/>
                <a:gd name="connsiteY76" fmla="*/ 690562 h 2581275"/>
                <a:gd name="connsiteX77" fmla="*/ 523876 w 4052888"/>
                <a:gd name="connsiteY77" fmla="*/ 661987 h 2581275"/>
                <a:gd name="connsiteX78" fmla="*/ 585787 w 4052888"/>
                <a:gd name="connsiteY78" fmla="*/ 669132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47688 w 4052888"/>
                <a:gd name="connsiteY76" fmla="*/ 690562 h 2581275"/>
                <a:gd name="connsiteX77" fmla="*/ 519114 w 4052888"/>
                <a:gd name="connsiteY77" fmla="*/ 690562 h 2581275"/>
                <a:gd name="connsiteX78" fmla="*/ 585787 w 4052888"/>
                <a:gd name="connsiteY78" fmla="*/ 669132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47688 w 4052888"/>
                <a:gd name="connsiteY76" fmla="*/ 690562 h 2581275"/>
                <a:gd name="connsiteX77" fmla="*/ 519114 w 4052888"/>
                <a:gd name="connsiteY77" fmla="*/ 690562 h 2581275"/>
                <a:gd name="connsiteX78" fmla="*/ 531018 w 4052888"/>
                <a:gd name="connsiteY78" fmla="*/ 671514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47688 w 4052888"/>
                <a:gd name="connsiteY76" fmla="*/ 690562 h 2581275"/>
                <a:gd name="connsiteX77" fmla="*/ 519114 w 4052888"/>
                <a:gd name="connsiteY77" fmla="*/ 690562 h 2581275"/>
                <a:gd name="connsiteX78" fmla="*/ 528636 w 4052888"/>
                <a:gd name="connsiteY78" fmla="*/ 661989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47688 w 4052888"/>
                <a:gd name="connsiteY76" fmla="*/ 690562 h 2581275"/>
                <a:gd name="connsiteX77" fmla="*/ 519114 w 4052888"/>
                <a:gd name="connsiteY77" fmla="*/ 690562 h 2581275"/>
                <a:gd name="connsiteX78" fmla="*/ 519111 w 4052888"/>
                <a:gd name="connsiteY78" fmla="*/ 659608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  <a:gd name="connsiteX0" fmla="*/ 4052888 w 4052888"/>
                <a:gd name="connsiteY0" fmla="*/ 2581275 h 2581275"/>
                <a:gd name="connsiteX1" fmla="*/ 3829050 w 4052888"/>
                <a:gd name="connsiteY1" fmla="*/ 2581275 h 2581275"/>
                <a:gd name="connsiteX2" fmla="*/ 3829050 w 4052888"/>
                <a:gd name="connsiteY2" fmla="*/ 2400300 h 2581275"/>
                <a:gd name="connsiteX3" fmla="*/ 2662238 w 4052888"/>
                <a:gd name="connsiteY3" fmla="*/ 2400300 h 2581275"/>
                <a:gd name="connsiteX4" fmla="*/ 2662238 w 4052888"/>
                <a:gd name="connsiteY4" fmla="*/ 2338388 h 2581275"/>
                <a:gd name="connsiteX5" fmla="*/ 2319338 w 4052888"/>
                <a:gd name="connsiteY5" fmla="*/ 2338388 h 2581275"/>
                <a:gd name="connsiteX6" fmla="*/ 2319338 w 4052888"/>
                <a:gd name="connsiteY6" fmla="*/ 2281238 h 2581275"/>
                <a:gd name="connsiteX7" fmla="*/ 2266950 w 4052888"/>
                <a:gd name="connsiteY7" fmla="*/ 2281238 h 2581275"/>
                <a:gd name="connsiteX8" fmla="*/ 2266950 w 4052888"/>
                <a:gd name="connsiteY8" fmla="*/ 2238375 h 2581275"/>
                <a:gd name="connsiteX9" fmla="*/ 2195513 w 4052888"/>
                <a:gd name="connsiteY9" fmla="*/ 2238375 h 2581275"/>
                <a:gd name="connsiteX10" fmla="*/ 2195513 w 4052888"/>
                <a:gd name="connsiteY10" fmla="*/ 2176463 h 2581275"/>
                <a:gd name="connsiteX11" fmla="*/ 2143125 w 4052888"/>
                <a:gd name="connsiteY11" fmla="*/ 2176463 h 2581275"/>
                <a:gd name="connsiteX12" fmla="*/ 2143125 w 4052888"/>
                <a:gd name="connsiteY12" fmla="*/ 2119313 h 2581275"/>
                <a:gd name="connsiteX13" fmla="*/ 2124075 w 4052888"/>
                <a:gd name="connsiteY13" fmla="*/ 2119313 h 2581275"/>
                <a:gd name="connsiteX14" fmla="*/ 2124075 w 4052888"/>
                <a:gd name="connsiteY14" fmla="*/ 2081213 h 2581275"/>
                <a:gd name="connsiteX15" fmla="*/ 2109788 w 4052888"/>
                <a:gd name="connsiteY15" fmla="*/ 2081213 h 2581275"/>
                <a:gd name="connsiteX16" fmla="*/ 2109788 w 4052888"/>
                <a:gd name="connsiteY16" fmla="*/ 2033588 h 2581275"/>
                <a:gd name="connsiteX17" fmla="*/ 2100263 w 4052888"/>
                <a:gd name="connsiteY17" fmla="*/ 2033588 h 2581275"/>
                <a:gd name="connsiteX18" fmla="*/ 2100263 w 4052888"/>
                <a:gd name="connsiteY18" fmla="*/ 1985963 h 2581275"/>
                <a:gd name="connsiteX19" fmla="*/ 1938338 w 4052888"/>
                <a:gd name="connsiteY19" fmla="*/ 1985963 h 2581275"/>
                <a:gd name="connsiteX20" fmla="*/ 1938338 w 4052888"/>
                <a:gd name="connsiteY20" fmla="*/ 1931194 h 2581275"/>
                <a:gd name="connsiteX21" fmla="*/ 1881188 w 4052888"/>
                <a:gd name="connsiteY21" fmla="*/ 1933575 h 2581275"/>
                <a:gd name="connsiteX22" fmla="*/ 1881188 w 4052888"/>
                <a:gd name="connsiteY22" fmla="*/ 1890713 h 2581275"/>
                <a:gd name="connsiteX23" fmla="*/ 1704975 w 4052888"/>
                <a:gd name="connsiteY23" fmla="*/ 1890713 h 2581275"/>
                <a:gd name="connsiteX24" fmla="*/ 1704975 w 4052888"/>
                <a:gd name="connsiteY24" fmla="*/ 1828800 h 2581275"/>
                <a:gd name="connsiteX25" fmla="*/ 1671638 w 4052888"/>
                <a:gd name="connsiteY25" fmla="*/ 1828800 h 2581275"/>
                <a:gd name="connsiteX26" fmla="*/ 1671638 w 4052888"/>
                <a:gd name="connsiteY26" fmla="*/ 1790700 h 2581275"/>
                <a:gd name="connsiteX27" fmla="*/ 1600200 w 4052888"/>
                <a:gd name="connsiteY27" fmla="*/ 1790700 h 2581275"/>
                <a:gd name="connsiteX28" fmla="*/ 1600200 w 4052888"/>
                <a:gd name="connsiteY28" fmla="*/ 1738313 h 2581275"/>
                <a:gd name="connsiteX29" fmla="*/ 1585912 w 4052888"/>
                <a:gd name="connsiteY29" fmla="*/ 1724025 h 2581275"/>
                <a:gd name="connsiteX30" fmla="*/ 1585912 w 4052888"/>
                <a:gd name="connsiteY30" fmla="*/ 1685925 h 2581275"/>
                <a:gd name="connsiteX31" fmla="*/ 1557338 w 4052888"/>
                <a:gd name="connsiteY31" fmla="*/ 1685925 h 2581275"/>
                <a:gd name="connsiteX32" fmla="*/ 1557338 w 4052888"/>
                <a:gd name="connsiteY32" fmla="*/ 1652588 h 2581275"/>
                <a:gd name="connsiteX33" fmla="*/ 1547813 w 4052888"/>
                <a:gd name="connsiteY33" fmla="*/ 1652588 h 2581275"/>
                <a:gd name="connsiteX34" fmla="*/ 1547813 w 4052888"/>
                <a:gd name="connsiteY34" fmla="*/ 1571625 h 2581275"/>
                <a:gd name="connsiteX35" fmla="*/ 1447800 w 4052888"/>
                <a:gd name="connsiteY35" fmla="*/ 1571625 h 2581275"/>
                <a:gd name="connsiteX36" fmla="*/ 1447800 w 4052888"/>
                <a:gd name="connsiteY36" fmla="*/ 1524000 h 2581275"/>
                <a:gd name="connsiteX37" fmla="*/ 1423988 w 4052888"/>
                <a:gd name="connsiteY37" fmla="*/ 1524000 h 2581275"/>
                <a:gd name="connsiteX38" fmla="*/ 1423988 w 4052888"/>
                <a:gd name="connsiteY38" fmla="*/ 1485900 h 2581275"/>
                <a:gd name="connsiteX39" fmla="*/ 1319213 w 4052888"/>
                <a:gd name="connsiteY39" fmla="*/ 1485900 h 2581275"/>
                <a:gd name="connsiteX40" fmla="*/ 1319213 w 4052888"/>
                <a:gd name="connsiteY40" fmla="*/ 1457325 h 2581275"/>
                <a:gd name="connsiteX41" fmla="*/ 1300163 w 4052888"/>
                <a:gd name="connsiteY41" fmla="*/ 1457325 h 2581275"/>
                <a:gd name="connsiteX42" fmla="*/ 1300163 w 4052888"/>
                <a:gd name="connsiteY42" fmla="*/ 1414463 h 2581275"/>
                <a:gd name="connsiteX43" fmla="*/ 1176338 w 4052888"/>
                <a:gd name="connsiteY43" fmla="*/ 1414463 h 2581275"/>
                <a:gd name="connsiteX44" fmla="*/ 1176338 w 4052888"/>
                <a:gd name="connsiteY44" fmla="*/ 1385888 h 2581275"/>
                <a:gd name="connsiteX45" fmla="*/ 1157288 w 4052888"/>
                <a:gd name="connsiteY45" fmla="*/ 1385888 h 2581275"/>
                <a:gd name="connsiteX46" fmla="*/ 1157288 w 4052888"/>
                <a:gd name="connsiteY46" fmla="*/ 1352550 h 2581275"/>
                <a:gd name="connsiteX47" fmla="*/ 1138238 w 4052888"/>
                <a:gd name="connsiteY47" fmla="*/ 1352550 h 2581275"/>
                <a:gd name="connsiteX48" fmla="*/ 1100138 w 4052888"/>
                <a:gd name="connsiteY48" fmla="*/ 1352550 h 2581275"/>
                <a:gd name="connsiteX49" fmla="*/ 1100138 w 4052888"/>
                <a:gd name="connsiteY49" fmla="*/ 1347788 h 2581275"/>
                <a:gd name="connsiteX50" fmla="*/ 1100138 w 4052888"/>
                <a:gd name="connsiteY50" fmla="*/ 1314450 h 2581275"/>
                <a:gd name="connsiteX51" fmla="*/ 1047750 w 4052888"/>
                <a:gd name="connsiteY51" fmla="*/ 1314450 h 2581275"/>
                <a:gd name="connsiteX52" fmla="*/ 1047750 w 4052888"/>
                <a:gd name="connsiteY52" fmla="*/ 1204913 h 2581275"/>
                <a:gd name="connsiteX53" fmla="*/ 1033463 w 4052888"/>
                <a:gd name="connsiteY53" fmla="*/ 1204913 h 2581275"/>
                <a:gd name="connsiteX54" fmla="*/ 1033463 w 4052888"/>
                <a:gd name="connsiteY54" fmla="*/ 1166813 h 2581275"/>
                <a:gd name="connsiteX55" fmla="*/ 995363 w 4052888"/>
                <a:gd name="connsiteY55" fmla="*/ 1166813 h 2581275"/>
                <a:gd name="connsiteX56" fmla="*/ 995363 w 4052888"/>
                <a:gd name="connsiteY56" fmla="*/ 1104900 h 2581275"/>
                <a:gd name="connsiteX57" fmla="*/ 976313 w 4052888"/>
                <a:gd name="connsiteY57" fmla="*/ 1104900 h 2581275"/>
                <a:gd name="connsiteX58" fmla="*/ 976313 w 4052888"/>
                <a:gd name="connsiteY58" fmla="*/ 1047750 h 2581275"/>
                <a:gd name="connsiteX59" fmla="*/ 952500 w 4052888"/>
                <a:gd name="connsiteY59" fmla="*/ 1047750 h 2581275"/>
                <a:gd name="connsiteX60" fmla="*/ 952500 w 4052888"/>
                <a:gd name="connsiteY60" fmla="*/ 1004888 h 2581275"/>
                <a:gd name="connsiteX61" fmla="*/ 785813 w 4052888"/>
                <a:gd name="connsiteY61" fmla="*/ 1004888 h 2581275"/>
                <a:gd name="connsiteX62" fmla="*/ 785813 w 4052888"/>
                <a:gd name="connsiteY62" fmla="*/ 971550 h 2581275"/>
                <a:gd name="connsiteX63" fmla="*/ 766763 w 4052888"/>
                <a:gd name="connsiteY63" fmla="*/ 971550 h 2581275"/>
                <a:gd name="connsiteX64" fmla="*/ 766763 w 4052888"/>
                <a:gd name="connsiteY64" fmla="*/ 942975 h 2581275"/>
                <a:gd name="connsiteX65" fmla="*/ 681038 w 4052888"/>
                <a:gd name="connsiteY65" fmla="*/ 942975 h 2581275"/>
                <a:gd name="connsiteX66" fmla="*/ 681038 w 4052888"/>
                <a:gd name="connsiteY66" fmla="*/ 914400 h 2581275"/>
                <a:gd name="connsiteX67" fmla="*/ 638175 w 4052888"/>
                <a:gd name="connsiteY67" fmla="*/ 914400 h 2581275"/>
                <a:gd name="connsiteX68" fmla="*/ 638175 w 4052888"/>
                <a:gd name="connsiteY68" fmla="*/ 857250 h 2581275"/>
                <a:gd name="connsiteX69" fmla="*/ 628650 w 4052888"/>
                <a:gd name="connsiteY69" fmla="*/ 847725 h 2581275"/>
                <a:gd name="connsiteX70" fmla="*/ 628650 w 4052888"/>
                <a:gd name="connsiteY70" fmla="*/ 809625 h 2581275"/>
                <a:gd name="connsiteX71" fmla="*/ 604838 w 4052888"/>
                <a:gd name="connsiteY71" fmla="*/ 809625 h 2581275"/>
                <a:gd name="connsiteX72" fmla="*/ 604838 w 4052888"/>
                <a:gd name="connsiteY72" fmla="*/ 766763 h 2581275"/>
                <a:gd name="connsiteX73" fmla="*/ 566738 w 4052888"/>
                <a:gd name="connsiteY73" fmla="*/ 766763 h 2581275"/>
                <a:gd name="connsiteX74" fmla="*/ 564357 w 4052888"/>
                <a:gd name="connsiteY74" fmla="*/ 723901 h 2581275"/>
                <a:gd name="connsiteX75" fmla="*/ 542925 w 4052888"/>
                <a:gd name="connsiteY75" fmla="*/ 719138 h 2581275"/>
                <a:gd name="connsiteX76" fmla="*/ 538163 w 4052888"/>
                <a:gd name="connsiteY76" fmla="*/ 692943 h 2581275"/>
                <a:gd name="connsiteX77" fmla="*/ 519114 w 4052888"/>
                <a:gd name="connsiteY77" fmla="*/ 690562 h 2581275"/>
                <a:gd name="connsiteX78" fmla="*/ 519111 w 4052888"/>
                <a:gd name="connsiteY78" fmla="*/ 659608 h 2581275"/>
                <a:gd name="connsiteX79" fmla="*/ 504825 w 4052888"/>
                <a:gd name="connsiteY79" fmla="*/ 661988 h 2581275"/>
                <a:gd name="connsiteX80" fmla="*/ 504825 w 4052888"/>
                <a:gd name="connsiteY80" fmla="*/ 633413 h 2581275"/>
                <a:gd name="connsiteX81" fmla="*/ 485775 w 4052888"/>
                <a:gd name="connsiteY81" fmla="*/ 633413 h 2581275"/>
                <a:gd name="connsiteX82" fmla="*/ 485775 w 4052888"/>
                <a:gd name="connsiteY82" fmla="*/ 595313 h 2581275"/>
                <a:gd name="connsiteX83" fmla="*/ 347663 w 4052888"/>
                <a:gd name="connsiteY83" fmla="*/ 595313 h 2581275"/>
                <a:gd name="connsiteX84" fmla="*/ 347663 w 4052888"/>
                <a:gd name="connsiteY84" fmla="*/ 566738 h 2581275"/>
                <a:gd name="connsiteX85" fmla="*/ 304800 w 4052888"/>
                <a:gd name="connsiteY85" fmla="*/ 566738 h 2581275"/>
                <a:gd name="connsiteX86" fmla="*/ 304800 w 4052888"/>
                <a:gd name="connsiteY86" fmla="*/ 509588 h 2581275"/>
                <a:gd name="connsiteX87" fmla="*/ 300038 w 4052888"/>
                <a:gd name="connsiteY87" fmla="*/ 504826 h 2581275"/>
                <a:gd name="connsiteX88" fmla="*/ 297657 w 4052888"/>
                <a:gd name="connsiteY88" fmla="*/ 445294 h 2581275"/>
                <a:gd name="connsiteX89" fmla="*/ 280988 w 4052888"/>
                <a:gd name="connsiteY89" fmla="*/ 445294 h 2581275"/>
                <a:gd name="connsiteX90" fmla="*/ 278608 w 4052888"/>
                <a:gd name="connsiteY90" fmla="*/ 400049 h 2581275"/>
                <a:gd name="connsiteX91" fmla="*/ 254793 w 4052888"/>
                <a:gd name="connsiteY91" fmla="*/ 402431 h 2581275"/>
                <a:gd name="connsiteX92" fmla="*/ 257175 w 4052888"/>
                <a:gd name="connsiteY92" fmla="*/ 242888 h 2581275"/>
                <a:gd name="connsiteX93" fmla="*/ 242888 w 4052888"/>
                <a:gd name="connsiteY93" fmla="*/ 242888 h 2581275"/>
                <a:gd name="connsiteX94" fmla="*/ 242888 w 4052888"/>
                <a:gd name="connsiteY94" fmla="*/ 242888 h 2581275"/>
                <a:gd name="connsiteX95" fmla="*/ 242888 w 4052888"/>
                <a:gd name="connsiteY95" fmla="*/ 209550 h 2581275"/>
                <a:gd name="connsiteX96" fmla="*/ 228600 w 4052888"/>
                <a:gd name="connsiteY96" fmla="*/ 209550 h 2581275"/>
                <a:gd name="connsiteX97" fmla="*/ 228600 w 4052888"/>
                <a:gd name="connsiteY97" fmla="*/ 128588 h 2581275"/>
                <a:gd name="connsiteX98" fmla="*/ 204788 w 4052888"/>
                <a:gd name="connsiteY98" fmla="*/ 128588 h 2581275"/>
                <a:gd name="connsiteX99" fmla="*/ 204788 w 4052888"/>
                <a:gd name="connsiteY99" fmla="*/ 128588 h 2581275"/>
                <a:gd name="connsiteX100" fmla="*/ 204788 w 4052888"/>
                <a:gd name="connsiteY100" fmla="*/ 90488 h 2581275"/>
                <a:gd name="connsiteX101" fmla="*/ 157163 w 4052888"/>
                <a:gd name="connsiteY101" fmla="*/ 90488 h 2581275"/>
                <a:gd name="connsiteX102" fmla="*/ 157163 w 4052888"/>
                <a:gd name="connsiteY102" fmla="*/ 47625 h 2581275"/>
                <a:gd name="connsiteX103" fmla="*/ 138113 w 4052888"/>
                <a:gd name="connsiteY103" fmla="*/ 47625 h 2581275"/>
                <a:gd name="connsiteX104" fmla="*/ 138113 w 4052888"/>
                <a:gd name="connsiteY104" fmla="*/ 33338 h 2581275"/>
                <a:gd name="connsiteX105" fmla="*/ 0 w 4052888"/>
                <a:gd name="connsiteY105" fmla="*/ 33338 h 2581275"/>
                <a:gd name="connsiteX106" fmla="*/ 0 w 4052888"/>
                <a:gd name="connsiteY106" fmla="*/ 0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4052888" h="2581275">
                  <a:moveTo>
                    <a:pt x="4052888" y="2581275"/>
                  </a:moveTo>
                  <a:lnTo>
                    <a:pt x="3829050" y="2581275"/>
                  </a:lnTo>
                  <a:lnTo>
                    <a:pt x="3829050" y="2400300"/>
                  </a:lnTo>
                  <a:lnTo>
                    <a:pt x="2662238" y="2400300"/>
                  </a:lnTo>
                  <a:lnTo>
                    <a:pt x="2662238" y="2338388"/>
                  </a:lnTo>
                  <a:lnTo>
                    <a:pt x="2319338" y="2338388"/>
                  </a:lnTo>
                  <a:lnTo>
                    <a:pt x="2319338" y="2281238"/>
                  </a:lnTo>
                  <a:lnTo>
                    <a:pt x="2266950" y="2281238"/>
                  </a:lnTo>
                  <a:lnTo>
                    <a:pt x="2266950" y="2238375"/>
                  </a:lnTo>
                  <a:lnTo>
                    <a:pt x="2195513" y="2238375"/>
                  </a:lnTo>
                  <a:lnTo>
                    <a:pt x="2195513" y="2176463"/>
                  </a:lnTo>
                  <a:lnTo>
                    <a:pt x="2143125" y="2176463"/>
                  </a:lnTo>
                  <a:lnTo>
                    <a:pt x="2143125" y="2119313"/>
                  </a:lnTo>
                  <a:lnTo>
                    <a:pt x="2124075" y="2119313"/>
                  </a:lnTo>
                  <a:lnTo>
                    <a:pt x="2124075" y="2081213"/>
                  </a:lnTo>
                  <a:lnTo>
                    <a:pt x="2109788" y="2081213"/>
                  </a:lnTo>
                  <a:lnTo>
                    <a:pt x="2109788" y="2033588"/>
                  </a:lnTo>
                  <a:lnTo>
                    <a:pt x="2100263" y="2033588"/>
                  </a:lnTo>
                  <a:lnTo>
                    <a:pt x="2100263" y="1985963"/>
                  </a:lnTo>
                  <a:lnTo>
                    <a:pt x="1938338" y="1985963"/>
                  </a:lnTo>
                  <a:lnTo>
                    <a:pt x="1938338" y="1931194"/>
                  </a:lnTo>
                  <a:lnTo>
                    <a:pt x="1881188" y="1933575"/>
                  </a:lnTo>
                  <a:lnTo>
                    <a:pt x="1881188" y="1890713"/>
                  </a:lnTo>
                  <a:lnTo>
                    <a:pt x="1704975" y="1890713"/>
                  </a:lnTo>
                  <a:lnTo>
                    <a:pt x="1704975" y="1828800"/>
                  </a:lnTo>
                  <a:lnTo>
                    <a:pt x="1671638" y="1828800"/>
                  </a:lnTo>
                  <a:lnTo>
                    <a:pt x="1671638" y="1790700"/>
                  </a:lnTo>
                  <a:lnTo>
                    <a:pt x="1600200" y="1790700"/>
                  </a:lnTo>
                  <a:lnTo>
                    <a:pt x="1600200" y="1738313"/>
                  </a:lnTo>
                  <a:lnTo>
                    <a:pt x="1585912" y="1724025"/>
                  </a:lnTo>
                  <a:lnTo>
                    <a:pt x="1585912" y="1685925"/>
                  </a:lnTo>
                  <a:lnTo>
                    <a:pt x="1557338" y="1685925"/>
                  </a:lnTo>
                  <a:lnTo>
                    <a:pt x="1557338" y="1652588"/>
                  </a:lnTo>
                  <a:lnTo>
                    <a:pt x="1547813" y="1652588"/>
                  </a:lnTo>
                  <a:lnTo>
                    <a:pt x="1547813" y="1571625"/>
                  </a:lnTo>
                  <a:lnTo>
                    <a:pt x="1447800" y="1571625"/>
                  </a:lnTo>
                  <a:lnTo>
                    <a:pt x="1447800" y="1524000"/>
                  </a:lnTo>
                  <a:lnTo>
                    <a:pt x="1423988" y="1524000"/>
                  </a:lnTo>
                  <a:lnTo>
                    <a:pt x="1423988" y="1485900"/>
                  </a:lnTo>
                  <a:lnTo>
                    <a:pt x="1319213" y="1485900"/>
                  </a:lnTo>
                  <a:lnTo>
                    <a:pt x="1319213" y="1457325"/>
                  </a:lnTo>
                  <a:lnTo>
                    <a:pt x="1300163" y="1457325"/>
                  </a:lnTo>
                  <a:lnTo>
                    <a:pt x="1300163" y="1414463"/>
                  </a:lnTo>
                  <a:lnTo>
                    <a:pt x="1176338" y="1414463"/>
                  </a:lnTo>
                  <a:lnTo>
                    <a:pt x="1176338" y="1385888"/>
                  </a:lnTo>
                  <a:lnTo>
                    <a:pt x="1157288" y="1385888"/>
                  </a:lnTo>
                  <a:lnTo>
                    <a:pt x="1157288" y="1352550"/>
                  </a:lnTo>
                  <a:lnTo>
                    <a:pt x="1138238" y="1352550"/>
                  </a:lnTo>
                  <a:lnTo>
                    <a:pt x="1100138" y="1352550"/>
                  </a:lnTo>
                  <a:lnTo>
                    <a:pt x="1100138" y="1347788"/>
                  </a:lnTo>
                  <a:lnTo>
                    <a:pt x="1100138" y="1314450"/>
                  </a:lnTo>
                  <a:lnTo>
                    <a:pt x="1047750" y="1314450"/>
                  </a:lnTo>
                  <a:lnTo>
                    <a:pt x="1047750" y="1204913"/>
                  </a:lnTo>
                  <a:lnTo>
                    <a:pt x="1033463" y="1204913"/>
                  </a:lnTo>
                  <a:lnTo>
                    <a:pt x="1033463" y="1166813"/>
                  </a:lnTo>
                  <a:lnTo>
                    <a:pt x="995363" y="1166813"/>
                  </a:lnTo>
                  <a:lnTo>
                    <a:pt x="995363" y="1104900"/>
                  </a:lnTo>
                  <a:lnTo>
                    <a:pt x="976313" y="1104900"/>
                  </a:lnTo>
                  <a:lnTo>
                    <a:pt x="976313" y="1047750"/>
                  </a:lnTo>
                  <a:lnTo>
                    <a:pt x="952500" y="1047750"/>
                  </a:lnTo>
                  <a:lnTo>
                    <a:pt x="952500" y="1004888"/>
                  </a:lnTo>
                  <a:lnTo>
                    <a:pt x="785813" y="1004888"/>
                  </a:lnTo>
                  <a:lnTo>
                    <a:pt x="785813" y="971550"/>
                  </a:lnTo>
                  <a:lnTo>
                    <a:pt x="766763" y="971550"/>
                  </a:lnTo>
                  <a:lnTo>
                    <a:pt x="766763" y="942975"/>
                  </a:lnTo>
                  <a:lnTo>
                    <a:pt x="681038" y="942975"/>
                  </a:lnTo>
                  <a:lnTo>
                    <a:pt x="681038" y="914400"/>
                  </a:lnTo>
                  <a:lnTo>
                    <a:pt x="638175" y="914400"/>
                  </a:lnTo>
                  <a:lnTo>
                    <a:pt x="638175" y="857250"/>
                  </a:lnTo>
                  <a:lnTo>
                    <a:pt x="628650" y="847725"/>
                  </a:lnTo>
                  <a:lnTo>
                    <a:pt x="628650" y="809625"/>
                  </a:lnTo>
                  <a:lnTo>
                    <a:pt x="604838" y="809625"/>
                  </a:lnTo>
                  <a:lnTo>
                    <a:pt x="604838" y="766763"/>
                  </a:lnTo>
                  <a:lnTo>
                    <a:pt x="566738" y="766763"/>
                  </a:lnTo>
                  <a:lnTo>
                    <a:pt x="564357" y="723901"/>
                  </a:lnTo>
                  <a:lnTo>
                    <a:pt x="542925" y="719138"/>
                  </a:lnTo>
                  <a:lnTo>
                    <a:pt x="538163" y="692943"/>
                  </a:lnTo>
                  <a:lnTo>
                    <a:pt x="519114" y="690562"/>
                  </a:lnTo>
                  <a:lnTo>
                    <a:pt x="519111" y="659608"/>
                  </a:lnTo>
                  <a:lnTo>
                    <a:pt x="504825" y="661988"/>
                  </a:lnTo>
                  <a:lnTo>
                    <a:pt x="504825" y="633413"/>
                  </a:lnTo>
                  <a:lnTo>
                    <a:pt x="485775" y="633413"/>
                  </a:lnTo>
                  <a:lnTo>
                    <a:pt x="485775" y="595313"/>
                  </a:lnTo>
                  <a:lnTo>
                    <a:pt x="347663" y="595313"/>
                  </a:lnTo>
                  <a:lnTo>
                    <a:pt x="347663" y="566738"/>
                  </a:lnTo>
                  <a:lnTo>
                    <a:pt x="304800" y="566738"/>
                  </a:lnTo>
                  <a:lnTo>
                    <a:pt x="304800" y="509588"/>
                  </a:lnTo>
                  <a:lnTo>
                    <a:pt x="300038" y="504826"/>
                  </a:lnTo>
                  <a:cubicBezTo>
                    <a:pt x="299244" y="484982"/>
                    <a:pt x="298451" y="465138"/>
                    <a:pt x="297657" y="445294"/>
                  </a:cubicBezTo>
                  <a:lnTo>
                    <a:pt x="280988" y="445294"/>
                  </a:lnTo>
                  <a:lnTo>
                    <a:pt x="278608" y="400049"/>
                  </a:lnTo>
                  <a:cubicBezTo>
                    <a:pt x="266701" y="390524"/>
                    <a:pt x="250031" y="402432"/>
                    <a:pt x="254793" y="402431"/>
                  </a:cubicBezTo>
                  <a:lnTo>
                    <a:pt x="257175" y="242888"/>
                  </a:lnTo>
                  <a:lnTo>
                    <a:pt x="242888" y="242888"/>
                  </a:lnTo>
                  <a:lnTo>
                    <a:pt x="242888" y="242888"/>
                  </a:lnTo>
                  <a:lnTo>
                    <a:pt x="242888" y="209550"/>
                  </a:lnTo>
                  <a:lnTo>
                    <a:pt x="228600" y="209550"/>
                  </a:lnTo>
                  <a:lnTo>
                    <a:pt x="228600" y="128588"/>
                  </a:lnTo>
                  <a:lnTo>
                    <a:pt x="204788" y="128588"/>
                  </a:lnTo>
                  <a:lnTo>
                    <a:pt x="204788" y="128588"/>
                  </a:lnTo>
                  <a:lnTo>
                    <a:pt x="204788" y="90488"/>
                  </a:lnTo>
                  <a:lnTo>
                    <a:pt x="157163" y="90488"/>
                  </a:lnTo>
                  <a:lnTo>
                    <a:pt x="157163" y="47625"/>
                  </a:lnTo>
                  <a:lnTo>
                    <a:pt x="138113" y="47625"/>
                  </a:lnTo>
                  <a:lnTo>
                    <a:pt x="138113" y="33338"/>
                  </a:lnTo>
                  <a:lnTo>
                    <a:pt x="0" y="33338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88B7459-68C4-693C-9F56-CCC81D1E2861}"/>
                </a:ext>
              </a:extLst>
            </p:cNvPr>
            <p:cNvGrpSpPr/>
            <p:nvPr/>
          </p:nvGrpSpPr>
          <p:grpSpPr>
            <a:xfrm>
              <a:off x="2703162" y="2271118"/>
              <a:ext cx="95250" cy="95250"/>
              <a:chOff x="3569493" y="1976437"/>
              <a:chExt cx="95250" cy="95250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9BBF481-793D-BBE4-6304-FC6F8E4427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1E68BB8-F56F-E179-1E92-65EE98332A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86EDA2B-7034-9821-BDC8-025E39646FAF}"/>
                </a:ext>
              </a:extLst>
            </p:cNvPr>
            <p:cNvGrpSpPr/>
            <p:nvPr/>
          </p:nvGrpSpPr>
          <p:grpSpPr>
            <a:xfrm>
              <a:off x="2611359" y="2123481"/>
              <a:ext cx="95250" cy="95250"/>
              <a:chOff x="3569493" y="1976437"/>
              <a:chExt cx="95250" cy="95250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DCE1AD2-26E2-C596-A6ED-6810A1B673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C7CC71B-F138-6C29-2C14-4AEB58336B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4C4F827-6651-88D9-16A2-B13CF7798ED6}"/>
                </a:ext>
              </a:extLst>
            </p:cNvPr>
            <p:cNvGrpSpPr/>
            <p:nvPr/>
          </p:nvGrpSpPr>
          <p:grpSpPr>
            <a:xfrm>
              <a:off x="2582368" y="2066331"/>
              <a:ext cx="95250" cy="95250"/>
              <a:chOff x="3569493" y="1976437"/>
              <a:chExt cx="95250" cy="95250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3CCCA606-3582-E13C-3BA6-A27251CC53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400F2F72-74B1-3200-C997-3283006E9A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341436A-81CB-9D3C-611B-F8D4C5CA984C}"/>
                </a:ext>
              </a:extLst>
            </p:cNvPr>
            <p:cNvGrpSpPr/>
            <p:nvPr/>
          </p:nvGrpSpPr>
          <p:grpSpPr>
            <a:xfrm>
              <a:off x="2563734" y="1886320"/>
              <a:ext cx="95250" cy="95250"/>
              <a:chOff x="3569493" y="1976437"/>
              <a:chExt cx="95250" cy="9525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CEBED80-7575-D6A5-9EB9-9D7A89BA42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36C2CEB-BB70-1EA2-98EF-B602E57046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8929B86-5E79-7171-6D12-1E997FD059FB}"/>
                </a:ext>
              </a:extLst>
            </p:cNvPr>
            <p:cNvGrpSpPr/>
            <p:nvPr/>
          </p:nvGrpSpPr>
          <p:grpSpPr>
            <a:xfrm>
              <a:off x="2525778" y="1764477"/>
              <a:ext cx="95250" cy="95250"/>
              <a:chOff x="3569493" y="1976437"/>
              <a:chExt cx="95250" cy="95250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8881A76-7592-84F0-265C-56688510B5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DD9BACD-6179-C30F-CCDF-C589ED885D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0C0F64A6-624B-ED4F-6151-F7718A98639C}"/>
                </a:ext>
              </a:extLst>
            </p:cNvPr>
            <p:cNvGrpSpPr/>
            <p:nvPr/>
          </p:nvGrpSpPr>
          <p:grpSpPr>
            <a:xfrm>
              <a:off x="2469577" y="1735825"/>
              <a:ext cx="95250" cy="95250"/>
              <a:chOff x="3569493" y="1976437"/>
              <a:chExt cx="95250" cy="95250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BD0CFB63-78C4-E982-CD82-B5C38483AA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17B6248-F17F-3647-4A4E-7881D64438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4CEF98E-BAFA-B661-DF4F-051BCA069FB1}"/>
                </a:ext>
              </a:extLst>
            </p:cNvPr>
            <p:cNvGrpSpPr/>
            <p:nvPr/>
          </p:nvGrpSpPr>
          <p:grpSpPr>
            <a:xfrm>
              <a:off x="3052984" y="2628578"/>
              <a:ext cx="95250" cy="95250"/>
              <a:chOff x="3569493" y="1976437"/>
              <a:chExt cx="95250" cy="95250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DD8FFCD-2B85-77BA-101C-5CF0E3D664C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EBE9717-C101-B3BC-85D6-5AC873DFA6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86AAD22-ECF5-7C1C-18DF-AB177FB1E35F}"/>
                </a:ext>
              </a:extLst>
            </p:cNvPr>
            <p:cNvGrpSpPr/>
            <p:nvPr/>
          </p:nvGrpSpPr>
          <p:grpSpPr>
            <a:xfrm>
              <a:off x="3110134" y="2628578"/>
              <a:ext cx="95250" cy="95250"/>
              <a:chOff x="3569493" y="1976437"/>
              <a:chExt cx="95250" cy="95250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6DF1103F-742F-C16E-6CC1-113D51D462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4F7F562C-4B4B-A9EC-3C2A-7B5D392579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C858EA1-94C6-684D-8D70-2D58663377CD}"/>
                </a:ext>
              </a:extLst>
            </p:cNvPr>
            <p:cNvGrpSpPr/>
            <p:nvPr/>
          </p:nvGrpSpPr>
          <p:grpSpPr>
            <a:xfrm>
              <a:off x="3153334" y="2680965"/>
              <a:ext cx="95250" cy="95250"/>
              <a:chOff x="3569493" y="1976437"/>
              <a:chExt cx="95250" cy="95250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1145431-0103-C4DC-82CD-387B7847ED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E11E4BE-E7B8-18EB-B4C5-8AEBDB2F17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4E481A9-EFEE-086C-320D-620191CE624E}"/>
                </a:ext>
              </a:extLst>
            </p:cNvPr>
            <p:cNvGrpSpPr/>
            <p:nvPr/>
          </p:nvGrpSpPr>
          <p:grpSpPr>
            <a:xfrm>
              <a:off x="3322230" y="2817057"/>
              <a:ext cx="95250" cy="95250"/>
              <a:chOff x="3569493" y="1976437"/>
              <a:chExt cx="95250" cy="95250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DD415A5B-4D50-EFF9-F21A-5A3DFCDDD0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E069389A-E0A8-5BD0-0372-67EA4D31F7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001D7F56-D87C-6C5B-512E-180521754A85}"/>
                </a:ext>
              </a:extLst>
            </p:cNvPr>
            <p:cNvGrpSpPr/>
            <p:nvPr/>
          </p:nvGrpSpPr>
          <p:grpSpPr>
            <a:xfrm>
              <a:off x="3376863" y="2980457"/>
              <a:ext cx="95250" cy="95250"/>
              <a:chOff x="3569493" y="1976437"/>
              <a:chExt cx="95250" cy="95250"/>
            </a:xfrm>
          </p:grpSpPr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9805F38-C040-6BD8-7D78-EA1283FFD8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7800CCE-6B3C-F675-40D5-AE0A6236B1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A664B9B-3627-E20B-6FA0-F0026BC538F7}"/>
                </a:ext>
              </a:extLst>
            </p:cNvPr>
            <p:cNvGrpSpPr/>
            <p:nvPr/>
          </p:nvGrpSpPr>
          <p:grpSpPr>
            <a:xfrm>
              <a:off x="3477213" y="3034801"/>
              <a:ext cx="95250" cy="95250"/>
              <a:chOff x="3569493" y="1976437"/>
              <a:chExt cx="95250" cy="95250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243F7D-38CD-855D-D0CF-57685ED4D4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D0621BC-125E-083B-311D-D3F91425C6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15DC91E-4720-8EA9-DF00-66D29584BCB3}"/>
                </a:ext>
              </a:extLst>
            </p:cNvPr>
            <p:cNvGrpSpPr/>
            <p:nvPr/>
          </p:nvGrpSpPr>
          <p:grpSpPr>
            <a:xfrm>
              <a:off x="3505440" y="3093417"/>
              <a:ext cx="95250" cy="95250"/>
              <a:chOff x="3569493" y="1976437"/>
              <a:chExt cx="95250" cy="95250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495B1EA-0BF5-00C2-6526-1A93DBA2AE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935B86D-8F93-1E6E-2593-FF33DBA00E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CBE6BA-4047-3273-A199-4969A4339BE6}"/>
                </a:ext>
              </a:extLst>
            </p:cNvPr>
            <p:cNvGrpSpPr/>
            <p:nvPr/>
          </p:nvGrpSpPr>
          <p:grpSpPr>
            <a:xfrm>
              <a:off x="3625188" y="3093417"/>
              <a:ext cx="95250" cy="95250"/>
              <a:chOff x="3569493" y="1976437"/>
              <a:chExt cx="95250" cy="95250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1E48A754-59B7-5C4A-A9D2-86F1194C5B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D04EE32-591B-1465-C1AF-AF0138BF31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100F639-4F38-7CB0-2277-03B677CD331C}"/>
                </a:ext>
              </a:extLst>
            </p:cNvPr>
            <p:cNvGrpSpPr/>
            <p:nvPr/>
          </p:nvGrpSpPr>
          <p:grpSpPr>
            <a:xfrm>
              <a:off x="3719575" y="3163845"/>
              <a:ext cx="95250" cy="95250"/>
              <a:chOff x="3569493" y="1976437"/>
              <a:chExt cx="95250" cy="95250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E3A43FF-E666-29F4-C494-21A4BC0E49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F65B2F0-14DD-FF25-66E5-4F55796040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4AD58D0-0D34-879D-0AF2-A20767215B96}"/>
                </a:ext>
              </a:extLst>
            </p:cNvPr>
            <p:cNvGrpSpPr/>
            <p:nvPr/>
          </p:nvGrpSpPr>
          <p:grpSpPr>
            <a:xfrm>
              <a:off x="3767200" y="3217945"/>
              <a:ext cx="95250" cy="95250"/>
              <a:chOff x="3569493" y="1976437"/>
              <a:chExt cx="95250" cy="95250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4F361A8-814E-48FD-2AA3-EA648ED949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61409C9-D0E3-DE81-47FE-0E771ADD36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3CE7C6C-A990-47B3-B572-A4DC72EA47AC}"/>
                </a:ext>
              </a:extLst>
            </p:cNvPr>
            <p:cNvGrpSpPr/>
            <p:nvPr/>
          </p:nvGrpSpPr>
          <p:grpSpPr>
            <a:xfrm>
              <a:off x="3888190" y="3367796"/>
              <a:ext cx="95250" cy="95250"/>
              <a:chOff x="3569493" y="1976437"/>
              <a:chExt cx="95250" cy="95250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6878D51-F2DB-414B-A316-D4EF9F0DD1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AB5361E-4DAF-E45A-D1BF-4B29F11B1C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B7E8B32-4CE6-504C-FE10-D9E40C943141}"/>
                </a:ext>
              </a:extLst>
            </p:cNvPr>
            <p:cNvGrpSpPr/>
            <p:nvPr/>
          </p:nvGrpSpPr>
          <p:grpSpPr>
            <a:xfrm>
              <a:off x="3914786" y="3406884"/>
              <a:ext cx="95250" cy="95250"/>
              <a:chOff x="3569493" y="1976437"/>
              <a:chExt cx="95250" cy="95250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06857EC-EE0D-B2EC-C632-7388E963FE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8679A59-8668-8448-BDDB-DA851699C2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7542A82E-746C-9003-3D8D-BE3E42BF520E}"/>
                </a:ext>
              </a:extLst>
            </p:cNvPr>
            <p:cNvGrpSpPr/>
            <p:nvPr/>
          </p:nvGrpSpPr>
          <p:grpSpPr>
            <a:xfrm>
              <a:off x="3935815" y="3463046"/>
              <a:ext cx="95250" cy="95250"/>
              <a:chOff x="3569493" y="1976437"/>
              <a:chExt cx="95250" cy="95250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F22E514-D41F-F791-53DC-828E754336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46FD50A9-C458-546A-4E75-5872608CB8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B869A6AA-0CCD-5A36-D23E-0F625D08C2B7}"/>
                </a:ext>
              </a:extLst>
            </p:cNvPr>
            <p:cNvGrpSpPr/>
            <p:nvPr/>
          </p:nvGrpSpPr>
          <p:grpSpPr>
            <a:xfrm>
              <a:off x="4471841" y="3850442"/>
              <a:ext cx="95250" cy="95250"/>
              <a:chOff x="3569493" y="1976437"/>
              <a:chExt cx="95250" cy="95250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11D577F2-0C51-CE0A-3EFC-1ED1725F35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3B9C03A-F1B1-24F5-F44B-D3713ABA60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2415C64-DA9A-74BA-2A8A-61551471F338}"/>
                </a:ext>
              </a:extLst>
            </p:cNvPr>
            <p:cNvGrpSpPr/>
            <p:nvPr/>
          </p:nvGrpSpPr>
          <p:grpSpPr>
            <a:xfrm>
              <a:off x="5049858" y="4077263"/>
              <a:ext cx="95250" cy="95250"/>
              <a:chOff x="3569493" y="1976437"/>
              <a:chExt cx="95250" cy="95250"/>
            </a:xfrm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6000AB2-AE03-EEC6-6200-C90469CD71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0A2E1DE-CC1F-912D-4281-15B2F77730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D0F0A151-1BF6-2BA4-59F5-A5AE0832FF82}"/>
                </a:ext>
              </a:extLst>
            </p:cNvPr>
            <p:cNvGrpSpPr/>
            <p:nvPr/>
          </p:nvGrpSpPr>
          <p:grpSpPr>
            <a:xfrm>
              <a:off x="5080696" y="4076709"/>
              <a:ext cx="95250" cy="95250"/>
              <a:chOff x="3569493" y="1976437"/>
              <a:chExt cx="95250" cy="95250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0772B7A-E2CE-FAE8-ADCC-645A016495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FD155F65-3915-E5E3-245D-C32E5D15EB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11CA1A5-1F5D-83B7-D7DB-D2007395F664}"/>
                </a:ext>
              </a:extLst>
            </p:cNvPr>
            <p:cNvGrpSpPr/>
            <p:nvPr/>
          </p:nvGrpSpPr>
          <p:grpSpPr>
            <a:xfrm>
              <a:off x="5161406" y="4076709"/>
              <a:ext cx="95250" cy="95250"/>
              <a:chOff x="3569493" y="1976437"/>
              <a:chExt cx="95250" cy="95250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20EB517-629B-6FEE-8A18-CCC3191F5F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4438DFF-DB39-526D-A4E8-96A54F6FCE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E49C3566-2718-BFEB-9DE9-93E8384237BF}"/>
                </a:ext>
              </a:extLst>
            </p:cNvPr>
            <p:cNvGrpSpPr/>
            <p:nvPr/>
          </p:nvGrpSpPr>
          <p:grpSpPr>
            <a:xfrm>
              <a:off x="5496532" y="4076709"/>
              <a:ext cx="95250" cy="95250"/>
              <a:chOff x="3569493" y="1976437"/>
              <a:chExt cx="95250" cy="95250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3ADBAD0-ECEB-F012-2A2C-B43F180B29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B226F7AB-20E1-3428-1C72-BF921F016A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11D3917-3997-9DC5-1809-BF33F0608177}"/>
                </a:ext>
              </a:extLst>
            </p:cNvPr>
            <p:cNvGrpSpPr/>
            <p:nvPr/>
          </p:nvGrpSpPr>
          <p:grpSpPr>
            <a:xfrm>
              <a:off x="6100826" y="4076709"/>
              <a:ext cx="95250" cy="95250"/>
              <a:chOff x="3569493" y="1976437"/>
              <a:chExt cx="95250" cy="9525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5B6C5AC-261E-D875-2133-D00CA78286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873059E-53A8-5CB6-4B3A-4EF3D94EF6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020F554-A6A8-6940-68A2-8673715E2B7E}"/>
                </a:ext>
              </a:extLst>
            </p:cNvPr>
            <p:cNvGrpSpPr/>
            <p:nvPr/>
          </p:nvGrpSpPr>
          <p:grpSpPr>
            <a:xfrm>
              <a:off x="6376988" y="4260814"/>
              <a:ext cx="95250" cy="95250"/>
              <a:chOff x="3569493" y="1976437"/>
              <a:chExt cx="95250" cy="95250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0F9B804-7BDF-8E18-F658-29143DA32A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7118" y="1976437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8B2220FD-DCDA-EA85-4E7D-11B7BECD84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3617118" y="1976438"/>
                <a:ext cx="0" cy="952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BAC0A4E6-C4C6-40FA-4316-24DF50D611B4}"/>
              </a:ext>
            </a:extLst>
          </p:cNvPr>
          <p:cNvSpPr/>
          <p:nvPr/>
        </p:nvSpPr>
        <p:spPr bwMode="auto">
          <a:xfrm>
            <a:off x="2238790" y="1600077"/>
            <a:ext cx="6269520" cy="2481263"/>
          </a:xfrm>
          <a:custGeom>
            <a:avLst/>
            <a:gdLst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62350 w 9004300"/>
              <a:gd name="connsiteY25" fmla="*/ 1905000 h 2495550"/>
              <a:gd name="connsiteX26" fmla="*/ 3378200 w 9004300"/>
              <a:gd name="connsiteY26" fmla="*/ 1905000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0200 w 9004300"/>
              <a:gd name="connsiteY41" fmla="*/ 1651000 h 2495550"/>
              <a:gd name="connsiteX42" fmla="*/ 2857500 w 9004300"/>
              <a:gd name="connsiteY42" fmla="*/ 1663700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902619 h 2495550"/>
              <a:gd name="connsiteX26" fmla="*/ 3378200 w 9004300"/>
              <a:gd name="connsiteY26" fmla="*/ 1905000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0200 w 9004300"/>
              <a:gd name="connsiteY41" fmla="*/ 1651000 h 2495550"/>
              <a:gd name="connsiteX42" fmla="*/ 2857500 w 9004300"/>
              <a:gd name="connsiteY42" fmla="*/ 1663700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902619 h 2495550"/>
              <a:gd name="connsiteX26" fmla="*/ 3378200 w 9004300"/>
              <a:gd name="connsiteY26" fmla="*/ 1905000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0200 w 9004300"/>
              <a:gd name="connsiteY41" fmla="*/ 1651000 h 2495550"/>
              <a:gd name="connsiteX42" fmla="*/ 2857500 w 9004300"/>
              <a:gd name="connsiteY42" fmla="*/ 1663700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78200 w 9004300"/>
              <a:gd name="connsiteY26" fmla="*/ 1905000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0200 w 9004300"/>
              <a:gd name="connsiteY41" fmla="*/ 1651000 h 2495550"/>
              <a:gd name="connsiteX42" fmla="*/ 2857500 w 9004300"/>
              <a:gd name="connsiteY42" fmla="*/ 1663700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0200 w 9004300"/>
              <a:gd name="connsiteY41" fmla="*/ 1651000 h 2495550"/>
              <a:gd name="connsiteX42" fmla="*/ 2857500 w 9004300"/>
              <a:gd name="connsiteY42" fmla="*/ 1663700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0200 w 9004300"/>
              <a:gd name="connsiteY41" fmla="*/ 1651000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9725 w 9004300"/>
              <a:gd name="connsiteY41" fmla="*/ 1646238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0200 w 9004300"/>
              <a:gd name="connsiteY40" fmla="*/ 1695450 h 2495550"/>
              <a:gd name="connsiteX41" fmla="*/ 2879725 w 9004300"/>
              <a:gd name="connsiteY41" fmla="*/ 1646238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2581 w 9004300"/>
              <a:gd name="connsiteY40" fmla="*/ 1693069 h 2495550"/>
              <a:gd name="connsiteX41" fmla="*/ 2879725 w 9004300"/>
              <a:gd name="connsiteY41" fmla="*/ 1646238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2581 w 9004300"/>
              <a:gd name="connsiteY40" fmla="*/ 1693069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2581 w 9004300"/>
              <a:gd name="connsiteY40" fmla="*/ 1693069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2581 w 9004300"/>
              <a:gd name="connsiteY40" fmla="*/ 1693069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4962 w 9004300"/>
              <a:gd name="connsiteY40" fmla="*/ 1702594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0 w 9004300"/>
              <a:gd name="connsiteY60" fmla="*/ 1346200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53457 w 9004300"/>
              <a:gd name="connsiteY60" fmla="*/ 1320007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8695 w 9004300"/>
              <a:gd name="connsiteY60" fmla="*/ 1317626 h 2495550"/>
              <a:gd name="connsiteX61" fmla="*/ 2222500 w 9004300"/>
              <a:gd name="connsiteY61" fmla="*/ 1327150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8695 w 9004300"/>
              <a:gd name="connsiteY60" fmla="*/ 1317626 h 2495550"/>
              <a:gd name="connsiteX61" fmla="*/ 2227263 w 9004300"/>
              <a:gd name="connsiteY61" fmla="*/ 1317625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7263 w 9004300"/>
              <a:gd name="connsiteY61" fmla="*/ 1317625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7263 w 9004300"/>
              <a:gd name="connsiteY61" fmla="*/ 1317625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17738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66900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917700 w 9004300"/>
              <a:gd name="connsiteY68" fmla="*/ 1193800 h 2495550"/>
              <a:gd name="connsiteX69" fmla="*/ 1888331 w 9004300"/>
              <a:gd name="connsiteY69" fmla="*/ 1193800 h 2495550"/>
              <a:gd name="connsiteX70" fmla="*/ 1885950 w 9004300"/>
              <a:gd name="connsiteY70" fmla="*/ 1174750 h 2495550"/>
              <a:gd name="connsiteX71" fmla="*/ 1854200 w 9004300"/>
              <a:gd name="connsiteY71" fmla="*/ 1174750 h 2495550"/>
              <a:gd name="connsiteX72" fmla="*/ 1854200 w 9004300"/>
              <a:gd name="connsiteY72" fmla="*/ 1136650 h 2495550"/>
              <a:gd name="connsiteX73" fmla="*/ 1758950 w 9004300"/>
              <a:gd name="connsiteY73" fmla="*/ 1136650 h 2495550"/>
              <a:gd name="connsiteX74" fmla="*/ 1758950 w 9004300"/>
              <a:gd name="connsiteY74" fmla="*/ 1111250 h 2495550"/>
              <a:gd name="connsiteX75" fmla="*/ 1701800 w 9004300"/>
              <a:gd name="connsiteY75" fmla="*/ 1111250 h 2495550"/>
              <a:gd name="connsiteX76" fmla="*/ 1701800 w 9004300"/>
              <a:gd name="connsiteY76" fmla="*/ 1066800 h 2495550"/>
              <a:gd name="connsiteX77" fmla="*/ 1689100 w 9004300"/>
              <a:gd name="connsiteY77" fmla="*/ 1066800 h 2495550"/>
              <a:gd name="connsiteX78" fmla="*/ 1689100 w 9004300"/>
              <a:gd name="connsiteY78" fmla="*/ 958850 h 2495550"/>
              <a:gd name="connsiteX79" fmla="*/ 1651000 w 9004300"/>
              <a:gd name="connsiteY79" fmla="*/ 958850 h 2495550"/>
              <a:gd name="connsiteX80" fmla="*/ 1651000 w 9004300"/>
              <a:gd name="connsiteY80" fmla="*/ 869950 h 2495550"/>
              <a:gd name="connsiteX81" fmla="*/ 1625600 w 9004300"/>
              <a:gd name="connsiteY81" fmla="*/ 869950 h 2495550"/>
              <a:gd name="connsiteX82" fmla="*/ 1625600 w 9004300"/>
              <a:gd name="connsiteY82" fmla="*/ 800100 h 2495550"/>
              <a:gd name="connsiteX83" fmla="*/ 1593850 w 9004300"/>
              <a:gd name="connsiteY83" fmla="*/ 800100 h 2495550"/>
              <a:gd name="connsiteX84" fmla="*/ 1593850 w 9004300"/>
              <a:gd name="connsiteY84" fmla="*/ 781050 h 2495550"/>
              <a:gd name="connsiteX85" fmla="*/ 1479550 w 9004300"/>
              <a:gd name="connsiteY85" fmla="*/ 781050 h 2495550"/>
              <a:gd name="connsiteX86" fmla="*/ 1479550 w 9004300"/>
              <a:gd name="connsiteY86" fmla="*/ 755650 h 2495550"/>
              <a:gd name="connsiteX87" fmla="*/ 1409700 w 9004300"/>
              <a:gd name="connsiteY87" fmla="*/ 755650 h 2495550"/>
              <a:gd name="connsiteX88" fmla="*/ 1409700 w 9004300"/>
              <a:gd name="connsiteY88" fmla="*/ 717550 h 2495550"/>
              <a:gd name="connsiteX89" fmla="*/ 1352550 w 9004300"/>
              <a:gd name="connsiteY89" fmla="*/ 717550 h 2495550"/>
              <a:gd name="connsiteX90" fmla="*/ 1352550 w 9004300"/>
              <a:gd name="connsiteY90" fmla="*/ 685800 h 2495550"/>
              <a:gd name="connsiteX91" fmla="*/ 1257300 w 9004300"/>
              <a:gd name="connsiteY91" fmla="*/ 685800 h 2495550"/>
              <a:gd name="connsiteX92" fmla="*/ 1257300 w 9004300"/>
              <a:gd name="connsiteY92" fmla="*/ 660400 h 2495550"/>
              <a:gd name="connsiteX93" fmla="*/ 1193800 w 9004300"/>
              <a:gd name="connsiteY93" fmla="*/ 660400 h 2495550"/>
              <a:gd name="connsiteX94" fmla="*/ 1193800 w 9004300"/>
              <a:gd name="connsiteY94" fmla="*/ 647700 h 2495550"/>
              <a:gd name="connsiteX95" fmla="*/ 1136650 w 9004300"/>
              <a:gd name="connsiteY95" fmla="*/ 647700 h 2495550"/>
              <a:gd name="connsiteX96" fmla="*/ 1136650 w 9004300"/>
              <a:gd name="connsiteY96" fmla="*/ 590550 h 2495550"/>
              <a:gd name="connsiteX97" fmla="*/ 1104900 w 9004300"/>
              <a:gd name="connsiteY97" fmla="*/ 590550 h 2495550"/>
              <a:gd name="connsiteX98" fmla="*/ 1104900 w 9004300"/>
              <a:gd name="connsiteY98" fmla="*/ 552450 h 2495550"/>
              <a:gd name="connsiteX99" fmla="*/ 1066800 w 9004300"/>
              <a:gd name="connsiteY99" fmla="*/ 552450 h 2495550"/>
              <a:gd name="connsiteX100" fmla="*/ 1066800 w 9004300"/>
              <a:gd name="connsiteY100" fmla="*/ 527050 h 2495550"/>
              <a:gd name="connsiteX101" fmla="*/ 1028700 w 9004300"/>
              <a:gd name="connsiteY101" fmla="*/ 527050 h 2495550"/>
              <a:gd name="connsiteX102" fmla="*/ 1028700 w 9004300"/>
              <a:gd name="connsiteY102" fmla="*/ 514350 h 2495550"/>
              <a:gd name="connsiteX103" fmla="*/ 781050 w 9004300"/>
              <a:gd name="connsiteY103" fmla="*/ 514350 h 2495550"/>
              <a:gd name="connsiteX104" fmla="*/ 781050 w 9004300"/>
              <a:gd name="connsiteY104" fmla="*/ 514350 h 2495550"/>
              <a:gd name="connsiteX105" fmla="*/ 736600 w 9004300"/>
              <a:gd name="connsiteY105" fmla="*/ 469900 h 2495550"/>
              <a:gd name="connsiteX106" fmla="*/ 736600 w 9004300"/>
              <a:gd name="connsiteY106" fmla="*/ 361950 h 2495550"/>
              <a:gd name="connsiteX107" fmla="*/ 717550 w 9004300"/>
              <a:gd name="connsiteY107" fmla="*/ 361950 h 2495550"/>
              <a:gd name="connsiteX108" fmla="*/ 717550 w 9004300"/>
              <a:gd name="connsiteY108" fmla="*/ 285750 h 2495550"/>
              <a:gd name="connsiteX109" fmla="*/ 692150 w 9004300"/>
              <a:gd name="connsiteY109" fmla="*/ 285750 h 2495550"/>
              <a:gd name="connsiteX110" fmla="*/ 514350 w 9004300"/>
              <a:gd name="connsiteY110" fmla="*/ 285750 h 2495550"/>
              <a:gd name="connsiteX111" fmla="*/ 514350 w 9004300"/>
              <a:gd name="connsiteY111" fmla="*/ 247650 h 2495550"/>
              <a:gd name="connsiteX112" fmla="*/ 381000 w 9004300"/>
              <a:gd name="connsiteY112" fmla="*/ 247650 h 2495550"/>
              <a:gd name="connsiteX113" fmla="*/ 381000 w 9004300"/>
              <a:gd name="connsiteY113" fmla="*/ 196850 h 2495550"/>
              <a:gd name="connsiteX114" fmla="*/ 361950 w 9004300"/>
              <a:gd name="connsiteY114" fmla="*/ 196850 h 2495550"/>
              <a:gd name="connsiteX115" fmla="*/ 361950 w 9004300"/>
              <a:gd name="connsiteY115" fmla="*/ 120650 h 2495550"/>
              <a:gd name="connsiteX116" fmla="*/ 355600 w 9004300"/>
              <a:gd name="connsiteY116" fmla="*/ 120650 h 2495550"/>
              <a:gd name="connsiteX117" fmla="*/ 355600 w 9004300"/>
              <a:gd name="connsiteY117" fmla="*/ 88900 h 2495550"/>
              <a:gd name="connsiteX118" fmla="*/ 330200 w 9004300"/>
              <a:gd name="connsiteY118" fmla="*/ 88900 h 2495550"/>
              <a:gd name="connsiteX119" fmla="*/ 330200 w 9004300"/>
              <a:gd name="connsiteY119" fmla="*/ 44450 h 2495550"/>
              <a:gd name="connsiteX120" fmla="*/ 273050 w 9004300"/>
              <a:gd name="connsiteY120" fmla="*/ 44450 h 2495550"/>
              <a:gd name="connsiteX121" fmla="*/ 273050 w 9004300"/>
              <a:gd name="connsiteY121" fmla="*/ 31750 h 2495550"/>
              <a:gd name="connsiteX122" fmla="*/ 209550 w 9004300"/>
              <a:gd name="connsiteY122" fmla="*/ 31750 h 2495550"/>
              <a:gd name="connsiteX123" fmla="*/ 209550 w 9004300"/>
              <a:gd name="connsiteY123" fmla="*/ 0 h 2495550"/>
              <a:gd name="connsiteX124" fmla="*/ 0 w 9004300"/>
              <a:gd name="connsiteY124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11350 w 9004300"/>
              <a:gd name="connsiteY67" fmla="*/ 1193800 h 2495550"/>
              <a:gd name="connsiteX68" fmla="*/ 1888331 w 9004300"/>
              <a:gd name="connsiteY68" fmla="*/ 1193800 h 2495550"/>
              <a:gd name="connsiteX69" fmla="*/ 1885950 w 9004300"/>
              <a:gd name="connsiteY69" fmla="*/ 1174750 h 2495550"/>
              <a:gd name="connsiteX70" fmla="*/ 1854200 w 9004300"/>
              <a:gd name="connsiteY70" fmla="*/ 1174750 h 2495550"/>
              <a:gd name="connsiteX71" fmla="*/ 1854200 w 9004300"/>
              <a:gd name="connsiteY71" fmla="*/ 1136650 h 2495550"/>
              <a:gd name="connsiteX72" fmla="*/ 1758950 w 9004300"/>
              <a:gd name="connsiteY72" fmla="*/ 1136650 h 2495550"/>
              <a:gd name="connsiteX73" fmla="*/ 1758950 w 9004300"/>
              <a:gd name="connsiteY73" fmla="*/ 1111250 h 2495550"/>
              <a:gd name="connsiteX74" fmla="*/ 1701800 w 9004300"/>
              <a:gd name="connsiteY74" fmla="*/ 1111250 h 2495550"/>
              <a:gd name="connsiteX75" fmla="*/ 1701800 w 9004300"/>
              <a:gd name="connsiteY75" fmla="*/ 1066800 h 2495550"/>
              <a:gd name="connsiteX76" fmla="*/ 1689100 w 9004300"/>
              <a:gd name="connsiteY76" fmla="*/ 1066800 h 2495550"/>
              <a:gd name="connsiteX77" fmla="*/ 1689100 w 9004300"/>
              <a:gd name="connsiteY77" fmla="*/ 958850 h 2495550"/>
              <a:gd name="connsiteX78" fmla="*/ 1651000 w 9004300"/>
              <a:gd name="connsiteY78" fmla="*/ 958850 h 2495550"/>
              <a:gd name="connsiteX79" fmla="*/ 1651000 w 9004300"/>
              <a:gd name="connsiteY79" fmla="*/ 869950 h 2495550"/>
              <a:gd name="connsiteX80" fmla="*/ 1625600 w 9004300"/>
              <a:gd name="connsiteY80" fmla="*/ 869950 h 2495550"/>
              <a:gd name="connsiteX81" fmla="*/ 1625600 w 9004300"/>
              <a:gd name="connsiteY81" fmla="*/ 800100 h 2495550"/>
              <a:gd name="connsiteX82" fmla="*/ 1593850 w 9004300"/>
              <a:gd name="connsiteY82" fmla="*/ 800100 h 2495550"/>
              <a:gd name="connsiteX83" fmla="*/ 1593850 w 9004300"/>
              <a:gd name="connsiteY83" fmla="*/ 781050 h 2495550"/>
              <a:gd name="connsiteX84" fmla="*/ 1479550 w 9004300"/>
              <a:gd name="connsiteY84" fmla="*/ 781050 h 2495550"/>
              <a:gd name="connsiteX85" fmla="*/ 1479550 w 9004300"/>
              <a:gd name="connsiteY85" fmla="*/ 755650 h 2495550"/>
              <a:gd name="connsiteX86" fmla="*/ 1409700 w 9004300"/>
              <a:gd name="connsiteY86" fmla="*/ 755650 h 2495550"/>
              <a:gd name="connsiteX87" fmla="*/ 1409700 w 9004300"/>
              <a:gd name="connsiteY87" fmla="*/ 717550 h 2495550"/>
              <a:gd name="connsiteX88" fmla="*/ 1352550 w 9004300"/>
              <a:gd name="connsiteY88" fmla="*/ 717550 h 2495550"/>
              <a:gd name="connsiteX89" fmla="*/ 1352550 w 9004300"/>
              <a:gd name="connsiteY89" fmla="*/ 685800 h 2495550"/>
              <a:gd name="connsiteX90" fmla="*/ 1257300 w 9004300"/>
              <a:gd name="connsiteY90" fmla="*/ 685800 h 2495550"/>
              <a:gd name="connsiteX91" fmla="*/ 1257300 w 9004300"/>
              <a:gd name="connsiteY91" fmla="*/ 660400 h 2495550"/>
              <a:gd name="connsiteX92" fmla="*/ 1193800 w 9004300"/>
              <a:gd name="connsiteY92" fmla="*/ 660400 h 2495550"/>
              <a:gd name="connsiteX93" fmla="*/ 1193800 w 9004300"/>
              <a:gd name="connsiteY93" fmla="*/ 647700 h 2495550"/>
              <a:gd name="connsiteX94" fmla="*/ 1136650 w 9004300"/>
              <a:gd name="connsiteY94" fmla="*/ 647700 h 2495550"/>
              <a:gd name="connsiteX95" fmla="*/ 1136650 w 9004300"/>
              <a:gd name="connsiteY95" fmla="*/ 590550 h 2495550"/>
              <a:gd name="connsiteX96" fmla="*/ 1104900 w 9004300"/>
              <a:gd name="connsiteY96" fmla="*/ 590550 h 2495550"/>
              <a:gd name="connsiteX97" fmla="*/ 1104900 w 9004300"/>
              <a:gd name="connsiteY97" fmla="*/ 552450 h 2495550"/>
              <a:gd name="connsiteX98" fmla="*/ 1066800 w 9004300"/>
              <a:gd name="connsiteY98" fmla="*/ 552450 h 2495550"/>
              <a:gd name="connsiteX99" fmla="*/ 1066800 w 9004300"/>
              <a:gd name="connsiteY99" fmla="*/ 527050 h 2495550"/>
              <a:gd name="connsiteX100" fmla="*/ 1028700 w 9004300"/>
              <a:gd name="connsiteY100" fmla="*/ 527050 h 2495550"/>
              <a:gd name="connsiteX101" fmla="*/ 1028700 w 9004300"/>
              <a:gd name="connsiteY101" fmla="*/ 514350 h 2495550"/>
              <a:gd name="connsiteX102" fmla="*/ 781050 w 9004300"/>
              <a:gd name="connsiteY102" fmla="*/ 514350 h 2495550"/>
              <a:gd name="connsiteX103" fmla="*/ 781050 w 9004300"/>
              <a:gd name="connsiteY103" fmla="*/ 514350 h 2495550"/>
              <a:gd name="connsiteX104" fmla="*/ 736600 w 9004300"/>
              <a:gd name="connsiteY104" fmla="*/ 469900 h 2495550"/>
              <a:gd name="connsiteX105" fmla="*/ 736600 w 9004300"/>
              <a:gd name="connsiteY105" fmla="*/ 361950 h 2495550"/>
              <a:gd name="connsiteX106" fmla="*/ 717550 w 9004300"/>
              <a:gd name="connsiteY106" fmla="*/ 361950 h 2495550"/>
              <a:gd name="connsiteX107" fmla="*/ 717550 w 9004300"/>
              <a:gd name="connsiteY107" fmla="*/ 285750 h 2495550"/>
              <a:gd name="connsiteX108" fmla="*/ 692150 w 9004300"/>
              <a:gd name="connsiteY108" fmla="*/ 285750 h 2495550"/>
              <a:gd name="connsiteX109" fmla="*/ 514350 w 9004300"/>
              <a:gd name="connsiteY109" fmla="*/ 285750 h 2495550"/>
              <a:gd name="connsiteX110" fmla="*/ 514350 w 9004300"/>
              <a:gd name="connsiteY110" fmla="*/ 247650 h 2495550"/>
              <a:gd name="connsiteX111" fmla="*/ 381000 w 9004300"/>
              <a:gd name="connsiteY111" fmla="*/ 247650 h 2495550"/>
              <a:gd name="connsiteX112" fmla="*/ 381000 w 9004300"/>
              <a:gd name="connsiteY112" fmla="*/ 196850 h 2495550"/>
              <a:gd name="connsiteX113" fmla="*/ 361950 w 9004300"/>
              <a:gd name="connsiteY113" fmla="*/ 196850 h 2495550"/>
              <a:gd name="connsiteX114" fmla="*/ 361950 w 9004300"/>
              <a:gd name="connsiteY114" fmla="*/ 120650 h 2495550"/>
              <a:gd name="connsiteX115" fmla="*/ 355600 w 9004300"/>
              <a:gd name="connsiteY115" fmla="*/ 120650 h 2495550"/>
              <a:gd name="connsiteX116" fmla="*/ 355600 w 9004300"/>
              <a:gd name="connsiteY116" fmla="*/ 88900 h 2495550"/>
              <a:gd name="connsiteX117" fmla="*/ 330200 w 9004300"/>
              <a:gd name="connsiteY117" fmla="*/ 88900 h 2495550"/>
              <a:gd name="connsiteX118" fmla="*/ 330200 w 9004300"/>
              <a:gd name="connsiteY118" fmla="*/ 44450 h 2495550"/>
              <a:gd name="connsiteX119" fmla="*/ 273050 w 9004300"/>
              <a:gd name="connsiteY119" fmla="*/ 44450 h 2495550"/>
              <a:gd name="connsiteX120" fmla="*/ 273050 w 9004300"/>
              <a:gd name="connsiteY120" fmla="*/ 31750 h 2495550"/>
              <a:gd name="connsiteX121" fmla="*/ 209550 w 9004300"/>
              <a:gd name="connsiteY121" fmla="*/ 31750 h 2495550"/>
              <a:gd name="connsiteX122" fmla="*/ 209550 w 9004300"/>
              <a:gd name="connsiteY122" fmla="*/ 0 h 2495550"/>
              <a:gd name="connsiteX123" fmla="*/ 0 w 9004300"/>
              <a:gd name="connsiteY123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888331 w 9004300"/>
              <a:gd name="connsiteY67" fmla="*/ 1193800 h 2495550"/>
              <a:gd name="connsiteX68" fmla="*/ 1885950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888331 w 9004300"/>
              <a:gd name="connsiteY67" fmla="*/ 1193800 h 2495550"/>
              <a:gd name="connsiteX68" fmla="*/ 1885950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6431 w 9004300"/>
              <a:gd name="connsiteY67" fmla="*/ 1189038 h 2495550"/>
              <a:gd name="connsiteX68" fmla="*/ 1885950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885950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885950 w 9004300"/>
              <a:gd name="connsiteY68" fmla="*/ 1189037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4525 w 9004300"/>
              <a:gd name="connsiteY68" fmla="*/ 1186656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9512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193800 w 9004300"/>
              <a:gd name="connsiteY91" fmla="*/ 660400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0400 h 2495550"/>
              <a:gd name="connsiteX91" fmla="*/ 1200944 w 9004300"/>
              <a:gd name="connsiteY91" fmla="*/ 669925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2538 w 9004300"/>
              <a:gd name="connsiteY90" fmla="*/ 674688 h 2495550"/>
              <a:gd name="connsiteX91" fmla="*/ 1200944 w 9004300"/>
              <a:gd name="connsiteY91" fmla="*/ 669925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2538 w 9004300"/>
              <a:gd name="connsiteY90" fmla="*/ 667544 h 2495550"/>
              <a:gd name="connsiteX91" fmla="*/ 1200944 w 9004300"/>
              <a:gd name="connsiteY91" fmla="*/ 669925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9682 w 9004300"/>
              <a:gd name="connsiteY90" fmla="*/ 667544 h 2495550"/>
              <a:gd name="connsiteX91" fmla="*/ 1200944 w 9004300"/>
              <a:gd name="connsiteY91" fmla="*/ 669925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9682 w 9004300"/>
              <a:gd name="connsiteY90" fmla="*/ 667544 h 2495550"/>
              <a:gd name="connsiteX91" fmla="*/ 1200944 w 9004300"/>
              <a:gd name="connsiteY91" fmla="*/ 669925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47775 w 9004300"/>
              <a:gd name="connsiteY90" fmla="*/ 667544 h 2495550"/>
              <a:gd name="connsiteX91" fmla="*/ 1200944 w 9004300"/>
              <a:gd name="connsiteY91" fmla="*/ 669925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193800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81050 w 9004300"/>
              <a:gd name="connsiteY102" fmla="*/ 514350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809625 w 9004300"/>
              <a:gd name="connsiteY102" fmla="*/ 511969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81050 w 9004300"/>
              <a:gd name="connsiteY101" fmla="*/ 514350 h 2495550"/>
              <a:gd name="connsiteX102" fmla="*/ 792956 w 9004300"/>
              <a:gd name="connsiteY102" fmla="*/ 488157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36600 w 9004300"/>
              <a:gd name="connsiteY103" fmla="*/ 469900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72319 w 9004300"/>
              <a:gd name="connsiteY103" fmla="*/ 484188 h 2495550"/>
              <a:gd name="connsiteX104" fmla="*/ 736600 w 9004300"/>
              <a:gd name="connsiteY104" fmla="*/ 361950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72319 w 9004300"/>
              <a:gd name="connsiteY103" fmla="*/ 484188 h 2495550"/>
              <a:gd name="connsiteX104" fmla="*/ 750887 w 9004300"/>
              <a:gd name="connsiteY104" fmla="*/ 371475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72319 w 9004300"/>
              <a:gd name="connsiteY103" fmla="*/ 484188 h 2495550"/>
              <a:gd name="connsiteX104" fmla="*/ 750887 w 9004300"/>
              <a:gd name="connsiteY104" fmla="*/ 371475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72319 w 9004300"/>
              <a:gd name="connsiteY103" fmla="*/ 484188 h 2495550"/>
              <a:gd name="connsiteX104" fmla="*/ 753268 w 9004300"/>
              <a:gd name="connsiteY104" fmla="*/ 369094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48507 w 9004300"/>
              <a:gd name="connsiteY103" fmla="*/ 446088 h 2495550"/>
              <a:gd name="connsiteX104" fmla="*/ 753268 w 9004300"/>
              <a:gd name="connsiteY104" fmla="*/ 369094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55651 w 9004300"/>
              <a:gd name="connsiteY103" fmla="*/ 446088 h 2495550"/>
              <a:gd name="connsiteX104" fmla="*/ 753268 w 9004300"/>
              <a:gd name="connsiteY104" fmla="*/ 369094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92956 w 9004300"/>
              <a:gd name="connsiteY102" fmla="*/ 488157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69144 w 9004300"/>
              <a:gd name="connsiteY102" fmla="*/ 488157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52475 w 9004300"/>
              <a:gd name="connsiteY102" fmla="*/ 511970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71525 w 9004300"/>
              <a:gd name="connsiteY102" fmla="*/ 504826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85813 w 9004300"/>
              <a:gd name="connsiteY102" fmla="*/ 454820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85813 w 9004300"/>
              <a:gd name="connsiteY102" fmla="*/ 454820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5337 w 9004300"/>
              <a:gd name="connsiteY101" fmla="*/ 514350 h 2495550"/>
              <a:gd name="connsiteX102" fmla="*/ 785813 w 9004300"/>
              <a:gd name="connsiteY102" fmla="*/ 454820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4820 h 2495550"/>
              <a:gd name="connsiteX103" fmla="*/ 755651 w 9004300"/>
              <a:gd name="connsiteY103" fmla="*/ 446088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4820 h 2495550"/>
              <a:gd name="connsiteX103" fmla="*/ 758033 w 9004300"/>
              <a:gd name="connsiteY103" fmla="*/ 460376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4820 h 2495550"/>
              <a:gd name="connsiteX103" fmla="*/ 758033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4820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45295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85750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73843 h 2495550"/>
              <a:gd name="connsiteX108" fmla="*/ 514350 w 9004300"/>
              <a:gd name="connsiteY108" fmla="*/ 285750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73843 h 2495550"/>
              <a:gd name="connsiteX108" fmla="*/ 514350 w 9004300"/>
              <a:gd name="connsiteY108" fmla="*/ 278607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692150 w 9004300"/>
              <a:gd name="connsiteY107" fmla="*/ 273843 h 2495550"/>
              <a:gd name="connsiteX108" fmla="*/ 509587 w 9004300"/>
              <a:gd name="connsiteY108" fmla="*/ 273844 h 2495550"/>
              <a:gd name="connsiteX109" fmla="*/ 514350 w 9004300"/>
              <a:gd name="connsiteY109" fmla="*/ 247650 h 2495550"/>
              <a:gd name="connsiteX110" fmla="*/ 381000 w 9004300"/>
              <a:gd name="connsiteY110" fmla="*/ 247650 h 2495550"/>
              <a:gd name="connsiteX111" fmla="*/ 381000 w 9004300"/>
              <a:gd name="connsiteY111" fmla="*/ 196850 h 2495550"/>
              <a:gd name="connsiteX112" fmla="*/ 361950 w 9004300"/>
              <a:gd name="connsiteY112" fmla="*/ 196850 h 2495550"/>
              <a:gd name="connsiteX113" fmla="*/ 361950 w 9004300"/>
              <a:gd name="connsiteY113" fmla="*/ 120650 h 2495550"/>
              <a:gd name="connsiteX114" fmla="*/ 355600 w 9004300"/>
              <a:gd name="connsiteY114" fmla="*/ 120650 h 2495550"/>
              <a:gd name="connsiteX115" fmla="*/ 355600 w 9004300"/>
              <a:gd name="connsiteY115" fmla="*/ 88900 h 2495550"/>
              <a:gd name="connsiteX116" fmla="*/ 330200 w 9004300"/>
              <a:gd name="connsiteY116" fmla="*/ 88900 h 2495550"/>
              <a:gd name="connsiteX117" fmla="*/ 330200 w 9004300"/>
              <a:gd name="connsiteY117" fmla="*/ 44450 h 2495550"/>
              <a:gd name="connsiteX118" fmla="*/ 273050 w 9004300"/>
              <a:gd name="connsiteY118" fmla="*/ 44450 h 2495550"/>
              <a:gd name="connsiteX119" fmla="*/ 273050 w 9004300"/>
              <a:gd name="connsiteY119" fmla="*/ 31750 h 2495550"/>
              <a:gd name="connsiteX120" fmla="*/ 209550 w 9004300"/>
              <a:gd name="connsiteY120" fmla="*/ 31750 h 2495550"/>
              <a:gd name="connsiteX121" fmla="*/ 209550 w 9004300"/>
              <a:gd name="connsiteY121" fmla="*/ 0 h 2495550"/>
              <a:gd name="connsiteX122" fmla="*/ 0 w 9004300"/>
              <a:gd name="connsiteY122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85750 h 2495550"/>
              <a:gd name="connsiteX107" fmla="*/ 509587 w 9004300"/>
              <a:gd name="connsiteY107" fmla="*/ 273844 h 2495550"/>
              <a:gd name="connsiteX108" fmla="*/ 514350 w 9004300"/>
              <a:gd name="connsiteY108" fmla="*/ 247650 h 2495550"/>
              <a:gd name="connsiteX109" fmla="*/ 381000 w 9004300"/>
              <a:gd name="connsiteY109" fmla="*/ 247650 h 2495550"/>
              <a:gd name="connsiteX110" fmla="*/ 381000 w 9004300"/>
              <a:gd name="connsiteY110" fmla="*/ 196850 h 2495550"/>
              <a:gd name="connsiteX111" fmla="*/ 361950 w 9004300"/>
              <a:gd name="connsiteY111" fmla="*/ 196850 h 2495550"/>
              <a:gd name="connsiteX112" fmla="*/ 361950 w 9004300"/>
              <a:gd name="connsiteY112" fmla="*/ 120650 h 2495550"/>
              <a:gd name="connsiteX113" fmla="*/ 355600 w 9004300"/>
              <a:gd name="connsiteY113" fmla="*/ 120650 h 2495550"/>
              <a:gd name="connsiteX114" fmla="*/ 355600 w 9004300"/>
              <a:gd name="connsiteY114" fmla="*/ 88900 h 2495550"/>
              <a:gd name="connsiteX115" fmla="*/ 330200 w 9004300"/>
              <a:gd name="connsiteY115" fmla="*/ 88900 h 2495550"/>
              <a:gd name="connsiteX116" fmla="*/ 330200 w 9004300"/>
              <a:gd name="connsiteY116" fmla="*/ 44450 h 2495550"/>
              <a:gd name="connsiteX117" fmla="*/ 273050 w 9004300"/>
              <a:gd name="connsiteY117" fmla="*/ 44450 h 2495550"/>
              <a:gd name="connsiteX118" fmla="*/ 273050 w 9004300"/>
              <a:gd name="connsiteY118" fmla="*/ 31750 h 2495550"/>
              <a:gd name="connsiteX119" fmla="*/ 209550 w 9004300"/>
              <a:gd name="connsiteY119" fmla="*/ 31750 h 2495550"/>
              <a:gd name="connsiteX120" fmla="*/ 209550 w 9004300"/>
              <a:gd name="connsiteY120" fmla="*/ 0 h 2495550"/>
              <a:gd name="connsiteX121" fmla="*/ 0 w 9004300"/>
              <a:gd name="connsiteY121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78606 h 2495550"/>
              <a:gd name="connsiteX107" fmla="*/ 509587 w 9004300"/>
              <a:gd name="connsiteY107" fmla="*/ 273844 h 2495550"/>
              <a:gd name="connsiteX108" fmla="*/ 514350 w 9004300"/>
              <a:gd name="connsiteY108" fmla="*/ 247650 h 2495550"/>
              <a:gd name="connsiteX109" fmla="*/ 381000 w 9004300"/>
              <a:gd name="connsiteY109" fmla="*/ 247650 h 2495550"/>
              <a:gd name="connsiteX110" fmla="*/ 381000 w 9004300"/>
              <a:gd name="connsiteY110" fmla="*/ 196850 h 2495550"/>
              <a:gd name="connsiteX111" fmla="*/ 361950 w 9004300"/>
              <a:gd name="connsiteY111" fmla="*/ 196850 h 2495550"/>
              <a:gd name="connsiteX112" fmla="*/ 361950 w 9004300"/>
              <a:gd name="connsiteY112" fmla="*/ 120650 h 2495550"/>
              <a:gd name="connsiteX113" fmla="*/ 355600 w 9004300"/>
              <a:gd name="connsiteY113" fmla="*/ 120650 h 2495550"/>
              <a:gd name="connsiteX114" fmla="*/ 355600 w 9004300"/>
              <a:gd name="connsiteY114" fmla="*/ 88900 h 2495550"/>
              <a:gd name="connsiteX115" fmla="*/ 330200 w 9004300"/>
              <a:gd name="connsiteY115" fmla="*/ 88900 h 2495550"/>
              <a:gd name="connsiteX116" fmla="*/ 330200 w 9004300"/>
              <a:gd name="connsiteY116" fmla="*/ 44450 h 2495550"/>
              <a:gd name="connsiteX117" fmla="*/ 273050 w 9004300"/>
              <a:gd name="connsiteY117" fmla="*/ 44450 h 2495550"/>
              <a:gd name="connsiteX118" fmla="*/ 273050 w 9004300"/>
              <a:gd name="connsiteY118" fmla="*/ 31750 h 2495550"/>
              <a:gd name="connsiteX119" fmla="*/ 209550 w 9004300"/>
              <a:gd name="connsiteY119" fmla="*/ 31750 h 2495550"/>
              <a:gd name="connsiteX120" fmla="*/ 209550 w 9004300"/>
              <a:gd name="connsiteY120" fmla="*/ 0 h 2495550"/>
              <a:gd name="connsiteX121" fmla="*/ 0 w 9004300"/>
              <a:gd name="connsiteY121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76224 h 2495550"/>
              <a:gd name="connsiteX107" fmla="*/ 509587 w 9004300"/>
              <a:gd name="connsiteY107" fmla="*/ 273844 h 2495550"/>
              <a:gd name="connsiteX108" fmla="*/ 514350 w 9004300"/>
              <a:gd name="connsiteY108" fmla="*/ 247650 h 2495550"/>
              <a:gd name="connsiteX109" fmla="*/ 381000 w 9004300"/>
              <a:gd name="connsiteY109" fmla="*/ 247650 h 2495550"/>
              <a:gd name="connsiteX110" fmla="*/ 381000 w 9004300"/>
              <a:gd name="connsiteY110" fmla="*/ 196850 h 2495550"/>
              <a:gd name="connsiteX111" fmla="*/ 361950 w 9004300"/>
              <a:gd name="connsiteY111" fmla="*/ 196850 h 2495550"/>
              <a:gd name="connsiteX112" fmla="*/ 361950 w 9004300"/>
              <a:gd name="connsiteY112" fmla="*/ 120650 h 2495550"/>
              <a:gd name="connsiteX113" fmla="*/ 355600 w 9004300"/>
              <a:gd name="connsiteY113" fmla="*/ 120650 h 2495550"/>
              <a:gd name="connsiteX114" fmla="*/ 355600 w 9004300"/>
              <a:gd name="connsiteY114" fmla="*/ 88900 h 2495550"/>
              <a:gd name="connsiteX115" fmla="*/ 330200 w 9004300"/>
              <a:gd name="connsiteY115" fmla="*/ 88900 h 2495550"/>
              <a:gd name="connsiteX116" fmla="*/ 330200 w 9004300"/>
              <a:gd name="connsiteY116" fmla="*/ 44450 h 2495550"/>
              <a:gd name="connsiteX117" fmla="*/ 273050 w 9004300"/>
              <a:gd name="connsiteY117" fmla="*/ 44450 h 2495550"/>
              <a:gd name="connsiteX118" fmla="*/ 273050 w 9004300"/>
              <a:gd name="connsiteY118" fmla="*/ 31750 h 2495550"/>
              <a:gd name="connsiteX119" fmla="*/ 209550 w 9004300"/>
              <a:gd name="connsiteY119" fmla="*/ 31750 h 2495550"/>
              <a:gd name="connsiteX120" fmla="*/ 209550 w 9004300"/>
              <a:gd name="connsiteY120" fmla="*/ 0 h 2495550"/>
              <a:gd name="connsiteX121" fmla="*/ 0 w 9004300"/>
              <a:gd name="connsiteY121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69080 h 2495550"/>
              <a:gd name="connsiteX107" fmla="*/ 509587 w 9004300"/>
              <a:gd name="connsiteY107" fmla="*/ 273844 h 2495550"/>
              <a:gd name="connsiteX108" fmla="*/ 514350 w 9004300"/>
              <a:gd name="connsiteY108" fmla="*/ 247650 h 2495550"/>
              <a:gd name="connsiteX109" fmla="*/ 381000 w 9004300"/>
              <a:gd name="connsiteY109" fmla="*/ 247650 h 2495550"/>
              <a:gd name="connsiteX110" fmla="*/ 381000 w 9004300"/>
              <a:gd name="connsiteY110" fmla="*/ 196850 h 2495550"/>
              <a:gd name="connsiteX111" fmla="*/ 361950 w 9004300"/>
              <a:gd name="connsiteY111" fmla="*/ 196850 h 2495550"/>
              <a:gd name="connsiteX112" fmla="*/ 361950 w 9004300"/>
              <a:gd name="connsiteY112" fmla="*/ 120650 h 2495550"/>
              <a:gd name="connsiteX113" fmla="*/ 355600 w 9004300"/>
              <a:gd name="connsiteY113" fmla="*/ 120650 h 2495550"/>
              <a:gd name="connsiteX114" fmla="*/ 355600 w 9004300"/>
              <a:gd name="connsiteY114" fmla="*/ 88900 h 2495550"/>
              <a:gd name="connsiteX115" fmla="*/ 330200 w 9004300"/>
              <a:gd name="connsiteY115" fmla="*/ 88900 h 2495550"/>
              <a:gd name="connsiteX116" fmla="*/ 330200 w 9004300"/>
              <a:gd name="connsiteY116" fmla="*/ 44450 h 2495550"/>
              <a:gd name="connsiteX117" fmla="*/ 273050 w 9004300"/>
              <a:gd name="connsiteY117" fmla="*/ 44450 h 2495550"/>
              <a:gd name="connsiteX118" fmla="*/ 273050 w 9004300"/>
              <a:gd name="connsiteY118" fmla="*/ 31750 h 2495550"/>
              <a:gd name="connsiteX119" fmla="*/ 209550 w 9004300"/>
              <a:gd name="connsiteY119" fmla="*/ 31750 h 2495550"/>
              <a:gd name="connsiteX120" fmla="*/ 209550 w 9004300"/>
              <a:gd name="connsiteY120" fmla="*/ 0 h 2495550"/>
              <a:gd name="connsiteX121" fmla="*/ 0 w 9004300"/>
              <a:gd name="connsiteY121" fmla="*/ 0 h 2495550"/>
              <a:gd name="connsiteX0" fmla="*/ 9004300 w 9004300"/>
              <a:gd name="connsiteY0" fmla="*/ 2495550 h 2495550"/>
              <a:gd name="connsiteX1" fmla="*/ 7308850 w 9004300"/>
              <a:gd name="connsiteY1" fmla="*/ 2495550 h 2495550"/>
              <a:gd name="connsiteX2" fmla="*/ 7308850 w 9004300"/>
              <a:gd name="connsiteY2" fmla="*/ 2400300 h 2495550"/>
              <a:gd name="connsiteX3" fmla="*/ 6750050 w 9004300"/>
              <a:gd name="connsiteY3" fmla="*/ 2400300 h 2495550"/>
              <a:gd name="connsiteX4" fmla="*/ 6750050 w 9004300"/>
              <a:gd name="connsiteY4" fmla="*/ 2336800 h 2495550"/>
              <a:gd name="connsiteX5" fmla="*/ 5638800 w 9004300"/>
              <a:gd name="connsiteY5" fmla="*/ 2336800 h 2495550"/>
              <a:gd name="connsiteX6" fmla="*/ 5638800 w 9004300"/>
              <a:gd name="connsiteY6" fmla="*/ 2273300 h 2495550"/>
              <a:gd name="connsiteX7" fmla="*/ 5416550 w 9004300"/>
              <a:gd name="connsiteY7" fmla="*/ 2273300 h 2495550"/>
              <a:gd name="connsiteX8" fmla="*/ 5416550 w 9004300"/>
              <a:gd name="connsiteY8" fmla="*/ 2235200 h 2495550"/>
              <a:gd name="connsiteX9" fmla="*/ 5067300 w 9004300"/>
              <a:gd name="connsiteY9" fmla="*/ 2235200 h 2495550"/>
              <a:gd name="connsiteX10" fmla="*/ 5067300 w 9004300"/>
              <a:gd name="connsiteY10" fmla="*/ 2178050 h 2495550"/>
              <a:gd name="connsiteX11" fmla="*/ 4857750 w 9004300"/>
              <a:gd name="connsiteY11" fmla="*/ 2178050 h 2495550"/>
              <a:gd name="connsiteX12" fmla="*/ 4857750 w 9004300"/>
              <a:gd name="connsiteY12" fmla="*/ 2133600 h 2495550"/>
              <a:gd name="connsiteX13" fmla="*/ 4216400 w 9004300"/>
              <a:gd name="connsiteY13" fmla="*/ 2133600 h 2495550"/>
              <a:gd name="connsiteX14" fmla="*/ 4216400 w 9004300"/>
              <a:gd name="connsiteY14" fmla="*/ 2089150 h 2495550"/>
              <a:gd name="connsiteX15" fmla="*/ 4013200 w 9004300"/>
              <a:gd name="connsiteY15" fmla="*/ 2089150 h 2495550"/>
              <a:gd name="connsiteX16" fmla="*/ 4013200 w 9004300"/>
              <a:gd name="connsiteY16" fmla="*/ 2089150 h 2495550"/>
              <a:gd name="connsiteX17" fmla="*/ 3975100 w 9004300"/>
              <a:gd name="connsiteY17" fmla="*/ 2089150 h 2495550"/>
              <a:gd name="connsiteX18" fmla="*/ 3975100 w 9004300"/>
              <a:gd name="connsiteY18" fmla="*/ 2012950 h 2495550"/>
              <a:gd name="connsiteX19" fmla="*/ 3917950 w 9004300"/>
              <a:gd name="connsiteY19" fmla="*/ 2012950 h 2495550"/>
              <a:gd name="connsiteX20" fmla="*/ 3917950 w 9004300"/>
              <a:gd name="connsiteY20" fmla="*/ 1962150 h 2495550"/>
              <a:gd name="connsiteX21" fmla="*/ 3886200 w 9004300"/>
              <a:gd name="connsiteY21" fmla="*/ 1962150 h 2495550"/>
              <a:gd name="connsiteX22" fmla="*/ 3886200 w 9004300"/>
              <a:gd name="connsiteY22" fmla="*/ 1962150 h 2495550"/>
              <a:gd name="connsiteX23" fmla="*/ 3886200 w 9004300"/>
              <a:gd name="connsiteY23" fmla="*/ 1924050 h 2495550"/>
              <a:gd name="connsiteX24" fmla="*/ 3581400 w 9004300"/>
              <a:gd name="connsiteY24" fmla="*/ 1924050 h 2495550"/>
              <a:gd name="connsiteX25" fmla="*/ 3576638 w 9004300"/>
              <a:gd name="connsiteY25" fmla="*/ 1895476 h 2495550"/>
              <a:gd name="connsiteX26" fmla="*/ 3380581 w 9004300"/>
              <a:gd name="connsiteY26" fmla="*/ 1897857 h 2495550"/>
              <a:gd name="connsiteX27" fmla="*/ 3378200 w 9004300"/>
              <a:gd name="connsiteY27" fmla="*/ 1847850 h 2495550"/>
              <a:gd name="connsiteX28" fmla="*/ 3352800 w 9004300"/>
              <a:gd name="connsiteY28" fmla="*/ 1847850 h 2495550"/>
              <a:gd name="connsiteX29" fmla="*/ 3352800 w 9004300"/>
              <a:gd name="connsiteY29" fmla="*/ 1809750 h 2495550"/>
              <a:gd name="connsiteX30" fmla="*/ 3352800 w 9004300"/>
              <a:gd name="connsiteY30" fmla="*/ 1809750 h 2495550"/>
              <a:gd name="connsiteX31" fmla="*/ 3340100 w 9004300"/>
              <a:gd name="connsiteY31" fmla="*/ 1809750 h 2495550"/>
              <a:gd name="connsiteX32" fmla="*/ 3340100 w 9004300"/>
              <a:gd name="connsiteY32" fmla="*/ 1778000 h 2495550"/>
              <a:gd name="connsiteX33" fmla="*/ 3340100 w 9004300"/>
              <a:gd name="connsiteY33" fmla="*/ 1778000 h 2495550"/>
              <a:gd name="connsiteX34" fmla="*/ 3340100 w 9004300"/>
              <a:gd name="connsiteY34" fmla="*/ 1778000 h 2495550"/>
              <a:gd name="connsiteX35" fmla="*/ 3340100 w 9004300"/>
              <a:gd name="connsiteY35" fmla="*/ 1733550 h 2495550"/>
              <a:gd name="connsiteX36" fmla="*/ 3130550 w 9004300"/>
              <a:gd name="connsiteY36" fmla="*/ 1733550 h 2495550"/>
              <a:gd name="connsiteX37" fmla="*/ 3130550 w 9004300"/>
              <a:gd name="connsiteY37" fmla="*/ 1720850 h 2495550"/>
              <a:gd name="connsiteX38" fmla="*/ 3054350 w 9004300"/>
              <a:gd name="connsiteY38" fmla="*/ 1720850 h 2495550"/>
              <a:gd name="connsiteX39" fmla="*/ 3054350 w 9004300"/>
              <a:gd name="connsiteY39" fmla="*/ 1695450 h 2495550"/>
              <a:gd name="connsiteX40" fmla="*/ 2877343 w 9004300"/>
              <a:gd name="connsiteY40" fmla="*/ 1695450 h 2495550"/>
              <a:gd name="connsiteX41" fmla="*/ 2877344 w 9004300"/>
              <a:gd name="connsiteY41" fmla="*/ 1651001 h 2495550"/>
              <a:gd name="connsiteX42" fmla="*/ 2857500 w 9004300"/>
              <a:gd name="connsiteY42" fmla="*/ 1649413 h 2495550"/>
              <a:gd name="connsiteX43" fmla="*/ 2857500 w 9004300"/>
              <a:gd name="connsiteY43" fmla="*/ 1631950 h 2495550"/>
              <a:gd name="connsiteX44" fmla="*/ 2819400 w 9004300"/>
              <a:gd name="connsiteY44" fmla="*/ 1631950 h 2495550"/>
              <a:gd name="connsiteX45" fmla="*/ 2819400 w 9004300"/>
              <a:gd name="connsiteY45" fmla="*/ 1606550 h 2495550"/>
              <a:gd name="connsiteX46" fmla="*/ 2781300 w 9004300"/>
              <a:gd name="connsiteY46" fmla="*/ 1606550 h 2495550"/>
              <a:gd name="connsiteX47" fmla="*/ 2781300 w 9004300"/>
              <a:gd name="connsiteY47" fmla="*/ 1574800 h 2495550"/>
              <a:gd name="connsiteX48" fmla="*/ 2743200 w 9004300"/>
              <a:gd name="connsiteY48" fmla="*/ 1574800 h 2495550"/>
              <a:gd name="connsiteX49" fmla="*/ 2432050 w 9004300"/>
              <a:gd name="connsiteY49" fmla="*/ 1574800 h 2495550"/>
              <a:gd name="connsiteX50" fmla="*/ 2432050 w 9004300"/>
              <a:gd name="connsiteY50" fmla="*/ 1543050 h 2495550"/>
              <a:gd name="connsiteX51" fmla="*/ 2349500 w 9004300"/>
              <a:gd name="connsiteY51" fmla="*/ 1543050 h 2495550"/>
              <a:gd name="connsiteX52" fmla="*/ 2349500 w 9004300"/>
              <a:gd name="connsiteY52" fmla="*/ 1517650 h 2495550"/>
              <a:gd name="connsiteX53" fmla="*/ 2317750 w 9004300"/>
              <a:gd name="connsiteY53" fmla="*/ 1517650 h 2495550"/>
              <a:gd name="connsiteX54" fmla="*/ 2317750 w 9004300"/>
              <a:gd name="connsiteY54" fmla="*/ 1485900 h 2495550"/>
              <a:gd name="connsiteX55" fmla="*/ 2292350 w 9004300"/>
              <a:gd name="connsiteY55" fmla="*/ 1485900 h 2495550"/>
              <a:gd name="connsiteX56" fmla="*/ 2292350 w 9004300"/>
              <a:gd name="connsiteY56" fmla="*/ 1460500 h 2495550"/>
              <a:gd name="connsiteX57" fmla="*/ 2273300 w 9004300"/>
              <a:gd name="connsiteY57" fmla="*/ 1460500 h 2495550"/>
              <a:gd name="connsiteX58" fmla="*/ 2273300 w 9004300"/>
              <a:gd name="connsiteY58" fmla="*/ 1346200 h 2495550"/>
              <a:gd name="connsiteX59" fmla="*/ 2241550 w 9004300"/>
              <a:gd name="connsiteY59" fmla="*/ 1346200 h 2495550"/>
              <a:gd name="connsiteX60" fmla="*/ 2241551 w 9004300"/>
              <a:gd name="connsiteY60" fmla="*/ 1315244 h 2495550"/>
              <a:gd name="connsiteX61" fmla="*/ 2224881 w 9004300"/>
              <a:gd name="connsiteY61" fmla="*/ 1310481 h 2495550"/>
              <a:gd name="connsiteX62" fmla="*/ 2222500 w 9004300"/>
              <a:gd name="connsiteY62" fmla="*/ 1276350 h 2495550"/>
              <a:gd name="connsiteX63" fmla="*/ 2171700 w 9004300"/>
              <a:gd name="connsiteY63" fmla="*/ 1276350 h 2495550"/>
              <a:gd name="connsiteX64" fmla="*/ 2171700 w 9004300"/>
              <a:gd name="connsiteY64" fmla="*/ 1238250 h 2495550"/>
              <a:gd name="connsiteX65" fmla="*/ 2070100 w 9004300"/>
              <a:gd name="connsiteY65" fmla="*/ 1238250 h 2495550"/>
              <a:gd name="connsiteX66" fmla="*/ 2070100 w 9004300"/>
              <a:gd name="connsiteY66" fmla="*/ 1193800 h 2495550"/>
              <a:gd name="connsiteX67" fmla="*/ 1921668 w 9004300"/>
              <a:gd name="connsiteY67" fmla="*/ 1198563 h 2495550"/>
              <a:gd name="connsiteX68" fmla="*/ 1916906 w 9004300"/>
              <a:gd name="connsiteY68" fmla="*/ 1174750 h 2495550"/>
              <a:gd name="connsiteX69" fmla="*/ 1854200 w 9004300"/>
              <a:gd name="connsiteY69" fmla="*/ 1174750 h 2495550"/>
              <a:gd name="connsiteX70" fmla="*/ 1854200 w 9004300"/>
              <a:gd name="connsiteY70" fmla="*/ 1136650 h 2495550"/>
              <a:gd name="connsiteX71" fmla="*/ 1758950 w 9004300"/>
              <a:gd name="connsiteY71" fmla="*/ 1136650 h 2495550"/>
              <a:gd name="connsiteX72" fmla="*/ 1758950 w 9004300"/>
              <a:gd name="connsiteY72" fmla="*/ 1111250 h 2495550"/>
              <a:gd name="connsiteX73" fmla="*/ 1701800 w 9004300"/>
              <a:gd name="connsiteY73" fmla="*/ 1111250 h 2495550"/>
              <a:gd name="connsiteX74" fmla="*/ 1701800 w 9004300"/>
              <a:gd name="connsiteY74" fmla="*/ 1066800 h 2495550"/>
              <a:gd name="connsiteX75" fmla="*/ 1689100 w 9004300"/>
              <a:gd name="connsiteY75" fmla="*/ 1066800 h 2495550"/>
              <a:gd name="connsiteX76" fmla="*/ 1689100 w 9004300"/>
              <a:gd name="connsiteY76" fmla="*/ 958850 h 2495550"/>
              <a:gd name="connsiteX77" fmla="*/ 1651000 w 9004300"/>
              <a:gd name="connsiteY77" fmla="*/ 958850 h 2495550"/>
              <a:gd name="connsiteX78" fmla="*/ 1651000 w 9004300"/>
              <a:gd name="connsiteY78" fmla="*/ 869950 h 2495550"/>
              <a:gd name="connsiteX79" fmla="*/ 1625600 w 9004300"/>
              <a:gd name="connsiteY79" fmla="*/ 869950 h 2495550"/>
              <a:gd name="connsiteX80" fmla="*/ 1625600 w 9004300"/>
              <a:gd name="connsiteY80" fmla="*/ 800100 h 2495550"/>
              <a:gd name="connsiteX81" fmla="*/ 1593850 w 9004300"/>
              <a:gd name="connsiteY81" fmla="*/ 800100 h 2495550"/>
              <a:gd name="connsiteX82" fmla="*/ 1593850 w 9004300"/>
              <a:gd name="connsiteY82" fmla="*/ 781050 h 2495550"/>
              <a:gd name="connsiteX83" fmla="*/ 1479550 w 9004300"/>
              <a:gd name="connsiteY83" fmla="*/ 781050 h 2495550"/>
              <a:gd name="connsiteX84" fmla="*/ 1479550 w 9004300"/>
              <a:gd name="connsiteY84" fmla="*/ 755650 h 2495550"/>
              <a:gd name="connsiteX85" fmla="*/ 1409700 w 9004300"/>
              <a:gd name="connsiteY85" fmla="*/ 755650 h 2495550"/>
              <a:gd name="connsiteX86" fmla="*/ 1409700 w 9004300"/>
              <a:gd name="connsiteY86" fmla="*/ 717550 h 2495550"/>
              <a:gd name="connsiteX87" fmla="*/ 1352550 w 9004300"/>
              <a:gd name="connsiteY87" fmla="*/ 717550 h 2495550"/>
              <a:gd name="connsiteX88" fmla="*/ 1352550 w 9004300"/>
              <a:gd name="connsiteY88" fmla="*/ 685800 h 2495550"/>
              <a:gd name="connsiteX89" fmla="*/ 1257300 w 9004300"/>
              <a:gd name="connsiteY89" fmla="*/ 685800 h 2495550"/>
              <a:gd name="connsiteX90" fmla="*/ 1257300 w 9004300"/>
              <a:gd name="connsiteY90" fmla="*/ 667544 h 2495550"/>
              <a:gd name="connsiteX91" fmla="*/ 1200944 w 9004300"/>
              <a:gd name="connsiteY91" fmla="*/ 669925 h 2495550"/>
              <a:gd name="connsiteX92" fmla="*/ 1200944 w 9004300"/>
              <a:gd name="connsiteY92" fmla="*/ 647700 h 2495550"/>
              <a:gd name="connsiteX93" fmla="*/ 1136650 w 9004300"/>
              <a:gd name="connsiteY93" fmla="*/ 647700 h 2495550"/>
              <a:gd name="connsiteX94" fmla="*/ 1136650 w 9004300"/>
              <a:gd name="connsiteY94" fmla="*/ 590550 h 2495550"/>
              <a:gd name="connsiteX95" fmla="*/ 1104900 w 9004300"/>
              <a:gd name="connsiteY95" fmla="*/ 590550 h 2495550"/>
              <a:gd name="connsiteX96" fmla="*/ 1104900 w 9004300"/>
              <a:gd name="connsiteY96" fmla="*/ 552450 h 2495550"/>
              <a:gd name="connsiteX97" fmla="*/ 1066800 w 9004300"/>
              <a:gd name="connsiteY97" fmla="*/ 552450 h 2495550"/>
              <a:gd name="connsiteX98" fmla="*/ 1066800 w 9004300"/>
              <a:gd name="connsiteY98" fmla="*/ 527050 h 2495550"/>
              <a:gd name="connsiteX99" fmla="*/ 1028700 w 9004300"/>
              <a:gd name="connsiteY99" fmla="*/ 527050 h 2495550"/>
              <a:gd name="connsiteX100" fmla="*/ 1028700 w 9004300"/>
              <a:gd name="connsiteY100" fmla="*/ 514350 h 2495550"/>
              <a:gd name="connsiteX101" fmla="*/ 790575 w 9004300"/>
              <a:gd name="connsiteY101" fmla="*/ 511969 h 2495550"/>
              <a:gd name="connsiteX102" fmla="*/ 785813 w 9004300"/>
              <a:gd name="connsiteY102" fmla="*/ 452438 h 2495550"/>
              <a:gd name="connsiteX103" fmla="*/ 753270 w 9004300"/>
              <a:gd name="connsiteY103" fmla="*/ 450851 h 2495550"/>
              <a:gd name="connsiteX104" fmla="*/ 753268 w 9004300"/>
              <a:gd name="connsiteY104" fmla="*/ 361951 h 2495550"/>
              <a:gd name="connsiteX105" fmla="*/ 717550 w 9004300"/>
              <a:gd name="connsiteY105" fmla="*/ 361950 h 2495550"/>
              <a:gd name="connsiteX106" fmla="*/ 717550 w 9004300"/>
              <a:gd name="connsiteY106" fmla="*/ 276223 h 2495550"/>
              <a:gd name="connsiteX107" fmla="*/ 509587 w 9004300"/>
              <a:gd name="connsiteY107" fmla="*/ 273844 h 2495550"/>
              <a:gd name="connsiteX108" fmla="*/ 514350 w 9004300"/>
              <a:gd name="connsiteY108" fmla="*/ 247650 h 2495550"/>
              <a:gd name="connsiteX109" fmla="*/ 381000 w 9004300"/>
              <a:gd name="connsiteY109" fmla="*/ 247650 h 2495550"/>
              <a:gd name="connsiteX110" fmla="*/ 381000 w 9004300"/>
              <a:gd name="connsiteY110" fmla="*/ 196850 h 2495550"/>
              <a:gd name="connsiteX111" fmla="*/ 361950 w 9004300"/>
              <a:gd name="connsiteY111" fmla="*/ 196850 h 2495550"/>
              <a:gd name="connsiteX112" fmla="*/ 361950 w 9004300"/>
              <a:gd name="connsiteY112" fmla="*/ 120650 h 2495550"/>
              <a:gd name="connsiteX113" fmla="*/ 355600 w 9004300"/>
              <a:gd name="connsiteY113" fmla="*/ 120650 h 2495550"/>
              <a:gd name="connsiteX114" fmla="*/ 355600 w 9004300"/>
              <a:gd name="connsiteY114" fmla="*/ 88900 h 2495550"/>
              <a:gd name="connsiteX115" fmla="*/ 330200 w 9004300"/>
              <a:gd name="connsiteY115" fmla="*/ 88900 h 2495550"/>
              <a:gd name="connsiteX116" fmla="*/ 330200 w 9004300"/>
              <a:gd name="connsiteY116" fmla="*/ 44450 h 2495550"/>
              <a:gd name="connsiteX117" fmla="*/ 273050 w 9004300"/>
              <a:gd name="connsiteY117" fmla="*/ 44450 h 2495550"/>
              <a:gd name="connsiteX118" fmla="*/ 273050 w 9004300"/>
              <a:gd name="connsiteY118" fmla="*/ 31750 h 2495550"/>
              <a:gd name="connsiteX119" fmla="*/ 209550 w 9004300"/>
              <a:gd name="connsiteY119" fmla="*/ 31750 h 2495550"/>
              <a:gd name="connsiteX120" fmla="*/ 209550 w 9004300"/>
              <a:gd name="connsiteY120" fmla="*/ 0 h 2495550"/>
              <a:gd name="connsiteX121" fmla="*/ 0 w 9004300"/>
              <a:gd name="connsiteY121" fmla="*/ 0 h 2495550"/>
              <a:gd name="connsiteX0" fmla="*/ 8999538 w 8999538"/>
              <a:gd name="connsiteY0" fmla="*/ 2495550 h 2495550"/>
              <a:gd name="connsiteX1" fmla="*/ 7304088 w 8999538"/>
              <a:gd name="connsiteY1" fmla="*/ 2495550 h 2495550"/>
              <a:gd name="connsiteX2" fmla="*/ 7304088 w 8999538"/>
              <a:gd name="connsiteY2" fmla="*/ 2400300 h 2495550"/>
              <a:gd name="connsiteX3" fmla="*/ 6745288 w 8999538"/>
              <a:gd name="connsiteY3" fmla="*/ 2400300 h 2495550"/>
              <a:gd name="connsiteX4" fmla="*/ 6745288 w 8999538"/>
              <a:gd name="connsiteY4" fmla="*/ 2336800 h 2495550"/>
              <a:gd name="connsiteX5" fmla="*/ 5634038 w 8999538"/>
              <a:gd name="connsiteY5" fmla="*/ 2336800 h 2495550"/>
              <a:gd name="connsiteX6" fmla="*/ 5634038 w 8999538"/>
              <a:gd name="connsiteY6" fmla="*/ 2273300 h 2495550"/>
              <a:gd name="connsiteX7" fmla="*/ 5411788 w 8999538"/>
              <a:gd name="connsiteY7" fmla="*/ 2273300 h 2495550"/>
              <a:gd name="connsiteX8" fmla="*/ 5411788 w 8999538"/>
              <a:gd name="connsiteY8" fmla="*/ 2235200 h 2495550"/>
              <a:gd name="connsiteX9" fmla="*/ 5062538 w 8999538"/>
              <a:gd name="connsiteY9" fmla="*/ 2235200 h 2495550"/>
              <a:gd name="connsiteX10" fmla="*/ 5062538 w 8999538"/>
              <a:gd name="connsiteY10" fmla="*/ 2178050 h 2495550"/>
              <a:gd name="connsiteX11" fmla="*/ 4852988 w 8999538"/>
              <a:gd name="connsiteY11" fmla="*/ 2178050 h 2495550"/>
              <a:gd name="connsiteX12" fmla="*/ 4852988 w 8999538"/>
              <a:gd name="connsiteY12" fmla="*/ 2133600 h 2495550"/>
              <a:gd name="connsiteX13" fmla="*/ 4211638 w 8999538"/>
              <a:gd name="connsiteY13" fmla="*/ 2133600 h 2495550"/>
              <a:gd name="connsiteX14" fmla="*/ 4211638 w 8999538"/>
              <a:gd name="connsiteY14" fmla="*/ 2089150 h 2495550"/>
              <a:gd name="connsiteX15" fmla="*/ 4008438 w 8999538"/>
              <a:gd name="connsiteY15" fmla="*/ 2089150 h 2495550"/>
              <a:gd name="connsiteX16" fmla="*/ 4008438 w 8999538"/>
              <a:gd name="connsiteY16" fmla="*/ 2089150 h 2495550"/>
              <a:gd name="connsiteX17" fmla="*/ 3970338 w 8999538"/>
              <a:gd name="connsiteY17" fmla="*/ 2089150 h 2495550"/>
              <a:gd name="connsiteX18" fmla="*/ 3970338 w 8999538"/>
              <a:gd name="connsiteY18" fmla="*/ 2012950 h 2495550"/>
              <a:gd name="connsiteX19" fmla="*/ 3913188 w 8999538"/>
              <a:gd name="connsiteY19" fmla="*/ 2012950 h 2495550"/>
              <a:gd name="connsiteX20" fmla="*/ 3913188 w 8999538"/>
              <a:gd name="connsiteY20" fmla="*/ 1962150 h 2495550"/>
              <a:gd name="connsiteX21" fmla="*/ 3881438 w 8999538"/>
              <a:gd name="connsiteY21" fmla="*/ 1962150 h 2495550"/>
              <a:gd name="connsiteX22" fmla="*/ 3881438 w 8999538"/>
              <a:gd name="connsiteY22" fmla="*/ 1962150 h 2495550"/>
              <a:gd name="connsiteX23" fmla="*/ 3881438 w 8999538"/>
              <a:gd name="connsiteY23" fmla="*/ 1924050 h 2495550"/>
              <a:gd name="connsiteX24" fmla="*/ 3576638 w 8999538"/>
              <a:gd name="connsiteY24" fmla="*/ 1924050 h 2495550"/>
              <a:gd name="connsiteX25" fmla="*/ 3571876 w 8999538"/>
              <a:gd name="connsiteY25" fmla="*/ 1895476 h 2495550"/>
              <a:gd name="connsiteX26" fmla="*/ 3375819 w 8999538"/>
              <a:gd name="connsiteY26" fmla="*/ 1897857 h 2495550"/>
              <a:gd name="connsiteX27" fmla="*/ 3373438 w 8999538"/>
              <a:gd name="connsiteY27" fmla="*/ 1847850 h 2495550"/>
              <a:gd name="connsiteX28" fmla="*/ 3348038 w 8999538"/>
              <a:gd name="connsiteY28" fmla="*/ 1847850 h 2495550"/>
              <a:gd name="connsiteX29" fmla="*/ 3348038 w 8999538"/>
              <a:gd name="connsiteY29" fmla="*/ 1809750 h 2495550"/>
              <a:gd name="connsiteX30" fmla="*/ 3348038 w 8999538"/>
              <a:gd name="connsiteY30" fmla="*/ 1809750 h 2495550"/>
              <a:gd name="connsiteX31" fmla="*/ 3335338 w 8999538"/>
              <a:gd name="connsiteY31" fmla="*/ 1809750 h 2495550"/>
              <a:gd name="connsiteX32" fmla="*/ 3335338 w 8999538"/>
              <a:gd name="connsiteY32" fmla="*/ 1778000 h 2495550"/>
              <a:gd name="connsiteX33" fmla="*/ 3335338 w 8999538"/>
              <a:gd name="connsiteY33" fmla="*/ 1778000 h 2495550"/>
              <a:gd name="connsiteX34" fmla="*/ 3335338 w 8999538"/>
              <a:gd name="connsiteY34" fmla="*/ 1778000 h 2495550"/>
              <a:gd name="connsiteX35" fmla="*/ 3335338 w 8999538"/>
              <a:gd name="connsiteY35" fmla="*/ 1733550 h 2495550"/>
              <a:gd name="connsiteX36" fmla="*/ 3125788 w 8999538"/>
              <a:gd name="connsiteY36" fmla="*/ 1733550 h 2495550"/>
              <a:gd name="connsiteX37" fmla="*/ 3125788 w 8999538"/>
              <a:gd name="connsiteY37" fmla="*/ 1720850 h 2495550"/>
              <a:gd name="connsiteX38" fmla="*/ 3049588 w 8999538"/>
              <a:gd name="connsiteY38" fmla="*/ 1720850 h 2495550"/>
              <a:gd name="connsiteX39" fmla="*/ 3049588 w 8999538"/>
              <a:gd name="connsiteY39" fmla="*/ 1695450 h 2495550"/>
              <a:gd name="connsiteX40" fmla="*/ 2872581 w 8999538"/>
              <a:gd name="connsiteY40" fmla="*/ 1695450 h 2495550"/>
              <a:gd name="connsiteX41" fmla="*/ 2872582 w 8999538"/>
              <a:gd name="connsiteY41" fmla="*/ 1651001 h 2495550"/>
              <a:gd name="connsiteX42" fmla="*/ 2852738 w 8999538"/>
              <a:gd name="connsiteY42" fmla="*/ 1649413 h 2495550"/>
              <a:gd name="connsiteX43" fmla="*/ 2852738 w 8999538"/>
              <a:gd name="connsiteY43" fmla="*/ 1631950 h 2495550"/>
              <a:gd name="connsiteX44" fmla="*/ 2814638 w 8999538"/>
              <a:gd name="connsiteY44" fmla="*/ 1631950 h 2495550"/>
              <a:gd name="connsiteX45" fmla="*/ 2814638 w 8999538"/>
              <a:gd name="connsiteY45" fmla="*/ 1606550 h 2495550"/>
              <a:gd name="connsiteX46" fmla="*/ 2776538 w 8999538"/>
              <a:gd name="connsiteY46" fmla="*/ 1606550 h 2495550"/>
              <a:gd name="connsiteX47" fmla="*/ 2776538 w 8999538"/>
              <a:gd name="connsiteY47" fmla="*/ 1574800 h 2495550"/>
              <a:gd name="connsiteX48" fmla="*/ 2738438 w 8999538"/>
              <a:gd name="connsiteY48" fmla="*/ 1574800 h 2495550"/>
              <a:gd name="connsiteX49" fmla="*/ 2427288 w 8999538"/>
              <a:gd name="connsiteY49" fmla="*/ 1574800 h 2495550"/>
              <a:gd name="connsiteX50" fmla="*/ 2427288 w 8999538"/>
              <a:gd name="connsiteY50" fmla="*/ 1543050 h 2495550"/>
              <a:gd name="connsiteX51" fmla="*/ 2344738 w 8999538"/>
              <a:gd name="connsiteY51" fmla="*/ 1543050 h 2495550"/>
              <a:gd name="connsiteX52" fmla="*/ 2344738 w 8999538"/>
              <a:gd name="connsiteY52" fmla="*/ 1517650 h 2495550"/>
              <a:gd name="connsiteX53" fmla="*/ 2312988 w 8999538"/>
              <a:gd name="connsiteY53" fmla="*/ 1517650 h 2495550"/>
              <a:gd name="connsiteX54" fmla="*/ 2312988 w 8999538"/>
              <a:gd name="connsiteY54" fmla="*/ 1485900 h 2495550"/>
              <a:gd name="connsiteX55" fmla="*/ 2287588 w 8999538"/>
              <a:gd name="connsiteY55" fmla="*/ 1485900 h 2495550"/>
              <a:gd name="connsiteX56" fmla="*/ 2287588 w 8999538"/>
              <a:gd name="connsiteY56" fmla="*/ 1460500 h 2495550"/>
              <a:gd name="connsiteX57" fmla="*/ 2268538 w 8999538"/>
              <a:gd name="connsiteY57" fmla="*/ 1460500 h 2495550"/>
              <a:gd name="connsiteX58" fmla="*/ 2268538 w 8999538"/>
              <a:gd name="connsiteY58" fmla="*/ 1346200 h 2495550"/>
              <a:gd name="connsiteX59" fmla="*/ 2236788 w 8999538"/>
              <a:gd name="connsiteY59" fmla="*/ 1346200 h 2495550"/>
              <a:gd name="connsiteX60" fmla="*/ 2236789 w 8999538"/>
              <a:gd name="connsiteY60" fmla="*/ 1315244 h 2495550"/>
              <a:gd name="connsiteX61" fmla="*/ 2220119 w 8999538"/>
              <a:gd name="connsiteY61" fmla="*/ 1310481 h 2495550"/>
              <a:gd name="connsiteX62" fmla="*/ 2217738 w 8999538"/>
              <a:gd name="connsiteY62" fmla="*/ 1276350 h 2495550"/>
              <a:gd name="connsiteX63" fmla="*/ 2166938 w 8999538"/>
              <a:gd name="connsiteY63" fmla="*/ 1276350 h 2495550"/>
              <a:gd name="connsiteX64" fmla="*/ 2166938 w 8999538"/>
              <a:gd name="connsiteY64" fmla="*/ 1238250 h 2495550"/>
              <a:gd name="connsiteX65" fmla="*/ 2065338 w 8999538"/>
              <a:gd name="connsiteY65" fmla="*/ 1238250 h 2495550"/>
              <a:gd name="connsiteX66" fmla="*/ 2065338 w 8999538"/>
              <a:gd name="connsiteY66" fmla="*/ 1193800 h 2495550"/>
              <a:gd name="connsiteX67" fmla="*/ 1916906 w 8999538"/>
              <a:gd name="connsiteY67" fmla="*/ 1198563 h 2495550"/>
              <a:gd name="connsiteX68" fmla="*/ 1912144 w 8999538"/>
              <a:gd name="connsiteY68" fmla="*/ 1174750 h 2495550"/>
              <a:gd name="connsiteX69" fmla="*/ 1849438 w 8999538"/>
              <a:gd name="connsiteY69" fmla="*/ 1174750 h 2495550"/>
              <a:gd name="connsiteX70" fmla="*/ 1849438 w 8999538"/>
              <a:gd name="connsiteY70" fmla="*/ 1136650 h 2495550"/>
              <a:gd name="connsiteX71" fmla="*/ 1754188 w 8999538"/>
              <a:gd name="connsiteY71" fmla="*/ 1136650 h 2495550"/>
              <a:gd name="connsiteX72" fmla="*/ 1754188 w 8999538"/>
              <a:gd name="connsiteY72" fmla="*/ 1111250 h 2495550"/>
              <a:gd name="connsiteX73" fmla="*/ 1697038 w 8999538"/>
              <a:gd name="connsiteY73" fmla="*/ 1111250 h 2495550"/>
              <a:gd name="connsiteX74" fmla="*/ 1697038 w 8999538"/>
              <a:gd name="connsiteY74" fmla="*/ 1066800 h 2495550"/>
              <a:gd name="connsiteX75" fmla="*/ 1684338 w 8999538"/>
              <a:gd name="connsiteY75" fmla="*/ 1066800 h 2495550"/>
              <a:gd name="connsiteX76" fmla="*/ 1684338 w 8999538"/>
              <a:gd name="connsiteY76" fmla="*/ 958850 h 2495550"/>
              <a:gd name="connsiteX77" fmla="*/ 1646238 w 8999538"/>
              <a:gd name="connsiteY77" fmla="*/ 958850 h 2495550"/>
              <a:gd name="connsiteX78" fmla="*/ 1646238 w 8999538"/>
              <a:gd name="connsiteY78" fmla="*/ 869950 h 2495550"/>
              <a:gd name="connsiteX79" fmla="*/ 1620838 w 8999538"/>
              <a:gd name="connsiteY79" fmla="*/ 869950 h 2495550"/>
              <a:gd name="connsiteX80" fmla="*/ 1620838 w 8999538"/>
              <a:gd name="connsiteY80" fmla="*/ 800100 h 2495550"/>
              <a:gd name="connsiteX81" fmla="*/ 1589088 w 8999538"/>
              <a:gd name="connsiteY81" fmla="*/ 800100 h 2495550"/>
              <a:gd name="connsiteX82" fmla="*/ 1589088 w 8999538"/>
              <a:gd name="connsiteY82" fmla="*/ 781050 h 2495550"/>
              <a:gd name="connsiteX83" fmla="*/ 1474788 w 8999538"/>
              <a:gd name="connsiteY83" fmla="*/ 781050 h 2495550"/>
              <a:gd name="connsiteX84" fmla="*/ 1474788 w 8999538"/>
              <a:gd name="connsiteY84" fmla="*/ 755650 h 2495550"/>
              <a:gd name="connsiteX85" fmla="*/ 1404938 w 8999538"/>
              <a:gd name="connsiteY85" fmla="*/ 755650 h 2495550"/>
              <a:gd name="connsiteX86" fmla="*/ 1404938 w 8999538"/>
              <a:gd name="connsiteY86" fmla="*/ 717550 h 2495550"/>
              <a:gd name="connsiteX87" fmla="*/ 1347788 w 8999538"/>
              <a:gd name="connsiteY87" fmla="*/ 717550 h 2495550"/>
              <a:gd name="connsiteX88" fmla="*/ 1347788 w 8999538"/>
              <a:gd name="connsiteY88" fmla="*/ 685800 h 2495550"/>
              <a:gd name="connsiteX89" fmla="*/ 1252538 w 8999538"/>
              <a:gd name="connsiteY89" fmla="*/ 685800 h 2495550"/>
              <a:gd name="connsiteX90" fmla="*/ 1252538 w 8999538"/>
              <a:gd name="connsiteY90" fmla="*/ 667544 h 2495550"/>
              <a:gd name="connsiteX91" fmla="*/ 1196182 w 8999538"/>
              <a:gd name="connsiteY91" fmla="*/ 669925 h 2495550"/>
              <a:gd name="connsiteX92" fmla="*/ 1196182 w 8999538"/>
              <a:gd name="connsiteY92" fmla="*/ 647700 h 2495550"/>
              <a:gd name="connsiteX93" fmla="*/ 1131888 w 8999538"/>
              <a:gd name="connsiteY93" fmla="*/ 647700 h 2495550"/>
              <a:gd name="connsiteX94" fmla="*/ 1131888 w 8999538"/>
              <a:gd name="connsiteY94" fmla="*/ 590550 h 2495550"/>
              <a:gd name="connsiteX95" fmla="*/ 1100138 w 8999538"/>
              <a:gd name="connsiteY95" fmla="*/ 590550 h 2495550"/>
              <a:gd name="connsiteX96" fmla="*/ 1100138 w 8999538"/>
              <a:gd name="connsiteY96" fmla="*/ 552450 h 2495550"/>
              <a:gd name="connsiteX97" fmla="*/ 1062038 w 8999538"/>
              <a:gd name="connsiteY97" fmla="*/ 552450 h 2495550"/>
              <a:gd name="connsiteX98" fmla="*/ 1062038 w 8999538"/>
              <a:gd name="connsiteY98" fmla="*/ 527050 h 2495550"/>
              <a:gd name="connsiteX99" fmla="*/ 1023938 w 8999538"/>
              <a:gd name="connsiteY99" fmla="*/ 527050 h 2495550"/>
              <a:gd name="connsiteX100" fmla="*/ 1023938 w 8999538"/>
              <a:gd name="connsiteY100" fmla="*/ 514350 h 2495550"/>
              <a:gd name="connsiteX101" fmla="*/ 785813 w 8999538"/>
              <a:gd name="connsiteY101" fmla="*/ 511969 h 2495550"/>
              <a:gd name="connsiteX102" fmla="*/ 781051 w 8999538"/>
              <a:gd name="connsiteY102" fmla="*/ 452438 h 2495550"/>
              <a:gd name="connsiteX103" fmla="*/ 748508 w 8999538"/>
              <a:gd name="connsiteY103" fmla="*/ 450851 h 2495550"/>
              <a:gd name="connsiteX104" fmla="*/ 748506 w 8999538"/>
              <a:gd name="connsiteY104" fmla="*/ 361951 h 2495550"/>
              <a:gd name="connsiteX105" fmla="*/ 712788 w 8999538"/>
              <a:gd name="connsiteY105" fmla="*/ 361950 h 2495550"/>
              <a:gd name="connsiteX106" fmla="*/ 712788 w 8999538"/>
              <a:gd name="connsiteY106" fmla="*/ 276223 h 2495550"/>
              <a:gd name="connsiteX107" fmla="*/ 504825 w 8999538"/>
              <a:gd name="connsiteY107" fmla="*/ 273844 h 2495550"/>
              <a:gd name="connsiteX108" fmla="*/ 509588 w 8999538"/>
              <a:gd name="connsiteY108" fmla="*/ 247650 h 2495550"/>
              <a:gd name="connsiteX109" fmla="*/ 376238 w 8999538"/>
              <a:gd name="connsiteY109" fmla="*/ 247650 h 2495550"/>
              <a:gd name="connsiteX110" fmla="*/ 376238 w 8999538"/>
              <a:gd name="connsiteY110" fmla="*/ 196850 h 2495550"/>
              <a:gd name="connsiteX111" fmla="*/ 357188 w 8999538"/>
              <a:gd name="connsiteY111" fmla="*/ 196850 h 2495550"/>
              <a:gd name="connsiteX112" fmla="*/ 357188 w 8999538"/>
              <a:gd name="connsiteY112" fmla="*/ 120650 h 2495550"/>
              <a:gd name="connsiteX113" fmla="*/ 350838 w 8999538"/>
              <a:gd name="connsiteY113" fmla="*/ 120650 h 2495550"/>
              <a:gd name="connsiteX114" fmla="*/ 350838 w 8999538"/>
              <a:gd name="connsiteY114" fmla="*/ 88900 h 2495550"/>
              <a:gd name="connsiteX115" fmla="*/ 325438 w 8999538"/>
              <a:gd name="connsiteY115" fmla="*/ 88900 h 2495550"/>
              <a:gd name="connsiteX116" fmla="*/ 325438 w 8999538"/>
              <a:gd name="connsiteY116" fmla="*/ 44450 h 2495550"/>
              <a:gd name="connsiteX117" fmla="*/ 268288 w 8999538"/>
              <a:gd name="connsiteY117" fmla="*/ 44450 h 2495550"/>
              <a:gd name="connsiteX118" fmla="*/ 268288 w 8999538"/>
              <a:gd name="connsiteY118" fmla="*/ 31750 h 2495550"/>
              <a:gd name="connsiteX119" fmla="*/ 204788 w 8999538"/>
              <a:gd name="connsiteY119" fmla="*/ 31750 h 2495550"/>
              <a:gd name="connsiteX120" fmla="*/ 204788 w 8999538"/>
              <a:gd name="connsiteY120" fmla="*/ 0 h 2495550"/>
              <a:gd name="connsiteX121" fmla="*/ 0 w 8999538"/>
              <a:gd name="connsiteY121" fmla="*/ 11906 h 2495550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84944 h 2483644"/>
              <a:gd name="connsiteX111" fmla="*/ 357188 w 8999538"/>
              <a:gd name="connsiteY111" fmla="*/ 184944 h 2483644"/>
              <a:gd name="connsiteX112" fmla="*/ 357188 w 8999538"/>
              <a:gd name="connsiteY112" fmla="*/ 108744 h 2483644"/>
              <a:gd name="connsiteX113" fmla="*/ 350838 w 8999538"/>
              <a:gd name="connsiteY113" fmla="*/ 108744 h 2483644"/>
              <a:gd name="connsiteX114" fmla="*/ 350838 w 8999538"/>
              <a:gd name="connsiteY114" fmla="*/ 76994 h 2483644"/>
              <a:gd name="connsiteX115" fmla="*/ 325438 w 8999538"/>
              <a:gd name="connsiteY115" fmla="*/ 76994 h 2483644"/>
              <a:gd name="connsiteX116" fmla="*/ 325438 w 8999538"/>
              <a:gd name="connsiteY116" fmla="*/ 32544 h 2483644"/>
              <a:gd name="connsiteX117" fmla="*/ 268288 w 8999538"/>
              <a:gd name="connsiteY117" fmla="*/ 32544 h 2483644"/>
              <a:gd name="connsiteX118" fmla="*/ 268288 w 8999538"/>
              <a:gd name="connsiteY118" fmla="*/ 19844 h 2483644"/>
              <a:gd name="connsiteX119" fmla="*/ 204788 w 8999538"/>
              <a:gd name="connsiteY119" fmla="*/ 19844 h 2483644"/>
              <a:gd name="connsiteX120" fmla="*/ 200025 w 8999538"/>
              <a:gd name="connsiteY120" fmla="*/ 2381 h 2483644"/>
              <a:gd name="connsiteX121" fmla="*/ 0 w 8999538"/>
              <a:gd name="connsiteY121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84944 h 2483644"/>
              <a:gd name="connsiteX111" fmla="*/ 357188 w 8999538"/>
              <a:gd name="connsiteY111" fmla="*/ 184944 h 2483644"/>
              <a:gd name="connsiteX112" fmla="*/ 357188 w 8999538"/>
              <a:gd name="connsiteY112" fmla="*/ 108744 h 2483644"/>
              <a:gd name="connsiteX113" fmla="*/ 350838 w 8999538"/>
              <a:gd name="connsiteY113" fmla="*/ 108744 h 2483644"/>
              <a:gd name="connsiteX114" fmla="*/ 350838 w 8999538"/>
              <a:gd name="connsiteY114" fmla="*/ 76994 h 2483644"/>
              <a:gd name="connsiteX115" fmla="*/ 325438 w 8999538"/>
              <a:gd name="connsiteY115" fmla="*/ 76994 h 2483644"/>
              <a:gd name="connsiteX116" fmla="*/ 325438 w 8999538"/>
              <a:gd name="connsiteY116" fmla="*/ 32544 h 2483644"/>
              <a:gd name="connsiteX117" fmla="*/ 268288 w 8999538"/>
              <a:gd name="connsiteY117" fmla="*/ 32544 h 2483644"/>
              <a:gd name="connsiteX118" fmla="*/ 268288 w 8999538"/>
              <a:gd name="connsiteY118" fmla="*/ 19844 h 2483644"/>
              <a:gd name="connsiteX119" fmla="*/ 204788 w 8999538"/>
              <a:gd name="connsiteY119" fmla="*/ 19844 h 2483644"/>
              <a:gd name="connsiteX120" fmla="*/ 202406 w 8999538"/>
              <a:gd name="connsiteY120" fmla="*/ 2381 h 2483644"/>
              <a:gd name="connsiteX121" fmla="*/ 0 w 8999538"/>
              <a:gd name="connsiteY121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84944 h 2483644"/>
              <a:gd name="connsiteX111" fmla="*/ 357188 w 8999538"/>
              <a:gd name="connsiteY111" fmla="*/ 184944 h 2483644"/>
              <a:gd name="connsiteX112" fmla="*/ 357188 w 8999538"/>
              <a:gd name="connsiteY112" fmla="*/ 108744 h 2483644"/>
              <a:gd name="connsiteX113" fmla="*/ 350838 w 8999538"/>
              <a:gd name="connsiteY113" fmla="*/ 108744 h 2483644"/>
              <a:gd name="connsiteX114" fmla="*/ 350838 w 8999538"/>
              <a:gd name="connsiteY114" fmla="*/ 76994 h 2483644"/>
              <a:gd name="connsiteX115" fmla="*/ 325438 w 8999538"/>
              <a:gd name="connsiteY115" fmla="*/ 76994 h 2483644"/>
              <a:gd name="connsiteX116" fmla="*/ 339725 w 8999538"/>
              <a:gd name="connsiteY116" fmla="*/ 32544 h 2483644"/>
              <a:gd name="connsiteX117" fmla="*/ 268288 w 8999538"/>
              <a:gd name="connsiteY117" fmla="*/ 32544 h 2483644"/>
              <a:gd name="connsiteX118" fmla="*/ 268288 w 8999538"/>
              <a:gd name="connsiteY118" fmla="*/ 19844 h 2483644"/>
              <a:gd name="connsiteX119" fmla="*/ 204788 w 8999538"/>
              <a:gd name="connsiteY119" fmla="*/ 19844 h 2483644"/>
              <a:gd name="connsiteX120" fmla="*/ 202406 w 8999538"/>
              <a:gd name="connsiteY120" fmla="*/ 2381 h 2483644"/>
              <a:gd name="connsiteX121" fmla="*/ 0 w 8999538"/>
              <a:gd name="connsiteY121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84944 h 2483644"/>
              <a:gd name="connsiteX111" fmla="*/ 385763 w 8999538"/>
              <a:gd name="connsiteY111" fmla="*/ 151607 h 2483644"/>
              <a:gd name="connsiteX112" fmla="*/ 357188 w 8999538"/>
              <a:gd name="connsiteY112" fmla="*/ 108744 h 2483644"/>
              <a:gd name="connsiteX113" fmla="*/ 350838 w 8999538"/>
              <a:gd name="connsiteY113" fmla="*/ 108744 h 2483644"/>
              <a:gd name="connsiteX114" fmla="*/ 350838 w 8999538"/>
              <a:gd name="connsiteY114" fmla="*/ 76994 h 2483644"/>
              <a:gd name="connsiteX115" fmla="*/ 325438 w 8999538"/>
              <a:gd name="connsiteY115" fmla="*/ 76994 h 2483644"/>
              <a:gd name="connsiteX116" fmla="*/ 339725 w 8999538"/>
              <a:gd name="connsiteY116" fmla="*/ 32544 h 2483644"/>
              <a:gd name="connsiteX117" fmla="*/ 268288 w 8999538"/>
              <a:gd name="connsiteY117" fmla="*/ 32544 h 2483644"/>
              <a:gd name="connsiteX118" fmla="*/ 268288 w 8999538"/>
              <a:gd name="connsiteY118" fmla="*/ 19844 h 2483644"/>
              <a:gd name="connsiteX119" fmla="*/ 204788 w 8999538"/>
              <a:gd name="connsiteY119" fmla="*/ 19844 h 2483644"/>
              <a:gd name="connsiteX120" fmla="*/ 202406 w 8999538"/>
              <a:gd name="connsiteY120" fmla="*/ 2381 h 2483644"/>
              <a:gd name="connsiteX121" fmla="*/ 0 w 8999538"/>
              <a:gd name="connsiteY121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84944 h 2483644"/>
              <a:gd name="connsiteX111" fmla="*/ 357188 w 8999538"/>
              <a:gd name="connsiteY111" fmla="*/ 108744 h 2483644"/>
              <a:gd name="connsiteX112" fmla="*/ 350838 w 8999538"/>
              <a:gd name="connsiteY112" fmla="*/ 108744 h 2483644"/>
              <a:gd name="connsiteX113" fmla="*/ 350838 w 8999538"/>
              <a:gd name="connsiteY113" fmla="*/ 76994 h 2483644"/>
              <a:gd name="connsiteX114" fmla="*/ 325438 w 8999538"/>
              <a:gd name="connsiteY114" fmla="*/ 76994 h 2483644"/>
              <a:gd name="connsiteX115" fmla="*/ 339725 w 8999538"/>
              <a:gd name="connsiteY115" fmla="*/ 32544 h 2483644"/>
              <a:gd name="connsiteX116" fmla="*/ 268288 w 8999538"/>
              <a:gd name="connsiteY116" fmla="*/ 32544 h 2483644"/>
              <a:gd name="connsiteX117" fmla="*/ 268288 w 8999538"/>
              <a:gd name="connsiteY117" fmla="*/ 19844 h 2483644"/>
              <a:gd name="connsiteX118" fmla="*/ 204788 w 8999538"/>
              <a:gd name="connsiteY118" fmla="*/ 19844 h 2483644"/>
              <a:gd name="connsiteX119" fmla="*/ 202406 w 8999538"/>
              <a:gd name="connsiteY119" fmla="*/ 2381 h 2483644"/>
              <a:gd name="connsiteX120" fmla="*/ 0 w 8999538"/>
              <a:gd name="connsiteY120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57188 w 8999538"/>
              <a:gd name="connsiteY110" fmla="*/ 108744 h 2483644"/>
              <a:gd name="connsiteX111" fmla="*/ 350838 w 8999538"/>
              <a:gd name="connsiteY111" fmla="*/ 108744 h 2483644"/>
              <a:gd name="connsiteX112" fmla="*/ 350838 w 8999538"/>
              <a:gd name="connsiteY112" fmla="*/ 76994 h 2483644"/>
              <a:gd name="connsiteX113" fmla="*/ 325438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3857 w 8999538"/>
              <a:gd name="connsiteY110" fmla="*/ 103982 h 2483644"/>
              <a:gd name="connsiteX111" fmla="*/ 350838 w 8999538"/>
              <a:gd name="connsiteY111" fmla="*/ 108744 h 2483644"/>
              <a:gd name="connsiteX112" fmla="*/ 350838 w 8999538"/>
              <a:gd name="connsiteY112" fmla="*/ 76994 h 2483644"/>
              <a:gd name="connsiteX113" fmla="*/ 325438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8619 w 8999538"/>
              <a:gd name="connsiteY110" fmla="*/ 115889 h 2483644"/>
              <a:gd name="connsiteX111" fmla="*/ 350838 w 8999538"/>
              <a:gd name="connsiteY111" fmla="*/ 108744 h 2483644"/>
              <a:gd name="connsiteX112" fmla="*/ 350838 w 8999538"/>
              <a:gd name="connsiteY112" fmla="*/ 76994 h 2483644"/>
              <a:gd name="connsiteX113" fmla="*/ 325438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50838 w 8999538"/>
              <a:gd name="connsiteY111" fmla="*/ 108744 h 2483644"/>
              <a:gd name="connsiteX112" fmla="*/ 350838 w 8999538"/>
              <a:gd name="connsiteY112" fmla="*/ 76994 h 2483644"/>
              <a:gd name="connsiteX113" fmla="*/ 325438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50838 w 8999538"/>
              <a:gd name="connsiteY111" fmla="*/ 108744 h 2483644"/>
              <a:gd name="connsiteX112" fmla="*/ 362744 w 8999538"/>
              <a:gd name="connsiteY112" fmla="*/ 76994 h 2483644"/>
              <a:gd name="connsiteX113" fmla="*/ 325438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50838 w 8999538"/>
              <a:gd name="connsiteY111" fmla="*/ 108744 h 2483644"/>
              <a:gd name="connsiteX112" fmla="*/ 362744 w 8999538"/>
              <a:gd name="connsiteY112" fmla="*/ 76994 h 2483644"/>
              <a:gd name="connsiteX113" fmla="*/ 346869 w 8999538"/>
              <a:gd name="connsiteY113" fmla="*/ 79376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50838 w 8999538"/>
              <a:gd name="connsiteY111" fmla="*/ 108744 h 2483644"/>
              <a:gd name="connsiteX112" fmla="*/ 362744 w 8999538"/>
              <a:gd name="connsiteY112" fmla="*/ 76994 h 2483644"/>
              <a:gd name="connsiteX113" fmla="*/ 337344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50838 w 8999538"/>
              <a:gd name="connsiteY111" fmla="*/ 108744 h 2483644"/>
              <a:gd name="connsiteX112" fmla="*/ 355601 w 8999538"/>
              <a:gd name="connsiteY112" fmla="*/ 76994 h 2483644"/>
              <a:gd name="connsiteX113" fmla="*/ 337344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50838 w 8999538"/>
              <a:gd name="connsiteY111" fmla="*/ 106362 h 2483644"/>
              <a:gd name="connsiteX112" fmla="*/ 355601 w 8999538"/>
              <a:gd name="connsiteY112" fmla="*/ 76994 h 2483644"/>
              <a:gd name="connsiteX113" fmla="*/ 337344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50838 w 8999538"/>
              <a:gd name="connsiteY111" fmla="*/ 106362 h 2483644"/>
              <a:gd name="connsiteX112" fmla="*/ 362745 w 8999538"/>
              <a:gd name="connsiteY112" fmla="*/ 76994 h 2483644"/>
              <a:gd name="connsiteX113" fmla="*/ 337344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9588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60363 w 8999538"/>
              <a:gd name="connsiteY111" fmla="*/ 108743 h 2483644"/>
              <a:gd name="connsiteX112" fmla="*/ 362745 w 8999538"/>
              <a:gd name="connsiteY112" fmla="*/ 76994 h 2483644"/>
              <a:gd name="connsiteX113" fmla="*/ 337344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7207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60363 w 8999538"/>
              <a:gd name="connsiteY111" fmla="*/ 108743 h 2483644"/>
              <a:gd name="connsiteX112" fmla="*/ 362745 w 8999538"/>
              <a:gd name="connsiteY112" fmla="*/ 76994 h 2483644"/>
              <a:gd name="connsiteX113" fmla="*/ 337344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4825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60363 w 8999538"/>
              <a:gd name="connsiteY111" fmla="*/ 108743 h 2483644"/>
              <a:gd name="connsiteX112" fmla="*/ 362745 w 8999538"/>
              <a:gd name="connsiteY112" fmla="*/ 76994 h 2483644"/>
              <a:gd name="connsiteX113" fmla="*/ 337344 w 8999538"/>
              <a:gd name="connsiteY113" fmla="*/ 76994 h 2483644"/>
              <a:gd name="connsiteX114" fmla="*/ 339725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4825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60363 w 8999538"/>
              <a:gd name="connsiteY111" fmla="*/ 108743 h 2483644"/>
              <a:gd name="connsiteX112" fmla="*/ 362745 w 8999538"/>
              <a:gd name="connsiteY112" fmla="*/ 76994 h 2483644"/>
              <a:gd name="connsiteX113" fmla="*/ 337344 w 8999538"/>
              <a:gd name="connsiteY113" fmla="*/ 76994 h 2483644"/>
              <a:gd name="connsiteX114" fmla="*/ 334962 w 8999538"/>
              <a:gd name="connsiteY114" fmla="*/ 32544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3644 h 2483644"/>
              <a:gd name="connsiteX1" fmla="*/ 7304088 w 8999538"/>
              <a:gd name="connsiteY1" fmla="*/ 2483644 h 2483644"/>
              <a:gd name="connsiteX2" fmla="*/ 7304088 w 8999538"/>
              <a:gd name="connsiteY2" fmla="*/ 2388394 h 2483644"/>
              <a:gd name="connsiteX3" fmla="*/ 6745288 w 8999538"/>
              <a:gd name="connsiteY3" fmla="*/ 2388394 h 2483644"/>
              <a:gd name="connsiteX4" fmla="*/ 6745288 w 8999538"/>
              <a:gd name="connsiteY4" fmla="*/ 2324894 h 2483644"/>
              <a:gd name="connsiteX5" fmla="*/ 5634038 w 8999538"/>
              <a:gd name="connsiteY5" fmla="*/ 2324894 h 2483644"/>
              <a:gd name="connsiteX6" fmla="*/ 5634038 w 8999538"/>
              <a:gd name="connsiteY6" fmla="*/ 2261394 h 2483644"/>
              <a:gd name="connsiteX7" fmla="*/ 5411788 w 8999538"/>
              <a:gd name="connsiteY7" fmla="*/ 2261394 h 2483644"/>
              <a:gd name="connsiteX8" fmla="*/ 5411788 w 8999538"/>
              <a:gd name="connsiteY8" fmla="*/ 2223294 h 2483644"/>
              <a:gd name="connsiteX9" fmla="*/ 5062538 w 8999538"/>
              <a:gd name="connsiteY9" fmla="*/ 2223294 h 2483644"/>
              <a:gd name="connsiteX10" fmla="*/ 5062538 w 8999538"/>
              <a:gd name="connsiteY10" fmla="*/ 2166144 h 2483644"/>
              <a:gd name="connsiteX11" fmla="*/ 4852988 w 8999538"/>
              <a:gd name="connsiteY11" fmla="*/ 2166144 h 2483644"/>
              <a:gd name="connsiteX12" fmla="*/ 4852988 w 8999538"/>
              <a:gd name="connsiteY12" fmla="*/ 2121694 h 2483644"/>
              <a:gd name="connsiteX13" fmla="*/ 4211638 w 8999538"/>
              <a:gd name="connsiteY13" fmla="*/ 2121694 h 2483644"/>
              <a:gd name="connsiteX14" fmla="*/ 4211638 w 8999538"/>
              <a:gd name="connsiteY14" fmla="*/ 2077244 h 2483644"/>
              <a:gd name="connsiteX15" fmla="*/ 4008438 w 8999538"/>
              <a:gd name="connsiteY15" fmla="*/ 2077244 h 2483644"/>
              <a:gd name="connsiteX16" fmla="*/ 4008438 w 8999538"/>
              <a:gd name="connsiteY16" fmla="*/ 2077244 h 2483644"/>
              <a:gd name="connsiteX17" fmla="*/ 3970338 w 8999538"/>
              <a:gd name="connsiteY17" fmla="*/ 2077244 h 2483644"/>
              <a:gd name="connsiteX18" fmla="*/ 3970338 w 8999538"/>
              <a:gd name="connsiteY18" fmla="*/ 2001044 h 2483644"/>
              <a:gd name="connsiteX19" fmla="*/ 3913188 w 8999538"/>
              <a:gd name="connsiteY19" fmla="*/ 2001044 h 2483644"/>
              <a:gd name="connsiteX20" fmla="*/ 3913188 w 8999538"/>
              <a:gd name="connsiteY20" fmla="*/ 1950244 h 2483644"/>
              <a:gd name="connsiteX21" fmla="*/ 3881438 w 8999538"/>
              <a:gd name="connsiteY21" fmla="*/ 1950244 h 2483644"/>
              <a:gd name="connsiteX22" fmla="*/ 3881438 w 8999538"/>
              <a:gd name="connsiteY22" fmla="*/ 1950244 h 2483644"/>
              <a:gd name="connsiteX23" fmla="*/ 3881438 w 8999538"/>
              <a:gd name="connsiteY23" fmla="*/ 1912144 h 2483644"/>
              <a:gd name="connsiteX24" fmla="*/ 3576638 w 8999538"/>
              <a:gd name="connsiteY24" fmla="*/ 1912144 h 2483644"/>
              <a:gd name="connsiteX25" fmla="*/ 3571876 w 8999538"/>
              <a:gd name="connsiteY25" fmla="*/ 1883570 h 2483644"/>
              <a:gd name="connsiteX26" fmla="*/ 3375819 w 8999538"/>
              <a:gd name="connsiteY26" fmla="*/ 1885951 h 2483644"/>
              <a:gd name="connsiteX27" fmla="*/ 3373438 w 8999538"/>
              <a:gd name="connsiteY27" fmla="*/ 1835944 h 2483644"/>
              <a:gd name="connsiteX28" fmla="*/ 3348038 w 8999538"/>
              <a:gd name="connsiteY28" fmla="*/ 1835944 h 2483644"/>
              <a:gd name="connsiteX29" fmla="*/ 3348038 w 8999538"/>
              <a:gd name="connsiteY29" fmla="*/ 1797844 h 2483644"/>
              <a:gd name="connsiteX30" fmla="*/ 3348038 w 8999538"/>
              <a:gd name="connsiteY30" fmla="*/ 1797844 h 2483644"/>
              <a:gd name="connsiteX31" fmla="*/ 3335338 w 8999538"/>
              <a:gd name="connsiteY31" fmla="*/ 1797844 h 2483644"/>
              <a:gd name="connsiteX32" fmla="*/ 3335338 w 8999538"/>
              <a:gd name="connsiteY32" fmla="*/ 1766094 h 2483644"/>
              <a:gd name="connsiteX33" fmla="*/ 3335338 w 8999538"/>
              <a:gd name="connsiteY33" fmla="*/ 1766094 h 2483644"/>
              <a:gd name="connsiteX34" fmla="*/ 3335338 w 8999538"/>
              <a:gd name="connsiteY34" fmla="*/ 1766094 h 2483644"/>
              <a:gd name="connsiteX35" fmla="*/ 3335338 w 8999538"/>
              <a:gd name="connsiteY35" fmla="*/ 1721644 h 2483644"/>
              <a:gd name="connsiteX36" fmla="*/ 3125788 w 8999538"/>
              <a:gd name="connsiteY36" fmla="*/ 1721644 h 2483644"/>
              <a:gd name="connsiteX37" fmla="*/ 3125788 w 8999538"/>
              <a:gd name="connsiteY37" fmla="*/ 1708944 h 2483644"/>
              <a:gd name="connsiteX38" fmla="*/ 3049588 w 8999538"/>
              <a:gd name="connsiteY38" fmla="*/ 1708944 h 2483644"/>
              <a:gd name="connsiteX39" fmla="*/ 3049588 w 8999538"/>
              <a:gd name="connsiteY39" fmla="*/ 1683544 h 2483644"/>
              <a:gd name="connsiteX40" fmla="*/ 2872581 w 8999538"/>
              <a:gd name="connsiteY40" fmla="*/ 1683544 h 2483644"/>
              <a:gd name="connsiteX41" fmla="*/ 2872582 w 8999538"/>
              <a:gd name="connsiteY41" fmla="*/ 1639095 h 2483644"/>
              <a:gd name="connsiteX42" fmla="*/ 2852738 w 8999538"/>
              <a:gd name="connsiteY42" fmla="*/ 1637507 h 2483644"/>
              <a:gd name="connsiteX43" fmla="*/ 2852738 w 8999538"/>
              <a:gd name="connsiteY43" fmla="*/ 1620044 h 2483644"/>
              <a:gd name="connsiteX44" fmla="*/ 2814638 w 8999538"/>
              <a:gd name="connsiteY44" fmla="*/ 1620044 h 2483644"/>
              <a:gd name="connsiteX45" fmla="*/ 2814638 w 8999538"/>
              <a:gd name="connsiteY45" fmla="*/ 1594644 h 2483644"/>
              <a:gd name="connsiteX46" fmla="*/ 2776538 w 8999538"/>
              <a:gd name="connsiteY46" fmla="*/ 1594644 h 2483644"/>
              <a:gd name="connsiteX47" fmla="*/ 2776538 w 8999538"/>
              <a:gd name="connsiteY47" fmla="*/ 1562894 h 2483644"/>
              <a:gd name="connsiteX48" fmla="*/ 2738438 w 8999538"/>
              <a:gd name="connsiteY48" fmla="*/ 1562894 h 2483644"/>
              <a:gd name="connsiteX49" fmla="*/ 2427288 w 8999538"/>
              <a:gd name="connsiteY49" fmla="*/ 1562894 h 2483644"/>
              <a:gd name="connsiteX50" fmla="*/ 2427288 w 8999538"/>
              <a:gd name="connsiteY50" fmla="*/ 1531144 h 2483644"/>
              <a:gd name="connsiteX51" fmla="*/ 2344738 w 8999538"/>
              <a:gd name="connsiteY51" fmla="*/ 1531144 h 2483644"/>
              <a:gd name="connsiteX52" fmla="*/ 2344738 w 8999538"/>
              <a:gd name="connsiteY52" fmla="*/ 1505744 h 2483644"/>
              <a:gd name="connsiteX53" fmla="*/ 2312988 w 8999538"/>
              <a:gd name="connsiteY53" fmla="*/ 1505744 h 2483644"/>
              <a:gd name="connsiteX54" fmla="*/ 2312988 w 8999538"/>
              <a:gd name="connsiteY54" fmla="*/ 1473994 h 2483644"/>
              <a:gd name="connsiteX55" fmla="*/ 2287588 w 8999538"/>
              <a:gd name="connsiteY55" fmla="*/ 1473994 h 2483644"/>
              <a:gd name="connsiteX56" fmla="*/ 2287588 w 8999538"/>
              <a:gd name="connsiteY56" fmla="*/ 1448594 h 2483644"/>
              <a:gd name="connsiteX57" fmla="*/ 2268538 w 8999538"/>
              <a:gd name="connsiteY57" fmla="*/ 1448594 h 2483644"/>
              <a:gd name="connsiteX58" fmla="*/ 2268538 w 8999538"/>
              <a:gd name="connsiteY58" fmla="*/ 1334294 h 2483644"/>
              <a:gd name="connsiteX59" fmla="*/ 2236788 w 8999538"/>
              <a:gd name="connsiteY59" fmla="*/ 1334294 h 2483644"/>
              <a:gd name="connsiteX60" fmla="*/ 2236789 w 8999538"/>
              <a:gd name="connsiteY60" fmla="*/ 1303338 h 2483644"/>
              <a:gd name="connsiteX61" fmla="*/ 2220119 w 8999538"/>
              <a:gd name="connsiteY61" fmla="*/ 1298575 h 2483644"/>
              <a:gd name="connsiteX62" fmla="*/ 2217738 w 8999538"/>
              <a:gd name="connsiteY62" fmla="*/ 1264444 h 2483644"/>
              <a:gd name="connsiteX63" fmla="*/ 2166938 w 8999538"/>
              <a:gd name="connsiteY63" fmla="*/ 1264444 h 2483644"/>
              <a:gd name="connsiteX64" fmla="*/ 2166938 w 8999538"/>
              <a:gd name="connsiteY64" fmla="*/ 1226344 h 2483644"/>
              <a:gd name="connsiteX65" fmla="*/ 2065338 w 8999538"/>
              <a:gd name="connsiteY65" fmla="*/ 1226344 h 2483644"/>
              <a:gd name="connsiteX66" fmla="*/ 2065338 w 8999538"/>
              <a:gd name="connsiteY66" fmla="*/ 1181894 h 2483644"/>
              <a:gd name="connsiteX67" fmla="*/ 1916906 w 8999538"/>
              <a:gd name="connsiteY67" fmla="*/ 1186657 h 2483644"/>
              <a:gd name="connsiteX68" fmla="*/ 1912144 w 8999538"/>
              <a:gd name="connsiteY68" fmla="*/ 1162844 h 2483644"/>
              <a:gd name="connsiteX69" fmla="*/ 1849438 w 8999538"/>
              <a:gd name="connsiteY69" fmla="*/ 1162844 h 2483644"/>
              <a:gd name="connsiteX70" fmla="*/ 1849438 w 8999538"/>
              <a:gd name="connsiteY70" fmla="*/ 1124744 h 2483644"/>
              <a:gd name="connsiteX71" fmla="*/ 1754188 w 8999538"/>
              <a:gd name="connsiteY71" fmla="*/ 1124744 h 2483644"/>
              <a:gd name="connsiteX72" fmla="*/ 1754188 w 8999538"/>
              <a:gd name="connsiteY72" fmla="*/ 1099344 h 2483644"/>
              <a:gd name="connsiteX73" fmla="*/ 1697038 w 8999538"/>
              <a:gd name="connsiteY73" fmla="*/ 1099344 h 2483644"/>
              <a:gd name="connsiteX74" fmla="*/ 1697038 w 8999538"/>
              <a:gd name="connsiteY74" fmla="*/ 1054894 h 2483644"/>
              <a:gd name="connsiteX75" fmla="*/ 1684338 w 8999538"/>
              <a:gd name="connsiteY75" fmla="*/ 1054894 h 2483644"/>
              <a:gd name="connsiteX76" fmla="*/ 1684338 w 8999538"/>
              <a:gd name="connsiteY76" fmla="*/ 946944 h 2483644"/>
              <a:gd name="connsiteX77" fmla="*/ 1646238 w 8999538"/>
              <a:gd name="connsiteY77" fmla="*/ 946944 h 2483644"/>
              <a:gd name="connsiteX78" fmla="*/ 1646238 w 8999538"/>
              <a:gd name="connsiteY78" fmla="*/ 858044 h 2483644"/>
              <a:gd name="connsiteX79" fmla="*/ 1620838 w 8999538"/>
              <a:gd name="connsiteY79" fmla="*/ 858044 h 2483644"/>
              <a:gd name="connsiteX80" fmla="*/ 1620838 w 8999538"/>
              <a:gd name="connsiteY80" fmla="*/ 788194 h 2483644"/>
              <a:gd name="connsiteX81" fmla="*/ 1589088 w 8999538"/>
              <a:gd name="connsiteY81" fmla="*/ 788194 h 2483644"/>
              <a:gd name="connsiteX82" fmla="*/ 1589088 w 8999538"/>
              <a:gd name="connsiteY82" fmla="*/ 769144 h 2483644"/>
              <a:gd name="connsiteX83" fmla="*/ 1474788 w 8999538"/>
              <a:gd name="connsiteY83" fmla="*/ 769144 h 2483644"/>
              <a:gd name="connsiteX84" fmla="*/ 1474788 w 8999538"/>
              <a:gd name="connsiteY84" fmla="*/ 743744 h 2483644"/>
              <a:gd name="connsiteX85" fmla="*/ 1404938 w 8999538"/>
              <a:gd name="connsiteY85" fmla="*/ 743744 h 2483644"/>
              <a:gd name="connsiteX86" fmla="*/ 1404938 w 8999538"/>
              <a:gd name="connsiteY86" fmla="*/ 705644 h 2483644"/>
              <a:gd name="connsiteX87" fmla="*/ 1347788 w 8999538"/>
              <a:gd name="connsiteY87" fmla="*/ 705644 h 2483644"/>
              <a:gd name="connsiteX88" fmla="*/ 1347788 w 8999538"/>
              <a:gd name="connsiteY88" fmla="*/ 673894 h 2483644"/>
              <a:gd name="connsiteX89" fmla="*/ 1252538 w 8999538"/>
              <a:gd name="connsiteY89" fmla="*/ 673894 h 2483644"/>
              <a:gd name="connsiteX90" fmla="*/ 1252538 w 8999538"/>
              <a:gd name="connsiteY90" fmla="*/ 655638 h 2483644"/>
              <a:gd name="connsiteX91" fmla="*/ 1196182 w 8999538"/>
              <a:gd name="connsiteY91" fmla="*/ 658019 h 2483644"/>
              <a:gd name="connsiteX92" fmla="*/ 1196182 w 8999538"/>
              <a:gd name="connsiteY92" fmla="*/ 635794 h 2483644"/>
              <a:gd name="connsiteX93" fmla="*/ 1131888 w 8999538"/>
              <a:gd name="connsiteY93" fmla="*/ 635794 h 2483644"/>
              <a:gd name="connsiteX94" fmla="*/ 1131888 w 8999538"/>
              <a:gd name="connsiteY94" fmla="*/ 578644 h 2483644"/>
              <a:gd name="connsiteX95" fmla="*/ 1100138 w 8999538"/>
              <a:gd name="connsiteY95" fmla="*/ 578644 h 2483644"/>
              <a:gd name="connsiteX96" fmla="*/ 1100138 w 8999538"/>
              <a:gd name="connsiteY96" fmla="*/ 540544 h 2483644"/>
              <a:gd name="connsiteX97" fmla="*/ 1062038 w 8999538"/>
              <a:gd name="connsiteY97" fmla="*/ 540544 h 2483644"/>
              <a:gd name="connsiteX98" fmla="*/ 1062038 w 8999538"/>
              <a:gd name="connsiteY98" fmla="*/ 515144 h 2483644"/>
              <a:gd name="connsiteX99" fmla="*/ 1023938 w 8999538"/>
              <a:gd name="connsiteY99" fmla="*/ 515144 h 2483644"/>
              <a:gd name="connsiteX100" fmla="*/ 1023938 w 8999538"/>
              <a:gd name="connsiteY100" fmla="*/ 502444 h 2483644"/>
              <a:gd name="connsiteX101" fmla="*/ 785813 w 8999538"/>
              <a:gd name="connsiteY101" fmla="*/ 500063 h 2483644"/>
              <a:gd name="connsiteX102" fmla="*/ 781051 w 8999538"/>
              <a:gd name="connsiteY102" fmla="*/ 440532 h 2483644"/>
              <a:gd name="connsiteX103" fmla="*/ 748508 w 8999538"/>
              <a:gd name="connsiteY103" fmla="*/ 438945 h 2483644"/>
              <a:gd name="connsiteX104" fmla="*/ 748506 w 8999538"/>
              <a:gd name="connsiteY104" fmla="*/ 350045 h 2483644"/>
              <a:gd name="connsiteX105" fmla="*/ 712788 w 8999538"/>
              <a:gd name="connsiteY105" fmla="*/ 350044 h 2483644"/>
              <a:gd name="connsiteX106" fmla="*/ 712788 w 8999538"/>
              <a:gd name="connsiteY106" fmla="*/ 264317 h 2483644"/>
              <a:gd name="connsiteX107" fmla="*/ 504825 w 8999538"/>
              <a:gd name="connsiteY107" fmla="*/ 261938 h 2483644"/>
              <a:gd name="connsiteX108" fmla="*/ 504825 w 8999538"/>
              <a:gd name="connsiteY108" fmla="*/ 235744 h 2483644"/>
              <a:gd name="connsiteX109" fmla="*/ 376238 w 8999538"/>
              <a:gd name="connsiteY109" fmla="*/ 235744 h 2483644"/>
              <a:gd name="connsiteX110" fmla="*/ 376238 w 8999538"/>
              <a:gd name="connsiteY110" fmla="*/ 108745 h 2483644"/>
              <a:gd name="connsiteX111" fmla="*/ 360363 w 8999538"/>
              <a:gd name="connsiteY111" fmla="*/ 108743 h 2483644"/>
              <a:gd name="connsiteX112" fmla="*/ 362745 w 8999538"/>
              <a:gd name="connsiteY112" fmla="*/ 76994 h 2483644"/>
              <a:gd name="connsiteX113" fmla="*/ 337344 w 8999538"/>
              <a:gd name="connsiteY113" fmla="*/ 76994 h 2483644"/>
              <a:gd name="connsiteX114" fmla="*/ 339724 w 8999538"/>
              <a:gd name="connsiteY114" fmla="*/ 34925 h 2483644"/>
              <a:gd name="connsiteX115" fmla="*/ 268288 w 8999538"/>
              <a:gd name="connsiteY115" fmla="*/ 32544 h 2483644"/>
              <a:gd name="connsiteX116" fmla="*/ 268288 w 8999538"/>
              <a:gd name="connsiteY116" fmla="*/ 19844 h 2483644"/>
              <a:gd name="connsiteX117" fmla="*/ 204788 w 8999538"/>
              <a:gd name="connsiteY117" fmla="*/ 19844 h 2483644"/>
              <a:gd name="connsiteX118" fmla="*/ 202406 w 8999538"/>
              <a:gd name="connsiteY118" fmla="*/ 2381 h 2483644"/>
              <a:gd name="connsiteX119" fmla="*/ 0 w 8999538"/>
              <a:gd name="connsiteY119" fmla="*/ 0 h 2483644"/>
              <a:gd name="connsiteX0" fmla="*/ 8999538 w 8999538"/>
              <a:gd name="connsiteY0" fmla="*/ 2481263 h 2481263"/>
              <a:gd name="connsiteX1" fmla="*/ 7304088 w 8999538"/>
              <a:gd name="connsiteY1" fmla="*/ 2481263 h 2481263"/>
              <a:gd name="connsiteX2" fmla="*/ 7304088 w 8999538"/>
              <a:gd name="connsiteY2" fmla="*/ 2386013 h 2481263"/>
              <a:gd name="connsiteX3" fmla="*/ 6745288 w 8999538"/>
              <a:gd name="connsiteY3" fmla="*/ 2386013 h 2481263"/>
              <a:gd name="connsiteX4" fmla="*/ 6745288 w 8999538"/>
              <a:gd name="connsiteY4" fmla="*/ 2322513 h 2481263"/>
              <a:gd name="connsiteX5" fmla="*/ 5634038 w 8999538"/>
              <a:gd name="connsiteY5" fmla="*/ 2322513 h 2481263"/>
              <a:gd name="connsiteX6" fmla="*/ 5634038 w 8999538"/>
              <a:gd name="connsiteY6" fmla="*/ 2259013 h 2481263"/>
              <a:gd name="connsiteX7" fmla="*/ 5411788 w 8999538"/>
              <a:gd name="connsiteY7" fmla="*/ 2259013 h 2481263"/>
              <a:gd name="connsiteX8" fmla="*/ 5411788 w 8999538"/>
              <a:gd name="connsiteY8" fmla="*/ 2220913 h 2481263"/>
              <a:gd name="connsiteX9" fmla="*/ 5062538 w 8999538"/>
              <a:gd name="connsiteY9" fmla="*/ 2220913 h 2481263"/>
              <a:gd name="connsiteX10" fmla="*/ 5062538 w 8999538"/>
              <a:gd name="connsiteY10" fmla="*/ 2163763 h 2481263"/>
              <a:gd name="connsiteX11" fmla="*/ 4852988 w 8999538"/>
              <a:gd name="connsiteY11" fmla="*/ 2163763 h 2481263"/>
              <a:gd name="connsiteX12" fmla="*/ 4852988 w 8999538"/>
              <a:gd name="connsiteY12" fmla="*/ 2119313 h 2481263"/>
              <a:gd name="connsiteX13" fmla="*/ 4211638 w 8999538"/>
              <a:gd name="connsiteY13" fmla="*/ 2119313 h 2481263"/>
              <a:gd name="connsiteX14" fmla="*/ 4211638 w 8999538"/>
              <a:gd name="connsiteY14" fmla="*/ 2074863 h 2481263"/>
              <a:gd name="connsiteX15" fmla="*/ 4008438 w 8999538"/>
              <a:gd name="connsiteY15" fmla="*/ 2074863 h 2481263"/>
              <a:gd name="connsiteX16" fmla="*/ 4008438 w 8999538"/>
              <a:gd name="connsiteY16" fmla="*/ 2074863 h 2481263"/>
              <a:gd name="connsiteX17" fmla="*/ 3970338 w 8999538"/>
              <a:gd name="connsiteY17" fmla="*/ 2074863 h 2481263"/>
              <a:gd name="connsiteX18" fmla="*/ 3970338 w 8999538"/>
              <a:gd name="connsiteY18" fmla="*/ 1998663 h 2481263"/>
              <a:gd name="connsiteX19" fmla="*/ 3913188 w 8999538"/>
              <a:gd name="connsiteY19" fmla="*/ 1998663 h 2481263"/>
              <a:gd name="connsiteX20" fmla="*/ 3913188 w 8999538"/>
              <a:gd name="connsiteY20" fmla="*/ 1947863 h 2481263"/>
              <a:gd name="connsiteX21" fmla="*/ 3881438 w 8999538"/>
              <a:gd name="connsiteY21" fmla="*/ 1947863 h 2481263"/>
              <a:gd name="connsiteX22" fmla="*/ 3881438 w 8999538"/>
              <a:gd name="connsiteY22" fmla="*/ 1947863 h 2481263"/>
              <a:gd name="connsiteX23" fmla="*/ 3881438 w 8999538"/>
              <a:gd name="connsiteY23" fmla="*/ 1909763 h 2481263"/>
              <a:gd name="connsiteX24" fmla="*/ 3576638 w 8999538"/>
              <a:gd name="connsiteY24" fmla="*/ 1909763 h 2481263"/>
              <a:gd name="connsiteX25" fmla="*/ 3571876 w 8999538"/>
              <a:gd name="connsiteY25" fmla="*/ 1881189 h 2481263"/>
              <a:gd name="connsiteX26" fmla="*/ 3375819 w 8999538"/>
              <a:gd name="connsiteY26" fmla="*/ 1883570 h 2481263"/>
              <a:gd name="connsiteX27" fmla="*/ 3373438 w 8999538"/>
              <a:gd name="connsiteY27" fmla="*/ 1833563 h 2481263"/>
              <a:gd name="connsiteX28" fmla="*/ 3348038 w 8999538"/>
              <a:gd name="connsiteY28" fmla="*/ 1833563 h 2481263"/>
              <a:gd name="connsiteX29" fmla="*/ 3348038 w 8999538"/>
              <a:gd name="connsiteY29" fmla="*/ 1795463 h 2481263"/>
              <a:gd name="connsiteX30" fmla="*/ 3348038 w 8999538"/>
              <a:gd name="connsiteY30" fmla="*/ 1795463 h 2481263"/>
              <a:gd name="connsiteX31" fmla="*/ 3335338 w 8999538"/>
              <a:gd name="connsiteY31" fmla="*/ 1795463 h 2481263"/>
              <a:gd name="connsiteX32" fmla="*/ 3335338 w 8999538"/>
              <a:gd name="connsiteY32" fmla="*/ 1763713 h 2481263"/>
              <a:gd name="connsiteX33" fmla="*/ 3335338 w 8999538"/>
              <a:gd name="connsiteY33" fmla="*/ 1763713 h 2481263"/>
              <a:gd name="connsiteX34" fmla="*/ 3335338 w 8999538"/>
              <a:gd name="connsiteY34" fmla="*/ 1763713 h 2481263"/>
              <a:gd name="connsiteX35" fmla="*/ 3335338 w 8999538"/>
              <a:gd name="connsiteY35" fmla="*/ 1719263 h 2481263"/>
              <a:gd name="connsiteX36" fmla="*/ 3125788 w 8999538"/>
              <a:gd name="connsiteY36" fmla="*/ 1719263 h 2481263"/>
              <a:gd name="connsiteX37" fmla="*/ 3125788 w 8999538"/>
              <a:gd name="connsiteY37" fmla="*/ 1706563 h 2481263"/>
              <a:gd name="connsiteX38" fmla="*/ 3049588 w 8999538"/>
              <a:gd name="connsiteY38" fmla="*/ 1706563 h 2481263"/>
              <a:gd name="connsiteX39" fmla="*/ 3049588 w 8999538"/>
              <a:gd name="connsiteY39" fmla="*/ 1681163 h 2481263"/>
              <a:gd name="connsiteX40" fmla="*/ 2872581 w 8999538"/>
              <a:gd name="connsiteY40" fmla="*/ 1681163 h 2481263"/>
              <a:gd name="connsiteX41" fmla="*/ 2872582 w 8999538"/>
              <a:gd name="connsiteY41" fmla="*/ 1636714 h 2481263"/>
              <a:gd name="connsiteX42" fmla="*/ 2852738 w 8999538"/>
              <a:gd name="connsiteY42" fmla="*/ 1635126 h 2481263"/>
              <a:gd name="connsiteX43" fmla="*/ 2852738 w 8999538"/>
              <a:gd name="connsiteY43" fmla="*/ 1617663 h 2481263"/>
              <a:gd name="connsiteX44" fmla="*/ 2814638 w 8999538"/>
              <a:gd name="connsiteY44" fmla="*/ 1617663 h 2481263"/>
              <a:gd name="connsiteX45" fmla="*/ 2814638 w 8999538"/>
              <a:gd name="connsiteY45" fmla="*/ 1592263 h 2481263"/>
              <a:gd name="connsiteX46" fmla="*/ 2776538 w 8999538"/>
              <a:gd name="connsiteY46" fmla="*/ 1592263 h 2481263"/>
              <a:gd name="connsiteX47" fmla="*/ 2776538 w 8999538"/>
              <a:gd name="connsiteY47" fmla="*/ 1560513 h 2481263"/>
              <a:gd name="connsiteX48" fmla="*/ 2738438 w 8999538"/>
              <a:gd name="connsiteY48" fmla="*/ 1560513 h 2481263"/>
              <a:gd name="connsiteX49" fmla="*/ 2427288 w 8999538"/>
              <a:gd name="connsiteY49" fmla="*/ 1560513 h 2481263"/>
              <a:gd name="connsiteX50" fmla="*/ 2427288 w 8999538"/>
              <a:gd name="connsiteY50" fmla="*/ 1528763 h 2481263"/>
              <a:gd name="connsiteX51" fmla="*/ 2344738 w 8999538"/>
              <a:gd name="connsiteY51" fmla="*/ 1528763 h 2481263"/>
              <a:gd name="connsiteX52" fmla="*/ 2344738 w 8999538"/>
              <a:gd name="connsiteY52" fmla="*/ 1503363 h 2481263"/>
              <a:gd name="connsiteX53" fmla="*/ 2312988 w 8999538"/>
              <a:gd name="connsiteY53" fmla="*/ 1503363 h 2481263"/>
              <a:gd name="connsiteX54" fmla="*/ 2312988 w 8999538"/>
              <a:gd name="connsiteY54" fmla="*/ 1471613 h 2481263"/>
              <a:gd name="connsiteX55" fmla="*/ 2287588 w 8999538"/>
              <a:gd name="connsiteY55" fmla="*/ 1471613 h 2481263"/>
              <a:gd name="connsiteX56" fmla="*/ 2287588 w 8999538"/>
              <a:gd name="connsiteY56" fmla="*/ 1446213 h 2481263"/>
              <a:gd name="connsiteX57" fmla="*/ 2268538 w 8999538"/>
              <a:gd name="connsiteY57" fmla="*/ 1446213 h 2481263"/>
              <a:gd name="connsiteX58" fmla="*/ 2268538 w 8999538"/>
              <a:gd name="connsiteY58" fmla="*/ 1331913 h 2481263"/>
              <a:gd name="connsiteX59" fmla="*/ 2236788 w 8999538"/>
              <a:gd name="connsiteY59" fmla="*/ 1331913 h 2481263"/>
              <a:gd name="connsiteX60" fmla="*/ 2236789 w 8999538"/>
              <a:gd name="connsiteY60" fmla="*/ 1300957 h 2481263"/>
              <a:gd name="connsiteX61" fmla="*/ 2220119 w 8999538"/>
              <a:gd name="connsiteY61" fmla="*/ 1296194 h 2481263"/>
              <a:gd name="connsiteX62" fmla="*/ 2217738 w 8999538"/>
              <a:gd name="connsiteY62" fmla="*/ 1262063 h 2481263"/>
              <a:gd name="connsiteX63" fmla="*/ 2166938 w 8999538"/>
              <a:gd name="connsiteY63" fmla="*/ 1262063 h 2481263"/>
              <a:gd name="connsiteX64" fmla="*/ 2166938 w 8999538"/>
              <a:gd name="connsiteY64" fmla="*/ 1223963 h 2481263"/>
              <a:gd name="connsiteX65" fmla="*/ 2065338 w 8999538"/>
              <a:gd name="connsiteY65" fmla="*/ 1223963 h 2481263"/>
              <a:gd name="connsiteX66" fmla="*/ 2065338 w 8999538"/>
              <a:gd name="connsiteY66" fmla="*/ 1179513 h 2481263"/>
              <a:gd name="connsiteX67" fmla="*/ 1916906 w 8999538"/>
              <a:gd name="connsiteY67" fmla="*/ 1184276 h 2481263"/>
              <a:gd name="connsiteX68" fmla="*/ 1912144 w 8999538"/>
              <a:gd name="connsiteY68" fmla="*/ 1160463 h 2481263"/>
              <a:gd name="connsiteX69" fmla="*/ 1849438 w 8999538"/>
              <a:gd name="connsiteY69" fmla="*/ 1160463 h 2481263"/>
              <a:gd name="connsiteX70" fmla="*/ 1849438 w 8999538"/>
              <a:gd name="connsiteY70" fmla="*/ 1122363 h 2481263"/>
              <a:gd name="connsiteX71" fmla="*/ 1754188 w 8999538"/>
              <a:gd name="connsiteY71" fmla="*/ 1122363 h 2481263"/>
              <a:gd name="connsiteX72" fmla="*/ 1754188 w 8999538"/>
              <a:gd name="connsiteY72" fmla="*/ 1096963 h 2481263"/>
              <a:gd name="connsiteX73" fmla="*/ 1697038 w 8999538"/>
              <a:gd name="connsiteY73" fmla="*/ 1096963 h 2481263"/>
              <a:gd name="connsiteX74" fmla="*/ 1697038 w 8999538"/>
              <a:gd name="connsiteY74" fmla="*/ 1052513 h 2481263"/>
              <a:gd name="connsiteX75" fmla="*/ 1684338 w 8999538"/>
              <a:gd name="connsiteY75" fmla="*/ 1052513 h 2481263"/>
              <a:gd name="connsiteX76" fmla="*/ 1684338 w 8999538"/>
              <a:gd name="connsiteY76" fmla="*/ 944563 h 2481263"/>
              <a:gd name="connsiteX77" fmla="*/ 1646238 w 8999538"/>
              <a:gd name="connsiteY77" fmla="*/ 944563 h 2481263"/>
              <a:gd name="connsiteX78" fmla="*/ 1646238 w 8999538"/>
              <a:gd name="connsiteY78" fmla="*/ 855663 h 2481263"/>
              <a:gd name="connsiteX79" fmla="*/ 1620838 w 8999538"/>
              <a:gd name="connsiteY79" fmla="*/ 855663 h 2481263"/>
              <a:gd name="connsiteX80" fmla="*/ 1620838 w 8999538"/>
              <a:gd name="connsiteY80" fmla="*/ 785813 h 2481263"/>
              <a:gd name="connsiteX81" fmla="*/ 1589088 w 8999538"/>
              <a:gd name="connsiteY81" fmla="*/ 785813 h 2481263"/>
              <a:gd name="connsiteX82" fmla="*/ 1589088 w 8999538"/>
              <a:gd name="connsiteY82" fmla="*/ 766763 h 2481263"/>
              <a:gd name="connsiteX83" fmla="*/ 1474788 w 8999538"/>
              <a:gd name="connsiteY83" fmla="*/ 766763 h 2481263"/>
              <a:gd name="connsiteX84" fmla="*/ 1474788 w 8999538"/>
              <a:gd name="connsiteY84" fmla="*/ 741363 h 2481263"/>
              <a:gd name="connsiteX85" fmla="*/ 1404938 w 8999538"/>
              <a:gd name="connsiteY85" fmla="*/ 741363 h 2481263"/>
              <a:gd name="connsiteX86" fmla="*/ 1404938 w 8999538"/>
              <a:gd name="connsiteY86" fmla="*/ 703263 h 2481263"/>
              <a:gd name="connsiteX87" fmla="*/ 1347788 w 8999538"/>
              <a:gd name="connsiteY87" fmla="*/ 703263 h 2481263"/>
              <a:gd name="connsiteX88" fmla="*/ 1347788 w 8999538"/>
              <a:gd name="connsiteY88" fmla="*/ 671513 h 2481263"/>
              <a:gd name="connsiteX89" fmla="*/ 1252538 w 8999538"/>
              <a:gd name="connsiteY89" fmla="*/ 671513 h 2481263"/>
              <a:gd name="connsiteX90" fmla="*/ 1252538 w 8999538"/>
              <a:gd name="connsiteY90" fmla="*/ 653257 h 2481263"/>
              <a:gd name="connsiteX91" fmla="*/ 1196182 w 8999538"/>
              <a:gd name="connsiteY91" fmla="*/ 655638 h 2481263"/>
              <a:gd name="connsiteX92" fmla="*/ 1196182 w 8999538"/>
              <a:gd name="connsiteY92" fmla="*/ 633413 h 2481263"/>
              <a:gd name="connsiteX93" fmla="*/ 1131888 w 8999538"/>
              <a:gd name="connsiteY93" fmla="*/ 633413 h 2481263"/>
              <a:gd name="connsiteX94" fmla="*/ 1131888 w 8999538"/>
              <a:gd name="connsiteY94" fmla="*/ 576263 h 2481263"/>
              <a:gd name="connsiteX95" fmla="*/ 1100138 w 8999538"/>
              <a:gd name="connsiteY95" fmla="*/ 576263 h 2481263"/>
              <a:gd name="connsiteX96" fmla="*/ 1100138 w 8999538"/>
              <a:gd name="connsiteY96" fmla="*/ 538163 h 2481263"/>
              <a:gd name="connsiteX97" fmla="*/ 1062038 w 8999538"/>
              <a:gd name="connsiteY97" fmla="*/ 538163 h 2481263"/>
              <a:gd name="connsiteX98" fmla="*/ 1062038 w 8999538"/>
              <a:gd name="connsiteY98" fmla="*/ 512763 h 2481263"/>
              <a:gd name="connsiteX99" fmla="*/ 1023938 w 8999538"/>
              <a:gd name="connsiteY99" fmla="*/ 512763 h 2481263"/>
              <a:gd name="connsiteX100" fmla="*/ 1023938 w 8999538"/>
              <a:gd name="connsiteY100" fmla="*/ 500063 h 2481263"/>
              <a:gd name="connsiteX101" fmla="*/ 785813 w 8999538"/>
              <a:gd name="connsiteY101" fmla="*/ 497682 h 2481263"/>
              <a:gd name="connsiteX102" fmla="*/ 781051 w 8999538"/>
              <a:gd name="connsiteY102" fmla="*/ 438151 h 2481263"/>
              <a:gd name="connsiteX103" fmla="*/ 748508 w 8999538"/>
              <a:gd name="connsiteY103" fmla="*/ 436564 h 2481263"/>
              <a:gd name="connsiteX104" fmla="*/ 748506 w 8999538"/>
              <a:gd name="connsiteY104" fmla="*/ 347664 h 2481263"/>
              <a:gd name="connsiteX105" fmla="*/ 712788 w 8999538"/>
              <a:gd name="connsiteY105" fmla="*/ 347663 h 2481263"/>
              <a:gd name="connsiteX106" fmla="*/ 712788 w 8999538"/>
              <a:gd name="connsiteY106" fmla="*/ 261936 h 2481263"/>
              <a:gd name="connsiteX107" fmla="*/ 504825 w 8999538"/>
              <a:gd name="connsiteY107" fmla="*/ 259557 h 2481263"/>
              <a:gd name="connsiteX108" fmla="*/ 504825 w 8999538"/>
              <a:gd name="connsiteY108" fmla="*/ 233363 h 2481263"/>
              <a:gd name="connsiteX109" fmla="*/ 376238 w 8999538"/>
              <a:gd name="connsiteY109" fmla="*/ 233363 h 2481263"/>
              <a:gd name="connsiteX110" fmla="*/ 376238 w 8999538"/>
              <a:gd name="connsiteY110" fmla="*/ 106364 h 2481263"/>
              <a:gd name="connsiteX111" fmla="*/ 360363 w 8999538"/>
              <a:gd name="connsiteY111" fmla="*/ 106362 h 2481263"/>
              <a:gd name="connsiteX112" fmla="*/ 362745 w 8999538"/>
              <a:gd name="connsiteY112" fmla="*/ 74613 h 2481263"/>
              <a:gd name="connsiteX113" fmla="*/ 337344 w 8999538"/>
              <a:gd name="connsiteY113" fmla="*/ 74613 h 2481263"/>
              <a:gd name="connsiteX114" fmla="*/ 339724 w 8999538"/>
              <a:gd name="connsiteY114" fmla="*/ 32544 h 2481263"/>
              <a:gd name="connsiteX115" fmla="*/ 268288 w 8999538"/>
              <a:gd name="connsiteY115" fmla="*/ 30163 h 2481263"/>
              <a:gd name="connsiteX116" fmla="*/ 268288 w 8999538"/>
              <a:gd name="connsiteY116" fmla="*/ 17463 h 2481263"/>
              <a:gd name="connsiteX117" fmla="*/ 204788 w 8999538"/>
              <a:gd name="connsiteY117" fmla="*/ 17463 h 2481263"/>
              <a:gd name="connsiteX118" fmla="*/ 202406 w 8999538"/>
              <a:gd name="connsiteY118" fmla="*/ 0 h 2481263"/>
              <a:gd name="connsiteX119" fmla="*/ 0 w 8999538"/>
              <a:gd name="connsiteY119" fmla="*/ 1 h 2481263"/>
              <a:gd name="connsiteX0" fmla="*/ 8999538 w 8999538"/>
              <a:gd name="connsiteY0" fmla="*/ 2481263 h 2481263"/>
              <a:gd name="connsiteX1" fmla="*/ 7304088 w 8999538"/>
              <a:gd name="connsiteY1" fmla="*/ 2481263 h 2481263"/>
              <a:gd name="connsiteX2" fmla="*/ 7304088 w 8999538"/>
              <a:gd name="connsiteY2" fmla="*/ 2386013 h 2481263"/>
              <a:gd name="connsiteX3" fmla="*/ 6745288 w 8999538"/>
              <a:gd name="connsiteY3" fmla="*/ 2386013 h 2481263"/>
              <a:gd name="connsiteX4" fmla="*/ 6745288 w 8999538"/>
              <a:gd name="connsiteY4" fmla="*/ 2322513 h 2481263"/>
              <a:gd name="connsiteX5" fmla="*/ 5634038 w 8999538"/>
              <a:gd name="connsiteY5" fmla="*/ 2322513 h 2481263"/>
              <a:gd name="connsiteX6" fmla="*/ 5634038 w 8999538"/>
              <a:gd name="connsiteY6" fmla="*/ 2259013 h 2481263"/>
              <a:gd name="connsiteX7" fmla="*/ 5411788 w 8999538"/>
              <a:gd name="connsiteY7" fmla="*/ 2259013 h 2481263"/>
              <a:gd name="connsiteX8" fmla="*/ 5411788 w 8999538"/>
              <a:gd name="connsiteY8" fmla="*/ 2220913 h 2481263"/>
              <a:gd name="connsiteX9" fmla="*/ 5062538 w 8999538"/>
              <a:gd name="connsiteY9" fmla="*/ 2220913 h 2481263"/>
              <a:gd name="connsiteX10" fmla="*/ 5062538 w 8999538"/>
              <a:gd name="connsiteY10" fmla="*/ 2163763 h 2481263"/>
              <a:gd name="connsiteX11" fmla="*/ 4852988 w 8999538"/>
              <a:gd name="connsiteY11" fmla="*/ 2163763 h 2481263"/>
              <a:gd name="connsiteX12" fmla="*/ 4852988 w 8999538"/>
              <a:gd name="connsiteY12" fmla="*/ 2119313 h 2481263"/>
              <a:gd name="connsiteX13" fmla="*/ 4211638 w 8999538"/>
              <a:gd name="connsiteY13" fmla="*/ 2119313 h 2481263"/>
              <a:gd name="connsiteX14" fmla="*/ 4211638 w 8999538"/>
              <a:gd name="connsiteY14" fmla="*/ 2074863 h 2481263"/>
              <a:gd name="connsiteX15" fmla="*/ 4008438 w 8999538"/>
              <a:gd name="connsiteY15" fmla="*/ 2074863 h 2481263"/>
              <a:gd name="connsiteX16" fmla="*/ 4008438 w 8999538"/>
              <a:gd name="connsiteY16" fmla="*/ 2074863 h 2481263"/>
              <a:gd name="connsiteX17" fmla="*/ 3970338 w 8999538"/>
              <a:gd name="connsiteY17" fmla="*/ 2074863 h 2481263"/>
              <a:gd name="connsiteX18" fmla="*/ 3970338 w 8999538"/>
              <a:gd name="connsiteY18" fmla="*/ 1998663 h 2481263"/>
              <a:gd name="connsiteX19" fmla="*/ 3913188 w 8999538"/>
              <a:gd name="connsiteY19" fmla="*/ 1998663 h 2481263"/>
              <a:gd name="connsiteX20" fmla="*/ 3913188 w 8999538"/>
              <a:gd name="connsiteY20" fmla="*/ 1947863 h 2481263"/>
              <a:gd name="connsiteX21" fmla="*/ 3881438 w 8999538"/>
              <a:gd name="connsiteY21" fmla="*/ 1947863 h 2481263"/>
              <a:gd name="connsiteX22" fmla="*/ 3881438 w 8999538"/>
              <a:gd name="connsiteY22" fmla="*/ 1947863 h 2481263"/>
              <a:gd name="connsiteX23" fmla="*/ 3881438 w 8999538"/>
              <a:gd name="connsiteY23" fmla="*/ 1909763 h 2481263"/>
              <a:gd name="connsiteX24" fmla="*/ 3576638 w 8999538"/>
              <a:gd name="connsiteY24" fmla="*/ 1909763 h 2481263"/>
              <a:gd name="connsiteX25" fmla="*/ 3571876 w 8999538"/>
              <a:gd name="connsiteY25" fmla="*/ 1881189 h 2481263"/>
              <a:gd name="connsiteX26" fmla="*/ 3375819 w 8999538"/>
              <a:gd name="connsiteY26" fmla="*/ 1883570 h 2481263"/>
              <a:gd name="connsiteX27" fmla="*/ 3373438 w 8999538"/>
              <a:gd name="connsiteY27" fmla="*/ 1833563 h 2481263"/>
              <a:gd name="connsiteX28" fmla="*/ 3348038 w 8999538"/>
              <a:gd name="connsiteY28" fmla="*/ 1833563 h 2481263"/>
              <a:gd name="connsiteX29" fmla="*/ 3348038 w 8999538"/>
              <a:gd name="connsiteY29" fmla="*/ 1795463 h 2481263"/>
              <a:gd name="connsiteX30" fmla="*/ 3348038 w 8999538"/>
              <a:gd name="connsiteY30" fmla="*/ 1795463 h 2481263"/>
              <a:gd name="connsiteX31" fmla="*/ 3335338 w 8999538"/>
              <a:gd name="connsiteY31" fmla="*/ 1795463 h 2481263"/>
              <a:gd name="connsiteX32" fmla="*/ 3335338 w 8999538"/>
              <a:gd name="connsiteY32" fmla="*/ 1763713 h 2481263"/>
              <a:gd name="connsiteX33" fmla="*/ 3335338 w 8999538"/>
              <a:gd name="connsiteY33" fmla="*/ 1763713 h 2481263"/>
              <a:gd name="connsiteX34" fmla="*/ 3335338 w 8999538"/>
              <a:gd name="connsiteY34" fmla="*/ 1763713 h 2481263"/>
              <a:gd name="connsiteX35" fmla="*/ 3335338 w 8999538"/>
              <a:gd name="connsiteY35" fmla="*/ 1719263 h 2481263"/>
              <a:gd name="connsiteX36" fmla="*/ 3135313 w 8999538"/>
              <a:gd name="connsiteY36" fmla="*/ 1733550 h 2481263"/>
              <a:gd name="connsiteX37" fmla="*/ 3125788 w 8999538"/>
              <a:gd name="connsiteY37" fmla="*/ 1706563 h 2481263"/>
              <a:gd name="connsiteX38" fmla="*/ 3049588 w 8999538"/>
              <a:gd name="connsiteY38" fmla="*/ 1706563 h 2481263"/>
              <a:gd name="connsiteX39" fmla="*/ 3049588 w 8999538"/>
              <a:gd name="connsiteY39" fmla="*/ 1681163 h 2481263"/>
              <a:gd name="connsiteX40" fmla="*/ 2872581 w 8999538"/>
              <a:gd name="connsiteY40" fmla="*/ 1681163 h 2481263"/>
              <a:gd name="connsiteX41" fmla="*/ 2872582 w 8999538"/>
              <a:gd name="connsiteY41" fmla="*/ 1636714 h 2481263"/>
              <a:gd name="connsiteX42" fmla="*/ 2852738 w 8999538"/>
              <a:gd name="connsiteY42" fmla="*/ 1635126 h 2481263"/>
              <a:gd name="connsiteX43" fmla="*/ 2852738 w 8999538"/>
              <a:gd name="connsiteY43" fmla="*/ 1617663 h 2481263"/>
              <a:gd name="connsiteX44" fmla="*/ 2814638 w 8999538"/>
              <a:gd name="connsiteY44" fmla="*/ 1617663 h 2481263"/>
              <a:gd name="connsiteX45" fmla="*/ 2814638 w 8999538"/>
              <a:gd name="connsiteY45" fmla="*/ 1592263 h 2481263"/>
              <a:gd name="connsiteX46" fmla="*/ 2776538 w 8999538"/>
              <a:gd name="connsiteY46" fmla="*/ 1592263 h 2481263"/>
              <a:gd name="connsiteX47" fmla="*/ 2776538 w 8999538"/>
              <a:gd name="connsiteY47" fmla="*/ 1560513 h 2481263"/>
              <a:gd name="connsiteX48" fmla="*/ 2738438 w 8999538"/>
              <a:gd name="connsiteY48" fmla="*/ 1560513 h 2481263"/>
              <a:gd name="connsiteX49" fmla="*/ 2427288 w 8999538"/>
              <a:gd name="connsiteY49" fmla="*/ 1560513 h 2481263"/>
              <a:gd name="connsiteX50" fmla="*/ 2427288 w 8999538"/>
              <a:gd name="connsiteY50" fmla="*/ 1528763 h 2481263"/>
              <a:gd name="connsiteX51" fmla="*/ 2344738 w 8999538"/>
              <a:gd name="connsiteY51" fmla="*/ 1528763 h 2481263"/>
              <a:gd name="connsiteX52" fmla="*/ 2344738 w 8999538"/>
              <a:gd name="connsiteY52" fmla="*/ 1503363 h 2481263"/>
              <a:gd name="connsiteX53" fmla="*/ 2312988 w 8999538"/>
              <a:gd name="connsiteY53" fmla="*/ 1503363 h 2481263"/>
              <a:gd name="connsiteX54" fmla="*/ 2312988 w 8999538"/>
              <a:gd name="connsiteY54" fmla="*/ 1471613 h 2481263"/>
              <a:gd name="connsiteX55" fmla="*/ 2287588 w 8999538"/>
              <a:gd name="connsiteY55" fmla="*/ 1471613 h 2481263"/>
              <a:gd name="connsiteX56" fmla="*/ 2287588 w 8999538"/>
              <a:gd name="connsiteY56" fmla="*/ 1446213 h 2481263"/>
              <a:gd name="connsiteX57" fmla="*/ 2268538 w 8999538"/>
              <a:gd name="connsiteY57" fmla="*/ 1446213 h 2481263"/>
              <a:gd name="connsiteX58" fmla="*/ 2268538 w 8999538"/>
              <a:gd name="connsiteY58" fmla="*/ 1331913 h 2481263"/>
              <a:gd name="connsiteX59" fmla="*/ 2236788 w 8999538"/>
              <a:gd name="connsiteY59" fmla="*/ 1331913 h 2481263"/>
              <a:gd name="connsiteX60" fmla="*/ 2236789 w 8999538"/>
              <a:gd name="connsiteY60" fmla="*/ 1300957 h 2481263"/>
              <a:gd name="connsiteX61" fmla="*/ 2220119 w 8999538"/>
              <a:gd name="connsiteY61" fmla="*/ 1296194 h 2481263"/>
              <a:gd name="connsiteX62" fmla="*/ 2217738 w 8999538"/>
              <a:gd name="connsiteY62" fmla="*/ 1262063 h 2481263"/>
              <a:gd name="connsiteX63" fmla="*/ 2166938 w 8999538"/>
              <a:gd name="connsiteY63" fmla="*/ 1262063 h 2481263"/>
              <a:gd name="connsiteX64" fmla="*/ 2166938 w 8999538"/>
              <a:gd name="connsiteY64" fmla="*/ 1223963 h 2481263"/>
              <a:gd name="connsiteX65" fmla="*/ 2065338 w 8999538"/>
              <a:gd name="connsiteY65" fmla="*/ 1223963 h 2481263"/>
              <a:gd name="connsiteX66" fmla="*/ 2065338 w 8999538"/>
              <a:gd name="connsiteY66" fmla="*/ 1179513 h 2481263"/>
              <a:gd name="connsiteX67" fmla="*/ 1916906 w 8999538"/>
              <a:gd name="connsiteY67" fmla="*/ 1184276 h 2481263"/>
              <a:gd name="connsiteX68" fmla="*/ 1912144 w 8999538"/>
              <a:gd name="connsiteY68" fmla="*/ 1160463 h 2481263"/>
              <a:gd name="connsiteX69" fmla="*/ 1849438 w 8999538"/>
              <a:gd name="connsiteY69" fmla="*/ 1160463 h 2481263"/>
              <a:gd name="connsiteX70" fmla="*/ 1849438 w 8999538"/>
              <a:gd name="connsiteY70" fmla="*/ 1122363 h 2481263"/>
              <a:gd name="connsiteX71" fmla="*/ 1754188 w 8999538"/>
              <a:gd name="connsiteY71" fmla="*/ 1122363 h 2481263"/>
              <a:gd name="connsiteX72" fmla="*/ 1754188 w 8999538"/>
              <a:gd name="connsiteY72" fmla="*/ 1096963 h 2481263"/>
              <a:gd name="connsiteX73" fmla="*/ 1697038 w 8999538"/>
              <a:gd name="connsiteY73" fmla="*/ 1096963 h 2481263"/>
              <a:gd name="connsiteX74" fmla="*/ 1697038 w 8999538"/>
              <a:gd name="connsiteY74" fmla="*/ 1052513 h 2481263"/>
              <a:gd name="connsiteX75" fmla="*/ 1684338 w 8999538"/>
              <a:gd name="connsiteY75" fmla="*/ 1052513 h 2481263"/>
              <a:gd name="connsiteX76" fmla="*/ 1684338 w 8999538"/>
              <a:gd name="connsiteY76" fmla="*/ 944563 h 2481263"/>
              <a:gd name="connsiteX77" fmla="*/ 1646238 w 8999538"/>
              <a:gd name="connsiteY77" fmla="*/ 944563 h 2481263"/>
              <a:gd name="connsiteX78" fmla="*/ 1646238 w 8999538"/>
              <a:gd name="connsiteY78" fmla="*/ 855663 h 2481263"/>
              <a:gd name="connsiteX79" fmla="*/ 1620838 w 8999538"/>
              <a:gd name="connsiteY79" fmla="*/ 855663 h 2481263"/>
              <a:gd name="connsiteX80" fmla="*/ 1620838 w 8999538"/>
              <a:gd name="connsiteY80" fmla="*/ 785813 h 2481263"/>
              <a:gd name="connsiteX81" fmla="*/ 1589088 w 8999538"/>
              <a:gd name="connsiteY81" fmla="*/ 785813 h 2481263"/>
              <a:gd name="connsiteX82" fmla="*/ 1589088 w 8999538"/>
              <a:gd name="connsiteY82" fmla="*/ 766763 h 2481263"/>
              <a:gd name="connsiteX83" fmla="*/ 1474788 w 8999538"/>
              <a:gd name="connsiteY83" fmla="*/ 766763 h 2481263"/>
              <a:gd name="connsiteX84" fmla="*/ 1474788 w 8999538"/>
              <a:gd name="connsiteY84" fmla="*/ 741363 h 2481263"/>
              <a:gd name="connsiteX85" fmla="*/ 1404938 w 8999538"/>
              <a:gd name="connsiteY85" fmla="*/ 741363 h 2481263"/>
              <a:gd name="connsiteX86" fmla="*/ 1404938 w 8999538"/>
              <a:gd name="connsiteY86" fmla="*/ 703263 h 2481263"/>
              <a:gd name="connsiteX87" fmla="*/ 1347788 w 8999538"/>
              <a:gd name="connsiteY87" fmla="*/ 703263 h 2481263"/>
              <a:gd name="connsiteX88" fmla="*/ 1347788 w 8999538"/>
              <a:gd name="connsiteY88" fmla="*/ 671513 h 2481263"/>
              <a:gd name="connsiteX89" fmla="*/ 1252538 w 8999538"/>
              <a:gd name="connsiteY89" fmla="*/ 671513 h 2481263"/>
              <a:gd name="connsiteX90" fmla="*/ 1252538 w 8999538"/>
              <a:gd name="connsiteY90" fmla="*/ 653257 h 2481263"/>
              <a:gd name="connsiteX91" fmla="*/ 1196182 w 8999538"/>
              <a:gd name="connsiteY91" fmla="*/ 655638 h 2481263"/>
              <a:gd name="connsiteX92" fmla="*/ 1196182 w 8999538"/>
              <a:gd name="connsiteY92" fmla="*/ 633413 h 2481263"/>
              <a:gd name="connsiteX93" fmla="*/ 1131888 w 8999538"/>
              <a:gd name="connsiteY93" fmla="*/ 633413 h 2481263"/>
              <a:gd name="connsiteX94" fmla="*/ 1131888 w 8999538"/>
              <a:gd name="connsiteY94" fmla="*/ 576263 h 2481263"/>
              <a:gd name="connsiteX95" fmla="*/ 1100138 w 8999538"/>
              <a:gd name="connsiteY95" fmla="*/ 576263 h 2481263"/>
              <a:gd name="connsiteX96" fmla="*/ 1100138 w 8999538"/>
              <a:gd name="connsiteY96" fmla="*/ 538163 h 2481263"/>
              <a:gd name="connsiteX97" fmla="*/ 1062038 w 8999538"/>
              <a:gd name="connsiteY97" fmla="*/ 538163 h 2481263"/>
              <a:gd name="connsiteX98" fmla="*/ 1062038 w 8999538"/>
              <a:gd name="connsiteY98" fmla="*/ 512763 h 2481263"/>
              <a:gd name="connsiteX99" fmla="*/ 1023938 w 8999538"/>
              <a:gd name="connsiteY99" fmla="*/ 512763 h 2481263"/>
              <a:gd name="connsiteX100" fmla="*/ 1023938 w 8999538"/>
              <a:gd name="connsiteY100" fmla="*/ 500063 h 2481263"/>
              <a:gd name="connsiteX101" fmla="*/ 785813 w 8999538"/>
              <a:gd name="connsiteY101" fmla="*/ 497682 h 2481263"/>
              <a:gd name="connsiteX102" fmla="*/ 781051 w 8999538"/>
              <a:gd name="connsiteY102" fmla="*/ 438151 h 2481263"/>
              <a:gd name="connsiteX103" fmla="*/ 748508 w 8999538"/>
              <a:gd name="connsiteY103" fmla="*/ 436564 h 2481263"/>
              <a:gd name="connsiteX104" fmla="*/ 748506 w 8999538"/>
              <a:gd name="connsiteY104" fmla="*/ 347664 h 2481263"/>
              <a:gd name="connsiteX105" fmla="*/ 712788 w 8999538"/>
              <a:gd name="connsiteY105" fmla="*/ 347663 h 2481263"/>
              <a:gd name="connsiteX106" fmla="*/ 712788 w 8999538"/>
              <a:gd name="connsiteY106" fmla="*/ 261936 h 2481263"/>
              <a:gd name="connsiteX107" fmla="*/ 504825 w 8999538"/>
              <a:gd name="connsiteY107" fmla="*/ 259557 h 2481263"/>
              <a:gd name="connsiteX108" fmla="*/ 504825 w 8999538"/>
              <a:gd name="connsiteY108" fmla="*/ 233363 h 2481263"/>
              <a:gd name="connsiteX109" fmla="*/ 376238 w 8999538"/>
              <a:gd name="connsiteY109" fmla="*/ 233363 h 2481263"/>
              <a:gd name="connsiteX110" fmla="*/ 376238 w 8999538"/>
              <a:gd name="connsiteY110" fmla="*/ 106364 h 2481263"/>
              <a:gd name="connsiteX111" fmla="*/ 360363 w 8999538"/>
              <a:gd name="connsiteY111" fmla="*/ 106362 h 2481263"/>
              <a:gd name="connsiteX112" fmla="*/ 362745 w 8999538"/>
              <a:gd name="connsiteY112" fmla="*/ 74613 h 2481263"/>
              <a:gd name="connsiteX113" fmla="*/ 337344 w 8999538"/>
              <a:gd name="connsiteY113" fmla="*/ 74613 h 2481263"/>
              <a:gd name="connsiteX114" fmla="*/ 339724 w 8999538"/>
              <a:gd name="connsiteY114" fmla="*/ 32544 h 2481263"/>
              <a:gd name="connsiteX115" fmla="*/ 268288 w 8999538"/>
              <a:gd name="connsiteY115" fmla="*/ 30163 h 2481263"/>
              <a:gd name="connsiteX116" fmla="*/ 268288 w 8999538"/>
              <a:gd name="connsiteY116" fmla="*/ 17463 h 2481263"/>
              <a:gd name="connsiteX117" fmla="*/ 204788 w 8999538"/>
              <a:gd name="connsiteY117" fmla="*/ 17463 h 2481263"/>
              <a:gd name="connsiteX118" fmla="*/ 202406 w 8999538"/>
              <a:gd name="connsiteY118" fmla="*/ 0 h 2481263"/>
              <a:gd name="connsiteX119" fmla="*/ 0 w 8999538"/>
              <a:gd name="connsiteY119" fmla="*/ 1 h 2481263"/>
              <a:gd name="connsiteX0" fmla="*/ 8999538 w 8999538"/>
              <a:gd name="connsiteY0" fmla="*/ 2481263 h 2481263"/>
              <a:gd name="connsiteX1" fmla="*/ 7304088 w 8999538"/>
              <a:gd name="connsiteY1" fmla="*/ 2481263 h 2481263"/>
              <a:gd name="connsiteX2" fmla="*/ 7304088 w 8999538"/>
              <a:gd name="connsiteY2" fmla="*/ 2386013 h 2481263"/>
              <a:gd name="connsiteX3" fmla="*/ 6745288 w 8999538"/>
              <a:gd name="connsiteY3" fmla="*/ 2386013 h 2481263"/>
              <a:gd name="connsiteX4" fmla="*/ 6745288 w 8999538"/>
              <a:gd name="connsiteY4" fmla="*/ 2322513 h 2481263"/>
              <a:gd name="connsiteX5" fmla="*/ 5634038 w 8999538"/>
              <a:gd name="connsiteY5" fmla="*/ 2322513 h 2481263"/>
              <a:gd name="connsiteX6" fmla="*/ 5634038 w 8999538"/>
              <a:gd name="connsiteY6" fmla="*/ 2259013 h 2481263"/>
              <a:gd name="connsiteX7" fmla="*/ 5411788 w 8999538"/>
              <a:gd name="connsiteY7" fmla="*/ 2259013 h 2481263"/>
              <a:gd name="connsiteX8" fmla="*/ 5411788 w 8999538"/>
              <a:gd name="connsiteY8" fmla="*/ 2220913 h 2481263"/>
              <a:gd name="connsiteX9" fmla="*/ 5062538 w 8999538"/>
              <a:gd name="connsiteY9" fmla="*/ 2220913 h 2481263"/>
              <a:gd name="connsiteX10" fmla="*/ 5062538 w 8999538"/>
              <a:gd name="connsiteY10" fmla="*/ 2163763 h 2481263"/>
              <a:gd name="connsiteX11" fmla="*/ 4852988 w 8999538"/>
              <a:gd name="connsiteY11" fmla="*/ 2163763 h 2481263"/>
              <a:gd name="connsiteX12" fmla="*/ 4852988 w 8999538"/>
              <a:gd name="connsiteY12" fmla="*/ 2119313 h 2481263"/>
              <a:gd name="connsiteX13" fmla="*/ 4211638 w 8999538"/>
              <a:gd name="connsiteY13" fmla="*/ 2119313 h 2481263"/>
              <a:gd name="connsiteX14" fmla="*/ 4211638 w 8999538"/>
              <a:gd name="connsiteY14" fmla="*/ 2074863 h 2481263"/>
              <a:gd name="connsiteX15" fmla="*/ 4008438 w 8999538"/>
              <a:gd name="connsiteY15" fmla="*/ 2074863 h 2481263"/>
              <a:gd name="connsiteX16" fmla="*/ 4008438 w 8999538"/>
              <a:gd name="connsiteY16" fmla="*/ 2074863 h 2481263"/>
              <a:gd name="connsiteX17" fmla="*/ 3970338 w 8999538"/>
              <a:gd name="connsiteY17" fmla="*/ 2074863 h 2481263"/>
              <a:gd name="connsiteX18" fmla="*/ 3970338 w 8999538"/>
              <a:gd name="connsiteY18" fmla="*/ 1998663 h 2481263"/>
              <a:gd name="connsiteX19" fmla="*/ 3913188 w 8999538"/>
              <a:gd name="connsiteY19" fmla="*/ 1998663 h 2481263"/>
              <a:gd name="connsiteX20" fmla="*/ 3913188 w 8999538"/>
              <a:gd name="connsiteY20" fmla="*/ 1947863 h 2481263"/>
              <a:gd name="connsiteX21" fmla="*/ 3881438 w 8999538"/>
              <a:gd name="connsiteY21" fmla="*/ 1947863 h 2481263"/>
              <a:gd name="connsiteX22" fmla="*/ 3881438 w 8999538"/>
              <a:gd name="connsiteY22" fmla="*/ 1947863 h 2481263"/>
              <a:gd name="connsiteX23" fmla="*/ 3881438 w 8999538"/>
              <a:gd name="connsiteY23" fmla="*/ 1909763 h 2481263"/>
              <a:gd name="connsiteX24" fmla="*/ 3576638 w 8999538"/>
              <a:gd name="connsiteY24" fmla="*/ 1909763 h 2481263"/>
              <a:gd name="connsiteX25" fmla="*/ 3571876 w 8999538"/>
              <a:gd name="connsiteY25" fmla="*/ 1881189 h 2481263"/>
              <a:gd name="connsiteX26" fmla="*/ 3375819 w 8999538"/>
              <a:gd name="connsiteY26" fmla="*/ 1883570 h 2481263"/>
              <a:gd name="connsiteX27" fmla="*/ 3373438 w 8999538"/>
              <a:gd name="connsiteY27" fmla="*/ 1833563 h 2481263"/>
              <a:gd name="connsiteX28" fmla="*/ 3348038 w 8999538"/>
              <a:gd name="connsiteY28" fmla="*/ 1833563 h 2481263"/>
              <a:gd name="connsiteX29" fmla="*/ 3348038 w 8999538"/>
              <a:gd name="connsiteY29" fmla="*/ 1795463 h 2481263"/>
              <a:gd name="connsiteX30" fmla="*/ 3348038 w 8999538"/>
              <a:gd name="connsiteY30" fmla="*/ 1795463 h 2481263"/>
              <a:gd name="connsiteX31" fmla="*/ 3335338 w 8999538"/>
              <a:gd name="connsiteY31" fmla="*/ 1795463 h 2481263"/>
              <a:gd name="connsiteX32" fmla="*/ 3335338 w 8999538"/>
              <a:gd name="connsiteY32" fmla="*/ 1763713 h 2481263"/>
              <a:gd name="connsiteX33" fmla="*/ 3335338 w 8999538"/>
              <a:gd name="connsiteY33" fmla="*/ 1763713 h 2481263"/>
              <a:gd name="connsiteX34" fmla="*/ 3335338 w 8999538"/>
              <a:gd name="connsiteY34" fmla="*/ 1763713 h 2481263"/>
              <a:gd name="connsiteX35" fmla="*/ 3328194 w 8999538"/>
              <a:gd name="connsiteY35" fmla="*/ 1733550 h 2481263"/>
              <a:gd name="connsiteX36" fmla="*/ 3135313 w 8999538"/>
              <a:gd name="connsiteY36" fmla="*/ 1733550 h 2481263"/>
              <a:gd name="connsiteX37" fmla="*/ 3125788 w 8999538"/>
              <a:gd name="connsiteY37" fmla="*/ 1706563 h 2481263"/>
              <a:gd name="connsiteX38" fmla="*/ 3049588 w 8999538"/>
              <a:gd name="connsiteY38" fmla="*/ 1706563 h 2481263"/>
              <a:gd name="connsiteX39" fmla="*/ 3049588 w 8999538"/>
              <a:gd name="connsiteY39" fmla="*/ 1681163 h 2481263"/>
              <a:gd name="connsiteX40" fmla="*/ 2872581 w 8999538"/>
              <a:gd name="connsiteY40" fmla="*/ 1681163 h 2481263"/>
              <a:gd name="connsiteX41" fmla="*/ 2872582 w 8999538"/>
              <a:gd name="connsiteY41" fmla="*/ 1636714 h 2481263"/>
              <a:gd name="connsiteX42" fmla="*/ 2852738 w 8999538"/>
              <a:gd name="connsiteY42" fmla="*/ 1635126 h 2481263"/>
              <a:gd name="connsiteX43" fmla="*/ 2852738 w 8999538"/>
              <a:gd name="connsiteY43" fmla="*/ 1617663 h 2481263"/>
              <a:gd name="connsiteX44" fmla="*/ 2814638 w 8999538"/>
              <a:gd name="connsiteY44" fmla="*/ 1617663 h 2481263"/>
              <a:gd name="connsiteX45" fmla="*/ 2814638 w 8999538"/>
              <a:gd name="connsiteY45" fmla="*/ 1592263 h 2481263"/>
              <a:gd name="connsiteX46" fmla="*/ 2776538 w 8999538"/>
              <a:gd name="connsiteY46" fmla="*/ 1592263 h 2481263"/>
              <a:gd name="connsiteX47" fmla="*/ 2776538 w 8999538"/>
              <a:gd name="connsiteY47" fmla="*/ 1560513 h 2481263"/>
              <a:gd name="connsiteX48" fmla="*/ 2738438 w 8999538"/>
              <a:gd name="connsiteY48" fmla="*/ 1560513 h 2481263"/>
              <a:gd name="connsiteX49" fmla="*/ 2427288 w 8999538"/>
              <a:gd name="connsiteY49" fmla="*/ 1560513 h 2481263"/>
              <a:gd name="connsiteX50" fmla="*/ 2427288 w 8999538"/>
              <a:gd name="connsiteY50" fmla="*/ 1528763 h 2481263"/>
              <a:gd name="connsiteX51" fmla="*/ 2344738 w 8999538"/>
              <a:gd name="connsiteY51" fmla="*/ 1528763 h 2481263"/>
              <a:gd name="connsiteX52" fmla="*/ 2344738 w 8999538"/>
              <a:gd name="connsiteY52" fmla="*/ 1503363 h 2481263"/>
              <a:gd name="connsiteX53" fmla="*/ 2312988 w 8999538"/>
              <a:gd name="connsiteY53" fmla="*/ 1503363 h 2481263"/>
              <a:gd name="connsiteX54" fmla="*/ 2312988 w 8999538"/>
              <a:gd name="connsiteY54" fmla="*/ 1471613 h 2481263"/>
              <a:gd name="connsiteX55" fmla="*/ 2287588 w 8999538"/>
              <a:gd name="connsiteY55" fmla="*/ 1471613 h 2481263"/>
              <a:gd name="connsiteX56" fmla="*/ 2287588 w 8999538"/>
              <a:gd name="connsiteY56" fmla="*/ 1446213 h 2481263"/>
              <a:gd name="connsiteX57" fmla="*/ 2268538 w 8999538"/>
              <a:gd name="connsiteY57" fmla="*/ 1446213 h 2481263"/>
              <a:gd name="connsiteX58" fmla="*/ 2268538 w 8999538"/>
              <a:gd name="connsiteY58" fmla="*/ 1331913 h 2481263"/>
              <a:gd name="connsiteX59" fmla="*/ 2236788 w 8999538"/>
              <a:gd name="connsiteY59" fmla="*/ 1331913 h 2481263"/>
              <a:gd name="connsiteX60" fmla="*/ 2236789 w 8999538"/>
              <a:gd name="connsiteY60" fmla="*/ 1300957 h 2481263"/>
              <a:gd name="connsiteX61" fmla="*/ 2220119 w 8999538"/>
              <a:gd name="connsiteY61" fmla="*/ 1296194 h 2481263"/>
              <a:gd name="connsiteX62" fmla="*/ 2217738 w 8999538"/>
              <a:gd name="connsiteY62" fmla="*/ 1262063 h 2481263"/>
              <a:gd name="connsiteX63" fmla="*/ 2166938 w 8999538"/>
              <a:gd name="connsiteY63" fmla="*/ 1262063 h 2481263"/>
              <a:gd name="connsiteX64" fmla="*/ 2166938 w 8999538"/>
              <a:gd name="connsiteY64" fmla="*/ 1223963 h 2481263"/>
              <a:gd name="connsiteX65" fmla="*/ 2065338 w 8999538"/>
              <a:gd name="connsiteY65" fmla="*/ 1223963 h 2481263"/>
              <a:gd name="connsiteX66" fmla="*/ 2065338 w 8999538"/>
              <a:gd name="connsiteY66" fmla="*/ 1179513 h 2481263"/>
              <a:gd name="connsiteX67" fmla="*/ 1916906 w 8999538"/>
              <a:gd name="connsiteY67" fmla="*/ 1184276 h 2481263"/>
              <a:gd name="connsiteX68" fmla="*/ 1912144 w 8999538"/>
              <a:gd name="connsiteY68" fmla="*/ 1160463 h 2481263"/>
              <a:gd name="connsiteX69" fmla="*/ 1849438 w 8999538"/>
              <a:gd name="connsiteY69" fmla="*/ 1160463 h 2481263"/>
              <a:gd name="connsiteX70" fmla="*/ 1849438 w 8999538"/>
              <a:gd name="connsiteY70" fmla="*/ 1122363 h 2481263"/>
              <a:gd name="connsiteX71" fmla="*/ 1754188 w 8999538"/>
              <a:gd name="connsiteY71" fmla="*/ 1122363 h 2481263"/>
              <a:gd name="connsiteX72" fmla="*/ 1754188 w 8999538"/>
              <a:gd name="connsiteY72" fmla="*/ 1096963 h 2481263"/>
              <a:gd name="connsiteX73" fmla="*/ 1697038 w 8999538"/>
              <a:gd name="connsiteY73" fmla="*/ 1096963 h 2481263"/>
              <a:gd name="connsiteX74" fmla="*/ 1697038 w 8999538"/>
              <a:gd name="connsiteY74" fmla="*/ 1052513 h 2481263"/>
              <a:gd name="connsiteX75" fmla="*/ 1684338 w 8999538"/>
              <a:gd name="connsiteY75" fmla="*/ 1052513 h 2481263"/>
              <a:gd name="connsiteX76" fmla="*/ 1684338 w 8999538"/>
              <a:gd name="connsiteY76" fmla="*/ 944563 h 2481263"/>
              <a:gd name="connsiteX77" fmla="*/ 1646238 w 8999538"/>
              <a:gd name="connsiteY77" fmla="*/ 944563 h 2481263"/>
              <a:gd name="connsiteX78" fmla="*/ 1646238 w 8999538"/>
              <a:gd name="connsiteY78" fmla="*/ 855663 h 2481263"/>
              <a:gd name="connsiteX79" fmla="*/ 1620838 w 8999538"/>
              <a:gd name="connsiteY79" fmla="*/ 855663 h 2481263"/>
              <a:gd name="connsiteX80" fmla="*/ 1620838 w 8999538"/>
              <a:gd name="connsiteY80" fmla="*/ 785813 h 2481263"/>
              <a:gd name="connsiteX81" fmla="*/ 1589088 w 8999538"/>
              <a:gd name="connsiteY81" fmla="*/ 785813 h 2481263"/>
              <a:gd name="connsiteX82" fmla="*/ 1589088 w 8999538"/>
              <a:gd name="connsiteY82" fmla="*/ 766763 h 2481263"/>
              <a:gd name="connsiteX83" fmla="*/ 1474788 w 8999538"/>
              <a:gd name="connsiteY83" fmla="*/ 766763 h 2481263"/>
              <a:gd name="connsiteX84" fmla="*/ 1474788 w 8999538"/>
              <a:gd name="connsiteY84" fmla="*/ 741363 h 2481263"/>
              <a:gd name="connsiteX85" fmla="*/ 1404938 w 8999538"/>
              <a:gd name="connsiteY85" fmla="*/ 741363 h 2481263"/>
              <a:gd name="connsiteX86" fmla="*/ 1404938 w 8999538"/>
              <a:gd name="connsiteY86" fmla="*/ 703263 h 2481263"/>
              <a:gd name="connsiteX87" fmla="*/ 1347788 w 8999538"/>
              <a:gd name="connsiteY87" fmla="*/ 703263 h 2481263"/>
              <a:gd name="connsiteX88" fmla="*/ 1347788 w 8999538"/>
              <a:gd name="connsiteY88" fmla="*/ 671513 h 2481263"/>
              <a:gd name="connsiteX89" fmla="*/ 1252538 w 8999538"/>
              <a:gd name="connsiteY89" fmla="*/ 671513 h 2481263"/>
              <a:gd name="connsiteX90" fmla="*/ 1252538 w 8999538"/>
              <a:gd name="connsiteY90" fmla="*/ 653257 h 2481263"/>
              <a:gd name="connsiteX91" fmla="*/ 1196182 w 8999538"/>
              <a:gd name="connsiteY91" fmla="*/ 655638 h 2481263"/>
              <a:gd name="connsiteX92" fmla="*/ 1196182 w 8999538"/>
              <a:gd name="connsiteY92" fmla="*/ 633413 h 2481263"/>
              <a:gd name="connsiteX93" fmla="*/ 1131888 w 8999538"/>
              <a:gd name="connsiteY93" fmla="*/ 633413 h 2481263"/>
              <a:gd name="connsiteX94" fmla="*/ 1131888 w 8999538"/>
              <a:gd name="connsiteY94" fmla="*/ 576263 h 2481263"/>
              <a:gd name="connsiteX95" fmla="*/ 1100138 w 8999538"/>
              <a:gd name="connsiteY95" fmla="*/ 576263 h 2481263"/>
              <a:gd name="connsiteX96" fmla="*/ 1100138 w 8999538"/>
              <a:gd name="connsiteY96" fmla="*/ 538163 h 2481263"/>
              <a:gd name="connsiteX97" fmla="*/ 1062038 w 8999538"/>
              <a:gd name="connsiteY97" fmla="*/ 538163 h 2481263"/>
              <a:gd name="connsiteX98" fmla="*/ 1062038 w 8999538"/>
              <a:gd name="connsiteY98" fmla="*/ 512763 h 2481263"/>
              <a:gd name="connsiteX99" fmla="*/ 1023938 w 8999538"/>
              <a:gd name="connsiteY99" fmla="*/ 512763 h 2481263"/>
              <a:gd name="connsiteX100" fmla="*/ 1023938 w 8999538"/>
              <a:gd name="connsiteY100" fmla="*/ 500063 h 2481263"/>
              <a:gd name="connsiteX101" fmla="*/ 785813 w 8999538"/>
              <a:gd name="connsiteY101" fmla="*/ 497682 h 2481263"/>
              <a:gd name="connsiteX102" fmla="*/ 781051 w 8999538"/>
              <a:gd name="connsiteY102" fmla="*/ 438151 h 2481263"/>
              <a:gd name="connsiteX103" fmla="*/ 748508 w 8999538"/>
              <a:gd name="connsiteY103" fmla="*/ 436564 h 2481263"/>
              <a:gd name="connsiteX104" fmla="*/ 748506 w 8999538"/>
              <a:gd name="connsiteY104" fmla="*/ 347664 h 2481263"/>
              <a:gd name="connsiteX105" fmla="*/ 712788 w 8999538"/>
              <a:gd name="connsiteY105" fmla="*/ 347663 h 2481263"/>
              <a:gd name="connsiteX106" fmla="*/ 712788 w 8999538"/>
              <a:gd name="connsiteY106" fmla="*/ 261936 h 2481263"/>
              <a:gd name="connsiteX107" fmla="*/ 504825 w 8999538"/>
              <a:gd name="connsiteY107" fmla="*/ 259557 h 2481263"/>
              <a:gd name="connsiteX108" fmla="*/ 504825 w 8999538"/>
              <a:gd name="connsiteY108" fmla="*/ 233363 h 2481263"/>
              <a:gd name="connsiteX109" fmla="*/ 376238 w 8999538"/>
              <a:gd name="connsiteY109" fmla="*/ 233363 h 2481263"/>
              <a:gd name="connsiteX110" fmla="*/ 376238 w 8999538"/>
              <a:gd name="connsiteY110" fmla="*/ 106364 h 2481263"/>
              <a:gd name="connsiteX111" fmla="*/ 360363 w 8999538"/>
              <a:gd name="connsiteY111" fmla="*/ 106362 h 2481263"/>
              <a:gd name="connsiteX112" fmla="*/ 362745 w 8999538"/>
              <a:gd name="connsiteY112" fmla="*/ 74613 h 2481263"/>
              <a:gd name="connsiteX113" fmla="*/ 337344 w 8999538"/>
              <a:gd name="connsiteY113" fmla="*/ 74613 h 2481263"/>
              <a:gd name="connsiteX114" fmla="*/ 339724 w 8999538"/>
              <a:gd name="connsiteY114" fmla="*/ 32544 h 2481263"/>
              <a:gd name="connsiteX115" fmla="*/ 268288 w 8999538"/>
              <a:gd name="connsiteY115" fmla="*/ 30163 h 2481263"/>
              <a:gd name="connsiteX116" fmla="*/ 268288 w 8999538"/>
              <a:gd name="connsiteY116" fmla="*/ 17463 h 2481263"/>
              <a:gd name="connsiteX117" fmla="*/ 204788 w 8999538"/>
              <a:gd name="connsiteY117" fmla="*/ 17463 h 2481263"/>
              <a:gd name="connsiteX118" fmla="*/ 202406 w 8999538"/>
              <a:gd name="connsiteY118" fmla="*/ 0 h 2481263"/>
              <a:gd name="connsiteX119" fmla="*/ 0 w 8999538"/>
              <a:gd name="connsiteY119" fmla="*/ 1 h 2481263"/>
              <a:gd name="connsiteX0" fmla="*/ 8999538 w 8999538"/>
              <a:gd name="connsiteY0" fmla="*/ 2481263 h 2481263"/>
              <a:gd name="connsiteX1" fmla="*/ 7304088 w 8999538"/>
              <a:gd name="connsiteY1" fmla="*/ 2481263 h 2481263"/>
              <a:gd name="connsiteX2" fmla="*/ 7304088 w 8999538"/>
              <a:gd name="connsiteY2" fmla="*/ 2386013 h 2481263"/>
              <a:gd name="connsiteX3" fmla="*/ 6745288 w 8999538"/>
              <a:gd name="connsiteY3" fmla="*/ 2386013 h 2481263"/>
              <a:gd name="connsiteX4" fmla="*/ 6745288 w 8999538"/>
              <a:gd name="connsiteY4" fmla="*/ 2322513 h 2481263"/>
              <a:gd name="connsiteX5" fmla="*/ 5634038 w 8999538"/>
              <a:gd name="connsiteY5" fmla="*/ 2322513 h 2481263"/>
              <a:gd name="connsiteX6" fmla="*/ 5634038 w 8999538"/>
              <a:gd name="connsiteY6" fmla="*/ 2259013 h 2481263"/>
              <a:gd name="connsiteX7" fmla="*/ 5411788 w 8999538"/>
              <a:gd name="connsiteY7" fmla="*/ 2259013 h 2481263"/>
              <a:gd name="connsiteX8" fmla="*/ 5411788 w 8999538"/>
              <a:gd name="connsiteY8" fmla="*/ 2220913 h 2481263"/>
              <a:gd name="connsiteX9" fmla="*/ 5062538 w 8999538"/>
              <a:gd name="connsiteY9" fmla="*/ 2220913 h 2481263"/>
              <a:gd name="connsiteX10" fmla="*/ 5062538 w 8999538"/>
              <a:gd name="connsiteY10" fmla="*/ 2163763 h 2481263"/>
              <a:gd name="connsiteX11" fmla="*/ 4852988 w 8999538"/>
              <a:gd name="connsiteY11" fmla="*/ 2163763 h 2481263"/>
              <a:gd name="connsiteX12" fmla="*/ 4852988 w 8999538"/>
              <a:gd name="connsiteY12" fmla="*/ 2119313 h 2481263"/>
              <a:gd name="connsiteX13" fmla="*/ 4211638 w 8999538"/>
              <a:gd name="connsiteY13" fmla="*/ 2119313 h 2481263"/>
              <a:gd name="connsiteX14" fmla="*/ 4211638 w 8999538"/>
              <a:gd name="connsiteY14" fmla="*/ 2074863 h 2481263"/>
              <a:gd name="connsiteX15" fmla="*/ 4008438 w 8999538"/>
              <a:gd name="connsiteY15" fmla="*/ 2074863 h 2481263"/>
              <a:gd name="connsiteX16" fmla="*/ 4008438 w 8999538"/>
              <a:gd name="connsiteY16" fmla="*/ 2074863 h 2481263"/>
              <a:gd name="connsiteX17" fmla="*/ 3970338 w 8999538"/>
              <a:gd name="connsiteY17" fmla="*/ 2074863 h 2481263"/>
              <a:gd name="connsiteX18" fmla="*/ 3970338 w 8999538"/>
              <a:gd name="connsiteY18" fmla="*/ 1998663 h 2481263"/>
              <a:gd name="connsiteX19" fmla="*/ 3913188 w 8999538"/>
              <a:gd name="connsiteY19" fmla="*/ 1998663 h 2481263"/>
              <a:gd name="connsiteX20" fmla="*/ 3913188 w 8999538"/>
              <a:gd name="connsiteY20" fmla="*/ 1947863 h 2481263"/>
              <a:gd name="connsiteX21" fmla="*/ 3881438 w 8999538"/>
              <a:gd name="connsiteY21" fmla="*/ 1947863 h 2481263"/>
              <a:gd name="connsiteX22" fmla="*/ 3881438 w 8999538"/>
              <a:gd name="connsiteY22" fmla="*/ 1947863 h 2481263"/>
              <a:gd name="connsiteX23" fmla="*/ 3881438 w 8999538"/>
              <a:gd name="connsiteY23" fmla="*/ 1909763 h 2481263"/>
              <a:gd name="connsiteX24" fmla="*/ 3576638 w 8999538"/>
              <a:gd name="connsiteY24" fmla="*/ 1909763 h 2481263"/>
              <a:gd name="connsiteX25" fmla="*/ 3571876 w 8999538"/>
              <a:gd name="connsiteY25" fmla="*/ 1881189 h 2481263"/>
              <a:gd name="connsiteX26" fmla="*/ 3375819 w 8999538"/>
              <a:gd name="connsiteY26" fmla="*/ 1883570 h 2481263"/>
              <a:gd name="connsiteX27" fmla="*/ 3373438 w 8999538"/>
              <a:gd name="connsiteY27" fmla="*/ 1833563 h 2481263"/>
              <a:gd name="connsiteX28" fmla="*/ 3348038 w 8999538"/>
              <a:gd name="connsiteY28" fmla="*/ 1833563 h 2481263"/>
              <a:gd name="connsiteX29" fmla="*/ 3348038 w 8999538"/>
              <a:gd name="connsiteY29" fmla="*/ 1795463 h 2481263"/>
              <a:gd name="connsiteX30" fmla="*/ 3348038 w 8999538"/>
              <a:gd name="connsiteY30" fmla="*/ 1795463 h 2481263"/>
              <a:gd name="connsiteX31" fmla="*/ 3335338 w 8999538"/>
              <a:gd name="connsiteY31" fmla="*/ 1795463 h 2481263"/>
              <a:gd name="connsiteX32" fmla="*/ 3335338 w 8999538"/>
              <a:gd name="connsiteY32" fmla="*/ 1763713 h 2481263"/>
              <a:gd name="connsiteX33" fmla="*/ 3335338 w 8999538"/>
              <a:gd name="connsiteY33" fmla="*/ 1763713 h 2481263"/>
              <a:gd name="connsiteX34" fmla="*/ 3335338 w 8999538"/>
              <a:gd name="connsiteY34" fmla="*/ 1763713 h 2481263"/>
              <a:gd name="connsiteX35" fmla="*/ 3335338 w 8999538"/>
              <a:gd name="connsiteY35" fmla="*/ 1738313 h 2481263"/>
              <a:gd name="connsiteX36" fmla="*/ 3135313 w 8999538"/>
              <a:gd name="connsiteY36" fmla="*/ 1733550 h 2481263"/>
              <a:gd name="connsiteX37" fmla="*/ 3125788 w 8999538"/>
              <a:gd name="connsiteY37" fmla="*/ 1706563 h 2481263"/>
              <a:gd name="connsiteX38" fmla="*/ 3049588 w 8999538"/>
              <a:gd name="connsiteY38" fmla="*/ 1706563 h 2481263"/>
              <a:gd name="connsiteX39" fmla="*/ 3049588 w 8999538"/>
              <a:gd name="connsiteY39" fmla="*/ 1681163 h 2481263"/>
              <a:gd name="connsiteX40" fmla="*/ 2872581 w 8999538"/>
              <a:gd name="connsiteY40" fmla="*/ 1681163 h 2481263"/>
              <a:gd name="connsiteX41" fmla="*/ 2872582 w 8999538"/>
              <a:gd name="connsiteY41" fmla="*/ 1636714 h 2481263"/>
              <a:gd name="connsiteX42" fmla="*/ 2852738 w 8999538"/>
              <a:gd name="connsiteY42" fmla="*/ 1635126 h 2481263"/>
              <a:gd name="connsiteX43" fmla="*/ 2852738 w 8999538"/>
              <a:gd name="connsiteY43" fmla="*/ 1617663 h 2481263"/>
              <a:gd name="connsiteX44" fmla="*/ 2814638 w 8999538"/>
              <a:gd name="connsiteY44" fmla="*/ 1617663 h 2481263"/>
              <a:gd name="connsiteX45" fmla="*/ 2814638 w 8999538"/>
              <a:gd name="connsiteY45" fmla="*/ 1592263 h 2481263"/>
              <a:gd name="connsiteX46" fmla="*/ 2776538 w 8999538"/>
              <a:gd name="connsiteY46" fmla="*/ 1592263 h 2481263"/>
              <a:gd name="connsiteX47" fmla="*/ 2776538 w 8999538"/>
              <a:gd name="connsiteY47" fmla="*/ 1560513 h 2481263"/>
              <a:gd name="connsiteX48" fmla="*/ 2738438 w 8999538"/>
              <a:gd name="connsiteY48" fmla="*/ 1560513 h 2481263"/>
              <a:gd name="connsiteX49" fmla="*/ 2427288 w 8999538"/>
              <a:gd name="connsiteY49" fmla="*/ 1560513 h 2481263"/>
              <a:gd name="connsiteX50" fmla="*/ 2427288 w 8999538"/>
              <a:gd name="connsiteY50" fmla="*/ 1528763 h 2481263"/>
              <a:gd name="connsiteX51" fmla="*/ 2344738 w 8999538"/>
              <a:gd name="connsiteY51" fmla="*/ 1528763 h 2481263"/>
              <a:gd name="connsiteX52" fmla="*/ 2344738 w 8999538"/>
              <a:gd name="connsiteY52" fmla="*/ 1503363 h 2481263"/>
              <a:gd name="connsiteX53" fmla="*/ 2312988 w 8999538"/>
              <a:gd name="connsiteY53" fmla="*/ 1503363 h 2481263"/>
              <a:gd name="connsiteX54" fmla="*/ 2312988 w 8999538"/>
              <a:gd name="connsiteY54" fmla="*/ 1471613 h 2481263"/>
              <a:gd name="connsiteX55" fmla="*/ 2287588 w 8999538"/>
              <a:gd name="connsiteY55" fmla="*/ 1471613 h 2481263"/>
              <a:gd name="connsiteX56" fmla="*/ 2287588 w 8999538"/>
              <a:gd name="connsiteY56" fmla="*/ 1446213 h 2481263"/>
              <a:gd name="connsiteX57" fmla="*/ 2268538 w 8999538"/>
              <a:gd name="connsiteY57" fmla="*/ 1446213 h 2481263"/>
              <a:gd name="connsiteX58" fmla="*/ 2268538 w 8999538"/>
              <a:gd name="connsiteY58" fmla="*/ 1331913 h 2481263"/>
              <a:gd name="connsiteX59" fmla="*/ 2236788 w 8999538"/>
              <a:gd name="connsiteY59" fmla="*/ 1331913 h 2481263"/>
              <a:gd name="connsiteX60" fmla="*/ 2236789 w 8999538"/>
              <a:gd name="connsiteY60" fmla="*/ 1300957 h 2481263"/>
              <a:gd name="connsiteX61" fmla="*/ 2220119 w 8999538"/>
              <a:gd name="connsiteY61" fmla="*/ 1296194 h 2481263"/>
              <a:gd name="connsiteX62" fmla="*/ 2217738 w 8999538"/>
              <a:gd name="connsiteY62" fmla="*/ 1262063 h 2481263"/>
              <a:gd name="connsiteX63" fmla="*/ 2166938 w 8999538"/>
              <a:gd name="connsiteY63" fmla="*/ 1262063 h 2481263"/>
              <a:gd name="connsiteX64" fmla="*/ 2166938 w 8999538"/>
              <a:gd name="connsiteY64" fmla="*/ 1223963 h 2481263"/>
              <a:gd name="connsiteX65" fmla="*/ 2065338 w 8999538"/>
              <a:gd name="connsiteY65" fmla="*/ 1223963 h 2481263"/>
              <a:gd name="connsiteX66" fmla="*/ 2065338 w 8999538"/>
              <a:gd name="connsiteY66" fmla="*/ 1179513 h 2481263"/>
              <a:gd name="connsiteX67" fmla="*/ 1916906 w 8999538"/>
              <a:gd name="connsiteY67" fmla="*/ 1184276 h 2481263"/>
              <a:gd name="connsiteX68" fmla="*/ 1912144 w 8999538"/>
              <a:gd name="connsiteY68" fmla="*/ 1160463 h 2481263"/>
              <a:gd name="connsiteX69" fmla="*/ 1849438 w 8999538"/>
              <a:gd name="connsiteY69" fmla="*/ 1160463 h 2481263"/>
              <a:gd name="connsiteX70" fmla="*/ 1849438 w 8999538"/>
              <a:gd name="connsiteY70" fmla="*/ 1122363 h 2481263"/>
              <a:gd name="connsiteX71" fmla="*/ 1754188 w 8999538"/>
              <a:gd name="connsiteY71" fmla="*/ 1122363 h 2481263"/>
              <a:gd name="connsiteX72" fmla="*/ 1754188 w 8999538"/>
              <a:gd name="connsiteY72" fmla="*/ 1096963 h 2481263"/>
              <a:gd name="connsiteX73" fmla="*/ 1697038 w 8999538"/>
              <a:gd name="connsiteY73" fmla="*/ 1096963 h 2481263"/>
              <a:gd name="connsiteX74" fmla="*/ 1697038 w 8999538"/>
              <a:gd name="connsiteY74" fmla="*/ 1052513 h 2481263"/>
              <a:gd name="connsiteX75" fmla="*/ 1684338 w 8999538"/>
              <a:gd name="connsiteY75" fmla="*/ 1052513 h 2481263"/>
              <a:gd name="connsiteX76" fmla="*/ 1684338 w 8999538"/>
              <a:gd name="connsiteY76" fmla="*/ 944563 h 2481263"/>
              <a:gd name="connsiteX77" fmla="*/ 1646238 w 8999538"/>
              <a:gd name="connsiteY77" fmla="*/ 944563 h 2481263"/>
              <a:gd name="connsiteX78" fmla="*/ 1646238 w 8999538"/>
              <a:gd name="connsiteY78" fmla="*/ 855663 h 2481263"/>
              <a:gd name="connsiteX79" fmla="*/ 1620838 w 8999538"/>
              <a:gd name="connsiteY79" fmla="*/ 855663 h 2481263"/>
              <a:gd name="connsiteX80" fmla="*/ 1620838 w 8999538"/>
              <a:gd name="connsiteY80" fmla="*/ 785813 h 2481263"/>
              <a:gd name="connsiteX81" fmla="*/ 1589088 w 8999538"/>
              <a:gd name="connsiteY81" fmla="*/ 785813 h 2481263"/>
              <a:gd name="connsiteX82" fmla="*/ 1589088 w 8999538"/>
              <a:gd name="connsiteY82" fmla="*/ 766763 h 2481263"/>
              <a:gd name="connsiteX83" fmla="*/ 1474788 w 8999538"/>
              <a:gd name="connsiteY83" fmla="*/ 766763 h 2481263"/>
              <a:gd name="connsiteX84" fmla="*/ 1474788 w 8999538"/>
              <a:gd name="connsiteY84" fmla="*/ 741363 h 2481263"/>
              <a:gd name="connsiteX85" fmla="*/ 1404938 w 8999538"/>
              <a:gd name="connsiteY85" fmla="*/ 741363 h 2481263"/>
              <a:gd name="connsiteX86" fmla="*/ 1404938 w 8999538"/>
              <a:gd name="connsiteY86" fmla="*/ 703263 h 2481263"/>
              <a:gd name="connsiteX87" fmla="*/ 1347788 w 8999538"/>
              <a:gd name="connsiteY87" fmla="*/ 703263 h 2481263"/>
              <a:gd name="connsiteX88" fmla="*/ 1347788 w 8999538"/>
              <a:gd name="connsiteY88" fmla="*/ 671513 h 2481263"/>
              <a:gd name="connsiteX89" fmla="*/ 1252538 w 8999538"/>
              <a:gd name="connsiteY89" fmla="*/ 671513 h 2481263"/>
              <a:gd name="connsiteX90" fmla="*/ 1252538 w 8999538"/>
              <a:gd name="connsiteY90" fmla="*/ 653257 h 2481263"/>
              <a:gd name="connsiteX91" fmla="*/ 1196182 w 8999538"/>
              <a:gd name="connsiteY91" fmla="*/ 655638 h 2481263"/>
              <a:gd name="connsiteX92" fmla="*/ 1196182 w 8999538"/>
              <a:gd name="connsiteY92" fmla="*/ 633413 h 2481263"/>
              <a:gd name="connsiteX93" fmla="*/ 1131888 w 8999538"/>
              <a:gd name="connsiteY93" fmla="*/ 633413 h 2481263"/>
              <a:gd name="connsiteX94" fmla="*/ 1131888 w 8999538"/>
              <a:gd name="connsiteY94" fmla="*/ 576263 h 2481263"/>
              <a:gd name="connsiteX95" fmla="*/ 1100138 w 8999538"/>
              <a:gd name="connsiteY95" fmla="*/ 576263 h 2481263"/>
              <a:gd name="connsiteX96" fmla="*/ 1100138 w 8999538"/>
              <a:gd name="connsiteY96" fmla="*/ 538163 h 2481263"/>
              <a:gd name="connsiteX97" fmla="*/ 1062038 w 8999538"/>
              <a:gd name="connsiteY97" fmla="*/ 538163 h 2481263"/>
              <a:gd name="connsiteX98" fmla="*/ 1062038 w 8999538"/>
              <a:gd name="connsiteY98" fmla="*/ 512763 h 2481263"/>
              <a:gd name="connsiteX99" fmla="*/ 1023938 w 8999538"/>
              <a:gd name="connsiteY99" fmla="*/ 512763 h 2481263"/>
              <a:gd name="connsiteX100" fmla="*/ 1023938 w 8999538"/>
              <a:gd name="connsiteY100" fmla="*/ 500063 h 2481263"/>
              <a:gd name="connsiteX101" fmla="*/ 785813 w 8999538"/>
              <a:gd name="connsiteY101" fmla="*/ 497682 h 2481263"/>
              <a:gd name="connsiteX102" fmla="*/ 781051 w 8999538"/>
              <a:gd name="connsiteY102" fmla="*/ 438151 h 2481263"/>
              <a:gd name="connsiteX103" fmla="*/ 748508 w 8999538"/>
              <a:gd name="connsiteY103" fmla="*/ 436564 h 2481263"/>
              <a:gd name="connsiteX104" fmla="*/ 748506 w 8999538"/>
              <a:gd name="connsiteY104" fmla="*/ 347664 h 2481263"/>
              <a:gd name="connsiteX105" fmla="*/ 712788 w 8999538"/>
              <a:gd name="connsiteY105" fmla="*/ 347663 h 2481263"/>
              <a:gd name="connsiteX106" fmla="*/ 712788 w 8999538"/>
              <a:gd name="connsiteY106" fmla="*/ 261936 h 2481263"/>
              <a:gd name="connsiteX107" fmla="*/ 504825 w 8999538"/>
              <a:gd name="connsiteY107" fmla="*/ 259557 h 2481263"/>
              <a:gd name="connsiteX108" fmla="*/ 504825 w 8999538"/>
              <a:gd name="connsiteY108" fmla="*/ 233363 h 2481263"/>
              <a:gd name="connsiteX109" fmla="*/ 376238 w 8999538"/>
              <a:gd name="connsiteY109" fmla="*/ 233363 h 2481263"/>
              <a:gd name="connsiteX110" fmla="*/ 376238 w 8999538"/>
              <a:gd name="connsiteY110" fmla="*/ 106364 h 2481263"/>
              <a:gd name="connsiteX111" fmla="*/ 360363 w 8999538"/>
              <a:gd name="connsiteY111" fmla="*/ 106362 h 2481263"/>
              <a:gd name="connsiteX112" fmla="*/ 362745 w 8999538"/>
              <a:gd name="connsiteY112" fmla="*/ 74613 h 2481263"/>
              <a:gd name="connsiteX113" fmla="*/ 337344 w 8999538"/>
              <a:gd name="connsiteY113" fmla="*/ 74613 h 2481263"/>
              <a:gd name="connsiteX114" fmla="*/ 339724 w 8999538"/>
              <a:gd name="connsiteY114" fmla="*/ 32544 h 2481263"/>
              <a:gd name="connsiteX115" fmla="*/ 268288 w 8999538"/>
              <a:gd name="connsiteY115" fmla="*/ 30163 h 2481263"/>
              <a:gd name="connsiteX116" fmla="*/ 268288 w 8999538"/>
              <a:gd name="connsiteY116" fmla="*/ 17463 h 2481263"/>
              <a:gd name="connsiteX117" fmla="*/ 204788 w 8999538"/>
              <a:gd name="connsiteY117" fmla="*/ 17463 h 2481263"/>
              <a:gd name="connsiteX118" fmla="*/ 202406 w 8999538"/>
              <a:gd name="connsiteY118" fmla="*/ 0 h 2481263"/>
              <a:gd name="connsiteX119" fmla="*/ 0 w 8999538"/>
              <a:gd name="connsiteY119" fmla="*/ 1 h 2481263"/>
              <a:gd name="connsiteX0" fmla="*/ 8999538 w 8999538"/>
              <a:gd name="connsiteY0" fmla="*/ 2481263 h 2481263"/>
              <a:gd name="connsiteX1" fmla="*/ 7304088 w 8999538"/>
              <a:gd name="connsiteY1" fmla="*/ 2481263 h 2481263"/>
              <a:gd name="connsiteX2" fmla="*/ 7304088 w 8999538"/>
              <a:gd name="connsiteY2" fmla="*/ 2386013 h 2481263"/>
              <a:gd name="connsiteX3" fmla="*/ 6745288 w 8999538"/>
              <a:gd name="connsiteY3" fmla="*/ 2386013 h 2481263"/>
              <a:gd name="connsiteX4" fmla="*/ 6745288 w 8999538"/>
              <a:gd name="connsiteY4" fmla="*/ 2322513 h 2481263"/>
              <a:gd name="connsiteX5" fmla="*/ 5634038 w 8999538"/>
              <a:gd name="connsiteY5" fmla="*/ 2322513 h 2481263"/>
              <a:gd name="connsiteX6" fmla="*/ 5634038 w 8999538"/>
              <a:gd name="connsiteY6" fmla="*/ 2259013 h 2481263"/>
              <a:gd name="connsiteX7" fmla="*/ 5411788 w 8999538"/>
              <a:gd name="connsiteY7" fmla="*/ 2259013 h 2481263"/>
              <a:gd name="connsiteX8" fmla="*/ 5411788 w 8999538"/>
              <a:gd name="connsiteY8" fmla="*/ 2220913 h 2481263"/>
              <a:gd name="connsiteX9" fmla="*/ 5062538 w 8999538"/>
              <a:gd name="connsiteY9" fmla="*/ 2220913 h 2481263"/>
              <a:gd name="connsiteX10" fmla="*/ 5062538 w 8999538"/>
              <a:gd name="connsiteY10" fmla="*/ 2163763 h 2481263"/>
              <a:gd name="connsiteX11" fmla="*/ 4852988 w 8999538"/>
              <a:gd name="connsiteY11" fmla="*/ 2163763 h 2481263"/>
              <a:gd name="connsiteX12" fmla="*/ 4852988 w 8999538"/>
              <a:gd name="connsiteY12" fmla="*/ 2119313 h 2481263"/>
              <a:gd name="connsiteX13" fmla="*/ 4211638 w 8999538"/>
              <a:gd name="connsiteY13" fmla="*/ 2119313 h 2481263"/>
              <a:gd name="connsiteX14" fmla="*/ 4211638 w 8999538"/>
              <a:gd name="connsiteY14" fmla="*/ 2074863 h 2481263"/>
              <a:gd name="connsiteX15" fmla="*/ 4008438 w 8999538"/>
              <a:gd name="connsiteY15" fmla="*/ 2074863 h 2481263"/>
              <a:gd name="connsiteX16" fmla="*/ 4008438 w 8999538"/>
              <a:gd name="connsiteY16" fmla="*/ 2074863 h 2481263"/>
              <a:gd name="connsiteX17" fmla="*/ 3970338 w 8999538"/>
              <a:gd name="connsiteY17" fmla="*/ 2074863 h 2481263"/>
              <a:gd name="connsiteX18" fmla="*/ 3970338 w 8999538"/>
              <a:gd name="connsiteY18" fmla="*/ 1998663 h 2481263"/>
              <a:gd name="connsiteX19" fmla="*/ 3913188 w 8999538"/>
              <a:gd name="connsiteY19" fmla="*/ 1998663 h 2481263"/>
              <a:gd name="connsiteX20" fmla="*/ 3913188 w 8999538"/>
              <a:gd name="connsiteY20" fmla="*/ 1947863 h 2481263"/>
              <a:gd name="connsiteX21" fmla="*/ 3881438 w 8999538"/>
              <a:gd name="connsiteY21" fmla="*/ 1947863 h 2481263"/>
              <a:gd name="connsiteX22" fmla="*/ 3881438 w 8999538"/>
              <a:gd name="connsiteY22" fmla="*/ 1947863 h 2481263"/>
              <a:gd name="connsiteX23" fmla="*/ 3881438 w 8999538"/>
              <a:gd name="connsiteY23" fmla="*/ 1909763 h 2481263"/>
              <a:gd name="connsiteX24" fmla="*/ 3576638 w 8999538"/>
              <a:gd name="connsiteY24" fmla="*/ 1909763 h 2481263"/>
              <a:gd name="connsiteX25" fmla="*/ 3571876 w 8999538"/>
              <a:gd name="connsiteY25" fmla="*/ 1881189 h 2481263"/>
              <a:gd name="connsiteX26" fmla="*/ 3375819 w 8999538"/>
              <a:gd name="connsiteY26" fmla="*/ 1883570 h 2481263"/>
              <a:gd name="connsiteX27" fmla="*/ 3373438 w 8999538"/>
              <a:gd name="connsiteY27" fmla="*/ 1833563 h 2481263"/>
              <a:gd name="connsiteX28" fmla="*/ 3348038 w 8999538"/>
              <a:gd name="connsiteY28" fmla="*/ 1833563 h 2481263"/>
              <a:gd name="connsiteX29" fmla="*/ 3348038 w 8999538"/>
              <a:gd name="connsiteY29" fmla="*/ 1795463 h 2481263"/>
              <a:gd name="connsiteX30" fmla="*/ 3348038 w 8999538"/>
              <a:gd name="connsiteY30" fmla="*/ 1795463 h 2481263"/>
              <a:gd name="connsiteX31" fmla="*/ 3335338 w 8999538"/>
              <a:gd name="connsiteY31" fmla="*/ 1795463 h 2481263"/>
              <a:gd name="connsiteX32" fmla="*/ 3335338 w 8999538"/>
              <a:gd name="connsiteY32" fmla="*/ 1763713 h 2481263"/>
              <a:gd name="connsiteX33" fmla="*/ 3335338 w 8999538"/>
              <a:gd name="connsiteY33" fmla="*/ 1763713 h 2481263"/>
              <a:gd name="connsiteX34" fmla="*/ 3335338 w 8999538"/>
              <a:gd name="connsiteY34" fmla="*/ 1763713 h 2481263"/>
              <a:gd name="connsiteX35" fmla="*/ 3335338 w 8999538"/>
              <a:gd name="connsiteY35" fmla="*/ 1738313 h 2481263"/>
              <a:gd name="connsiteX36" fmla="*/ 3125788 w 8999538"/>
              <a:gd name="connsiteY36" fmla="*/ 1728787 h 2481263"/>
              <a:gd name="connsiteX37" fmla="*/ 3125788 w 8999538"/>
              <a:gd name="connsiteY37" fmla="*/ 1706563 h 2481263"/>
              <a:gd name="connsiteX38" fmla="*/ 3049588 w 8999538"/>
              <a:gd name="connsiteY38" fmla="*/ 1706563 h 2481263"/>
              <a:gd name="connsiteX39" fmla="*/ 3049588 w 8999538"/>
              <a:gd name="connsiteY39" fmla="*/ 1681163 h 2481263"/>
              <a:gd name="connsiteX40" fmla="*/ 2872581 w 8999538"/>
              <a:gd name="connsiteY40" fmla="*/ 1681163 h 2481263"/>
              <a:gd name="connsiteX41" fmla="*/ 2872582 w 8999538"/>
              <a:gd name="connsiteY41" fmla="*/ 1636714 h 2481263"/>
              <a:gd name="connsiteX42" fmla="*/ 2852738 w 8999538"/>
              <a:gd name="connsiteY42" fmla="*/ 1635126 h 2481263"/>
              <a:gd name="connsiteX43" fmla="*/ 2852738 w 8999538"/>
              <a:gd name="connsiteY43" fmla="*/ 1617663 h 2481263"/>
              <a:gd name="connsiteX44" fmla="*/ 2814638 w 8999538"/>
              <a:gd name="connsiteY44" fmla="*/ 1617663 h 2481263"/>
              <a:gd name="connsiteX45" fmla="*/ 2814638 w 8999538"/>
              <a:gd name="connsiteY45" fmla="*/ 1592263 h 2481263"/>
              <a:gd name="connsiteX46" fmla="*/ 2776538 w 8999538"/>
              <a:gd name="connsiteY46" fmla="*/ 1592263 h 2481263"/>
              <a:gd name="connsiteX47" fmla="*/ 2776538 w 8999538"/>
              <a:gd name="connsiteY47" fmla="*/ 1560513 h 2481263"/>
              <a:gd name="connsiteX48" fmla="*/ 2738438 w 8999538"/>
              <a:gd name="connsiteY48" fmla="*/ 1560513 h 2481263"/>
              <a:gd name="connsiteX49" fmla="*/ 2427288 w 8999538"/>
              <a:gd name="connsiteY49" fmla="*/ 1560513 h 2481263"/>
              <a:gd name="connsiteX50" fmla="*/ 2427288 w 8999538"/>
              <a:gd name="connsiteY50" fmla="*/ 1528763 h 2481263"/>
              <a:gd name="connsiteX51" fmla="*/ 2344738 w 8999538"/>
              <a:gd name="connsiteY51" fmla="*/ 1528763 h 2481263"/>
              <a:gd name="connsiteX52" fmla="*/ 2344738 w 8999538"/>
              <a:gd name="connsiteY52" fmla="*/ 1503363 h 2481263"/>
              <a:gd name="connsiteX53" fmla="*/ 2312988 w 8999538"/>
              <a:gd name="connsiteY53" fmla="*/ 1503363 h 2481263"/>
              <a:gd name="connsiteX54" fmla="*/ 2312988 w 8999538"/>
              <a:gd name="connsiteY54" fmla="*/ 1471613 h 2481263"/>
              <a:gd name="connsiteX55" fmla="*/ 2287588 w 8999538"/>
              <a:gd name="connsiteY55" fmla="*/ 1471613 h 2481263"/>
              <a:gd name="connsiteX56" fmla="*/ 2287588 w 8999538"/>
              <a:gd name="connsiteY56" fmla="*/ 1446213 h 2481263"/>
              <a:gd name="connsiteX57" fmla="*/ 2268538 w 8999538"/>
              <a:gd name="connsiteY57" fmla="*/ 1446213 h 2481263"/>
              <a:gd name="connsiteX58" fmla="*/ 2268538 w 8999538"/>
              <a:gd name="connsiteY58" fmla="*/ 1331913 h 2481263"/>
              <a:gd name="connsiteX59" fmla="*/ 2236788 w 8999538"/>
              <a:gd name="connsiteY59" fmla="*/ 1331913 h 2481263"/>
              <a:gd name="connsiteX60" fmla="*/ 2236789 w 8999538"/>
              <a:gd name="connsiteY60" fmla="*/ 1300957 h 2481263"/>
              <a:gd name="connsiteX61" fmla="*/ 2220119 w 8999538"/>
              <a:gd name="connsiteY61" fmla="*/ 1296194 h 2481263"/>
              <a:gd name="connsiteX62" fmla="*/ 2217738 w 8999538"/>
              <a:gd name="connsiteY62" fmla="*/ 1262063 h 2481263"/>
              <a:gd name="connsiteX63" fmla="*/ 2166938 w 8999538"/>
              <a:gd name="connsiteY63" fmla="*/ 1262063 h 2481263"/>
              <a:gd name="connsiteX64" fmla="*/ 2166938 w 8999538"/>
              <a:gd name="connsiteY64" fmla="*/ 1223963 h 2481263"/>
              <a:gd name="connsiteX65" fmla="*/ 2065338 w 8999538"/>
              <a:gd name="connsiteY65" fmla="*/ 1223963 h 2481263"/>
              <a:gd name="connsiteX66" fmla="*/ 2065338 w 8999538"/>
              <a:gd name="connsiteY66" fmla="*/ 1179513 h 2481263"/>
              <a:gd name="connsiteX67" fmla="*/ 1916906 w 8999538"/>
              <a:gd name="connsiteY67" fmla="*/ 1184276 h 2481263"/>
              <a:gd name="connsiteX68" fmla="*/ 1912144 w 8999538"/>
              <a:gd name="connsiteY68" fmla="*/ 1160463 h 2481263"/>
              <a:gd name="connsiteX69" fmla="*/ 1849438 w 8999538"/>
              <a:gd name="connsiteY69" fmla="*/ 1160463 h 2481263"/>
              <a:gd name="connsiteX70" fmla="*/ 1849438 w 8999538"/>
              <a:gd name="connsiteY70" fmla="*/ 1122363 h 2481263"/>
              <a:gd name="connsiteX71" fmla="*/ 1754188 w 8999538"/>
              <a:gd name="connsiteY71" fmla="*/ 1122363 h 2481263"/>
              <a:gd name="connsiteX72" fmla="*/ 1754188 w 8999538"/>
              <a:gd name="connsiteY72" fmla="*/ 1096963 h 2481263"/>
              <a:gd name="connsiteX73" fmla="*/ 1697038 w 8999538"/>
              <a:gd name="connsiteY73" fmla="*/ 1096963 h 2481263"/>
              <a:gd name="connsiteX74" fmla="*/ 1697038 w 8999538"/>
              <a:gd name="connsiteY74" fmla="*/ 1052513 h 2481263"/>
              <a:gd name="connsiteX75" fmla="*/ 1684338 w 8999538"/>
              <a:gd name="connsiteY75" fmla="*/ 1052513 h 2481263"/>
              <a:gd name="connsiteX76" fmla="*/ 1684338 w 8999538"/>
              <a:gd name="connsiteY76" fmla="*/ 944563 h 2481263"/>
              <a:gd name="connsiteX77" fmla="*/ 1646238 w 8999538"/>
              <a:gd name="connsiteY77" fmla="*/ 944563 h 2481263"/>
              <a:gd name="connsiteX78" fmla="*/ 1646238 w 8999538"/>
              <a:gd name="connsiteY78" fmla="*/ 855663 h 2481263"/>
              <a:gd name="connsiteX79" fmla="*/ 1620838 w 8999538"/>
              <a:gd name="connsiteY79" fmla="*/ 855663 h 2481263"/>
              <a:gd name="connsiteX80" fmla="*/ 1620838 w 8999538"/>
              <a:gd name="connsiteY80" fmla="*/ 785813 h 2481263"/>
              <a:gd name="connsiteX81" fmla="*/ 1589088 w 8999538"/>
              <a:gd name="connsiteY81" fmla="*/ 785813 h 2481263"/>
              <a:gd name="connsiteX82" fmla="*/ 1589088 w 8999538"/>
              <a:gd name="connsiteY82" fmla="*/ 766763 h 2481263"/>
              <a:gd name="connsiteX83" fmla="*/ 1474788 w 8999538"/>
              <a:gd name="connsiteY83" fmla="*/ 766763 h 2481263"/>
              <a:gd name="connsiteX84" fmla="*/ 1474788 w 8999538"/>
              <a:gd name="connsiteY84" fmla="*/ 741363 h 2481263"/>
              <a:gd name="connsiteX85" fmla="*/ 1404938 w 8999538"/>
              <a:gd name="connsiteY85" fmla="*/ 741363 h 2481263"/>
              <a:gd name="connsiteX86" fmla="*/ 1404938 w 8999538"/>
              <a:gd name="connsiteY86" fmla="*/ 703263 h 2481263"/>
              <a:gd name="connsiteX87" fmla="*/ 1347788 w 8999538"/>
              <a:gd name="connsiteY87" fmla="*/ 703263 h 2481263"/>
              <a:gd name="connsiteX88" fmla="*/ 1347788 w 8999538"/>
              <a:gd name="connsiteY88" fmla="*/ 671513 h 2481263"/>
              <a:gd name="connsiteX89" fmla="*/ 1252538 w 8999538"/>
              <a:gd name="connsiteY89" fmla="*/ 671513 h 2481263"/>
              <a:gd name="connsiteX90" fmla="*/ 1252538 w 8999538"/>
              <a:gd name="connsiteY90" fmla="*/ 653257 h 2481263"/>
              <a:gd name="connsiteX91" fmla="*/ 1196182 w 8999538"/>
              <a:gd name="connsiteY91" fmla="*/ 655638 h 2481263"/>
              <a:gd name="connsiteX92" fmla="*/ 1196182 w 8999538"/>
              <a:gd name="connsiteY92" fmla="*/ 633413 h 2481263"/>
              <a:gd name="connsiteX93" fmla="*/ 1131888 w 8999538"/>
              <a:gd name="connsiteY93" fmla="*/ 633413 h 2481263"/>
              <a:gd name="connsiteX94" fmla="*/ 1131888 w 8999538"/>
              <a:gd name="connsiteY94" fmla="*/ 576263 h 2481263"/>
              <a:gd name="connsiteX95" fmla="*/ 1100138 w 8999538"/>
              <a:gd name="connsiteY95" fmla="*/ 576263 h 2481263"/>
              <a:gd name="connsiteX96" fmla="*/ 1100138 w 8999538"/>
              <a:gd name="connsiteY96" fmla="*/ 538163 h 2481263"/>
              <a:gd name="connsiteX97" fmla="*/ 1062038 w 8999538"/>
              <a:gd name="connsiteY97" fmla="*/ 538163 h 2481263"/>
              <a:gd name="connsiteX98" fmla="*/ 1062038 w 8999538"/>
              <a:gd name="connsiteY98" fmla="*/ 512763 h 2481263"/>
              <a:gd name="connsiteX99" fmla="*/ 1023938 w 8999538"/>
              <a:gd name="connsiteY99" fmla="*/ 512763 h 2481263"/>
              <a:gd name="connsiteX100" fmla="*/ 1023938 w 8999538"/>
              <a:gd name="connsiteY100" fmla="*/ 500063 h 2481263"/>
              <a:gd name="connsiteX101" fmla="*/ 785813 w 8999538"/>
              <a:gd name="connsiteY101" fmla="*/ 497682 h 2481263"/>
              <a:gd name="connsiteX102" fmla="*/ 781051 w 8999538"/>
              <a:gd name="connsiteY102" fmla="*/ 438151 h 2481263"/>
              <a:gd name="connsiteX103" fmla="*/ 748508 w 8999538"/>
              <a:gd name="connsiteY103" fmla="*/ 436564 h 2481263"/>
              <a:gd name="connsiteX104" fmla="*/ 748506 w 8999538"/>
              <a:gd name="connsiteY104" fmla="*/ 347664 h 2481263"/>
              <a:gd name="connsiteX105" fmla="*/ 712788 w 8999538"/>
              <a:gd name="connsiteY105" fmla="*/ 347663 h 2481263"/>
              <a:gd name="connsiteX106" fmla="*/ 712788 w 8999538"/>
              <a:gd name="connsiteY106" fmla="*/ 261936 h 2481263"/>
              <a:gd name="connsiteX107" fmla="*/ 504825 w 8999538"/>
              <a:gd name="connsiteY107" fmla="*/ 259557 h 2481263"/>
              <a:gd name="connsiteX108" fmla="*/ 504825 w 8999538"/>
              <a:gd name="connsiteY108" fmla="*/ 233363 h 2481263"/>
              <a:gd name="connsiteX109" fmla="*/ 376238 w 8999538"/>
              <a:gd name="connsiteY109" fmla="*/ 233363 h 2481263"/>
              <a:gd name="connsiteX110" fmla="*/ 376238 w 8999538"/>
              <a:gd name="connsiteY110" fmla="*/ 106364 h 2481263"/>
              <a:gd name="connsiteX111" fmla="*/ 360363 w 8999538"/>
              <a:gd name="connsiteY111" fmla="*/ 106362 h 2481263"/>
              <a:gd name="connsiteX112" fmla="*/ 362745 w 8999538"/>
              <a:gd name="connsiteY112" fmla="*/ 74613 h 2481263"/>
              <a:gd name="connsiteX113" fmla="*/ 337344 w 8999538"/>
              <a:gd name="connsiteY113" fmla="*/ 74613 h 2481263"/>
              <a:gd name="connsiteX114" fmla="*/ 339724 w 8999538"/>
              <a:gd name="connsiteY114" fmla="*/ 32544 h 2481263"/>
              <a:gd name="connsiteX115" fmla="*/ 268288 w 8999538"/>
              <a:gd name="connsiteY115" fmla="*/ 30163 h 2481263"/>
              <a:gd name="connsiteX116" fmla="*/ 268288 w 8999538"/>
              <a:gd name="connsiteY116" fmla="*/ 17463 h 2481263"/>
              <a:gd name="connsiteX117" fmla="*/ 204788 w 8999538"/>
              <a:gd name="connsiteY117" fmla="*/ 17463 h 2481263"/>
              <a:gd name="connsiteX118" fmla="*/ 202406 w 8999538"/>
              <a:gd name="connsiteY118" fmla="*/ 0 h 2481263"/>
              <a:gd name="connsiteX119" fmla="*/ 0 w 8999538"/>
              <a:gd name="connsiteY119" fmla="*/ 1 h 2481263"/>
              <a:gd name="connsiteX0" fmla="*/ 8999538 w 8999538"/>
              <a:gd name="connsiteY0" fmla="*/ 2481263 h 2481263"/>
              <a:gd name="connsiteX1" fmla="*/ 7304088 w 8999538"/>
              <a:gd name="connsiteY1" fmla="*/ 2481263 h 2481263"/>
              <a:gd name="connsiteX2" fmla="*/ 7304088 w 8999538"/>
              <a:gd name="connsiteY2" fmla="*/ 2386013 h 2481263"/>
              <a:gd name="connsiteX3" fmla="*/ 6745288 w 8999538"/>
              <a:gd name="connsiteY3" fmla="*/ 2386013 h 2481263"/>
              <a:gd name="connsiteX4" fmla="*/ 6745288 w 8999538"/>
              <a:gd name="connsiteY4" fmla="*/ 2322513 h 2481263"/>
              <a:gd name="connsiteX5" fmla="*/ 5634038 w 8999538"/>
              <a:gd name="connsiteY5" fmla="*/ 2322513 h 2481263"/>
              <a:gd name="connsiteX6" fmla="*/ 5634038 w 8999538"/>
              <a:gd name="connsiteY6" fmla="*/ 2259013 h 2481263"/>
              <a:gd name="connsiteX7" fmla="*/ 5411788 w 8999538"/>
              <a:gd name="connsiteY7" fmla="*/ 2259013 h 2481263"/>
              <a:gd name="connsiteX8" fmla="*/ 5411788 w 8999538"/>
              <a:gd name="connsiteY8" fmla="*/ 2220913 h 2481263"/>
              <a:gd name="connsiteX9" fmla="*/ 5062538 w 8999538"/>
              <a:gd name="connsiteY9" fmla="*/ 2220913 h 2481263"/>
              <a:gd name="connsiteX10" fmla="*/ 5062538 w 8999538"/>
              <a:gd name="connsiteY10" fmla="*/ 2163763 h 2481263"/>
              <a:gd name="connsiteX11" fmla="*/ 4852988 w 8999538"/>
              <a:gd name="connsiteY11" fmla="*/ 2163763 h 2481263"/>
              <a:gd name="connsiteX12" fmla="*/ 4852988 w 8999538"/>
              <a:gd name="connsiteY12" fmla="*/ 2119313 h 2481263"/>
              <a:gd name="connsiteX13" fmla="*/ 4211638 w 8999538"/>
              <a:gd name="connsiteY13" fmla="*/ 2119313 h 2481263"/>
              <a:gd name="connsiteX14" fmla="*/ 4211638 w 8999538"/>
              <a:gd name="connsiteY14" fmla="*/ 2074863 h 2481263"/>
              <a:gd name="connsiteX15" fmla="*/ 4008438 w 8999538"/>
              <a:gd name="connsiteY15" fmla="*/ 2074863 h 2481263"/>
              <a:gd name="connsiteX16" fmla="*/ 4008438 w 8999538"/>
              <a:gd name="connsiteY16" fmla="*/ 2074863 h 2481263"/>
              <a:gd name="connsiteX17" fmla="*/ 3970338 w 8999538"/>
              <a:gd name="connsiteY17" fmla="*/ 2074863 h 2481263"/>
              <a:gd name="connsiteX18" fmla="*/ 3970338 w 8999538"/>
              <a:gd name="connsiteY18" fmla="*/ 1998663 h 2481263"/>
              <a:gd name="connsiteX19" fmla="*/ 3913188 w 8999538"/>
              <a:gd name="connsiteY19" fmla="*/ 1998663 h 2481263"/>
              <a:gd name="connsiteX20" fmla="*/ 3913188 w 8999538"/>
              <a:gd name="connsiteY20" fmla="*/ 1947863 h 2481263"/>
              <a:gd name="connsiteX21" fmla="*/ 3881438 w 8999538"/>
              <a:gd name="connsiteY21" fmla="*/ 1947863 h 2481263"/>
              <a:gd name="connsiteX22" fmla="*/ 3881438 w 8999538"/>
              <a:gd name="connsiteY22" fmla="*/ 1947863 h 2481263"/>
              <a:gd name="connsiteX23" fmla="*/ 3881438 w 8999538"/>
              <a:gd name="connsiteY23" fmla="*/ 1909763 h 2481263"/>
              <a:gd name="connsiteX24" fmla="*/ 3576638 w 8999538"/>
              <a:gd name="connsiteY24" fmla="*/ 1909763 h 2481263"/>
              <a:gd name="connsiteX25" fmla="*/ 3571876 w 8999538"/>
              <a:gd name="connsiteY25" fmla="*/ 1881189 h 2481263"/>
              <a:gd name="connsiteX26" fmla="*/ 3375819 w 8999538"/>
              <a:gd name="connsiteY26" fmla="*/ 1883570 h 2481263"/>
              <a:gd name="connsiteX27" fmla="*/ 3373438 w 8999538"/>
              <a:gd name="connsiteY27" fmla="*/ 1833563 h 2481263"/>
              <a:gd name="connsiteX28" fmla="*/ 3348038 w 8999538"/>
              <a:gd name="connsiteY28" fmla="*/ 1833563 h 2481263"/>
              <a:gd name="connsiteX29" fmla="*/ 3348038 w 8999538"/>
              <a:gd name="connsiteY29" fmla="*/ 1795463 h 2481263"/>
              <a:gd name="connsiteX30" fmla="*/ 3348038 w 8999538"/>
              <a:gd name="connsiteY30" fmla="*/ 1795463 h 2481263"/>
              <a:gd name="connsiteX31" fmla="*/ 3335338 w 8999538"/>
              <a:gd name="connsiteY31" fmla="*/ 1795463 h 2481263"/>
              <a:gd name="connsiteX32" fmla="*/ 3335338 w 8999538"/>
              <a:gd name="connsiteY32" fmla="*/ 1763713 h 2481263"/>
              <a:gd name="connsiteX33" fmla="*/ 3335338 w 8999538"/>
              <a:gd name="connsiteY33" fmla="*/ 1763713 h 2481263"/>
              <a:gd name="connsiteX34" fmla="*/ 3335338 w 8999538"/>
              <a:gd name="connsiteY34" fmla="*/ 1763713 h 2481263"/>
              <a:gd name="connsiteX35" fmla="*/ 3337719 w 8999538"/>
              <a:gd name="connsiteY35" fmla="*/ 1731169 h 2481263"/>
              <a:gd name="connsiteX36" fmla="*/ 3125788 w 8999538"/>
              <a:gd name="connsiteY36" fmla="*/ 1728787 h 2481263"/>
              <a:gd name="connsiteX37" fmla="*/ 3125788 w 8999538"/>
              <a:gd name="connsiteY37" fmla="*/ 1706563 h 2481263"/>
              <a:gd name="connsiteX38" fmla="*/ 3049588 w 8999538"/>
              <a:gd name="connsiteY38" fmla="*/ 1706563 h 2481263"/>
              <a:gd name="connsiteX39" fmla="*/ 3049588 w 8999538"/>
              <a:gd name="connsiteY39" fmla="*/ 1681163 h 2481263"/>
              <a:gd name="connsiteX40" fmla="*/ 2872581 w 8999538"/>
              <a:gd name="connsiteY40" fmla="*/ 1681163 h 2481263"/>
              <a:gd name="connsiteX41" fmla="*/ 2872582 w 8999538"/>
              <a:gd name="connsiteY41" fmla="*/ 1636714 h 2481263"/>
              <a:gd name="connsiteX42" fmla="*/ 2852738 w 8999538"/>
              <a:gd name="connsiteY42" fmla="*/ 1635126 h 2481263"/>
              <a:gd name="connsiteX43" fmla="*/ 2852738 w 8999538"/>
              <a:gd name="connsiteY43" fmla="*/ 1617663 h 2481263"/>
              <a:gd name="connsiteX44" fmla="*/ 2814638 w 8999538"/>
              <a:gd name="connsiteY44" fmla="*/ 1617663 h 2481263"/>
              <a:gd name="connsiteX45" fmla="*/ 2814638 w 8999538"/>
              <a:gd name="connsiteY45" fmla="*/ 1592263 h 2481263"/>
              <a:gd name="connsiteX46" fmla="*/ 2776538 w 8999538"/>
              <a:gd name="connsiteY46" fmla="*/ 1592263 h 2481263"/>
              <a:gd name="connsiteX47" fmla="*/ 2776538 w 8999538"/>
              <a:gd name="connsiteY47" fmla="*/ 1560513 h 2481263"/>
              <a:gd name="connsiteX48" fmla="*/ 2738438 w 8999538"/>
              <a:gd name="connsiteY48" fmla="*/ 1560513 h 2481263"/>
              <a:gd name="connsiteX49" fmla="*/ 2427288 w 8999538"/>
              <a:gd name="connsiteY49" fmla="*/ 1560513 h 2481263"/>
              <a:gd name="connsiteX50" fmla="*/ 2427288 w 8999538"/>
              <a:gd name="connsiteY50" fmla="*/ 1528763 h 2481263"/>
              <a:gd name="connsiteX51" fmla="*/ 2344738 w 8999538"/>
              <a:gd name="connsiteY51" fmla="*/ 1528763 h 2481263"/>
              <a:gd name="connsiteX52" fmla="*/ 2344738 w 8999538"/>
              <a:gd name="connsiteY52" fmla="*/ 1503363 h 2481263"/>
              <a:gd name="connsiteX53" fmla="*/ 2312988 w 8999538"/>
              <a:gd name="connsiteY53" fmla="*/ 1503363 h 2481263"/>
              <a:gd name="connsiteX54" fmla="*/ 2312988 w 8999538"/>
              <a:gd name="connsiteY54" fmla="*/ 1471613 h 2481263"/>
              <a:gd name="connsiteX55" fmla="*/ 2287588 w 8999538"/>
              <a:gd name="connsiteY55" fmla="*/ 1471613 h 2481263"/>
              <a:gd name="connsiteX56" fmla="*/ 2287588 w 8999538"/>
              <a:gd name="connsiteY56" fmla="*/ 1446213 h 2481263"/>
              <a:gd name="connsiteX57" fmla="*/ 2268538 w 8999538"/>
              <a:gd name="connsiteY57" fmla="*/ 1446213 h 2481263"/>
              <a:gd name="connsiteX58" fmla="*/ 2268538 w 8999538"/>
              <a:gd name="connsiteY58" fmla="*/ 1331913 h 2481263"/>
              <a:gd name="connsiteX59" fmla="*/ 2236788 w 8999538"/>
              <a:gd name="connsiteY59" fmla="*/ 1331913 h 2481263"/>
              <a:gd name="connsiteX60" fmla="*/ 2236789 w 8999538"/>
              <a:gd name="connsiteY60" fmla="*/ 1300957 h 2481263"/>
              <a:gd name="connsiteX61" fmla="*/ 2220119 w 8999538"/>
              <a:gd name="connsiteY61" fmla="*/ 1296194 h 2481263"/>
              <a:gd name="connsiteX62" fmla="*/ 2217738 w 8999538"/>
              <a:gd name="connsiteY62" fmla="*/ 1262063 h 2481263"/>
              <a:gd name="connsiteX63" fmla="*/ 2166938 w 8999538"/>
              <a:gd name="connsiteY63" fmla="*/ 1262063 h 2481263"/>
              <a:gd name="connsiteX64" fmla="*/ 2166938 w 8999538"/>
              <a:gd name="connsiteY64" fmla="*/ 1223963 h 2481263"/>
              <a:gd name="connsiteX65" fmla="*/ 2065338 w 8999538"/>
              <a:gd name="connsiteY65" fmla="*/ 1223963 h 2481263"/>
              <a:gd name="connsiteX66" fmla="*/ 2065338 w 8999538"/>
              <a:gd name="connsiteY66" fmla="*/ 1179513 h 2481263"/>
              <a:gd name="connsiteX67" fmla="*/ 1916906 w 8999538"/>
              <a:gd name="connsiteY67" fmla="*/ 1184276 h 2481263"/>
              <a:gd name="connsiteX68" fmla="*/ 1912144 w 8999538"/>
              <a:gd name="connsiteY68" fmla="*/ 1160463 h 2481263"/>
              <a:gd name="connsiteX69" fmla="*/ 1849438 w 8999538"/>
              <a:gd name="connsiteY69" fmla="*/ 1160463 h 2481263"/>
              <a:gd name="connsiteX70" fmla="*/ 1849438 w 8999538"/>
              <a:gd name="connsiteY70" fmla="*/ 1122363 h 2481263"/>
              <a:gd name="connsiteX71" fmla="*/ 1754188 w 8999538"/>
              <a:gd name="connsiteY71" fmla="*/ 1122363 h 2481263"/>
              <a:gd name="connsiteX72" fmla="*/ 1754188 w 8999538"/>
              <a:gd name="connsiteY72" fmla="*/ 1096963 h 2481263"/>
              <a:gd name="connsiteX73" fmla="*/ 1697038 w 8999538"/>
              <a:gd name="connsiteY73" fmla="*/ 1096963 h 2481263"/>
              <a:gd name="connsiteX74" fmla="*/ 1697038 w 8999538"/>
              <a:gd name="connsiteY74" fmla="*/ 1052513 h 2481263"/>
              <a:gd name="connsiteX75" fmla="*/ 1684338 w 8999538"/>
              <a:gd name="connsiteY75" fmla="*/ 1052513 h 2481263"/>
              <a:gd name="connsiteX76" fmla="*/ 1684338 w 8999538"/>
              <a:gd name="connsiteY76" fmla="*/ 944563 h 2481263"/>
              <a:gd name="connsiteX77" fmla="*/ 1646238 w 8999538"/>
              <a:gd name="connsiteY77" fmla="*/ 944563 h 2481263"/>
              <a:gd name="connsiteX78" fmla="*/ 1646238 w 8999538"/>
              <a:gd name="connsiteY78" fmla="*/ 855663 h 2481263"/>
              <a:gd name="connsiteX79" fmla="*/ 1620838 w 8999538"/>
              <a:gd name="connsiteY79" fmla="*/ 855663 h 2481263"/>
              <a:gd name="connsiteX80" fmla="*/ 1620838 w 8999538"/>
              <a:gd name="connsiteY80" fmla="*/ 785813 h 2481263"/>
              <a:gd name="connsiteX81" fmla="*/ 1589088 w 8999538"/>
              <a:gd name="connsiteY81" fmla="*/ 785813 h 2481263"/>
              <a:gd name="connsiteX82" fmla="*/ 1589088 w 8999538"/>
              <a:gd name="connsiteY82" fmla="*/ 766763 h 2481263"/>
              <a:gd name="connsiteX83" fmla="*/ 1474788 w 8999538"/>
              <a:gd name="connsiteY83" fmla="*/ 766763 h 2481263"/>
              <a:gd name="connsiteX84" fmla="*/ 1474788 w 8999538"/>
              <a:gd name="connsiteY84" fmla="*/ 741363 h 2481263"/>
              <a:gd name="connsiteX85" fmla="*/ 1404938 w 8999538"/>
              <a:gd name="connsiteY85" fmla="*/ 741363 h 2481263"/>
              <a:gd name="connsiteX86" fmla="*/ 1404938 w 8999538"/>
              <a:gd name="connsiteY86" fmla="*/ 703263 h 2481263"/>
              <a:gd name="connsiteX87" fmla="*/ 1347788 w 8999538"/>
              <a:gd name="connsiteY87" fmla="*/ 703263 h 2481263"/>
              <a:gd name="connsiteX88" fmla="*/ 1347788 w 8999538"/>
              <a:gd name="connsiteY88" fmla="*/ 671513 h 2481263"/>
              <a:gd name="connsiteX89" fmla="*/ 1252538 w 8999538"/>
              <a:gd name="connsiteY89" fmla="*/ 671513 h 2481263"/>
              <a:gd name="connsiteX90" fmla="*/ 1252538 w 8999538"/>
              <a:gd name="connsiteY90" fmla="*/ 653257 h 2481263"/>
              <a:gd name="connsiteX91" fmla="*/ 1196182 w 8999538"/>
              <a:gd name="connsiteY91" fmla="*/ 655638 h 2481263"/>
              <a:gd name="connsiteX92" fmla="*/ 1196182 w 8999538"/>
              <a:gd name="connsiteY92" fmla="*/ 633413 h 2481263"/>
              <a:gd name="connsiteX93" fmla="*/ 1131888 w 8999538"/>
              <a:gd name="connsiteY93" fmla="*/ 633413 h 2481263"/>
              <a:gd name="connsiteX94" fmla="*/ 1131888 w 8999538"/>
              <a:gd name="connsiteY94" fmla="*/ 576263 h 2481263"/>
              <a:gd name="connsiteX95" fmla="*/ 1100138 w 8999538"/>
              <a:gd name="connsiteY95" fmla="*/ 576263 h 2481263"/>
              <a:gd name="connsiteX96" fmla="*/ 1100138 w 8999538"/>
              <a:gd name="connsiteY96" fmla="*/ 538163 h 2481263"/>
              <a:gd name="connsiteX97" fmla="*/ 1062038 w 8999538"/>
              <a:gd name="connsiteY97" fmla="*/ 538163 h 2481263"/>
              <a:gd name="connsiteX98" fmla="*/ 1062038 w 8999538"/>
              <a:gd name="connsiteY98" fmla="*/ 512763 h 2481263"/>
              <a:gd name="connsiteX99" fmla="*/ 1023938 w 8999538"/>
              <a:gd name="connsiteY99" fmla="*/ 512763 h 2481263"/>
              <a:gd name="connsiteX100" fmla="*/ 1023938 w 8999538"/>
              <a:gd name="connsiteY100" fmla="*/ 500063 h 2481263"/>
              <a:gd name="connsiteX101" fmla="*/ 785813 w 8999538"/>
              <a:gd name="connsiteY101" fmla="*/ 497682 h 2481263"/>
              <a:gd name="connsiteX102" fmla="*/ 781051 w 8999538"/>
              <a:gd name="connsiteY102" fmla="*/ 438151 h 2481263"/>
              <a:gd name="connsiteX103" fmla="*/ 748508 w 8999538"/>
              <a:gd name="connsiteY103" fmla="*/ 436564 h 2481263"/>
              <a:gd name="connsiteX104" fmla="*/ 748506 w 8999538"/>
              <a:gd name="connsiteY104" fmla="*/ 347664 h 2481263"/>
              <a:gd name="connsiteX105" fmla="*/ 712788 w 8999538"/>
              <a:gd name="connsiteY105" fmla="*/ 347663 h 2481263"/>
              <a:gd name="connsiteX106" fmla="*/ 712788 w 8999538"/>
              <a:gd name="connsiteY106" fmla="*/ 261936 h 2481263"/>
              <a:gd name="connsiteX107" fmla="*/ 504825 w 8999538"/>
              <a:gd name="connsiteY107" fmla="*/ 259557 h 2481263"/>
              <a:gd name="connsiteX108" fmla="*/ 504825 w 8999538"/>
              <a:gd name="connsiteY108" fmla="*/ 233363 h 2481263"/>
              <a:gd name="connsiteX109" fmla="*/ 376238 w 8999538"/>
              <a:gd name="connsiteY109" fmla="*/ 233363 h 2481263"/>
              <a:gd name="connsiteX110" fmla="*/ 376238 w 8999538"/>
              <a:gd name="connsiteY110" fmla="*/ 106364 h 2481263"/>
              <a:gd name="connsiteX111" fmla="*/ 360363 w 8999538"/>
              <a:gd name="connsiteY111" fmla="*/ 106362 h 2481263"/>
              <a:gd name="connsiteX112" fmla="*/ 362745 w 8999538"/>
              <a:gd name="connsiteY112" fmla="*/ 74613 h 2481263"/>
              <a:gd name="connsiteX113" fmla="*/ 337344 w 8999538"/>
              <a:gd name="connsiteY113" fmla="*/ 74613 h 2481263"/>
              <a:gd name="connsiteX114" fmla="*/ 339724 w 8999538"/>
              <a:gd name="connsiteY114" fmla="*/ 32544 h 2481263"/>
              <a:gd name="connsiteX115" fmla="*/ 268288 w 8999538"/>
              <a:gd name="connsiteY115" fmla="*/ 30163 h 2481263"/>
              <a:gd name="connsiteX116" fmla="*/ 268288 w 8999538"/>
              <a:gd name="connsiteY116" fmla="*/ 17463 h 2481263"/>
              <a:gd name="connsiteX117" fmla="*/ 204788 w 8999538"/>
              <a:gd name="connsiteY117" fmla="*/ 17463 h 2481263"/>
              <a:gd name="connsiteX118" fmla="*/ 202406 w 8999538"/>
              <a:gd name="connsiteY118" fmla="*/ 0 h 2481263"/>
              <a:gd name="connsiteX119" fmla="*/ 0 w 8999538"/>
              <a:gd name="connsiteY119" fmla="*/ 1 h 2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999538" h="2481263">
                <a:moveTo>
                  <a:pt x="8999538" y="2481263"/>
                </a:moveTo>
                <a:lnTo>
                  <a:pt x="7304088" y="2481263"/>
                </a:lnTo>
                <a:lnTo>
                  <a:pt x="7304088" y="2386013"/>
                </a:lnTo>
                <a:lnTo>
                  <a:pt x="6745288" y="2386013"/>
                </a:lnTo>
                <a:lnTo>
                  <a:pt x="6745288" y="2322513"/>
                </a:lnTo>
                <a:lnTo>
                  <a:pt x="5634038" y="2322513"/>
                </a:lnTo>
                <a:lnTo>
                  <a:pt x="5634038" y="2259013"/>
                </a:lnTo>
                <a:lnTo>
                  <a:pt x="5411788" y="2259013"/>
                </a:lnTo>
                <a:lnTo>
                  <a:pt x="5411788" y="2220913"/>
                </a:lnTo>
                <a:lnTo>
                  <a:pt x="5062538" y="2220913"/>
                </a:lnTo>
                <a:lnTo>
                  <a:pt x="5062538" y="2163763"/>
                </a:lnTo>
                <a:lnTo>
                  <a:pt x="4852988" y="2163763"/>
                </a:lnTo>
                <a:lnTo>
                  <a:pt x="4852988" y="2119313"/>
                </a:lnTo>
                <a:lnTo>
                  <a:pt x="4211638" y="2119313"/>
                </a:lnTo>
                <a:lnTo>
                  <a:pt x="4211638" y="2074863"/>
                </a:lnTo>
                <a:lnTo>
                  <a:pt x="4008438" y="2074863"/>
                </a:lnTo>
                <a:lnTo>
                  <a:pt x="4008438" y="2074863"/>
                </a:lnTo>
                <a:lnTo>
                  <a:pt x="3970338" y="2074863"/>
                </a:lnTo>
                <a:lnTo>
                  <a:pt x="3970338" y="1998663"/>
                </a:lnTo>
                <a:lnTo>
                  <a:pt x="3913188" y="1998663"/>
                </a:lnTo>
                <a:lnTo>
                  <a:pt x="3913188" y="1947863"/>
                </a:lnTo>
                <a:lnTo>
                  <a:pt x="3881438" y="1947863"/>
                </a:lnTo>
                <a:lnTo>
                  <a:pt x="3881438" y="1947863"/>
                </a:lnTo>
                <a:lnTo>
                  <a:pt x="3881438" y="1909763"/>
                </a:lnTo>
                <a:lnTo>
                  <a:pt x="3576638" y="1909763"/>
                </a:lnTo>
                <a:lnTo>
                  <a:pt x="3571876" y="1881189"/>
                </a:lnTo>
                <a:lnTo>
                  <a:pt x="3375819" y="1883570"/>
                </a:lnTo>
                <a:lnTo>
                  <a:pt x="3373438" y="1833563"/>
                </a:lnTo>
                <a:lnTo>
                  <a:pt x="3348038" y="1833563"/>
                </a:lnTo>
                <a:lnTo>
                  <a:pt x="3348038" y="1795463"/>
                </a:lnTo>
                <a:lnTo>
                  <a:pt x="3348038" y="1795463"/>
                </a:lnTo>
                <a:lnTo>
                  <a:pt x="3335338" y="1795463"/>
                </a:lnTo>
                <a:lnTo>
                  <a:pt x="3335338" y="1763713"/>
                </a:lnTo>
                <a:lnTo>
                  <a:pt x="3335338" y="1763713"/>
                </a:lnTo>
                <a:lnTo>
                  <a:pt x="3335338" y="1763713"/>
                </a:lnTo>
                <a:lnTo>
                  <a:pt x="3337719" y="1731169"/>
                </a:lnTo>
                <a:lnTo>
                  <a:pt x="3125788" y="1728787"/>
                </a:lnTo>
                <a:lnTo>
                  <a:pt x="3125788" y="1706563"/>
                </a:lnTo>
                <a:lnTo>
                  <a:pt x="3049588" y="1706563"/>
                </a:lnTo>
                <a:lnTo>
                  <a:pt x="3049588" y="1681163"/>
                </a:lnTo>
                <a:lnTo>
                  <a:pt x="2872581" y="1681163"/>
                </a:lnTo>
                <a:cubicBezTo>
                  <a:pt x="2872581" y="1666347"/>
                  <a:pt x="2872582" y="1651530"/>
                  <a:pt x="2872582" y="1636714"/>
                </a:cubicBezTo>
                <a:lnTo>
                  <a:pt x="2852738" y="1635126"/>
                </a:lnTo>
                <a:lnTo>
                  <a:pt x="2852738" y="1617663"/>
                </a:lnTo>
                <a:lnTo>
                  <a:pt x="2814638" y="1617663"/>
                </a:lnTo>
                <a:lnTo>
                  <a:pt x="2814638" y="1592263"/>
                </a:lnTo>
                <a:lnTo>
                  <a:pt x="2776538" y="1592263"/>
                </a:lnTo>
                <a:lnTo>
                  <a:pt x="2776538" y="1560513"/>
                </a:lnTo>
                <a:lnTo>
                  <a:pt x="2738438" y="1560513"/>
                </a:lnTo>
                <a:lnTo>
                  <a:pt x="2427288" y="1560513"/>
                </a:lnTo>
                <a:lnTo>
                  <a:pt x="2427288" y="1528763"/>
                </a:lnTo>
                <a:lnTo>
                  <a:pt x="2344738" y="1528763"/>
                </a:lnTo>
                <a:lnTo>
                  <a:pt x="2344738" y="1503363"/>
                </a:lnTo>
                <a:lnTo>
                  <a:pt x="2312988" y="1503363"/>
                </a:lnTo>
                <a:lnTo>
                  <a:pt x="2312988" y="1471613"/>
                </a:lnTo>
                <a:lnTo>
                  <a:pt x="2287588" y="1471613"/>
                </a:lnTo>
                <a:lnTo>
                  <a:pt x="2287588" y="1446213"/>
                </a:lnTo>
                <a:lnTo>
                  <a:pt x="2268538" y="1446213"/>
                </a:lnTo>
                <a:lnTo>
                  <a:pt x="2268538" y="1331913"/>
                </a:lnTo>
                <a:lnTo>
                  <a:pt x="2236788" y="1331913"/>
                </a:lnTo>
                <a:cubicBezTo>
                  <a:pt x="2236788" y="1321594"/>
                  <a:pt x="2236789" y="1311276"/>
                  <a:pt x="2236789" y="1300957"/>
                </a:cubicBezTo>
                <a:lnTo>
                  <a:pt x="2220119" y="1296194"/>
                </a:lnTo>
                <a:lnTo>
                  <a:pt x="2217738" y="1262063"/>
                </a:lnTo>
                <a:lnTo>
                  <a:pt x="2166938" y="1262063"/>
                </a:lnTo>
                <a:lnTo>
                  <a:pt x="2166938" y="1223963"/>
                </a:lnTo>
                <a:lnTo>
                  <a:pt x="2065338" y="1223963"/>
                </a:lnTo>
                <a:lnTo>
                  <a:pt x="2065338" y="1179513"/>
                </a:lnTo>
                <a:lnTo>
                  <a:pt x="1916906" y="1184276"/>
                </a:lnTo>
                <a:lnTo>
                  <a:pt x="1912144" y="1160463"/>
                </a:lnTo>
                <a:lnTo>
                  <a:pt x="1849438" y="1160463"/>
                </a:lnTo>
                <a:lnTo>
                  <a:pt x="1849438" y="1122363"/>
                </a:lnTo>
                <a:lnTo>
                  <a:pt x="1754188" y="1122363"/>
                </a:lnTo>
                <a:lnTo>
                  <a:pt x="1754188" y="1096963"/>
                </a:lnTo>
                <a:lnTo>
                  <a:pt x="1697038" y="1096963"/>
                </a:lnTo>
                <a:lnTo>
                  <a:pt x="1697038" y="1052513"/>
                </a:lnTo>
                <a:lnTo>
                  <a:pt x="1684338" y="1052513"/>
                </a:lnTo>
                <a:lnTo>
                  <a:pt x="1684338" y="944563"/>
                </a:lnTo>
                <a:lnTo>
                  <a:pt x="1646238" y="944563"/>
                </a:lnTo>
                <a:lnTo>
                  <a:pt x="1646238" y="855663"/>
                </a:lnTo>
                <a:lnTo>
                  <a:pt x="1620838" y="855663"/>
                </a:lnTo>
                <a:lnTo>
                  <a:pt x="1620838" y="785813"/>
                </a:lnTo>
                <a:lnTo>
                  <a:pt x="1589088" y="785813"/>
                </a:lnTo>
                <a:lnTo>
                  <a:pt x="1589088" y="766763"/>
                </a:lnTo>
                <a:lnTo>
                  <a:pt x="1474788" y="766763"/>
                </a:lnTo>
                <a:lnTo>
                  <a:pt x="1474788" y="741363"/>
                </a:lnTo>
                <a:lnTo>
                  <a:pt x="1404938" y="741363"/>
                </a:lnTo>
                <a:lnTo>
                  <a:pt x="1404938" y="703263"/>
                </a:lnTo>
                <a:lnTo>
                  <a:pt x="1347788" y="703263"/>
                </a:lnTo>
                <a:lnTo>
                  <a:pt x="1347788" y="671513"/>
                </a:lnTo>
                <a:lnTo>
                  <a:pt x="1252538" y="671513"/>
                </a:lnTo>
                <a:lnTo>
                  <a:pt x="1252538" y="653257"/>
                </a:lnTo>
                <a:lnTo>
                  <a:pt x="1196182" y="655638"/>
                </a:lnTo>
                <a:lnTo>
                  <a:pt x="1196182" y="633413"/>
                </a:lnTo>
                <a:lnTo>
                  <a:pt x="1131888" y="633413"/>
                </a:lnTo>
                <a:lnTo>
                  <a:pt x="1131888" y="576263"/>
                </a:lnTo>
                <a:lnTo>
                  <a:pt x="1100138" y="576263"/>
                </a:lnTo>
                <a:lnTo>
                  <a:pt x="1100138" y="538163"/>
                </a:lnTo>
                <a:lnTo>
                  <a:pt x="1062038" y="538163"/>
                </a:lnTo>
                <a:lnTo>
                  <a:pt x="1062038" y="512763"/>
                </a:lnTo>
                <a:lnTo>
                  <a:pt x="1023938" y="512763"/>
                </a:lnTo>
                <a:lnTo>
                  <a:pt x="1023938" y="500063"/>
                </a:lnTo>
                <a:lnTo>
                  <a:pt x="785813" y="497682"/>
                </a:lnTo>
                <a:lnTo>
                  <a:pt x="781051" y="438151"/>
                </a:lnTo>
                <a:lnTo>
                  <a:pt x="748508" y="436564"/>
                </a:lnTo>
                <a:cubicBezTo>
                  <a:pt x="747714" y="410899"/>
                  <a:pt x="749300" y="373329"/>
                  <a:pt x="748506" y="347664"/>
                </a:cubicBezTo>
                <a:lnTo>
                  <a:pt x="712788" y="347663"/>
                </a:lnTo>
                <a:lnTo>
                  <a:pt x="712788" y="261936"/>
                </a:lnTo>
                <a:lnTo>
                  <a:pt x="504825" y="259557"/>
                </a:lnTo>
                <a:lnTo>
                  <a:pt x="504825" y="233363"/>
                </a:lnTo>
                <a:lnTo>
                  <a:pt x="376238" y="233363"/>
                </a:lnTo>
                <a:cubicBezTo>
                  <a:pt x="375444" y="189442"/>
                  <a:pt x="377032" y="150285"/>
                  <a:pt x="376238" y="106364"/>
                </a:cubicBezTo>
                <a:lnTo>
                  <a:pt x="360363" y="106362"/>
                </a:lnTo>
                <a:lnTo>
                  <a:pt x="362745" y="74613"/>
                </a:lnTo>
                <a:lnTo>
                  <a:pt x="337344" y="74613"/>
                </a:lnTo>
                <a:lnTo>
                  <a:pt x="339724" y="32544"/>
                </a:lnTo>
                <a:lnTo>
                  <a:pt x="268288" y="30163"/>
                </a:lnTo>
                <a:lnTo>
                  <a:pt x="268288" y="17463"/>
                </a:lnTo>
                <a:lnTo>
                  <a:pt x="204788" y="17463"/>
                </a:lnTo>
                <a:lnTo>
                  <a:pt x="202406" y="0"/>
                </a:lnTo>
                <a:lnTo>
                  <a:pt x="0" y="1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1FA6B35A-4156-ED56-00AD-EF357D4C7008}"/>
              </a:ext>
            </a:extLst>
          </p:cNvPr>
          <p:cNvGrpSpPr/>
          <p:nvPr/>
        </p:nvGrpSpPr>
        <p:grpSpPr>
          <a:xfrm>
            <a:off x="2208312" y="1555663"/>
            <a:ext cx="66356" cy="95250"/>
            <a:chOff x="3569493" y="1976437"/>
            <a:chExt cx="95250" cy="95250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BFD2FE95-8E6A-88BA-F43C-67F2B14C94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75B694D-B082-1007-317A-F31C7BF92A4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EBA748A-228C-8D0C-A9EC-E5F339166568}"/>
              </a:ext>
            </a:extLst>
          </p:cNvPr>
          <p:cNvGrpSpPr/>
          <p:nvPr/>
        </p:nvGrpSpPr>
        <p:grpSpPr>
          <a:xfrm>
            <a:off x="2422320" y="1579584"/>
            <a:ext cx="66356" cy="95250"/>
            <a:chOff x="3569493" y="1976437"/>
            <a:chExt cx="95250" cy="95250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E15F813-F318-224E-E655-9274130C8C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A2050AC-D03C-A4F5-C425-D811B2AE6C1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A0712731-6273-4637-B7BC-7FD9957ABE23}"/>
              </a:ext>
            </a:extLst>
          </p:cNvPr>
          <p:cNvGrpSpPr/>
          <p:nvPr/>
        </p:nvGrpSpPr>
        <p:grpSpPr>
          <a:xfrm>
            <a:off x="2450539" y="1621539"/>
            <a:ext cx="66356" cy="95250"/>
            <a:chOff x="3569493" y="1976437"/>
            <a:chExt cx="95250" cy="95250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C4B20B3E-A218-88DC-B1C3-480C510A97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3347604F-C638-D595-2D38-576EC0CEDBA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81F4E0C-5AD5-2014-4420-C99DF69F1759}"/>
              </a:ext>
            </a:extLst>
          </p:cNvPr>
          <p:cNvGrpSpPr/>
          <p:nvPr/>
        </p:nvGrpSpPr>
        <p:grpSpPr>
          <a:xfrm>
            <a:off x="2458894" y="1661487"/>
            <a:ext cx="66356" cy="95250"/>
            <a:chOff x="3569493" y="1976437"/>
            <a:chExt cx="95250" cy="95250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83BE154-6E0E-52D8-79E9-C5456E0B04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DF5B33DE-5A4B-9090-A722-6CC0D4F04768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58A2BA2-B81A-39F7-71C9-0BADAE33EF17}"/>
              </a:ext>
            </a:extLst>
          </p:cNvPr>
          <p:cNvGrpSpPr/>
          <p:nvPr/>
        </p:nvGrpSpPr>
        <p:grpSpPr>
          <a:xfrm>
            <a:off x="2476123" y="1722203"/>
            <a:ext cx="66356" cy="95250"/>
            <a:chOff x="3569493" y="1976437"/>
            <a:chExt cx="95250" cy="95250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F4521CED-A1A6-A48A-D060-AB52292698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6022CC9-E1ED-88A3-7411-6D31B89FD75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4162625-41CB-6B7F-C9B7-26651A71EAF5}"/>
              </a:ext>
            </a:extLst>
          </p:cNvPr>
          <p:cNvGrpSpPr/>
          <p:nvPr/>
        </p:nvGrpSpPr>
        <p:grpSpPr>
          <a:xfrm>
            <a:off x="2544756" y="1793160"/>
            <a:ext cx="66356" cy="95250"/>
            <a:chOff x="3569493" y="1976437"/>
            <a:chExt cx="95250" cy="95250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1C5BA8E5-32B0-0354-4E0B-50D42964DB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4AAF82B9-24E4-A5B6-B768-1AA760CABFD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FC81CE1-BD3F-3CDC-DD31-42E0C91D4C20}"/>
              </a:ext>
            </a:extLst>
          </p:cNvPr>
          <p:cNvGrpSpPr/>
          <p:nvPr/>
        </p:nvGrpSpPr>
        <p:grpSpPr>
          <a:xfrm>
            <a:off x="2663668" y="1817453"/>
            <a:ext cx="66356" cy="95250"/>
            <a:chOff x="3569493" y="1976437"/>
            <a:chExt cx="95250" cy="95250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19168BAC-81E2-ACC4-A669-3DEE52A03D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FA4EE3E3-7701-CFDF-724F-C93FD9DD00F7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183E557C-AECB-A7D0-7ACC-17C9C35D31BA}"/>
              </a:ext>
            </a:extLst>
          </p:cNvPr>
          <p:cNvGrpSpPr/>
          <p:nvPr/>
        </p:nvGrpSpPr>
        <p:grpSpPr>
          <a:xfrm>
            <a:off x="2702683" y="1817453"/>
            <a:ext cx="66356" cy="95250"/>
            <a:chOff x="3569493" y="1976437"/>
            <a:chExt cx="95250" cy="95250"/>
          </a:xfrm>
        </p:grpSpPr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F8750ED4-3034-7FBE-508B-363915C1D5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27E0376-1C8F-1F3C-3AE6-1BF09F5F89F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364367D-3A3F-325F-FBB9-7166CA6281F3}"/>
              </a:ext>
            </a:extLst>
          </p:cNvPr>
          <p:cNvGrpSpPr/>
          <p:nvPr/>
        </p:nvGrpSpPr>
        <p:grpSpPr>
          <a:xfrm>
            <a:off x="2702683" y="1845434"/>
            <a:ext cx="66356" cy="95250"/>
            <a:chOff x="3569493" y="1976437"/>
            <a:chExt cx="95250" cy="95250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7303CD69-4BA5-E063-F3FF-AE3FB4316D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621C05A-81BF-3091-48E2-F9CFD7551F7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B7BA11EB-40C2-B416-A956-5CC8AED06172}"/>
              </a:ext>
            </a:extLst>
          </p:cNvPr>
          <p:cNvGrpSpPr/>
          <p:nvPr/>
        </p:nvGrpSpPr>
        <p:grpSpPr>
          <a:xfrm>
            <a:off x="2711309" y="1878175"/>
            <a:ext cx="66356" cy="95250"/>
            <a:chOff x="3569493" y="1976437"/>
            <a:chExt cx="95250" cy="95250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10B3679C-3EA9-E688-750B-96484A59E6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E931B87C-D6BE-5757-8EBB-4D807116C47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17EFCC4-34F4-5BE6-B22E-4F70B48389D4}"/>
              </a:ext>
            </a:extLst>
          </p:cNvPr>
          <p:cNvGrpSpPr/>
          <p:nvPr/>
        </p:nvGrpSpPr>
        <p:grpSpPr>
          <a:xfrm>
            <a:off x="2755150" y="2040628"/>
            <a:ext cx="66356" cy="95250"/>
            <a:chOff x="3569493" y="1976437"/>
            <a:chExt cx="95250" cy="95250"/>
          </a:xfrm>
        </p:grpSpPr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9EB04CE-EE31-3C98-6115-8DC0E38E45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1E54931-7A7A-9C1D-94BC-7E3A5120A4ED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29AD591-E18B-FC9F-9E41-6D0E2CFAFBB6}"/>
              </a:ext>
            </a:extLst>
          </p:cNvPr>
          <p:cNvGrpSpPr/>
          <p:nvPr/>
        </p:nvGrpSpPr>
        <p:grpSpPr>
          <a:xfrm>
            <a:off x="2899574" y="2049179"/>
            <a:ext cx="66356" cy="95250"/>
            <a:chOff x="3569493" y="1976437"/>
            <a:chExt cx="95250" cy="95250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0D495AC-D315-AF65-F080-DE669DC1C4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789D8D7-7F7A-D285-DE68-7C137B775B75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EA745393-DF9C-7E87-8909-BA21613FA4C5}"/>
              </a:ext>
            </a:extLst>
          </p:cNvPr>
          <p:cNvGrpSpPr/>
          <p:nvPr/>
        </p:nvGrpSpPr>
        <p:grpSpPr>
          <a:xfrm>
            <a:off x="2950725" y="2083671"/>
            <a:ext cx="66356" cy="95250"/>
            <a:chOff x="3569493" y="1976437"/>
            <a:chExt cx="95250" cy="95250"/>
          </a:xfrm>
        </p:grpSpPr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26556EC-363E-4715-382F-479633AF51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60DC7E2-2285-9C2D-1634-3F6FB855F8E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2EDA026A-AEA6-309C-1296-E79C48319B0F}"/>
              </a:ext>
            </a:extLst>
          </p:cNvPr>
          <p:cNvGrpSpPr/>
          <p:nvPr/>
        </p:nvGrpSpPr>
        <p:grpSpPr>
          <a:xfrm>
            <a:off x="2986720" y="2154203"/>
            <a:ext cx="66356" cy="95250"/>
            <a:chOff x="3569493" y="1976437"/>
            <a:chExt cx="95250" cy="95250"/>
          </a:xfrm>
        </p:grpSpPr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E4A3E9FE-017C-0395-50B4-B38733E1B4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7BA719B7-BC8E-03B1-F955-509268D28F2F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3A87E73C-7C8D-E73C-D827-2D855EAC9B71}"/>
              </a:ext>
            </a:extLst>
          </p:cNvPr>
          <p:cNvGrpSpPr/>
          <p:nvPr/>
        </p:nvGrpSpPr>
        <p:grpSpPr>
          <a:xfrm>
            <a:off x="2990199" y="2185448"/>
            <a:ext cx="66356" cy="95250"/>
            <a:chOff x="3569493" y="1976437"/>
            <a:chExt cx="95250" cy="95250"/>
          </a:xfrm>
        </p:grpSpPr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0C50D9-E2E3-5801-F540-8AF8EA215D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CD31C0DB-A818-3788-79E3-77A1778850A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F553BBD-AA2A-389E-012A-B3D85EBC7103}"/>
              </a:ext>
            </a:extLst>
          </p:cNvPr>
          <p:cNvGrpSpPr/>
          <p:nvPr/>
        </p:nvGrpSpPr>
        <p:grpSpPr>
          <a:xfrm>
            <a:off x="3008203" y="2189322"/>
            <a:ext cx="66356" cy="95250"/>
            <a:chOff x="3569493" y="1976437"/>
            <a:chExt cx="95250" cy="95250"/>
          </a:xfrm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1B1B77D-E0CA-08EB-3992-635829D4DD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926E935F-0149-FAE9-39C3-BCF22E6ACA7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A2DB8654-54DC-5085-EDBE-127E225354F7}"/>
              </a:ext>
            </a:extLst>
          </p:cNvPr>
          <p:cNvGrpSpPr/>
          <p:nvPr/>
        </p:nvGrpSpPr>
        <p:grpSpPr>
          <a:xfrm>
            <a:off x="3095002" y="2207780"/>
            <a:ext cx="66356" cy="95250"/>
            <a:chOff x="3569493" y="1976437"/>
            <a:chExt cx="95250" cy="95250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225B0F5-6992-DB30-4D44-1D5B6A3D81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C5CE78B-1048-ABB7-DA20-7CAED36BE34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A48DD6F1-C3A3-E30F-0080-EC04C2595F6D}"/>
              </a:ext>
            </a:extLst>
          </p:cNvPr>
          <p:cNvGrpSpPr/>
          <p:nvPr/>
        </p:nvGrpSpPr>
        <p:grpSpPr>
          <a:xfrm>
            <a:off x="3183196" y="2278006"/>
            <a:ext cx="66356" cy="95250"/>
            <a:chOff x="3569493" y="1976437"/>
            <a:chExt cx="95250" cy="95250"/>
          </a:xfrm>
        </p:grpSpPr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78ACD67-6925-881F-151A-F22E06E2DA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3CA3DDB-1B00-1CA2-F95C-12988305654D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028FF25-3A5C-F600-1F63-6F26B29ACA1D}"/>
              </a:ext>
            </a:extLst>
          </p:cNvPr>
          <p:cNvGrpSpPr/>
          <p:nvPr/>
        </p:nvGrpSpPr>
        <p:grpSpPr>
          <a:xfrm>
            <a:off x="3256001" y="2317873"/>
            <a:ext cx="66356" cy="95250"/>
            <a:chOff x="3569493" y="1976437"/>
            <a:chExt cx="95250" cy="95250"/>
          </a:xfrm>
        </p:grpSpPr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3BF0CD42-1A02-25F9-61B1-4433DFB034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290B4140-5894-4767-4A68-0898AFEC311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5539A33-8AB7-35DD-E495-A44E6090C3CF}"/>
              </a:ext>
            </a:extLst>
          </p:cNvPr>
          <p:cNvGrpSpPr/>
          <p:nvPr/>
        </p:nvGrpSpPr>
        <p:grpSpPr>
          <a:xfrm>
            <a:off x="3345001" y="2367122"/>
            <a:ext cx="66356" cy="95250"/>
            <a:chOff x="3569493" y="1976437"/>
            <a:chExt cx="95250" cy="95250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3B98F25C-0BC1-ED8C-A7AE-D52EEC99E4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E0BCFE8-1C3C-A71C-4A07-A1634895270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CAC728D0-54FE-DE16-8DEB-F397B605152E}"/>
              </a:ext>
            </a:extLst>
          </p:cNvPr>
          <p:cNvGrpSpPr/>
          <p:nvPr/>
        </p:nvGrpSpPr>
        <p:grpSpPr>
          <a:xfrm>
            <a:off x="3358315" y="2416387"/>
            <a:ext cx="66356" cy="95250"/>
            <a:chOff x="3569493" y="1976437"/>
            <a:chExt cx="95250" cy="95250"/>
          </a:xfrm>
        </p:grpSpPr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E598D2F-9846-B26C-30E0-C85ED5A83F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1D592275-ABA8-8E2F-A425-321107D8C7D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DA6A651-D019-6561-0005-EAF8F7FB3EE4}"/>
              </a:ext>
            </a:extLst>
          </p:cNvPr>
          <p:cNvGrpSpPr/>
          <p:nvPr/>
        </p:nvGrpSpPr>
        <p:grpSpPr>
          <a:xfrm>
            <a:off x="3363529" y="2488148"/>
            <a:ext cx="66356" cy="95250"/>
            <a:chOff x="3569493" y="1976437"/>
            <a:chExt cx="95250" cy="95250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A77B66D-E97F-1220-6FD0-E0BC2FAF74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B8680B0-27D1-D9D7-5E0C-C951FD57DA6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E4D126F3-E8C8-30C1-0B0D-F660DB69C782}"/>
              </a:ext>
            </a:extLst>
          </p:cNvPr>
          <p:cNvGrpSpPr/>
          <p:nvPr/>
        </p:nvGrpSpPr>
        <p:grpSpPr>
          <a:xfrm>
            <a:off x="3378606" y="2576945"/>
            <a:ext cx="66356" cy="95250"/>
            <a:chOff x="3569493" y="1976437"/>
            <a:chExt cx="95250" cy="95250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B3C7D70-8EB0-1A40-BF8C-DA8C40500D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DEECC279-D323-B2E2-D759-626D7DA4B8D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4F123574-CCBA-9B68-E6F1-DED08FD7F13F}"/>
              </a:ext>
            </a:extLst>
          </p:cNvPr>
          <p:cNvGrpSpPr/>
          <p:nvPr/>
        </p:nvGrpSpPr>
        <p:grpSpPr>
          <a:xfrm>
            <a:off x="3378179" y="2612890"/>
            <a:ext cx="66356" cy="95250"/>
            <a:chOff x="3569493" y="1976437"/>
            <a:chExt cx="95250" cy="95250"/>
          </a:xfrm>
        </p:grpSpPr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F34DC56D-D4E3-1089-D8F1-71DC377B1C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2CEF669-AFA1-378D-6E2F-27B3A941055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DAE5000B-BBE1-7A1A-DD64-23B01C001601}"/>
              </a:ext>
            </a:extLst>
          </p:cNvPr>
          <p:cNvGrpSpPr/>
          <p:nvPr/>
        </p:nvGrpSpPr>
        <p:grpSpPr>
          <a:xfrm>
            <a:off x="3416480" y="2644708"/>
            <a:ext cx="66356" cy="95250"/>
            <a:chOff x="3569493" y="1976437"/>
            <a:chExt cx="95250" cy="95250"/>
          </a:xfrm>
        </p:grpSpPr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D174B7A-B9F7-9F5E-D14A-6EC83D7CCA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1BD6E3A4-59DF-7208-D0DE-1606B7A76E6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FB336E1C-D81A-969A-B7C8-CCDABCB5476B}"/>
              </a:ext>
            </a:extLst>
          </p:cNvPr>
          <p:cNvGrpSpPr/>
          <p:nvPr/>
        </p:nvGrpSpPr>
        <p:grpSpPr>
          <a:xfrm>
            <a:off x="3467428" y="2679356"/>
            <a:ext cx="66356" cy="95250"/>
            <a:chOff x="3569493" y="1976437"/>
            <a:chExt cx="95250" cy="95250"/>
          </a:xfrm>
        </p:grpSpPr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78CC805C-7E14-00C7-DE54-6570B80BBB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5DEE6364-F305-ADF8-AD6D-25628FF71AE8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D503F4E1-A679-33DA-AAEE-74A54D168311}"/>
              </a:ext>
            </a:extLst>
          </p:cNvPr>
          <p:cNvGrpSpPr/>
          <p:nvPr/>
        </p:nvGrpSpPr>
        <p:grpSpPr>
          <a:xfrm>
            <a:off x="3554361" y="2739958"/>
            <a:ext cx="66356" cy="95250"/>
            <a:chOff x="3569493" y="1976437"/>
            <a:chExt cx="95250" cy="95250"/>
          </a:xfrm>
        </p:grpSpPr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EBB1954A-0C26-C09A-D5F8-290F750AD5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D5F4F01A-54FF-6512-67CC-75DD9DDE1470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0FB4828-1200-E67D-8329-B9C8A12C7E31}"/>
              </a:ext>
            </a:extLst>
          </p:cNvPr>
          <p:cNvGrpSpPr/>
          <p:nvPr/>
        </p:nvGrpSpPr>
        <p:grpSpPr>
          <a:xfrm>
            <a:off x="3577484" y="2739958"/>
            <a:ext cx="66356" cy="95250"/>
            <a:chOff x="3569493" y="1976437"/>
            <a:chExt cx="95250" cy="95250"/>
          </a:xfrm>
        </p:grpSpPr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81291D5-FB4D-5782-BE65-CCA1E320E3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0C916C5F-1F85-D941-E613-1F9FA8D0A54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DAE797B-9E43-F0FF-59E0-9C93FB98EDC2}"/>
              </a:ext>
            </a:extLst>
          </p:cNvPr>
          <p:cNvGrpSpPr/>
          <p:nvPr/>
        </p:nvGrpSpPr>
        <p:grpSpPr>
          <a:xfrm>
            <a:off x="3613450" y="2739958"/>
            <a:ext cx="66356" cy="95250"/>
            <a:chOff x="3569493" y="1976437"/>
            <a:chExt cx="95250" cy="95250"/>
          </a:xfrm>
        </p:grpSpPr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0BAC6D85-6D41-C733-31A7-CD4D9040CB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8FFF731-53AD-C27C-D8D5-2723DF6CC96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E90A766D-BEF7-D48D-DA3B-17EE94795BB0}"/>
              </a:ext>
            </a:extLst>
          </p:cNvPr>
          <p:cNvGrpSpPr/>
          <p:nvPr/>
        </p:nvGrpSpPr>
        <p:grpSpPr>
          <a:xfrm>
            <a:off x="3749036" y="2830482"/>
            <a:ext cx="66356" cy="95250"/>
            <a:chOff x="3569493" y="1976437"/>
            <a:chExt cx="95250" cy="95250"/>
          </a:xfrm>
        </p:grpSpPr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87DE2E14-75DA-7707-23D7-0EBA135A46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E5854B36-5B8A-961C-56D1-DB3D54D4E82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D592DDE9-BA8B-1E74-D541-D8303D5DEF3B}"/>
              </a:ext>
            </a:extLst>
          </p:cNvPr>
          <p:cNvGrpSpPr/>
          <p:nvPr/>
        </p:nvGrpSpPr>
        <p:grpSpPr>
          <a:xfrm>
            <a:off x="3768584" y="2884841"/>
            <a:ext cx="66356" cy="95250"/>
            <a:chOff x="3569493" y="1976437"/>
            <a:chExt cx="95250" cy="95250"/>
          </a:xfrm>
        </p:grpSpPr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B5D7F3C4-CE70-42BD-D715-B9C0DCA864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769A7787-FA6A-F452-9994-38E5B55F8FC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8B48E87C-9D60-EB79-2B71-FBCC26317143}"/>
              </a:ext>
            </a:extLst>
          </p:cNvPr>
          <p:cNvGrpSpPr/>
          <p:nvPr/>
        </p:nvGrpSpPr>
        <p:grpSpPr>
          <a:xfrm>
            <a:off x="3798882" y="2999724"/>
            <a:ext cx="66356" cy="95250"/>
            <a:chOff x="3569493" y="1976437"/>
            <a:chExt cx="95250" cy="95250"/>
          </a:xfrm>
        </p:grpSpPr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B6578189-F5BC-8FD4-145B-40E5FC2DAD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5E8B8B49-59B7-36B2-E679-DB9EC25CC82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79DB057-57FA-F506-6EF4-3B110AB0B94C}"/>
              </a:ext>
            </a:extLst>
          </p:cNvPr>
          <p:cNvGrpSpPr/>
          <p:nvPr/>
        </p:nvGrpSpPr>
        <p:grpSpPr>
          <a:xfrm>
            <a:off x="3810408" y="3027339"/>
            <a:ext cx="66356" cy="95250"/>
            <a:chOff x="3569493" y="1976437"/>
            <a:chExt cx="95250" cy="95250"/>
          </a:xfrm>
        </p:grpSpPr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608A4DF5-3D10-A357-9B57-0555631D38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F63B3A3C-810E-1A28-4E5F-287802378E4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D6BF08D6-3B94-3879-3226-B75CECB1576B}"/>
              </a:ext>
            </a:extLst>
          </p:cNvPr>
          <p:cNvGrpSpPr/>
          <p:nvPr/>
        </p:nvGrpSpPr>
        <p:grpSpPr>
          <a:xfrm>
            <a:off x="4086822" y="3109672"/>
            <a:ext cx="66356" cy="95250"/>
            <a:chOff x="3569493" y="1976437"/>
            <a:chExt cx="95250" cy="95250"/>
          </a:xfrm>
        </p:grpSpPr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8A633788-8A7F-F6F1-03C6-00C060C36A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3E8AD09D-7431-C1BA-D08B-9D55436C1B40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7331B3C-84AC-0EEE-92D5-2FFE3A9DC44C}"/>
              </a:ext>
            </a:extLst>
          </p:cNvPr>
          <p:cNvGrpSpPr/>
          <p:nvPr/>
        </p:nvGrpSpPr>
        <p:grpSpPr>
          <a:xfrm>
            <a:off x="4133278" y="3109672"/>
            <a:ext cx="66356" cy="95250"/>
            <a:chOff x="3569493" y="1976437"/>
            <a:chExt cx="95250" cy="95250"/>
          </a:xfrm>
        </p:grpSpPr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C96DD117-C063-55AB-AA9A-BD8D084472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EA5C5FFC-15E2-5762-7A71-62A6A1C6AC2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AA630E21-3734-129A-FE24-AFAB504CA107}"/>
              </a:ext>
            </a:extLst>
          </p:cNvPr>
          <p:cNvGrpSpPr/>
          <p:nvPr/>
        </p:nvGrpSpPr>
        <p:grpSpPr>
          <a:xfrm>
            <a:off x="4153148" y="3136102"/>
            <a:ext cx="66356" cy="95250"/>
            <a:chOff x="3569493" y="1976437"/>
            <a:chExt cx="95250" cy="95250"/>
          </a:xfrm>
        </p:grpSpPr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EC3FACFC-949E-4716-3501-837244D042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B2A68105-CA35-FDEB-28D8-4E1BDC1FD11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3112B417-BA7D-02A4-AEB7-A689DE0FDB42}"/>
              </a:ext>
            </a:extLst>
          </p:cNvPr>
          <p:cNvGrpSpPr/>
          <p:nvPr/>
        </p:nvGrpSpPr>
        <p:grpSpPr>
          <a:xfrm>
            <a:off x="4180346" y="3154403"/>
            <a:ext cx="66356" cy="95250"/>
            <a:chOff x="3569493" y="1976437"/>
            <a:chExt cx="95250" cy="95250"/>
          </a:xfrm>
        </p:grpSpPr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CAF15A36-DC9B-1FFE-0BA3-F314AB2B0B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48A1B0F2-C785-C69C-7DE6-BD605741680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FEC9A9CC-E534-B2D2-30B1-16B11371AE25}"/>
              </a:ext>
            </a:extLst>
          </p:cNvPr>
          <p:cNvGrpSpPr/>
          <p:nvPr/>
        </p:nvGrpSpPr>
        <p:grpSpPr>
          <a:xfrm>
            <a:off x="4205938" y="3184364"/>
            <a:ext cx="66356" cy="95250"/>
            <a:chOff x="3569493" y="1976437"/>
            <a:chExt cx="95250" cy="95250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A2A8B6DF-A330-4FFA-0AC2-523CA4ED6C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697446F8-C3D2-937D-A7E3-480B2B977528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814E429F-5C1E-640A-33CB-755FF728794D}"/>
              </a:ext>
            </a:extLst>
          </p:cNvPr>
          <p:cNvGrpSpPr/>
          <p:nvPr/>
        </p:nvGrpSpPr>
        <p:grpSpPr>
          <a:xfrm>
            <a:off x="4464829" y="3280361"/>
            <a:ext cx="66356" cy="95250"/>
            <a:chOff x="3569493" y="1976437"/>
            <a:chExt cx="95250" cy="95250"/>
          </a:xfrm>
        </p:grpSpPr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8EE9D8E1-CF4E-BB43-5C6F-5E398727F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AE35A480-F059-4166-B752-E357E21F7DC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1E71D0BD-D019-A23D-D360-D1A8F10305C5}"/>
              </a:ext>
            </a:extLst>
          </p:cNvPr>
          <p:cNvGrpSpPr/>
          <p:nvPr/>
        </p:nvGrpSpPr>
        <p:grpSpPr>
          <a:xfrm>
            <a:off x="4525334" y="3315727"/>
            <a:ext cx="66356" cy="95250"/>
            <a:chOff x="3569493" y="1976437"/>
            <a:chExt cx="95250" cy="95250"/>
          </a:xfrm>
        </p:grpSpPr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3DBEBC6F-CD69-2237-40B6-D752524DEE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E09BDB05-0CE1-B36F-3BDD-003E7B440EA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74F9ABA-B36B-A4D4-07C0-3811C956BCCD}"/>
              </a:ext>
            </a:extLst>
          </p:cNvPr>
          <p:cNvGrpSpPr/>
          <p:nvPr/>
        </p:nvGrpSpPr>
        <p:grpSpPr>
          <a:xfrm>
            <a:off x="4558512" y="3386749"/>
            <a:ext cx="66356" cy="95250"/>
            <a:chOff x="3569493" y="1976437"/>
            <a:chExt cx="95250" cy="95250"/>
          </a:xfrm>
        </p:grpSpPr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1A5DF68-4124-3D7D-1F75-D9B75908CB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E272695C-4CF0-613A-7DF4-03F6EC345478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9FE674E8-EF5B-276B-DEC0-87CB264DEADD}"/>
              </a:ext>
            </a:extLst>
          </p:cNvPr>
          <p:cNvGrpSpPr/>
          <p:nvPr/>
        </p:nvGrpSpPr>
        <p:grpSpPr>
          <a:xfrm>
            <a:off x="4581729" y="3441850"/>
            <a:ext cx="66356" cy="95250"/>
            <a:chOff x="3569493" y="1976437"/>
            <a:chExt cx="95250" cy="95250"/>
          </a:xfrm>
        </p:grpSpPr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5A7A2BEB-F534-33BC-51B5-31E8C1D625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1AD0FE3E-9BEF-EF89-3EB5-BF0D878D1FC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A4D0A6A4-FD31-91DF-5BA0-00510B44078B}"/>
              </a:ext>
            </a:extLst>
          </p:cNvPr>
          <p:cNvGrpSpPr/>
          <p:nvPr/>
        </p:nvGrpSpPr>
        <p:grpSpPr>
          <a:xfrm>
            <a:off x="4919609" y="3503976"/>
            <a:ext cx="66356" cy="95250"/>
            <a:chOff x="3569493" y="1976437"/>
            <a:chExt cx="95250" cy="95250"/>
          </a:xfrm>
        </p:grpSpPr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F6844DDB-A8BB-385D-4FB9-78A624324B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D288CAD9-BD17-D671-798E-A75C6B745F2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522F9887-B7E9-F8B9-ECF8-59C6E18FDD01}"/>
              </a:ext>
            </a:extLst>
          </p:cNvPr>
          <p:cNvGrpSpPr/>
          <p:nvPr/>
        </p:nvGrpSpPr>
        <p:grpSpPr>
          <a:xfrm>
            <a:off x="4941588" y="3550346"/>
            <a:ext cx="66356" cy="95250"/>
            <a:chOff x="3569493" y="1976437"/>
            <a:chExt cx="95250" cy="95250"/>
          </a:xfrm>
        </p:grpSpPr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68BC9B62-5F13-B401-2415-CDE8E7B202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9744AF7C-D1F5-5548-CB9C-EBC3DE8D8D1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8D559205-A120-B99F-390A-453FED99ECD6}"/>
              </a:ext>
            </a:extLst>
          </p:cNvPr>
          <p:cNvGrpSpPr/>
          <p:nvPr/>
        </p:nvGrpSpPr>
        <p:grpSpPr>
          <a:xfrm>
            <a:off x="4966676" y="3598844"/>
            <a:ext cx="66356" cy="95250"/>
            <a:chOff x="3569493" y="1976437"/>
            <a:chExt cx="95250" cy="95250"/>
          </a:xfrm>
        </p:grpSpPr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46AAF374-1C19-BD3C-1C6D-B45F2152DB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0FF4F13B-7E65-6A3C-70D9-1B77BA5E3E8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6B18418F-312B-B467-8097-CF6D3B0E8D9C}"/>
              </a:ext>
            </a:extLst>
          </p:cNvPr>
          <p:cNvGrpSpPr/>
          <p:nvPr/>
        </p:nvGrpSpPr>
        <p:grpSpPr>
          <a:xfrm>
            <a:off x="5148317" y="3667757"/>
            <a:ext cx="66356" cy="95250"/>
            <a:chOff x="3569493" y="1976437"/>
            <a:chExt cx="95250" cy="95250"/>
          </a:xfrm>
        </p:grpSpPr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21D735C6-6074-2C55-CB7D-687FFE6A3C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B07BF86-43F2-B595-F497-196CF2A6E57D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4F9D2B9-68B3-ED08-0066-7060EE0EFC3E}"/>
              </a:ext>
            </a:extLst>
          </p:cNvPr>
          <p:cNvGrpSpPr/>
          <p:nvPr/>
        </p:nvGrpSpPr>
        <p:grpSpPr>
          <a:xfrm>
            <a:off x="5308631" y="3667757"/>
            <a:ext cx="66356" cy="95250"/>
            <a:chOff x="3569493" y="1976437"/>
            <a:chExt cx="95250" cy="95250"/>
          </a:xfrm>
        </p:grpSpPr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ACE76B11-7C5D-DD2E-1D04-4E7E3512D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3C0375F0-C538-2720-5C58-4854DD722C5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BEEE75D3-7C10-CDF1-19B4-4547B0CEA7C3}"/>
              </a:ext>
            </a:extLst>
          </p:cNvPr>
          <p:cNvGrpSpPr/>
          <p:nvPr/>
        </p:nvGrpSpPr>
        <p:grpSpPr>
          <a:xfrm>
            <a:off x="5730950" y="3717724"/>
            <a:ext cx="66356" cy="95250"/>
            <a:chOff x="3569493" y="1976437"/>
            <a:chExt cx="95250" cy="95250"/>
          </a:xfrm>
        </p:grpSpPr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24EC8C12-B927-FF8A-F010-9DA1631EC1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0F25177D-3E39-C344-8A64-AF58C24C839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EBB36C2E-D1B4-7D84-18E7-52B25818AB8A}"/>
              </a:ext>
            </a:extLst>
          </p:cNvPr>
          <p:cNvGrpSpPr/>
          <p:nvPr/>
        </p:nvGrpSpPr>
        <p:grpSpPr>
          <a:xfrm>
            <a:off x="6135720" y="3809924"/>
            <a:ext cx="66356" cy="95250"/>
            <a:chOff x="3569493" y="1976437"/>
            <a:chExt cx="95250" cy="95250"/>
          </a:xfrm>
        </p:grpSpPr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CFDB87A1-CA90-0D13-80BF-CF7AEF14A7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5E08B33A-8332-A6EC-85A4-93017BF6874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EF28C850-AE54-D881-8E44-7BB284494608}"/>
              </a:ext>
            </a:extLst>
          </p:cNvPr>
          <p:cNvGrpSpPr/>
          <p:nvPr/>
        </p:nvGrpSpPr>
        <p:grpSpPr>
          <a:xfrm>
            <a:off x="6407779" y="3875165"/>
            <a:ext cx="66356" cy="95250"/>
            <a:chOff x="3569493" y="1976437"/>
            <a:chExt cx="95250" cy="95250"/>
          </a:xfrm>
        </p:grpSpPr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B66F8CA-1066-60A4-58A3-5C621686B1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57D5223-37A8-0F39-7CD9-A47E661CBA4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8429D2CF-4BB2-1CAC-A6E2-2804CBC917E0}"/>
              </a:ext>
            </a:extLst>
          </p:cNvPr>
          <p:cNvGrpSpPr/>
          <p:nvPr/>
        </p:nvGrpSpPr>
        <p:grpSpPr>
          <a:xfrm>
            <a:off x="6540491" y="3875165"/>
            <a:ext cx="66356" cy="95250"/>
            <a:chOff x="3569493" y="1976437"/>
            <a:chExt cx="95250" cy="95250"/>
          </a:xfrm>
        </p:grpSpPr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4B590808-8069-7E55-1A58-D4EDD35223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B04F280D-7A60-0EA4-DE11-A65A4C288C6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EC1D124F-E46A-AEBD-C218-964C8FF66688}"/>
              </a:ext>
            </a:extLst>
          </p:cNvPr>
          <p:cNvGrpSpPr/>
          <p:nvPr/>
        </p:nvGrpSpPr>
        <p:grpSpPr>
          <a:xfrm>
            <a:off x="7285307" y="3939277"/>
            <a:ext cx="66356" cy="95250"/>
            <a:chOff x="3569493" y="1976437"/>
            <a:chExt cx="95250" cy="95250"/>
          </a:xfrm>
        </p:grpSpPr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91087FCC-EC16-5F55-4EB3-68DC4FD483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4D817A63-E23A-890D-6276-26972914A44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FC168FC1-3B43-2ADE-F76D-0ABD1B278496}"/>
              </a:ext>
            </a:extLst>
          </p:cNvPr>
          <p:cNvGrpSpPr/>
          <p:nvPr/>
        </p:nvGrpSpPr>
        <p:grpSpPr>
          <a:xfrm>
            <a:off x="7729781" y="4034244"/>
            <a:ext cx="66356" cy="95250"/>
            <a:chOff x="3569493" y="1976437"/>
            <a:chExt cx="95250" cy="95250"/>
          </a:xfrm>
        </p:grpSpPr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250E6258-59DC-7393-1B9C-8738D2021E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F1817EDA-A51A-B9B3-41BE-709B8AF459B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343CD80C-720A-3CE6-6125-761BAD0D7413}"/>
              </a:ext>
            </a:extLst>
          </p:cNvPr>
          <p:cNvGrpSpPr/>
          <p:nvPr/>
        </p:nvGrpSpPr>
        <p:grpSpPr>
          <a:xfrm>
            <a:off x="8175310" y="4034244"/>
            <a:ext cx="66356" cy="95250"/>
            <a:chOff x="3569493" y="1976437"/>
            <a:chExt cx="95250" cy="95250"/>
          </a:xfrm>
        </p:grpSpPr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95030FC-3B4B-CAAB-F687-017B3DE70A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6F4D55D6-AE85-2738-5409-CC13C5F0466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CA500A34-3437-36CA-A1C5-D003010E6A8E}"/>
              </a:ext>
            </a:extLst>
          </p:cNvPr>
          <p:cNvGrpSpPr/>
          <p:nvPr/>
        </p:nvGrpSpPr>
        <p:grpSpPr>
          <a:xfrm>
            <a:off x="8470067" y="4034244"/>
            <a:ext cx="66356" cy="95250"/>
            <a:chOff x="3569493" y="1976437"/>
            <a:chExt cx="95250" cy="95250"/>
          </a:xfrm>
        </p:grpSpPr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6DBA3203-5102-DE00-FDD9-593860CCB0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118" y="1976437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CC43D0D3-7A3A-3C34-B28C-A33CC52A9F6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617118" y="1976438"/>
              <a:ext cx="0" cy="9525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6409AE0A-9E2F-9FC7-D1ED-060C25F74161}"/>
              </a:ext>
            </a:extLst>
          </p:cNvPr>
          <p:cNvSpPr txBox="1"/>
          <p:nvPr/>
        </p:nvSpPr>
        <p:spPr bwMode="auto">
          <a:xfrm>
            <a:off x="7380747" y="2834949"/>
            <a:ext cx="3864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DA1BB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HR: 0.50 (95% CI: 0.36-0.69);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&lt;.0001</a:t>
            </a:r>
          </a:p>
        </p:txBody>
      </p:sp>
    </p:spTree>
    <p:extLst>
      <p:ext uri="{BB962C8B-B14F-4D97-AF65-F5344CB8AC3E}">
        <p14:creationId xmlns:p14="http://schemas.microsoft.com/office/powerpoint/2010/main" val="2786498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55">
            <a:extLst>
              <a:ext uri="{FF2B5EF4-FFF2-40B4-BE49-F238E27FC236}">
                <a16:creationId xmlns:a16="http://schemas.microsoft.com/office/drawing/2014/main" id="{AB825B11-F484-D5D7-7B52-02BA36C58C84}"/>
              </a:ext>
            </a:extLst>
          </p:cNvPr>
          <p:cNvGraphicFramePr>
            <a:graphicFrameLocks/>
          </p:cNvGraphicFramePr>
          <p:nvPr/>
        </p:nvGraphicFramePr>
        <p:xfrm>
          <a:off x="6627793" y="1192765"/>
          <a:ext cx="4645822" cy="1371924"/>
        </p:xfrm>
        <a:graphic>
          <a:graphicData uri="http://schemas.openxmlformats.org/drawingml/2006/table">
            <a:tbl>
              <a:tblPr/>
              <a:tblGrid>
                <a:gridCol w="2873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OS, </a:t>
                      </a:r>
                    </a:p>
                    <a:p>
                      <a:pPr algn="ctr"/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(95% CI)</a:t>
                      </a:r>
                      <a:endParaRPr lang="en-US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Rucaparib </a:t>
                      </a: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201)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24.3 (19.9-25.7)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accent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Physician’s Choice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101)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20.8 (16.3-23.1)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9277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0A168F9-91C1-4426-9D6F-070286F37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TRITON3: Interim OS</a:t>
            </a:r>
            <a:r>
              <a:rPr lang="en-US" dirty="0"/>
              <a:t> in </a:t>
            </a:r>
            <a:r>
              <a:rPr lang="en-US" i="1" dirty="0"/>
              <a:t>BRCA</a:t>
            </a:r>
            <a:r>
              <a:rPr lang="en-US" dirty="0"/>
              <a:t>-Altered</a:t>
            </a:r>
            <a:r>
              <a:rPr lang="en-US" i="1" dirty="0"/>
              <a:t> </a:t>
            </a:r>
            <a:r>
              <a:rPr lang="en-US" dirty="0"/>
              <a:t>Subgroup</a:t>
            </a:r>
            <a:endParaRPr lang="en-GB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611D9F6-4243-4ADF-9C99-49CD1D6A962E}"/>
              </a:ext>
            </a:extLst>
          </p:cNvPr>
          <p:cNvSpPr txBox="1"/>
          <p:nvPr/>
        </p:nvSpPr>
        <p:spPr>
          <a:xfrm>
            <a:off x="3662053" y="1315822"/>
            <a:ext cx="1498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BRCA subgroup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0" name="Freeform 4">
            <a:extLst>
              <a:ext uri="{FF2B5EF4-FFF2-40B4-BE49-F238E27FC236}">
                <a16:creationId xmlns:a16="http://schemas.microsoft.com/office/drawing/2014/main" id="{5CC5672C-334D-4A91-9AB3-B0E9BB104406}"/>
              </a:ext>
            </a:extLst>
          </p:cNvPr>
          <p:cNvSpPr/>
          <p:nvPr/>
        </p:nvSpPr>
        <p:spPr>
          <a:xfrm>
            <a:off x="2255071" y="1609386"/>
            <a:ext cx="6430122" cy="2712183"/>
          </a:xfrm>
          <a:custGeom>
            <a:avLst/>
            <a:gdLst>
              <a:gd name="connsiteX0" fmla="*/ 0 w 3882887"/>
              <a:gd name="connsiteY0" fmla="*/ 0 h 2584174"/>
              <a:gd name="connsiteX1" fmla="*/ 0 w 3882887"/>
              <a:gd name="connsiteY1" fmla="*/ 2584174 h 2584174"/>
              <a:gd name="connsiteX2" fmla="*/ 3882887 w 3882887"/>
              <a:gd name="connsiteY2" fmla="*/ 2584174 h 25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2887" h="2584174">
                <a:moveTo>
                  <a:pt x="0" y="0"/>
                </a:moveTo>
                <a:lnTo>
                  <a:pt x="0" y="2584174"/>
                </a:lnTo>
                <a:lnTo>
                  <a:pt x="3882887" y="2584174"/>
                </a:lnTo>
              </a:path>
            </a:pathLst>
          </a:cu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96C0522-28A7-4ED1-91F2-18741A853915}"/>
              </a:ext>
            </a:extLst>
          </p:cNvPr>
          <p:cNvCxnSpPr/>
          <p:nvPr/>
        </p:nvCxnSpPr>
        <p:spPr>
          <a:xfrm>
            <a:off x="2185761" y="1614112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1C7D1545-DAA0-48B7-B8A5-1AA9D19422DB}"/>
              </a:ext>
            </a:extLst>
          </p:cNvPr>
          <p:cNvSpPr txBox="1"/>
          <p:nvPr/>
        </p:nvSpPr>
        <p:spPr>
          <a:xfrm>
            <a:off x="1674041" y="14387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100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5CA2EAC-B595-413B-B110-B9D240724AE9}"/>
              </a:ext>
            </a:extLst>
          </p:cNvPr>
          <p:cNvCxnSpPr/>
          <p:nvPr/>
        </p:nvCxnSpPr>
        <p:spPr>
          <a:xfrm>
            <a:off x="2185761" y="2153926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FC8E598-9666-4C93-98A4-BDB419C61FA8}"/>
              </a:ext>
            </a:extLst>
          </p:cNvPr>
          <p:cNvCxnSpPr/>
          <p:nvPr/>
        </p:nvCxnSpPr>
        <p:spPr>
          <a:xfrm>
            <a:off x="2185761" y="2697262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36E77D9-887D-4D9A-A311-65A1620605FE}"/>
              </a:ext>
            </a:extLst>
          </p:cNvPr>
          <p:cNvCxnSpPr/>
          <p:nvPr/>
        </p:nvCxnSpPr>
        <p:spPr>
          <a:xfrm>
            <a:off x="2185761" y="3245212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7D4022D-B5F5-459B-AB79-B58AE4AE2F1D}"/>
              </a:ext>
            </a:extLst>
          </p:cNvPr>
          <p:cNvCxnSpPr/>
          <p:nvPr/>
        </p:nvCxnSpPr>
        <p:spPr>
          <a:xfrm>
            <a:off x="2185761" y="3781520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18B589C-EC04-4155-A5CB-28BD4DD27A9A}"/>
              </a:ext>
            </a:extLst>
          </p:cNvPr>
          <p:cNvCxnSpPr>
            <a:cxnSpLocks/>
          </p:cNvCxnSpPr>
          <p:nvPr/>
        </p:nvCxnSpPr>
        <p:spPr>
          <a:xfrm>
            <a:off x="2185761" y="432156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7B722CEF-CF1F-4527-ACCD-C95379E7C7DE}"/>
              </a:ext>
            </a:extLst>
          </p:cNvPr>
          <p:cNvSpPr txBox="1"/>
          <p:nvPr/>
        </p:nvSpPr>
        <p:spPr>
          <a:xfrm rot="16200000">
            <a:off x="311193" y="2775778"/>
            <a:ext cx="271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OS (%)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ED8E6C7-F6A7-437C-873B-97A270F61659}"/>
              </a:ext>
            </a:extLst>
          </p:cNvPr>
          <p:cNvCxnSpPr>
            <a:cxnSpLocks/>
          </p:cNvCxnSpPr>
          <p:nvPr/>
        </p:nvCxnSpPr>
        <p:spPr>
          <a:xfrm rot="5400000">
            <a:off x="221780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1C8BF74-4B23-4993-9CF3-7309A8520EF6}"/>
              </a:ext>
            </a:extLst>
          </p:cNvPr>
          <p:cNvCxnSpPr>
            <a:cxnSpLocks/>
          </p:cNvCxnSpPr>
          <p:nvPr/>
        </p:nvCxnSpPr>
        <p:spPr>
          <a:xfrm rot="5400000">
            <a:off x="256564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609BCCA-4C8D-470B-81D7-2A165235BD03}"/>
              </a:ext>
            </a:extLst>
          </p:cNvPr>
          <p:cNvCxnSpPr>
            <a:cxnSpLocks/>
          </p:cNvCxnSpPr>
          <p:nvPr/>
        </p:nvCxnSpPr>
        <p:spPr>
          <a:xfrm rot="5400000">
            <a:off x="291347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968F910-DEBD-4C50-A8E4-92A63A84B754}"/>
              </a:ext>
            </a:extLst>
          </p:cNvPr>
          <p:cNvCxnSpPr>
            <a:cxnSpLocks/>
          </p:cNvCxnSpPr>
          <p:nvPr/>
        </p:nvCxnSpPr>
        <p:spPr>
          <a:xfrm rot="5400000">
            <a:off x="326131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84D78A4-D50C-4BC1-9198-EB92A96A9EAD}"/>
              </a:ext>
            </a:extLst>
          </p:cNvPr>
          <p:cNvCxnSpPr>
            <a:cxnSpLocks/>
          </p:cNvCxnSpPr>
          <p:nvPr/>
        </p:nvCxnSpPr>
        <p:spPr>
          <a:xfrm rot="5400000">
            <a:off x="360914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240E516-452B-4AA7-97F3-D06338F81691}"/>
              </a:ext>
            </a:extLst>
          </p:cNvPr>
          <p:cNvCxnSpPr>
            <a:cxnSpLocks/>
          </p:cNvCxnSpPr>
          <p:nvPr/>
        </p:nvCxnSpPr>
        <p:spPr>
          <a:xfrm rot="5400000">
            <a:off x="395698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932F9AB-7A5A-4232-80F8-128C48DC945E}"/>
              </a:ext>
            </a:extLst>
          </p:cNvPr>
          <p:cNvCxnSpPr>
            <a:cxnSpLocks/>
          </p:cNvCxnSpPr>
          <p:nvPr/>
        </p:nvCxnSpPr>
        <p:spPr>
          <a:xfrm rot="5400000">
            <a:off x="430481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C008BD3-372A-41FE-849D-3828D957652B}"/>
              </a:ext>
            </a:extLst>
          </p:cNvPr>
          <p:cNvCxnSpPr>
            <a:cxnSpLocks/>
          </p:cNvCxnSpPr>
          <p:nvPr/>
        </p:nvCxnSpPr>
        <p:spPr>
          <a:xfrm rot="5400000">
            <a:off x="465265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E050339-84DD-4A82-A6F2-8FE927EB0F29}"/>
              </a:ext>
            </a:extLst>
          </p:cNvPr>
          <p:cNvCxnSpPr>
            <a:cxnSpLocks/>
          </p:cNvCxnSpPr>
          <p:nvPr/>
        </p:nvCxnSpPr>
        <p:spPr>
          <a:xfrm rot="5400000">
            <a:off x="500048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7E39549D-E0A6-46E8-9135-0B549B32A89D}"/>
              </a:ext>
            </a:extLst>
          </p:cNvPr>
          <p:cNvCxnSpPr>
            <a:cxnSpLocks/>
          </p:cNvCxnSpPr>
          <p:nvPr/>
        </p:nvCxnSpPr>
        <p:spPr>
          <a:xfrm rot="5400000">
            <a:off x="534832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E6108BD-5E9F-414A-8B3E-E71421C78753}"/>
              </a:ext>
            </a:extLst>
          </p:cNvPr>
          <p:cNvCxnSpPr>
            <a:cxnSpLocks/>
          </p:cNvCxnSpPr>
          <p:nvPr/>
        </p:nvCxnSpPr>
        <p:spPr>
          <a:xfrm rot="5400000">
            <a:off x="569615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645D957-5625-4513-8F53-D2D5B38F6FD3}"/>
              </a:ext>
            </a:extLst>
          </p:cNvPr>
          <p:cNvCxnSpPr>
            <a:cxnSpLocks/>
          </p:cNvCxnSpPr>
          <p:nvPr/>
        </p:nvCxnSpPr>
        <p:spPr>
          <a:xfrm rot="5400000">
            <a:off x="604399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D6741F9-1B24-4938-82F3-D6FD61591E7E}"/>
              </a:ext>
            </a:extLst>
          </p:cNvPr>
          <p:cNvCxnSpPr>
            <a:cxnSpLocks/>
          </p:cNvCxnSpPr>
          <p:nvPr/>
        </p:nvCxnSpPr>
        <p:spPr>
          <a:xfrm rot="5400000">
            <a:off x="639182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E1C8D5C-D9E8-4AC0-8140-ABCF9E454F3A}"/>
              </a:ext>
            </a:extLst>
          </p:cNvPr>
          <p:cNvCxnSpPr>
            <a:cxnSpLocks/>
          </p:cNvCxnSpPr>
          <p:nvPr/>
        </p:nvCxnSpPr>
        <p:spPr>
          <a:xfrm rot="5400000">
            <a:off x="673966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2379B58F-BA42-44D6-9B90-544BB6961B37}"/>
              </a:ext>
            </a:extLst>
          </p:cNvPr>
          <p:cNvSpPr txBox="1"/>
          <p:nvPr/>
        </p:nvSpPr>
        <p:spPr>
          <a:xfrm>
            <a:off x="2255071" y="4556816"/>
            <a:ext cx="643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Mo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2B55455-4513-455F-B154-3BBE19AEBBDA}"/>
              </a:ext>
            </a:extLst>
          </p:cNvPr>
          <p:cNvCxnSpPr>
            <a:cxnSpLocks/>
          </p:cNvCxnSpPr>
          <p:nvPr/>
        </p:nvCxnSpPr>
        <p:spPr>
          <a:xfrm rot="5400000">
            <a:off x="708749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A09B9AE5-744C-466E-AE2E-14104CE459E9}"/>
              </a:ext>
            </a:extLst>
          </p:cNvPr>
          <p:cNvCxnSpPr>
            <a:cxnSpLocks/>
          </p:cNvCxnSpPr>
          <p:nvPr/>
        </p:nvCxnSpPr>
        <p:spPr>
          <a:xfrm rot="5400000">
            <a:off x="8478827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016F04E5-76E8-4395-A80E-AC3777FEA88D}"/>
              </a:ext>
            </a:extLst>
          </p:cNvPr>
          <p:cNvSpPr txBox="1"/>
          <p:nvPr/>
        </p:nvSpPr>
        <p:spPr>
          <a:xfrm>
            <a:off x="1791061" y="19805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32C9E04-0901-4305-AF05-A8C1C2C1505D}"/>
              </a:ext>
            </a:extLst>
          </p:cNvPr>
          <p:cNvSpPr txBox="1"/>
          <p:nvPr/>
        </p:nvSpPr>
        <p:spPr>
          <a:xfrm>
            <a:off x="1791061" y="25218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6B0255D-AA91-4906-96DB-4D2AF6B4E323}"/>
              </a:ext>
            </a:extLst>
          </p:cNvPr>
          <p:cNvSpPr txBox="1"/>
          <p:nvPr/>
        </p:nvSpPr>
        <p:spPr>
          <a:xfrm>
            <a:off x="1791061" y="306982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BE029B0-7A9F-4773-9C4B-1B77FCFECA61}"/>
              </a:ext>
            </a:extLst>
          </p:cNvPr>
          <p:cNvSpPr txBox="1"/>
          <p:nvPr/>
        </p:nvSpPr>
        <p:spPr>
          <a:xfrm>
            <a:off x="1791061" y="360612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69DA6E-0F30-4650-8B27-2B0AEAA0F926}"/>
              </a:ext>
            </a:extLst>
          </p:cNvPr>
          <p:cNvSpPr txBox="1"/>
          <p:nvPr/>
        </p:nvSpPr>
        <p:spPr>
          <a:xfrm>
            <a:off x="1908079" y="41444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934BD6D-3777-481A-AAB4-EA9D0191452E}"/>
              </a:ext>
            </a:extLst>
          </p:cNvPr>
          <p:cNvSpPr txBox="1"/>
          <p:nvPr/>
        </p:nvSpPr>
        <p:spPr>
          <a:xfrm>
            <a:off x="2101484" y="43668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D9D2B5B-8214-4597-8F59-EC1D1070013D}"/>
              </a:ext>
            </a:extLst>
          </p:cNvPr>
          <p:cNvSpPr txBox="1"/>
          <p:nvPr/>
        </p:nvSpPr>
        <p:spPr>
          <a:xfrm>
            <a:off x="2453500" y="43668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655C483-B378-466C-9A1F-53322DC7D873}"/>
              </a:ext>
            </a:extLst>
          </p:cNvPr>
          <p:cNvSpPr txBox="1"/>
          <p:nvPr/>
        </p:nvSpPr>
        <p:spPr>
          <a:xfrm>
            <a:off x="2801076" y="43668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CCA2C47-A9BE-42CD-8919-0FFBC769F4A2}"/>
              </a:ext>
            </a:extLst>
          </p:cNvPr>
          <p:cNvSpPr txBox="1"/>
          <p:nvPr/>
        </p:nvSpPr>
        <p:spPr>
          <a:xfrm>
            <a:off x="3148866" y="43668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42D3C9A-0D45-49E4-8BFF-5D1766B2473D}"/>
              </a:ext>
            </a:extLst>
          </p:cNvPr>
          <p:cNvSpPr txBox="1"/>
          <p:nvPr/>
        </p:nvSpPr>
        <p:spPr>
          <a:xfrm>
            <a:off x="3437326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D410BED-EB72-42A8-8F12-630097A54968}"/>
              </a:ext>
            </a:extLst>
          </p:cNvPr>
          <p:cNvSpPr txBox="1"/>
          <p:nvPr/>
        </p:nvSpPr>
        <p:spPr>
          <a:xfrm>
            <a:off x="3785481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EB0B3CA-DF1F-4ADA-AD52-17D98349BDCC}"/>
              </a:ext>
            </a:extLst>
          </p:cNvPr>
          <p:cNvSpPr txBox="1"/>
          <p:nvPr/>
        </p:nvSpPr>
        <p:spPr>
          <a:xfrm>
            <a:off x="4133780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70727C3-6B6D-497B-B041-37133A56B1ED}"/>
              </a:ext>
            </a:extLst>
          </p:cNvPr>
          <p:cNvSpPr txBox="1"/>
          <p:nvPr/>
        </p:nvSpPr>
        <p:spPr>
          <a:xfrm>
            <a:off x="4480369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7802D56-491C-401B-9D2A-49724589F79F}"/>
              </a:ext>
            </a:extLst>
          </p:cNvPr>
          <p:cNvSpPr txBox="1"/>
          <p:nvPr/>
        </p:nvSpPr>
        <p:spPr>
          <a:xfrm>
            <a:off x="4828486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B6D3AA5-3752-4792-BF30-FF945F002A3A}"/>
              </a:ext>
            </a:extLst>
          </p:cNvPr>
          <p:cNvSpPr txBox="1"/>
          <p:nvPr/>
        </p:nvSpPr>
        <p:spPr>
          <a:xfrm>
            <a:off x="5177529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D0A9D8B-348A-45C6-B62A-CFEC144A5A29}"/>
              </a:ext>
            </a:extLst>
          </p:cNvPr>
          <p:cNvSpPr txBox="1"/>
          <p:nvPr/>
        </p:nvSpPr>
        <p:spPr>
          <a:xfrm>
            <a:off x="5524948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B852F00-0952-485B-A614-2212CE465EAF}"/>
              </a:ext>
            </a:extLst>
          </p:cNvPr>
          <p:cNvSpPr txBox="1"/>
          <p:nvPr/>
        </p:nvSpPr>
        <p:spPr>
          <a:xfrm>
            <a:off x="5875222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33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A778AB5-5800-42BB-88B8-1E2423E7547E}"/>
              </a:ext>
            </a:extLst>
          </p:cNvPr>
          <p:cNvSpPr txBox="1"/>
          <p:nvPr/>
        </p:nvSpPr>
        <p:spPr>
          <a:xfrm>
            <a:off x="6221465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86086D4-067B-4C7A-B8BA-D21CC60E34DF}"/>
              </a:ext>
            </a:extLst>
          </p:cNvPr>
          <p:cNvSpPr txBox="1"/>
          <p:nvPr/>
        </p:nvSpPr>
        <p:spPr>
          <a:xfrm>
            <a:off x="6570160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39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B1CA9C1-3F3B-46FC-93EF-3DED5CE29C58}"/>
              </a:ext>
            </a:extLst>
          </p:cNvPr>
          <p:cNvSpPr txBox="1"/>
          <p:nvPr/>
        </p:nvSpPr>
        <p:spPr>
          <a:xfrm>
            <a:off x="7265088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DC0AE6F-AAAC-4D22-9AF6-EFF5D1254840}"/>
              </a:ext>
            </a:extLst>
          </p:cNvPr>
          <p:cNvSpPr txBox="1"/>
          <p:nvPr/>
        </p:nvSpPr>
        <p:spPr>
          <a:xfrm>
            <a:off x="1928666" y="4817834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201 (0)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25A31F6-D9E9-41DC-B55E-314C55FA42BF}"/>
              </a:ext>
            </a:extLst>
          </p:cNvPr>
          <p:cNvSpPr txBox="1"/>
          <p:nvPr/>
        </p:nvSpPr>
        <p:spPr>
          <a:xfrm>
            <a:off x="2581002" y="4817834"/>
            <a:ext cx="7402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182 (10)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BBD5CD4-3F7C-453C-9EA3-A16290D879A0}"/>
              </a:ext>
            </a:extLst>
          </p:cNvPr>
          <p:cNvSpPr txBox="1"/>
          <p:nvPr/>
        </p:nvSpPr>
        <p:spPr>
          <a:xfrm>
            <a:off x="3276485" y="4817834"/>
            <a:ext cx="7402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131 (39)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EBB02D8-EE49-4D75-9E91-D24888E86C86}"/>
              </a:ext>
            </a:extLst>
          </p:cNvPr>
          <p:cNvSpPr txBox="1"/>
          <p:nvPr/>
        </p:nvSpPr>
        <p:spPr>
          <a:xfrm>
            <a:off x="4014205" y="4817834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82 (61)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2285E09-0075-40F8-8661-5E9D89D5EFE9}"/>
              </a:ext>
            </a:extLst>
          </p:cNvPr>
          <p:cNvSpPr txBox="1"/>
          <p:nvPr/>
        </p:nvSpPr>
        <p:spPr>
          <a:xfrm>
            <a:off x="4709097" y="4817834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57 (75)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ABCE97A-35E2-448D-840B-163CFA8BF1A6}"/>
              </a:ext>
            </a:extLst>
          </p:cNvPr>
          <p:cNvSpPr txBox="1"/>
          <p:nvPr/>
        </p:nvSpPr>
        <p:spPr>
          <a:xfrm>
            <a:off x="5402474" y="4817834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32 (92)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06A6C06-63D1-4964-AD97-82237AB9049A}"/>
              </a:ext>
            </a:extLst>
          </p:cNvPr>
          <p:cNvSpPr txBox="1"/>
          <p:nvPr/>
        </p:nvSpPr>
        <p:spPr>
          <a:xfrm>
            <a:off x="1928666" y="4992413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101 (0)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ADF8BB9-CDFB-45A3-A7B3-B787144E4616}"/>
              </a:ext>
            </a:extLst>
          </p:cNvPr>
          <p:cNvSpPr txBox="1"/>
          <p:nvPr/>
        </p:nvSpPr>
        <p:spPr>
          <a:xfrm>
            <a:off x="2664681" y="4992413"/>
            <a:ext cx="5729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86 (7)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60E36C0-DBD2-4B32-BFB1-CFB2CEC0337E}"/>
              </a:ext>
            </a:extLst>
          </p:cNvPr>
          <p:cNvSpPr txBox="1"/>
          <p:nvPr/>
        </p:nvSpPr>
        <p:spPr>
          <a:xfrm>
            <a:off x="3318323" y="4992413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61 (20)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5B5C821-4F4E-49AD-80C1-8DED9228DD77}"/>
              </a:ext>
            </a:extLst>
          </p:cNvPr>
          <p:cNvSpPr txBox="1"/>
          <p:nvPr/>
        </p:nvSpPr>
        <p:spPr>
          <a:xfrm>
            <a:off x="4014203" y="4992413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40 (33)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E05D390-986D-4C62-9190-92D295EAA0EC}"/>
              </a:ext>
            </a:extLst>
          </p:cNvPr>
          <p:cNvSpPr txBox="1"/>
          <p:nvPr/>
        </p:nvSpPr>
        <p:spPr>
          <a:xfrm>
            <a:off x="1151620" y="4817834"/>
            <a:ext cx="882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Rucaparib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59005E0-41FF-4517-AC56-BE9CF0CCF6EB}"/>
              </a:ext>
            </a:extLst>
          </p:cNvPr>
          <p:cNvSpPr txBox="1"/>
          <p:nvPr/>
        </p:nvSpPr>
        <p:spPr>
          <a:xfrm>
            <a:off x="604675" y="4992413"/>
            <a:ext cx="14295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Physician’s Choice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FC7BD4F-ADE6-4547-9154-C2193F4611F5}"/>
              </a:ext>
            </a:extLst>
          </p:cNvPr>
          <p:cNvSpPr txBox="1"/>
          <p:nvPr/>
        </p:nvSpPr>
        <p:spPr>
          <a:xfrm>
            <a:off x="656806" y="4623309"/>
            <a:ext cx="13774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Patients at risk, 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478F650-54B7-4700-AECB-C29EF9BE3CB6}"/>
              </a:ext>
            </a:extLst>
          </p:cNvPr>
          <p:cNvSpPr txBox="1"/>
          <p:nvPr/>
        </p:nvSpPr>
        <p:spPr>
          <a:xfrm>
            <a:off x="4706774" y="4990936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22 (46)</a:t>
            </a:r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0549A2DA-AF0C-4A80-9B41-76CEC73101A3}"/>
              </a:ext>
            </a:extLst>
          </p:cNvPr>
          <p:cNvCxnSpPr>
            <a:cxnSpLocks/>
          </p:cNvCxnSpPr>
          <p:nvPr/>
        </p:nvCxnSpPr>
        <p:spPr>
          <a:xfrm rot="5400000">
            <a:off x="743533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FAC39AF3-4B46-4C34-A116-9D8F414EF8F2}"/>
              </a:ext>
            </a:extLst>
          </p:cNvPr>
          <p:cNvCxnSpPr>
            <a:cxnSpLocks/>
          </p:cNvCxnSpPr>
          <p:nvPr/>
        </p:nvCxnSpPr>
        <p:spPr>
          <a:xfrm rot="5400000">
            <a:off x="8131000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1101DBDF-6AD4-484A-934F-BDCD429448B2}"/>
              </a:ext>
            </a:extLst>
          </p:cNvPr>
          <p:cNvCxnSpPr>
            <a:cxnSpLocks/>
          </p:cNvCxnSpPr>
          <p:nvPr/>
        </p:nvCxnSpPr>
        <p:spPr>
          <a:xfrm rot="5400000">
            <a:off x="7783165" y="4358839"/>
            <a:ext cx="7453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35" name="TextBox 234">
            <a:extLst>
              <a:ext uri="{FF2B5EF4-FFF2-40B4-BE49-F238E27FC236}">
                <a16:creationId xmlns:a16="http://schemas.microsoft.com/office/drawing/2014/main" id="{991FC47B-B82D-4846-89E7-0396C1C1F3C7}"/>
              </a:ext>
            </a:extLst>
          </p:cNvPr>
          <p:cNvSpPr txBox="1"/>
          <p:nvPr/>
        </p:nvSpPr>
        <p:spPr>
          <a:xfrm>
            <a:off x="6917826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6B86E09-AA39-4D3E-B0BE-FCF1F77313BF}"/>
              </a:ext>
            </a:extLst>
          </p:cNvPr>
          <p:cNvSpPr txBox="1"/>
          <p:nvPr/>
        </p:nvSpPr>
        <p:spPr>
          <a:xfrm>
            <a:off x="7612755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8716039E-6F9B-45D0-8773-AFC4AC5BE285}"/>
              </a:ext>
            </a:extLst>
          </p:cNvPr>
          <p:cNvSpPr txBox="1"/>
          <p:nvPr/>
        </p:nvSpPr>
        <p:spPr>
          <a:xfrm>
            <a:off x="7960420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51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BD14D0-48F5-44B8-910B-B2E511B45FEA}"/>
              </a:ext>
            </a:extLst>
          </p:cNvPr>
          <p:cNvSpPr txBox="1"/>
          <p:nvPr/>
        </p:nvSpPr>
        <p:spPr>
          <a:xfrm>
            <a:off x="8306901" y="4366836"/>
            <a:ext cx="4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54</a:t>
            </a: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186374A-16F1-4190-89FA-80D62D7B9F9D}"/>
              </a:ext>
            </a:extLst>
          </p:cNvPr>
          <p:cNvGrpSpPr/>
          <p:nvPr/>
        </p:nvGrpSpPr>
        <p:grpSpPr>
          <a:xfrm>
            <a:off x="2228802" y="1581691"/>
            <a:ext cx="6091248" cy="2582758"/>
            <a:chOff x="1689993" y="366845"/>
            <a:chExt cx="6091248" cy="2582758"/>
          </a:xfrm>
        </p:grpSpPr>
        <p:sp>
          <p:nvSpPr>
            <p:cNvPr id="246" name="bg object 16">
              <a:extLst>
                <a:ext uri="{FF2B5EF4-FFF2-40B4-BE49-F238E27FC236}">
                  <a16:creationId xmlns:a16="http://schemas.microsoft.com/office/drawing/2014/main" id="{EA53E47E-5332-485B-9E4A-007E46F19578}"/>
                </a:ext>
              </a:extLst>
            </p:cNvPr>
            <p:cNvSpPr/>
            <p:nvPr/>
          </p:nvSpPr>
          <p:spPr>
            <a:xfrm>
              <a:off x="1713566" y="392449"/>
              <a:ext cx="6040230" cy="2356593"/>
            </a:xfrm>
            <a:custGeom>
              <a:avLst/>
              <a:gdLst/>
              <a:ahLst/>
              <a:cxnLst/>
              <a:rect l="l" t="t" r="r" b="b"/>
              <a:pathLst>
                <a:path w="6736080" h="2805429">
                  <a:moveTo>
                    <a:pt x="0" y="0"/>
                  </a:moveTo>
                  <a:lnTo>
                    <a:pt x="331216" y="0"/>
                  </a:lnTo>
                  <a:lnTo>
                    <a:pt x="331216" y="16128"/>
                  </a:lnTo>
                  <a:lnTo>
                    <a:pt x="454406" y="16128"/>
                  </a:lnTo>
                  <a:lnTo>
                    <a:pt x="454406" y="32385"/>
                  </a:lnTo>
                  <a:lnTo>
                    <a:pt x="462915" y="32385"/>
                  </a:lnTo>
                  <a:lnTo>
                    <a:pt x="462915" y="64770"/>
                  </a:lnTo>
                  <a:lnTo>
                    <a:pt x="501142" y="64770"/>
                  </a:lnTo>
                  <a:lnTo>
                    <a:pt x="501142" y="81152"/>
                  </a:lnTo>
                  <a:lnTo>
                    <a:pt x="586105" y="81152"/>
                  </a:lnTo>
                  <a:lnTo>
                    <a:pt x="586105" y="97409"/>
                  </a:lnTo>
                  <a:lnTo>
                    <a:pt x="649732" y="97409"/>
                  </a:lnTo>
                  <a:lnTo>
                    <a:pt x="649732" y="113791"/>
                  </a:lnTo>
                  <a:lnTo>
                    <a:pt x="675259" y="113791"/>
                  </a:lnTo>
                  <a:lnTo>
                    <a:pt x="675259" y="130048"/>
                  </a:lnTo>
                  <a:lnTo>
                    <a:pt x="692277" y="130048"/>
                  </a:lnTo>
                  <a:lnTo>
                    <a:pt x="692277" y="146430"/>
                  </a:lnTo>
                  <a:lnTo>
                    <a:pt x="772922" y="146430"/>
                  </a:lnTo>
                  <a:lnTo>
                    <a:pt x="772922" y="163067"/>
                  </a:lnTo>
                  <a:lnTo>
                    <a:pt x="815467" y="163067"/>
                  </a:lnTo>
                  <a:lnTo>
                    <a:pt x="815467" y="179832"/>
                  </a:lnTo>
                  <a:lnTo>
                    <a:pt x="832357" y="179832"/>
                  </a:lnTo>
                  <a:lnTo>
                    <a:pt x="832357" y="196596"/>
                  </a:lnTo>
                  <a:lnTo>
                    <a:pt x="887603" y="196596"/>
                  </a:lnTo>
                  <a:lnTo>
                    <a:pt x="887603" y="213487"/>
                  </a:lnTo>
                  <a:lnTo>
                    <a:pt x="925830" y="213487"/>
                  </a:lnTo>
                  <a:lnTo>
                    <a:pt x="925830" y="230504"/>
                  </a:lnTo>
                  <a:lnTo>
                    <a:pt x="934338" y="230504"/>
                  </a:lnTo>
                  <a:lnTo>
                    <a:pt x="934338" y="247396"/>
                  </a:lnTo>
                  <a:lnTo>
                    <a:pt x="938530" y="247396"/>
                  </a:lnTo>
                  <a:lnTo>
                    <a:pt x="938530" y="264413"/>
                  </a:lnTo>
                  <a:lnTo>
                    <a:pt x="964057" y="264413"/>
                  </a:lnTo>
                  <a:lnTo>
                    <a:pt x="964057" y="281686"/>
                  </a:lnTo>
                  <a:lnTo>
                    <a:pt x="968375" y="281686"/>
                  </a:lnTo>
                  <a:lnTo>
                    <a:pt x="968375" y="298958"/>
                  </a:lnTo>
                  <a:lnTo>
                    <a:pt x="1006601" y="298958"/>
                  </a:lnTo>
                  <a:lnTo>
                    <a:pt x="1006601" y="316484"/>
                  </a:lnTo>
                  <a:lnTo>
                    <a:pt x="1019301" y="316484"/>
                  </a:lnTo>
                  <a:lnTo>
                    <a:pt x="1019301" y="334010"/>
                  </a:lnTo>
                  <a:lnTo>
                    <a:pt x="1023493" y="334010"/>
                  </a:lnTo>
                  <a:lnTo>
                    <a:pt x="1023493" y="351663"/>
                  </a:lnTo>
                  <a:lnTo>
                    <a:pt x="1129664" y="351663"/>
                  </a:lnTo>
                  <a:lnTo>
                    <a:pt x="1129664" y="369697"/>
                  </a:lnTo>
                  <a:lnTo>
                    <a:pt x="1146683" y="369697"/>
                  </a:lnTo>
                  <a:lnTo>
                    <a:pt x="1146683" y="387858"/>
                  </a:lnTo>
                  <a:lnTo>
                    <a:pt x="1167892" y="387858"/>
                  </a:lnTo>
                  <a:lnTo>
                    <a:pt x="1167892" y="406018"/>
                  </a:lnTo>
                  <a:lnTo>
                    <a:pt x="1180719" y="406018"/>
                  </a:lnTo>
                  <a:lnTo>
                    <a:pt x="1180719" y="424179"/>
                  </a:lnTo>
                  <a:lnTo>
                    <a:pt x="1214628" y="424179"/>
                  </a:lnTo>
                  <a:lnTo>
                    <a:pt x="1214628" y="442722"/>
                  </a:lnTo>
                  <a:lnTo>
                    <a:pt x="1218945" y="442722"/>
                  </a:lnTo>
                  <a:lnTo>
                    <a:pt x="1218945" y="461137"/>
                  </a:lnTo>
                  <a:lnTo>
                    <a:pt x="1223137" y="461137"/>
                  </a:lnTo>
                  <a:lnTo>
                    <a:pt x="1223137" y="479678"/>
                  </a:lnTo>
                  <a:lnTo>
                    <a:pt x="1295400" y="479678"/>
                  </a:lnTo>
                  <a:lnTo>
                    <a:pt x="1295400" y="498348"/>
                  </a:lnTo>
                  <a:lnTo>
                    <a:pt x="1312291" y="498348"/>
                  </a:lnTo>
                  <a:lnTo>
                    <a:pt x="1312291" y="516889"/>
                  </a:lnTo>
                  <a:lnTo>
                    <a:pt x="1316608" y="516889"/>
                  </a:lnTo>
                  <a:lnTo>
                    <a:pt x="1316608" y="535559"/>
                  </a:lnTo>
                  <a:lnTo>
                    <a:pt x="1342008" y="535559"/>
                  </a:lnTo>
                  <a:lnTo>
                    <a:pt x="1342008" y="554227"/>
                  </a:lnTo>
                  <a:lnTo>
                    <a:pt x="1376045" y="554227"/>
                  </a:lnTo>
                  <a:lnTo>
                    <a:pt x="1376045" y="573151"/>
                  </a:lnTo>
                  <a:lnTo>
                    <a:pt x="1410081" y="573151"/>
                  </a:lnTo>
                  <a:lnTo>
                    <a:pt x="1410081" y="592074"/>
                  </a:lnTo>
                  <a:lnTo>
                    <a:pt x="1443989" y="592074"/>
                  </a:lnTo>
                  <a:lnTo>
                    <a:pt x="1443989" y="630174"/>
                  </a:lnTo>
                  <a:lnTo>
                    <a:pt x="1448181" y="630174"/>
                  </a:lnTo>
                  <a:lnTo>
                    <a:pt x="1448181" y="649097"/>
                  </a:lnTo>
                  <a:lnTo>
                    <a:pt x="1499235" y="649097"/>
                  </a:lnTo>
                  <a:lnTo>
                    <a:pt x="1499235" y="668274"/>
                  </a:lnTo>
                  <a:lnTo>
                    <a:pt x="1550162" y="668274"/>
                  </a:lnTo>
                  <a:lnTo>
                    <a:pt x="1550162" y="687577"/>
                  </a:lnTo>
                  <a:lnTo>
                    <a:pt x="1558670" y="687577"/>
                  </a:lnTo>
                  <a:lnTo>
                    <a:pt x="1558670" y="707009"/>
                  </a:lnTo>
                  <a:lnTo>
                    <a:pt x="1643633" y="707009"/>
                  </a:lnTo>
                  <a:lnTo>
                    <a:pt x="1643633" y="726693"/>
                  </a:lnTo>
                  <a:lnTo>
                    <a:pt x="1652143" y="726693"/>
                  </a:lnTo>
                  <a:lnTo>
                    <a:pt x="1652143" y="746251"/>
                  </a:lnTo>
                  <a:lnTo>
                    <a:pt x="1664843" y="746251"/>
                  </a:lnTo>
                  <a:lnTo>
                    <a:pt x="1664843" y="765810"/>
                  </a:lnTo>
                  <a:lnTo>
                    <a:pt x="1715770" y="765810"/>
                  </a:lnTo>
                  <a:lnTo>
                    <a:pt x="1715770" y="785622"/>
                  </a:lnTo>
                  <a:lnTo>
                    <a:pt x="1834769" y="785622"/>
                  </a:lnTo>
                  <a:lnTo>
                    <a:pt x="1834769" y="806576"/>
                  </a:lnTo>
                  <a:lnTo>
                    <a:pt x="1851660" y="806576"/>
                  </a:lnTo>
                  <a:lnTo>
                    <a:pt x="1851660" y="827532"/>
                  </a:lnTo>
                  <a:lnTo>
                    <a:pt x="1864487" y="827532"/>
                  </a:lnTo>
                  <a:lnTo>
                    <a:pt x="1864487" y="848360"/>
                  </a:lnTo>
                  <a:lnTo>
                    <a:pt x="1877187" y="848360"/>
                  </a:lnTo>
                  <a:lnTo>
                    <a:pt x="1877187" y="869314"/>
                  </a:lnTo>
                  <a:lnTo>
                    <a:pt x="1911223" y="869314"/>
                  </a:lnTo>
                  <a:lnTo>
                    <a:pt x="1911223" y="890524"/>
                  </a:lnTo>
                  <a:lnTo>
                    <a:pt x="1923923" y="890524"/>
                  </a:lnTo>
                  <a:lnTo>
                    <a:pt x="1923923" y="911605"/>
                  </a:lnTo>
                  <a:lnTo>
                    <a:pt x="2025904" y="911605"/>
                  </a:lnTo>
                  <a:lnTo>
                    <a:pt x="2025904" y="933323"/>
                  </a:lnTo>
                  <a:lnTo>
                    <a:pt x="2089531" y="933323"/>
                  </a:lnTo>
                  <a:lnTo>
                    <a:pt x="2089531" y="955675"/>
                  </a:lnTo>
                  <a:lnTo>
                    <a:pt x="2106549" y="955675"/>
                  </a:lnTo>
                  <a:lnTo>
                    <a:pt x="2106549" y="978153"/>
                  </a:lnTo>
                  <a:lnTo>
                    <a:pt x="2110740" y="978153"/>
                  </a:lnTo>
                  <a:lnTo>
                    <a:pt x="2110740" y="1000505"/>
                  </a:lnTo>
                  <a:lnTo>
                    <a:pt x="2132076" y="1000505"/>
                  </a:lnTo>
                  <a:lnTo>
                    <a:pt x="2132076" y="1022858"/>
                  </a:lnTo>
                  <a:lnTo>
                    <a:pt x="2140585" y="1022858"/>
                  </a:lnTo>
                  <a:lnTo>
                    <a:pt x="2140585" y="1045463"/>
                  </a:lnTo>
                  <a:lnTo>
                    <a:pt x="2174494" y="1045463"/>
                  </a:lnTo>
                  <a:lnTo>
                    <a:pt x="2174494" y="1069593"/>
                  </a:lnTo>
                  <a:lnTo>
                    <a:pt x="2178812" y="1069593"/>
                  </a:lnTo>
                  <a:lnTo>
                    <a:pt x="2178812" y="1093724"/>
                  </a:lnTo>
                  <a:lnTo>
                    <a:pt x="2276475" y="1093724"/>
                  </a:lnTo>
                  <a:lnTo>
                    <a:pt x="2276475" y="1118108"/>
                  </a:lnTo>
                  <a:lnTo>
                    <a:pt x="2284984" y="1118108"/>
                  </a:lnTo>
                  <a:lnTo>
                    <a:pt x="2284984" y="1142491"/>
                  </a:lnTo>
                  <a:lnTo>
                    <a:pt x="2301875" y="1142491"/>
                  </a:lnTo>
                  <a:lnTo>
                    <a:pt x="2301875" y="1167129"/>
                  </a:lnTo>
                  <a:lnTo>
                    <a:pt x="2386838" y="1167129"/>
                  </a:lnTo>
                  <a:lnTo>
                    <a:pt x="2386838" y="1192402"/>
                  </a:lnTo>
                  <a:lnTo>
                    <a:pt x="2399538" y="1192402"/>
                  </a:lnTo>
                  <a:lnTo>
                    <a:pt x="2399538" y="1217676"/>
                  </a:lnTo>
                  <a:lnTo>
                    <a:pt x="2403856" y="1217676"/>
                  </a:lnTo>
                  <a:lnTo>
                    <a:pt x="2403856" y="1242949"/>
                  </a:lnTo>
                  <a:lnTo>
                    <a:pt x="2450592" y="1242949"/>
                  </a:lnTo>
                  <a:lnTo>
                    <a:pt x="2450592" y="1268602"/>
                  </a:lnTo>
                  <a:lnTo>
                    <a:pt x="2514219" y="1268602"/>
                  </a:lnTo>
                  <a:lnTo>
                    <a:pt x="2514219" y="1294511"/>
                  </a:lnTo>
                  <a:lnTo>
                    <a:pt x="2548255" y="1294511"/>
                  </a:lnTo>
                  <a:lnTo>
                    <a:pt x="2548255" y="1320800"/>
                  </a:lnTo>
                  <a:lnTo>
                    <a:pt x="2569464" y="1320800"/>
                  </a:lnTo>
                  <a:lnTo>
                    <a:pt x="2569464" y="1347215"/>
                  </a:lnTo>
                  <a:lnTo>
                    <a:pt x="2607691" y="1347215"/>
                  </a:lnTo>
                  <a:lnTo>
                    <a:pt x="2607691" y="1373886"/>
                  </a:lnTo>
                  <a:lnTo>
                    <a:pt x="2713863" y="1373886"/>
                  </a:lnTo>
                  <a:lnTo>
                    <a:pt x="2713863" y="1401317"/>
                  </a:lnTo>
                  <a:lnTo>
                    <a:pt x="2926207" y="1401317"/>
                  </a:lnTo>
                  <a:lnTo>
                    <a:pt x="2926207" y="1429639"/>
                  </a:lnTo>
                  <a:lnTo>
                    <a:pt x="2964434" y="1429639"/>
                  </a:lnTo>
                  <a:lnTo>
                    <a:pt x="2964434" y="1458467"/>
                  </a:lnTo>
                  <a:lnTo>
                    <a:pt x="3023870" y="1458467"/>
                  </a:lnTo>
                  <a:lnTo>
                    <a:pt x="3023870" y="1487297"/>
                  </a:lnTo>
                  <a:lnTo>
                    <a:pt x="3062097" y="1487297"/>
                  </a:lnTo>
                  <a:lnTo>
                    <a:pt x="3062097" y="1516126"/>
                  </a:lnTo>
                  <a:lnTo>
                    <a:pt x="3079115" y="1516126"/>
                  </a:lnTo>
                  <a:lnTo>
                    <a:pt x="3079115" y="1544827"/>
                  </a:lnTo>
                  <a:lnTo>
                    <a:pt x="3104642" y="1544827"/>
                  </a:lnTo>
                  <a:lnTo>
                    <a:pt x="3104642" y="1574164"/>
                  </a:lnTo>
                  <a:lnTo>
                    <a:pt x="3134360" y="1574164"/>
                  </a:lnTo>
                  <a:lnTo>
                    <a:pt x="3134360" y="1603502"/>
                  </a:lnTo>
                  <a:lnTo>
                    <a:pt x="3142869" y="1603502"/>
                  </a:lnTo>
                  <a:lnTo>
                    <a:pt x="3142869" y="1632839"/>
                  </a:lnTo>
                  <a:lnTo>
                    <a:pt x="3155569" y="1632839"/>
                  </a:lnTo>
                  <a:lnTo>
                    <a:pt x="3155569" y="1662049"/>
                  </a:lnTo>
                  <a:lnTo>
                    <a:pt x="3202305" y="1662049"/>
                  </a:lnTo>
                  <a:lnTo>
                    <a:pt x="3202305" y="1691386"/>
                  </a:lnTo>
                  <a:lnTo>
                    <a:pt x="3210814" y="1691386"/>
                  </a:lnTo>
                  <a:lnTo>
                    <a:pt x="3210814" y="1720723"/>
                  </a:lnTo>
                  <a:lnTo>
                    <a:pt x="3232022" y="1720723"/>
                  </a:lnTo>
                  <a:lnTo>
                    <a:pt x="3232022" y="1750567"/>
                  </a:lnTo>
                  <a:lnTo>
                    <a:pt x="3253231" y="1750567"/>
                  </a:lnTo>
                  <a:lnTo>
                    <a:pt x="3253231" y="1781175"/>
                  </a:lnTo>
                  <a:lnTo>
                    <a:pt x="3295777" y="1781175"/>
                  </a:lnTo>
                  <a:lnTo>
                    <a:pt x="3295777" y="1842135"/>
                  </a:lnTo>
                  <a:lnTo>
                    <a:pt x="3299968" y="1842135"/>
                  </a:lnTo>
                  <a:lnTo>
                    <a:pt x="3299968" y="1872614"/>
                  </a:lnTo>
                  <a:lnTo>
                    <a:pt x="3325495" y="1872614"/>
                  </a:lnTo>
                  <a:lnTo>
                    <a:pt x="3325495" y="1903221"/>
                  </a:lnTo>
                  <a:lnTo>
                    <a:pt x="3393440" y="1903221"/>
                  </a:lnTo>
                  <a:lnTo>
                    <a:pt x="3393440" y="1933702"/>
                  </a:lnTo>
                  <a:lnTo>
                    <a:pt x="3406140" y="1933702"/>
                  </a:lnTo>
                  <a:lnTo>
                    <a:pt x="3406140" y="1964182"/>
                  </a:lnTo>
                  <a:lnTo>
                    <a:pt x="3694938" y="1964182"/>
                  </a:lnTo>
                  <a:lnTo>
                    <a:pt x="3694938" y="1997075"/>
                  </a:lnTo>
                  <a:lnTo>
                    <a:pt x="3707765" y="1997075"/>
                  </a:lnTo>
                  <a:lnTo>
                    <a:pt x="3707765" y="2030095"/>
                  </a:lnTo>
                  <a:lnTo>
                    <a:pt x="3775709" y="2030095"/>
                  </a:lnTo>
                  <a:lnTo>
                    <a:pt x="3775709" y="2062988"/>
                  </a:lnTo>
                  <a:lnTo>
                    <a:pt x="3932808" y="2062988"/>
                  </a:lnTo>
                  <a:lnTo>
                    <a:pt x="3932808" y="2098929"/>
                  </a:lnTo>
                  <a:lnTo>
                    <a:pt x="3975227" y="2098929"/>
                  </a:lnTo>
                  <a:lnTo>
                    <a:pt x="3975227" y="2137410"/>
                  </a:lnTo>
                  <a:lnTo>
                    <a:pt x="4157853" y="2137410"/>
                  </a:lnTo>
                  <a:lnTo>
                    <a:pt x="4157853" y="2177415"/>
                  </a:lnTo>
                  <a:lnTo>
                    <a:pt x="4204589" y="2177415"/>
                  </a:lnTo>
                  <a:lnTo>
                    <a:pt x="4204589" y="2217293"/>
                  </a:lnTo>
                  <a:lnTo>
                    <a:pt x="4340479" y="2217293"/>
                  </a:lnTo>
                  <a:lnTo>
                    <a:pt x="4340479" y="2258949"/>
                  </a:lnTo>
                  <a:lnTo>
                    <a:pt x="4404233" y="2258949"/>
                  </a:lnTo>
                  <a:lnTo>
                    <a:pt x="4404233" y="2300478"/>
                  </a:lnTo>
                  <a:lnTo>
                    <a:pt x="4578350" y="2300478"/>
                  </a:lnTo>
                  <a:lnTo>
                    <a:pt x="4578350" y="2344039"/>
                  </a:lnTo>
                  <a:lnTo>
                    <a:pt x="4727067" y="2344039"/>
                  </a:lnTo>
                  <a:lnTo>
                    <a:pt x="4727067" y="2395220"/>
                  </a:lnTo>
                  <a:lnTo>
                    <a:pt x="5049774" y="2395220"/>
                  </a:lnTo>
                  <a:lnTo>
                    <a:pt x="5049774" y="2463673"/>
                  </a:lnTo>
                  <a:lnTo>
                    <a:pt x="5151755" y="2463673"/>
                  </a:lnTo>
                  <a:lnTo>
                    <a:pt x="5151755" y="2531999"/>
                  </a:lnTo>
                  <a:lnTo>
                    <a:pt x="5262118" y="2531999"/>
                  </a:lnTo>
                  <a:lnTo>
                    <a:pt x="5262118" y="2617343"/>
                  </a:lnTo>
                  <a:lnTo>
                    <a:pt x="5313172" y="2617343"/>
                  </a:lnTo>
                  <a:lnTo>
                    <a:pt x="5313172" y="2702814"/>
                  </a:lnTo>
                  <a:lnTo>
                    <a:pt x="5517007" y="2702814"/>
                  </a:lnTo>
                  <a:lnTo>
                    <a:pt x="5517007" y="2805303"/>
                  </a:lnTo>
                  <a:lnTo>
                    <a:pt x="6735953" y="2805303"/>
                  </a:lnTo>
                </a:path>
              </a:pathLst>
            </a:custGeom>
            <a:ln w="28575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bg object 17">
              <a:extLst>
                <a:ext uri="{FF2B5EF4-FFF2-40B4-BE49-F238E27FC236}">
                  <a16:creationId xmlns:a16="http://schemas.microsoft.com/office/drawing/2014/main" id="{B0AF3B6C-A311-494B-B59E-2978B4AC08C0}"/>
                </a:ext>
              </a:extLst>
            </p:cNvPr>
            <p:cNvSpPr/>
            <p:nvPr/>
          </p:nvSpPr>
          <p:spPr>
            <a:xfrm>
              <a:off x="1713566" y="392449"/>
              <a:ext cx="5949126" cy="2531551"/>
            </a:xfrm>
            <a:custGeom>
              <a:avLst/>
              <a:gdLst/>
              <a:ahLst/>
              <a:cxnLst/>
              <a:rect l="l" t="t" r="r" b="b"/>
              <a:pathLst>
                <a:path w="6634480" h="3013710">
                  <a:moveTo>
                    <a:pt x="0" y="0"/>
                  </a:moveTo>
                  <a:lnTo>
                    <a:pt x="174117" y="0"/>
                  </a:lnTo>
                  <a:lnTo>
                    <a:pt x="174117" y="33147"/>
                  </a:lnTo>
                  <a:lnTo>
                    <a:pt x="242062" y="33147"/>
                  </a:lnTo>
                  <a:lnTo>
                    <a:pt x="242062" y="66293"/>
                  </a:lnTo>
                  <a:lnTo>
                    <a:pt x="301497" y="66293"/>
                  </a:lnTo>
                  <a:lnTo>
                    <a:pt x="301497" y="99440"/>
                  </a:lnTo>
                  <a:lnTo>
                    <a:pt x="428878" y="99440"/>
                  </a:lnTo>
                  <a:lnTo>
                    <a:pt x="428878" y="132968"/>
                  </a:lnTo>
                  <a:lnTo>
                    <a:pt x="552069" y="132968"/>
                  </a:lnTo>
                  <a:lnTo>
                    <a:pt x="552069" y="166497"/>
                  </a:lnTo>
                  <a:lnTo>
                    <a:pt x="581787" y="166497"/>
                  </a:lnTo>
                  <a:lnTo>
                    <a:pt x="581787" y="200025"/>
                  </a:lnTo>
                  <a:lnTo>
                    <a:pt x="615822" y="200025"/>
                  </a:lnTo>
                  <a:lnTo>
                    <a:pt x="615822" y="234568"/>
                  </a:lnTo>
                  <a:lnTo>
                    <a:pt x="913130" y="234568"/>
                  </a:lnTo>
                  <a:lnTo>
                    <a:pt x="913130" y="271017"/>
                  </a:lnTo>
                  <a:lnTo>
                    <a:pt x="1002283" y="271017"/>
                  </a:lnTo>
                  <a:lnTo>
                    <a:pt x="1002283" y="308228"/>
                  </a:lnTo>
                  <a:lnTo>
                    <a:pt x="1142492" y="308228"/>
                  </a:lnTo>
                  <a:lnTo>
                    <a:pt x="1142492" y="383793"/>
                  </a:lnTo>
                  <a:lnTo>
                    <a:pt x="1163701" y="383793"/>
                  </a:lnTo>
                  <a:lnTo>
                    <a:pt x="1163701" y="421513"/>
                  </a:lnTo>
                  <a:lnTo>
                    <a:pt x="1274064" y="421513"/>
                  </a:lnTo>
                  <a:lnTo>
                    <a:pt x="1274064" y="460248"/>
                  </a:lnTo>
                  <a:lnTo>
                    <a:pt x="1363345" y="460248"/>
                  </a:lnTo>
                  <a:lnTo>
                    <a:pt x="1363345" y="500761"/>
                  </a:lnTo>
                  <a:lnTo>
                    <a:pt x="1397254" y="500761"/>
                  </a:lnTo>
                  <a:lnTo>
                    <a:pt x="1397254" y="541274"/>
                  </a:lnTo>
                  <a:lnTo>
                    <a:pt x="1410081" y="541274"/>
                  </a:lnTo>
                  <a:lnTo>
                    <a:pt x="1410081" y="581913"/>
                  </a:lnTo>
                  <a:lnTo>
                    <a:pt x="1414272" y="581913"/>
                  </a:lnTo>
                  <a:lnTo>
                    <a:pt x="1414272" y="622426"/>
                  </a:lnTo>
                  <a:lnTo>
                    <a:pt x="1439799" y="622426"/>
                  </a:lnTo>
                  <a:lnTo>
                    <a:pt x="1439799" y="662939"/>
                  </a:lnTo>
                  <a:lnTo>
                    <a:pt x="1520444" y="662939"/>
                  </a:lnTo>
                  <a:lnTo>
                    <a:pt x="1520444" y="703452"/>
                  </a:lnTo>
                  <a:lnTo>
                    <a:pt x="1524635" y="703452"/>
                  </a:lnTo>
                  <a:lnTo>
                    <a:pt x="1524635" y="743965"/>
                  </a:lnTo>
                  <a:lnTo>
                    <a:pt x="1558670" y="743965"/>
                  </a:lnTo>
                  <a:lnTo>
                    <a:pt x="1558670" y="784478"/>
                  </a:lnTo>
                  <a:lnTo>
                    <a:pt x="1601089" y="784478"/>
                  </a:lnTo>
                  <a:lnTo>
                    <a:pt x="1601089" y="825626"/>
                  </a:lnTo>
                  <a:lnTo>
                    <a:pt x="1673352" y="825626"/>
                  </a:lnTo>
                  <a:lnTo>
                    <a:pt x="1673352" y="866775"/>
                  </a:lnTo>
                  <a:lnTo>
                    <a:pt x="1698879" y="866775"/>
                  </a:lnTo>
                  <a:lnTo>
                    <a:pt x="1698879" y="908050"/>
                  </a:lnTo>
                  <a:lnTo>
                    <a:pt x="1745488" y="908050"/>
                  </a:lnTo>
                  <a:lnTo>
                    <a:pt x="1745488" y="949198"/>
                  </a:lnTo>
                  <a:lnTo>
                    <a:pt x="1771014" y="949198"/>
                  </a:lnTo>
                  <a:lnTo>
                    <a:pt x="1771014" y="991235"/>
                  </a:lnTo>
                  <a:lnTo>
                    <a:pt x="1940941" y="991235"/>
                  </a:lnTo>
                  <a:lnTo>
                    <a:pt x="1940941" y="1035685"/>
                  </a:lnTo>
                  <a:lnTo>
                    <a:pt x="1974850" y="1035685"/>
                  </a:lnTo>
                  <a:lnTo>
                    <a:pt x="1974850" y="1081024"/>
                  </a:lnTo>
                  <a:lnTo>
                    <a:pt x="1979168" y="1081024"/>
                  </a:lnTo>
                  <a:lnTo>
                    <a:pt x="1979168" y="1126489"/>
                  </a:lnTo>
                  <a:lnTo>
                    <a:pt x="2047113" y="1126489"/>
                  </a:lnTo>
                  <a:lnTo>
                    <a:pt x="2047113" y="1171955"/>
                  </a:lnTo>
                  <a:lnTo>
                    <a:pt x="2051304" y="1171955"/>
                  </a:lnTo>
                  <a:lnTo>
                    <a:pt x="2051304" y="1217295"/>
                  </a:lnTo>
                  <a:lnTo>
                    <a:pt x="2110740" y="1217295"/>
                  </a:lnTo>
                  <a:lnTo>
                    <a:pt x="2110740" y="1263777"/>
                  </a:lnTo>
                  <a:lnTo>
                    <a:pt x="2267966" y="1263777"/>
                  </a:lnTo>
                  <a:lnTo>
                    <a:pt x="2267966" y="1311402"/>
                  </a:lnTo>
                  <a:lnTo>
                    <a:pt x="2327402" y="1311402"/>
                  </a:lnTo>
                  <a:lnTo>
                    <a:pt x="2327402" y="1358900"/>
                  </a:lnTo>
                  <a:lnTo>
                    <a:pt x="2403856" y="1358900"/>
                  </a:lnTo>
                  <a:lnTo>
                    <a:pt x="2403856" y="1406525"/>
                  </a:lnTo>
                  <a:lnTo>
                    <a:pt x="2442083" y="1406525"/>
                  </a:lnTo>
                  <a:lnTo>
                    <a:pt x="2442083" y="1456816"/>
                  </a:lnTo>
                  <a:lnTo>
                    <a:pt x="2612009" y="1456816"/>
                  </a:lnTo>
                  <a:lnTo>
                    <a:pt x="2612009" y="1506982"/>
                  </a:lnTo>
                  <a:lnTo>
                    <a:pt x="2633218" y="1506982"/>
                  </a:lnTo>
                  <a:lnTo>
                    <a:pt x="2633218" y="1557274"/>
                  </a:lnTo>
                  <a:lnTo>
                    <a:pt x="2641727" y="1557274"/>
                  </a:lnTo>
                  <a:lnTo>
                    <a:pt x="2641727" y="1607565"/>
                  </a:lnTo>
                  <a:lnTo>
                    <a:pt x="2684145" y="1607565"/>
                  </a:lnTo>
                  <a:lnTo>
                    <a:pt x="2684145" y="1659382"/>
                  </a:lnTo>
                  <a:lnTo>
                    <a:pt x="2739390" y="1659382"/>
                  </a:lnTo>
                  <a:lnTo>
                    <a:pt x="2739390" y="1711198"/>
                  </a:lnTo>
                  <a:lnTo>
                    <a:pt x="2849753" y="1711198"/>
                  </a:lnTo>
                  <a:lnTo>
                    <a:pt x="2849753" y="1763140"/>
                  </a:lnTo>
                  <a:lnTo>
                    <a:pt x="2858261" y="1763140"/>
                  </a:lnTo>
                  <a:lnTo>
                    <a:pt x="2858261" y="1814957"/>
                  </a:lnTo>
                  <a:lnTo>
                    <a:pt x="2926207" y="1814957"/>
                  </a:lnTo>
                  <a:lnTo>
                    <a:pt x="2926207" y="1866900"/>
                  </a:lnTo>
                  <a:lnTo>
                    <a:pt x="2930525" y="1866900"/>
                  </a:lnTo>
                  <a:lnTo>
                    <a:pt x="2930525" y="1918715"/>
                  </a:lnTo>
                  <a:lnTo>
                    <a:pt x="2985643" y="1918715"/>
                  </a:lnTo>
                  <a:lnTo>
                    <a:pt x="2985643" y="1975104"/>
                  </a:lnTo>
                  <a:lnTo>
                    <a:pt x="3155569" y="1975104"/>
                  </a:lnTo>
                  <a:lnTo>
                    <a:pt x="3155569" y="2034158"/>
                  </a:lnTo>
                  <a:lnTo>
                    <a:pt x="3316985" y="2034158"/>
                  </a:lnTo>
                  <a:lnTo>
                    <a:pt x="3316985" y="2096262"/>
                  </a:lnTo>
                  <a:lnTo>
                    <a:pt x="3397630" y="2096262"/>
                  </a:lnTo>
                  <a:lnTo>
                    <a:pt x="3397630" y="2158492"/>
                  </a:lnTo>
                  <a:lnTo>
                    <a:pt x="3427349" y="2158492"/>
                  </a:lnTo>
                  <a:lnTo>
                    <a:pt x="3427349" y="2220595"/>
                  </a:lnTo>
                  <a:lnTo>
                    <a:pt x="3580256" y="2220595"/>
                  </a:lnTo>
                  <a:lnTo>
                    <a:pt x="3580256" y="2282825"/>
                  </a:lnTo>
                  <a:lnTo>
                    <a:pt x="3656710" y="2282825"/>
                  </a:lnTo>
                  <a:lnTo>
                    <a:pt x="3656710" y="2344928"/>
                  </a:lnTo>
                  <a:lnTo>
                    <a:pt x="3750182" y="2344928"/>
                  </a:lnTo>
                  <a:lnTo>
                    <a:pt x="3750182" y="2407158"/>
                  </a:lnTo>
                  <a:lnTo>
                    <a:pt x="3992245" y="2407158"/>
                  </a:lnTo>
                  <a:lnTo>
                    <a:pt x="3992245" y="2487930"/>
                  </a:lnTo>
                  <a:lnTo>
                    <a:pt x="4586858" y="2487930"/>
                  </a:lnTo>
                  <a:lnTo>
                    <a:pt x="4586858" y="2609215"/>
                  </a:lnTo>
                  <a:lnTo>
                    <a:pt x="5058283" y="2609215"/>
                  </a:lnTo>
                  <a:lnTo>
                    <a:pt x="5058283" y="2811145"/>
                  </a:lnTo>
                  <a:lnTo>
                    <a:pt x="5160264" y="2811145"/>
                  </a:lnTo>
                  <a:lnTo>
                    <a:pt x="5160264" y="3013202"/>
                  </a:lnTo>
                  <a:lnTo>
                    <a:pt x="6633972" y="3013202"/>
                  </a:lnTo>
                </a:path>
              </a:pathLst>
            </a:custGeom>
            <a:ln w="28575">
              <a:solidFill>
                <a:schemeClr val="accent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bg object 18">
              <a:extLst>
                <a:ext uri="{FF2B5EF4-FFF2-40B4-BE49-F238E27FC236}">
                  <a16:creationId xmlns:a16="http://schemas.microsoft.com/office/drawing/2014/main" id="{33F7D134-EBED-4291-8545-5CD18D51F9A5}"/>
                </a:ext>
              </a:extLst>
            </p:cNvPr>
            <p:cNvSpPr/>
            <p:nvPr/>
          </p:nvSpPr>
          <p:spPr>
            <a:xfrm>
              <a:off x="7661325" y="2922719"/>
              <a:ext cx="1139" cy="1067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16" y="1015"/>
                  </a:lnTo>
                </a:path>
              </a:pathLst>
            </a:custGeom>
            <a:ln w="12700">
              <a:solidFill>
                <a:srgbClr val="E46C0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bg object 19">
              <a:extLst>
                <a:ext uri="{FF2B5EF4-FFF2-40B4-BE49-F238E27FC236}">
                  <a16:creationId xmlns:a16="http://schemas.microsoft.com/office/drawing/2014/main" id="{A432F86D-73A3-4F71-804B-782A689A7F69}"/>
                </a:ext>
              </a:extLst>
            </p:cNvPr>
            <p:cNvSpPr/>
            <p:nvPr/>
          </p:nvSpPr>
          <p:spPr>
            <a:xfrm>
              <a:off x="1903291" y="366845"/>
              <a:ext cx="5877950" cy="2407800"/>
            </a:xfrm>
            <a:custGeom>
              <a:avLst/>
              <a:gdLst/>
              <a:ahLst/>
              <a:cxnLst/>
              <a:rect l="l" t="t" r="r" b="b"/>
              <a:pathLst>
                <a:path w="6555105" h="2866390">
                  <a:moveTo>
                    <a:pt x="0" y="30479"/>
                  </a:moveTo>
                  <a:lnTo>
                    <a:pt x="60960" y="30479"/>
                  </a:lnTo>
                </a:path>
                <a:path w="6555105" h="2866390">
                  <a:moveTo>
                    <a:pt x="30480" y="0"/>
                  </a:moveTo>
                  <a:lnTo>
                    <a:pt x="30480" y="60959"/>
                  </a:lnTo>
                </a:path>
                <a:path w="6555105" h="2866390">
                  <a:moveTo>
                    <a:pt x="123190" y="46608"/>
                  </a:moveTo>
                  <a:lnTo>
                    <a:pt x="184150" y="46608"/>
                  </a:lnTo>
                </a:path>
                <a:path w="6555105" h="2866390">
                  <a:moveTo>
                    <a:pt x="153670" y="16128"/>
                  </a:moveTo>
                  <a:lnTo>
                    <a:pt x="153670" y="77088"/>
                  </a:lnTo>
                </a:path>
                <a:path w="6555105" h="2866390">
                  <a:moveTo>
                    <a:pt x="123190" y="46608"/>
                  </a:moveTo>
                  <a:lnTo>
                    <a:pt x="184150" y="46608"/>
                  </a:lnTo>
                </a:path>
                <a:path w="6555105" h="2866390">
                  <a:moveTo>
                    <a:pt x="153670" y="16128"/>
                  </a:moveTo>
                  <a:lnTo>
                    <a:pt x="153670" y="77088"/>
                  </a:lnTo>
                </a:path>
                <a:path w="6555105" h="2866390">
                  <a:moveTo>
                    <a:pt x="237871" y="95250"/>
                  </a:moveTo>
                  <a:lnTo>
                    <a:pt x="298831" y="95250"/>
                  </a:lnTo>
                </a:path>
                <a:path w="6555105" h="2866390">
                  <a:moveTo>
                    <a:pt x="268351" y="64769"/>
                  </a:moveTo>
                  <a:lnTo>
                    <a:pt x="268351" y="125729"/>
                  </a:lnTo>
                </a:path>
                <a:path w="6555105" h="2866390">
                  <a:moveTo>
                    <a:pt x="458724" y="176910"/>
                  </a:moveTo>
                  <a:lnTo>
                    <a:pt x="519684" y="176910"/>
                  </a:lnTo>
                </a:path>
                <a:path w="6555105" h="2866390">
                  <a:moveTo>
                    <a:pt x="489204" y="146430"/>
                  </a:moveTo>
                  <a:lnTo>
                    <a:pt x="489204" y="207390"/>
                  </a:lnTo>
                </a:path>
                <a:path w="6555105" h="2866390">
                  <a:moveTo>
                    <a:pt x="462915" y="176910"/>
                  </a:moveTo>
                  <a:lnTo>
                    <a:pt x="523875" y="176910"/>
                  </a:lnTo>
                </a:path>
                <a:path w="6555105" h="2866390">
                  <a:moveTo>
                    <a:pt x="493395" y="146430"/>
                  </a:moveTo>
                  <a:lnTo>
                    <a:pt x="493395" y="207390"/>
                  </a:lnTo>
                </a:path>
                <a:path w="6555105" h="2866390">
                  <a:moveTo>
                    <a:pt x="496951" y="176910"/>
                  </a:moveTo>
                  <a:lnTo>
                    <a:pt x="557911" y="176910"/>
                  </a:lnTo>
                </a:path>
                <a:path w="6555105" h="2866390">
                  <a:moveTo>
                    <a:pt x="527431" y="146430"/>
                  </a:moveTo>
                  <a:lnTo>
                    <a:pt x="527431" y="207390"/>
                  </a:lnTo>
                </a:path>
                <a:path w="6555105" h="2866390">
                  <a:moveTo>
                    <a:pt x="501142" y="176910"/>
                  </a:moveTo>
                  <a:lnTo>
                    <a:pt x="562101" y="176910"/>
                  </a:lnTo>
                </a:path>
                <a:path w="6555105" h="2866390">
                  <a:moveTo>
                    <a:pt x="531622" y="146430"/>
                  </a:moveTo>
                  <a:lnTo>
                    <a:pt x="531622" y="207390"/>
                  </a:lnTo>
                </a:path>
                <a:path w="6555105" h="2866390">
                  <a:moveTo>
                    <a:pt x="530860" y="193547"/>
                  </a:moveTo>
                  <a:lnTo>
                    <a:pt x="591819" y="193547"/>
                  </a:lnTo>
                </a:path>
                <a:path w="6555105" h="2866390">
                  <a:moveTo>
                    <a:pt x="561340" y="163067"/>
                  </a:moveTo>
                  <a:lnTo>
                    <a:pt x="561340" y="224027"/>
                  </a:lnTo>
                </a:path>
                <a:path w="6555105" h="2866390">
                  <a:moveTo>
                    <a:pt x="620013" y="227075"/>
                  </a:moveTo>
                  <a:lnTo>
                    <a:pt x="680974" y="227075"/>
                  </a:lnTo>
                </a:path>
                <a:path w="6555105" h="2866390">
                  <a:moveTo>
                    <a:pt x="650494" y="196595"/>
                  </a:moveTo>
                  <a:lnTo>
                    <a:pt x="650494" y="257555"/>
                  </a:lnTo>
                </a:path>
                <a:path w="6555105" h="2866390">
                  <a:moveTo>
                    <a:pt x="645541" y="243966"/>
                  </a:moveTo>
                  <a:lnTo>
                    <a:pt x="706501" y="243966"/>
                  </a:lnTo>
                </a:path>
                <a:path w="6555105" h="2866390">
                  <a:moveTo>
                    <a:pt x="676021" y="213487"/>
                  </a:moveTo>
                  <a:lnTo>
                    <a:pt x="676021" y="274446"/>
                  </a:lnTo>
                </a:path>
                <a:path w="6555105" h="2866390">
                  <a:moveTo>
                    <a:pt x="713486" y="294893"/>
                  </a:moveTo>
                  <a:lnTo>
                    <a:pt x="774446" y="294893"/>
                  </a:lnTo>
                </a:path>
                <a:path w="6555105" h="2866390">
                  <a:moveTo>
                    <a:pt x="743966" y="264413"/>
                  </a:moveTo>
                  <a:lnTo>
                    <a:pt x="743966" y="325373"/>
                  </a:lnTo>
                </a:path>
                <a:path w="6555105" h="2866390">
                  <a:moveTo>
                    <a:pt x="713486" y="294893"/>
                  </a:moveTo>
                  <a:lnTo>
                    <a:pt x="774446" y="294893"/>
                  </a:lnTo>
                </a:path>
                <a:path w="6555105" h="2866390">
                  <a:moveTo>
                    <a:pt x="743966" y="264413"/>
                  </a:moveTo>
                  <a:lnTo>
                    <a:pt x="743966" y="325373"/>
                  </a:lnTo>
                </a:path>
                <a:path w="6555105" h="2866390">
                  <a:moveTo>
                    <a:pt x="717804" y="294893"/>
                  </a:moveTo>
                  <a:lnTo>
                    <a:pt x="778763" y="294893"/>
                  </a:lnTo>
                </a:path>
                <a:path w="6555105" h="2866390">
                  <a:moveTo>
                    <a:pt x="748284" y="264413"/>
                  </a:moveTo>
                  <a:lnTo>
                    <a:pt x="748284" y="325373"/>
                  </a:lnTo>
                </a:path>
                <a:path w="6555105" h="2866390">
                  <a:moveTo>
                    <a:pt x="739013" y="329438"/>
                  </a:moveTo>
                  <a:lnTo>
                    <a:pt x="799973" y="329438"/>
                  </a:lnTo>
                </a:path>
                <a:path w="6555105" h="2866390">
                  <a:moveTo>
                    <a:pt x="769493" y="298957"/>
                  </a:moveTo>
                  <a:lnTo>
                    <a:pt x="769493" y="359917"/>
                  </a:lnTo>
                </a:path>
                <a:path w="6555105" h="2866390">
                  <a:moveTo>
                    <a:pt x="743204" y="329438"/>
                  </a:moveTo>
                  <a:lnTo>
                    <a:pt x="804163" y="329438"/>
                  </a:lnTo>
                </a:path>
                <a:path w="6555105" h="2866390">
                  <a:moveTo>
                    <a:pt x="773684" y="298957"/>
                  </a:moveTo>
                  <a:lnTo>
                    <a:pt x="773684" y="359917"/>
                  </a:lnTo>
                </a:path>
                <a:path w="6555105" h="2866390">
                  <a:moveTo>
                    <a:pt x="751713" y="329438"/>
                  </a:moveTo>
                  <a:lnTo>
                    <a:pt x="812673" y="329438"/>
                  </a:lnTo>
                </a:path>
                <a:path w="6555105" h="2866390">
                  <a:moveTo>
                    <a:pt x="782193" y="298957"/>
                  </a:moveTo>
                  <a:lnTo>
                    <a:pt x="782193" y="359917"/>
                  </a:lnTo>
                </a:path>
                <a:path w="6555105" h="2866390">
                  <a:moveTo>
                    <a:pt x="806957" y="382142"/>
                  </a:moveTo>
                  <a:lnTo>
                    <a:pt x="867918" y="382142"/>
                  </a:lnTo>
                </a:path>
                <a:path w="6555105" h="2866390">
                  <a:moveTo>
                    <a:pt x="837438" y="351663"/>
                  </a:moveTo>
                  <a:lnTo>
                    <a:pt x="837438" y="412622"/>
                  </a:lnTo>
                </a:path>
                <a:path w="6555105" h="2866390">
                  <a:moveTo>
                    <a:pt x="836676" y="382142"/>
                  </a:moveTo>
                  <a:lnTo>
                    <a:pt x="897636" y="382142"/>
                  </a:lnTo>
                </a:path>
                <a:path w="6555105" h="2866390">
                  <a:moveTo>
                    <a:pt x="867156" y="351663"/>
                  </a:moveTo>
                  <a:lnTo>
                    <a:pt x="867156" y="412622"/>
                  </a:lnTo>
                </a:path>
                <a:path w="6555105" h="2866390">
                  <a:moveTo>
                    <a:pt x="849376" y="382142"/>
                  </a:moveTo>
                  <a:lnTo>
                    <a:pt x="910336" y="382142"/>
                  </a:lnTo>
                </a:path>
                <a:path w="6555105" h="2866390">
                  <a:moveTo>
                    <a:pt x="879856" y="351663"/>
                  </a:moveTo>
                  <a:lnTo>
                    <a:pt x="879856" y="412622"/>
                  </a:lnTo>
                </a:path>
                <a:path w="6555105" h="2866390">
                  <a:moveTo>
                    <a:pt x="857885" y="382142"/>
                  </a:moveTo>
                  <a:lnTo>
                    <a:pt x="918844" y="382142"/>
                  </a:lnTo>
                </a:path>
                <a:path w="6555105" h="2866390">
                  <a:moveTo>
                    <a:pt x="888365" y="351663"/>
                  </a:moveTo>
                  <a:lnTo>
                    <a:pt x="888365" y="412622"/>
                  </a:lnTo>
                </a:path>
                <a:path w="6555105" h="2866390">
                  <a:moveTo>
                    <a:pt x="862203" y="382142"/>
                  </a:moveTo>
                  <a:lnTo>
                    <a:pt x="923163" y="382142"/>
                  </a:lnTo>
                </a:path>
                <a:path w="6555105" h="2866390">
                  <a:moveTo>
                    <a:pt x="892682" y="351663"/>
                  </a:moveTo>
                  <a:lnTo>
                    <a:pt x="892682" y="412622"/>
                  </a:lnTo>
                </a:path>
                <a:path w="6555105" h="2866390">
                  <a:moveTo>
                    <a:pt x="934338" y="436498"/>
                  </a:moveTo>
                  <a:lnTo>
                    <a:pt x="995299" y="436498"/>
                  </a:lnTo>
                </a:path>
                <a:path w="6555105" h="2866390">
                  <a:moveTo>
                    <a:pt x="964819" y="406018"/>
                  </a:moveTo>
                  <a:lnTo>
                    <a:pt x="964819" y="466978"/>
                  </a:lnTo>
                </a:path>
                <a:path w="6555105" h="2866390">
                  <a:moveTo>
                    <a:pt x="938657" y="454659"/>
                  </a:moveTo>
                  <a:lnTo>
                    <a:pt x="999617" y="454659"/>
                  </a:lnTo>
                </a:path>
                <a:path w="6555105" h="2866390">
                  <a:moveTo>
                    <a:pt x="969137" y="424179"/>
                  </a:moveTo>
                  <a:lnTo>
                    <a:pt x="969137" y="485139"/>
                  </a:lnTo>
                </a:path>
                <a:path w="6555105" h="2866390">
                  <a:moveTo>
                    <a:pt x="955548" y="454659"/>
                  </a:moveTo>
                  <a:lnTo>
                    <a:pt x="1016507" y="454659"/>
                  </a:lnTo>
                </a:path>
                <a:path w="6555105" h="2866390">
                  <a:moveTo>
                    <a:pt x="986028" y="424179"/>
                  </a:moveTo>
                  <a:lnTo>
                    <a:pt x="986028" y="485139"/>
                  </a:lnTo>
                </a:path>
                <a:path w="6555105" h="2866390">
                  <a:moveTo>
                    <a:pt x="1019301" y="510158"/>
                  </a:moveTo>
                  <a:lnTo>
                    <a:pt x="1080262" y="510158"/>
                  </a:lnTo>
                </a:path>
                <a:path w="6555105" h="2866390">
                  <a:moveTo>
                    <a:pt x="1049782" y="479678"/>
                  </a:moveTo>
                  <a:lnTo>
                    <a:pt x="1049782" y="540638"/>
                  </a:lnTo>
                </a:path>
                <a:path w="6555105" h="2866390">
                  <a:moveTo>
                    <a:pt x="1078738" y="566038"/>
                  </a:moveTo>
                  <a:lnTo>
                    <a:pt x="1139698" y="566038"/>
                  </a:lnTo>
                </a:path>
                <a:path w="6555105" h="2866390">
                  <a:moveTo>
                    <a:pt x="1109218" y="535558"/>
                  </a:moveTo>
                  <a:lnTo>
                    <a:pt x="1109218" y="596518"/>
                  </a:lnTo>
                </a:path>
                <a:path w="6555105" h="2866390">
                  <a:moveTo>
                    <a:pt x="1099947" y="584707"/>
                  </a:moveTo>
                  <a:lnTo>
                    <a:pt x="1160907" y="584707"/>
                  </a:lnTo>
                </a:path>
                <a:path w="6555105" h="2866390">
                  <a:moveTo>
                    <a:pt x="1130427" y="554227"/>
                  </a:moveTo>
                  <a:lnTo>
                    <a:pt x="1130427" y="615188"/>
                  </a:lnTo>
                </a:path>
                <a:path w="6555105" h="2866390">
                  <a:moveTo>
                    <a:pt x="1155192" y="603630"/>
                  </a:moveTo>
                  <a:lnTo>
                    <a:pt x="1216152" y="603630"/>
                  </a:lnTo>
                </a:path>
                <a:path w="6555105" h="2866390">
                  <a:moveTo>
                    <a:pt x="1185672" y="573151"/>
                  </a:moveTo>
                  <a:lnTo>
                    <a:pt x="1185672" y="634110"/>
                  </a:lnTo>
                </a:path>
                <a:path w="6555105" h="2866390">
                  <a:moveTo>
                    <a:pt x="1248664" y="679576"/>
                  </a:moveTo>
                  <a:lnTo>
                    <a:pt x="1309624" y="679576"/>
                  </a:lnTo>
                </a:path>
                <a:path w="6555105" h="2866390">
                  <a:moveTo>
                    <a:pt x="1279144" y="649096"/>
                  </a:moveTo>
                  <a:lnTo>
                    <a:pt x="1279144" y="710056"/>
                  </a:lnTo>
                </a:path>
                <a:path w="6555105" h="2866390">
                  <a:moveTo>
                    <a:pt x="1257173" y="698753"/>
                  </a:moveTo>
                  <a:lnTo>
                    <a:pt x="1318133" y="698753"/>
                  </a:lnTo>
                </a:path>
                <a:path w="6555105" h="2866390">
                  <a:moveTo>
                    <a:pt x="1287653" y="668273"/>
                  </a:moveTo>
                  <a:lnTo>
                    <a:pt x="1287653" y="729233"/>
                  </a:lnTo>
                </a:path>
                <a:path w="6555105" h="2866390">
                  <a:moveTo>
                    <a:pt x="1312418" y="718057"/>
                  </a:moveTo>
                  <a:lnTo>
                    <a:pt x="1373378" y="718057"/>
                  </a:lnTo>
                </a:path>
                <a:path w="6555105" h="2866390">
                  <a:moveTo>
                    <a:pt x="1342898" y="687577"/>
                  </a:moveTo>
                  <a:lnTo>
                    <a:pt x="1342898" y="748538"/>
                  </a:lnTo>
                </a:path>
                <a:path w="6555105" h="2866390">
                  <a:moveTo>
                    <a:pt x="1393063" y="737488"/>
                  </a:moveTo>
                  <a:lnTo>
                    <a:pt x="1454023" y="737488"/>
                  </a:lnTo>
                </a:path>
                <a:path w="6555105" h="2866390">
                  <a:moveTo>
                    <a:pt x="1423543" y="707008"/>
                  </a:moveTo>
                  <a:lnTo>
                    <a:pt x="1423543" y="767968"/>
                  </a:lnTo>
                </a:path>
                <a:path w="6555105" h="2866390">
                  <a:moveTo>
                    <a:pt x="1448308" y="796289"/>
                  </a:moveTo>
                  <a:lnTo>
                    <a:pt x="1509268" y="796289"/>
                  </a:lnTo>
                </a:path>
                <a:path w="6555105" h="2866390">
                  <a:moveTo>
                    <a:pt x="1478788" y="765809"/>
                  </a:moveTo>
                  <a:lnTo>
                    <a:pt x="1478788" y="826769"/>
                  </a:lnTo>
                </a:path>
                <a:path w="6555105" h="2866390">
                  <a:moveTo>
                    <a:pt x="1486535" y="816101"/>
                  </a:moveTo>
                  <a:lnTo>
                    <a:pt x="1547495" y="816101"/>
                  </a:lnTo>
                </a:path>
                <a:path w="6555105" h="2866390">
                  <a:moveTo>
                    <a:pt x="1517015" y="785621"/>
                  </a:moveTo>
                  <a:lnTo>
                    <a:pt x="1517015" y="846581"/>
                  </a:lnTo>
                </a:path>
                <a:path w="6555105" h="2866390">
                  <a:moveTo>
                    <a:pt x="1520444" y="816101"/>
                  </a:moveTo>
                  <a:lnTo>
                    <a:pt x="1581404" y="816101"/>
                  </a:lnTo>
                </a:path>
                <a:path w="6555105" h="2866390">
                  <a:moveTo>
                    <a:pt x="1550924" y="785621"/>
                  </a:moveTo>
                  <a:lnTo>
                    <a:pt x="1550924" y="846581"/>
                  </a:lnTo>
                </a:path>
                <a:path w="6555105" h="2866390">
                  <a:moveTo>
                    <a:pt x="1524762" y="816101"/>
                  </a:moveTo>
                  <a:lnTo>
                    <a:pt x="1585722" y="816101"/>
                  </a:lnTo>
                </a:path>
                <a:path w="6555105" h="2866390">
                  <a:moveTo>
                    <a:pt x="1555242" y="785621"/>
                  </a:moveTo>
                  <a:lnTo>
                    <a:pt x="1555242" y="846581"/>
                  </a:lnTo>
                </a:path>
                <a:path w="6555105" h="2866390">
                  <a:moveTo>
                    <a:pt x="1541653" y="816101"/>
                  </a:moveTo>
                  <a:lnTo>
                    <a:pt x="1602613" y="816101"/>
                  </a:lnTo>
                </a:path>
                <a:path w="6555105" h="2866390">
                  <a:moveTo>
                    <a:pt x="1572133" y="785621"/>
                  </a:moveTo>
                  <a:lnTo>
                    <a:pt x="1572133" y="846581"/>
                  </a:lnTo>
                </a:path>
                <a:path w="6555105" h="2866390">
                  <a:moveTo>
                    <a:pt x="1545971" y="816101"/>
                  </a:moveTo>
                  <a:lnTo>
                    <a:pt x="1606931" y="816101"/>
                  </a:lnTo>
                </a:path>
                <a:path w="6555105" h="2866390">
                  <a:moveTo>
                    <a:pt x="1576451" y="785621"/>
                  </a:moveTo>
                  <a:lnTo>
                    <a:pt x="1576451" y="846581"/>
                  </a:lnTo>
                </a:path>
                <a:path w="6555105" h="2866390">
                  <a:moveTo>
                    <a:pt x="1554480" y="816101"/>
                  </a:moveTo>
                  <a:lnTo>
                    <a:pt x="1615440" y="816101"/>
                  </a:lnTo>
                </a:path>
                <a:path w="6555105" h="2866390">
                  <a:moveTo>
                    <a:pt x="1584960" y="785621"/>
                  </a:moveTo>
                  <a:lnTo>
                    <a:pt x="1584960" y="846581"/>
                  </a:lnTo>
                </a:path>
                <a:path w="6555105" h="2866390">
                  <a:moveTo>
                    <a:pt x="1579880" y="816101"/>
                  </a:moveTo>
                  <a:lnTo>
                    <a:pt x="1640840" y="816101"/>
                  </a:lnTo>
                </a:path>
                <a:path w="6555105" h="2866390">
                  <a:moveTo>
                    <a:pt x="1610360" y="785621"/>
                  </a:moveTo>
                  <a:lnTo>
                    <a:pt x="1610360" y="846581"/>
                  </a:lnTo>
                </a:path>
                <a:path w="6555105" h="2866390">
                  <a:moveTo>
                    <a:pt x="1652143" y="899794"/>
                  </a:moveTo>
                  <a:lnTo>
                    <a:pt x="1713103" y="899794"/>
                  </a:lnTo>
                </a:path>
                <a:path w="6555105" h="2866390">
                  <a:moveTo>
                    <a:pt x="1682623" y="869314"/>
                  </a:moveTo>
                  <a:lnTo>
                    <a:pt x="1682623" y="930275"/>
                  </a:lnTo>
                </a:path>
                <a:path w="6555105" h="2866390">
                  <a:moveTo>
                    <a:pt x="1707388" y="942085"/>
                  </a:moveTo>
                  <a:lnTo>
                    <a:pt x="1768348" y="942085"/>
                  </a:lnTo>
                </a:path>
                <a:path w="6555105" h="2866390">
                  <a:moveTo>
                    <a:pt x="1737868" y="911605"/>
                  </a:moveTo>
                  <a:lnTo>
                    <a:pt x="1737868" y="972565"/>
                  </a:lnTo>
                </a:path>
                <a:path w="6555105" h="2866390">
                  <a:moveTo>
                    <a:pt x="1732788" y="942085"/>
                  </a:moveTo>
                  <a:lnTo>
                    <a:pt x="1793748" y="942085"/>
                  </a:lnTo>
                </a:path>
                <a:path w="6555105" h="2866390">
                  <a:moveTo>
                    <a:pt x="1763268" y="911605"/>
                  </a:moveTo>
                  <a:lnTo>
                    <a:pt x="1763268" y="972565"/>
                  </a:lnTo>
                </a:path>
                <a:path w="6555105" h="2866390">
                  <a:moveTo>
                    <a:pt x="1737106" y="942085"/>
                  </a:moveTo>
                  <a:lnTo>
                    <a:pt x="1798066" y="942085"/>
                  </a:lnTo>
                </a:path>
                <a:path w="6555105" h="2866390">
                  <a:moveTo>
                    <a:pt x="1767586" y="911605"/>
                  </a:moveTo>
                  <a:lnTo>
                    <a:pt x="1767586" y="972565"/>
                  </a:lnTo>
                </a:path>
                <a:path w="6555105" h="2866390">
                  <a:moveTo>
                    <a:pt x="1788033" y="963802"/>
                  </a:moveTo>
                  <a:lnTo>
                    <a:pt x="1848993" y="963802"/>
                  </a:lnTo>
                </a:path>
                <a:path w="6555105" h="2866390">
                  <a:moveTo>
                    <a:pt x="1818513" y="933322"/>
                  </a:moveTo>
                  <a:lnTo>
                    <a:pt x="1818513" y="994282"/>
                  </a:lnTo>
                </a:path>
                <a:path w="6555105" h="2866390">
                  <a:moveTo>
                    <a:pt x="1809242" y="963802"/>
                  </a:moveTo>
                  <a:lnTo>
                    <a:pt x="1870202" y="963802"/>
                  </a:lnTo>
                </a:path>
                <a:path w="6555105" h="2866390">
                  <a:moveTo>
                    <a:pt x="1839722" y="933322"/>
                  </a:moveTo>
                  <a:lnTo>
                    <a:pt x="1839722" y="994282"/>
                  </a:lnTo>
                </a:path>
                <a:path w="6555105" h="2866390">
                  <a:moveTo>
                    <a:pt x="1826260" y="963802"/>
                  </a:moveTo>
                  <a:lnTo>
                    <a:pt x="1887220" y="963802"/>
                  </a:lnTo>
                </a:path>
                <a:path w="6555105" h="2866390">
                  <a:moveTo>
                    <a:pt x="1856740" y="933322"/>
                  </a:moveTo>
                  <a:lnTo>
                    <a:pt x="1856740" y="994282"/>
                  </a:lnTo>
                </a:path>
                <a:path w="6555105" h="2866390">
                  <a:moveTo>
                    <a:pt x="1890014" y="1053338"/>
                  </a:moveTo>
                  <a:lnTo>
                    <a:pt x="1950974" y="1053338"/>
                  </a:lnTo>
                </a:path>
                <a:path w="6555105" h="2866390">
                  <a:moveTo>
                    <a:pt x="1920494" y="1022857"/>
                  </a:moveTo>
                  <a:lnTo>
                    <a:pt x="1920494" y="1083817"/>
                  </a:lnTo>
                </a:path>
                <a:path w="6555105" h="2866390">
                  <a:moveTo>
                    <a:pt x="1898523" y="1075943"/>
                  </a:moveTo>
                  <a:lnTo>
                    <a:pt x="1959483" y="1075943"/>
                  </a:lnTo>
                </a:path>
                <a:path w="6555105" h="2866390">
                  <a:moveTo>
                    <a:pt x="1929003" y="1045463"/>
                  </a:moveTo>
                  <a:lnTo>
                    <a:pt x="1929003" y="1106423"/>
                  </a:lnTo>
                </a:path>
                <a:path w="6555105" h="2866390">
                  <a:moveTo>
                    <a:pt x="1902714" y="1075943"/>
                  </a:moveTo>
                  <a:lnTo>
                    <a:pt x="1963674" y="1075943"/>
                  </a:lnTo>
                </a:path>
                <a:path w="6555105" h="2866390">
                  <a:moveTo>
                    <a:pt x="1933194" y="1045463"/>
                  </a:moveTo>
                  <a:lnTo>
                    <a:pt x="1933194" y="1106423"/>
                  </a:lnTo>
                </a:path>
                <a:path w="6555105" h="2866390">
                  <a:moveTo>
                    <a:pt x="1902714" y="1075943"/>
                  </a:moveTo>
                  <a:lnTo>
                    <a:pt x="1963674" y="1075943"/>
                  </a:lnTo>
                </a:path>
                <a:path w="6555105" h="2866390">
                  <a:moveTo>
                    <a:pt x="1933194" y="1045463"/>
                  </a:moveTo>
                  <a:lnTo>
                    <a:pt x="1933194" y="1106423"/>
                  </a:lnTo>
                </a:path>
                <a:path w="6555105" h="2866390">
                  <a:moveTo>
                    <a:pt x="1902714" y="1075943"/>
                  </a:moveTo>
                  <a:lnTo>
                    <a:pt x="1963674" y="1075943"/>
                  </a:lnTo>
                </a:path>
                <a:path w="6555105" h="2866390">
                  <a:moveTo>
                    <a:pt x="1933194" y="1045463"/>
                  </a:moveTo>
                  <a:lnTo>
                    <a:pt x="1933194" y="1106423"/>
                  </a:lnTo>
                </a:path>
                <a:path w="6555105" h="2866390">
                  <a:moveTo>
                    <a:pt x="1902714" y="1075943"/>
                  </a:moveTo>
                  <a:lnTo>
                    <a:pt x="1963674" y="1075943"/>
                  </a:lnTo>
                </a:path>
                <a:path w="6555105" h="2866390">
                  <a:moveTo>
                    <a:pt x="1933194" y="1045463"/>
                  </a:moveTo>
                  <a:lnTo>
                    <a:pt x="1933194" y="1106423"/>
                  </a:lnTo>
                </a:path>
                <a:path w="6555105" h="2866390">
                  <a:moveTo>
                    <a:pt x="1923923" y="1075943"/>
                  </a:moveTo>
                  <a:lnTo>
                    <a:pt x="1984883" y="1075943"/>
                  </a:lnTo>
                </a:path>
                <a:path w="6555105" h="2866390">
                  <a:moveTo>
                    <a:pt x="1954403" y="1045463"/>
                  </a:moveTo>
                  <a:lnTo>
                    <a:pt x="1954403" y="1106423"/>
                  </a:lnTo>
                </a:path>
                <a:path w="6555105" h="2866390">
                  <a:moveTo>
                    <a:pt x="2025904" y="1124203"/>
                  </a:moveTo>
                  <a:lnTo>
                    <a:pt x="2086864" y="1124203"/>
                  </a:lnTo>
                </a:path>
                <a:path w="6555105" h="2866390">
                  <a:moveTo>
                    <a:pt x="2056384" y="1093723"/>
                  </a:moveTo>
                  <a:lnTo>
                    <a:pt x="2056384" y="1154683"/>
                  </a:lnTo>
                </a:path>
                <a:path w="6555105" h="2866390">
                  <a:moveTo>
                    <a:pt x="2051304" y="1172971"/>
                  </a:moveTo>
                  <a:lnTo>
                    <a:pt x="2112264" y="1172971"/>
                  </a:lnTo>
                </a:path>
                <a:path w="6555105" h="2866390">
                  <a:moveTo>
                    <a:pt x="2081784" y="1142491"/>
                  </a:moveTo>
                  <a:lnTo>
                    <a:pt x="2081784" y="1203452"/>
                  </a:lnTo>
                </a:path>
                <a:path w="6555105" h="2866390">
                  <a:moveTo>
                    <a:pt x="2059813" y="1197609"/>
                  </a:moveTo>
                  <a:lnTo>
                    <a:pt x="2120773" y="1197609"/>
                  </a:lnTo>
                </a:path>
                <a:path w="6555105" h="2866390">
                  <a:moveTo>
                    <a:pt x="2090293" y="1167129"/>
                  </a:moveTo>
                  <a:lnTo>
                    <a:pt x="2090293" y="1228089"/>
                  </a:lnTo>
                </a:path>
                <a:path w="6555105" h="2866390">
                  <a:moveTo>
                    <a:pt x="2115058" y="1197609"/>
                  </a:moveTo>
                  <a:lnTo>
                    <a:pt x="2176018" y="1197609"/>
                  </a:lnTo>
                </a:path>
                <a:path w="6555105" h="2866390">
                  <a:moveTo>
                    <a:pt x="2145538" y="1167129"/>
                  </a:moveTo>
                  <a:lnTo>
                    <a:pt x="2145538" y="1228089"/>
                  </a:lnTo>
                </a:path>
                <a:path w="6555105" h="2866390">
                  <a:moveTo>
                    <a:pt x="2204212" y="1273428"/>
                  </a:moveTo>
                  <a:lnTo>
                    <a:pt x="2265172" y="1273428"/>
                  </a:lnTo>
                </a:path>
                <a:path w="6555105" h="2866390">
                  <a:moveTo>
                    <a:pt x="2234691" y="1242948"/>
                  </a:moveTo>
                  <a:lnTo>
                    <a:pt x="2234691" y="1303908"/>
                  </a:lnTo>
                </a:path>
                <a:path w="6555105" h="2866390">
                  <a:moveTo>
                    <a:pt x="2225548" y="1299082"/>
                  </a:moveTo>
                  <a:lnTo>
                    <a:pt x="2286508" y="1299082"/>
                  </a:lnTo>
                </a:path>
                <a:path w="6555105" h="2866390">
                  <a:moveTo>
                    <a:pt x="2256028" y="1268602"/>
                  </a:moveTo>
                  <a:lnTo>
                    <a:pt x="2256028" y="1329563"/>
                  </a:lnTo>
                </a:path>
                <a:path w="6555105" h="2866390">
                  <a:moveTo>
                    <a:pt x="2289175" y="1324990"/>
                  </a:moveTo>
                  <a:lnTo>
                    <a:pt x="2350135" y="1324990"/>
                  </a:lnTo>
                </a:path>
                <a:path w="6555105" h="2866390">
                  <a:moveTo>
                    <a:pt x="2319654" y="1294510"/>
                  </a:moveTo>
                  <a:lnTo>
                    <a:pt x="2319654" y="1355470"/>
                  </a:lnTo>
                </a:path>
                <a:path w="6555105" h="2866390">
                  <a:moveTo>
                    <a:pt x="2352929" y="1377695"/>
                  </a:moveTo>
                  <a:lnTo>
                    <a:pt x="2413889" y="1377695"/>
                  </a:lnTo>
                </a:path>
                <a:path w="6555105" h="2866390">
                  <a:moveTo>
                    <a:pt x="2383409" y="1347215"/>
                  </a:moveTo>
                  <a:lnTo>
                    <a:pt x="2383409" y="1408176"/>
                  </a:lnTo>
                </a:path>
                <a:path w="6555105" h="2866390">
                  <a:moveTo>
                    <a:pt x="2437891" y="1404365"/>
                  </a:moveTo>
                  <a:lnTo>
                    <a:pt x="2498852" y="1404365"/>
                  </a:lnTo>
                </a:path>
                <a:path w="6555105" h="2866390">
                  <a:moveTo>
                    <a:pt x="2468372" y="1373885"/>
                  </a:moveTo>
                  <a:lnTo>
                    <a:pt x="2468372" y="1434845"/>
                  </a:lnTo>
                </a:path>
                <a:path w="6555105" h="2866390">
                  <a:moveTo>
                    <a:pt x="2442083" y="1404365"/>
                  </a:moveTo>
                  <a:lnTo>
                    <a:pt x="2503043" y="1404365"/>
                  </a:lnTo>
                </a:path>
                <a:path w="6555105" h="2866390">
                  <a:moveTo>
                    <a:pt x="2472563" y="1373885"/>
                  </a:moveTo>
                  <a:lnTo>
                    <a:pt x="2472563" y="1434845"/>
                  </a:lnTo>
                </a:path>
                <a:path w="6555105" h="2866390">
                  <a:moveTo>
                    <a:pt x="2518537" y="1431797"/>
                  </a:moveTo>
                  <a:lnTo>
                    <a:pt x="2579497" y="1431797"/>
                  </a:lnTo>
                </a:path>
                <a:path w="6555105" h="2866390">
                  <a:moveTo>
                    <a:pt x="2549016" y="1401317"/>
                  </a:moveTo>
                  <a:lnTo>
                    <a:pt x="2549016" y="1462277"/>
                  </a:lnTo>
                </a:path>
                <a:path w="6555105" h="2866390">
                  <a:moveTo>
                    <a:pt x="2641727" y="1431797"/>
                  </a:moveTo>
                  <a:lnTo>
                    <a:pt x="2702687" y="1431797"/>
                  </a:lnTo>
                </a:path>
                <a:path w="6555105" h="2866390">
                  <a:moveTo>
                    <a:pt x="2672207" y="1401317"/>
                  </a:moveTo>
                  <a:lnTo>
                    <a:pt x="2672207" y="1462277"/>
                  </a:lnTo>
                </a:path>
                <a:path w="6555105" h="2866390">
                  <a:moveTo>
                    <a:pt x="2705354" y="1460118"/>
                  </a:moveTo>
                  <a:lnTo>
                    <a:pt x="2766314" y="1460118"/>
                  </a:lnTo>
                </a:path>
                <a:path w="6555105" h="2866390">
                  <a:moveTo>
                    <a:pt x="2735834" y="1429639"/>
                  </a:moveTo>
                  <a:lnTo>
                    <a:pt x="2735834" y="1490598"/>
                  </a:lnTo>
                </a:path>
                <a:path w="6555105" h="2866390">
                  <a:moveTo>
                    <a:pt x="2858262" y="1575307"/>
                  </a:moveTo>
                  <a:lnTo>
                    <a:pt x="2919222" y="1575307"/>
                  </a:lnTo>
                </a:path>
                <a:path w="6555105" h="2866390">
                  <a:moveTo>
                    <a:pt x="2888741" y="1544827"/>
                  </a:moveTo>
                  <a:lnTo>
                    <a:pt x="2888741" y="1605788"/>
                  </a:lnTo>
                </a:path>
                <a:path w="6555105" h="2866390">
                  <a:moveTo>
                    <a:pt x="2981452" y="1751202"/>
                  </a:moveTo>
                  <a:lnTo>
                    <a:pt x="3042412" y="1751202"/>
                  </a:lnTo>
                </a:path>
                <a:path w="6555105" h="2866390">
                  <a:moveTo>
                    <a:pt x="3011932" y="1720722"/>
                  </a:moveTo>
                  <a:lnTo>
                    <a:pt x="3011932" y="1781682"/>
                  </a:lnTo>
                </a:path>
                <a:path w="6555105" h="2866390">
                  <a:moveTo>
                    <a:pt x="3006979" y="1781047"/>
                  </a:moveTo>
                  <a:lnTo>
                    <a:pt x="3067939" y="1781047"/>
                  </a:lnTo>
                </a:path>
                <a:path w="6555105" h="2866390">
                  <a:moveTo>
                    <a:pt x="3037459" y="1750567"/>
                  </a:moveTo>
                  <a:lnTo>
                    <a:pt x="3037459" y="1811527"/>
                  </a:lnTo>
                </a:path>
                <a:path w="6555105" h="2866390">
                  <a:moveTo>
                    <a:pt x="3389249" y="1994661"/>
                  </a:moveTo>
                  <a:lnTo>
                    <a:pt x="3450209" y="1994661"/>
                  </a:lnTo>
                </a:path>
                <a:path w="6555105" h="2866390">
                  <a:moveTo>
                    <a:pt x="3419729" y="1964181"/>
                  </a:moveTo>
                  <a:lnTo>
                    <a:pt x="3419729" y="2025141"/>
                  </a:lnTo>
                </a:path>
                <a:path w="6555105" h="2866390">
                  <a:moveTo>
                    <a:pt x="3389249" y="1994661"/>
                  </a:moveTo>
                  <a:lnTo>
                    <a:pt x="3450209" y="1994661"/>
                  </a:lnTo>
                </a:path>
                <a:path w="6555105" h="2866390">
                  <a:moveTo>
                    <a:pt x="3419729" y="1964181"/>
                  </a:moveTo>
                  <a:lnTo>
                    <a:pt x="3419729" y="2025141"/>
                  </a:lnTo>
                </a:path>
                <a:path w="6555105" h="2866390">
                  <a:moveTo>
                    <a:pt x="3431666" y="1994661"/>
                  </a:moveTo>
                  <a:lnTo>
                    <a:pt x="3492627" y="1994661"/>
                  </a:lnTo>
                </a:path>
                <a:path w="6555105" h="2866390">
                  <a:moveTo>
                    <a:pt x="3462147" y="1964181"/>
                  </a:moveTo>
                  <a:lnTo>
                    <a:pt x="3462147" y="2025141"/>
                  </a:lnTo>
                </a:path>
                <a:path w="6555105" h="2866390">
                  <a:moveTo>
                    <a:pt x="3626993" y="2093467"/>
                  </a:moveTo>
                  <a:lnTo>
                    <a:pt x="3687953" y="2093467"/>
                  </a:lnTo>
                </a:path>
                <a:path w="6555105" h="2866390">
                  <a:moveTo>
                    <a:pt x="3657473" y="2062987"/>
                  </a:moveTo>
                  <a:lnTo>
                    <a:pt x="3657473" y="2123947"/>
                  </a:lnTo>
                </a:path>
                <a:path w="6555105" h="2866390">
                  <a:moveTo>
                    <a:pt x="3626993" y="2093467"/>
                  </a:moveTo>
                  <a:lnTo>
                    <a:pt x="3687953" y="2093467"/>
                  </a:lnTo>
                </a:path>
                <a:path w="6555105" h="2866390">
                  <a:moveTo>
                    <a:pt x="3657473" y="2062987"/>
                  </a:moveTo>
                  <a:lnTo>
                    <a:pt x="3657473" y="2123947"/>
                  </a:lnTo>
                </a:path>
                <a:path w="6555105" h="2866390">
                  <a:moveTo>
                    <a:pt x="3635502" y="2093467"/>
                  </a:moveTo>
                  <a:lnTo>
                    <a:pt x="3696462" y="2093467"/>
                  </a:lnTo>
                </a:path>
                <a:path w="6555105" h="2866390">
                  <a:moveTo>
                    <a:pt x="3665982" y="2062987"/>
                  </a:moveTo>
                  <a:lnTo>
                    <a:pt x="3665982" y="2123947"/>
                  </a:lnTo>
                </a:path>
                <a:path w="6555105" h="2866390">
                  <a:moveTo>
                    <a:pt x="3699256" y="2129409"/>
                  </a:moveTo>
                  <a:lnTo>
                    <a:pt x="3760216" y="2129409"/>
                  </a:lnTo>
                </a:path>
                <a:path w="6555105" h="2866390">
                  <a:moveTo>
                    <a:pt x="3729736" y="2098929"/>
                  </a:moveTo>
                  <a:lnTo>
                    <a:pt x="3729736" y="2159888"/>
                  </a:lnTo>
                </a:path>
                <a:path w="6555105" h="2866390">
                  <a:moveTo>
                    <a:pt x="3716274" y="2129409"/>
                  </a:moveTo>
                  <a:lnTo>
                    <a:pt x="3777234" y="2129409"/>
                  </a:lnTo>
                </a:path>
                <a:path w="6555105" h="2866390">
                  <a:moveTo>
                    <a:pt x="3746754" y="2098929"/>
                  </a:moveTo>
                  <a:lnTo>
                    <a:pt x="3746754" y="2159888"/>
                  </a:lnTo>
                </a:path>
                <a:path w="6555105" h="2866390">
                  <a:moveTo>
                    <a:pt x="3864864" y="2167890"/>
                  </a:moveTo>
                  <a:lnTo>
                    <a:pt x="3925824" y="2167890"/>
                  </a:lnTo>
                </a:path>
                <a:path w="6555105" h="2866390">
                  <a:moveTo>
                    <a:pt x="3895344" y="2137410"/>
                  </a:moveTo>
                  <a:lnTo>
                    <a:pt x="3895344" y="2198369"/>
                  </a:lnTo>
                </a:path>
                <a:path w="6555105" h="2866390">
                  <a:moveTo>
                    <a:pt x="4077208" y="2247772"/>
                  </a:moveTo>
                  <a:lnTo>
                    <a:pt x="4138168" y="2247772"/>
                  </a:lnTo>
                </a:path>
                <a:path w="6555105" h="2866390">
                  <a:moveTo>
                    <a:pt x="4107688" y="2217292"/>
                  </a:moveTo>
                  <a:lnTo>
                    <a:pt x="4107688" y="2278253"/>
                  </a:lnTo>
                </a:path>
                <a:path w="6555105" h="2866390">
                  <a:moveTo>
                    <a:pt x="4217416" y="2330957"/>
                  </a:moveTo>
                  <a:lnTo>
                    <a:pt x="4278376" y="2330957"/>
                  </a:lnTo>
                </a:path>
                <a:path w="6555105" h="2866390">
                  <a:moveTo>
                    <a:pt x="4247896" y="2300478"/>
                  </a:moveTo>
                  <a:lnTo>
                    <a:pt x="4247896" y="2361437"/>
                  </a:lnTo>
                </a:path>
                <a:path w="6555105" h="2866390">
                  <a:moveTo>
                    <a:pt x="4378833" y="2374518"/>
                  </a:moveTo>
                  <a:lnTo>
                    <a:pt x="4439793" y="2374518"/>
                  </a:lnTo>
                </a:path>
                <a:path w="6555105" h="2866390">
                  <a:moveTo>
                    <a:pt x="4409313" y="2344038"/>
                  </a:moveTo>
                  <a:lnTo>
                    <a:pt x="4409313" y="2404998"/>
                  </a:lnTo>
                </a:path>
                <a:path w="6555105" h="2866390">
                  <a:moveTo>
                    <a:pt x="4429760" y="2374518"/>
                  </a:moveTo>
                  <a:lnTo>
                    <a:pt x="4490720" y="2374518"/>
                  </a:lnTo>
                </a:path>
                <a:path w="6555105" h="2866390">
                  <a:moveTo>
                    <a:pt x="4460240" y="2344038"/>
                  </a:moveTo>
                  <a:lnTo>
                    <a:pt x="4460240" y="2404998"/>
                  </a:lnTo>
                </a:path>
                <a:path w="6555105" h="2866390">
                  <a:moveTo>
                    <a:pt x="4450969" y="2374518"/>
                  </a:moveTo>
                  <a:lnTo>
                    <a:pt x="4511929" y="2374518"/>
                  </a:lnTo>
                </a:path>
                <a:path w="6555105" h="2866390">
                  <a:moveTo>
                    <a:pt x="4481449" y="2344038"/>
                  </a:moveTo>
                  <a:lnTo>
                    <a:pt x="4481449" y="2404998"/>
                  </a:lnTo>
                </a:path>
                <a:path w="6555105" h="2866390">
                  <a:moveTo>
                    <a:pt x="4489196" y="2425699"/>
                  </a:moveTo>
                  <a:lnTo>
                    <a:pt x="4550156" y="2425699"/>
                  </a:lnTo>
                </a:path>
                <a:path w="6555105" h="2866390">
                  <a:moveTo>
                    <a:pt x="4519676" y="2395219"/>
                  </a:moveTo>
                  <a:lnTo>
                    <a:pt x="4519676" y="2456179"/>
                  </a:lnTo>
                </a:path>
                <a:path w="6555105" h="2866390">
                  <a:moveTo>
                    <a:pt x="4616577" y="2425699"/>
                  </a:moveTo>
                  <a:lnTo>
                    <a:pt x="4677537" y="2425699"/>
                  </a:lnTo>
                </a:path>
                <a:path w="6555105" h="2866390">
                  <a:moveTo>
                    <a:pt x="4647057" y="2395219"/>
                  </a:moveTo>
                  <a:lnTo>
                    <a:pt x="4647057" y="2456179"/>
                  </a:lnTo>
                </a:path>
                <a:path w="6555105" h="2866390">
                  <a:moveTo>
                    <a:pt x="4625086" y="2425699"/>
                  </a:moveTo>
                  <a:lnTo>
                    <a:pt x="4686046" y="2425699"/>
                  </a:lnTo>
                </a:path>
                <a:path w="6555105" h="2866390">
                  <a:moveTo>
                    <a:pt x="4655566" y="2395219"/>
                  </a:moveTo>
                  <a:lnTo>
                    <a:pt x="4655566" y="2456179"/>
                  </a:lnTo>
                </a:path>
                <a:path w="6555105" h="2866390">
                  <a:moveTo>
                    <a:pt x="4718558" y="2425699"/>
                  </a:moveTo>
                  <a:lnTo>
                    <a:pt x="4779518" y="2425699"/>
                  </a:lnTo>
                </a:path>
                <a:path w="6555105" h="2866390">
                  <a:moveTo>
                    <a:pt x="4749038" y="2395219"/>
                  </a:moveTo>
                  <a:lnTo>
                    <a:pt x="4749038" y="2456179"/>
                  </a:lnTo>
                </a:path>
                <a:path w="6555105" h="2866390">
                  <a:moveTo>
                    <a:pt x="4960620" y="2562479"/>
                  </a:moveTo>
                  <a:lnTo>
                    <a:pt x="5021580" y="2562479"/>
                  </a:lnTo>
                </a:path>
                <a:path w="6555105" h="2866390">
                  <a:moveTo>
                    <a:pt x="4991100" y="2531998"/>
                  </a:moveTo>
                  <a:lnTo>
                    <a:pt x="4991100" y="2592959"/>
                  </a:lnTo>
                </a:path>
                <a:path w="6555105" h="2866390">
                  <a:moveTo>
                    <a:pt x="4998847" y="2562479"/>
                  </a:moveTo>
                  <a:lnTo>
                    <a:pt x="5059807" y="2562479"/>
                  </a:lnTo>
                </a:path>
                <a:path w="6555105" h="2866390">
                  <a:moveTo>
                    <a:pt x="5029327" y="2531998"/>
                  </a:moveTo>
                  <a:lnTo>
                    <a:pt x="5029327" y="2592959"/>
                  </a:lnTo>
                </a:path>
                <a:path w="6555105" h="2866390">
                  <a:moveTo>
                    <a:pt x="5249418" y="2733293"/>
                  </a:moveTo>
                  <a:lnTo>
                    <a:pt x="5310378" y="2733293"/>
                  </a:lnTo>
                </a:path>
                <a:path w="6555105" h="2866390">
                  <a:moveTo>
                    <a:pt x="5279898" y="2702813"/>
                  </a:moveTo>
                  <a:lnTo>
                    <a:pt x="5279898" y="2763773"/>
                  </a:lnTo>
                </a:path>
                <a:path w="6555105" h="2866390">
                  <a:moveTo>
                    <a:pt x="5716651" y="2835782"/>
                  </a:moveTo>
                  <a:lnTo>
                    <a:pt x="5777610" y="2835782"/>
                  </a:lnTo>
                </a:path>
                <a:path w="6555105" h="2866390">
                  <a:moveTo>
                    <a:pt x="5747131" y="2805303"/>
                  </a:moveTo>
                  <a:lnTo>
                    <a:pt x="5747131" y="2866262"/>
                  </a:lnTo>
                </a:path>
                <a:path w="6555105" h="2866390">
                  <a:moveTo>
                    <a:pt x="5844032" y="2835782"/>
                  </a:moveTo>
                  <a:lnTo>
                    <a:pt x="5904992" y="2835782"/>
                  </a:lnTo>
                </a:path>
                <a:path w="6555105" h="2866390">
                  <a:moveTo>
                    <a:pt x="5874512" y="2805303"/>
                  </a:moveTo>
                  <a:lnTo>
                    <a:pt x="5874512" y="2866262"/>
                  </a:lnTo>
                </a:path>
                <a:path w="6555105" h="2866390">
                  <a:moveTo>
                    <a:pt x="6247510" y="2835782"/>
                  </a:moveTo>
                  <a:lnTo>
                    <a:pt x="6308471" y="2835782"/>
                  </a:lnTo>
                </a:path>
                <a:path w="6555105" h="2866390">
                  <a:moveTo>
                    <a:pt x="6277991" y="2805303"/>
                  </a:moveTo>
                  <a:lnTo>
                    <a:pt x="6277991" y="2866262"/>
                  </a:lnTo>
                </a:path>
                <a:path w="6555105" h="2866390">
                  <a:moveTo>
                    <a:pt x="6493891" y="2835782"/>
                  </a:moveTo>
                  <a:lnTo>
                    <a:pt x="6554851" y="2835782"/>
                  </a:lnTo>
                </a:path>
                <a:path w="6555105" h="2866390">
                  <a:moveTo>
                    <a:pt x="6524371" y="2805303"/>
                  </a:moveTo>
                  <a:lnTo>
                    <a:pt x="6524371" y="2866262"/>
                  </a:lnTo>
                </a:path>
              </a:pathLst>
            </a:custGeom>
            <a:ln w="28575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bg object 20">
              <a:extLst>
                <a:ext uri="{FF2B5EF4-FFF2-40B4-BE49-F238E27FC236}">
                  <a16:creationId xmlns:a16="http://schemas.microsoft.com/office/drawing/2014/main" id="{14C9224E-2625-4FF6-A0DA-B52170430570}"/>
                </a:ext>
              </a:extLst>
            </p:cNvPr>
            <p:cNvSpPr/>
            <p:nvPr/>
          </p:nvSpPr>
          <p:spPr>
            <a:xfrm>
              <a:off x="1689993" y="366845"/>
              <a:ext cx="5999803" cy="2582758"/>
            </a:xfrm>
            <a:custGeom>
              <a:avLst/>
              <a:gdLst/>
              <a:ahLst/>
              <a:cxnLst/>
              <a:rect l="l" t="t" r="r" b="b"/>
              <a:pathLst>
                <a:path w="6690995" h="3074670">
                  <a:moveTo>
                    <a:pt x="0" y="30479"/>
                  </a:moveTo>
                  <a:lnTo>
                    <a:pt x="60959" y="30479"/>
                  </a:lnTo>
                </a:path>
                <a:path w="6690995" h="3074670">
                  <a:moveTo>
                    <a:pt x="30479" y="0"/>
                  </a:moveTo>
                  <a:lnTo>
                    <a:pt x="30479" y="60959"/>
                  </a:lnTo>
                </a:path>
                <a:path w="6690995" h="3074670">
                  <a:moveTo>
                    <a:pt x="0" y="30479"/>
                  </a:moveTo>
                  <a:lnTo>
                    <a:pt x="60959" y="30479"/>
                  </a:lnTo>
                </a:path>
                <a:path w="6690995" h="3074670">
                  <a:moveTo>
                    <a:pt x="30479" y="0"/>
                  </a:moveTo>
                  <a:lnTo>
                    <a:pt x="30479" y="60959"/>
                  </a:lnTo>
                </a:path>
                <a:path w="6690995" h="3074670">
                  <a:moveTo>
                    <a:pt x="4317" y="30479"/>
                  </a:moveTo>
                  <a:lnTo>
                    <a:pt x="65278" y="30479"/>
                  </a:lnTo>
                </a:path>
                <a:path w="6690995" h="3074670">
                  <a:moveTo>
                    <a:pt x="34797" y="0"/>
                  </a:moveTo>
                  <a:lnTo>
                    <a:pt x="34797" y="60959"/>
                  </a:lnTo>
                </a:path>
                <a:path w="6690995" h="3074670">
                  <a:moveTo>
                    <a:pt x="140207" y="30479"/>
                  </a:moveTo>
                  <a:lnTo>
                    <a:pt x="201167" y="30479"/>
                  </a:lnTo>
                </a:path>
                <a:path w="6690995" h="3074670">
                  <a:moveTo>
                    <a:pt x="170687" y="0"/>
                  </a:moveTo>
                  <a:lnTo>
                    <a:pt x="170687" y="60959"/>
                  </a:lnTo>
                </a:path>
                <a:path w="6690995" h="3074670">
                  <a:moveTo>
                    <a:pt x="386460" y="129920"/>
                  </a:moveTo>
                  <a:lnTo>
                    <a:pt x="447420" y="129920"/>
                  </a:lnTo>
                </a:path>
                <a:path w="6690995" h="3074670">
                  <a:moveTo>
                    <a:pt x="416941" y="99440"/>
                  </a:moveTo>
                  <a:lnTo>
                    <a:pt x="416941" y="160400"/>
                  </a:lnTo>
                </a:path>
                <a:path w="6690995" h="3074670">
                  <a:moveTo>
                    <a:pt x="586104" y="230504"/>
                  </a:moveTo>
                  <a:lnTo>
                    <a:pt x="647064" y="230504"/>
                  </a:lnTo>
                </a:path>
                <a:path w="6690995" h="3074670">
                  <a:moveTo>
                    <a:pt x="616585" y="200025"/>
                  </a:moveTo>
                  <a:lnTo>
                    <a:pt x="616585" y="260984"/>
                  </a:lnTo>
                </a:path>
                <a:path w="6690995" h="3074670">
                  <a:moveTo>
                    <a:pt x="594613" y="230504"/>
                  </a:moveTo>
                  <a:lnTo>
                    <a:pt x="655573" y="230504"/>
                  </a:lnTo>
                </a:path>
                <a:path w="6690995" h="3074670">
                  <a:moveTo>
                    <a:pt x="625094" y="200025"/>
                  </a:moveTo>
                  <a:lnTo>
                    <a:pt x="625094" y="260984"/>
                  </a:lnTo>
                </a:path>
                <a:path w="6690995" h="3074670">
                  <a:moveTo>
                    <a:pt x="598932" y="230504"/>
                  </a:moveTo>
                  <a:lnTo>
                    <a:pt x="659891" y="230504"/>
                  </a:lnTo>
                </a:path>
                <a:path w="6690995" h="3074670">
                  <a:moveTo>
                    <a:pt x="629411" y="200025"/>
                  </a:moveTo>
                  <a:lnTo>
                    <a:pt x="629411" y="260984"/>
                  </a:lnTo>
                </a:path>
                <a:path w="6690995" h="3074670">
                  <a:moveTo>
                    <a:pt x="773049" y="265048"/>
                  </a:moveTo>
                  <a:lnTo>
                    <a:pt x="834008" y="265048"/>
                  </a:lnTo>
                </a:path>
                <a:path w="6690995" h="3074670">
                  <a:moveTo>
                    <a:pt x="803528" y="234568"/>
                  </a:moveTo>
                  <a:lnTo>
                    <a:pt x="803528" y="295528"/>
                  </a:lnTo>
                </a:path>
                <a:path w="6690995" h="3074670">
                  <a:moveTo>
                    <a:pt x="798449" y="265048"/>
                  </a:moveTo>
                  <a:lnTo>
                    <a:pt x="859408" y="265048"/>
                  </a:lnTo>
                </a:path>
                <a:path w="6690995" h="3074670">
                  <a:moveTo>
                    <a:pt x="828928" y="234568"/>
                  </a:moveTo>
                  <a:lnTo>
                    <a:pt x="828928" y="295528"/>
                  </a:lnTo>
                </a:path>
                <a:path w="6690995" h="3074670">
                  <a:moveTo>
                    <a:pt x="840994" y="265048"/>
                  </a:moveTo>
                  <a:lnTo>
                    <a:pt x="901953" y="265048"/>
                  </a:lnTo>
                </a:path>
                <a:path w="6690995" h="3074670">
                  <a:moveTo>
                    <a:pt x="871474" y="234568"/>
                  </a:moveTo>
                  <a:lnTo>
                    <a:pt x="871474" y="295528"/>
                  </a:lnTo>
                </a:path>
                <a:path w="6690995" h="3074670">
                  <a:moveTo>
                    <a:pt x="874902" y="265048"/>
                  </a:moveTo>
                  <a:lnTo>
                    <a:pt x="935863" y="265048"/>
                  </a:lnTo>
                </a:path>
                <a:path w="6690995" h="3074670">
                  <a:moveTo>
                    <a:pt x="905382" y="234568"/>
                  </a:moveTo>
                  <a:lnTo>
                    <a:pt x="905382" y="295528"/>
                  </a:lnTo>
                </a:path>
                <a:path w="6690995" h="3074670">
                  <a:moveTo>
                    <a:pt x="972565" y="301497"/>
                  </a:moveTo>
                  <a:lnTo>
                    <a:pt x="1033526" y="301497"/>
                  </a:lnTo>
                </a:path>
                <a:path w="6690995" h="3074670">
                  <a:moveTo>
                    <a:pt x="1003045" y="271017"/>
                  </a:moveTo>
                  <a:lnTo>
                    <a:pt x="1003045" y="331977"/>
                  </a:lnTo>
                </a:path>
                <a:path w="6690995" h="3074670">
                  <a:moveTo>
                    <a:pt x="985393" y="301497"/>
                  </a:moveTo>
                  <a:lnTo>
                    <a:pt x="1046352" y="301497"/>
                  </a:lnTo>
                </a:path>
                <a:path w="6690995" h="3074670">
                  <a:moveTo>
                    <a:pt x="1015872" y="271017"/>
                  </a:moveTo>
                  <a:lnTo>
                    <a:pt x="1015872" y="331977"/>
                  </a:lnTo>
                </a:path>
                <a:path w="6690995" h="3074670">
                  <a:moveTo>
                    <a:pt x="1112774" y="338708"/>
                  </a:moveTo>
                  <a:lnTo>
                    <a:pt x="1173733" y="338708"/>
                  </a:lnTo>
                </a:path>
                <a:path w="6690995" h="3074670">
                  <a:moveTo>
                    <a:pt x="1143253" y="308228"/>
                  </a:moveTo>
                  <a:lnTo>
                    <a:pt x="1143253" y="369188"/>
                  </a:lnTo>
                </a:path>
                <a:path w="6690995" h="3074670">
                  <a:moveTo>
                    <a:pt x="1176527" y="451992"/>
                  </a:moveTo>
                  <a:lnTo>
                    <a:pt x="1237488" y="451992"/>
                  </a:lnTo>
                </a:path>
                <a:path w="6690995" h="3074670">
                  <a:moveTo>
                    <a:pt x="1207008" y="421513"/>
                  </a:moveTo>
                  <a:lnTo>
                    <a:pt x="1207008" y="482472"/>
                  </a:lnTo>
                </a:path>
                <a:path w="6690995" h="3074670">
                  <a:moveTo>
                    <a:pt x="1218945" y="451992"/>
                  </a:moveTo>
                  <a:lnTo>
                    <a:pt x="1279906" y="451992"/>
                  </a:lnTo>
                </a:path>
                <a:path w="6690995" h="3074670">
                  <a:moveTo>
                    <a:pt x="1249426" y="421513"/>
                  </a:moveTo>
                  <a:lnTo>
                    <a:pt x="1249426" y="482472"/>
                  </a:lnTo>
                </a:path>
                <a:path w="6690995" h="3074670">
                  <a:moveTo>
                    <a:pt x="1282700" y="490727"/>
                  </a:moveTo>
                  <a:lnTo>
                    <a:pt x="1343659" y="490727"/>
                  </a:lnTo>
                </a:path>
                <a:path w="6690995" h="3074670">
                  <a:moveTo>
                    <a:pt x="1313180" y="460247"/>
                  </a:moveTo>
                  <a:lnTo>
                    <a:pt x="1313180" y="521207"/>
                  </a:lnTo>
                </a:path>
                <a:path w="6690995" h="3074670">
                  <a:moveTo>
                    <a:pt x="1308100" y="490727"/>
                  </a:moveTo>
                  <a:lnTo>
                    <a:pt x="1369059" y="490727"/>
                  </a:lnTo>
                </a:path>
                <a:path w="6690995" h="3074670">
                  <a:moveTo>
                    <a:pt x="1338580" y="460247"/>
                  </a:moveTo>
                  <a:lnTo>
                    <a:pt x="1338580" y="521207"/>
                  </a:lnTo>
                </a:path>
                <a:path w="6690995" h="3074670">
                  <a:moveTo>
                    <a:pt x="1312418" y="490727"/>
                  </a:moveTo>
                  <a:lnTo>
                    <a:pt x="1373377" y="490727"/>
                  </a:lnTo>
                </a:path>
                <a:path w="6690995" h="3074670">
                  <a:moveTo>
                    <a:pt x="1342897" y="460247"/>
                  </a:moveTo>
                  <a:lnTo>
                    <a:pt x="1342897" y="521207"/>
                  </a:lnTo>
                </a:path>
                <a:path w="6690995" h="3074670">
                  <a:moveTo>
                    <a:pt x="1584197" y="814958"/>
                  </a:moveTo>
                  <a:lnTo>
                    <a:pt x="1645158" y="814958"/>
                  </a:lnTo>
                </a:path>
                <a:path w="6690995" h="3074670">
                  <a:moveTo>
                    <a:pt x="1614677" y="784478"/>
                  </a:moveTo>
                  <a:lnTo>
                    <a:pt x="1614677" y="845438"/>
                  </a:lnTo>
                </a:path>
                <a:path w="6690995" h="3074670">
                  <a:moveTo>
                    <a:pt x="1758314" y="979677"/>
                  </a:moveTo>
                  <a:lnTo>
                    <a:pt x="1819275" y="979677"/>
                  </a:lnTo>
                </a:path>
                <a:path w="6690995" h="3074670">
                  <a:moveTo>
                    <a:pt x="1788795" y="949197"/>
                  </a:moveTo>
                  <a:lnTo>
                    <a:pt x="1788795" y="1010157"/>
                  </a:lnTo>
                </a:path>
                <a:path w="6690995" h="3074670">
                  <a:moveTo>
                    <a:pt x="1881505" y="1021714"/>
                  </a:moveTo>
                  <a:lnTo>
                    <a:pt x="1942464" y="1021714"/>
                  </a:lnTo>
                </a:path>
                <a:path w="6690995" h="3074670">
                  <a:moveTo>
                    <a:pt x="1911984" y="991234"/>
                  </a:moveTo>
                  <a:lnTo>
                    <a:pt x="1911984" y="1052194"/>
                  </a:lnTo>
                </a:path>
                <a:path w="6690995" h="3074670">
                  <a:moveTo>
                    <a:pt x="1902714" y="1021714"/>
                  </a:moveTo>
                  <a:lnTo>
                    <a:pt x="1963674" y="1021714"/>
                  </a:lnTo>
                </a:path>
                <a:path w="6690995" h="3074670">
                  <a:moveTo>
                    <a:pt x="1933194" y="991234"/>
                  </a:moveTo>
                  <a:lnTo>
                    <a:pt x="1933194" y="1052194"/>
                  </a:lnTo>
                </a:path>
                <a:path w="6690995" h="3074670">
                  <a:moveTo>
                    <a:pt x="1911222" y="1021714"/>
                  </a:moveTo>
                  <a:lnTo>
                    <a:pt x="1972183" y="1021714"/>
                  </a:lnTo>
                </a:path>
                <a:path w="6690995" h="3074670">
                  <a:moveTo>
                    <a:pt x="1941702" y="991234"/>
                  </a:moveTo>
                  <a:lnTo>
                    <a:pt x="1941702" y="1052194"/>
                  </a:lnTo>
                </a:path>
                <a:path w="6690995" h="3074670">
                  <a:moveTo>
                    <a:pt x="1953768" y="1066164"/>
                  </a:moveTo>
                  <a:lnTo>
                    <a:pt x="2014727" y="1066164"/>
                  </a:lnTo>
                </a:path>
                <a:path w="6690995" h="3074670">
                  <a:moveTo>
                    <a:pt x="1984247" y="1035684"/>
                  </a:moveTo>
                  <a:lnTo>
                    <a:pt x="1984247" y="1096644"/>
                  </a:lnTo>
                </a:path>
                <a:path w="6690995" h="3074670">
                  <a:moveTo>
                    <a:pt x="2085339" y="1247775"/>
                  </a:moveTo>
                  <a:lnTo>
                    <a:pt x="2146300" y="1247775"/>
                  </a:lnTo>
                </a:path>
                <a:path w="6690995" h="3074670">
                  <a:moveTo>
                    <a:pt x="2115820" y="1217294"/>
                  </a:moveTo>
                  <a:lnTo>
                    <a:pt x="2115820" y="1278254"/>
                  </a:lnTo>
                </a:path>
                <a:path w="6690995" h="3074670">
                  <a:moveTo>
                    <a:pt x="2132076" y="1294256"/>
                  </a:moveTo>
                  <a:lnTo>
                    <a:pt x="2193036" y="1294256"/>
                  </a:lnTo>
                </a:path>
                <a:path w="6690995" h="3074670">
                  <a:moveTo>
                    <a:pt x="2162556" y="1263777"/>
                  </a:moveTo>
                  <a:lnTo>
                    <a:pt x="2162556" y="1324737"/>
                  </a:lnTo>
                </a:path>
                <a:path w="6690995" h="3074670">
                  <a:moveTo>
                    <a:pt x="2403856" y="1437004"/>
                  </a:moveTo>
                  <a:lnTo>
                    <a:pt x="2464816" y="1437004"/>
                  </a:lnTo>
                </a:path>
                <a:path w="6690995" h="3074670">
                  <a:moveTo>
                    <a:pt x="2434335" y="1406525"/>
                  </a:moveTo>
                  <a:lnTo>
                    <a:pt x="2434335" y="1467484"/>
                  </a:lnTo>
                </a:path>
                <a:path w="6690995" h="3074670">
                  <a:moveTo>
                    <a:pt x="2420873" y="1437004"/>
                  </a:moveTo>
                  <a:lnTo>
                    <a:pt x="2481834" y="1437004"/>
                  </a:lnTo>
                </a:path>
                <a:path w="6690995" h="3074670">
                  <a:moveTo>
                    <a:pt x="2451354" y="1406525"/>
                  </a:moveTo>
                  <a:lnTo>
                    <a:pt x="2451354" y="1467484"/>
                  </a:lnTo>
                </a:path>
                <a:path w="6690995" h="3074670">
                  <a:moveTo>
                    <a:pt x="2650235" y="1638045"/>
                  </a:moveTo>
                  <a:lnTo>
                    <a:pt x="2711196" y="1638045"/>
                  </a:lnTo>
                </a:path>
                <a:path w="6690995" h="3074670">
                  <a:moveTo>
                    <a:pt x="2680716" y="1607565"/>
                  </a:moveTo>
                  <a:lnTo>
                    <a:pt x="2680716" y="1668526"/>
                  </a:lnTo>
                </a:path>
                <a:path w="6690995" h="3074670">
                  <a:moveTo>
                    <a:pt x="2956052" y="1949195"/>
                  </a:moveTo>
                  <a:lnTo>
                    <a:pt x="3017011" y="1949195"/>
                  </a:lnTo>
                </a:path>
                <a:path w="6690995" h="3074670">
                  <a:moveTo>
                    <a:pt x="2986532" y="1918715"/>
                  </a:moveTo>
                  <a:lnTo>
                    <a:pt x="2986532" y="1979675"/>
                  </a:lnTo>
                </a:path>
                <a:path w="6690995" h="3074670">
                  <a:moveTo>
                    <a:pt x="2968752" y="1949195"/>
                  </a:moveTo>
                  <a:lnTo>
                    <a:pt x="3029711" y="1949195"/>
                  </a:lnTo>
                </a:path>
                <a:path w="6690995" h="3074670">
                  <a:moveTo>
                    <a:pt x="2999232" y="1918715"/>
                  </a:moveTo>
                  <a:lnTo>
                    <a:pt x="2999232" y="1979675"/>
                  </a:lnTo>
                </a:path>
                <a:path w="6690995" h="3074670">
                  <a:moveTo>
                    <a:pt x="3117469" y="2005583"/>
                  </a:moveTo>
                  <a:lnTo>
                    <a:pt x="3178429" y="2005583"/>
                  </a:lnTo>
                </a:path>
                <a:path w="6690995" h="3074670">
                  <a:moveTo>
                    <a:pt x="3147948" y="1975103"/>
                  </a:moveTo>
                  <a:lnTo>
                    <a:pt x="3147948" y="2036063"/>
                  </a:lnTo>
                </a:path>
                <a:path w="6690995" h="3074670">
                  <a:moveTo>
                    <a:pt x="3244849" y="2064638"/>
                  </a:moveTo>
                  <a:lnTo>
                    <a:pt x="3305809" y="2064638"/>
                  </a:lnTo>
                </a:path>
                <a:path w="6690995" h="3074670">
                  <a:moveTo>
                    <a:pt x="3275329" y="2034158"/>
                  </a:moveTo>
                  <a:lnTo>
                    <a:pt x="3275329" y="2095118"/>
                  </a:lnTo>
                </a:path>
                <a:path w="6690995" h="3074670">
                  <a:moveTo>
                    <a:pt x="3745992" y="2437637"/>
                  </a:moveTo>
                  <a:lnTo>
                    <a:pt x="3806952" y="2437637"/>
                  </a:lnTo>
                </a:path>
                <a:path w="6690995" h="3074670">
                  <a:moveTo>
                    <a:pt x="3776472" y="2407157"/>
                  </a:moveTo>
                  <a:lnTo>
                    <a:pt x="3776472" y="2468117"/>
                  </a:lnTo>
                </a:path>
                <a:path w="6690995" h="3074670">
                  <a:moveTo>
                    <a:pt x="3780028" y="2437637"/>
                  </a:moveTo>
                  <a:lnTo>
                    <a:pt x="3840987" y="2437637"/>
                  </a:lnTo>
                </a:path>
                <a:path w="6690995" h="3074670">
                  <a:moveTo>
                    <a:pt x="3810507" y="2407157"/>
                  </a:moveTo>
                  <a:lnTo>
                    <a:pt x="3810507" y="2468117"/>
                  </a:lnTo>
                </a:path>
                <a:path w="6690995" h="3074670">
                  <a:moveTo>
                    <a:pt x="3826636" y="2437637"/>
                  </a:moveTo>
                  <a:lnTo>
                    <a:pt x="3887597" y="2437637"/>
                  </a:lnTo>
                </a:path>
                <a:path w="6690995" h="3074670">
                  <a:moveTo>
                    <a:pt x="3857117" y="2407157"/>
                  </a:moveTo>
                  <a:lnTo>
                    <a:pt x="3857117" y="2468117"/>
                  </a:lnTo>
                </a:path>
                <a:path w="6690995" h="3074670">
                  <a:moveTo>
                    <a:pt x="4043299" y="2518410"/>
                  </a:moveTo>
                  <a:lnTo>
                    <a:pt x="4104258" y="2518410"/>
                  </a:lnTo>
                </a:path>
                <a:path w="6690995" h="3074670">
                  <a:moveTo>
                    <a:pt x="4073779" y="2487929"/>
                  </a:moveTo>
                  <a:lnTo>
                    <a:pt x="4073779" y="2548890"/>
                  </a:lnTo>
                </a:path>
                <a:path w="6690995" h="3074670">
                  <a:moveTo>
                    <a:pt x="4370324" y="2518410"/>
                  </a:moveTo>
                  <a:lnTo>
                    <a:pt x="4431283" y="2518410"/>
                  </a:lnTo>
                </a:path>
                <a:path w="6690995" h="3074670">
                  <a:moveTo>
                    <a:pt x="4400804" y="2487929"/>
                  </a:moveTo>
                  <a:lnTo>
                    <a:pt x="4400804" y="2548890"/>
                  </a:lnTo>
                </a:path>
                <a:path w="6690995" h="3074670">
                  <a:moveTo>
                    <a:pt x="4408551" y="2518410"/>
                  </a:moveTo>
                  <a:lnTo>
                    <a:pt x="4469510" y="2518410"/>
                  </a:lnTo>
                </a:path>
                <a:path w="6690995" h="3074670">
                  <a:moveTo>
                    <a:pt x="4439031" y="2487929"/>
                  </a:moveTo>
                  <a:lnTo>
                    <a:pt x="4439031" y="2548890"/>
                  </a:lnTo>
                </a:path>
                <a:path w="6690995" h="3074670">
                  <a:moveTo>
                    <a:pt x="4875783" y="2639694"/>
                  </a:moveTo>
                  <a:lnTo>
                    <a:pt x="4936744" y="2639694"/>
                  </a:lnTo>
                </a:path>
                <a:path w="6690995" h="3074670">
                  <a:moveTo>
                    <a:pt x="4906264" y="2609215"/>
                  </a:moveTo>
                  <a:lnTo>
                    <a:pt x="4906264" y="2670174"/>
                  </a:lnTo>
                </a:path>
                <a:path w="6690995" h="3074670">
                  <a:moveTo>
                    <a:pt x="5032883" y="2639694"/>
                  </a:moveTo>
                  <a:lnTo>
                    <a:pt x="5093843" y="2639694"/>
                  </a:lnTo>
                </a:path>
                <a:path w="6690995" h="3074670">
                  <a:moveTo>
                    <a:pt x="5063362" y="2609215"/>
                  </a:moveTo>
                  <a:lnTo>
                    <a:pt x="5063362" y="2670174"/>
                  </a:lnTo>
                </a:path>
                <a:path w="6690995" h="3074670">
                  <a:moveTo>
                    <a:pt x="6629781" y="3043681"/>
                  </a:moveTo>
                  <a:lnTo>
                    <a:pt x="6690741" y="3043681"/>
                  </a:lnTo>
                </a:path>
                <a:path w="6690995" h="3074670">
                  <a:moveTo>
                    <a:pt x="6660261" y="3013201"/>
                  </a:moveTo>
                  <a:lnTo>
                    <a:pt x="6660261" y="3074161"/>
                  </a:lnTo>
                </a:path>
              </a:pathLst>
            </a:custGeom>
            <a:ln w="19050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5" name="TextBox 274">
            <a:extLst>
              <a:ext uri="{FF2B5EF4-FFF2-40B4-BE49-F238E27FC236}">
                <a16:creationId xmlns:a16="http://schemas.microsoft.com/office/drawing/2014/main" id="{8983452A-239C-4665-9E27-DE55495BDCAA}"/>
              </a:ext>
            </a:extLst>
          </p:cNvPr>
          <p:cNvSpPr txBox="1"/>
          <p:nvPr/>
        </p:nvSpPr>
        <p:spPr>
          <a:xfrm>
            <a:off x="5402474" y="4988211"/>
            <a:ext cx="656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10 (53)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0A96D1-AD0D-437F-AA67-97739F4FAA14}"/>
              </a:ext>
            </a:extLst>
          </p:cNvPr>
          <p:cNvGrpSpPr/>
          <p:nvPr/>
        </p:nvGrpSpPr>
        <p:grpSpPr>
          <a:xfrm>
            <a:off x="6101242" y="4817834"/>
            <a:ext cx="656590" cy="462765"/>
            <a:chOff x="5700850" y="4906008"/>
            <a:chExt cx="656590" cy="462765"/>
          </a:xfrm>
        </p:grpSpPr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F13F1BFA-F6A7-4038-8E44-84230CEC47C4}"/>
                </a:ext>
              </a:extLst>
            </p:cNvPr>
            <p:cNvSpPr txBox="1"/>
            <p:nvPr/>
          </p:nvSpPr>
          <p:spPr>
            <a:xfrm>
              <a:off x="5700850" y="4906008"/>
              <a:ext cx="6565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19 (99)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4D8B9863-A847-400C-B396-33E81F747E38}"/>
                </a:ext>
              </a:extLst>
            </p:cNvPr>
            <p:cNvSpPr txBox="1"/>
            <p:nvPr/>
          </p:nvSpPr>
          <p:spPr>
            <a:xfrm>
              <a:off x="5742687" y="5076385"/>
              <a:ext cx="57291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5 (55)</a:t>
              </a:r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73199C5A-5BD4-4E96-8064-9261EEE4FD36}"/>
              </a:ext>
            </a:extLst>
          </p:cNvPr>
          <p:cNvGrpSpPr/>
          <p:nvPr/>
        </p:nvGrpSpPr>
        <p:grpSpPr>
          <a:xfrm>
            <a:off x="6792971" y="4817834"/>
            <a:ext cx="656590" cy="462765"/>
            <a:chOff x="5700849" y="4906008"/>
            <a:chExt cx="656590" cy="462765"/>
          </a:xfrm>
        </p:grpSpPr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F4C67E2F-8D28-4B8B-93BD-7B22ADF6AB9F}"/>
                </a:ext>
              </a:extLst>
            </p:cNvPr>
            <p:cNvSpPr txBox="1"/>
            <p:nvPr/>
          </p:nvSpPr>
          <p:spPr>
            <a:xfrm>
              <a:off x="5700849" y="4906008"/>
              <a:ext cx="6565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6 (104)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3FC63A28-821D-47E1-B4AD-4DFFC6029131}"/>
                </a:ext>
              </a:extLst>
            </p:cNvPr>
            <p:cNvSpPr txBox="1"/>
            <p:nvPr/>
          </p:nvSpPr>
          <p:spPr>
            <a:xfrm>
              <a:off x="5742687" y="5076385"/>
              <a:ext cx="57291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1 (57)</a:t>
              </a: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E5AD67-667B-4896-9D31-2D7B5D1CE67D}"/>
              </a:ext>
            </a:extLst>
          </p:cNvPr>
          <p:cNvGrpSpPr/>
          <p:nvPr/>
        </p:nvGrpSpPr>
        <p:grpSpPr>
          <a:xfrm>
            <a:off x="7493540" y="4817834"/>
            <a:ext cx="656590" cy="462765"/>
            <a:chOff x="5700849" y="4906008"/>
            <a:chExt cx="656590" cy="462765"/>
          </a:xfrm>
        </p:grpSpPr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80131955-0518-4FEA-BA61-0AE20B06F626}"/>
                </a:ext>
              </a:extLst>
            </p:cNvPr>
            <p:cNvSpPr txBox="1"/>
            <p:nvPr/>
          </p:nvSpPr>
          <p:spPr>
            <a:xfrm>
              <a:off x="5700849" y="4906008"/>
              <a:ext cx="6565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2 (105)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A7D46107-8570-4856-95D0-6E947CC34BDD}"/>
                </a:ext>
              </a:extLst>
            </p:cNvPr>
            <p:cNvSpPr txBox="1"/>
            <p:nvPr/>
          </p:nvSpPr>
          <p:spPr>
            <a:xfrm>
              <a:off x="5742687" y="5076385"/>
              <a:ext cx="57291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1 (57)</a:t>
              </a: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C8855CD0-B7AF-4122-A6C8-917AB9F8DA94}"/>
              </a:ext>
            </a:extLst>
          </p:cNvPr>
          <p:cNvGrpSpPr/>
          <p:nvPr/>
        </p:nvGrpSpPr>
        <p:grpSpPr>
          <a:xfrm>
            <a:off x="8186934" y="4817834"/>
            <a:ext cx="656590" cy="462765"/>
            <a:chOff x="5700850" y="4906008"/>
            <a:chExt cx="656590" cy="462765"/>
          </a:xfrm>
        </p:grpSpPr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67D9E91A-8344-48BD-8266-352439B3E1C6}"/>
                </a:ext>
              </a:extLst>
            </p:cNvPr>
            <p:cNvSpPr txBox="1"/>
            <p:nvPr/>
          </p:nvSpPr>
          <p:spPr>
            <a:xfrm>
              <a:off x="5700850" y="4906008"/>
              <a:ext cx="6565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0 (105)</a:t>
              </a: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F7F61F2D-5219-4684-A4DF-EB8FF3065F37}"/>
                </a:ext>
              </a:extLst>
            </p:cNvPr>
            <p:cNvSpPr txBox="1"/>
            <p:nvPr/>
          </p:nvSpPr>
          <p:spPr>
            <a:xfrm>
              <a:off x="5742687" y="5076385"/>
              <a:ext cx="57291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0 (57)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4CB2B2-472D-03CE-AC19-B0C7176EA983}"/>
              </a:ext>
            </a:extLst>
          </p:cNvPr>
          <p:cNvSpPr txBox="1"/>
          <p:nvPr/>
        </p:nvSpPr>
        <p:spPr>
          <a:xfrm>
            <a:off x="2242214" y="3807523"/>
            <a:ext cx="4194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maturity (rucaparib vs physician’s choice): 162/302 (53.6%)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maturity for final analysis: 70%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FCD85A00-D0E1-37B0-B714-B96A68336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72452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Bryce. ASCO GU 2023.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Abstr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18.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Fizazi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NEJM. 2023;388:719. </a:t>
            </a:r>
          </a:p>
        </p:txBody>
      </p:sp>
      <p:sp>
        <p:nvSpPr>
          <p:cNvPr id="8" name="Content Placeholder 24">
            <a:extLst>
              <a:ext uri="{FF2B5EF4-FFF2-40B4-BE49-F238E27FC236}">
                <a16:creationId xmlns:a16="http://schemas.microsoft.com/office/drawing/2014/main" id="{6C3739F9-1BFF-4A97-9167-EE8B6A92EF61}"/>
              </a:ext>
            </a:extLst>
          </p:cNvPr>
          <p:cNvSpPr txBox="1">
            <a:spLocks/>
          </p:cNvSpPr>
          <p:nvPr/>
        </p:nvSpPr>
        <p:spPr>
          <a:xfrm>
            <a:off x="604675" y="5597737"/>
            <a:ext cx="10877529" cy="43264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 OS in ITT population: 23.6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(95% CI: 19.7-25.0) with rucaparib vs 20.9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(95% CI: 17.5-24.4) with physician’s choice (HR: 0.94; 95% CI: 0.72-1.23;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.67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00FE7-9FBC-EA08-D569-C5F146A4458D}"/>
              </a:ext>
            </a:extLst>
          </p:cNvPr>
          <p:cNvSpPr txBox="1"/>
          <p:nvPr/>
        </p:nvSpPr>
        <p:spPr bwMode="auto">
          <a:xfrm>
            <a:off x="7380747" y="2834949"/>
            <a:ext cx="3864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DA1BB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HR: 0.81 (95% CI: 0.58-1.12);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.21</a:t>
            </a:r>
          </a:p>
        </p:txBody>
      </p:sp>
    </p:spTree>
    <p:extLst>
      <p:ext uri="{BB962C8B-B14F-4D97-AF65-F5344CB8AC3E}">
        <p14:creationId xmlns:p14="http://schemas.microsoft.com/office/powerpoint/2010/main" val="4182587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 232">
            <a:extLst>
              <a:ext uri="{FF2B5EF4-FFF2-40B4-BE49-F238E27FC236}">
                <a16:creationId xmlns:a16="http://schemas.microsoft.com/office/drawing/2014/main" id="{715829F0-6C7B-B39E-8ABC-9F72D6E0952A}"/>
              </a:ext>
            </a:extLst>
          </p:cNvPr>
          <p:cNvSpPr/>
          <p:nvPr/>
        </p:nvSpPr>
        <p:spPr bwMode="auto">
          <a:xfrm>
            <a:off x="7369175" y="1548979"/>
            <a:ext cx="1870075" cy="1524000"/>
          </a:xfrm>
          <a:custGeom>
            <a:avLst/>
            <a:gdLst>
              <a:gd name="connsiteX0" fmla="*/ 1870075 w 1870075"/>
              <a:gd name="connsiteY0" fmla="*/ 1524000 h 1524000"/>
              <a:gd name="connsiteX1" fmla="*/ 1870075 w 1870075"/>
              <a:gd name="connsiteY1" fmla="*/ 1473200 h 1524000"/>
              <a:gd name="connsiteX2" fmla="*/ 1228725 w 1870075"/>
              <a:gd name="connsiteY2" fmla="*/ 1473200 h 1524000"/>
              <a:gd name="connsiteX3" fmla="*/ 1228725 w 1870075"/>
              <a:gd name="connsiteY3" fmla="*/ 1393825 h 1524000"/>
              <a:gd name="connsiteX4" fmla="*/ 1031875 w 1870075"/>
              <a:gd name="connsiteY4" fmla="*/ 1393825 h 1524000"/>
              <a:gd name="connsiteX5" fmla="*/ 1031875 w 1870075"/>
              <a:gd name="connsiteY5" fmla="*/ 1308100 h 1524000"/>
              <a:gd name="connsiteX6" fmla="*/ 835025 w 1870075"/>
              <a:gd name="connsiteY6" fmla="*/ 1308100 h 1524000"/>
              <a:gd name="connsiteX7" fmla="*/ 835025 w 1870075"/>
              <a:gd name="connsiteY7" fmla="*/ 1241425 h 1524000"/>
              <a:gd name="connsiteX8" fmla="*/ 806450 w 1870075"/>
              <a:gd name="connsiteY8" fmla="*/ 1241425 h 1524000"/>
              <a:gd name="connsiteX9" fmla="*/ 806450 w 1870075"/>
              <a:gd name="connsiteY9" fmla="*/ 1120775 h 1524000"/>
              <a:gd name="connsiteX10" fmla="*/ 771525 w 1870075"/>
              <a:gd name="connsiteY10" fmla="*/ 1120775 h 1524000"/>
              <a:gd name="connsiteX11" fmla="*/ 771525 w 1870075"/>
              <a:gd name="connsiteY11" fmla="*/ 1060450 h 1524000"/>
              <a:gd name="connsiteX12" fmla="*/ 755650 w 1870075"/>
              <a:gd name="connsiteY12" fmla="*/ 1060450 h 1524000"/>
              <a:gd name="connsiteX13" fmla="*/ 755650 w 1870075"/>
              <a:gd name="connsiteY13" fmla="*/ 993775 h 1524000"/>
              <a:gd name="connsiteX14" fmla="*/ 622300 w 1870075"/>
              <a:gd name="connsiteY14" fmla="*/ 993775 h 1524000"/>
              <a:gd name="connsiteX15" fmla="*/ 622300 w 1870075"/>
              <a:gd name="connsiteY15" fmla="*/ 923925 h 1524000"/>
              <a:gd name="connsiteX16" fmla="*/ 584200 w 1870075"/>
              <a:gd name="connsiteY16" fmla="*/ 923925 h 1524000"/>
              <a:gd name="connsiteX17" fmla="*/ 584200 w 1870075"/>
              <a:gd name="connsiteY17" fmla="*/ 889000 h 1524000"/>
              <a:gd name="connsiteX18" fmla="*/ 568325 w 1870075"/>
              <a:gd name="connsiteY18" fmla="*/ 889000 h 1524000"/>
              <a:gd name="connsiteX19" fmla="*/ 568325 w 1870075"/>
              <a:gd name="connsiteY19" fmla="*/ 825500 h 1524000"/>
              <a:gd name="connsiteX20" fmla="*/ 460375 w 1870075"/>
              <a:gd name="connsiteY20" fmla="*/ 825500 h 1524000"/>
              <a:gd name="connsiteX21" fmla="*/ 460375 w 1870075"/>
              <a:gd name="connsiteY21" fmla="*/ 768350 h 1524000"/>
              <a:gd name="connsiteX22" fmla="*/ 415925 w 1870075"/>
              <a:gd name="connsiteY22" fmla="*/ 768350 h 1524000"/>
              <a:gd name="connsiteX23" fmla="*/ 415925 w 1870075"/>
              <a:gd name="connsiteY23" fmla="*/ 711200 h 1524000"/>
              <a:gd name="connsiteX24" fmla="*/ 415925 w 1870075"/>
              <a:gd name="connsiteY24" fmla="*/ 711200 h 1524000"/>
              <a:gd name="connsiteX25" fmla="*/ 415925 w 1870075"/>
              <a:gd name="connsiteY25" fmla="*/ 711200 h 1524000"/>
              <a:gd name="connsiteX26" fmla="*/ 387350 w 1870075"/>
              <a:gd name="connsiteY26" fmla="*/ 711200 h 1524000"/>
              <a:gd name="connsiteX27" fmla="*/ 387350 w 1870075"/>
              <a:gd name="connsiteY27" fmla="*/ 609600 h 1524000"/>
              <a:gd name="connsiteX28" fmla="*/ 330200 w 1870075"/>
              <a:gd name="connsiteY28" fmla="*/ 609600 h 1524000"/>
              <a:gd name="connsiteX29" fmla="*/ 330200 w 1870075"/>
              <a:gd name="connsiteY29" fmla="*/ 558800 h 1524000"/>
              <a:gd name="connsiteX30" fmla="*/ 269875 w 1870075"/>
              <a:gd name="connsiteY30" fmla="*/ 558800 h 1524000"/>
              <a:gd name="connsiteX31" fmla="*/ 269875 w 1870075"/>
              <a:gd name="connsiteY31" fmla="*/ 495300 h 1524000"/>
              <a:gd name="connsiteX32" fmla="*/ 257175 w 1870075"/>
              <a:gd name="connsiteY32" fmla="*/ 495300 h 1524000"/>
              <a:gd name="connsiteX33" fmla="*/ 257175 w 1870075"/>
              <a:gd name="connsiteY33" fmla="*/ 441325 h 1524000"/>
              <a:gd name="connsiteX34" fmla="*/ 250825 w 1870075"/>
              <a:gd name="connsiteY34" fmla="*/ 441325 h 1524000"/>
              <a:gd name="connsiteX35" fmla="*/ 250825 w 1870075"/>
              <a:gd name="connsiteY35" fmla="*/ 342900 h 1524000"/>
              <a:gd name="connsiteX36" fmla="*/ 222250 w 1870075"/>
              <a:gd name="connsiteY36" fmla="*/ 342900 h 1524000"/>
              <a:gd name="connsiteX37" fmla="*/ 222250 w 1870075"/>
              <a:gd name="connsiteY37" fmla="*/ 193675 h 1524000"/>
              <a:gd name="connsiteX38" fmla="*/ 165100 w 1870075"/>
              <a:gd name="connsiteY38" fmla="*/ 193675 h 1524000"/>
              <a:gd name="connsiteX39" fmla="*/ 165100 w 1870075"/>
              <a:gd name="connsiteY39" fmla="*/ 152400 h 1524000"/>
              <a:gd name="connsiteX40" fmla="*/ 155575 w 1870075"/>
              <a:gd name="connsiteY40" fmla="*/ 152400 h 1524000"/>
              <a:gd name="connsiteX41" fmla="*/ 155575 w 1870075"/>
              <a:gd name="connsiteY41" fmla="*/ 104775 h 1524000"/>
              <a:gd name="connsiteX42" fmla="*/ 95250 w 1870075"/>
              <a:gd name="connsiteY42" fmla="*/ 104775 h 1524000"/>
              <a:gd name="connsiteX43" fmla="*/ 95250 w 1870075"/>
              <a:gd name="connsiteY43" fmla="*/ 47625 h 1524000"/>
              <a:gd name="connsiteX44" fmla="*/ 85725 w 1870075"/>
              <a:gd name="connsiteY44" fmla="*/ 47625 h 1524000"/>
              <a:gd name="connsiteX45" fmla="*/ 85725 w 1870075"/>
              <a:gd name="connsiteY45" fmla="*/ 0 h 1524000"/>
              <a:gd name="connsiteX46" fmla="*/ 0 w 1870075"/>
              <a:gd name="connsiteY46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870075" h="1524000">
                <a:moveTo>
                  <a:pt x="1870075" y="1524000"/>
                </a:moveTo>
                <a:lnTo>
                  <a:pt x="1870075" y="1473200"/>
                </a:lnTo>
                <a:lnTo>
                  <a:pt x="1228725" y="1473200"/>
                </a:lnTo>
                <a:lnTo>
                  <a:pt x="1228725" y="1393825"/>
                </a:lnTo>
                <a:lnTo>
                  <a:pt x="1031875" y="1393825"/>
                </a:lnTo>
                <a:lnTo>
                  <a:pt x="1031875" y="1308100"/>
                </a:lnTo>
                <a:lnTo>
                  <a:pt x="835025" y="1308100"/>
                </a:lnTo>
                <a:lnTo>
                  <a:pt x="835025" y="1241425"/>
                </a:lnTo>
                <a:lnTo>
                  <a:pt x="806450" y="1241425"/>
                </a:lnTo>
                <a:lnTo>
                  <a:pt x="806450" y="1120775"/>
                </a:lnTo>
                <a:lnTo>
                  <a:pt x="771525" y="1120775"/>
                </a:lnTo>
                <a:lnTo>
                  <a:pt x="771525" y="1060450"/>
                </a:lnTo>
                <a:lnTo>
                  <a:pt x="755650" y="1060450"/>
                </a:lnTo>
                <a:lnTo>
                  <a:pt x="755650" y="993775"/>
                </a:lnTo>
                <a:lnTo>
                  <a:pt x="622300" y="993775"/>
                </a:lnTo>
                <a:lnTo>
                  <a:pt x="622300" y="923925"/>
                </a:lnTo>
                <a:lnTo>
                  <a:pt x="584200" y="923925"/>
                </a:lnTo>
                <a:lnTo>
                  <a:pt x="584200" y="889000"/>
                </a:lnTo>
                <a:lnTo>
                  <a:pt x="568325" y="889000"/>
                </a:lnTo>
                <a:lnTo>
                  <a:pt x="568325" y="825500"/>
                </a:lnTo>
                <a:lnTo>
                  <a:pt x="460375" y="825500"/>
                </a:lnTo>
                <a:lnTo>
                  <a:pt x="460375" y="768350"/>
                </a:lnTo>
                <a:lnTo>
                  <a:pt x="415925" y="768350"/>
                </a:lnTo>
                <a:lnTo>
                  <a:pt x="415925" y="711200"/>
                </a:lnTo>
                <a:lnTo>
                  <a:pt x="415925" y="711200"/>
                </a:lnTo>
                <a:lnTo>
                  <a:pt x="415925" y="711200"/>
                </a:lnTo>
                <a:lnTo>
                  <a:pt x="387350" y="711200"/>
                </a:lnTo>
                <a:lnTo>
                  <a:pt x="387350" y="609600"/>
                </a:lnTo>
                <a:lnTo>
                  <a:pt x="330200" y="609600"/>
                </a:lnTo>
                <a:lnTo>
                  <a:pt x="330200" y="558800"/>
                </a:lnTo>
                <a:lnTo>
                  <a:pt x="269875" y="558800"/>
                </a:lnTo>
                <a:lnTo>
                  <a:pt x="269875" y="495300"/>
                </a:lnTo>
                <a:lnTo>
                  <a:pt x="257175" y="495300"/>
                </a:lnTo>
                <a:lnTo>
                  <a:pt x="257175" y="441325"/>
                </a:lnTo>
                <a:lnTo>
                  <a:pt x="250825" y="441325"/>
                </a:lnTo>
                <a:lnTo>
                  <a:pt x="250825" y="342900"/>
                </a:lnTo>
                <a:lnTo>
                  <a:pt x="222250" y="342900"/>
                </a:lnTo>
                <a:lnTo>
                  <a:pt x="222250" y="193675"/>
                </a:lnTo>
                <a:lnTo>
                  <a:pt x="165100" y="193675"/>
                </a:lnTo>
                <a:lnTo>
                  <a:pt x="165100" y="152400"/>
                </a:lnTo>
                <a:lnTo>
                  <a:pt x="155575" y="152400"/>
                </a:lnTo>
                <a:lnTo>
                  <a:pt x="155575" y="104775"/>
                </a:lnTo>
                <a:lnTo>
                  <a:pt x="95250" y="104775"/>
                </a:lnTo>
                <a:lnTo>
                  <a:pt x="95250" y="47625"/>
                </a:lnTo>
                <a:lnTo>
                  <a:pt x="85725" y="47625"/>
                </a:lnTo>
                <a:lnTo>
                  <a:pt x="857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149FD-BA20-7850-C791-C35845C4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</p:spPr>
        <p:txBody>
          <a:bodyPr/>
          <a:lstStyle/>
          <a:p>
            <a:r>
              <a:rPr lang="en-US" dirty="0"/>
              <a:t>TRITON3: Do Patients With </a:t>
            </a:r>
            <a:r>
              <a:rPr lang="en-US" i="1" dirty="0"/>
              <a:t>ATM</a:t>
            </a:r>
            <a:r>
              <a:rPr lang="en-US" dirty="0"/>
              <a:t> Mutations Benefit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 err="1"/>
              <a:t>PARPi</a:t>
            </a:r>
            <a:r>
              <a:rPr lang="en-US" dirty="0"/>
              <a:t>? 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96AB7D35-1130-6B9A-D086-0A4CA11BB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87" y="6362619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Bryce. ASCO GU 2023.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Abstr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18.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Fizazi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NEJM. 2023;388:719.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C088AF-0641-F56F-E8F1-7215CF78D6FC}"/>
              </a:ext>
            </a:extLst>
          </p:cNvPr>
          <p:cNvCxnSpPr>
            <a:cxnSpLocks/>
          </p:cNvCxnSpPr>
          <p:nvPr/>
        </p:nvCxnSpPr>
        <p:spPr bwMode="auto">
          <a:xfrm>
            <a:off x="1676522" y="3095204"/>
            <a:ext cx="351905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CCDB8-B70A-7FB3-509E-BE0B0DD406A0}"/>
              </a:ext>
            </a:extLst>
          </p:cNvPr>
          <p:cNvCxnSpPr>
            <a:cxnSpLocks/>
          </p:cNvCxnSpPr>
          <p:nvPr/>
        </p:nvCxnSpPr>
        <p:spPr bwMode="auto">
          <a:xfrm flipV="1">
            <a:off x="1683449" y="1550422"/>
            <a:ext cx="0" cy="153785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29A096-C885-3EC8-D583-F25288C9C296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8030" y="1557349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3C9729-D1AA-AA48-F469-D186841B6ADD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8030" y="1864920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2F5D45-4508-387B-F2A6-96418EFE1B67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8030" y="2172491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C87FE-FC8C-2098-4878-8683F6AF5794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8030" y="2480062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069B2E-EF16-07B8-7F42-8C25B4D68BAF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8030" y="2787633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ED2A73-B7A2-9344-E352-D0FCE1607637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8030" y="3095204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993975-535F-20A7-4969-107AEECB1A9F}"/>
              </a:ext>
            </a:extLst>
          </p:cNvPr>
          <p:cNvCxnSpPr>
            <a:cxnSpLocks/>
          </p:cNvCxnSpPr>
          <p:nvPr/>
        </p:nvCxnSpPr>
        <p:spPr bwMode="auto">
          <a:xfrm>
            <a:off x="1683449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C96BF2-370B-0D57-34BF-D8C3DEF8FED8}"/>
              </a:ext>
            </a:extLst>
          </p:cNvPr>
          <p:cNvCxnSpPr>
            <a:cxnSpLocks/>
          </p:cNvCxnSpPr>
          <p:nvPr/>
        </p:nvCxnSpPr>
        <p:spPr bwMode="auto">
          <a:xfrm>
            <a:off x="1916667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A7333E-00AC-D955-E528-93F2D63CB3B3}"/>
              </a:ext>
            </a:extLst>
          </p:cNvPr>
          <p:cNvCxnSpPr>
            <a:cxnSpLocks/>
          </p:cNvCxnSpPr>
          <p:nvPr/>
        </p:nvCxnSpPr>
        <p:spPr bwMode="auto">
          <a:xfrm>
            <a:off x="2149885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2DFC20-6386-F8FE-5FC2-70062CD59890}"/>
              </a:ext>
            </a:extLst>
          </p:cNvPr>
          <p:cNvCxnSpPr>
            <a:cxnSpLocks/>
          </p:cNvCxnSpPr>
          <p:nvPr/>
        </p:nvCxnSpPr>
        <p:spPr bwMode="auto">
          <a:xfrm>
            <a:off x="2383103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291A27-B5E6-55B1-3337-99CBE77BF562}"/>
              </a:ext>
            </a:extLst>
          </p:cNvPr>
          <p:cNvCxnSpPr>
            <a:cxnSpLocks/>
          </p:cNvCxnSpPr>
          <p:nvPr/>
        </p:nvCxnSpPr>
        <p:spPr bwMode="auto">
          <a:xfrm>
            <a:off x="2616321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79CF3B-7394-5175-A748-576116017613}"/>
              </a:ext>
            </a:extLst>
          </p:cNvPr>
          <p:cNvCxnSpPr>
            <a:cxnSpLocks/>
          </p:cNvCxnSpPr>
          <p:nvPr/>
        </p:nvCxnSpPr>
        <p:spPr bwMode="auto">
          <a:xfrm>
            <a:off x="2849539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0D886B-728A-3C18-DC18-80147157BF6C}"/>
              </a:ext>
            </a:extLst>
          </p:cNvPr>
          <p:cNvCxnSpPr>
            <a:cxnSpLocks/>
          </p:cNvCxnSpPr>
          <p:nvPr/>
        </p:nvCxnSpPr>
        <p:spPr bwMode="auto">
          <a:xfrm>
            <a:off x="3082757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9F8901-217D-8392-46F8-D24ADF96F8BC}"/>
              </a:ext>
            </a:extLst>
          </p:cNvPr>
          <p:cNvCxnSpPr>
            <a:cxnSpLocks/>
          </p:cNvCxnSpPr>
          <p:nvPr/>
        </p:nvCxnSpPr>
        <p:spPr bwMode="auto">
          <a:xfrm>
            <a:off x="3315975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68AA83-0309-0546-484A-006D52DE0674}"/>
              </a:ext>
            </a:extLst>
          </p:cNvPr>
          <p:cNvCxnSpPr>
            <a:cxnSpLocks/>
          </p:cNvCxnSpPr>
          <p:nvPr/>
        </p:nvCxnSpPr>
        <p:spPr bwMode="auto">
          <a:xfrm>
            <a:off x="3549193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0F882B-056B-8E71-67E7-608011D35031}"/>
              </a:ext>
            </a:extLst>
          </p:cNvPr>
          <p:cNvCxnSpPr>
            <a:cxnSpLocks/>
          </p:cNvCxnSpPr>
          <p:nvPr/>
        </p:nvCxnSpPr>
        <p:spPr bwMode="auto">
          <a:xfrm>
            <a:off x="3782411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92E384-BC57-1BB8-8160-092324BBE001}"/>
              </a:ext>
            </a:extLst>
          </p:cNvPr>
          <p:cNvCxnSpPr>
            <a:cxnSpLocks/>
          </p:cNvCxnSpPr>
          <p:nvPr/>
        </p:nvCxnSpPr>
        <p:spPr bwMode="auto">
          <a:xfrm>
            <a:off x="4015629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10B645-01E3-F9EB-8FAE-6EED6801BD16}"/>
              </a:ext>
            </a:extLst>
          </p:cNvPr>
          <p:cNvCxnSpPr>
            <a:cxnSpLocks/>
          </p:cNvCxnSpPr>
          <p:nvPr/>
        </p:nvCxnSpPr>
        <p:spPr bwMode="auto">
          <a:xfrm>
            <a:off x="4248847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8ADC11-24FF-39EF-DE30-2C6B732B1987}"/>
              </a:ext>
            </a:extLst>
          </p:cNvPr>
          <p:cNvCxnSpPr>
            <a:cxnSpLocks/>
          </p:cNvCxnSpPr>
          <p:nvPr/>
        </p:nvCxnSpPr>
        <p:spPr bwMode="auto">
          <a:xfrm>
            <a:off x="4482065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A1414B-B738-F32C-E1DB-AA31624F0120}"/>
              </a:ext>
            </a:extLst>
          </p:cNvPr>
          <p:cNvCxnSpPr>
            <a:cxnSpLocks/>
          </p:cNvCxnSpPr>
          <p:nvPr/>
        </p:nvCxnSpPr>
        <p:spPr bwMode="auto">
          <a:xfrm>
            <a:off x="4715283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66C223-5EEF-934B-DB36-F09E98E52FC6}"/>
              </a:ext>
            </a:extLst>
          </p:cNvPr>
          <p:cNvCxnSpPr>
            <a:cxnSpLocks/>
          </p:cNvCxnSpPr>
          <p:nvPr/>
        </p:nvCxnSpPr>
        <p:spPr bwMode="auto">
          <a:xfrm>
            <a:off x="4948501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762DC3-27F4-8AA9-5E44-FBA084E596E9}"/>
              </a:ext>
            </a:extLst>
          </p:cNvPr>
          <p:cNvCxnSpPr>
            <a:cxnSpLocks/>
          </p:cNvCxnSpPr>
          <p:nvPr/>
        </p:nvCxnSpPr>
        <p:spPr bwMode="auto">
          <a:xfrm>
            <a:off x="5181722" y="3088277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0C23AB5-25DB-43A3-8062-0164602FC7DB}"/>
              </a:ext>
            </a:extLst>
          </p:cNvPr>
          <p:cNvSpPr txBox="1"/>
          <p:nvPr/>
        </p:nvSpPr>
        <p:spPr bwMode="auto">
          <a:xfrm>
            <a:off x="1676522" y="1245622"/>
            <a:ext cx="3512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BRCA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subgroup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A43777-37BC-480C-9437-B5A972570143}"/>
              </a:ext>
            </a:extLst>
          </p:cNvPr>
          <p:cNvSpPr txBox="1"/>
          <p:nvPr/>
        </p:nvSpPr>
        <p:spPr bwMode="auto">
          <a:xfrm>
            <a:off x="1662668" y="3247604"/>
            <a:ext cx="3525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Months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24DE1D-CD03-31DB-29AB-08C2F8171C75}"/>
              </a:ext>
            </a:extLst>
          </p:cNvPr>
          <p:cNvSpPr txBox="1"/>
          <p:nvPr/>
        </p:nvSpPr>
        <p:spPr bwMode="auto">
          <a:xfrm rot="16200000">
            <a:off x="304922" y="2138147"/>
            <a:ext cx="1655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rPFS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by IRR (%)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5337E2-C8D1-998F-C4F7-CA60CBD6ED4E}"/>
              </a:ext>
            </a:extLst>
          </p:cNvPr>
          <p:cNvSpPr txBox="1"/>
          <p:nvPr/>
        </p:nvSpPr>
        <p:spPr bwMode="auto">
          <a:xfrm>
            <a:off x="1087704" y="1384167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271A11-EC7B-5E66-AFF0-9AEFB864528A}"/>
              </a:ext>
            </a:extLst>
          </p:cNvPr>
          <p:cNvSpPr txBox="1"/>
          <p:nvPr/>
        </p:nvSpPr>
        <p:spPr bwMode="auto">
          <a:xfrm>
            <a:off x="1087704" y="1694509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0CCC55-9D87-B85C-C9E8-7652652B9154}"/>
              </a:ext>
            </a:extLst>
          </p:cNvPr>
          <p:cNvSpPr txBox="1"/>
          <p:nvPr/>
        </p:nvSpPr>
        <p:spPr bwMode="auto">
          <a:xfrm>
            <a:off x="1237646" y="2004851"/>
            <a:ext cx="452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A53A4A-90EE-19D0-41DB-24482C5E641A}"/>
              </a:ext>
            </a:extLst>
          </p:cNvPr>
          <p:cNvSpPr txBox="1"/>
          <p:nvPr/>
        </p:nvSpPr>
        <p:spPr bwMode="auto">
          <a:xfrm>
            <a:off x="1198317" y="2315193"/>
            <a:ext cx="492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835132-BEEA-7FC3-B8D1-87936FA71E20}"/>
              </a:ext>
            </a:extLst>
          </p:cNvPr>
          <p:cNvSpPr txBox="1"/>
          <p:nvPr/>
        </p:nvSpPr>
        <p:spPr bwMode="auto">
          <a:xfrm>
            <a:off x="1087704" y="2625535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7F44AA-8F46-C62D-E289-EDAD13250A36}"/>
              </a:ext>
            </a:extLst>
          </p:cNvPr>
          <p:cNvSpPr txBox="1"/>
          <p:nvPr/>
        </p:nvSpPr>
        <p:spPr bwMode="auto">
          <a:xfrm>
            <a:off x="1087704" y="2935876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9AED47-365B-5240-7C66-DFC6E882EF46}"/>
              </a:ext>
            </a:extLst>
          </p:cNvPr>
          <p:cNvSpPr txBox="1"/>
          <p:nvPr/>
        </p:nvSpPr>
        <p:spPr bwMode="auto">
          <a:xfrm>
            <a:off x="4966978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F173D7-CFD9-7747-931B-C12E8458E592}"/>
              </a:ext>
            </a:extLst>
          </p:cNvPr>
          <p:cNvSpPr txBox="1"/>
          <p:nvPr/>
        </p:nvSpPr>
        <p:spPr bwMode="auto">
          <a:xfrm>
            <a:off x="1468706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0E1DD2-6C06-39F9-DBC4-05EBAE1ECA9C}"/>
              </a:ext>
            </a:extLst>
          </p:cNvPr>
          <p:cNvSpPr txBox="1"/>
          <p:nvPr/>
        </p:nvSpPr>
        <p:spPr bwMode="auto">
          <a:xfrm>
            <a:off x="1701924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6B9A4A-2957-CF66-2BEF-E353BFAACB37}"/>
              </a:ext>
            </a:extLst>
          </p:cNvPr>
          <p:cNvSpPr txBox="1"/>
          <p:nvPr/>
        </p:nvSpPr>
        <p:spPr bwMode="auto">
          <a:xfrm>
            <a:off x="1935142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50B766-DA57-E8A3-52BD-EB8045724563}"/>
              </a:ext>
            </a:extLst>
          </p:cNvPr>
          <p:cNvSpPr txBox="1"/>
          <p:nvPr/>
        </p:nvSpPr>
        <p:spPr bwMode="auto">
          <a:xfrm>
            <a:off x="2168360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418BCD-8B30-AC63-67D5-63BB7A6617FA}"/>
              </a:ext>
            </a:extLst>
          </p:cNvPr>
          <p:cNvSpPr txBox="1"/>
          <p:nvPr/>
        </p:nvSpPr>
        <p:spPr bwMode="auto">
          <a:xfrm>
            <a:off x="2401578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4EE000-7F96-8EE0-A1D3-F079CB823921}"/>
              </a:ext>
            </a:extLst>
          </p:cNvPr>
          <p:cNvSpPr txBox="1"/>
          <p:nvPr/>
        </p:nvSpPr>
        <p:spPr bwMode="auto">
          <a:xfrm>
            <a:off x="2634796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C2F45C-C7BC-EA16-5B60-04147244B215}"/>
              </a:ext>
            </a:extLst>
          </p:cNvPr>
          <p:cNvSpPr txBox="1"/>
          <p:nvPr/>
        </p:nvSpPr>
        <p:spPr bwMode="auto">
          <a:xfrm>
            <a:off x="2868014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793EBF-13E6-5D24-A3E0-82697F604A8C}"/>
              </a:ext>
            </a:extLst>
          </p:cNvPr>
          <p:cNvSpPr txBox="1"/>
          <p:nvPr/>
        </p:nvSpPr>
        <p:spPr bwMode="auto">
          <a:xfrm>
            <a:off x="3101232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53DB5C-D9EC-709C-0CF3-BC36DD06B0CB}"/>
              </a:ext>
            </a:extLst>
          </p:cNvPr>
          <p:cNvSpPr txBox="1"/>
          <p:nvPr/>
        </p:nvSpPr>
        <p:spPr bwMode="auto">
          <a:xfrm>
            <a:off x="3334450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65683D-D71E-8E09-7770-EE9E9CE7E4AF}"/>
              </a:ext>
            </a:extLst>
          </p:cNvPr>
          <p:cNvSpPr txBox="1"/>
          <p:nvPr/>
        </p:nvSpPr>
        <p:spPr bwMode="auto">
          <a:xfrm>
            <a:off x="3567668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F2ABD43-15AE-0E51-A354-FF9150CAD1C7}"/>
              </a:ext>
            </a:extLst>
          </p:cNvPr>
          <p:cNvSpPr txBox="1"/>
          <p:nvPr/>
        </p:nvSpPr>
        <p:spPr bwMode="auto">
          <a:xfrm>
            <a:off x="3800886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EE0F98-A2C3-51D8-414C-8B08704C524A}"/>
              </a:ext>
            </a:extLst>
          </p:cNvPr>
          <p:cNvSpPr txBox="1"/>
          <p:nvPr/>
        </p:nvSpPr>
        <p:spPr bwMode="auto">
          <a:xfrm>
            <a:off x="4034104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1CAC4F-CBCD-5643-BA79-4013F372B45E}"/>
              </a:ext>
            </a:extLst>
          </p:cNvPr>
          <p:cNvSpPr txBox="1"/>
          <p:nvPr/>
        </p:nvSpPr>
        <p:spPr bwMode="auto">
          <a:xfrm>
            <a:off x="4267322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97C4EB-95BF-95BF-D42F-E475EBCD1598}"/>
              </a:ext>
            </a:extLst>
          </p:cNvPr>
          <p:cNvSpPr txBox="1"/>
          <p:nvPr/>
        </p:nvSpPr>
        <p:spPr bwMode="auto">
          <a:xfrm>
            <a:off x="4500540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1322EE6-FCB2-0911-E26D-D77E8BCD14B6}"/>
              </a:ext>
            </a:extLst>
          </p:cNvPr>
          <p:cNvSpPr txBox="1"/>
          <p:nvPr/>
        </p:nvSpPr>
        <p:spPr bwMode="auto">
          <a:xfrm>
            <a:off x="4733758" y="3082735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F932FF8-7C47-0731-A483-2F1DD6233EBB}"/>
              </a:ext>
            </a:extLst>
          </p:cNvPr>
          <p:cNvGrpSpPr/>
          <p:nvPr/>
        </p:nvGrpSpPr>
        <p:grpSpPr>
          <a:xfrm>
            <a:off x="413943" y="3359160"/>
            <a:ext cx="4968669" cy="507831"/>
            <a:chOff x="316839" y="3513516"/>
            <a:chExt cx="4968669" cy="50783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F40F8C-5FC9-39FA-18E6-0B5997628B2C}"/>
                </a:ext>
              </a:extLst>
            </p:cNvPr>
            <p:cNvSpPr txBox="1"/>
            <p:nvPr/>
          </p:nvSpPr>
          <p:spPr bwMode="auto">
            <a:xfrm>
              <a:off x="316839" y="3513516"/>
              <a:ext cx="118638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Patients at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risk,n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Rucaparib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546EA51-4020-C384-5234-BE4BAC427C4F}"/>
                </a:ext>
              </a:extLst>
            </p:cNvPr>
            <p:cNvSpPr txBox="1"/>
            <p:nvPr/>
          </p:nvSpPr>
          <p:spPr bwMode="auto">
            <a:xfrm>
              <a:off x="1385454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101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C97B80-845C-566E-0506-AC43F5561A6F}"/>
                </a:ext>
              </a:extLst>
            </p:cNvPr>
            <p:cNvSpPr txBox="1"/>
            <p:nvPr/>
          </p:nvSpPr>
          <p:spPr bwMode="auto">
            <a:xfrm>
              <a:off x="1618210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169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69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B776E81-6D3B-ED2F-09C5-EDD49C3BDEC1}"/>
                </a:ext>
              </a:extLst>
            </p:cNvPr>
            <p:cNvSpPr txBox="1"/>
            <p:nvPr/>
          </p:nvSpPr>
          <p:spPr bwMode="auto">
            <a:xfrm>
              <a:off x="1850966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124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2A6648D-B976-E4DA-2EC2-5B42754A1232}"/>
                </a:ext>
              </a:extLst>
            </p:cNvPr>
            <p:cNvSpPr txBox="1"/>
            <p:nvPr/>
          </p:nvSpPr>
          <p:spPr bwMode="auto">
            <a:xfrm>
              <a:off x="2083722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83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19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9CC4B5B-F010-2131-6390-7C63EA0D3916}"/>
                </a:ext>
              </a:extLst>
            </p:cNvPr>
            <p:cNvSpPr txBox="1"/>
            <p:nvPr/>
          </p:nvSpPr>
          <p:spPr bwMode="auto">
            <a:xfrm>
              <a:off x="2316478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55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074F597-E5BA-CC11-C830-8FA261E5CE89}"/>
                </a:ext>
              </a:extLst>
            </p:cNvPr>
            <p:cNvSpPr txBox="1"/>
            <p:nvPr/>
          </p:nvSpPr>
          <p:spPr bwMode="auto">
            <a:xfrm>
              <a:off x="2549234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41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214CF90-1369-D2F3-6D16-67666475A151}"/>
                </a:ext>
              </a:extLst>
            </p:cNvPr>
            <p:cNvSpPr txBox="1"/>
            <p:nvPr/>
          </p:nvSpPr>
          <p:spPr bwMode="auto">
            <a:xfrm>
              <a:off x="2781990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27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29C885A-38C5-E693-0556-83F4C0632B43}"/>
                </a:ext>
              </a:extLst>
            </p:cNvPr>
            <p:cNvSpPr txBox="1"/>
            <p:nvPr/>
          </p:nvSpPr>
          <p:spPr bwMode="auto">
            <a:xfrm>
              <a:off x="3014746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218CFA5-8D70-6116-6BF9-B6AB8965898F}"/>
                </a:ext>
              </a:extLst>
            </p:cNvPr>
            <p:cNvSpPr txBox="1"/>
            <p:nvPr/>
          </p:nvSpPr>
          <p:spPr bwMode="auto">
            <a:xfrm>
              <a:off x="3247502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13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DD6E67B-1601-232F-87A0-67E5242434AA}"/>
                </a:ext>
              </a:extLst>
            </p:cNvPr>
            <p:cNvSpPr txBox="1"/>
            <p:nvPr/>
          </p:nvSpPr>
          <p:spPr bwMode="auto">
            <a:xfrm>
              <a:off x="3480258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7CAC4-57F2-8C90-317E-8E2216F068CF}"/>
                </a:ext>
              </a:extLst>
            </p:cNvPr>
            <p:cNvSpPr txBox="1"/>
            <p:nvPr/>
          </p:nvSpPr>
          <p:spPr bwMode="auto">
            <a:xfrm>
              <a:off x="3713014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E94BB06-604F-3220-4204-869042C743BC}"/>
                </a:ext>
              </a:extLst>
            </p:cNvPr>
            <p:cNvSpPr txBox="1"/>
            <p:nvPr/>
          </p:nvSpPr>
          <p:spPr bwMode="auto">
            <a:xfrm>
              <a:off x="3945770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7BAE53-13E9-A6FD-ABCC-7EC223DFA9CD}"/>
                </a:ext>
              </a:extLst>
            </p:cNvPr>
            <p:cNvSpPr txBox="1"/>
            <p:nvPr/>
          </p:nvSpPr>
          <p:spPr bwMode="auto">
            <a:xfrm>
              <a:off x="4178526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74EFDE7-8030-CDEF-18D6-31B91A6D1BA4}"/>
                </a:ext>
              </a:extLst>
            </p:cNvPr>
            <p:cNvSpPr txBox="1"/>
            <p:nvPr/>
          </p:nvSpPr>
          <p:spPr bwMode="auto">
            <a:xfrm>
              <a:off x="4411282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D3BE339-DEE4-BA50-F73B-1F85251CAEA1}"/>
                </a:ext>
              </a:extLst>
            </p:cNvPr>
            <p:cNvSpPr txBox="1"/>
            <p:nvPr/>
          </p:nvSpPr>
          <p:spPr bwMode="auto">
            <a:xfrm>
              <a:off x="4644038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8EFE367-3B36-03DC-7528-C62B5140C75F}"/>
                </a:ext>
              </a:extLst>
            </p:cNvPr>
            <p:cNvSpPr txBox="1"/>
            <p:nvPr/>
          </p:nvSpPr>
          <p:spPr bwMode="auto">
            <a:xfrm>
              <a:off x="4876799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BAAB948-2C6B-9E49-F116-8620DA10ED5C}"/>
              </a:ext>
            </a:extLst>
          </p:cNvPr>
          <p:cNvSpPr txBox="1"/>
          <p:nvPr/>
        </p:nvSpPr>
        <p:spPr bwMode="auto">
          <a:xfrm>
            <a:off x="3530479" y="1717376"/>
            <a:ext cx="21234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Rucaparib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PC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Log-rank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 .0001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 (95% CI): 0.50 (0.36-0.69)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C178176-24F8-4823-3AD4-2DA559E55522}"/>
              </a:ext>
            </a:extLst>
          </p:cNvPr>
          <p:cNvSpPr txBox="1"/>
          <p:nvPr/>
        </p:nvSpPr>
        <p:spPr bwMode="auto">
          <a:xfrm>
            <a:off x="4255071" y="1587201"/>
            <a:ext cx="110025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11.2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6.4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5EAAAE8-552E-539F-4E18-7C20D9286261}"/>
              </a:ext>
            </a:extLst>
          </p:cNvPr>
          <p:cNvSpPr txBox="1"/>
          <p:nvPr/>
        </p:nvSpPr>
        <p:spPr bwMode="auto">
          <a:xfrm>
            <a:off x="5187208" y="1587201"/>
            <a:ext cx="83444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95% CI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9.2-13.8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5.4-8.3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391820D-B6F5-5E42-1F27-1C1CDF6DB2A1}"/>
              </a:ext>
            </a:extLst>
          </p:cNvPr>
          <p:cNvCxnSpPr>
            <a:cxnSpLocks/>
          </p:cNvCxnSpPr>
          <p:nvPr/>
        </p:nvCxnSpPr>
        <p:spPr bwMode="auto">
          <a:xfrm>
            <a:off x="1671605" y="5579853"/>
            <a:ext cx="351905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A291334-D9F3-DF07-C8F5-D8ECA578F411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532" y="4035071"/>
            <a:ext cx="0" cy="153785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6404021-A1D6-15B4-316F-2ED409060812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3113" y="4034209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4FFB2CE-9BB3-D2CD-8BD5-6A594D59B681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3113" y="4349569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5AF4727-B62E-D92B-E767-A097A52075F3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3113" y="4657140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B2710CF-95ED-D77D-50E2-8A63ABA226B6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3113" y="4964711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8E5FCB3-5AF2-34D7-8518-2827EC5212D6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3113" y="5272282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DFA249E-3753-3295-23D4-E7390F3F0CAF}"/>
              </a:ext>
            </a:extLst>
          </p:cNvPr>
          <p:cNvCxnSpPr>
            <a:cxnSpLocks/>
          </p:cNvCxnSpPr>
          <p:nvPr/>
        </p:nvCxnSpPr>
        <p:spPr bwMode="auto">
          <a:xfrm flipH="1">
            <a:off x="1623113" y="5579853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CE373EE-45A8-7A32-8DAE-CC1FCD027590}"/>
              </a:ext>
            </a:extLst>
          </p:cNvPr>
          <p:cNvCxnSpPr>
            <a:cxnSpLocks/>
          </p:cNvCxnSpPr>
          <p:nvPr/>
        </p:nvCxnSpPr>
        <p:spPr bwMode="auto">
          <a:xfrm>
            <a:off x="1678532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D2DD5E7-49E1-9ABB-ABFA-5AB461F6DB26}"/>
              </a:ext>
            </a:extLst>
          </p:cNvPr>
          <p:cNvCxnSpPr>
            <a:cxnSpLocks/>
          </p:cNvCxnSpPr>
          <p:nvPr/>
        </p:nvCxnSpPr>
        <p:spPr bwMode="auto">
          <a:xfrm>
            <a:off x="1911750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1928FE6-9C76-009F-B90D-04CB26300DD2}"/>
              </a:ext>
            </a:extLst>
          </p:cNvPr>
          <p:cNvCxnSpPr>
            <a:cxnSpLocks/>
          </p:cNvCxnSpPr>
          <p:nvPr/>
        </p:nvCxnSpPr>
        <p:spPr bwMode="auto">
          <a:xfrm>
            <a:off x="2144968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A78A89F-E485-B01C-273F-0C2C85F459F5}"/>
              </a:ext>
            </a:extLst>
          </p:cNvPr>
          <p:cNvCxnSpPr>
            <a:cxnSpLocks/>
          </p:cNvCxnSpPr>
          <p:nvPr/>
        </p:nvCxnSpPr>
        <p:spPr bwMode="auto">
          <a:xfrm>
            <a:off x="2378186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7AA40C5-4E40-10BF-175F-F189961FF607}"/>
              </a:ext>
            </a:extLst>
          </p:cNvPr>
          <p:cNvCxnSpPr>
            <a:cxnSpLocks/>
          </p:cNvCxnSpPr>
          <p:nvPr/>
        </p:nvCxnSpPr>
        <p:spPr bwMode="auto">
          <a:xfrm>
            <a:off x="2611404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541C7F6-1D80-99EA-55C0-B7323F2A39DD}"/>
              </a:ext>
            </a:extLst>
          </p:cNvPr>
          <p:cNvCxnSpPr>
            <a:cxnSpLocks/>
          </p:cNvCxnSpPr>
          <p:nvPr/>
        </p:nvCxnSpPr>
        <p:spPr bwMode="auto">
          <a:xfrm>
            <a:off x="2844622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BA851BE-4592-264D-47D0-2D2191FFEE61}"/>
              </a:ext>
            </a:extLst>
          </p:cNvPr>
          <p:cNvCxnSpPr>
            <a:cxnSpLocks/>
          </p:cNvCxnSpPr>
          <p:nvPr/>
        </p:nvCxnSpPr>
        <p:spPr bwMode="auto">
          <a:xfrm>
            <a:off x="3077840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3E0ED0A-C13D-8ADC-D666-2B90265D09E8}"/>
              </a:ext>
            </a:extLst>
          </p:cNvPr>
          <p:cNvCxnSpPr>
            <a:cxnSpLocks/>
          </p:cNvCxnSpPr>
          <p:nvPr/>
        </p:nvCxnSpPr>
        <p:spPr bwMode="auto">
          <a:xfrm>
            <a:off x="3311058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74A1FD7-398B-DCEA-0A03-2B42CCBC3B47}"/>
              </a:ext>
            </a:extLst>
          </p:cNvPr>
          <p:cNvCxnSpPr>
            <a:cxnSpLocks/>
          </p:cNvCxnSpPr>
          <p:nvPr/>
        </p:nvCxnSpPr>
        <p:spPr bwMode="auto">
          <a:xfrm>
            <a:off x="3544276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C3FEA0D-B957-1B0F-2DB2-E3EADE05F856}"/>
              </a:ext>
            </a:extLst>
          </p:cNvPr>
          <p:cNvCxnSpPr>
            <a:cxnSpLocks/>
          </p:cNvCxnSpPr>
          <p:nvPr/>
        </p:nvCxnSpPr>
        <p:spPr bwMode="auto">
          <a:xfrm>
            <a:off x="3777494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055EF26-3618-6320-D061-1B89E5ED4F91}"/>
              </a:ext>
            </a:extLst>
          </p:cNvPr>
          <p:cNvCxnSpPr>
            <a:cxnSpLocks/>
          </p:cNvCxnSpPr>
          <p:nvPr/>
        </p:nvCxnSpPr>
        <p:spPr bwMode="auto">
          <a:xfrm>
            <a:off x="4010712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2D3F944-E4CE-5DB3-9E6C-054FB70D5E8B}"/>
              </a:ext>
            </a:extLst>
          </p:cNvPr>
          <p:cNvCxnSpPr>
            <a:cxnSpLocks/>
          </p:cNvCxnSpPr>
          <p:nvPr/>
        </p:nvCxnSpPr>
        <p:spPr bwMode="auto">
          <a:xfrm>
            <a:off x="4243930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FDE341F-36B6-CD55-7AEA-DAF01C4C136B}"/>
              </a:ext>
            </a:extLst>
          </p:cNvPr>
          <p:cNvCxnSpPr>
            <a:cxnSpLocks/>
          </p:cNvCxnSpPr>
          <p:nvPr/>
        </p:nvCxnSpPr>
        <p:spPr bwMode="auto">
          <a:xfrm>
            <a:off x="4477148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13918D7-B04A-97DC-1F50-AFE78350566D}"/>
              </a:ext>
            </a:extLst>
          </p:cNvPr>
          <p:cNvCxnSpPr>
            <a:cxnSpLocks/>
          </p:cNvCxnSpPr>
          <p:nvPr/>
        </p:nvCxnSpPr>
        <p:spPr bwMode="auto">
          <a:xfrm>
            <a:off x="4710366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38BD13B-2769-7245-E3B6-22DC1E0D9402}"/>
              </a:ext>
            </a:extLst>
          </p:cNvPr>
          <p:cNvCxnSpPr>
            <a:cxnSpLocks/>
          </p:cNvCxnSpPr>
          <p:nvPr/>
        </p:nvCxnSpPr>
        <p:spPr bwMode="auto">
          <a:xfrm>
            <a:off x="4943584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D1F7266-098C-F9AF-98EF-53985C0BCDD1}"/>
              </a:ext>
            </a:extLst>
          </p:cNvPr>
          <p:cNvCxnSpPr>
            <a:cxnSpLocks/>
          </p:cNvCxnSpPr>
          <p:nvPr/>
        </p:nvCxnSpPr>
        <p:spPr bwMode="auto">
          <a:xfrm>
            <a:off x="5176805" y="557292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99C840A-E491-57D2-0949-65BA574F4966}"/>
              </a:ext>
            </a:extLst>
          </p:cNvPr>
          <p:cNvSpPr txBox="1"/>
          <p:nvPr/>
        </p:nvSpPr>
        <p:spPr bwMode="auto">
          <a:xfrm>
            <a:off x="1671605" y="3799095"/>
            <a:ext cx="3512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ITT population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65A51FB-07F7-3E73-68C2-6A43B75FAF95}"/>
              </a:ext>
            </a:extLst>
          </p:cNvPr>
          <p:cNvSpPr txBox="1"/>
          <p:nvPr/>
        </p:nvSpPr>
        <p:spPr bwMode="auto">
          <a:xfrm>
            <a:off x="1657751" y="5732253"/>
            <a:ext cx="3525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Months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277FFE8-4324-F21C-BADC-95E2DFCEBB36}"/>
              </a:ext>
            </a:extLst>
          </p:cNvPr>
          <p:cNvSpPr txBox="1"/>
          <p:nvPr/>
        </p:nvSpPr>
        <p:spPr bwMode="auto">
          <a:xfrm rot="16200000">
            <a:off x="300005" y="4622796"/>
            <a:ext cx="1655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rPFS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by IRR (%)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8429871-687B-8CB2-5EDB-2A866BD0B3DA}"/>
              </a:ext>
            </a:extLst>
          </p:cNvPr>
          <p:cNvSpPr txBox="1"/>
          <p:nvPr/>
        </p:nvSpPr>
        <p:spPr bwMode="auto">
          <a:xfrm>
            <a:off x="1082787" y="3868816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4E81411-0DB0-39DD-3C08-8201E346EFC6}"/>
              </a:ext>
            </a:extLst>
          </p:cNvPr>
          <p:cNvSpPr txBox="1"/>
          <p:nvPr/>
        </p:nvSpPr>
        <p:spPr bwMode="auto">
          <a:xfrm>
            <a:off x="1082787" y="4179158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8B12528-DFCD-8AF7-B881-59B1DF14F9AD}"/>
              </a:ext>
            </a:extLst>
          </p:cNvPr>
          <p:cNvSpPr txBox="1"/>
          <p:nvPr/>
        </p:nvSpPr>
        <p:spPr bwMode="auto">
          <a:xfrm>
            <a:off x="1232729" y="4489500"/>
            <a:ext cx="452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69340CE-1284-DF9B-A978-7A6BAEFF263A}"/>
              </a:ext>
            </a:extLst>
          </p:cNvPr>
          <p:cNvSpPr txBox="1"/>
          <p:nvPr/>
        </p:nvSpPr>
        <p:spPr bwMode="auto">
          <a:xfrm>
            <a:off x="1193400" y="4799842"/>
            <a:ext cx="492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862F496-75A7-DF2F-5D97-CDF9D2104665}"/>
              </a:ext>
            </a:extLst>
          </p:cNvPr>
          <p:cNvSpPr txBox="1"/>
          <p:nvPr/>
        </p:nvSpPr>
        <p:spPr bwMode="auto">
          <a:xfrm>
            <a:off x="1082787" y="5110184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3824952-0B77-1509-82CD-7FD772E99C6B}"/>
              </a:ext>
            </a:extLst>
          </p:cNvPr>
          <p:cNvSpPr txBox="1"/>
          <p:nvPr/>
        </p:nvSpPr>
        <p:spPr bwMode="auto">
          <a:xfrm>
            <a:off x="1082787" y="5420525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9494DB7-FF19-1CD4-8F6D-24B2A5AE669A}"/>
              </a:ext>
            </a:extLst>
          </p:cNvPr>
          <p:cNvSpPr txBox="1"/>
          <p:nvPr/>
        </p:nvSpPr>
        <p:spPr bwMode="auto">
          <a:xfrm>
            <a:off x="4962061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3DDB58C-EBC8-8B21-B75A-C89F3885CD95}"/>
              </a:ext>
            </a:extLst>
          </p:cNvPr>
          <p:cNvSpPr txBox="1"/>
          <p:nvPr/>
        </p:nvSpPr>
        <p:spPr bwMode="auto">
          <a:xfrm>
            <a:off x="1463789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B2C85F-731C-49F5-6FE5-6032C2CB233B}"/>
              </a:ext>
            </a:extLst>
          </p:cNvPr>
          <p:cNvSpPr txBox="1"/>
          <p:nvPr/>
        </p:nvSpPr>
        <p:spPr bwMode="auto">
          <a:xfrm>
            <a:off x="1697007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517F6E-EA68-F0FC-2BC2-A13D47B3C53A}"/>
              </a:ext>
            </a:extLst>
          </p:cNvPr>
          <p:cNvSpPr txBox="1"/>
          <p:nvPr/>
        </p:nvSpPr>
        <p:spPr bwMode="auto">
          <a:xfrm>
            <a:off x="1930225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8B4B5F5-DD3F-A1DD-ADE0-56ACD150ADD4}"/>
              </a:ext>
            </a:extLst>
          </p:cNvPr>
          <p:cNvSpPr txBox="1"/>
          <p:nvPr/>
        </p:nvSpPr>
        <p:spPr bwMode="auto">
          <a:xfrm>
            <a:off x="2163443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9FA98A-86BE-333C-6966-E6E7FB1FC9C0}"/>
              </a:ext>
            </a:extLst>
          </p:cNvPr>
          <p:cNvSpPr txBox="1"/>
          <p:nvPr/>
        </p:nvSpPr>
        <p:spPr bwMode="auto">
          <a:xfrm>
            <a:off x="2396661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5536408-3AA1-62C8-23C9-D0EF33CF80FF}"/>
              </a:ext>
            </a:extLst>
          </p:cNvPr>
          <p:cNvSpPr txBox="1"/>
          <p:nvPr/>
        </p:nvSpPr>
        <p:spPr bwMode="auto">
          <a:xfrm>
            <a:off x="2629879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90FB6F3-21A9-D718-2B5A-C358920023B0}"/>
              </a:ext>
            </a:extLst>
          </p:cNvPr>
          <p:cNvSpPr txBox="1"/>
          <p:nvPr/>
        </p:nvSpPr>
        <p:spPr bwMode="auto">
          <a:xfrm>
            <a:off x="2863097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780BF7B-BAFF-BC04-2966-C1D3361FBF8B}"/>
              </a:ext>
            </a:extLst>
          </p:cNvPr>
          <p:cNvSpPr txBox="1"/>
          <p:nvPr/>
        </p:nvSpPr>
        <p:spPr bwMode="auto">
          <a:xfrm>
            <a:off x="3096315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D4416BD-9C30-8CDB-BBCA-25CC7D9E9A2E}"/>
              </a:ext>
            </a:extLst>
          </p:cNvPr>
          <p:cNvSpPr txBox="1"/>
          <p:nvPr/>
        </p:nvSpPr>
        <p:spPr bwMode="auto">
          <a:xfrm>
            <a:off x="3329533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5AE9E33-C03F-3901-95A1-061A00D69890}"/>
              </a:ext>
            </a:extLst>
          </p:cNvPr>
          <p:cNvSpPr txBox="1"/>
          <p:nvPr/>
        </p:nvSpPr>
        <p:spPr bwMode="auto">
          <a:xfrm>
            <a:off x="3562751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4A53F26-692B-C935-975E-1B278F2DF1B8}"/>
              </a:ext>
            </a:extLst>
          </p:cNvPr>
          <p:cNvSpPr txBox="1"/>
          <p:nvPr/>
        </p:nvSpPr>
        <p:spPr bwMode="auto">
          <a:xfrm>
            <a:off x="3795969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8C5D975-C982-9AC9-6F93-9D5F5C891622}"/>
              </a:ext>
            </a:extLst>
          </p:cNvPr>
          <p:cNvSpPr txBox="1"/>
          <p:nvPr/>
        </p:nvSpPr>
        <p:spPr bwMode="auto">
          <a:xfrm>
            <a:off x="4029187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F59FC83-C949-B38C-3A78-A7FDCA9F2179}"/>
              </a:ext>
            </a:extLst>
          </p:cNvPr>
          <p:cNvSpPr txBox="1"/>
          <p:nvPr/>
        </p:nvSpPr>
        <p:spPr bwMode="auto">
          <a:xfrm>
            <a:off x="4262405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3C1833A-7DA0-14F6-CDFB-8A2D886C17F8}"/>
              </a:ext>
            </a:extLst>
          </p:cNvPr>
          <p:cNvSpPr txBox="1"/>
          <p:nvPr/>
        </p:nvSpPr>
        <p:spPr bwMode="auto">
          <a:xfrm>
            <a:off x="4495623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7F44760-E8BB-171B-5559-DA3BD403A77C}"/>
              </a:ext>
            </a:extLst>
          </p:cNvPr>
          <p:cNvSpPr txBox="1"/>
          <p:nvPr/>
        </p:nvSpPr>
        <p:spPr bwMode="auto">
          <a:xfrm>
            <a:off x="4728841" y="5567384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2106756-76E8-31CF-6348-926449963A6D}"/>
              </a:ext>
            </a:extLst>
          </p:cNvPr>
          <p:cNvSpPr txBox="1"/>
          <p:nvPr/>
        </p:nvSpPr>
        <p:spPr bwMode="auto">
          <a:xfrm>
            <a:off x="475958" y="5892969"/>
            <a:ext cx="111944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at risk, 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Rucaparib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B9ED23A-6ED7-7441-64F8-E108087E91A2}"/>
              </a:ext>
            </a:extLst>
          </p:cNvPr>
          <p:cNvSpPr txBox="1"/>
          <p:nvPr/>
        </p:nvSpPr>
        <p:spPr bwMode="auto">
          <a:xfrm>
            <a:off x="1477641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270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9D3DF1E-A9F6-BCE3-9A62-F8FFC2263CE1}"/>
              </a:ext>
            </a:extLst>
          </p:cNvPr>
          <p:cNvSpPr txBox="1"/>
          <p:nvPr/>
        </p:nvSpPr>
        <p:spPr bwMode="auto">
          <a:xfrm>
            <a:off x="1710397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220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711EE15-EB5B-AB83-73D5-E36C1C79F469}"/>
              </a:ext>
            </a:extLst>
          </p:cNvPr>
          <p:cNvSpPr txBox="1"/>
          <p:nvPr/>
        </p:nvSpPr>
        <p:spPr bwMode="auto">
          <a:xfrm>
            <a:off x="1943153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15858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4AD467E-FE3F-071E-5BCC-B5BB56D167D4}"/>
              </a:ext>
            </a:extLst>
          </p:cNvPr>
          <p:cNvSpPr txBox="1"/>
          <p:nvPr/>
        </p:nvSpPr>
        <p:spPr bwMode="auto">
          <a:xfrm>
            <a:off x="2175909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893C535-CB5A-8A32-45B7-E7A34796EF20}"/>
              </a:ext>
            </a:extLst>
          </p:cNvPr>
          <p:cNvSpPr txBox="1"/>
          <p:nvPr/>
        </p:nvSpPr>
        <p:spPr bwMode="auto">
          <a:xfrm>
            <a:off x="2408665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61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338B674-AD75-9EDB-89A6-C7BB4F6C031E}"/>
              </a:ext>
            </a:extLst>
          </p:cNvPr>
          <p:cNvSpPr txBox="1"/>
          <p:nvPr/>
        </p:nvSpPr>
        <p:spPr bwMode="auto">
          <a:xfrm>
            <a:off x="2641421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46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C701FC1-3580-F7C4-CAF4-D210D5EBA56A}"/>
              </a:ext>
            </a:extLst>
          </p:cNvPr>
          <p:cNvSpPr txBox="1"/>
          <p:nvPr/>
        </p:nvSpPr>
        <p:spPr bwMode="auto">
          <a:xfrm>
            <a:off x="2874177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31061A1-F8C1-2337-8EB9-0101E67F3894}"/>
              </a:ext>
            </a:extLst>
          </p:cNvPr>
          <p:cNvSpPr txBox="1"/>
          <p:nvPr/>
        </p:nvSpPr>
        <p:spPr bwMode="auto">
          <a:xfrm>
            <a:off x="3106933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6BBBA7C-B038-05AF-5350-F587EFD339C5}"/>
              </a:ext>
            </a:extLst>
          </p:cNvPr>
          <p:cNvSpPr txBox="1"/>
          <p:nvPr/>
        </p:nvSpPr>
        <p:spPr bwMode="auto">
          <a:xfrm>
            <a:off x="3339689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A1B615E-4D7B-6199-B03B-CCEB6A8B81D2}"/>
              </a:ext>
            </a:extLst>
          </p:cNvPr>
          <p:cNvSpPr txBox="1"/>
          <p:nvPr/>
        </p:nvSpPr>
        <p:spPr bwMode="auto">
          <a:xfrm>
            <a:off x="3572445" y="6031468"/>
            <a:ext cx="408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E9898BD-B8F5-12DA-52C8-C9BDA9B7E3FE}"/>
              </a:ext>
            </a:extLst>
          </p:cNvPr>
          <p:cNvSpPr txBox="1"/>
          <p:nvPr/>
        </p:nvSpPr>
        <p:spPr bwMode="auto">
          <a:xfrm>
            <a:off x="3805201" y="6031468"/>
            <a:ext cx="4087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7329C47-5369-4544-E6A3-460DD69DA24C}"/>
              </a:ext>
            </a:extLst>
          </p:cNvPr>
          <p:cNvSpPr txBox="1"/>
          <p:nvPr/>
        </p:nvSpPr>
        <p:spPr bwMode="auto">
          <a:xfrm>
            <a:off x="4037957" y="6031468"/>
            <a:ext cx="4087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F4F8192-6A64-CA6C-A669-F8B0FC4CE220}"/>
              </a:ext>
            </a:extLst>
          </p:cNvPr>
          <p:cNvSpPr txBox="1"/>
          <p:nvPr/>
        </p:nvSpPr>
        <p:spPr bwMode="auto">
          <a:xfrm>
            <a:off x="4270713" y="6031468"/>
            <a:ext cx="4087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03BA1F3-7A7D-4D6D-D1C9-6EE07D354E1A}"/>
              </a:ext>
            </a:extLst>
          </p:cNvPr>
          <p:cNvSpPr txBox="1"/>
          <p:nvPr/>
        </p:nvSpPr>
        <p:spPr bwMode="auto">
          <a:xfrm>
            <a:off x="4503469" y="6031468"/>
            <a:ext cx="4087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6DB861F-D18A-CDFE-E004-ECC7F68F7A21}"/>
              </a:ext>
            </a:extLst>
          </p:cNvPr>
          <p:cNvSpPr txBox="1"/>
          <p:nvPr/>
        </p:nvSpPr>
        <p:spPr bwMode="auto">
          <a:xfrm>
            <a:off x="4736225" y="6031468"/>
            <a:ext cx="4087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810A0CD-014D-7F89-5D18-A47F5CCDE24F}"/>
              </a:ext>
            </a:extLst>
          </p:cNvPr>
          <p:cNvSpPr txBox="1"/>
          <p:nvPr/>
        </p:nvSpPr>
        <p:spPr bwMode="auto">
          <a:xfrm>
            <a:off x="4968986" y="6031468"/>
            <a:ext cx="4087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B7981DB-19C4-596B-6B73-671CDEE03A96}"/>
              </a:ext>
            </a:extLst>
          </p:cNvPr>
          <p:cNvGrpSpPr/>
          <p:nvPr/>
        </p:nvGrpSpPr>
        <p:grpSpPr>
          <a:xfrm>
            <a:off x="3525562" y="4071850"/>
            <a:ext cx="2491175" cy="887305"/>
            <a:chOff x="3752310" y="1692397"/>
            <a:chExt cx="2172240" cy="88730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1BFAA7E-32B0-3712-8ADB-22B81346D214}"/>
                </a:ext>
              </a:extLst>
            </p:cNvPr>
            <p:cNvSpPr txBox="1"/>
            <p:nvPr/>
          </p:nvSpPr>
          <p:spPr bwMode="auto">
            <a:xfrm>
              <a:off x="3752310" y="1822572"/>
              <a:ext cx="1851566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Rucaparib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PC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Log-rank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 =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.0003</a:t>
              </a:r>
              <a:b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HR (95% CI): 0.61 (0.47-0.80)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8CB644F6-1B26-9EA1-0C97-33726DD9EDA7}"/>
                </a:ext>
              </a:extLst>
            </p:cNvPr>
            <p:cNvSpPr txBox="1"/>
            <p:nvPr/>
          </p:nvSpPr>
          <p:spPr bwMode="auto">
            <a:xfrm>
              <a:off x="4384135" y="1692397"/>
              <a:ext cx="959390" cy="590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Median,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10.2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6.4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076C452-D5C4-342D-D6B2-9FEA7A1FE081}"/>
                </a:ext>
              </a:extLst>
            </p:cNvPr>
            <p:cNvSpPr txBox="1"/>
            <p:nvPr/>
          </p:nvSpPr>
          <p:spPr bwMode="auto">
            <a:xfrm>
              <a:off x="5196935" y="1692397"/>
              <a:ext cx="727615" cy="590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95% CI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8.3-11.2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5.6-8.2</a:t>
              </a:r>
            </a:p>
          </p:txBody>
        </p: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A3C61CD-DC18-9679-CF87-D70F134384EC}"/>
              </a:ext>
            </a:extLst>
          </p:cNvPr>
          <p:cNvCxnSpPr>
            <a:cxnSpLocks/>
          </p:cNvCxnSpPr>
          <p:nvPr/>
        </p:nvCxnSpPr>
        <p:spPr bwMode="auto">
          <a:xfrm>
            <a:off x="7315931" y="3090288"/>
            <a:ext cx="351905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71B4CE0B-0C99-4B6B-D1DB-A0F94B0DB1CE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2858" y="1545506"/>
            <a:ext cx="0" cy="153785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5322057-23FE-91B5-E6F5-1C6F01610D7C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7439" y="1552433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A580A67-411C-CD6A-E45A-2DFA2E5DEE7C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7439" y="1860004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89F2C6C-BEB0-B327-BC93-5E8523D0ED65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7439" y="2167575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EE0432A-EAA3-A785-902E-55E42DDC5C40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7439" y="2475146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D6A5193F-9277-D9EB-2EB1-F8EA91CE0859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7439" y="2782717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ACB75176-A7F4-0653-D7B8-27F98A67236B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7439" y="309028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5BED4531-26FB-4AAD-47B2-A5F05783E869}"/>
              </a:ext>
            </a:extLst>
          </p:cNvPr>
          <p:cNvCxnSpPr>
            <a:cxnSpLocks/>
          </p:cNvCxnSpPr>
          <p:nvPr/>
        </p:nvCxnSpPr>
        <p:spPr bwMode="auto">
          <a:xfrm>
            <a:off x="7322858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AE599BE1-054B-7643-323E-AC0021FACD31}"/>
              </a:ext>
            </a:extLst>
          </p:cNvPr>
          <p:cNvCxnSpPr>
            <a:cxnSpLocks/>
          </p:cNvCxnSpPr>
          <p:nvPr/>
        </p:nvCxnSpPr>
        <p:spPr bwMode="auto">
          <a:xfrm>
            <a:off x="7556076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322FC400-4B02-714A-CB69-78284138D5E8}"/>
              </a:ext>
            </a:extLst>
          </p:cNvPr>
          <p:cNvCxnSpPr>
            <a:cxnSpLocks/>
          </p:cNvCxnSpPr>
          <p:nvPr/>
        </p:nvCxnSpPr>
        <p:spPr bwMode="auto">
          <a:xfrm>
            <a:off x="7789294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8283C213-849D-C998-35B0-8C846481F470}"/>
              </a:ext>
            </a:extLst>
          </p:cNvPr>
          <p:cNvCxnSpPr>
            <a:cxnSpLocks/>
          </p:cNvCxnSpPr>
          <p:nvPr/>
        </p:nvCxnSpPr>
        <p:spPr bwMode="auto">
          <a:xfrm>
            <a:off x="8022512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4B740DA-0F35-05A5-B514-523E6ABB9798}"/>
              </a:ext>
            </a:extLst>
          </p:cNvPr>
          <p:cNvCxnSpPr>
            <a:cxnSpLocks/>
          </p:cNvCxnSpPr>
          <p:nvPr/>
        </p:nvCxnSpPr>
        <p:spPr bwMode="auto">
          <a:xfrm>
            <a:off x="8255730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7339ED3F-A6B3-08C0-11B8-5031E9F632FF}"/>
              </a:ext>
            </a:extLst>
          </p:cNvPr>
          <p:cNvCxnSpPr>
            <a:cxnSpLocks/>
          </p:cNvCxnSpPr>
          <p:nvPr/>
        </p:nvCxnSpPr>
        <p:spPr bwMode="auto">
          <a:xfrm>
            <a:off x="8488948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C2BF3E70-34A8-2675-807C-72159AB80277}"/>
              </a:ext>
            </a:extLst>
          </p:cNvPr>
          <p:cNvCxnSpPr>
            <a:cxnSpLocks/>
          </p:cNvCxnSpPr>
          <p:nvPr/>
        </p:nvCxnSpPr>
        <p:spPr bwMode="auto">
          <a:xfrm>
            <a:off x="8722166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8FC5D0B4-2A43-20D4-3ED4-812EB93D0179}"/>
              </a:ext>
            </a:extLst>
          </p:cNvPr>
          <p:cNvCxnSpPr>
            <a:cxnSpLocks/>
          </p:cNvCxnSpPr>
          <p:nvPr/>
        </p:nvCxnSpPr>
        <p:spPr bwMode="auto">
          <a:xfrm>
            <a:off x="8955384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41D3CEA-3E6E-50AF-21FA-1D080488F3AF}"/>
              </a:ext>
            </a:extLst>
          </p:cNvPr>
          <p:cNvCxnSpPr>
            <a:cxnSpLocks/>
          </p:cNvCxnSpPr>
          <p:nvPr/>
        </p:nvCxnSpPr>
        <p:spPr bwMode="auto">
          <a:xfrm>
            <a:off x="9188602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39CB6BDE-B7C1-3BED-5214-FA978B23AA8D}"/>
              </a:ext>
            </a:extLst>
          </p:cNvPr>
          <p:cNvCxnSpPr>
            <a:cxnSpLocks/>
          </p:cNvCxnSpPr>
          <p:nvPr/>
        </p:nvCxnSpPr>
        <p:spPr bwMode="auto">
          <a:xfrm>
            <a:off x="9421820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C0063BD-B6C6-4809-B31A-17E41657D57D}"/>
              </a:ext>
            </a:extLst>
          </p:cNvPr>
          <p:cNvCxnSpPr>
            <a:cxnSpLocks/>
          </p:cNvCxnSpPr>
          <p:nvPr/>
        </p:nvCxnSpPr>
        <p:spPr bwMode="auto">
          <a:xfrm>
            <a:off x="9655038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EE1F7D71-3A5C-FD40-1CA4-C48097BDCA43}"/>
              </a:ext>
            </a:extLst>
          </p:cNvPr>
          <p:cNvCxnSpPr>
            <a:cxnSpLocks/>
          </p:cNvCxnSpPr>
          <p:nvPr/>
        </p:nvCxnSpPr>
        <p:spPr bwMode="auto">
          <a:xfrm>
            <a:off x="9888256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7A51C0B-4262-9760-E034-E0A16528CAB1}"/>
              </a:ext>
            </a:extLst>
          </p:cNvPr>
          <p:cNvCxnSpPr>
            <a:cxnSpLocks/>
          </p:cNvCxnSpPr>
          <p:nvPr/>
        </p:nvCxnSpPr>
        <p:spPr bwMode="auto">
          <a:xfrm>
            <a:off x="10121474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C880ED37-D2AC-39A9-444F-3926E5A6C34E}"/>
              </a:ext>
            </a:extLst>
          </p:cNvPr>
          <p:cNvCxnSpPr>
            <a:cxnSpLocks/>
          </p:cNvCxnSpPr>
          <p:nvPr/>
        </p:nvCxnSpPr>
        <p:spPr bwMode="auto">
          <a:xfrm>
            <a:off x="10354692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D18894E7-2056-ACF6-C5CC-2E9109FDAF11}"/>
              </a:ext>
            </a:extLst>
          </p:cNvPr>
          <p:cNvCxnSpPr>
            <a:cxnSpLocks/>
          </p:cNvCxnSpPr>
          <p:nvPr/>
        </p:nvCxnSpPr>
        <p:spPr bwMode="auto">
          <a:xfrm>
            <a:off x="10587910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CD2CCF5C-9EA6-5A78-1C8F-1CDA4C2B6698}"/>
              </a:ext>
            </a:extLst>
          </p:cNvPr>
          <p:cNvCxnSpPr>
            <a:cxnSpLocks/>
          </p:cNvCxnSpPr>
          <p:nvPr/>
        </p:nvCxnSpPr>
        <p:spPr bwMode="auto">
          <a:xfrm>
            <a:off x="10821131" y="308336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A8F352C2-5F6B-8B6C-B264-DDF23CB5150D}"/>
              </a:ext>
            </a:extLst>
          </p:cNvPr>
          <p:cNvSpPr txBox="1"/>
          <p:nvPr/>
        </p:nvSpPr>
        <p:spPr bwMode="auto">
          <a:xfrm>
            <a:off x="7315931" y="1240706"/>
            <a:ext cx="3512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subgroup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49C1A32-8E8A-648B-68A9-01B5CE15BD2E}"/>
              </a:ext>
            </a:extLst>
          </p:cNvPr>
          <p:cNvSpPr txBox="1"/>
          <p:nvPr/>
        </p:nvSpPr>
        <p:spPr bwMode="auto">
          <a:xfrm>
            <a:off x="7302077" y="3298568"/>
            <a:ext cx="3525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Months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178A784F-C467-EEA0-F01B-B7B5C91660D6}"/>
              </a:ext>
            </a:extLst>
          </p:cNvPr>
          <p:cNvSpPr txBox="1"/>
          <p:nvPr/>
        </p:nvSpPr>
        <p:spPr bwMode="auto">
          <a:xfrm rot="16200000">
            <a:off x="5944331" y="2133231"/>
            <a:ext cx="1655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rPFS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by IRR (%)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C8781C9-508B-F60D-FC2D-59F33F8CF561}"/>
              </a:ext>
            </a:extLst>
          </p:cNvPr>
          <p:cNvSpPr txBox="1"/>
          <p:nvPr/>
        </p:nvSpPr>
        <p:spPr bwMode="auto">
          <a:xfrm>
            <a:off x="6727113" y="1379251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DBC33FC-B8C9-051E-7844-E880D24380D9}"/>
              </a:ext>
            </a:extLst>
          </p:cNvPr>
          <p:cNvSpPr txBox="1"/>
          <p:nvPr/>
        </p:nvSpPr>
        <p:spPr bwMode="auto">
          <a:xfrm>
            <a:off x="6727113" y="1689593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80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1C91BAA-9430-5F69-44CF-AB1FD20FA5A2}"/>
              </a:ext>
            </a:extLst>
          </p:cNvPr>
          <p:cNvSpPr txBox="1"/>
          <p:nvPr/>
        </p:nvSpPr>
        <p:spPr bwMode="auto">
          <a:xfrm>
            <a:off x="6877055" y="1999935"/>
            <a:ext cx="452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4DAAC0F-FF8A-0F2F-1B98-7FB9EC9F4C12}"/>
              </a:ext>
            </a:extLst>
          </p:cNvPr>
          <p:cNvSpPr txBox="1"/>
          <p:nvPr/>
        </p:nvSpPr>
        <p:spPr bwMode="auto">
          <a:xfrm>
            <a:off x="6837726" y="2310277"/>
            <a:ext cx="492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C92E9A3-A0FD-FB23-2660-769610FDDF67}"/>
              </a:ext>
            </a:extLst>
          </p:cNvPr>
          <p:cNvSpPr txBox="1"/>
          <p:nvPr/>
        </p:nvSpPr>
        <p:spPr bwMode="auto">
          <a:xfrm>
            <a:off x="6727113" y="2620619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BE39A1F-419E-1AEF-B368-D97881AD7498}"/>
              </a:ext>
            </a:extLst>
          </p:cNvPr>
          <p:cNvSpPr txBox="1"/>
          <p:nvPr/>
        </p:nvSpPr>
        <p:spPr bwMode="auto">
          <a:xfrm>
            <a:off x="6727113" y="2930960"/>
            <a:ext cx="602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457823A-935D-4C5B-580A-EEB90D535DE3}"/>
              </a:ext>
            </a:extLst>
          </p:cNvPr>
          <p:cNvSpPr txBox="1"/>
          <p:nvPr/>
        </p:nvSpPr>
        <p:spPr bwMode="auto">
          <a:xfrm>
            <a:off x="10606387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F2BDA00-70A3-E7B6-F3F2-49D7B397AF58}"/>
              </a:ext>
            </a:extLst>
          </p:cNvPr>
          <p:cNvSpPr txBox="1"/>
          <p:nvPr/>
        </p:nvSpPr>
        <p:spPr bwMode="auto">
          <a:xfrm>
            <a:off x="7108115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B27E67C-CFAA-816B-72AD-35154C997743}"/>
              </a:ext>
            </a:extLst>
          </p:cNvPr>
          <p:cNvSpPr txBox="1"/>
          <p:nvPr/>
        </p:nvSpPr>
        <p:spPr bwMode="auto">
          <a:xfrm>
            <a:off x="7341333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5614347D-5FA6-C7E6-FD62-88F9C56093E2}"/>
              </a:ext>
            </a:extLst>
          </p:cNvPr>
          <p:cNvSpPr txBox="1"/>
          <p:nvPr/>
        </p:nvSpPr>
        <p:spPr bwMode="auto">
          <a:xfrm>
            <a:off x="7574551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37B2296-59DA-AFD8-95FC-F831EA728393}"/>
              </a:ext>
            </a:extLst>
          </p:cNvPr>
          <p:cNvSpPr txBox="1"/>
          <p:nvPr/>
        </p:nvSpPr>
        <p:spPr bwMode="auto">
          <a:xfrm>
            <a:off x="7807769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CBC7A94-B713-2811-4D68-6CF483E913CD}"/>
              </a:ext>
            </a:extLst>
          </p:cNvPr>
          <p:cNvSpPr txBox="1"/>
          <p:nvPr/>
        </p:nvSpPr>
        <p:spPr bwMode="auto">
          <a:xfrm>
            <a:off x="8040987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37E0C38B-A737-C4E3-1FDB-F7F4AA778D46}"/>
              </a:ext>
            </a:extLst>
          </p:cNvPr>
          <p:cNvSpPr txBox="1"/>
          <p:nvPr/>
        </p:nvSpPr>
        <p:spPr bwMode="auto">
          <a:xfrm>
            <a:off x="8274205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D09F792-E00D-7140-3B4A-3D1ABCCB7C94}"/>
              </a:ext>
            </a:extLst>
          </p:cNvPr>
          <p:cNvSpPr txBox="1"/>
          <p:nvPr/>
        </p:nvSpPr>
        <p:spPr bwMode="auto">
          <a:xfrm>
            <a:off x="8507423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6773EF0-8B26-F21F-A7AA-C9F44B89BDBE}"/>
              </a:ext>
            </a:extLst>
          </p:cNvPr>
          <p:cNvSpPr txBox="1"/>
          <p:nvPr/>
        </p:nvSpPr>
        <p:spPr bwMode="auto">
          <a:xfrm>
            <a:off x="8740641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1C932CE-494B-C67F-59A5-DCB218A54527}"/>
              </a:ext>
            </a:extLst>
          </p:cNvPr>
          <p:cNvSpPr txBox="1"/>
          <p:nvPr/>
        </p:nvSpPr>
        <p:spPr bwMode="auto">
          <a:xfrm>
            <a:off x="8973859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28F154E-8282-0D8C-81BC-8096F6B1EE84}"/>
              </a:ext>
            </a:extLst>
          </p:cNvPr>
          <p:cNvSpPr txBox="1"/>
          <p:nvPr/>
        </p:nvSpPr>
        <p:spPr bwMode="auto">
          <a:xfrm>
            <a:off x="9207077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4A4AFE5-89D7-6E31-D23A-C5CDB23BF0AF}"/>
              </a:ext>
            </a:extLst>
          </p:cNvPr>
          <p:cNvSpPr txBox="1"/>
          <p:nvPr/>
        </p:nvSpPr>
        <p:spPr bwMode="auto">
          <a:xfrm>
            <a:off x="9440295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4BDB2B09-7690-A9CC-5F6F-173E5F1A3CC8}"/>
              </a:ext>
            </a:extLst>
          </p:cNvPr>
          <p:cNvSpPr txBox="1"/>
          <p:nvPr/>
        </p:nvSpPr>
        <p:spPr bwMode="auto">
          <a:xfrm>
            <a:off x="9673513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9447EC7-9A6D-4503-5307-DB3FD66BB2AA}"/>
              </a:ext>
            </a:extLst>
          </p:cNvPr>
          <p:cNvSpPr txBox="1"/>
          <p:nvPr/>
        </p:nvSpPr>
        <p:spPr bwMode="auto">
          <a:xfrm>
            <a:off x="9906731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D3631A05-726D-2DC6-E0DC-EC61E4E89042}"/>
              </a:ext>
            </a:extLst>
          </p:cNvPr>
          <p:cNvSpPr txBox="1"/>
          <p:nvPr/>
        </p:nvSpPr>
        <p:spPr bwMode="auto">
          <a:xfrm>
            <a:off x="10139949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923CFC5-9004-BFB2-CC39-86D9DCA38AE3}"/>
              </a:ext>
            </a:extLst>
          </p:cNvPr>
          <p:cNvSpPr txBox="1"/>
          <p:nvPr/>
        </p:nvSpPr>
        <p:spPr bwMode="auto">
          <a:xfrm>
            <a:off x="10373167" y="3077819"/>
            <a:ext cx="4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EF2BFFB-FC08-1EDC-CFC5-830AC9F74B1E}"/>
              </a:ext>
            </a:extLst>
          </p:cNvPr>
          <p:cNvGrpSpPr/>
          <p:nvPr/>
        </p:nvGrpSpPr>
        <p:grpSpPr>
          <a:xfrm>
            <a:off x="6095830" y="3455844"/>
            <a:ext cx="4460674" cy="507831"/>
            <a:chOff x="359317" y="3513516"/>
            <a:chExt cx="4460674" cy="507831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957350D7-5798-0B2E-DB07-0FF42048185E}"/>
                </a:ext>
              </a:extLst>
            </p:cNvPr>
            <p:cNvSpPr txBox="1"/>
            <p:nvPr/>
          </p:nvSpPr>
          <p:spPr bwMode="auto">
            <a:xfrm>
              <a:off x="359317" y="3513516"/>
              <a:ext cx="1143901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Patients at risk, n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Rucaparib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PC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3F74AF9-91BC-202A-E07C-4387FBB6DAB0}"/>
                </a:ext>
              </a:extLst>
            </p:cNvPr>
            <p:cNvSpPr txBox="1"/>
            <p:nvPr/>
          </p:nvSpPr>
          <p:spPr bwMode="auto">
            <a:xfrm>
              <a:off x="1385454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69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34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4A6F4210-1E10-5029-76F7-6E7BB7C50854}"/>
                </a:ext>
              </a:extLst>
            </p:cNvPr>
            <p:cNvSpPr txBox="1"/>
            <p:nvPr/>
          </p:nvSpPr>
          <p:spPr bwMode="auto">
            <a:xfrm>
              <a:off x="1618210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51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5C3675E-D374-3105-AB21-F8D666D26B37}"/>
                </a:ext>
              </a:extLst>
            </p:cNvPr>
            <p:cNvSpPr txBox="1"/>
            <p:nvPr/>
          </p:nvSpPr>
          <p:spPr bwMode="auto">
            <a:xfrm>
              <a:off x="1850966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31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871F1996-82CA-F149-5FCF-71D190EC589F}"/>
                </a:ext>
              </a:extLst>
            </p:cNvPr>
            <p:cNvSpPr txBox="1"/>
            <p:nvPr/>
          </p:nvSpPr>
          <p:spPr bwMode="auto">
            <a:xfrm>
              <a:off x="2083722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844EA755-F577-28A2-237A-F7920749647E}"/>
                </a:ext>
              </a:extLst>
            </p:cNvPr>
            <p:cNvSpPr txBox="1"/>
            <p:nvPr/>
          </p:nvSpPr>
          <p:spPr bwMode="auto">
            <a:xfrm>
              <a:off x="2316478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CA27969-B71F-36EB-7965-66A8F4BFFE9D}"/>
                </a:ext>
              </a:extLst>
            </p:cNvPr>
            <p:cNvSpPr txBox="1"/>
            <p:nvPr/>
          </p:nvSpPr>
          <p:spPr bwMode="auto">
            <a:xfrm>
              <a:off x="2549234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10B5410-C3B5-6C5B-3DF2-4B28905C725B}"/>
                </a:ext>
              </a:extLst>
            </p:cNvPr>
            <p:cNvSpPr txBox="1"/>
            <p:nvPr/>
          </p:nvSpPr>
          <p:spPr bwMode="auto">
            <a:xfrm>
              <a:off x="2781990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494D2A8B-1279-5421-C296-E8AC4FAD8580}"/>
                </a:ext>
              </a:extLst>
            </p:cNvPr>
            <p:cNvSpPr txBox="1"/>
            <p:nvPr/>
          </p:nvSpPr>
          <p:spPr bwMode="auto">
            <a:xfrm>
              <a:off x="3014746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6E135D8-19C0-29E1-4231-8177A67AC4E7}"/>
                </a:ext>
              </a:extLst>
            </p:cNvPr>
            <p:cNvSpPr txBox="1"/>
            <p:nvPr/>
          </p:nvSpPr>
          <p:spPr bwMode="auto">
            <a:xfrm>
              <a:off x="3247502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A76416E5-3EC9-6ACD-66A7-824A77F73CEE}"/>
                </a:ext>
              </a:extLst>
            </p:cNvPr>
            <p:cNvSpPr txBox="1"/>
            <p:nvPr/>
          </p:nvSpPr>
          <p:spPr bwMode="auto">
            <a:xfrm>
              <a:off x="3480258" y="3652015"/>
              <a:ext cx="4087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1825B43A-D605-2EF8-849E-637ED36A9EF8}"/>
                </a:ext>
              </a:extLst>
            </p:cNvPr>
            <p:cNvSpPr txBox="1"/>
            <p:nvPr/>
          </p:nvSpPr>
          <p:spPr bwMode="auto">
            <a:xfrm>
              <a:off x="3713014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B6A3B1C9-91EA-532B-2011-A967E0526B60}"/>
                </a:ext>
              </a:extLst>
            </p:cNvPr>
            <p:cNvSpPr txBox="1"/>
            <p:nvPr/>
          </p:nvSpPr>
          <p:spPr bwMode="auto">
            <a:xfrm>
              <a:off x="3945770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AF7CC4FA-CCA8-3F58-C32C-513AB84E8F33}"/>
                </a:ext>
              </a:extLst>
            </p:cNvPr>
            <p:cNvSpPr txBox="1"/>
            <p:nvPr/>
          </p:nvSpPr>
          <p:spPr bwMode="auto">
            <a:xfrm>
              <a:off x="4178526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3E928266-B99D-25ED-3452-E3A9CA05E793}"/>
                </a:ext>
              </a:extLst>
            </p:cNvPr>
            <p:cNvSpPr txBox="1"/>
            <p:nvPr/>
          </p:nvSpPr>
          <p:spPr bwMode="auto">
            <a:xfrm>
              <a:off x="4411282" y="3652015"/>
              <a:ext cx="4087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19CF15E-EB40-E696-DEE7-16FF136F9152}"/>
              </a:ext>
            </a:extLst>
          </p:cNvPr>
          <p:cNvGrpSpPr/>
          <p:nvPr/>
        </p:nvGrpSpPr>
        <p:grpSpPr>
          <a:xfrm>
            <a:off x="9276978" y="1582285"/>
            <a:ext cx="2384085" cy="887305"/>
            <a:chOff x="3752310" y="1692397"/>
            <a:chExt cx="2172240" cy="887305"/>
          </a:xfrm>
        </p:grpSpPr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34A032EF-6962-3C31-82EA-83116392C8BB}"/>
                </a:ext>
              </a:extLst>
            </p:cNvPr>
            <p:cNvSpPr txBox="1"/>
            <p:nvPr/>
          </p:nvSpPr>
          <p:spPr bwMode="auto">
            <a:xfrm>
              <a:off x="3752310" y="1822572"/>
              <a:ext cx="1851566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Rucaparib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PC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Log-rank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= .84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HR (95% CI): 0.95 (0.59-1.52)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25A0801C-F6F4-9897-7C01-1CC23C9D3366}"/>
                </a:ext>
              </a:extLst>
            </p:cNvPr>
            <p:cNvSpPr txBox="1"/>
            <p:nvPr/>
          </p:nvSpPr>
          <p:spPr bwMode="auto">
            <a:xfrm>
              <a:off x="4384135" y="1692397"/>
              <a:ext cx="959390" cy="590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Median,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8.1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6.8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8E7539F8-878C-3D74-BFDA-5594D51F8E80}"/>
                </a:ext>
              </a:extLst>
            </p:cNvPr>
            <p:cNvSpPr txBox="1"/>
            <p:nvPr/>
          </p:nvSpPr>
          <p:spPr bwMode="auto">
            <a:xfrm>
              <a:off x="5196935" y="1692397"/>
              <a:ext cx="727615" cy="590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95% CI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5.5-8.3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4.0-10.4</a:t>
              </a:r>
            </a:p>
          </p:txBody>
        </p:sp>
      </p:grpSp>
      <p:sp>
        <p:nvSpPr>
          <p:cNvPr id="227" name="Freeform 226">
            <a:extLst>
              <a:ext uri="{FF2B5EF4-FFF2-40B4-BE49-F238E27FC236}">
                <a16:creationId xmlns:a16="http://schemas.microsoft.com/office/drawing/2014/main" id="{C1C3F65B-7FBD-B62C-017C-3BF01859BB50}"/>
              </a:ext>
            </a:extLst>
          </p:cNvPr>
          <p:cNvSpPr/>
          <p:nvPr/>
        </p:nvSpPr>
        <p:spPr bwMode="auto">
          <a:xfrm>
            <a:off x="1833829" y="1669629"/>
            <a:ext cx="1457325" cy="1323975"/>
          </a:xfrm>
          <a:custGeom>
            <a:avLst/>
            <a:gdLst>
              <a:gd name="connsiteX0" fmla="*/ 1457325 w 1457325"/>
              <a:gd name="connsiteY0" fmla="*/ 1323975 h 1323975"/>
              <a:gd name="connsiteX1" fmla="*/ 1362075 w 1457325"/>
              <a:gd name="connsiteY1" fmla="*/ 1323975 h 1323975"/>
              <a:gd name="connsiteX2" fmla="*/ 1362075 w 1457325"/>
              <a:gd name="connsiteY2" fmla="*/ 1212850 h 1323975"/>
              <a:gd name="connsiteX3" fmla="*/ 904875 w 1457325"/>
              <a:gd name="connsiteY3" fmla="*/ 1212850 h 1323975"/>
              <a:gd name="connsiteX4" fmla="*/ 904875 w 1457325"/>
              <a:gd name="connsiteY4" fmla="*/ 1184275 h 1323975"/>
              <a:gd name="connsiteX5" fmla="*/ 787400 w 1457325"/>
              <a:gd name="connsiteY5" fmla="*/ 1184275 h 1323975"/>
              <a:gd name="connsiteX6" fmla="*/ 787400 w 1457325"/>
              <a:gd name="connsiteY6" fmla="*/ 1155700 h 1323975"/>
              <a:gd name="connsiteX7" fmla="*/ 787400 w 1457325"/>
              <a:gd name="connsiteY7" fmla="*/ 1155700 h 1323975"/>
              <a:gd name="connsiteX8" fmla="*/ 755650 w 1457325"/>
              <a:gd name="connsiteY8" fmla="*/ 1155700 h 1323975"/>
              <a:gd name="connsiteX9" fmla="*/ 755650 w 1457325"/>
              <a:gd name="connsiteY9" fmla="*/ 1120775 h 1323975"/>
              <a:gd name="connsiteX10" fmla="*/ 727075 w 1457325"/>
              <a:gd name="connsiteY10" fmla="*/ 1120775 h 1323975"/>
              <a:gd name="connsiteX11" fmla="*/ 727075 w 1457325"/>
              <a:gd name="connsiteY11" fmla="*/ 1092200 h 1323975"/>
              <a:gd name="connsiteX12" fmla="*/ 727075 w 1457325"/>
              <a:gd name="connsiteY12" fmla="*/ 1092200 h 1323975"/>
              <a:gd name="connsiteX13" fmla="*/ 727075 w 1457325"/>
              <a:gd name="connsiteY13" fmla="*/ 1092200 h 1323975"/>
              <a:gd name="connsiteX14" fmla="*/ 727075 w 1457325"/>
              <a:gd name="connsiteY14" fmla="*/ 1092200 h 1323975"/>
              <a:gd name="connsiteX15" fmla="*/ 727075 w 1457325"/>
              <a:gd name="connsiteY15" fmla="*/ 1092200 h 1323975"/>
              <a:gd name="connsiteX16" fmla="*/ 701675 w 1457325"/>
              <a:gd name="connsiteY16" fmla="*/ 1092200 h 1323975"/>
              <a:gd name="connsiteX17" fmla="*/ 701675 w 1457325"/>
              <a:gd name="connsiteY17" fmla="*/ 1019175 h 1323975"/>
              <a:gd name="connsiteX18" fmla="*/ 695325 w 1457325"/>
              <a:gd name="connsiteY18" fmla="*/ 1019175 h 1323975"/>
              <a:gd name="connsiteX19" fmla="*/ 695325 w 1457325"/>
              <a:gd name="connsiteY19" fmla="*/ 974725 h 1323975"/>
              <a:gd name="connsiteX20" fmla="*/ 635000 w 1457325"/>
              <a:gd name="connsiteY20" fmla="*/ 974725 h 1323975"/>
              <a:gd name="connsiteX21" fmla="*/ 635000 w 1457325"/>
              <a:gd name="connsiteY21" fmla="*/ 974725 h 1323975"/>
              <a:gd name="connsiteX22" fmla="*/ 635000 w 1457325"/>
              <a:gd name="connsiteY22" fmla="*/ 949325 h 1323975"/>
              <a:gd name="connsiteX23" fmla="*/ 612775 w 1457325"/>
              <a:gd name="connsiteY23" fmla="*/ 949325 h 1323975"/>
              <a:gd name="connsiteX24" fmla="*/ 612775 w 1457325"/>
              <a:gd name="connsiteY24" fmla="*/ 923925 h 1323975"/>
              <a:gd name="connsiteX25" fmla="*/ 542925 w 1457325"/>
              <a:gd name="connsiteY25" fmla="*/ 923925 h 1323975"/>
              <a:gd name="connsiteX26" fmla="*/ 542925 w 1457325"/>
              <a:gd name="connsiteY26" fmla="*/ 901700 h 1323975"/>
              <a:gd name="connsiteX27" fmla="*/ 533400 w 1457325"/>
              <a:gd name="connsiteY27" fmla="*/ 901700 h 1323975"/>
              <a:gd name="connsiteX28" fmla="*/ 533400 w 1457325"/>
              <a:gd name="connsiteY28" fmla="*/ 869950 h 1323975"/>
              <a:gd name="connsiteX29" fmla="*/ 501650 w 1457325"/>
              <a:gd name="connsiteY29" fmla="*/ 869950 h 1323975"/>
              <a:gd name="connsiteX30" fmla="*/ 501650 w 1457325"/>
              <a:gd name="connsiteY30" fmla="*/ 819150 h 1323975"/>
              <a:gd name="connsiteX31" fmla="*/ 488950 w 1457325"/>
              <a:gd name="connsiteY31" fmla="*/ 819150 h 1323975"/>
              <a:gd name="connsiteX32" fmla="*/ 488950 w 1457325"/>
              <a:gd name="connsiteY32" fmla="*/ 752475 h 1323975"/>
              <a:gd name="connsiteX33" fmla="*/ 447675 w 1457325"/>
              <a:gd name="connsiteY33" fmla="*/ 752475 h 1323975"/>
              <a:gd name="connsiteX34" fmla="*/ 447675 w 1457325"/>
              <a:gd name="connsiteY34" fmla="*/ 723900 h 1323975"/>
              <a:gd name="connsiteX35" fmla="*/ 428625 w 1457325"/>
              <a:gd name="connsiteY35" fmla="*/ 723900 h 1323975"/>
              <a:gd name="connsiteX36" fmla="*/ 428625 w 1457325"/>
              <a:gd name="connsiteY36" fmla="*/ 723900 h 1323975"/>
              <a:gd name="connsiteX37" fmla="*/ 428625 w 1457325"/>
              <a:gd name="connsiteY37" fmla="*/ 723900 h 1323975"/>
              <a:gd name="connsiteX38" fmla="*/ 428625 w 1457325"/>
              <a:gd name="connsiteY38" fmla="*/ 701675 h 1323975"/>
              <a:gd name="connsiteX39" fmla="*/ 396875 w 1457325"/>
              <a:gd name="connsiteY39" fmla="*/ 701675 h 1323975"/>
              <a:gd name="connsiteX40" fmla="*/ 396875 w 1457325"/>
              <a:gd name="connsiteY40" fmla="*/ 666750 h 1323975"/>
              <a:gd name="connsiteX41" fmla="*/ 342900 w 1457325"/>
              <a:gd name="connsiteY41" fmla="*/ 666750 h 1323975"/>
              <a:gd name="connsiteX42" fmla="*/ 342900 w 1457325"/>
              <a:gd name="connsiteY42" fmla="*/ 615950 h 1323975"/>
              <a:gd name="connsiteX43" fmla="*/ 307975 w 1457325"/>
              <a:gd name="connsiteY43" fmla="*/ 615950 h 1323975"/>
              <a:gd name="connsiteX44" fmla="*/ 307975 w 1457325"/>
              <a:gd name="connsiteY44" fmla="*/ 603250 h 1323975"/>
              <a:gd name="connsiteX45" fmla="*/ 298450 w 1457325"/>
              <a:gd name="connsiteY45" fmla="*/ 603250 h 1323975"/>
              <a:gd name="connsiteX46" fmla="*/ 298450 w 1457325"/>
              <a:gd name="connsiteY46" fmla="*/ 523875 h 1323975"/>
              <a:gd name="connsiteX47" fmla="*/ 269875 w 1457325"/>
              <a:gd name="connsiteY47" fmla="*/ 523875 h 1323975"/>
              <a:gd name="connsiteX48" fmla="*/ 269875 w 1457325"/>
              <a:gd name="connsiteY48" fmla="*/ 434975 h 1323975"/>
              <a:gd name="connsiteX49" fmla="*/ 190500 w 1457325"/>
              <a:gd name="connsiteY49" fmla="*/ 434975 h 1323975"/>
              <a:gd name="connsiteX50" fmla="*/ 190500 w 1457325"/>
              <a:gd name="connsiteY50" fmla="*/ 387350 h 1323975"/>
              <a:gd name="connsiteX51" fmla="*/ 142875 w 1457325"/>
              <a:gd name="connsiteY51" fmla="*/ 387350 h 1323975"/>
              <a:gd name="connsiteX52" fmla="*/ 142875 w 1457325"/>
              <a:gd name="connsiteY52" fmla="*/ 330200 h 1323975"/>
              <a:gd name="connsiteX53" fmla="*/ 130175 w 1457325"/>
              <a:gd name="connsiteY53" fmla="*/ 330200 h 1323975"/>
              <a:gd name="connsiteX54" fmla="*/ 82550 w 1457325"/>
              <a:gd name="connsiteY54" fmla="*/ 244475 h 1323975"/>
              <a:gd name="connsiteX55" fmla="*/ 76200 w 1457325"/>
              <a:gd name="connsiteY55" fmla="*/ 209550 h 1323975"/>
              <a:gd name="connsiteX56" fmla="*/ 25400 w 1457325"/>
              <a:gd name="connsiteY56" fmla="*/ 209550 h 1323975"/>
              <a:gd name="connsiteX57" fmla="*/ 6350 w 1457325"/>
              <a:gd name="connsiteY57" fmla="*/ 155575 h 1323975"/>
              <a:gd name="connsiteX58" fmla="*/ 9525 w 1457325"/>
              <a:gd name="connsiteY58" fmla="*/ 123825 h 1323975"/>
              <a:gd name="connsiteX59" fmla="*/ 0 w 1457325"/>
              <a:gd name="connsiteY59" fmla="*/ 123825 h 1323975"/>
              <a:gd name="connsiteX60" fmla="*/ 0 w 1457325"/>
              <a:gd name="connsiteY60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457325" h="1323975">
                <a:moveTo>
                  <a:pt x="1457325" y="1323975"/>
                </a:moveTo>
                <a:lnTo>
                  <a:pt x="1362075" y="1323975"/>
                </a:lnTo>
                <a:lnTo>
                  <a:pt x="1362075" y="1212850"/>
                </a:lnTo>
                <a:lnTo>
                  <a:pt x="904875" y="1212850"/>
                </a:lnTo>
                <a:lnTo>
                  <a:pt x="904875" y="1184275"/>
                </a:lnTo>
                <a:lnTo>
                  <a:pt x="787400" y="1184275"/>
                </a:lnTo>
                <a:lnTo>
                  <a:pt x="787400" y="1155700"/>
                </a:lnTo>
                <a:lnTo>
                  <a:pt x="787400" y="1155700"/>
                </a:lnTo>
                <a:lnTo>
                  <a:pt x="755650" y="1155700"/>
                </a:lnTo>
                <a:lnTo>
                  <a:pt x="755650" y="1120775"/>
                </a:lnTo>
                <a:lnTo>
                  <a:pt x="727075" y="1120775"/>
                </a:lnTo>
                <a:lnTo>
                  <a:pt x="727075" y="1092200"/>
                </a:lnTo>
                <a:lnTo>
                  <a:pt x="727075" y="1092200"/>
                </a:lnTo>
                <a:lnTo>
                  <a:pt x="727075" y="1092200"/>
                </a:lnTo>
                <a:lnTo>
                  <a:pt x="727075" y="1092200"/>
                </a:lnTo>
                <a:lnTo>
                  <a:pt x="727075" y="1092200"/>
                </a:lnTo>
                <a:lnTo>
                  <a:pt x="701675" y="1092200"/>
                </a:lnTo>
                <a:lnTo>
                  <a:pt x="701675" y="1019175"/>
                </a:lnTo>
                <a:lnTo>
                  <a:pt x="695325" y="1019175"/>
                </a:lnTo>
                <a:lnTo>
                  <a:pt x="695325" y="974725"/>
                </a:lnTo>
                <a:lnTo>
                  <a:pt x="635000" y="974725"/>
                </a:lnTo>
                <a:lnTo>
                  <a:pt x="635000" y="974725"/>
                </a:lnTo>
                <a:lnTo>
                  <a:pt x="635000" y="949325"/>
                </a:lnTo>
                <a:lnTo>
                  <a:pt x="612775" y="949325"/>
                </a:lnTo>
                <a:lnTo>
                  <a:pt x="612775" y="923925"/>
                </a:lnTo>
                <a:lnTo>
                  <a:pt x="542925" y="923925"/>
                </a:lnTo>
                <a:lnTo>
                  <a:pt x="542925" y="901700"/>
                </a:lnTo>
                <a:lnTo>
                  <a:pt x="533400" y="901700"/>
                </a:lnTo>
                <a:lnTo>
                  <a:pt x="533400" y="869950"/>
                </a:lnTo>
                <a:lnTo>
                  <a:pt x="501650" y="869950"/>
                </a:lnTo>
                <a:lnTo>
                  <a:pt x="501650" y="819150"/>
                </a:lnTo>
                <a:lnTo>
                  <a:pt x="488950" y="819150"/>
                </a:lnTo>
                <a:lnTo>
                  <a:pt x="488950" y="752475"/>
                </a:lnTo>
                <a:lnTo>
                  <a:pt x="447675" y="752475"/>
                </a:lnTo>
                <a:lnTo>
                  <a:pt x="447675" y="723900"/>
                </a:lnTo>
                <a:lnTo>
                  <a:pt x="428625" y="723900"/>
                </a:lnTo>
                <a:lnTo>
                  <a:pt x="428625" y="723900"/>
                </a:lnTo>
                <a:lnTo>
                  <a:pt x="428625" y="723900"/>
                </a:lnTo>
                <a:lnTo>
                  <a:pt x="428625" y="701675"/>
                </a:lnTo>
                <a:lnTo>
                  <a:pt x="396875" y="701675"/>
                </a:lnTo>
                <a:lnTo>
                  <a:pt x="396875" y="666750"/>
                </a:lnTo>
                <a:lnTo>
                  <a:pt x="342900" y="666750"/>
                </a:lnTo>
                <a:lnTo>
                  <a:pt x="342900" y="615950"/>
                </a:lnTo>
                <a:lnTo>
                  <a:pt x="307975" y="615950"/>
                </a:lnTo>
                <a:lnTo>
                  <a:pt x="307975" y="603250"/>
                </a:lnTo>
                <a:lnTo>
                  <a:pt x="298450" y="603250"/>
                </a:lnTo>
                <a:lnTo>
                  <a:pt x="298450" y="523875"/>
                </a:lnTo>
                <a:lnTo>
                  <a:pt x="269875" y="523875"/>
                </a:lnTo>
                <a:lnTo>
                  <a:pt x="269875" y="434975"/>
                </a:lnTo>
                <a:lnTo>
                  <a:pt x="190500" y="434975"/>
                </a:lnTo>
                <a:lnTo>
                  <a:pt x="190500" y="387350"/>
                </a:lnTo>
                <a:lnTo>
                  <a:pt x="142875" y="387350"/>
                </a:lnTo>
                <a:lnTo>
                  <a:pt x="142875" y="330200"/>
                </a:lnTo>
                <a:lnTo>
                  <a:pt x="130175" y="330200"/>
                </a:lnTo>
                <a:lnTo>
                  <a:pt x="82550" y="244475"/>
                </a:lnTo>
                <a:lnTo>
                  <a:pt x="76200" y="209550"/>
                </a:lnTo>
                <a:lnTo>
                  <a:pt x="25400" y="209550"/>
                </a:lnTo>
                <a:lnTo>
                  <a:pt x="6350" y="155575"/>
                </a:lnTo>
                <a:lnTo>
                  <a:pt x="9525" y="123825"/>
                </a:lnTo>
                <a:lnTo>
                  <a:pt x="0" y="123825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Freeform 227">
            <a:extLst>
              <a:ext uri="{FF2B5EF4-FFF2-40B4-BE49-F238E27FC236}">
                <a16:creationId xmlns:a16="http://schemas.microsoft.com/office/drawing/2014/main" id="{A29A31BA-F1EF-C5F4-5E29-E5C9E366309E}"/>
              </a:ext>
            </a:extLst>
          </p:cNvPr>
          <p:cNvSpPr/>
          <p:nvPr/>
        </p:nvSpPr>
        <p:spPr bwMode="auto">
          <a:xfrm>
            <a:off x="1675079" y="1545804"/>
            <a:ext cx="3457575" cy="1400175"/>
          </a:xfrm>
          <a:custGeom>
            <a:avLst/>
            <a:gdLst>
              <a:gd name="connsiteX0" fmla="*/ 3457575 w 3457575"/>
              <a:gd name="connsiteY0" fmla="*/ 1400175 h 1400175"/>
              <a:gd name="connsiteX1" fmla="*/ 2806700 w 3457575"/>
              <a:gd name="connsiteY1" fmla="*/ 1400175 h 1400175"/>
              <a:gd name="connsiteX2" fmla="*/ 2806700 w 3457575"/>
              <a:gd name="connsiteY2" fmla="*/ 1346200 h 1400175"/>
              <a:gd name="connsiteX3" fmla="*/ 2590800 w 3457575"/>
              <a:gd name="connsiteY3" fmla="*/ 1346200 h 1400175"/>
              <a:gd name="connsiteX4" fmla="*/ 2590800 w 3457575"/>
              <a:gd name="connsiteY4" fmla="*/ 1301750 h 1400175"/>
              <a:gd name="connsiteX5" fmla="*/ 2174875 w 3457575"/>
              <a:gd name="connsiteY5" fmla="*/ 1301750 h 1400175"/>
              <a:gd name="connsiteX6" fmla="*/ 2174875 w 3457575"/>
              <a:gd name="connsiteY6" fmla="*/ 1301750 h 1400175"/>
              <a:gd name="connsiteX7" fmla="*/ 2174875 w 3457575"/>
              <a:gd name="connsiteY7" fmla="*/ 1301750 h 1400175"/>
              <a:gd name="connsiteX8" fmla="*/ 2174875 w 3457575"/>
              <a:gd name="connsiteY8" fmla="*/ 1279525 h 1400175"/>
              <a:gd name="connsiteX9" fmla="*/ 2079625 w 3457575"/>
              <a:gd name="connsiteY9" fmla="*/ 1279525 h 1400175"/>
              <a:gd name="connsiteX10" fmla="*/ 2079625 w 3457575"/>
              <a:gd name="connsiteY10" fmla="*/ 1247775 h 1400175"/>
              <a:gd name="connsiteX11" fmla="*/ 1943100 w 3457575"/>
              <a:gd name="connsiteY11" fmla="*/ 1247775 h 1400175"/>
              <a:gd name="connsiteX12" fmla="*/ 1943100 w 3457575"/>
              <a:gd name="connsiteY12" fmla="*/ 1247775 h 1400175"/>
              <a:gd name="connsiteX13" fmla="*/ 1943100 w 3457575"/>
              <a:gd name="connsiteY13" fmla="*/ 1219200 h 1400175"/>
              <a:gd name="connsiteX14" fmla="*/ 1860550 w 3457575"/>
              <a:gd name="connsiteY14" fmla="*/ 1219200 h 1400175"/>
              <a:gd name="connsiteX15" fmla="*/ 1860550 w 3457575"/>
              <a:gd name="connsiteY15" fmla="*/ 1219200 h 1400175"/>
              <a:gd name="connsiteX16" fmla="*/ 1863725 w 3457575"/>
              <a:gd name="connsiteY16" fmla="*/ 1187450 h 1400175"/>
              <a:gd name="connsiteX17" fmla="*/ 1625600 w 3457575"/>
              <a:gd name="connsiteY17" fmla="*/ 1187450 h 1400175"/>
              <a:gd name="connsiteX18" fmla="*/ 1625600 w 3457575"/>
              <a:gd name="connsiteY18" fmla="*/ 1174750 h 1400175"/>
              <a:gd name="connsiteX19" fmla="*/ 1539875 w 3457575"/>
              <a:gd name="connsiteY19" fmla="*/ 1174750 h 1400175"/>
              <a:gd name="connsiteX20" fmla="*/ 1539875 w 3457575"/>
              <a:gd name="connsiteY20" fmla="*/ 1139825 h 1400175"/>
              <a:gd name="connsiteX21" fmla="*/ 1504950 w 3457575"/>
              <a:gd name="connsiteY21" fmla="*/ 1139825 h 1400175"/>
              <a:gd name="connsiteX22" fmla="*/ 1504950 w 3457575"/>
              <a:gd name="connsiteY22" fmla="*/ 1082675 h 1400175"/>
              <a:gd name="connsiteX23" fmla="*/ 1371600 w 3457575"/>
              <a:gd name="connsiteY23" fmla="*/ 1082675 h 1400175"/>
              <a:gd name="connsiteX24" fmla="*/ 1371600 w 3457575"/>
              <a:gd name="connsiteY24" fmla="*/ 1057275 h 1400175"/>
              <a:gd name="connsiteX25" fmla="*/ 1298575 w 3457575"/>
              <a:gd name="connsiteY25" fmla="*/ 1057275 h 1400175"/>
              <a:gd name="connsiteX26" fmla="*/ 1298575 w 3457575"/>
              <a:gd name="connsiteY26" fmla="*/ 1006475 h 1400175"/>
              <a:gd name="connsiteX27" fmla="*/ 1279525 w 3457575"/>
              <a:gd name="connsiteY27" fmla="*/ 1006475 h 1400175"/>
              <a:gd name="connsiteX28" fmla="*/ 1279525 w 3457575"/>
              <a:gd name="connsiteY28" fmla="*/ 1006475 h 1400175"/>
              <a:gd name="connsiteX29" fmla="*/ 1279525 w 3457575"/>
              <a:gd name="connsiteY29" fmla="*/ 974725 h 1400175"/>
              <a:gd name="connsiteX30" fmla="*/ 1209675 w 3457575"/>
              <a:gd name="connsiteY30" fmla="*/ 974725 h 1400175"/>
              <a:gd name="connsiteX31" fmla="*/ 1209675 w 3457575"/>
              <a:gd name="connsiteY31" fmla="*/ 962025 h 1400175"/>
              <a:gd name="connsiteX32" fmla="*/ 1177925 w 3457575"/>
              <a:gd name="connsiteY32" fmla="*/ 962025 h 1400175"/>
              <a:gd name="connsiteX33" fmla="*/ 1177925 w 3457575"/>
              <a:gd name="connsiteY33" fmla="*/ 942975 h 1400175"/>
              <a:gd name="connsiteX34" fmla="*/ 1111250 w 3457575"/>
              <a:gd name="connsiteY34" fmla="*/ 942975 h 1400175"/>
              <a:gd name="connsiteX35" fmla="*/ 1111250 w 3457575"/>
              <a:gd name="connsiteY35" fmla="*/ 914400 h 1400175"/>
              <a:gd name="connsiteX36" fmla="*/ 1111250 w 3457575"/>
              <a:gd name="connsiteY36" fmla="*/ 914400 h 1400175"/>
              <a:gd name="connsiteX37" fmla="*/ 1085850 w 3457575"/>
              <a:gd name="connsiteY37" fmla="*/ 914400 h 1400175"/>
              <a:gd name="connsiteX38" fmla="*/ 1085850 w 3457575"/>
              <a:gd name="connsiteY38" fmla="*/ 914400 h 1400175"/>
              <a:gd name="connsiteX39" fmla="*/ 1066800 w 3457575"/>
              <a:gd name="connsiteY39" fmla="*/ 895350 h 1400175"/>
              <a:gd name="connsiteX40" fmla="*/ 1066800 w 3457575"/>
              <a:gd name="connsiteY40" fmla="*/ 876300 h 1400175"/>
              <a:gd name="connsiteX41" fmla="*/ 942975 w 3457575"/>
              <a:gd name="connsiteY41" fmla="*/ 876300 h 1400175"/>
              <a:gd name="connsiteX42" fmla="*/ 942975 w 3457575"/>
              <a:gd name="connsiteY42" fmla="*/ 857250 h 1400175"/>
              <a:gd name="connsiteX43" fmla="*/ 898525 w 3457575"/>
              <a:gd name="connsiteY43" fmla="*/ 857250 h 1400175"/>
              <a:gd name="connsiteX44" fmla="*/ 898525 w 3457575"/>
              <a:gd name="connsiteY44" fmla="*/ 815975 h 1400175"/>
              <a:gd name="connsiteX45" fmla="*/ 882650 w 3457575"/>
              <a:gd name="connsiteY45" fmla="*/ 815975 h 1400175"/>
              <a:gd name="connsiteX46" fmla="*/ 882650 w 3457575"/>
              <a:gd name="connsiteY46" fmla="*/ 746125 h 1400175"/>
              <a:gd name="connsiteX47" fmla="*/ 882650 w 3457575"/>
              <a:gd name="connsiteY47" fmla="*/ 746125 h 1400175"/>
              <a:gd name="connsiteX48" fmla="*/ 854075 w 3457575"/>
              <a:gd name="connsiteY48" fmla="*/ 746125 h 1400175"/>
              <a:gd name="connsiteX49" fmla="*/ 854075 w 3457575"/>
              <a:gd name="connsiteY49" fmla="*/ 685800 h 1400175"/>
              <a:gd name="connsiteX50" fmla="*/ 803275 w 3457575"/>
              <a:gd name="connsiteY50" fmla="*/ 685800 h 1400175"/>
              <a:gd name="connsiteX51" fmla="*/ 803275 w 3457575"/>
              <a:gd name="connsiteY51" fmla="*/ 669925 h 1400175"/>
              <a:gd name="connsiteX52" fmla="*/ 727075 w 3457575"/>
              <a:gd name="connsiteY52" fmla="*/ 669925 h 1400175"/>
              <a:gd name="connsiteX53" fmla="*/ 727075 w 3457575"/>
              <a:gd name="connsiteY53" fmla="*/ 638175 h 1400175"/>
              <a:gd name="connsiteX54" fmla="*/ 669925 w 3457575"/>
              <a:gd name="connsiteY54" fmla="*/ 638175 h 1400175"/>
              <a:gd name="connsiteX55" fmla="*/ 669925 w 3457575"/>
              <a:gd name="connsiteY55" fmla="*/ 609600 h 1400175"/>
              <a:gd name="connsiteX56" fmla="*/ 650875 w 3457575"/>
              <a:gd name="connsiteY56" fmla="*/ 609600 h 1400175"/>
              <a:gd name="connsiteX57" fmla="*/ 650875 w 3457575"/>
              <a:gd name="connsiteY57" fmla="*/ 530225 h 1400175"/>
              <a:gd name="connsiteX58" fmla="*/ 631825 w 3457575"/>
              <a:gd name="connsiteY58" fmla="*/ 530225 h 1400175"/>
              <a:gd name="connsiteX59" fmla="*/ 631825 w 3457575"/>
              <a:gd name="connsiteY59" fmla="*/ 434975 h 1400175"/>
              <a:gd name="connsiteX60" fmla="*/ 555625 w 3457575"/>
              <a:gd name="connsiteY60" fmla="*/ 434975 h 1400175"/>
              <a:gd name="connsiteX61" fmla="*/ 555625 w 3457575"/>
              <a:gd name="connsiteY61" fmla="*/ 400050 h 1400175"/>
              <a:gd name="connsiteX62" fmla="*/ 517525 w 3457575"/>
              <a:gd name="connsiteY62" fmla="*/ 400050 h 1400175"/>
              <a:gd name="connsiteX63" fmla="*/ 517525 w 3457575"/>
              <a:gd name="connsiteY63" fmla="*/ 400050 h 1400175"/>
              <a:gd name="connsiteX64" fmla="*/ 517525 w 3457575"/>
              <a:gd name="connsiteY64" fmla="*/ 371475 h 1400175"/>
              <a:gd name="connsiteX65" fmla="*/ 469900 w 3457575"/>
              <a:gd name="connsiteY65" fmla="*/ 371475 h 1400175"/>
              <a:gd name="connsiteX66" fmla="*/ 469900 w 3457575"/>
              <a:gd name="connsiteY66" fmla="*/ 365125 h 1400175"/>
              <a:gd name="connsiteX67" fmla="*/ 431800 w 3457575"/>
              <a:gd name="connsiteY67" fmla="*/ 365125 h 1400175"/>
              <a:gd name="connsiteX68" fmla="*/ 431800 w 3457575"/>
              <a:gd name="connsiteY68" fmla="*/ 304800 h 1400175"/>
              <a:gd name="connsiteX69" fmla="*/ 393700 w 3457575"/>
              <a:gd name="connsiteY69" fmla="*/ 304800 h 1400175"/>
              <a:gd name="connsiteX70" fmla="*/ 393700 w 3457575"/>
              <a:gd name="connsiteY70" fmla="*/ 285750 h 1400175"/>
              <a:gd name="connsiteX71" fmla="*/ 295275 w 3457575"/>
              <a:gd name="connsiteY71" fmla="*/ 285750 h 1400175"/>
              <a:gd name="connsiteX72" fmla="*/ 295275 w 3457575"/>
              <a:gd name="connsiteY72" fmla="*/ 196850 h 1400175"/>
              <a:gd name="connsiteX73" fmla="*/ 285750 w 3457575"/>
              <a:gd name="connsiteY73" fmla="*/ 196850 h 1400175"/>
              <a:gd name="connsiteX74" fmla="*/ 285750 w 3457575"/>
              <a:gd name="connsiteY74" fmla="*/ 149225 h 1400175"/>
              <a:gd name="connsiteX75" fmla="*/ 193675 w 3457575"/>
              <a:gd name="connsiteY75" fmla="*/ 149225 h 1400175"/>
              <a:gd name="connsiteX76" fmla="*/ 193675 w 3457575"/>
              <a:gd name="connsiteY76" fmla="*/ 149225 h 1400175"/>
              <a:gd name="connsiteX77" fmla="*/ 193675 w 3457575"/>
              <a:gd name="connsiteY77" fmla="*/ 117475 h 1400175"/>
              <a:gd name="connsiteX78" fmla="*/ 152400 w 3457575"/>
              <a:gd name="connsiteY78" fmla="*/ 117475 h 1400175"/>
              <a:gd name="connsiteX79" fmla="*/ 152400 w 3457575"/>
              <a:gd name="connsiteY79" fmla="*/ 25400 h 1400175"/>
              <a:gd name="connsiteX80" fmla="*/ 120650 w 3457575"/>
              <a:gd name="connsiteY80" fmla="*/ 25400 h 1400175"/>
              <a:gd name="connsiteX81" fmla="*/ 120650 w 3457575"/>
              <a:gd name="connsiteY81" fmla="*/ 15875 h 1400175"/>
              <a:gd name="connsiteX82" fmla="*/ 85725 w 3457575"/>
              <a:gd name="connsiteY82" fmla="*/ 15875 h 1400175"/>
              <a:gd name="connsiteX83" fmla="*/ 85725 w 3457575"/>
              <a:gd name="connsiteY83" fmla="*/ 0 h 1400175"/>
              <a:gd name="connsiteX84" fmla="*/ 0 w 3457575"/>
              <a:gd name="connsiteY8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457575" h="1400175">
                <a:moveTo>
                  <a:pt x="3457575" y="1400175"/>
                </a:moveTo>
                <a:lnTo>
                  <a:pt x="2806700" y="1400175"/>
                </a:lnTo>
                <a:lnTo>
                  <a:pt x="2806700" y="1346200"/>
                </a:lnTo>
                <a:lnTo>
                  <a:pt x="2590800" y="1346200"/>
                </a:lnTo>
                <a:lnTo>
                  <a:pt x="2590800" y="1301750"/>
                </a:lnTo>
                <a:lnTo>
                  <a:pt x="2174875" y="1301750"/>
                </a:lnTo>
                <a:lnTo>
                  <a:pt x="2174875" y="1301750"/>
                </a:lnTo>
                <a:lnTo>
                  <a:pt x="2174875" y="1301750"/>
                </a:lnTo>
                <a:lnTo>
                  <a:pt x="2174875" y="1279525"/>
                </a:lnTo>
                <a:lnTo>
                  <a:pt x="2079625" y="1279525"/>
                </a:lnTo>
                <a:lnTo>
                  <a:pt x="2079625" y="1247775"/>
                </a:lnTo>
                <a:lnTo>
                  <a:pt x="1943100" y="1247775"/>
                </a:lnTo>
                <a:lnTo>
                  <a:pt x="1943100" y="1247775"/>
                </a:lnTo>
                <a:lnTo>
                  <a:pt x="1943100" y="1219200"/>
                </a:lnTo>
                <a:lnTo>
                  <a:pt x="1860550" y="1219200"/>
                </a:lnTo>
                <a:lnTo>
                  <a:pt x="1860550" y="1219200"/>
                </a:lnTo>
                <a:lnTo>
                  <a:pt x="1863725" y="1187450"/>
                </a:lnTo>
                <a:lnTo>
                  <a:pt x="1625600" y="1187450"/>
                </a:lnTo>
                <a:lnTo>
                  <a:pt x="1625600" y="1174750"/>
                </a:lnTo>
                <a:lnTo>
                  <a:pt x="1539875" y="1174750"/>
                </a:lnTo>
                <a:lnTo>
                  <a:pt x="1539875" y="1139825"/>
                </a:lnTo>
                <a:lnTo>
                  <a:pt x="1504950" y="1139825"/>
                </a:lnTo>
                <a:lnTo>
                  <a:pt x="1504950" y="1082675"/>
                </a:lnTo>
                <a:lnTo>
                  <a:pt x="1371600" y="1082675"/>
                </a:lnTo>
                <a:lnTo>
                  <a:pt x="1371600" y="1057275"/>
                </a:lnTo>
                <a:lnTo>
                  <a:pt x="1298575" y="1057275"/>
                </a:lnTo>
                <a:lnTo>
                  <a:pt x="1298575" y="1006475"/>
                </a:lnTo>
                <a:lnTo>
                  <a:pt x="1279525" y="1006475"/>
                </a:lnTo>
                <a:lnTo>
                  <a:pt x="1279525" y="1006475"/>
                </a:lnTo>
                <a:lnTo>
                  <a:pt x="1279525" y="974725"/>
                </a:lnTo>
                <a:lnTo>
                  <a:pt x="1209675" y="974725"/>
                </a:lnTo>
                <a:lnTo>
                  <a:pt x="1209675" y="962025"/>
                </a:lnTo>
                <a:lnTo>
                  <a:pt x="1177925" y="962025"/>
                </a:lnTo>
                <a:lnTo>
                  <a:pt x="1177925" y="942975"/>
                </a:lnTo>
                <a:lnTo>
                  <a:pt x="1111250" y="942975"/>
                </a:lnTo>
                <a:lnTo>
                  <a:pt x="1111250" y="914400"/>
                </a:lnTo>
                <a:lnTo>
                  <a:pt x="1111250" y="914400"/>
                </a:lnTo>
                <a:lnTo>
                  <a:pt x="1085850" y="914400"/>
                </a:lnTo>
                <a:lnTo>
                  <a:pt x="1085850" y="914400"/>
                </a:lnTo>
                <a:lnTo>
                  <a:pt x="1066800" y="895350"/>
                </a:lnTo>
                <a:lnTo>
                  <a:pt x="1066800" y="876300"/>
                </a:lnTo>
                <a:lnTo>
                  <a:pt x="942975" y="876300"/>
                </a:lnTo>
                <a:lnTo>
                  <a:pt x="942975" y="857250"/>
                </a:lnTo>
                <a:lnTo>
                  <a:pt x="898525" y="857250"/>
                </a:lnTo>
                <a:lnTo>
                  <a:pt x="898525" y="815975"/>
                </a:lnTo>
                <a:lnTo>
                  <a:pt x="882650" y="815975"/>
                </a:lnTo>
                <a:lnTo>
                  <a:pt x="882650" y="746125"/>
                </a:lnTo>
                <a:lnTo>
                  <a:pt x="882650" y="746125"/>
                </a:lnTo>
                <a:lnTo>
                  <a:pt x="854075" y="746125"/>
                </a:lnTo>
                <a:lnTo>
                  <a:pt x="854075" y="685800"/>
                </a:lnTo>
                <a:lnTo>
                  <a:pt x="803275" y="685800"/>
                </a:lnTo>
                <a:lnTo>
                  <a:pt x="803275" y="669925"/>
                </a:lnTo>
                <a:lnTo>
                  <a:pt x="727075" y="669925"/>
                </a:lnTo>
                <a:lnTo>
                  <a:pt x="727075" y="638175"/>
                </a:lnTo>
                <a:lnTo>
                  <a:pt x="669925" y="638175"/>
                </a:lnTo>
                <a:lnTo>
                  <a:pt x="669925" y="609600"/>
                </a:lnTo>
                <a:lnTo>
                  <a:pt x="650875" y="609600"/>
                </a:lnTo>
                <a:lnTo>
                  <a:pt x="650875" y="530225"/>
                </a:lnTo>
                <a:lnTo>
                  <a:pt x="631825" y="530225"/>
                </a:lnTo>
                <a:lnTo>
                  <a:pt x="631825" y="434975"/>
                </a:lnTo>
                <a:lnTo>
                  <a:pt x="555625" y="434975"/>
                </a:lnTo>
                <a:lnTo>
                  <a:pt x="555625" y="400050"/>
                </a:lnTo>
                <a:lnTo>
                  <a:pt x="517525" y="400050"/>
                </a:lnTo>
                <a:lnTo>
                  <a:pt x="517525" y="400050"/>
                </a:lnTo>
                <a:lnTo>
                  <a:pt x="517525" y="371475"/>
                </a:lnTo>
                <a:lnTo>
                  <a:pt x="469900" y="371475"/>
                </a:lnTo>
                <a:lnTo>
                  <a:pt x="469900" y="365125"/>
                </a:lnTo>
                <a:lnTo>
                  <a:pt x="431800" y="365125"/>
                </a:lnTo>
                <a:lnTo>
                  <a:pt x="431800" y="304800"/>
                </a:lnTo>
                <a:lnTo>
                  <a:pt x="393700" y="304800"/>
                </a:lnTo>
                <a:lnTo>
                  <a:pt x="393700" y="285750"/>
                </a:lnTo>
                <a:lnTo>
                  <a:pt x="295275" y="285750"/>
                </a:lnTo>
                <a:lnTo>
                  <a:pt x="295275" y="196850"/>
                </a:lnTo>
                <a:lnTo>
                  <a:pt x="285750" y="196850"/>
                </a:lnTo>
                <a:lnTo>
                  <a:pt x="285750" y="149225"/>
                </a:lnTo>
                <a:lnTo>
                  <a:pt x="193675" y="149225"/>
                </a:lnTo>
                <a:lnTo>
                  <a:pt x="193675" y="149225"/>
                </a:lnTo>
                <a:lnTo>
                  <a:pt x="193675" y="117475"/>
                </a:lnTo>
                <a:lnTo>
                  <a:pt x="152400" y="117475"/>
                </a:lnTo>
                <a:lnTo>
                  <a:pt x="152400" y="25400"/>
                </a:lnTo>
                <a:lnTo>
                  <a:pt x="120650" y="25400"/>
                </a:lnTo>
                <a:lnTo>
                  <a:pt x="120650" y="15875"/>
                </a:lnTo>
                <a:lnTo>
                  <a:pt x="85725" y="15875"/>
                </a:lnTo>
                <a:lnTo>
                  <a:pt x="857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656F0A2A-E4BB-59F2-6B23-906A1233666D}"/>
              </a:ext>
            </a:extLst>
          </p:cNvPr>
          <p:cNvGrpSpPr/>
          <p:nvPr/>
        </p:nvGrpSpPr>
        <p:grpSpPr>
          <a:xfrm>
            <a:off x="1675079" y="4035425"/>
            <a:ext cx="1939925" cy="1533525"/>
            <a:chOff x="1577975" y="4035425"/>
            <a:chExt cx="1939925" cy="1533525"/>
          </a:xfrm>
        </p:grpSpPr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4769990-42B2-C87C-4E3B-3BD97AD1A0C1}"/>
                </a:ext>
              </a:extLst>
            </p:cNvPr>
            <p:cNvSpPr/>
            <p:nvPr/>
          </p:nvSpPr>
          <p:spPr bwMode="auto">
            <a:xfrm>
              <a:off x="1952625" y="4603750"/>
              <a:ext cx="1565275" cy="965200"/>
            </a:xfrm>
            <a:custGeom>
              <a:avLst/>
              <a:gdLst>
                <a:gd name="connsiteX0" fmla="*/ 1565275 w 1565275"/>
                <a:gd name="connsiteY0" fmla="*/ 965200 h 965200"/>
                <a:gd name="connsiteX1" fmla="*/ 1565275 w 1565275"/>
                <a:gd name="connsiteY1" fmla="*/ 895350 h 965200"/>
                <a:gd name="connsiteX2" fmla="*/ 1143000 w 1565275"/>
                <a:gd name="connsiteY2" fmla="*/ 895350 h 965200"/>
                <a:gd name="connsiteX3" fmla="*/ 1143000 w 1565275"/>
                <a:gd name="connsiteY3" fmla="*/ 838200 h 965200"/>
                <a:gd name="connsiteX4" fmla="*/ 908050 w 1565275"/>
                <a:gd name="connsiteY4" fmla="*/ 838200 h 965200"/>
                <a:gd name="connsiteX5" fmla="*/ 908050 w 1565275"/>
                <a:gd name="connsiteY5" fmla="*/ 796925 h 965200"/>
                <a:gd name="connsiteX6" fmla="*/ 714375 w 1565275"/>
                <a:gd name="connsiteY6" fmla="*/ 793750 h 965200"/>
                <a:gd name="connsiteX7" fmla="*/ 685800 w 1565275"/>
                <a:gd name="connsiteY7" fmla="*/ 755650 h 965200"/>
                <a:gd name="connsiteX8" fmla="*/ 568325 w 1565275"/>
                <a:gd name="connsiteY8" fmla="*/ 755650 h 965200"/>
                <a:gd name="connsiteX9" fmla="*/ 568325 w 1565275"/>
                <a:gd name="connsiteY9" fmla="*/ 727075 h 965200"/>
                <a:gd name="connsiteX10" fmla="*/ 530225 w 1565275"/>
                <a:gd name="connsiteY10" fmla="*/ 727075 h 965200"/>
                <a:gd name="connsiteX11" fmla="*/ 530225 w 1565275"/>
                <a:gd name="connsiteY11" fmla="*/ 708025 h 965200"/>
                <a:gd name="connsiteX12" fmla="*/ 530225 w 1565275"/>
                <a:gd name="connsiteY12" fmla="*/ 708025 h 965200"/>
                <a:gd name="connsiteX13" fmla="*/ 520700 w 1565275"/>
                <a:gd name="connsiteY13" fmla="*/ 698500 h 965200"/>
                <a:gd name="connsiteX14" fmla="*/ 520700 w 1565275"/>
                <a:gd name="connsiteY14" fmla="*/ 673100 h 965200"/>
                <a:gd name="connsiteX15" fmla="*/ 485775 w 1565275"/>
                <a:gd name="connsiteY15" fmla="*/ 673100 h 965200"/>
                <a:gd name="connsiteX16" fmla="*/ 485775 w 1565275"/>
                <a:gd name="connsiteY16" fmla="*/ 555625 h 965200"/>
                <a:gd name="connsiteX17" fmla="*/ 447675 w 1565275"/>
                <a:gd name="connsiteY17" fmla="*/ 555625 h 965200"/>
                <a:gd name="connsiteX18" fmla="*/ 447675 w 1565275"/>
                <a:gd name="connsiteY18" fmla="*/ 517525 h 965200"/>
                <a:gd name="connsiteX19" fmla="*/ 419100 w 1565275"/>
                <a:gd name="connsiteY19" fmla="*/ 517525 h 965200"/>
                <a:gd name="connsiteX20" fmla="*/ 419100 w 1565275"/>
                <a:gd name="connsiteY20" fmla="*/ 498475 h 965200"/>
                <a:gd name="connsiteX21" fmla="*/ 403225 w 1565275"/>
                <a:gd name="connsiteY21" fmla="*/ 498475 h 965200"/>
                <a:gd name="connsiteX22" fmla="*/ 403225 w 1565275"/>
                <a:gd name="connsiteY22" fmla="*/ 498475 h 965200"/>
                <a:gd name="connsiteX23" fmla="*/ 403225 w 1565275"/>
                <a:gd name="connsiteY23" fmla="*/ 473075 h 965200"/>
                <a:gd name="connsiteX24" fmla="*/ 323850 w 1565275"/>
                <a:gd name="connsiteY24" fmla="*/ 473075 h 965200"/>
                <a:gd name="connsiteX25" fmla="*/ 323850 w 1565275"/>
                <a:gd name="connsiteY25" fmla="*/ 425450 h 965200"/>
                <a:gd name="connsiteX26" fmla="*/ 285750 w 1565275"/>
                <a:gd name="connsiteY26" fmla="*/ 425450 h 965200"/>
                <a:gd name="connsiteX27" fmla="*/ 285750 w 1565275"/>
                <a:gd name="connsiteY27" fmla="*/ 381000 h 965200"/>
                <a:gd name="connsiteX28" fmla="*/ 269875 w 1565275"/>
                <a:gd name="connsiteY28" fmla="*/ 381000 h 965200"/>
                <a:gd name="connsiteX29" fmla="*/ 269875 w 1565275"/>
                <a:gd name="connsiteY29" fmla="*/ 323850 h 965200"/>
                <a:gd name="connsiteX30" fmla="*/ 260350 w 1565275"/>
                <a:gd name="connsiteY30" fmla="*/ 323850 h 965200"/>
                <a:gd name="connsiteX31" fmla="*/ 260350 w 1565275"/>
                <a:gd name="connsiteY31" fmla="*/ 295275 h 965200"/>
                <a:gd name="connsiteX32" fmla="*/ 222250 w 1565275"/>
                <a:gd name="connsiteY32" fmla="*/ 295275 h 965200"/>
                <a:gd name="connsiteX33" fmla="*/ 222250 w 1565275"/>
                <a:gd name="connsiteY33" fmla="*/ 266700 h 965200"/>
                <a:gd name="connsiteX34" fmla="*/ 177800 w 1565275"/>
                <a:gd name="connsiteY34" fmla="*/ 266700 h 965200"/>
                <a:gd name="connsiteX35" fmla="*/ 177800 w 1565275"/>
                <a:gd name="connsiteY35" fmla="*/ 231775 h 965200"/>
                <a:gd name="connsiteX36" fmla="*/ 127000 w 1565275"/>
                <a:gd name="connsiteY36" fmla="*/ 231775 h 965200"/>
                <a:gd name="connsiteX37" fmla="*/ 127000 w 1565275"/>
                <a:gd name="connsiteY37" fmla="*/ 180975 h 965200"/>
                <a:gd name="connsiteX38" fmla="*/ 104775 w 1565275"/>
                <a:gd name="connsiteY38" fmla="*/ 180975 h 965200"/>
                <a:gd name="connsiteX39" fmla="*/ 104775 w 1565275"/>
                <a:gd name="connsiteY39" fmla="*/ 155575 h 965200"/>
                <a:gd name="connsiteX40" fmla="*/ 104775 w 1565275"/>
                <a:gd name="connsiteY40" fmla="*/ 155575 h 965200"/>
                <a:gd name="connsiteX41" fmla="*/ 104775 w 1565275"/>
                <a:gd name="connsiteY41" fmla="*/ 155575 h 965200"/>
                <a:gd name="connsiteX42" fmla="*/ 104775 w 1565275"/>
                <a:gd name="connsiteY42" fmla="*/ 155575 h 965200"/>
                <a:gd name="connsiteX43" fmla="*/ 79375 w 1565275"/>
                <a:gd name="connsiteY43" fmla="*/ 155575 h 965200"/>
                <a:gd name="connsiteX44" fmla="*/ 79375 w 1565275"/>
                <a:gd name="connsiteY44" fmla="*/ 57150 h 965200"/>
                <a:gd name="connsiteX45" fmla="*/ 50800 w 1565275"/>
                <a:gd name="connsiteY45" fmla="*/ 57150 h 965200"/>
                <a:gd name="connsiteX46" fmla="*/ 50800 w 1565275"/>
                <a:gd name="connsiteY46" fmla="*/ 0 h 965200"/>
                <a:gd name="connsiteX47" fmla="*/ 0 w 1565275"/>
                <a:gd name="connsiteY47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65275" h="965200">
                  <a:moveTo>
                    <a:pt x="1565275" y="965200"/>
                  </a:moveTo>
                  <a:lnTo>
                    <a:pt x="1565275" y="895350"/>
                  </a:lnTo>
                  <a:lnTo>
                    <a:pt x="1143000" y="895350"/>
                  </a:lnTo>
                  <a:lnTo>
                    <a:pt x="1143000" y="838200"/>
                  </a:lnTo>
                  <a:lnTo>
                    <a:pt x="908050" y="838200"/>
                  </a:lnTo>
                  <a:lnTo>
                    <a:pt x="908050" y="796925"/>
                  </a:lnTo>
                  <a:lnTo>
                    <a:pt x="714375" y="793750"/>
                  </a:lnTo>
                  <a:lnTo>
                    <a:pt x="685800" y="755650"/>
                  </a:lnTo>
                  <a:lnTo>
                    <a:pt x="568325" y="755650"/>
                  </a:lnTo>
                  <a:lnTo>
                    <a:pt x="568325" y="727075"/>
                  </a:lnTo>
                  <a:lnTo>
                    <a:pt x="530225" y="727075"/>
                  </a:lnTo>
                  <a:lnTo>
                    <a:pt x="530225" y="708025"/>
                  </a:lnTo>
                  <a:lnTo>
                    <a:pt x="530225" y="708025"/>
                  </a:lnTo>
                  <a:lnTo>
                    <a:pt x="520700" y="698500"/>
                  </a:lnTo>
                  <a:lnTo>
                    <a:pt x="520700" y="673100"/>
                  </a:lnTo>
                  <a:lnTo>
                    <a:pt x="485775" y="673100"/>
                  </a:lnTo>
                  <a:lnTo>
                    <a:pt x="485775" y="555625"/>
                  </a:lnTo>
                  <a:lnTo>
                    <a:pt x="447675" y="555625"/>
                  </a:lnTo>
                  <a:lnTo>
                    <a:pt x="447675" y="517525"/>
                  </a:lnTo>
                  <a:lnTo>
                    <a:pt x="419100" y="517525"/>
                  </a:lnTo>
                  <a:lnTo>
                    <a:pt x="419100" y="498475"/>
                  </a:lnTo>
                  <a:lnTo>
                    <a:pt x="403225" y="498475"/>
                  </a:lnTo>
                  <a:lnTo>
                    <a:pt x="403225" y="498475"/>
                  </a:lnTo>
                  <a:lnTo>
                    <a:pt x="403225" y="473075"/>
                  </a:lnTo>
                  <a:lnTo>
                    <a:pt x="323850" y="473075"/>
                  </a:lnTo>
                  <a:lnTo>
                    <a:pt x="323850" y="425450"/>
                  </a:lnTo>
                  <a:lnTo>
                    <a:pt x="285750" y="425450"/>
                  </a:lnTo>
                  <a:lnTo>
                    <a:pt x="285750" y="381000"/>
                  </a:lnTo>
                  <a:lnTo>
                    <a:pt x="269875" y="381000"/>
                  </a:lnTo>
                  <a:lnTo>
                    <a:pt x="269875" y="323850"/>
                  </a:lnTo>
                  <a:lnTo>
                    <a:pt x="260350" y="323850"/>
                  </a:lnTo>
                  <a:lnTo>
                    <a:pt x="260350" y="295275"/>
                  </a:lnTo>
                  <a:lnTo>
                    <a:pt x="222250" y="295275"/>
                  </a:lnTo>
                  <a:lnTo>
                    <a:pt x="222250" y="266700"/>
                  </a:lnTo>
                  <a:lnTo>
                    <a:pt x="177800" y="266700"/>
                  </a:lnTo>
                  <a:lnTo>
                    <a:pt x="177800" y="231775"/>
                  </a:lnTo>
                  <a:lnTo>
                    <a:pt x="127000" y="231775"/>
                  </a:lnTo>
                  <a:lnTo>
                    <a:pt x="127000" y="180975"/>
                  </a:lnTo>
                  <a:lnTo>
                    <a:pt x="104775" y="180975"/>
                  </a:lnTo>
                  <a:lnTo>
                    <a:pt x="104775" y="155575"/>
                  </a:lnTo>
                  <a:lnTo>
                    <a:pt x="104775" y="155575"/>
                  </a:lnTo>
                  <a:lnTo>
                    <a:pt x="104775" y="155575"/>
                  </a:lnTo>
                  <a:lnTo>
                    <a:pt x="104775" y="155575"/>
                  </a:lnTo>
                  <a:lnTo>
                    <a:pt x="79375" y="155575"/>
                  </a:lnTo>
                  <a:lnTo>
                    <a:pt x="79375" y="57150"/>
                  </a:lnTo>
                  <a:lnTo>
                    <a:pt x="50800" y="57150"/>
                  </a:lnTo>
                  <a:lnTo>
                    <a:pt x="5080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1C0D1072-202D-1AEA-36EA-8B4238A8B7B8}"/>
                </a:ext>
              </a:extLst>
            </p:cNvPr>
            <p:cNvSpPr/>
            <p:nvPr/>
          </p:nvSpPr>
          <p:spPr bwMode="auto">
            <a:xfrm>
              <a:off x="1577975" y="4035425"/>
              <a:ext cx="365125" cy="568325"/>
            </a:xfrm>
            <a:custGeom>
              <a:avLst/>
              <a:gdLst>
                <a:gd name="connsiteX0" fmla="*/ 0 w 365125"/>
                <a:gd name="connsiteY0" fmla="*/ 0 h 568325"/>
                <a:gd name="connsiteX1" fmla="*/ 57150 w 365125"/>
                <a:gd name="connsiteY1" fmla="*/ 0 h 568325"/>
                <a:gd name="connsiteX2" fmla="*/ 57150 w 365125"/>
                <a:gd name="connsiteY2" fmla="*/ 0 h 568325"/>
                <a:gd name="connsiteX3" fmla="*/ 57150 w 365125"/>
                <a:gd name="connsiteY3" fmla="*/ 0 h 568325"/>
                <a:gd name="connsiteX4" fmla="*/ 57150 w 365125"/>
                <a:gd name="connsiteY4" fmla="*/ 31750 h 568325"/>
                <a:gd name="connsiteX5" fmla="*/ 136525 w 365125"/>
                <a:gd name="connsiteY5" fmla="*/ 31750 h 568325"/>
                <a:gd name="connsiteX6" fmla="*/ 136525 w 365125"/>
                <a:gd name="connsiteY6" fmla="*/ 171450 h 568325"/>
                <a:gd name="connsiteX7" fmla="*/ 168275 w 365125"/>
                <a:gd name="connsiteY7" fmla="*/ 171450 h 568325"/>
                <a:gd name="connsiteX8" fmla="*/ 168275 w 365125"/>
                <a:gd name="connsiteY8" fmla="*/ 254000 h 568325"/>
                <a:gd name="connsiteX9" fmla="*/ 177800 w 365125"/>
                <a:gd name="connsiteY9" fmla="*/ 254000 h 568325"/>
                <a:gd name="connsiteX10" fmla="*/ 177800 w 365125"/>
                <a:gd name="connsiteY10" fmla="*/ 254000 h 568325"/>
                <a:gd name="connsiteX11" fmla="*/ 190500 w 365125"/>
                <a:gd name="connsiteY11" fmla="*/ 282575 h 568325"/>
                <a:gd name="connsiteX12" fmla="*/ 190500 w 365125"/>
                <a:gd name="connsiteY12" fmla="*/ 282575 h 568325"/>
                <a:gd name="connsiteX13" fmla="*/ 222250 w 365125"/>
                <a:gd name="connsiteY13" fmla="*/ 282575 h 568325"/>
                <a:gd name="connsiteX14" fmla="*/ 282575 w 365125"/>
                <a:gd name="connsiteY14" fmla="*/ 371475 h 568325"/>
                <a:gd name="connsiteX15" fmla="*/ 282575 w 365125"/>
                <a:gd name="connsiteY15" fmla="*/ 447675 h 568325"/>
                <a:gd name="connsiteX16" fmla="*/ 304800 w 365125"/>
                <a:gd name="connsiteY16" fmla="*/ 447675 h 568325"/>
                <a:gd name="connsiteX17" fmla="*/ 301625 w 365125"/>
                <a:gd name="connsiteY17" fmla="*/ 495300 h 568325"/>
                <a:gd name="connsiteX18" fmla="*/ 314325 w 365125"/>
                <a:gd name="connsiteY18" fmla="*/ 495300 h 568325"/>
                <a:gd name="connsiteX19" fmla="*/ 314325 w 365125"/>
                <a:gd name="connsiteY19" fmla="*/ 539750 h 568325"/>
                <a:gd name="connsiteX20" fmla="*/ 365125 w 365125"/>
                <a:gd name="connsiteY20" fmla="*/ 539750 h 568325"/>
                <a:gd name="connsiteX21" fmla="*/ 365125 w 365125"/>
                <a:gd name="connsiteY21" fmla="*/ 568325 h 568325"/>
                <a:gd name="connsiteX22" fmla="*/ 365125 w 365125"/>
                <a:gd name="connsiteY22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5125" h="568325">
                  <a:moveTo>
                    <a:pt x="0" y="0"/>
                  </a:moveTo>
                  <a:lnTo>
                    <a:pt x="57150" y="0"/>
                  </a:lnTo>
                  <a:lnTo>
                    <a:pt x="57150" y="0"/>
                  </a:lnTo>
                  <a:lnTo>
                    <a:pt x="57150" y="0"/>
                  </a:lnTo>
                  <a:lnTo>
                    <a:pt x="57150" y="31750"/>
                  </a:lnTo>
                  <a:lnTo>
                    <a:pt x="136525" y="31750"/>
                  </a:lnTo>
                  <a:lnTo>
                    <a:pt x="136525" y="171450"/>
                  </a:lnTo>
                  <a:lnTo>
                    <a:pt x="168275" y="171450"/>
                  </a:lnTo>
                  <a:lnTo>
                    <a:pt x="168275" y="254000"/>
                  </a:lnTo>
                  <a:lnTo>
                    <a:pt x="177800" y="254000"/>
                  </a:lnTo>
                  <a:lnTo>
                    <a:pt x="177800" y="254000"/>
                  </a:lnTo>
                  <a:lnTo>
                    <a:pt x="190500" y="282575"/>
                  </a:lnTo>
                  <a:lnTo>
                    <a:pt x="190500" y="282575"/>
                  </a:lnTo>
                  <a:lnTo>
                    <a:pt x="222250" y="282575"/>
                  </a:lnTo>
                  <a:lnTo>
                    <a:pt x="282575" y="371475"/>
                  </a:lnTo>
                  <a:lnTo>
                    <a:pt x="282575" y="447675"/>
                  </a:lnTo>
                  <a:lnTo>
                    <a:pt x="304800" y="447675"/>
                  </a:lnTo>
                  <a:lnTo>
                    <a:pt x="301625" y="495300"/>
                  </a:lnTo>
                  <a:lnTo>
                    <a:pt x="314325" y="495300"/>
                  </a:lnTo>
                  <a:lnTo>
                    <a:pt x="314325" y="539750"/>
                  </a:lnTo>
                  <a:lnTo>
                    <a:pt x="365125" y="539750"/>
                  </a:lnTo>
                  <a:lnTo>
                    <a:pt x="365125" y="568325"/>
                  </a:lnTo>
                  <a:lnTo>
                    <a:pt x="365125" y="568325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2" name="Freeform 231">
            <a:extLst>
              <a:ext uri="{FF2B5EF4-FFF2-40B4-BE49-F238E27FC236}">
                <a16:creationId xmlns:a16="http://schemas.microsoft.com/office/drawing/2014/main" id="{2E73A241-E91A-D401-5EFD-FECFA1D93BB2}"/>
              </a:ext>
            </a:extLst>
          </p:cNvPr>
          <p:cNvSpPr/>
          <p:nvPr/>
        </p:nvSpPr>
        <p:spPr bwMode="auto">
          <a:xfrm>
            <a:off x="1671904" y="4013200"/>
            <a:ext cx="3457575" cy="1447800"/>
          </a:xfrm>
          <a:custGeom>
            <a:avLst/>
            <a:gdLst>
              <a:gd name="connsiteX0" fmla="*/ 3457575 w 3457575"/>
              <a:gd name="connsiteY0" fmla="*/ 1447800 h 1447800"/>
              <a:gd name="connsiteX1" fmla="*/ 2806700 w 3457575"/>
              <a:gd name="connsiteY1" fmla="*/ 1447800 h 1447800"/>
              <a:gd name="connsiteX2" fmla="*/ 2806700 w 3457575"/>
              <a:gd name="connsiteY2" fmla="*/ 1409700 h 1447800"/>
              <a:gd name="connsiteX3" fmla="*/ 2587625 w 3457575"/>
              <a:gd name="connsiteY3" fmla="*/ 1409700 h 1447800"/>
              <a:gd name="connsiteX4" fmla="*/ 2587625 w 3457575"/>
              <a:gd name="connsiteY4" fmla="*/ 1384300 h 1447800"/>
              <a:gd name="connsiteX5" fmla="*/ 2489200 w 3457575"/>
              <a:gd name="connsiteY5" fmla="*/ 1384300 h 1447800"/>
              <a:gd name="connsiteX6" fmla="*/ 2489200 w 3457575"/>
              <a:gd name="connsiteY6" fmla="*/ 1355725 h 1447800"/>
              <a:gd name="connsiteX7" fmla="*/ 2159000 w 3457575"/>
              <a:gd name="connsiteY7" fmla="*/ 1355725 h 1447800"/>
              <a:gd name="connsiteX8" fmla="*/ 2159000 w 3457575"/>
              <a:gd name="connsiteY8" fmla="*/ 1327150 h 1447800"/>
              <a:gd name="connsiteX9" fmla="*/ 2079625 w 3457575"/>
              <a:gd name="connsiteY9" fmla="*/ 1327150 h 1447800"/>
              <a:gd name="connsiteX10" fmla="*/ 2079625 w 3457575"/>
              <a:gd name="connsiteY10" fmla="*/ 1311275 h 1447800"/>
              <a:gd name="connsiteX11" fmla="*/ 1943100 w 3457575"/>
              <a:gd name="connsiteY11" fmla="*/ 1311275 h 1447800"/>
              <a:gd name="connsiteX12" fmla="*/ 1943100 w 3457575"/>
              <a:gd name="connsiteY12" fmla="*/ 1295400 h 1447800"/>
              <a:gd name="connsiteX13" fmla="*/ 1854200 w 3457575"/>
              <a:gd name="connsiteY13" fmla="*/ 1295400 h 1447800"/>
              <a:gd name="connsiteX14" fmla="*/ 1854200 w 3457575"/>
              <a:gd name="connsiteY14" fmla="*/ 1273175 h 1447800"/>
              <a:gd name="connsiteX15" fmla="*/ 1708150 w 3457575"/>
              <a:gd name="connsiteY15" fmla="*/ 1273175 h 1447800"/>
              <a:gd name="connsiteX16" fmla="*/ 1708150 w 3457575"/>
              <a:gd name="connsiteY16" fmla="*/ 1273175 h 1447800"/>
              <a:gd name="connsiteX17" fmla="*/ 1708150 w 3457575"/>
              <a:gd name="connsiteY17" fmla="*/ 1273175 h 1447800"/>
              <a:gd name="connsiteX18" fmla="*/ 1708150 w 3457575"/>
              <a:gd name="connsiteY18" fmla="*/ 1273175 h 1447800"/>
              <a:gd name="connsiteX19" fmla="*/ 1708150 w 3457575"/>
              <a:gd name="connsiteY19" fmla="*/ 1273175 h 1447800"/>
              <a:gd name="connsiteX20" fmla="*/ 1708150 w 3457575"/>
              <a:gd name="connsiteY20" fmla="*/ 1273175 h 1447800"/>
              <a:gd name="connsiteX21" fmla="*/ 1708150 w 3457575"/>
              <a:gd name="connsiteY21" fmla="*/ 1273175 h 1447800"/>
              <a:gd name="connsiteX22" fmla="*/ 1708150 w 3457575"/>
              <a:gd name="connsiteY22" fmla="*/ 1273175 h 1447800"/>
              <a:gd name="connsiteX23" fmla="*/ 1711325 w 3457575"/>
              <a:gd name="connsiteY23" fmla="*/ 1247775 h 1447800"/>
              <a:gd name="connsiteX24" fmla="*/ 1622425 w 3457575"/>
              <a:gd name="connsiteY24" fmla="*/ 1247775 h 1447800"/>
              <a:gd name="connsiteX25" fmla="*/ 1622425 w 3457575"/>
              <a:gd name="connsiteY25" fmla="*/ 1231900 h 1447800"/>
              <a:gd name="connsiteX26" fmla="*/ 1533525 w 3457575"/>
              <a:gd name="connsiteY26" fmla="*/ 1231900 h 1447800"/>
              <a:gd name="connsiteX27" fmla="*/ 1533525 w 3457575"/>
              <a:gd name="connsiteY27" fmla="*/ 1231900 h 1447800"/>
              <a:gd name="connsiteX28" fmla="*/ 1533525 w 3457575"/>
              <a:gd name="connsiteY28" fmla="*/ 1203325 h 1447800"/>
              <a:gd name="connsiteX29" fmla="*/ 1501775 w 3457575"/>
              <a:gd name="connsiteY29" fmla="*/ 1203325 h 1447800"/>
              <a:gd name="connsiteX30" fmla="*/ 1501775 w 3457575"/>
              <a:gd name="connsiteY30" fmla="*/ 1168400 h 1447800"/>
              <a:gd name="connsiteX31" fmla="*/ 1390650 w 3457575"/>
              <a:gd name="connsiteY31" fmla="*/ 1168400 h 1447800"/>
              <a:gd name="connsiteX32" fmla="*/ 1390650 w 3457575"/>
              <a:gd name="connsiteY32" fmla="*/ 1168400 h 1447800"/>
              <a:gd name="connsiteX33" fmla="*/ 1374775 w 3457575"/>
              <a:gd name="connsiteY33" fmla="*/ 1152525 h 1447800"/>
              <a:gd name="connsiteX34" fmla="*/ 1298575 w 3457575"/>
              <a:gd name="connsiteY34" fmla="*/ 1152525 h 1447800"/>
              <a:gd name="connsiteX35" fmla="*/ 1298575 w 3457575"/>
              <a:gd name="connsiteY35" fmla="*/ 1095375 h 1447800"/>
              <a:gd name="connsiteX36" fmla="*/ 1190625 w 3457575"/>
              <a:gd name="connsiteY36" fmla="*/ 1095375 h 1447800"/>
              <a:gd name="connsiteX37" fmla="*/ 1190625 w 3457575"/>
              <a:gd name="connsiteY37" fmla="*/ 1073150 h 1447800"/>
              <a:gd name="connsiteX38" fmla="*/ 1108075 w 3457575"/>
              <a:gd name="connsiteY38" fmla="*/ 1073150 h 1447800"/>
              <a:gd name="connsiteX39" fmla="*/ 1108075 w 3457575"/>
              <a:gd name="connsiteY39" fmla="*/ 1016000 h 1447800"/>
              <a:gd name="connsiteX40" fmla="*/ 952500 w 3457575"/>
              <a:gd name="connsiteY40" fmla="*/ 1016000 h 1447800"/>
              <a:gd name="connsiteX41" fmla="*/ 952500 w 3457575"/>
              <a:gd name="connsiteY41" fmla="*/ 987425 h 1447800"/>
              <a:gd name="connsiteX42" fmla="*/ 901700 w 3457575"/>
              <a:gd name="connsiteY42" fmla="*/ 987425 h 1447800"/>
              <a:gd name="connsiteX43" fmla="*/ 901700 w 3457575"/>
              <a:gd name="connsiteY43" fmla="*/ 946150 h 1447800"/>
              <a:gd name="connsiteX44" fmla="*/ 869950 w 3457575"/>
              <a:gd name="connsiteY44" fmla="*/ 946150 h 1447800"/>
              <a:gd name="connsiteX45" fmla="*/ 869950 w 3457575"/>
              <a:gd name="connsiteY45" fmla="*/ 844550 h 1447800"/>
              <a:gd name="connsiteX46" fmla="*/ 847725 w 3457575"/>
              <a:gd name="connsiteY46" fmla="*/ 844550 h 1447800"/>
              <a:gd name="connsiteX47" fmla="*/ 847725 w 3457575"/>
              <a:gd name="connsiteY47" fmla="*/ 796925 h 1447800"/>
              <a:gd name="connsiteX48" fmla="*/ 736600 w 3457575"/>
              <a:gd name="connsiteY48" fmla="*/ 796925 h 1447800"/>
              <a:gd name="connsiteX49" fmla="*/ 736600 w 3457575"/>
              <a:gd name="connsiteY49" fmla="*/ 755650 h 1447800"/>
              <a:gd name="connsiteX50" fmla="*/ 673100 w 3457575"/>
              <a:gd name="connsiteY50" fmla="*/ 755650 h 1447800"/>
              <a:gd name="connsiteX51" fmla="*/ 673100 w 3457575"/>
              <a:gd name="connsiteY51" fmla="*/ 708025 h 1447800"/>
              <a:gd name="connsiteX52" fmla="*/ 673100 w 3457575"/>
              <a:gd name="connsiteY52" fmla="*/ 708025 h 1447800"/>
              <a:gd name="connsiteX53" fmla="*/ 673100 w 3457575"/>
              <a:gd name="connsiteY53" fmla="*/ 708025 h 1447800"/>
              <a:gd name="connsiteX54" fmla="*/ 647700 w 3457575"/>
              <a:gd name="connsiteY54" fmla="*/ 708025 h 1447800"/>
              <a:gd name="connsiteX55" fmla="*/ 647700 w 3457575"/>
              <a:gd name="connsiteY55" fmla="*/ 517525 h 1447800"/>
              <a:gd name="connsiteX56" fmla="*/ 574675 w 3457575"/>
              <a:gd name="connsiteY56" fmla="*/ 517525 h 1447800"/>
              <a:gd name="connsiteX57" fmla="*/ 574675 w 3457575"/>
              <a:gd name="connsiteY57" fmla="*/ 479425 h 1447800"/>
              <a:gd name="connsiteX58" fmla="*/ 546100 w 3457575"/>
              <a:gd name="connsiteY58" fmla="*/ 479425 h 1447800"/>
              <a:gd name="connsiteX59" fmla="*/ 523875 w 3457575"/>
              <a:gd name="connsiteY59" fmla="*/ 457200 h 1447800"/>
              <a:gd name="connsiteX60" fmla="*/ 441325 w 3457575"/>
              <a:gd name="connsiteY60" fmla="*/ 450850 h 1447800"/>
              <a:gd name="connsiteX61" fmla="*/ 441325 w 3457575"/>
              <a:gd name="connsiteY61" fmla="*/ 365125 h 1447800"/>
              <a:gd name="connsiteX62" fmla="*/ 396875 w 3457575"/>
              <a:gd name="connsiteY62" fmla="*/ 365125 h 1447800"/>
              <a:gd name="connsiteX63" fmla="*/ 396875 w 3457575"/>
              <a:gd name="connsiteY63" fmla="*/ 352425 h 1447800"/>
              <a:gd name="connsiteX64" fmla="*/ 298450 w 3457575"/>
              <a:gd name="connsiteY64" fmla="*/ 352425 h 1447800"/>
              <a:gd name="connsiteX65" fmla="*/ 298450 w 3457575"/>
              <a:gd name="connsiteY65" fmla="*/ 187325 h 1447800"/>
              <a:gd name="connsiteX66" fmla="*/ 187325 w 3457575"/>
              <a:gd name="connsiteY66" fmla="*/ 187325 h 1447800"/>
              <a:gd name="connsiteX67" fmla="*/ 187325 w 3457575"/>
              <a:gd name="connsiteY67" fmla="*/ 152400 h 1447800"/>
              <a:gd name="connsiteX68" fmla="*/ 187325 w 3457575"/>
              <a:gd name="connsiteY68" fmla="*/ 152400 h 1447800"/>
              <a:gd name="connsiteX69" fmla="*/ 152400 w 3457575"/>
              <a:gd name="connsiteY69" fmla="*/ 152400 h 1447800"/>
              <a:gd name="connsiteX70" fmla="*/ 152400 w 3457575"/>
              <a:gd name="connsiteY70" fmla="*/ 19050 h 1447800"/>
              <a:gd name="connsiteX71" fmla="*/ 98425 w 3457575"/>
              <a:gd name="connsiteY71" fmla="*/ 19050 h 1447800"/>
              <a:gd name="connsiteX72" fmla="*/ 98425 w 3457575"/>
              <a:gd name="connsiteY72" fmla="*/ 0 h 1447800"/>
              <a:gd name="connsiteX73" fmla="*/ 0 w 3457575"/>
              <a:gd name="connsiteY73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57575" h="1447800">
                <a:moveTo>
                  <a:pt x="3457575" y="1447800"/>
                </a:moveTo>
                <a:lnTo>
                  <a:pt x="2806700" y="1447800"/>
                </a:lnTo>
                <a:lnTo>
                  <a:pt x="2806700" y="1409700"/>
                </a:lnTo>
                <a:lnTo>
                  <a:pt x="2587625" y="1409700"/>
                </a:lnTo>
                <a:lnTo>
                  <a:pt x="2587625" y="1384300"/>
                </a:lnTo>
                <a:lnTo>
                  <a:pt x="2489200" y="1384300"/>
                </a:lnTo>
                <a:lnTo>
                  <a:pt x="2489200" y="1355725"/>
                </a:lnTo>
                <a:lnTo>
                  <a:pt x="2159000" y="1355725"/>
                </a:lnTo>
                <a:lnTo>
                  <a:pt x="2159000" y="1327150"/>
                </a:lnTo>
                <a:lnTo>
                  <a:pt x="2079625" y="1327150"/>
                </a:lnTo>
                <a:lnTo>
                  <a:pt x="2079625" y="1311275"/>
                </a:lnTo>
                <a:lnTo>
                  <a:pt x="1943100" y="1311275"/>
                </a:lnTo>
                <a:lnTo>
                  <a:pt x="1943100" y="1295400"/>
                </a:lnTo>
                <a:lnTo>
                  <a:pt x="1854200" y="1295400"/>
                </a:lnTo>
                <a:lnTo>
                  <a:pt x="1854200" y="1273175"/>
                </a:lnTo>
                <a:lnTo>
                  <a:pt x="1708150" y="1273175"/>
                </a:lnTo>
                <a:lnTo>
                  <a:pt x="1708150" y="1273175"/>
                </a:lnTo>
                <a:lnTo>
                  <a:pt x="1708150" y="1273175"/>
                </a:lnTo>
                <a:lnTo>
                  <a:pt x="1708150" y="1273175"/>
                </a:lnTo>
                <a:lnTo>
                  <a:pt x="1708150" y="1273175"/>
                </a:lnTo>
                <a:lnTo>
                  <a:pt x="1708150" y="1273175"/>
                </a:lnTo>
                <a:lnTo>
                  <a:pt x="1708150" y="1273175"/>
                </a:lnTo>
                <a:lnTo>
                  <a:pt x="1708150" y="1273175"/>
                </a:lnTo>
                <a:lnTo>
                  <a:pt x="1711325" y="1247775"/>
                </a:lnTo>
                <a:lnTo>
                  <a:pt x="1622425" y="1247775"/>
                </a:lnTo>
                <a:lnTo>
                  <a:pt x="1622425" y="1231900"/>
                </a:lnTo>
                <a:lnTo>
                  <a:pt x="1533525" y="1231900"/>
                </a:lnTo>
                <a:lnTo>
                  <a:pt x="1533525" y="1231900"/>
                </a:lnTo>
                <a:lnTo>
                  <a:pt x="1533525" y="1203325"/>
                </a:lnTo>
                <a:lnTo>
                  <a:pt x="1501775" y="1203325"/>
                </a:lnTo>
                <a:lnTo>
                  <a:pt x="1501775" y="1168400"/>
                </a:lnTo>
                <a:lnTo>
                  <a:pt x="1390650" y="1168400"/>
                </a:lnTo>
                <a:lnTo>
                  <a:pt x="1390650" y="1168400"/>
                </a:lnTo>
                <a:lnTo>
                  <a:pt x="1374775" y="1152525"/>
                </a:lnTo>
                <a:lnTo>
                  <a:pt x="1298575" y="1152525"/>
                </a:lnTo>
                <a:lnTo>
                  <a:pt x="1298575" y="1095375"/>
                </a:lnTo>
                <a:lnTo>
                  <a:pt x="1190625" y="1095375"/>
                </a:lnTo>
                <a:lnTo>
                  <a:pt x="1190625" y="1073150"/>
                </a:lnTo>
                <a:lnTo>
                  <a:pt x="1108075" y="1073150"/>
                </a:lnTo>
                <a:lnTo>
                  <a:pt x="1108075" y="1016000"/>
                </a:lnTo>
                <a:lnTo>
                  <a:pt x="952500" y="1016000"/>
                </a:lnTo>
                <a:lnTo>
                  <a:pt x="952500" y="987425"/>
                </a:lnTo>
                <a:lnTo>
                  <a:pt x="901700" y="987425"/>
                </a:lnTo>
                <a:lnTo>
                  <a:pt x="901700" y="946150"/>
                </a:lnTo>
                <a:lnTo>
                  <a:pt x="869950" y="946150"/>
                </a:lnTo>
                <a:lnTo>
                  <a:pt x="869950" y="844550"/>
                </a:lnTo>
                <a:lnTo>
                  <a:pt x="847725" y="844550"/>
                </a:lnTo>
                <a:lnTo>
                  <a:pt x="847725" y="796925"/>
                </a:lnTo>
                <a:lnTo>
                  <a:pt x="736600" y="796925"/>
                </a:lnTo>
                <a:lnTo>
                  <a:pt x="736600" y="755650"/>
                </a:lnTo>
                <a:lnTo>
                  <a:pt x="673100" y="755650"/>
                </a:lnTo>
                <a:lnTo>
                  <a:pt x="673100" y="708025"/>
                </a:lnTo>
                <a:lnTo>
                  <a:pt x="673100" y="708025"/>
                </a:lnTo>
                <a:lnTo>
                  <a:pt x="673100" y="708025"/>
                </a:lnTo>
                <a:lnTo>
                  <a:pt x="647700" y="708025"/>
                </a:lnTo>
                <a:lnTo>
                  <a:pt x="647700" y="517525"/>
                </a:lnTo>
                <a:lnTo>
                  <a:pt x="574675" y="517525"/>
                </a:lnTo>
                <a:lnTo>
                  <a:pt x="574675" y="479425"/>
                </a:lnTo>
                <a:lnTo>
                  <a:pt x="546100" y="479425"/>
                </a:lnTo>
                <a:lnTo>
                  <a:pt x="523875" y="457200"/>
                </a:lnTo>
                <a:lnTo>
                  <a:pt x="441325" y="450850"/>
                </a:lnTo>
                <a:lnTo>
                  <a:pt x="441325" y="365125"/>
                </a:lnTo>
                <a:lnTo>
                  <a:pt x="396875" y="365125"/>
                </a:lnTo>
                <a:lnTo>
                  <a:pt x="396875" y="352425"/>
                </a:lnTo>
                <a:lnTo>
                  <a:pt x="298450" y="352425"/>
                </a:lnTo>
                <a:lnTo>
                  <a:pt x="298450" y="187325"/>
                </a:lnTo>
                <a:lnTo>
                  <a:pt x="187325" y="187325"/>
                </a:lnTo>
                <a:lnTo>
                  <a:pt x="187325" y="152400"/>
                </a:lnTo>
                <a:lnTo>
                  <a:pt x="187325" y="152400"/>
                </a:lnTo>
                <a:lnTo>
                  <a:pt x="152400" y="152400"/>
                </a:lnTo>
                <a:lnTo>
                  <a:pt x="152400" y="19050"/>
                </a:lnTo>
                <a:lnTo>
                  <a:pt x="98425" y="19050"/>
                </a:lnTo>
                <a:lnTo>
                  <a:pt x="984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1D90780A-ABF1-55B1-1CAF-52BB68874A82}"/>
              </a:ext>
            </a:extLst>
          </p:cNvPr>
          <p:cNvGrpSpPr/>
          <p:nvPr/>
        </p:nvGrpSpPr>
        <p:grpSpPr>
          <a:xfrm>
            <a:off x="7308850" y="1552154"/>
            <a:ext cx="3022600" cy="1485900"/>
            <a:chOff x="7308850" y="1657350"/>
            <a:chExt cx="3022600" cy="1485900"/>
          </a:xfrm>
        </p:grpSpPr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8A43096F-17D5-AD11-150A-C6802079FE07}"/>
                </a:ext>
              </a:extLst>
            </p:cNvPr>
            <p:cNvSpPr/>
            <p:nvPr/>
          </p:nvSpPr>
          <p:spPr bwMode="auto">
            <a:xfrm>
              <a:off x="7870825" y="2282825"/>
              <a:ext cx="2460625" cy="860425"/>
            </a:xfrm>
            <a:custGeom>
              <a:avLst/>
              <a:gdLst>
                <a:gd name="connsiteX0" fmla="*/ 2460625 w 2460625"/>
                <a:gd name="connsiteY0" fmla="*/ 860425 h 860425"/>
                <a:gd name="connsiteX1" fmla="*/ 1924050 w 2460625"/>
                <a:gd name="connsiteY1" fmla="*/ 860425 h 860425"/>
                <a:gd name="connsiteX2" fmla="*/ 1924050 w 2460625"/>
                <a:gd name="connsiteY2" fmla="*/ 800100 h 860425"/>
                <a:gd name="connsiteX3" fmla="*/ 1158875 w 2460625"/>
                <a:gd name="connsiteY3" fmla="*/ 800100 h 860425"/>
                <a:gd name="connsiteX4" fmla="*/ 1158875 w 2460625"/>
                <a:gd name="connsiteY4" fmla="*/ 742950 h 860425"/>
                <a:gd name="connsiteX5" fmla="*/ 527050 w 2460625"/>
                <a:gd name="connsiteY5" fmla="*/ 742950 h 860425"/>
                <a:gd name="connsiteX6" fmla="*/ 527050 w 2460625"/>
                <a:gd name="connsiteY6" fmla="*/ 701675 h 860425"/>
                <a:gd name="connsiteX7" fmla="*/ 368300 w 2460625"/>
                <a:gd name="connsiteY7" fmla="*/ 701675 h 860425"/>
                <a:gd name="connsiteX8" fmla="*/ 368300 w 2460625"/>
                <a:gd name="connsiteY8" fmla="*/ 663575 h 860425"/>
                <a:gd name="connsiteX9" fmla="*/ 333375 w 2460625"/>
                <a:gd name="connsiteY9" fmla="*/ 663575 h 860425"/>
                <a:gd name="connsiteX10" fmla="*/ 333375 w 2460625"/>
                <a:gd name="connsiteY10" fmla="*/ 612775 h 860425"/>
                <a:gd name="connsiteX11" fmla="*/ 301625 w 2460625"/>
                <a:gd name="connsiteY11" fmla="*/ 612775 h 860425"/>
                <a:gd name="connsiteX12" fmla="*/ 301625 w 2460625"/>
                <a:gd name="connsiteY12" fmla="*/ 558800 h 860425"/>
                <a:gd name="connsiteX13" fmla="*/ 301625 w 2460625"/>
                <a:gd name="connsiteY13" fmla="*/ 558800 h 860425"/>
                <a:gd name="connsiteX14" fmla="*/ 273050 w 2460625"/>
                <a:gd name="connsiteY14" fmla="*/ 558800 h 860425"/>
                <a:gd name="connsiteX15" fmla="*/ 273050 w 2460625"/>
                <a:gd name="connsiteY15" fmla="*/ 482600 h 860425"/>
                <a:gd name="connsiteX16" fmla="*/ 266700 w 2460625"/>
                <a:gd name="connsiteY16" fmla="*/ 482600 h 860425"/>
                <a:gd name="connsiteX17" fmla="*/ 266700 w 2460625"/>
                <a:gd name="connsiteY17" fmla="*/ 438150 h 860425"/>
                <a:gd name="connsiteX18" fmla="*/ 152400 w 2460625"/>
                <a:gd name="connsiteY18" fmla="*/ 438150 h 860425"/>
                <a:gd name="connsiteX19" fmla="*/ 152400 w 2460625"/>
                <a:gd name="connsiteY19" fmla="*/ 438150 h 860425"/>
                <a:gd name="connsiteX20" fmla="*/ 152400 w 2460625"/>
                <a:gd name="connsiteY20" fmla="*/ 409575 h 860425"/>
                <a:gd name="connsiteX21" fmla="*/ 111125 w 2460625"/>
                <a:gd name="connsiteY21" fmla="*/ 409575 h 860425"/>
                <a:gd name="connsiteX22" fmla="*/ 111125 w 2460625"/>
                <a:gd name="connsiteY22" fmla="*/ 371475 h 860425"/>
                <a:gd name="connsiteX23" fmla="*/ 111125 w 2460625"/>
                <a:gd name="connsiteY23" fmla="*/ 371475 h 860425"/>
                <a:gd name="connsiteX24" fmla="*/ 111125 w 2460625"/>
                <a:gd name="connsiteY24" fmla="*/ 371475 h 860425"/>
                <a:gd name="connsiteX25" fmla="*/ 79375 w 2460625"/>
                <a:gd name="connsiteY25" fmla="*/ 371475 h 860425"/>
                <a:gd name="connsiteX26" fmla="*/ 79375 w 2460625"/>
                <a:gd name="connsiteY26" fmla="*/ 250825 h 860425"/>
                <a:gd name="connsiteX27" fmla="*/ 69850 w 2460625"/>
                <a:gd name="connsiteY27" fmla="*/ 250825 h 860425"/>
                <a:gd name="connsiteX28" fmla="*/ 69850 w 2460625"/>
                <a:gd name="connsiteY28" fmla="*/ 107950 h 860425"/>
                <a:gd name="connsiteX29" fmla="*/ 53975 w 2460625"/>
                <a:gd name="connsiteY29" fmla="*/ 107950 h 860425"/>
                <a:gd name="connsiteX30" fmla="*/ 53975 w 2460625"/>
                <a:gd name="connsiteY30" fmla="*/ 73025 h 860425"/>
                <a:gd name="connsiteX31" fmla="*/ 19050 w 2460625"/>
                <a:gd name="connsiteY31" fmla="*/ 73025 h 860425"/>
                <a:gd name="connsiteX32" fmla="*/ 19050 w 2460625"/>
                <a:gd name="connsiteY32" fmla="*/ 38100 h 860425"/>
                <a:gd name="connsiteX33" fmla="*/ 0 w 2460625"/>
                <a:gd name="connsiteY33" fmla="*/ 38100 h 860425"/>
                <a:gd name="connsiteX34" fmla="*/ 0 w 2460625"/>
                <a:gd name="connsiteY34" fmla="*/ 0 h 86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60625" h="860425">
                  <a:moveTo>
                    <a:pt x="2460625" y="860425"/>
                  </a:moveTo>
                  <a:lnTo>
                    <a:pt x="1924050" y="860425"/>
                  </a:lnTo>
                  <a:lnTo>
                    <a:pt x="1924050" y="800100"/>
                  </a:lnTo>
                  <a:lnTo>
                    <a:pt x="1158875" y="800100"/>
                  </a:lnTo>
                  <a:lnTo>
                    <a:pt x="1158875" y="742950"/>
                  </a:lnTo>
                  <a:lnTo>
                    <a:pt x="527050" y="742950"/>
                  </a:lnTo>
                  <a:lnTo>
                    <a:pt x="527050" y="701675"/>
                  </a:lnTo>
                  <a:lnTo>
                    <a:pt x="368300" y="701675"/>
                  </a:lnTo>
                  <a:lnTo>
                    <a:pt x="368300" y="663575"/>
                  </a:lnTo>
                  <a:lnTo>
                    <a:pt x="333375" y="663575"/>
                  </a:lnTo>
                  <a:lnTo>
                    <a:pt x="333375" y="612775"/>
                  </a:lnTo>
                  <a:lnTo>
                    <a:pt x="301625" y="612775"/>
                  </a:lnTo>
                  <a:lnTo>
                    <a:pt x="301625" y="558800"/>
                  </a:lnTo>
                  <a:lnTo>
                    <a:pt x="301625" y="558800"/>
                  </a:lnTo>
                  <a:lnTo>
                    <a:pt x="273050" y="558800"/>
                  </a:lnTo>
                  <a:lnTo>
                    <a:pt x="273050" y="482600"/>
                  </a:lnTo>
                  <a:lnTo>
                    <a:pt x="266700" y="482600"/>
                  </a:lnTo>
                  <a:lnTo>
                    <a:pt x="266700" y="438150"/>
                  </a:lnTo>
                  <a:lnTo>
                    <a:pt x="152400" y="438150"/>
                  </a:lnTo>
                  <a:lnTo>
                    <a:pt x="152400" y="438150"/>
                  </a:lnTo>
                  <a:lnTo>
                    <a:pt x="152400" y="409575"/>
                  </a:lnTo>
                  <a:lnTo>
                    <a:pt x="111125" y="409575"/>
                  </a:lnTo>
                  <a:lnTo>
                    <a:pt x="111125" y="371475"/>
                  </a:lnTo>
                  <a:lnTo>
                    <a:pt x="111125" y="371475"/>
                  </a:lnTo>
                  <a:lnTo>
                    <a:pt x="111125" y="371475"/>
                  </a:lnTo>
                  <a:lnTo>
                    <a:pt x="79375" y="371475"/>
                  </a:lnTo>
                  <a:lnTo>
                    <a:pt x="79375" y="250825"/>
                  </a:lnTo>
                  <a:lnTo>
                    <a:pt x="69850" y="250825"/>
                  </a:lnTo>
                  <a:lnTo>
                    <a:pt x="69850" y="107950"/>
                  </a:lnTo>
                  <a:lnTo>
                    <a:pt x="53975" y="107950"/>
                  </a:lnTo>
                  <a:lnTo>
                    <a:pt x="53975" y="73025"/>
                  </a:lnTo>
                  <a:lnTo>
                    <a:pt x="19050" y="73025"/>
                  </a:lnTo>
                  <a:lnTo>
                    <a:pt x="19050" y="38100"/>
                  </a:lnTo>
                  <a:lnTo>
                    <a:pt x="0" y="3810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F8A78161-E9BB-3DDE-E4B4-A11D5278F619}"/>
                </a:ext>
              </a:extLst>
            </p:cNvPr>
            <p:cNvSpPr/>
            <p:nvPr/>
          </p:nvSpPr>
          <p:spPr bwMode="auto">
            <a:xfrm>
              <a:off x="7308850" y="1657350"/>
              <a:ext cx="552450" cy="647700"/>
            </a:xfrm>
            <a:custGeom>
              <a:avLst/>
              <a:gdLst>
                <a:gd name="connsiteX0" fmla="*/ 0 w 552450"/>
                <a:gd name="connsiteY0" fmla="*/ 0 h 647700"/>
                <a:gd name="connsiteX1" fmla="*/ 114300 w 552450"/>
                <a:gd name="connsiteY1" fmla="*/ 0 h 647700"/>
                <a:gd name="connsiteX2" fmla="*/ 114300 w 552450"/>
                <a:gd name="connsiteY2" fmla="*/ 28575 h 647700"/>
                <a:gd name="connsiteX3" fmla="*/ 114300 w 552450"/>
                <a:gd name="connsiteY3" fmla="*/ 28575 h 647700"/>
                <a:gd name="connsiteX4" fmla="*/ 146050 w 552450"/>
                <a:gd name="connsiteY4" fmla="*/ 28575 h 647700"/>
                <a:gd name="connsiteX5" fmla="*/ 146050 w 552450"/>
                <a:gd name="connsiteY5" fmla="*/ 73025 h 647700"/>
                <a:gd name="connsiteX6" fmla="*/ 158750 w 552450"/>
                <a:gd name="connsiteY6" fmla="*/ 73025 h 647700"/>
                <a:gd name="connsiteX7" fmla="*/ 158750 w 552450"/>
                <a:gd name="connsiteY7" fmla="*/ 203200 h 647700"/>
                <a:gd name="connsiteX8" fmla="*/ 158750 w 552450"/>
                <a:gd name="connsiteY8" fmla="*/ 203200 h 647700"/>
                <a:gd name="connsiteX9" fmla="*/ 158750 w 552450"/>
                <a:gd name="connsiteY9" fmla="*/ 203200 h 647700"/>
                <a:gd name="connsiteX10" fmla="*/ 174625 w 552450"/>
                <a:gd name="connsiteY10" fmla="*/ 219075 h 647700"/>
                <a:gd name="connsiteX11" fmla="*/ 174625 w 552450"/>
                <a:gd name="connsiteY11" fmla="*/ 254000 h 647700"/>
                <a:gd name="connsiteX12" fmla="*/ 260350 w 552450"/>
                <a:gd name="connsiteY12" fmla="*/ 254000 h 647700"/>
                <a:gd name="connsiteX13" fmla="*/ 260350 w 552450"/>
                <a:gd name="connsiteY13" fmla="*/ 288925 h 647700"/>
                <a:gd name="connsiteX14" fmla="*/ 288925 w 552450"/>
                <a:gd name="connsiteY14" fmla="*/ 288925 h 647700"/>
                <a:gd name="connsiteX15" fmla="*/ 288925 w 552450"/>
                <a:gd name="connsiteY15" fmla="*/ 517525 h 647700"/>
                <a:gd name="connsiteX16" fmla="*/ 425450 w 552450"/>
                <a:gd name="connsiteY16" fmla="*/ 517525 h 647700"/>
                <a:gd name="connsiteX17" fmla="*/ 425450 w 552450"/>
                <a:gd name="connsiteY17" fmla="*/ 603250 h 647700"/>
                <a:gd name="connsiteX18" fmla="*/ 552450 w 552450"/>
                <a:gd name="connsiteY18" fmla="*/ 603250 h 647700"/>
                <a:gd name="connsiteX19" fmla="*/ 552450 w 552450"/>
                <a:gd name="connsiteY19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2450" h="647700">
                  <a:moveTo>
                    <a:pt x="0" y="0"/>
                  </a:moveTo>
                  <a:lnTo>
                    <a:pt x="114300" y="0"/>
                  </a:lnTo>
                  <a:lnTo>
                    <a:pt x="114300" y="28575"/>
                  </a:lnTo>
                  <a:lnTo>
                    <a:pt x="114300" y="28575"/>
                  </a:lnTo>
                  <a:lnTo>
                    <a:pt x="146050" y="28575"/>
                  </a:lnTo>
                  <a:lnTo>
                    <a:pt x="146050" y="73025"/>
                  </a:lnTo>
                  <a:lnTo>
                    <a:pt x="158750" y="73025"/>
                  </a:lnTo>
                  <a:lnTo>
                    <a:pt x="158750" y="203200"/>
                  </a:lnTo>
                  <a:lnTo>
                    <a:pt x="158750" y="203200"/>
                  </a:lnTo>
                  <a:lnTo>
                    <a:pt x="158750" y="203200"/>
                  </a:lnTo>
                  <a:lnTo>
                    <a:pt x="174625" y="219075"/>
                  </a:lnTo>
                  <a:lnTo>
                    <a:pt x="174625" y="254000"/>
                  </a:lnTo>
                  <a:lnTo>
                    <a:pt x="260350" y="254000"/>
                  </a:lnTo>
                  <a:lnTo>
                    <a:pt x="260350" y="288925"/>
                  </a:lnTo>
                  <a:lnTo>
                    <a:pt x="288925" y="288925"/>
                  </a:lnTo>
                  <a:lnTo>
                    <a:pt x="288925" y="517525"/>
                  </a:lnTo>
                  <a:lnTo>
                    <a:pt x="425450" y="517525"/>
                  </a:lnTo>
                  <a:lnTo>
                    <a:pt x="425450" y="603250"/>
                  </a:lnTo>
                  <a:lnTo>
                    <a:pt x="552450" y="603250"/>
                  </a:lnTo>
                  <a:lnTo>
                    <a:pt x="552450" y="64770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84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PSMA-Lu177 vs </a:t>
            </a:r>
            <a:r>
              <a:rPr lang="en-US" dirty="0" err="1"/>
              <a:t>Cabazitaxel</a:t>
            </a:r>
            <a:r>
              <a:rPr lang="en-US" dirty="0"/>
              <a:t>: </a:t>
            </a:r>
            <a:r>
              <a:rPr lang="en-US" dirty="0" err="1"/>
              <a:t>TheraP</a:t>
            </a:r>
            <a:r>
              <a:rPr lang="en-US" dirty="0"/>
              <a:t> Trial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72" y="1465702"/>
            <a:ext cx="5849812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540" y="5817040"/>
            <a:ext cx="13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3234" y="5817040"/>
            <a:ext cx="1215957" cy="36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026" y="6400800"/>
            <a:ext cx="627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PSMA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SUVmean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&lt;10:  PSA50 32 vs 52% still favored PSMA-Lu177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264" y="3667328"/>
            <a:ext cx="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3234" y="3706238"/>
            <a:ext cx="8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78757" y="6186372"/>
            <a:ext cx="381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Hofman MS et al Lancet 2021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Burton JP et al Lancet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2D1A3-61B3-690A-5759-7B9F89488B43}"/>
              </a:ext>
            </a:extLst>
          </p:cNvPr>
          <p:cNvGrpSpPr/>
          <p:nvPr/>
        </p:nvGrpSpPr>
        <p:grpSpPr>
          <a:xfrm>
            <a:off x="6290677" y="2468374"/>
            <a:ext cx="5894405" cy="2706624"/>
            <a:chOff x="6290677" y="2468374"/>
            <a:chExt cx="5894405" cy="2920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90677" y="2468374"/>
              <a:ext cx="5894405" cy="2920257"/>
            </a:xfrm>
            <a:prstGeom prst="rect">
              <a:avLst/>
            </a:prstGeom>
          </p:spPr>
        </p:pic>
        <p:sp>
          <p:nvSpPr>
            <p:cNvPr id="3" name="Down Arrow 2"/>
            <p:cNvSpPr/>
            <p:nvPr/>
          </p:nvSpPr>
          <p:spPr>
            <a:xfrm rot="1415298">
              <a:off x="10798232" y="3957152"/>
              <a:ext cx="282161" cy="70658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142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0"/>
            <a:ext cx="10872444" cy="1103313"/>
          </a:xfrm>
        </p:spPr>
        <p:txBody>
          <a:bodyPr/>
          <a:lstStyle/>
          <a:p>
            <a:r>
              <a:rPr lang="en-US" dirty="0"/>
              <a:t>Lu177-PSMA-617 Updates: </a:t>
            </a:r>
            <a:r>
              <a:rPr lang="en-US" dirty="0" err="1"/>
              <a:t>TheraP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883" y="835362"/>
            <a:ext cx="5636029" cy="5559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8317" y="2046920"/>
            <a:ext cx="5534025" cy="2406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542116" y="4640459"/>
            <a:ext cx="55612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Conclusion:  </a:t>
            </a:r>
            <a:r>
              <a:rPr lang="en-US" b="0" dirty="0" err="1">
                <a:solidFill>
                  <a:schemeClr val="bg1"/>
                </a:solidFill>
                <a:latin typeface="Calibri" panose="020F0502020204030204" pitchFamily="34" charset="0"/>
              </a:rPr>
              <a:t>SUVmean</a:t>
            </a:r>
            <a:r>
              <a:rPr lang="en-US" b="0" u="sng" dirty="0">
                <a:solidFill>
                  <a:schemeClr val="bg1"/>
                </a:solidFill>
                <a:latin typeface="Calibri" panose="020F0502020204030204" pitchFamily="34" charset="0"/>
              </a:rPr>
              <a:t>&gt;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10 is prognostic for survival with both </a:t>
            </a:r>
            <a:r>
              <a:rPr lang="en-US" b="0" dirty="0" err="1">
                <a:solidFill>
                  <a:schemeClr val="bg1"/>
                </a:solidFill>
                <a:latin typeface="Calibri" panose="020F0502020204030204" pitchFamily="34" charset="0"/>
              </a:rPr>
              <a:t>cabazitaxel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 and Lu177-PSMA-617 therapy but not predictive (similar for FDG PET and adverse prognosis)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High SUV OS HR 0.96 vs 1.07 for low SUV </a:t>
            </a:r>
            <a:r>
              <a:rPr lang="en-US" b="0" dirty="0" err="1">
                <a:solidFill>
                  <a:schemeClr val="bg1"/>
                </a:solidFill>
                <a:latin typeface="Calibri" panose="020F0502020204030204" pitchFamily="34" charset="0"/>
              </a:rPr>
              <a:t>mCRPC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 patients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P(interaction)=0.70 not significant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021782" y="2969633"/>
            <a:ext cx="1072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HR 0.62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10557164" y="2969633"/>
            <a:ext cx="1364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HR 0.56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3E17F-E549-04E8-798A-87804649E390}"/>
              </a:ext>
            </a:extLst>
          </p:cNvPr>
          <p:cNvSpPr txBox="1"/>
          <p:nvPr/>
        </p:nvSpPr>
        <p:spPr>
          <a:xfrm>
            <a:off x="8290088" y="6391839"/>
            <a:ext cx="381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Hofman MS et al Lancet Oncol 2024</a:t>
            </a:r>
          </a:p>
        </p:txBody>
      </p:sp>
    </p:spTree>
    <p:extLst>
      <p:ext uri="{BB962C8B-B14F-4D97-AF65-F5344CB8AC3E}">
        <p14:creationId xmlns:p14="http://schemas.microsoft.com/office/powerpoint/2010/main" val="1023017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CC1688C1-9C6A-1CC5-4914-CA72F9C55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12617" r="8317" b="8243"/>
          <a:stretch/>
        </p:blipFill>
        <p:spPr>
          <a:xfrm>
            <a:off x="737419" y="1844675"/>
            <a:ext cx="5610995" cy="397910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1F25A27-4967-40C2-B1B4-2CD2BD7C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79" y="111192"/>
            <a:ext cx="10972800" cy="1371600"/>
          </a:xfrm>
        </p:spPr>
        <p:txBody>
          <a:bodyPr>
            <a:normAutofit/>
          </a:bodyPr>
          <a:lstStyle/>
          <a:p>
            <a:r>
              <a:rPr lang="en-GB" dirty="0"/>
              <a:t>Overall Survival by whole-body </a:t>
            </a:r>
            <a:r>
              <a:rPr lang="en-GB" dirty="0" err="1"/>
              <a:t>SUV</a:t>
            </a:r>
            <a:r>
              <a:rPr lang="en-GB" baseline="-25000" dirty="0" err="1"/>
              <a:t>mean</a:t>
            </a:r>
            <a:r>
              <a:rPr lang="en-GB" dirty="0"/>
              <a:t> quartiles 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6DEC85B-4EAC-47CE-AAFD-F614FB2249AC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664201" y="1836609"/>
          <a:ext cx="3479575" cy="1828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44211">
                  <a:extLst>
                    <a:ext uri="{9D8B030D-6E8A-4147-A177-3AD203B41FA5}">
                      <a16:colId xmlns:a16="http://schemas.microsoft.com/office/drawing/2014/main" val="3708994470"/>
                    </a:ext>
                  </a:extLst>
                </a:gridCol>
                <a:gridCol w="1735364">
                  <a:extLst>
                    <a:ext uri="{9D8B030D-6E8A-4147-A177-3AD203B41FA5}">
                      <a16:colId xmlns:a16="http://schemas.microsoft.com/office/drawing/2014/main" val="3601325833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algn="l"/>
                      <a:r>
                        <a:rPr lang="en-GB" sz="1500" b="1" baseline="0" dirty="0" err="1">
                          <a:solidFill>
                            <a:schemeClr val="bg1"/>
                          </a:solidFill>
                        </a:rPr>
                        <a:t>SUV</a:t>
                      </a:r>
                      <a:r>
                        <a:rPr lang="en-GB" sz="1500" b="1" baseline="-25000" dirty="0" err="1">
                          <a:solidFill>
                            <a:schemeClr val="bg1"/>
                          </a:solidFill>
                        </a:rPr>
                        <a:t>mean</a:t>
                      </a:r>
                      <a:r>
                        <a:rPr lang="en-GB" sz="1500" b="1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500" b="1" baseline="0" dirty="0">
                          <a:solidFill>
                            <a:schemeClr val="bg1"/>
                          </a:solidFill>
                        </a:rPr>
                        <a:t>quartile</a:t>
                      </a:r>
                    </a:p>
                  </a:txBody>
                  <a:tcPr>
                    <a:solidFill>
                      <a:srgbClr val="1B80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Median OS (months)</a:t>
                      </a:r>
                    </a:p>
                  </a:txBody>
                  <a:tcPr>
                    <a:solidFill>
                      <a:srgbClr val="1B80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7807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2676A9"/>
                          </a:solidFill>
                        </a:rPr>
                        <a:t>≥ 9.9 (highest)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21.4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010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1CBA02"/>
                          </a:solidFill>
                        </a:rPr>
                        <a:t>≥ 7.5, &lt; 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51095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accent2"/>
                          </a:solidFill>
                        </a:rPr>
                        <a:t>≥ 5.7, &lt; 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8521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C00000"/>
                          </a:solidFill>
                        </a:rPr>
                        <a:t>&lt; 5.7 (lowest)</a:t>
                      </a:r>
                      <a:endParaRPr lang="en-US" sz="1500" b="1" i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14.5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009544"/>
                  </a:ext>
                </a:extLst>
              </a:tr>
            </a:tbl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EF9CD9-192E-4173-B52B-8C31AD7CDF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Dr Andrew J Armstrong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80C94-920D-49CE-BC85-FB3E0B9EE434}"/>
              </a:ext>
            </a:extLst>
          </p:cNvPr>
          <p:cNvSpPr txBox="1"/>
          <p:nvPr/>
        </p:nvSpPr>
        <p:spPr>
          <a:xfrm>
            <a:off x="658759" y="5985604"/>
            <a:ext cx="91211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CI, confidence interval; HR, hazard ratio; FAS, full-analysis set; OS, overall survival; SUV, standardized uptake value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03FB23AC-7091-43B5-BD8B-A6996CD76829}"/>
              </a:ext>
            </a:extLst>
          </p:cNvPr>
          <p:cNvSpPr txBox="1">
            <a:spLocks/>
          </p:cNvSpPr>
          <p:nvPr/>
        </p:nvSpPr>
        <p:spPr>
          <a:xfrm>
            <a:off x="658759" y="1298779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6A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B80A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whole-body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B80A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SUV</a:t>
            </a:r>
            <a:r>
              <a:rPr kumimoji="0" lang="en-GB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1B80A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B80A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was associated with improved OS</a:t>
            </a:r>
            <a:endParaRPr kumimoji="0" lang="en-GB" sz="2000" b="0" i="0" u="none" strike="noStrike" kern="1200" cap="none" spc="0" normalizeH="0" baseline="-25000" noProof="0" dirty="0">
              <a:ln>
                <a:noFill/>
              </a:ln>
              <a:solidFill>
                <a:srgbClr val="1B80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F8EDF3D2-0777-FF7F-94F5-77CAF7A57489}"/>
              </a:ext>
            </a:extLst>
          </p:cNvPr>
          <p:cNvGraphicFramePr>
            <a:graphicFrameLocks/>
          </p:cNvGraphicFramePr>
          <p:nvPr/>
        </p:nvGraphicFramePr>
        <p:xfrm>
          <a:off x="6924675" y="4588891"/>
          <a:ext cx="5039924" cy="134217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98233">
                  <a:extLst>
                    <a:ext uri="{9D8B030D-6E8A-4147-A177-3AD203B41FA5}">
                      <a16:colId xmlns:a16="http://schemas.microsoft.com/office/drawing/2014/main" val="2425647579"/>
                    </a:ext>
                  </a:extLst>
                </a:gridCol>
                <a:gridCol w="2941691">
                  <a:extLst>
                    <a:ext uri="{9D8B030D-6E8A-4147-A177-3AD203B41FA5}">
                      <a16:colId xmlns:a16="http://schemas.microsoft.com/office/drawing/2014/main" val="4113715096"/>
                    </a:ext>
                  </a:extLst>
                </a:gridCol>
              </a:tblGrid>
              <a:tr h="335280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baseline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</a:rPr>
                        <a:t>SUV</a:t>
                      </a:r>
                      <a:r>
                        <a:rPr lang="en-US" sz="1500" b="1" baseline="-25000" dirty="0">
                          <a:solidFill>
                            <a:schemeClr val="bg1"/>
                          </a:solidFill>
                          <a:effectLst/>
                        </a:rPr>
                        <a:t>mean</a:t>
                      </a:r>
                      <a:r>
                        <a:rPr lang="en-US" sz="1500" b="1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GB" sz="1500" b="1" baseline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1B80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solidFill>
                            <a:schemeClr val="bg1"/>
                          </a:solidFill>
                          <a:effectLst/>
                        </a:rPr>
                        <a:t>OS</a:t>
                      </a:r>
                      <a:endParaRPr lang="en-GB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80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393219"/>
                  </a:ext>
                </a:extLst>
              </a:tr>
              <a:tr h="293717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baseline="30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500" b="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F40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</a:rPr>
                        <a:t>HR [95% CI], </a:t>
                      </a:r>
                      <a:r>
                        <a:rPr lang="en-GB" sz="1500" b="1" i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 value</a:t>
                      </a:r>
                      <a:endParaRPr lang="en-GB" sz="15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1B80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30479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baseline="0" dirty="0">
                          <a:solidFill>
                            <a:schemeClr val="tx1"/>
                          </a:solidFill>
                          <a:effectLst/>
                        </a:rPr>
                        <a:t>Univariate analysis</a:t>
                      </a: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</a:rPr>
                        <a:t>0.92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[0.89, 0.95],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  <a:endParaRPr lang="en-GB" sz="15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9660021"/>
                  </a:ext>
                </a:extLst>
              </a:tr>
              <a:tr h="3508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baseline="0" dirty="0">
                          <a:solidFill>
                            <a:schemeClr val="tx1"/>
                          </a:solidFill>
                          <a:effectLst/>
                        </a:rPr>
                        <a:t>Multivariate analysis</a:t>
                      </a: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[0.84, 0.91],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  <a:endParaRPr lang="en-GB" sz="15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262166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79077" y="6527257"/>
            <a:ext cx="192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Abstract 5002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5491" y="3797253"/>
            <a:ext cx="555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All SUV subgroups had better </a:t>
            </a:r>
            <a:r>
              <a:rPr lang="en-US" sz="1600" b="1" dirty="0" err="1"/>
              <a:t>rPFS</a:t>
            </a:r>
            <a:r>
              <a:rPr lang="en-US" sz="1600" b="1" dirty="0"/>
              <a:t> and OS than a second/third ARSI thus prognostic but NOT predictive!</a:t>
            </a:r>
          </a:p>
        </p:txBody>
      </p:sp>
    </p:spTree>
    <p:extLst>
      <p:ext uri="{BB962C8B-B14F-4D97-AF65-F5344CB8AC3E}">
        <p14:creationId xmlns:p14="http://schemas.microsoft.com/office/powerpoint/2010/main" val="3653250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PSA decline is associated with improved overall and progression-free survival with PSMA-Lu177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06" y="2321698"/>
            <a:ext cx="6334341" cy="321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66" y="6379825"/>
            <a:ext cx="488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Armstrong et al ESMO 2022 abstract 1372P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7276" y="2140438"/>
            <a:ext cx="5534860" cy="33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23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Lu177-PSMA-617 Updates: VISION and QOL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29" y="1162656"/>
            <a:ext cx="4648200" cy="4067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9323" y="1162656"/>
            <a:ext cx="6696941" cy="2212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959" y="881150"/>
            <a:ext cx="4196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2129" y="3286902"/>
            <a:ext cx="4196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3894" y="3546071"/>
            <a:ext cx="5514975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929" y="6435207"/>
            <a:ext cx="299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Fizazi K Lancet </a:t>
            </a:r>
            <a:r>
              <a:rPr lang="en-US" dirty="0" err="1"/>
              <a:t>Oncol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8547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900F498-5F22-4D8C-8DF6-F910E786D9EF}"/>
              </a:ext>
            </a:extLst>
          </p:cNvPr>
          <p:cNvSpPr txBox="1"/>
          <p:nvPr/>
        </p:nvSpPr>
        <p:spPr bwMode="auto">
          <a:xfrm>
            <a:off x="7168896" y="1405546"/>
            <a:ext cx="4337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rPFS by BICR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9D4410-0709-E6B7-38D9-D80F08F5F834}"/>
              </a:ext>
            </a:extLst>
          </p:cNvPr>
          <p:cNvGrpSpPr/>
          <p:nvPr/>
        </p:nvGrpSpPr>
        <p:grpSpPr>
          <a:xfrm>
            <a:off x="7150894" y="1833604"/>
            <a:ext cx="4390068" cy="1596616"/>
            <a:chOff x="7150894" y="1833604"/>
            <a:chExt cx="4390068" cy="1596616"/>
          </a:xfrm>
        </p:grpSpPr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20D4FBCE-1AAA-5E2C-C2B9-CCA4F9AF91B1}"/>
                </a:ext>
              </a:extLst>
            </p:cNvPr>
            <p:cNvSpPr txBox="1"/>
            <p:nvPr/>
          </p:nvSpPr>
          <p:spPr bwMode="auto">
            <a:xfrm>
              <a:off x="9734109" y="2458411"/>
              <a:ext cx="122180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Olaparib + Abi</a:t>
              </a: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54C015C1-85E2-2C62-F4E1-EEAC625F9966}"/>
                </a:ext>
              </a:extLst>
            </p:cNvPr>
            <p:cNvSpPr/>
            <p:nvPr/>
          </p:nvSpPr>
          <p:spPr bwMode="auto">
            <a:xfrm>
              <a:off x="7341647" y="183360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736A4CDF-7BBB-D0DB-E201-385CE29B1985}"/>
                </a:ext>
              </a:extLst>
            </p:cNvPr>
            <p:cNvSpPr/>
            <p:nvPr/>
          </p:nvSpPr>
          <p:spPr bwMode="auto">
            <a:xfrm>
              <a:off x="7377366" y="186932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EE5FC6BF-3245-D3D9-B803-7208FE8DF9FB}"/>
                </a:ext>
              </a:extLst>
            </p:cNvPr>
            <p:cNvSpPr/>
            <p:nvPr/>
          </p:nvSpPr>
          <p:spPr bwMode="auto">
            <a:xfrm>
              <a:off x="7379747" y="190028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24BB0739-8313-A38D-B617-5FAAC0BF7602}"/>
                </a:ext>
              </a:extLst>
            </p:cNvPr>
            <p:cNvSpPr/>
            <p:nvPr/>
          </p:nvSpPr>
          <p:spPr bwMode="auto">
            <a:xfrm>
              <a:off x="7401178" y="195028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50AC1C52-1BE1-E0A8-E4E7-7510D652B482}"/>
                </a:ext>
              </a:extLst>
            </p:cNvPr>
            <p:cNvSpPr/>
            <p:nvPr/>
          </p:nvSpPr>
          <p:spPr bwMode="auto">
            <a:xfrm>
              <a:off x="7598821" y="201934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6B386F27-C079-F958-7483-5D77A5D4D6B9}"/>
                </a:ext>
              </a:extLst>
            </p:cNvPr>
            <p:cNvSpPr/>
            <p:nvPr/>
          </p:nvSpPr>
          <p:spPr bwMode="auto">
            <a:xfrm>
              <a:off x="7613109" y="203601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66E4ED2A-07B8-CAD1-F304-4494D72C66FC}"/>
                </a:ext>
              </a:extLst>
            </p:cNvPr>
            <p:cNvSpPr/>
            <p:nvPr/>
          </p:nvSpPr>
          <p:spPr bwMode="auto">
            <a:xfrm>
              <a:off x="7639303" y="205506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2E96AB9C-B61C-97F3-1436-4F4476DE9442}"/>
                </a:ext>
              </a:extLst>
            </p:cNvPr>
            <p:cNvSpPr/>
            <p:nvPr/>
          </p:nvSpPr>
          <p:spPr bwMode="auto">
            <a:xfrm>
              <a:off x="7694072" y="206220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B695754B-4E62-C12F-CDD9-799F885211BB}"/>
                </a:ext>
              </a:extLst>
            </p:cNvPr>
            <p:cNvSpPr/>
            <p:nvPr/>
          </p:nvSpPr>
          <p:spPr bwMode="auto">
            <a:xfrm>
              <a:off x="7817897" y="205982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ADFE35D5-71AE-F472-3133-0CFC6B80B098}"/>
                </a:ext>
              </a:extLst>
            </p:cNvPr>
            <p:cNvSpPr/>
            <p:nvPr/>
          </p:nvSpPr>
          <p:spPr bwMode="auto">
            <a:xfrm>
              <a:off x="7851234" y="205982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19C2FD29-7F6C-4765-565C-F775BC8564C1}"/>
                </a:ext>
              </a:extLst>
            </p:cNvPr>
            <p:cNvSpPr/>
            <p:nvPr/>
          </p:nvSpPr>
          <p:spPr bwMode="auto">
            <a:xfrm>
              <a:off x="7882191" y="207411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7D6A414D-5B73-31FC-0FDE-2869F8EFE16A}"/>
                </a:ext>
              </a:extLst>
            </p:cNvPr>
            <p:cNvSpPr/>
            <p:nvPr/>
          </p:nvSpPr>
          <p:spPr bwMode="auto">
            <a:xfrm>
              <a:off x="7903622" y="209554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601503EA-F4C2-2721-6F57-78C9B4F105D9}"/>
                </a:ext>
              </a:extLst>
            </p:cNvPr>
            <p:cNvSpPr/>
            <p:nvPr/>
          </p:nvSpPr>
          <p:spPr bwMode="auto">
            <a:xfrm>
              <a:off x="7922672" y="211221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89BBDDB5-2BD9-1A8B-6B9F-37F9A3276595}"/>
                </a:ext>
              </a:extLst>
            </p:cNvPr>
            <p:cNvSpPr/>
            <p:nvPr/>
          </p:nvSpPr>
          <p:spPr bwMode="auto">
            <a:xfrm>
              <a:off x="7941722" y="211221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503E4616-2C96-9EA6-45C1-6000813BAF67}"/>
                </a:ext>
              </a:extLst>
            </p:cNvPr>
            <p:cNvSpPr/>
            <p:nvPr/>
          </p:nvSpPr>
          <p:spPr bwMode="auto">
            <a:xfrm>
              <a:off x="8070309" y="213840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D279AC07-5908-43D2-9C7F-8E2F8505E825}"/>
                </a:ext>
              </a:extLst>
            </p:cNvPr>
            <p:cNvSpPr/>
            <p:nvPr/>
          </p:nvSpPr>
          <p:spPr bwMode="auto">
            <a:xfrm>
              <a:off x="8158415" y="216221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1B414BBB-8257-3F17-1EFD-FD9377040D15}"/>
                </a:ext>
              </a:extLst>
            </p:cNvPr>
            <p:cNvSpPr/>
            <p:nvPr/>
          </p:nvSpPr>
          <p:spPr bwMode="auto">
            <a:xfrm>
              <a:off x="8310815" y="227175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30C9303-8111-5986-7E1E-78D0C3D10106}"/>
                </a:ext>
              </a:extLst>
            </p:cNvPr>
            <p:cNvSpPr/>
            <p:nvPr/>
          </p:nvSpPr>
          <p:spPr bwMode="auto">
            <a:xfrm>
              <a:off x="8401303" y="230032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96164514-5696-9403-9DD1-BD87C950DEF9}"/>
                </a:ext>
              </a:extLst>
            </p:cNvPr>
            <p:cNvSpPr/>
            <p:nvPr/>
          </p:nvSpPr>
          <p:spPr bwMode="auto">
            <a:xfrm>
              <a:off x="8453690" y="230985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A6375243-591E-CC2E-A3E3-4B369A3C72FC}"/>
                </a:ext>
              </a:extLst>
            </p:cNvPr>
            <p:cNvSpPr/>
            <p:nvPr/>
          </p:nvSpPr>
          <p:spPr bwMode="auto">
            <a:xfrm>
              <a:off x="8537034" y="232890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C54A3DFF-7306-4F03-AD45-7900A8BD0793}"/>
                </a:ext>
              </a:extLst>
            </p:cNvPr>
            <p:cNvSpPr/>
            <p:nvPr/>
          </p:nvSpPr>
          <p:spPr bwMode="auto">
            <a:xfrm>
              <a:off x="8596565" y="233842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A2B9259-DA55-FBD3-3632-7FFDB414BAB9}"/>
                </a:ext>
              </a:extLst>
            </p:cNvPr>
            <p:cNvSpPr/>
            <p:nvPr/>
          </p:nvSpPr>
          <p:spPr bwMode="auto">
            <a:xfrm>
              <a:off x="8672765" y="236938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BE82D02F-9520-55BF-D0B4-1CAD9B405AE0}"/>
                </a:ext>
              </a:extLst>
            </p:cNvPr>
            <p:cNvSpPr/>
            <p:nvPr/>
          </p:nvSpPr>
          <p:spPr bwMode="auto">
            <a:xfrm>
              <a:off x="8701340" y="240272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C523014A-A921-CAEC-B65E-1AF879F081DB}"/>
                </a:ext>
              </a:extLst>
            </p:cNvPr>
            <p:cNvSpPr/>
            <p:nvPr/>
          </p:nvSpPr>
          <p:spPr bwMode="auto">
            <a:xfrm>
              <a:off x="8722771" y="242653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3F2FBE7A-9CDD-BA59-A2FB-96F47830A85E}"/>
                </a:ext>
              </a:extLst>
            </p:cNvPr>
            <p:cNvSpPr/>
            <p:nvPr/>
          </p:nvSpPr>
          <p:spPr bwMode="auto">
            <a:xfrm>
              <a:off x="8748964" y="243605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6084312A-AB49-F612-717F-C8CFC190E685}"/>
                </a:ext>
              </a:extLst>
            </p:cNvPr>
            <p:cNvSpPr/>
            <p:nvPr/>
          </p:nvSpPr>
          <p:spPr bwMode="auto">
            <a:xfrm>
              <a:off x="8858501" y="246701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99F256FB-C917-A93E-4CE4-6E6887FCFE7D}"/>
                </a:ext>
              </a:extLst>
            </p:cNvPr>
            <p:cNvSpPr/>
            <p:nvPr/>
          </p:nvSpPr>
          <p:spPr bwMode="auto">
            <a:xfrm>
              <a:off x="8910889" y="248844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64685A77-3A6A-4BDF-378C-E113289129B1}"/>
                </a:ext>
              </a:extLst>
            </p:cNvPr>
            <p:cNvSpPr/>
            <p:nvPr/>
          </p:nvSpPr>
          <p:spPr bwMode="auto">
            <a:xfrm>
              <a:off x="8987089" y="250273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2BBEEB47-3F76-5564-631E-CFD3A21541F8}"/>
                </a:ext>
              </a:extLst>
            </p:cNvPr>
            <p:cNvSpPr/>
            <p:nvPr/>
          </p:nvSpPr>
          <p:spPr bwMode="auto">
            <a:xfrm>
              <a:off x="9068051" y="258607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257F36FA-5F3E-6AD2-962A-6B1A46FF18DA}"/>
                </a:ext>
              </a:extLst>
            </p:cNvPr>
            <p:cNvSpPr/>
            <p:nvPr/>
          </p:nvSpPr>
          <p:spPr bwMode="auto">
            <a:xfrm>
              <a:off x="9084720" y="259322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D0C1E22C-EB0C-DEA2-F55C-4CB110D08380}"/>
                </a:ext>
              </a:extLst>
            </p:cNvPr>
            <p:cNvSpPr/>
            <p:nvPr/>
          </p:nvSpPr>
          <p:spPr bwMode="auto">
            <a:xfrm>
              <a:off x="9108533" y="260988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4918B455-3B06-E0D5-E939-FD17C2B4804D}"/>
                </a:ext>
              </a:extLst>
            </p:cNvPr>
            <p:cNvSpPr/>
            <p:nvPr/>
          </p:nvSpPr>
          <p:spPr bwMode="auto">
            <a:xfrm>
              <a:off x="9399045" y="265989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51BF3E79-D5DE-A22B-D7BD-3B99A7EC7D1A}"/>
                </a:ext>
              </a:extLst>
            </p:cNvPr>
            <p:cNvSpPr/>
            <p:nvPr/>
          </p:nvSpPr>
          <p:spPr bwMode="auto">
            <a:xfrm>
              <a:off x="9437145" y="267894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AFCFA4C9-24DA-BE32-75CE-C60A4867D047}"/>
                </a:ext>
              </a:extLst>
            </p:cNvPr>
            <p:cNvSpPr/>
            <p:nvPr/>
          </p:nvSpPr>
          <p:spPr bwMode="auto">
            <a:xfrm>
              <a:off x="9449051" y="270275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FB9A05B8-5005-5540-CE88-E6E9AC84BC72}"/>
                </a:ext>
              </a:extLst>
            </p:cNvPr>
            <p:cNvSpPr/>
            <p:nvPr/>
          </p:nvSpPr>
          <p:spPr bwMode="auto">
            <a:xfrm>
              <a:off x="9460957" y="273133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2A688E49-9773-8797-E3A3-2EE9698C5B33}"/>
                </a:ext>
              </a:extLst>
            </p:cNvPr>
            <p:cNvSpPr/>
            <p:nvPr/>
          </p:nvSpPr>
          <p:spPr bwMode="auto">
            <a:xfrm>
              <a:off x="9480007" y="275752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3932A55B-9BBE-7136-0216-48F1E02F57DC}"/>
                </a:ext>
              </a:extLst>
            </p:cNvPr>
            <p:cNvSpPr/>
            <p:nvPr/>
          </p:nvSpPr>
          <p:spPr bwMode="auto">
            <a:xfrm>
              <a:off x="9489532" y="277657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161EEB74-3232-E45D-E80F-997614F5ECD6}"/>
                </a:ext>
              </a:extLst>
            </p:cNvPr>
            <p:cNvSpPr/>
            <p:nvPr/>
          </p:nvSpPr>
          <p:spPr bwMode="auto">
            <a:xfrm>
              <a:off x="9501438" y="277657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C07B0F6F-1FC8-7C9D-77FC-EDE3D57D5620}"/>
                </a:ext>
              </a:extLst>
            </p:cNvPr>
            <p:cNvSpPr/>
            <p:nvPr/>
          </p:nvSpPr>
          <p:spPr bwMode="auto">
            <a:xfrm>
              <a:off x="9537156" y="277657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6201FAFE-BF27-8255-8876-C7263F485007}"/>
                </a:ext>
              </a:extLst>
            </p:cNvPr>
            <p:cNvSpPr/>
            <p:nvPr/>
          </p:nvSpPr>
          <p:spPr bwMode="auto">
            <a:xfrm>
              <a:off x="9751468" y="280515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643478DB-2608-20A7-5CAB-DB0E19E11E65}"/>
                </a:ext>
              </a:extLst>
            </p:cNvPr>
            <p:cNvSpPr/>
            <p:nvPr/>
          </p:nvSpPr>
          <p:spPr bwMode="auto">
            <a:xfrm>
              <a:off x="9827668" y="281229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B8FF7453-CD45-5053-F211-9D29BA81DEC5}"/>
                </a:ext>
              </a:extLst>
            </p:cNvPr>
            <p:cNvSpPr/>
            <p:nvPr/>
          </p:nvSpPr>
          <p:spPr bwMode="auto">
            <a:xfrm>
              <a:off x="9856243" y="284087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DB4C29AE-313F-C701-D162-C76207FC4E56}"/>
                </a:ext>
              </a:extLst>
            </p:cNvPr>
            <p:cNvSpPr/>
            <p:nvPr/>
          </p:nvSpPr>
          <p:spPr bwMode="auto">
            <a:xfrm>
              <a:off x="9875293" y="286944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3A1E9575-4982-F717-F24E-3749F8E91637}"/>
                </a:ext>
              </a:extLst>
            </p:cNvPr>
            <p:cNvSpPr/>
            <p:nvPr/>
          </p:nvSpPr>
          <p:spPr bwMode="auto">
            <a:xfrm>
              <a:off x="9927680" y="289325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240155D9-4310-4EB5-7560-E84215582328}"/>
                </a:ext>
              </a:extLst>
            </p:cNvPr>
            <p:cNvSpPr/>
            <p:nvPr/>
          </p:nvSpPr>
          <p:spPr bwMode="auto">
            <a:xfrm>
              <a:off x="9977686" y="290516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1AD2D259-ADA2-7E84-0B32-46B77D13DBE6}"/>
                </a:ext>
              </a:extLst>
            </p:cNvPr>
            <p:cNvSpPr/>
            <p:nvPr/>
          </p:nvSpPr>
          <p:spPr bwMode="auto">
            <a:xfrm>
              <a:off x="9996736" y="290516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A607C3E8-2822-B2BE-FF2C-C9ABD9319DA4}"/>
                </a:ext>
              </a:extLst>
            </p:cNvPr>
            <p:cNvSpPr/>
            <p:nvPr/>
          </p:nvSpPr>
          <p:spPr bwMode="auto">
            <a:xfrm>
              <a:off x="10044361" y="292183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E1D6D471-AA99-7203-A542-6EAFA4806359}"/>
                </a:ext>
              </a:extLst>
            </p:cNvPr>
            <p:cNvSpPr/>
            <p:nvPr/>
          </p:nvSpPr>
          <p:spPr bwMode="auto">
            <a:xfrm>
              <a:off x="10103893" y="292183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900556FF-EFA6-9A55-8A84-97E4999511AF}"/>
                </a:ext>
              </a:extLst>
            </p:cNvPr>
            <p:cNvSpPr/>
            <p:nvPr/>
          </p:nvSpPr>
          <p:spPr bwMode="auto">
            <a:xfrm>
              <a:off x="10144374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A9D17BC7-CD3F-FC79-E872-F013D810A29E}"/>
                </a:ext>
              </a:extLst>
            </p:cNvPr>
            <p:cNvSpPr/>
            <p:nvPr/>
          </p:nvSpPr>
          <p:spPr bwMode="auto">
            <a:xfrm>
              <a:off x="10239624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CADAFE01-B0AB-6AD2-B627-809E5B9B6D19}"/>
                </a:ext>
              </a:extLst>
            </p:cNvPr>
            <p:cNvSpPr/>
            <p:nvPr/>
          </p:nvSpPr>
          <p:spPr bwMode="auto">
            <a:xfrm>
              <a:off x="10272961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3E9BF23A-22B3-FA79-599E-17AA93FA60AB}"/>
                </a:ext>
              </a:extLst>
            </p:cNvPr>
            <p:cNvSpPr/>
            <p:nvPr/>
          </p:nvSpPr>
          <p:spPr bwMode="auto">
            <a:xfrm>
              <a:off x="10308680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FD214AC7-D059-D63A-D8A6-2789141DE02D}"/>
                </a:ext>
              </a:extLst>
            </p:cNvPr>
            <p:cNvSpPr/>
            <p:nvPr/>
          </p:nvSpPr>
          <p:spPr bwMode="auto">
            <a:xfrm>
              <a:off x="10349161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B583A24C-8828-B4C5-D57D-1C4257789B2F}"/>
                </a:ext>
              </a:extLst>
            </p:cNvPr>
            <p:cNvSpPr/>
            <p:nvPr/>
          </p:nvSpPr>
          <p:spPr bwMode="auto">
            <a:xfrm>
              <a:off x="10432505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83BFFC12-2A94-6EB7-C641-6408B95B008B}"/>
                </a:ext>
              </a:extLst>
            </p:cNvPr>
            <p:cNvSpPr/>
            <p:nvPr/>
          </p:nvSpPr>
          <p:spPr bwMode="auto">
            <a:xfrm>
              <a:off x="10496799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37BA140A-4A24-5EE6-A807-50B75ED66A84}"/>
                </a:ext>
              </a:extLst>
            </p:cNvPr>
            <p:cNvSpPr/>
            <p:nvPr/>
          </p:nvSpPr>
          <p:spPr bwMode="auto">
            <a:xfrm>
              <a:off x="10613480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2EAC044D-050F-1ACC-AC24-360D337985B3}"/>
                </a:ext>
              </a:extLst>
            </p:cNvPr>
            <p:cNvSpPr/>
            <p:nvPr/>
          </p:nvSpPr>
          <p:spPr bwMode="auto">
            <a:xfrm>
              <a:off x="10637292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0D507C99-4310-539B-0ACC-A8341F3B1F90}"/>
                </a:ext>
              </a:extLst>
            </p:cNvPr>
            <p:cNvSpPr/>
            <p:nvPr/>
          </p:nvSpPr>
          <p:spPr bwMode="auto">
            <a:xfrm>
              <a:off x="10670629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D5C6DD4A-EE60-3461-D695-A26E46EE45C9}"/>
                </a:ext>
              </a:extLst>
            </p:cNvPr>
            <p:cNvSpPr/>
            <p:nvPr/>
          </p:nvSpPr>
          <p:spPr bwMode="auto">
            <a:xfrm>
              <a:off x="10780166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5894653F-677E-3516-109E-9FD39F922440}"/>
                </a:ext>
              </a:extLst>
            </p:cNvPr>
            <p:cNvSpPr/>
            <p:nvPr/>
          </p:nvSpPr>
          <p:spPr bwMode="auto">
            <a:xfrm>
              <a:off x="10849222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FD55D39D-8F2A-8BCE-F917-9C11AAEF0D39}"/>
                </a:ext>
              </a:extLst>
            </p:cNvPr>
            <p:cNvSpPr/>
            <p:nvPr/>
          </p:nvSpPr>
          <p:spPr bwMode="auto">
            <a:xfrm>
              <a:off x="10908754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CF39F500-B52F-A741-5554-974F2BC1EB3E}"/>
                </a:ext>
              </a:extLst>
            </p:cNvPr>
            <p:cNvSpPr/>
            <p:nvPr/>
          </p:nvSpPr>
          <p:spPr bwMode="auto">
            <a:xfrm>
              <a:off x="11037342" y="293612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AE2E68A8-6C8B-E86A-EB45-561D44A68DD6}"/>
                </a:ext>
              </a:extLst>
            </p:cNvPr>
            <p:cNvSpPr/>
            <p:nvPr/>
          </p:nvSpPr>
          <p:spPr bwMode="auto">
            <a:xfrm>
              <a:off x="11061154" y="307899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8AEF5ECE-10CC-26F1-4712-C54CA2918407}"/>
                </a:ext>
              </a:extLst>
            </p:cNvPr>
            <p:cNvSpPr/>
            <p:nvPr/>
          </p:nvSpPr>
          <p:spPr bwMode="auto">
            <a:xfrm>
              <a:off x="11054010" y="315757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25FB6F6E-EDA9-ED21-2ACE-6324FFB08E78}"/>
                </a:ext>
              </a:extLst>
            </p:cNvPr>
            <p:cNvSpPr/>
            <p:nvPr/>
          </p:nvSpPr>
          <p:spPr bwMode="auto">
            <a:xfrm>
              <a:off x="11092110" y="315757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999C6CB0-97F0-14A2-CDEE-2BED68D4B38E}"/>
                </a:ext>
              </a:extLst>
            </p:cNvPr>
            <p:cNvSpPr/>
            <p:nvPr/>
          </p:nvSpPr>
          <p:spPr bwMode="auto">
            <a:xfrm>
              <a:off x="11399291" y="336951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E215E504-ED09-A1D6-442A-90959C8C04F1}"/>
                </a:ext>
              </a:extLst>
            </p:cNvPr>
            <p:cNvSpPr/>
            <p:nvPr/>
          </p:nvSpPr>
          <p:spPr bwMode="auto">
            <a:xfrm>
              <a:off x="11427866" y="336951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E2EFBDC6-ADFA-CC93-55DF-BA6685B5713B}"/>
                </a:ext>
              </a:extLst>
            </p:cNvPr>
            <p:cNvSpPr/>
            <p:nvPr/>
          </p:nvSpPr>
          <p:spPr bwMode="auto">
            <a:xfrm>
              <a:off x="11480253" y="336951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00250408-3AFD-E03B-FCE3-91C27C796147}"/>
                </a:ext>
              </a:extLst>
            </p:cNvPr>
            <p:cNvGrpSpPr/>
            <p:nvPr/>
          </p:nvGrpSpPr>
          <p:grpSpPr>
            <a:xfrm>
              <a:off x="7150894" y="1843088"/>
              <a:ext cx="4357687" cy="1557337"/>
              <a:chOff x="7150894" y="1519238"/>
              <a:chExt cx="4357687" cy="1557337"/>
            </a:xfrm>
          </p:grpSpPr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EC8E6077-617B-1330-9B39-F9FD73313146}"/>
                  </a:ext>
                </a:extLst>
              </p:cNvPr>
              <p:cNvSpPr/>
              <p:nvPr/>
            </p:nvSpPr>
            <p:spPr bwMode="auto">
              <a:xfrm>
                <a:off x="7150894" y="1519238"/>
                <a:ext cx="2631281" cy="992981"/>
              </a:xfrm>
              <a:custGeom>
                <a:avLst/>
                <a:gdLst>
                  <a:gd name="connsiteX0" fmla="*/ 0 w 2631281"/>
                  <a:gd name="connsiteY0" fmla="*/ 0 h 992981"/>
                  <a:gd name="connsiteX1" fmla="*/ 219075 w 2631281"/>
                  <a:gd name="connsiteY1" fmla="*/ 0 h 992981"/>
                  <a:gd name="connsiteX2" fmla="*/ 219075 w 2631281"/>
                  <a:gd name="connsiteY2" fmla="*/ 33337 h 992981"/>
                  <a:gd name="connsiteX3" fmla="*/ 252412 w 2631281"/>
                  <a:gd name="connsiteY3" fmla="*/ 33337 h 992981"/>
                  <a:gd name="connsiteX4" fmla="*/ 252412 w 2631281"/>
                  <a:gd name="connsiteY4" fmla="*/ 78581 h 992981"/>
                  <a:gd name="connsiteX5" fmla="*/ 273844 w 2631281"/>
                  <a:gd name="connsiteY5" fmla="*/ 78581 h 992981"/>
                  <a:gd name="connsiteX6" fmla="*/ 273844 w 2631281"/>
                  <a:gd name="connsiteY6" fmla="*/ 138112 h 992981"/>
                  <a:gd name="connsiteX7" fmla="*/ 292894 w 2631281"/>
                  <a:gd name="connsiteY7" fmla="*/ 138112 h 992981"/>
                  <a:gd name="connsiteX8" fmla="*/ 302419 w 2631281"/>
                  <a:gd name="connsiteY8" fmla="*/ 161925 h 992981"/>
                  <a:gd name="connsiteX9" fmla="*/ 319087 w 2631281"/>
                  <a:gd name="connsiteY9" fmla="*/ 164306 h 992981"/>
                  <a:gd name="connsiteX10" fmla="*/ 321469 w 2631281"/>
                  <a:gd name="connsiteY10" fmla="*/ 171450 h 992981"/>
                  <a:gd name="connsiteX11" fmla="*/ 347662 w 2631281"/>
                  <a:gd name="connsiteY11" fmla="*/ 171450 h 992981"/>
                  <a:gd name="connsiteX12" fmla="*/ 347662 w 2631281"/>
                  <a:gd name="connsiteY12" fmla="*/ 180975 h 992981"/>
                  <a:gd name="connsiteX13" fmla="*/ 414337 w 2631281"/>
                  <a:gd name="connsiteY13" fmla="*/ 180975 h 992981"/>
                  <a:gd name="connsiteX14" fmla="*/ 421481 w 2631281"/>
                  <a:gd name="connsiteY14" fmla="*/ 188119 h 992981"/>
                  <a:gd name="connsiteX15" fmla="*/ 469106 w 2631281"/>
                  <a:gd name="connsiteY15" fmla="*/ 188119 h 992981"/>
                  <a:gd name="connsiteX16" fmla="*/ 469106 w 2631281"/>
                  <a:gd name="connsiteY16" fmla="*/ 223837 h 992981"/>
                  <a:gd name="connsiteX17" fmla="*/ 502444 w 2631281"/>
                  <a:gd name="connsiteY17" fmla="*/ 223837 h 992981"/>
                  <a:gd name="connsiteX18" fmla="*/ 519112 w 2631281"/>
                  <a:gd name="connsiteY18" fmla="*/ 245268 h 992981"/>
                  <a:gd name="connsiteX19" fmla="*/ 733425 w 2631281"/>
                  <a:gd name="connsiteY19" fmla="*/ 252412 h 992981"/>
                  <a:gd name="connsiteX20" fmla="*/ 733425 w 2631281"/>
                  <a:gd name="connsiteY20" fmla="*/ 264318 h 992981"/>
                  <a:gd name="connsiteX21" fmla="*/ 762000 w 2631281"/>
                  <a:gd name="connsiteY21" fmla="*/ 264318 h 992981"/>
                  <a:gd name="connsiteX22" fmla="*/ 773906 w 2631281"/>
                  <a:gd name="connsiteY22" fmla="*/ 276224 h 992981"/>
                  <a:gd name="connsiteX23" fmla="*/ 802481 w 2631281"/>
                  <a:gd name="connsiteY23" fmla="*/ 276224 h 992981"/>
                  <a:gd name="connsiteX24" fmla="*/ 812006 w 2631281"/>
                  <a:gd name="connsiteY24" fmla="*/ 300037 h 992981"/>
                  <a:gd name="connsiteX25" fmla="*/ 942975 w 2631281"/>
                  <a:gd name="connsiteY25" fmla="*/ 300037 h 992981"/>
                  <a:gd name="connsiteX26" fmla="*/ 942975 w 2631281"/>
                  <a:gd name="connsiteY26" fmla="*/ 326231 h 992981"/>
                  <a:gd name="connsiteX27" fmla="*/ 1033462 w 2631281"/>
                  <a:gd name="connsiteY27" fmla="*/ 326231 h 992981"/>
                  <a:gd name="connsiteX28" fmla="*/ 1033462 w 2631281"/>
                  <a:gd name="connsiteY28" fmla="*/ 354806 h 992981"/>
                  <a:gd name="connsiteX29" fmla="*/ 1109662 w 2631281"/>
                  <a:gd name="connsiteY29" fmla="*/ 354806 h 992981"/>
                  <a:gd name="connsiteX30" fmla="*/ 1109662 w 2631281"/>
                  <a:gd name="connsiteY30" fmla="*/ 359568 h 992981"/>
                  <a:gd name="connsiteX31" fmla="*/ 1140619 w 2631281"/>
                  <a:gd name="connsiteY31" fmla="*/ 359568 h 992981"/>
                  <a:gd name="connsiteX32" fmla="*/ 1140619 w 2631281"/>
                  <a:gd name="connsiteY32" fmla="*/ 390525 h 992981"/>
                  <a:gd name="connsiteX33" fmla="*/ 1162050 w 2631281"/>
                  <a:gd name="connsiteY33" fmla="*/ 390525 h 992981"/>
                  <a:gd name="connsiteX34" fmla="*/ 1162050 w 2631281"/>
                  <a:gd name="connsiteY34" fmla="*/ 421481 h 992981"/>
                  <a:gd name="connsiteX35" fmla="*/ 1183481 w 2631281"/>
                  <a:gd name="connsiteY35" fmla="*/ 421481 h 992981"/>
                  <a:gd name="connsiteX36" fmla="*/ 1188244 w 2631281"/>
                  <a:gd name="connsiteY36" fmla="*/ 478631 h 992981"/>
                  <a:gd name="connsiteX37" fmla="*/ 1283494 w 2631281"/>
                  <a:gd name="connsiteY37" fmla="*/ 478631 h 992981"/>
                  <a:gd name="connsiteX38" fmla="*/ 1283494 w 2631281"/>
                  <a:gd name="connsiteY38" fmla="*/ 495300 h 992981"/>
                  <a:gd name="connsiteX39" fmla="*/ 1333500 w 2631281"/>
                  <a:gd name="connsiteY39" fmla="*/ 495300 h 992981"/>
                  <a:gd name="connsiteX40" fmla="*/ 1333500 w 2631281"/>
                  <a:gd name="connsiteY40" fmla="*/ 511968 h 992981"/>
                  <a:gd name="connsiteX41" fmla="*/ 1478756 w 2631281"/>
                  <a:gd name="connsiteY41" fmla="*/ 523875 h 992981"/>
                  <a:gd name="connsiteX42" fmla="*/ 1478756 w 2631281"/>
                  <a:gd name="connsiteY42" fmla="*/ 528637 h 992981"/>
                  <a:gd name="connsiteX43" fmla="*/ 1540669 w 2631281"/>
                  <a:gd name="connsiteY43" fmla="*/ 528637 h 992981"/>
                  <a:gd name="connsiteX44" fmla="*/ 1540669 w 2631281"/>
                  <a:gd name="connsiteY44" fmla="*/ 550068 h 992981"/>
                  <a:gd name="connsiteX45" fmla="*/ 1566863 w 2631281"/>
                  <a:gd name="connsiteY45" fmla="*/ 576262 h 992981"/>
                  <a:gd name="connsiteX46" fmla="*/ 1583531 w 2631281"/>
                  <a:gd name="connsiteY46" fmla="*/ 592930 h 992981"/>
                  <a:gd name="connsiteX47" fmla="*/ 1593057 w 2631281"/>
                  <a:gd name="connsiteY47" fmla="*/ 602456 h 992981"/>
                  <a:gd name="connsiteX48" fmla="*/ 1607344 w 2631281"/>
                  <a:gd name="connsiteY48" fmla="*/ 616743 h 992981"/>
                  <a:gd name="connsiteX49" fmla="*/ 1659731 w 2631281"/>
                  <a:gd name="connsiteY49" fmla="*/ 616743 h 992981"/>
                  <a:gd name="connsiteX50" fmla="*/ 1659731 w 2631281"/>
                  <a:gd name="connsiteY50" fmla="*/ 628650 h 992981"/>
                  <a:gd name="connsiteX51" fmla="*/ 1685925 w 2631281"/>
                  <a:gd name="connsiteY51" fmla="*/ 628650 h 992981"/>
                  <a:gd name="connsiteX52" fmla="*/ 1685925 w 2631281"/>
                  <a:gd name="connsiteY52" fmla="*/ 640556 h 992981"/>
                  <a:gd name="connsiteX53" fmla="*/ 1714500 w 2631281"/>
                  <a:gd name="connsiteY53" fmla="*/ 640556 h 992981"/>
                  <a:gd name="connsiteX54" fmla="*/ 1714500 w 2631281"/>
                  <a:gd name="connsiteY54" fmla="*/ 657225 h 992981"/>
                  <a:gd name="connsiteX55" fmla="*/ 1762125 w 2631281"/>
                  <a:gd name="connsiteY55" fmla="*/ 657225 h 992981"/>
                  <a:gd name="connsiteX56" fmla="*/ 1783556 w 2631281"/>
                  <a:gd name="connsiteY56" fmla="*/ 678656 h 992981"/>
                  <a:gd name="connsiteX57" fmla="*/ 1866900 w 2631281"/>
                  <a:gd name="connsiteY57" fmla="*/ 678656 h 992981"/>
                  <a:gd name="connsiteX58" fmla="*/ 1866900 w 2631281"/>
                  <a:gd name="connsiteY58" fmla="*/ 692943 h 992981"/>
                  <a:gd name="connsiteX59" fmla="*/ 1928812 w 2631281"/>
                  <a:gd name="connsiteY59" fmla="*/ 692943 h 992981"/>
                  <a:gd name="connsiteX60" fmla="*/ 1928812 w 2631281"/>
                  <a:gd name="connsiteY60" fmla="*/ 716756 h 992981"/>
                  <a:gd name="connsiteX61" fmla="*/ 1950244 w 2631281"/>
                  <a:gd name="connsiteY61" fmla="*/ 716756 h 992981"/>
                  <a:gd name="connsiteX62" fmla="*/ 1950244 w 2631281"/>
                  <a:gd name="connsiteY62" fmla="*/ 766762 h 992981"/>
                  <a:gd name="connsiteX63" fmla="*/ 1981200 w 2631281"/>
                  <a:gd name="connsiteY63" fmla="*/ 766762 h 992981"/>
                  <a:gd name="connsiteX64" fmla="*/ 1990725 w 2631281"/>
                  <a:gd name="connsiteY64" fmla="*/ 797718 h 992981"/>
                  <a:gd name="connsiteX65" fmla="*/ 2047875 w 2631281"/>
                  <a:gd name="connsiteY65" fmla="*/ 797718 h 992981"/>
                  <a:gd name="connsiteX66" fmla="*/ 2047875 w 2631281"/>
                  <a:gd name="connsiteY66" fmla="*/ 809625 h 992981"/>
                  <a:gd name="connsiteX67" fmla="*/ 2076450 w 2631281"/>
                  <a:gd name="connsiteY67" fmla="*/ 809625 h 992981"/>
                  <a:gd name="connsiteX68" fmla="*/ 2078831 w 2631281"/>
                  <a:gd name="connsiteY68" fmla="*/ 814387 h 992981"/>
                  <a:gd name="connsiteX69" fmla="*/ 2133600 w 2631281"/>
                  <a:gd name="connsiteY69" fmla="*/ 814387 h 992981"/>
                  <a:gd name="connsiteX70" fmla="*/ 2135981 w 2631281"/>
                  <a:gd name="connsiteY70" fmla="*/ 823912 h 992981"/>
                  <a:gd name="connsiteX71" fmla="*/ 2185987 w 2631281"/>
                  <a:gd name="connsiteY71" fmla="*/ 823912 h 992981"/>
                  <a:gd name="connsiteX72" fmla="*/ 2185987 w 2631281"/>
                  <a:gd name="connsiteY72" fmla="*/ 835818 h 992981"/>
                  <a:gd name="connsiteX73" fmla="*/ 2202656 w 2631281"/>
                  <a:gd name="connsiteY73" fmla="*/ 835818 h 992981"/>
                  <a:gd name="connsiteX74" fmla="*/ 2207419 w 2631281"/>
                  <a:gd name="connsiteY74" fmla="*/ 840581 h 992981"/>
                  <a:gd name="connsiteX75" fmla="*/ 2312194 w 2631281"/>
                  <a:gd name="connsiteY75" fmla="*/ 840581 h 992981"/>
                  <a:gd name="connsiteX76" fmla="*/ 2321719 w 2631281"/>
                  <a:gd name="connsiteY76" fmla="*/ 878681 h 992981"/>
                  <a:gd name="connsiteX77" fmla="*/ 2321719 w 2631281"/>
                  <a:gd name="connsiteY77" fmla="*/ 900112 h 992981"/>
                  <a:gd name="connsiteX78" fmla="*/ 2350294 w 2631281"/>
                  <a:gd name="connsiteY78" fmla="*/ 900112 h 992981"/>
                  <a:gd name="connsiteX79" fmla="*/ 2350294 w 2631281"/>
                  <a:gd name="connsiteY79" fmla="*/ 933450 h 992981"/>
                  <a:gd name="connsiteX80" fmla="*/ 2366962 w 2631281"/>
                  <a:gd name="connsiteY80" fmla="*/ 933450 h 992981"/>
                  <a:gd name="connsiteX81" fmla="*/ 2366962 w 2631281"/>
                  <a:gd name="connsiteY81" fmla="*/ 959643 h 992981"/>
                  <a:gd name="connsiteX82" fmla="*/ 2409825 w 2631281"/>
                  <a:gd name="connsiteY82" fmla="*/ 959643 h 992981"/>
                  <a:gd name="connsiteX83" fmla="*/ 2478881 w 2631281"/>
                  <a:gd name="connsiteY83" fmla="*/ 959643 h 992981"/>
                  <a:gd name="connsiteX84" fmla="*/ 2478881 w 2631281"/>
                  <a:gd name="connsiteY84" fmla="*/ 976312 h 992981"/>
                  <a:gd name="connsiteX85" fmla="*/ 2509837 w 2631281"/>
                  <a:gd name="connsiteY85" fmla="*/ 976312 h 992981"/>
                  <a:gd name="connsiteX86" fmla="*/ 2509837 w 2631281"/>
                  <a:gd name="connsiteY86" fmla="*/ 992981 h 992981"/>
                  <a:gd name="connsiteX87" fmla="*/ 2631281 w 2631281"/>
                  <a:gd name="connsiteY87" fmla="*/ 992981 h 992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631281" h="992981">
                    <a:moveTo>
                      <a:pt x="0" y="0"/>
                    </a:moveTo>
                    <a:lnTo>
                      <a:pt x="219075" y="0"/>
                    </a:lnTo>
                    <a:lnTo>
                      <a:pt x="219075" y="33337"/>
                    </a:lnTo>
                    <a:lnTo>
                      <a:pt x="252412" y="33337"/>
                    </a:lnTo>
                    <a:lnTo>
                      <a:pt x="252412" y="78581"/>
                    </a:lnTo>
                    <a:lnTo>
                      <a:pt x="273844" y="78581"/>
                    </a:lnTo>
                    <a:lnTo>
                      <a:pt x="273844" y="138112"/>
                    </a:lnTo>
                    <a:lnTo>
                      <a:pt x="292894" y="138112"/>
                    </a:lnTo>
                    <a:lnTo>
                      <a:pt x="302419" y="161925"/>
                    </a:lnTo>
                    <a:lnTo>
                      <a:pt x="319087" y="164306"/>
                    </a:lnTo>
                    <a:lnTo>
                      <a:pt x="321469" y="171450"/>
                    </a:lnTo>
                    <a:lnTo>
                      <a:pt x="347662" y="171450"/>
                    </a:lnTo>
                    <a:lnTo>
                      <a:pt x="347662" y="180975"/>
                    </a:lnTo>
                    <a:lnTo>
                      <a:pt x="414337" y="180975"/>
                    </a:lnTo>
                    <a:lnTo>
                      <a:pt x="421481" y="188119"/>
                    </a:lnTo>
                    <a:lnTo>
                      <a:pt x="469106" y="188119"/>
                    </a:lnTo>
                    <a:lnTo>
                      <a:pt x="469106" y="223837"/>
                    </a:lnTo>
                    <a:lnTo>
                      <a:pt x="502444" y="223837"/>
                    </a:lnTo>
                    <a:lnTo>
                      <a:pt x="519112" y="245268"/>
                    </a:lnTo>
                    <a:lnTo>
                      <a:pt x="733425" y="252412"/>
                    </a:lnTo>
                    <a:lnTo>
                      <a:pt x="733425" y="264318"/>
                    </a:lnTo>
                    <a:lnTo>
                      <a:pt x="762000" y="264318"/>
                    </a:lnTo>
                    <a:lnTo>
                      <a:pt x="773906" y="276224"/>
                    </a:lnTo>
                    <a:lnTo>
                      <a:pt x="802481" y="276224"/>
                    </a:lnTo>
                    <a:lnTo>
                      <a:pt x="812006" y="300037"/>
                    </a:lnTo>
                    <a:lnTo>
                      <a:pt x="942975" y="300037"/>
                    </a:lnTo>
                    <a:lnTo>
                      <a:pt x="942975" y="326231"/>
                    </a:lnTo>
                    <a:lnTo>
                      <a:pt x="1033462" y="326231"/>
                    </a:lnTo>
                    <a:lnTo>
                      <a:pt x="1033462" y="354806"/>
                    </a:lnTo>
                    <a:lnTo>
                      <a:pt x="1109662" y="354806"/>
                    </a:lnTo>
                    <a:lnTo>
                      <a:pt x="1109662" y="359568"/>
                    </a:lnTo>
                    <a:lnTo>
                      <a:pt x="1140619" y="359568"/>
                    </a:lnTo>
                    <a:lnTo>
                      <a:pt x="1140619" y="390525"/>
                    </a:lnTo>
                    <a:lnTo>
                      <a:pt x="1162050" y="390525"/>
                    </a:lnTo>
                    <a:lnTo>
                      <a:pt x="1162050" y="421481"/>
                    </a:lnTo>
                    <a:lnTo>
                      <a:pt x="1183481" y="421481"/>
                    </a:lnTo>
                    <a:lnTo>
                      <a:pt x="1188244" y="478631"/>
                    </a:lnTo>
                    <a:lnTo>
                      <a:pt x="1283494" y="478631"/>
                    </a:lnTo>
                    <a:lnTo>
                      <a:pt x="1283494" y="495300"/>
                    </a:lnTo>
                    <a:lnTo>
                      <a:pt x="1333500" y="495300"/>
                    </a:lnTo>
                    <a:lnTo>
                      <a:pt x="1333500" y="511968"/>
                    </a:lnTo>
                    <a:lnTo>
                      <a:pt x="1478756" y="523875"/>
                    </a:lnTo>
                    <a:lnTo>
                      <a:pt x="1478756" y="528637"/>
                    </a:lnTo>
                    <a:lnTo>
                      <a:pt x="1540669" y="528637"/>
                    </a:lnTo>
                    <a:lnTo>
                      <a:pt x="1540669" y="550068"/>
                    </a:lnTo>
                    <a:lnTo>
                      <a:pt x="1566863" y="576262"/>
                    </a:lnTo>
                    <a:lnTo>
                      <a:pt x="1583531" y="592930"/>
                    </a:lnTo>
                    <a:lnTo>
                      <a:pt x="1593057" y="602456"/>
                    </a:lnTo>
                    <a:lnTo>
                      <a:pt x="1607344" y="616743"/>
                    </a:lnTo>
                    <a:lnTo>
                      <a:pt x="1659731" y="616743"/>
                    </a:lnTo>
                    <a:lnTo>
                      <a:pt x="1659731" y="628650"/>
                    </a:lnTo>
                    <a:lnTo>
                      <a:pt x="1685925" y="628650"/>
                    </a:lnTo>
                    <a:lnTo>
                      <a:pt x="1685925" y="640556"/>
                    </a:lnTo>
                    <a:lnTo>
                      <a:pt x="1714500" y="640556"/>
                    </a:lnTo>
                    <a:lnTo>
                      <a:pt x="1714500" y="657225"/>
                    </a:lnTo>
                    <a:lnTo>
                      <a:pt x="1762125" y="657225"/>
                    </a:lnTo>
                    <a:lnTo>
                      <a:pt x="1783556" y="678656"/>
                    </a:lnTo>
                    <a:lnTo>
                      <a:pt x="1866900" y="678656"/>
                    </a:lnTo>
                    <a:lnTo>
                      <a:pt x="1866900" y="692943"/>
                    </a:lnTo>
                    <a:lnTo>
                      <a:pt x="1928812" y="692943"/>
                    </a:lnTo>
                    <a:lnTo>
                      <a:pt x="1928812" y="716756"/>
                    </a:lnTo>
                    <a:lnTo>
                      <a:pt x="1950244" y="716756"/>
                    </a:lnTo>
                    <a:lnTo>
                      <a:pt x="1950244" y="766762"/>
                    </a:lnTo>
                    <a:lnTo>
                      <a:pt x="1981200" y="766762"/>
                    </a:lnTo>
                    <a:lnTo>
                      <a:pt x="1990725" y="797718"/>
                    </a:lnTo>
                    <a:lnTo>
                      <a:pt x="2047875" y="797718"/>
                    </a:lnTo>
                    <a:lnTo>
                      <a:pt x="2047875" y="809625"/>
                    </a:lnTo>
                    <a:lnTo>
                      <a:pt x="2076450" y="809625"/>
                    </a:lnTo>
                    <a:lnTo>
                      <a:pt x="2078831" y="814387"/>
                    </a:lnTo>
                    <a:lnTo>
                      <a:pt x="2133600" y="814387"/>
                    </a:lnTo>
                    <a:lnTo>
                      <a:pt x="2135981" y="823912"/>
                    </a:lnTo>
                    <a:lnTo>
                      <a:pt x="2185987" y="823912"/>
                    </a:lnTo>
                    <a:lnTo>
                      <a:pt x="2185987" y="835818"/>
                    </a:lnTo>
                    <a:lnTo>
                      <a:pt x="2202656" y="835818"/>
                    </a:lnTo>
                    <a:lnTo>
                      <a:pt x="2207419" y="840581"/>
                    </a:lnTo>
                    <a:lnTo>
                      <a:pt x="2312194" y="840581"/>
                    </a:lnTo>
                    <a:cubicBezTo>
                      <a:pt x="2319557" y="877401"/>
                      <a:pt x="2310749" y="867716"/>
                      <a:pt x="2321719" y="878681"/>
                    </a:cubicBezTo>
                    <a:lnTo>
                      <a:pt x="2321719" y="900112"/>
                    </a:lnTo>
                    <a:lnTo>
                      <a:pt x="2350294" y="900112"/>
                    </a:lnTo>
                    <a:lnTo>
                      <a:pt x="2350294" y="933450"/>
                    </a:lnTo>
                    <a:lnTo>
                      <a:pt x="2366962" y="933450"/>
                    </a:lnTo>
                    <a:lnTo>
                      <a:pt x="2366962" y="959643"/>
                    </a:lnTo>
                    <a:lnTo>
                      <a:pt x="2409825" y="959643"/>
                    </a:lnTo>
                    <a:lnTo>
                      <a:pt x="2478881" y="959643"/>
                    </a:lnTo>
                    <a:lnTo>
                      <a:pt x="2478881" y="976312"/>
                    </a:lnTo>
                    <a:lnTo>
                      <a:pt x="2509837" y="976312"/>
                    </a:lnTo>
                    <a:lnTo>
                      <a:pt x="2509837" y="992981"/>
                    </a:lnTo>
                    <a:lnTo>
                      <a:pt x="2631281" y="992981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1F883A34-FEF9-6494-39D3-87AA20FABC07}"/>
                  </a:ext>
                </a:extLst>
              </p:cNvPr>
              <p:cNvSpPr/>
              <p:nvPr/>
            </p:nvSpPr>
            <p:spPr bwMode="auto">
              <a:xfrm>
                <a:off x="9782175" y="2512219"/>
                <a:ext cx="1726406" cy="564356"/>
              </a:xfrm>
              <a:custGeom>
                <a:avLst/>
                <a:gdLst>
                  <a:gd name="connsiteX0" fmla="*/ 0 w 1726406"/>
                  <a:gd name="connsiteY0" fmla="*/ 0 h 564356"/>
                  <a:gd name="connsiteX1" fmla="*/ 0 w 1726406"/>
                  <a:gd name="connsiteY1" fmla="*/ 0 h 564356"/>
                  <a:gd name="connsiteX2" fmla="*/ 73819 w 1726406"/>
                  <a:gd name="connsiteY2" fmla="*/ 0 h 564356"/>
                  <a:gd name="connsiteX3" fmla="*/ 73819 w 1726406"/>
                  <a:gd name="connsiteY3" fmla="*/ 23812 h 564356"/>
                  <a:gd name="connsiteX4" fmla="*/ 104775 w 1726406"/>
                  <a:gd name="connsiteY4" fmla="*/ 23812 h 564356"/>
                  <a:gd name="connsiteX5" fmla="*/ 104775 w 1726406"/>
                  <a:gd name="connsiteY5" fmla="*/ 47625 h 564356"/>
                  <a:gd name="connsiteX6" fmla="*/ 133350 w 1726406"/>
                  <a:gd name="connsiteY6" fmla="*/ 47625 h 564356"/>
                  <a:gd name="connsiteX7" fmla="*/ 133350 w 1726406"/>
                  <a:gd name="connsiteY7" fmla="*/ 83344 h 564356"/>
                  <a:gd name="connsiteX8" fmla="*/ 161925 w 1726406"/>
                  <a:gd name="connsiteY8" fmla="*/ 83344 h 564356"/>
                  <a:gd name="connsiteX9" fmla="*/ 171450 w 1726406"/>
                  <a:gd name="connsiteY9" fmla="*/ 92869 h 564356"/>
                  <a:gd name="connsiteX10" fmla="*/ 242888 w 1726406"/>
                  <a:gd name="connsiteY10" fmla="*/ 92869 h 564356"/>
                  <a:gd name="connsiteX11" fmla="*/ 247650 w 1726406"/>
                  <a:gd name="connsiteY11" fmla="*/ 116681 h 564356"/>
                  <a:gd name="connsiteX12" fmla="*/ 397669 w 1726406"/>
                  <a:gd name="connsiteY12" fmla="*/ 116681 h 564356"/>
                  <a:gd name="connsiteX13" fmla="*/ 397669 w 1726406"/>
                  <a:gd name="connsiteY13" fmla="*/ 133350 h 564356"/>
                  <a:gd name="connsiteX14" fmla="*/ 1304925 w 1726406"/>
                  <a:gd name="connsiteY14" fmla="*/ 133350 h 564356"/>
                  <a:gd name="connsiteX15" fmla="*/ 1304925 w 1726406"/>
                  <a:gd name="connsiteY15" fmla="*/ 352425 h 564356"/>
                  <a:gd name="connsiteX16" fmla="*/ 1462088 w 1726406"/>
                  <a:gd name="connsiteY16" fmla="*/ 352425 h 564356"/>
                  <a:gd name="connsiteX17" fmla="*/ 1462088 w 1726406"/>
                  <a:gd name="connsiteY17" fmla="*/ 564356 h 564356"/>
                  <a:gd name="connsiteX18" fmla="*/ 1726406 w 1726406"/>
                  <a:gd name="connsiteY18" fmla="*/ 564356 h 56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26406" h="564356">
                    <a:moveTo>
                      <a:pt x="0" y="0"/>
                    </a:moveTo>
                    <a:lnTo>
                      <a:pt x="0" y="0"/>
                    </a:lnTo>
                    <a:lnTo>
                      <a:pt x="73819" y="0"/>
                    </a:lnTo>
                    <a:lnTo>
                      <a:pt x="73819" y="23812"/>
                    </a:lnTo>
                    <a:lnTo>
                      <a:pt x="104775" y="23812"/>
                    </a:lnTo>
                    <a:lnTo>
                      <a:pt x="104775" y="47625"/>
                    </a:lnTo>
                    <a:lnTo>
                      <a:pt x="133350" y="47625"/>
                    </a:lnTo>
                    <a:lnTo>
                      <a:pt x="133350" y="83344"/>
                    </a:lnTo>
                    <a:lnTo>
                      <a:pt x="161925" y="83344"/>
                    </a:lnTo>
                    <a:lnTo>
                      <a:pt x="171450" y="92869"/>
                    </a:lnTo>
                    <a:lnTo>
                      <a:pt x="242888" y="92869"/>
                    </a:lnTo>
                    <a:lnTo>
                      <a:pt x="247650" y="116681"/>
                    </a:lnTo>
                    <a:lnTo>
                      <a:pt x="397669" y="116681"/>
                    </a:lnTo>
                    <a:lnTo>
                      <a:pt x="397669" y="133350"/>
                    </a:lnTo>
                    <a:lnTo>
                      <a:pt x="1304925" y="133350"/>
                    </a:lnTo>
                    <a:lnTo>
                      <a:pt x="1304925" y="352425"/>
                    </a:lnTo>
                    <a:lnTo>
                      <a:pt x="1462088" y="352425"/>
                    </a:lnTo>
                    <a:lnTo>
                      <a:pt x="1462088" y="564356"/>
                    </a:lnTo>
                    <a:lnTo>
                      <a:pt x="1726406" y="564356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EF62BCA8-EEB0-25EA-907D-5A9194113857}"/>
              </a:ext>
            </a:extLst>
          </p:cNvPr>
          <p:cNvGrpSpPr/>
          <p:nvPr/>
        </p:nvGrpSpPr>
        <p:grpSpPr>
          <a:xfrm>
            <a:off x="1493044" y="1833605"/>
            <a:ext cx="4395472" cy="1606144"/>
            <a:chOff x="1493044" y="1509755"/>
            <a:chExt cx="4395472" cy="1606144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A44441F-7244-CDA3-6D6F-18AAF29BCD1B}"/>
                </a:ext>
              </a:extLst>
            </p:cNvPr>
            <p:cNvSpPr/>
            <p:nvPr/>
          </p:nvSpPr>
          <p:spPr bwMode="auto">
            <a:xfrm>
              <a:off x="1713007" y="150975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FB0AB06-EC9C-6A7E-E688-58001BC454DC}"/>
                </a:ext>
              </a:extLst>
            </p:cNvPr>
            <p:cNvSpPr/>
            <p:nvPr/>
          </p:nvSpPr>
          <p:spPr bwMode="auto">
            <a:xfrm>
              <a:off x="1729676" y="155261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5CFFB77-E6BB-4E65-9974-BDFDDD58E4BB}"/>
                </a:ext>
              </a:extLst>
            </p:cNvPr>
            <p:cNvSpPr/>
            <p:nvPr/>
          </p:nvSpPr>
          <p:spPr bwMode="auto">
            <a:xfrm>
              <a:off x="1743963" y="159786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FBA2B67-2D3E-7B5F-9FEE-B7D94FA222DD}"/>
                </a:ext>
              </a:extLst>
            </p:cNvPr>
            <p:cNvSpPr/>
            <p:nvPr/>
          </p:nvSpPr>
          <p:spPr bwMode="auto">
            <a:xfrm>
              <a:off x="1946369" y="167406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F2CF3A1-7841-3454-504F-52E18224769D}"/>
                </a:ext>
              </a:extLst>
            </p:cNvPr>
            <p:cNvSpPr/>
            <p:nvPr/>
          </p:nvSpPr>
          <p:spPr bwMode="auto">
            <a:xfrm>
              <a:off x="1982087" y="169787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229ACF2-24DB-38D2-3A9F-D50D4DA10912}"/>
                </a:ext>
              </a:extLst>
            </p:cNvPr>
            <p:cNvSpPr/>
            <p:nvPr/>
          </p:nvSpPr>
          <p:spPr bwMode="auto">
            <a:xfrm>
              <a:off x="2046381" y="172883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BED7F1C-C754-443B-8294-1259D233444D}"/>
                </a:ext>
              </a:extLst>
            </p:cNvPr>
            <p:cNvSpPr/>
            <p:nvPr/>
          </p:nvSpPr>
          <p:spPr bwMode="auto">
            <a:xfrm>
              <a:off x="2170206" y="173597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6A5DEA4B-BD15-8097-9FEA-13CAF5294460}"/>
                </a:ext>
              </a:extLst>
            </p:cNvPr>
            <p:cNvSpPr/>
            <p:nvPr/>
          </p:nvSpPr>
          <p:spPr bwMode="auto">
            <a:xfrm>
              <a:off x="2210687" y="173597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5E94D48-6A70-BBEB-ECF7-6166A2436BF9}"/>
                </a:ext>
              </a:extLst>
            </p:cNvPr>
            <p:cNvSpPr/>
            <p:nvPr/>
          </p:nvSpPr>
          <p:spPr bwMode="auto">
            <a:xfrm>
              <a:off x="2227356" y="175978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66F12D0-DDFD-70AD-19F1-A8689545DE2D}"/>
                </a:ext>
              </a:extLst>
            </p:cNvPr>
            <p:cNvSpPr/>
            <p:nvPr/>
          </p:nvSpPr>
          <p:spPr bwMode="auto">
            <a:xfrm>
              <a:off x="2244024" y="178121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2764B6-1069-8F2D-82DD-A777147985BE}"/>
                </a:ext>
              </a:extLst>
            </p:cNvPr>
            <p:cNvSpPr/>
            <p:nvPr/>
          </p:nvSpPr>
          <p:spPr bwMode="auto">
            <a:xfrm>
              <a:off x="2298792" y="183360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B7F578E-4CB3-D920-29F6-DAC6A0F4CDA0}"/>
                </a:ext>
              </a:extLst>
            </p:cNvPr>
            <p:cNvSpPr/>
            <p:nvPr/>
          </p:nvSpPr>
          <p:spPr bwMode="auto">
            <a:xfrm>
              <a:off x="2403567" y="184551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D6B7B45-05C0-3F73-E7FD-804DDACBE3BC}"/>
                </a:ext>
              </a:extLst>
            </p:cNvPr>
            <p:cNvSpPr/>
            <p:nvPr/>
          </p:nvSpPr>
          <p:spPr bwMode="auto">
            <a:xfrm>
              <a:off x="2501336" y="186396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620704F-F295-07F1-9A6E-04F44BD5539E}"/>
                </a:ext>
              </a:extLst>
            </p:cNvPr>
            <p:cNvSpPr/>
            <p:nvPr/>
          </p:nvSpPr>
          <p:spPr bwMode="auto">
            <a:xfrm>
              <a:off x="2576812" y="186318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41FC5A93-06EA-72FF-5C0B-5F6C521E9C5F}"/>
                </a:ext>
              </a:extLst>
            </p:cNvPr>
            <p:cNvSpPr/>
            <p:nvPr/>
          </p:nvSpPr>
          <p:spPr bwMode="auto">
            <a:xfrm>
              <a:off x="2644074" y="197410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D33CB3D-FF81-94EE-3E43-83FF19B8AA6F}"/>
                </a:ext>
              </a:extLst>
            </p:cNvPr>
            <p:cNvSpPr/>
            <p:nvPr/>
          </p:nvSpPr>
          <p:spPr bwMode="auto">
            <a:xfrm>
              <a:off x="2663124" y="200982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7CE592C-9BED-957C-E075-73F68411C214}"/>
                </a:ext>
              </a:extLst>
            </p:cNvPr>
            <p:cNvSpPr/>
            <p:nvPr/>
          </p:nvSpPr>
          <p:spPr bwMode="auto">
            <a:xfrm>
              <a:off x="2927442" y="205030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4E243975-7298-A28A-0AD8-11BC2CEC11C5}"/>
                </a:ext>
              </a:extLst>
            </p:cNvPr>
            <p:cNvSpPr/>
            <p:nvPr/>
          </p:nvSpPr>
          <p:spPr bwMode="auto">
            <a:xfrm>
              <a:off x="3017929" y="209078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0443110-0688-CCE3-C422-44E0926F8EB6}"/>
                </a:ext>
              </a:extLst>
            </p:cNvPr>
            <p:cNvSpPr/>
            <p:nvPr/>
          </p:nvSpPr>
          <p:spPr bwMode="auto">
            <a:xfrm>
              <a:off x="3044123" y="211935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273A6B1-E046-2C26-DE99-3838F11ED0E4}"/>
                </a:ext>
              </a:extLst>
            </p:cNvPr>
            <p:cNvSpPr/>
            <p:nvPr/>
          </p:nvSpPr>
          <p:spPr bwMode="auto">
            <a:xfrm>
              <a:off x="3067935" y="214793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F22C170C-CB3A-E851-73AA-E1E85E670778}"/>
                </a:ext>
              </a:extLst>
            </p:cNvPr>
            <p:cNvSpPr/>
            <p:nvPr/>
          </p:nvSpPr>
          <p:spPr bwMode="auto">
            <a:xfrm>
              <a:off x="3234623" y="219317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2C89B5C-6E9E-D732-D0B9-7E6A264A3D20}"/>
                </a:ext>
              </a:extLst>
            </p:cNvPr>
            <p:cNvSpPr/>
            <p:nvPr/>
          </p:nvSpPr>
          <p:spPr bwMode="auto">
            <a:xfrm>
              <a:off x="3306061" y="220270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9D54B6D-5B77-E318-F001-6D5377AA83DF}"/>
                </a:ext>
              </a:extLst>
            </p:cNvPr>
            <p:cNvSpPr/>
            <p:nvPr/>
          </p:nvSpPr>
          <p:spPr bwMode="auto">
            <a:xfrm>
              <a:off x="3413217" y="226937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34674B9-CB3A-0DB3-1C12-78BE540F1BF3}"/>
                </a:ext>
              </a:extLst>
            </p:cNvPr>
            <p:cNvSpPr/>
            <p:nvPr/>
          </p:nvSpPr>
          <p:spPr bwMode="auto">
            <a:xfrm>
              <a:off x="3439410" y="229080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1EBF581D-6991-0E41-DB48-F3803B8E7EB6}"/>
                </a:ext>
              </a:extLst>
            </p:cNvPr>
            <p:cNvSpPr/>
            <p:nvPr/>
          </p:nvSpPr>
          <p:spPr bwMode="auto">
            <a:xfrm>
              <a:off x="3470366" y="2314621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20AF16-18B0-FD3F-E7E6-F2D44473D540}"/>
                </a:ext>
              </a:extLst>
            </p:cNvPr>
            <p:cNvSpPr/>
            <p:nvPr/>
          </p:nvSpPr>
          <p:spPr bwMode="auto">
            <a:xfrm>
              <a:off x="3732303" y="234795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C9377BB-139F-C94E-CEEA-1F4476A22C93}"/>
                </a:ext>
              </a:extLst>
            </p:cNvPr>
            <p:cNvSpPr/>
            <p:nvPr/>
          </p:nvSpPr>
          <p:spPr bwMode="auto">
            <a:xfrm>
              <a:off x="3763260" y="235748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DC547DA-4E10-B39F-59A5-1AE4F4FC9D27}"/>
                </a:ext>
              </a:extLst>
            </p:cNvPr>
            <p:cNvSpPr/>
            <p:nvPr/>
          </p:nvSpPr>
          <p:spPr bwMode="auto">
            <a:xfrm>
              <a:off x="3791835" y="237653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A2C82DA-E5FB-AF6A-5FBF-1E502C1A326F}"/>
                </a:ext>
              </a:extLst>
            </p:cNvPr>
            <p:cNvSpPr/>
            <p:nvPr/>
          </p:nvSpPr>
          <p:spPr bwMode="auto">
            <a:xfrm>
              <a:off x="3813266" y="239796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BB70C3D-5A12-3ED6-05F3-967A95C75464}"/>
                </a:ext>
              </a:extLst>
            </p:cNvPr>
            <p:cNvSpPr/>
            <p:nvPr/>
          </p:nvSpPr>
          <p:spPr bwMode="auto">
            <a:xfrm>
              <a:off x="3832316" y="241939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504CF35-9095-648E-05A0-E39062B75704}"/>
                </a:ext>
              </a:extLst>
            </p:cNvPr>
            <p:cNvSpPr/>
            <p:nvPr/>
          </p:nvSpPr>
          <p:spPr bwMode="auto">
            <a:xfrm>
              <a:off x="3889466" y="245749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215BDA22-C5ED-B5C4-20FC-97665CC100FF}"/>
                </a:ext>
              </a:extLst>
            </p:cNvPr>
            <p:cNvSpPr/>
            <p:nvPr/>
          </p:nvSpPr>
          <p:spPr bwMode="auto">
            <a:xfrm>
              <a:off x="4103778" y="247178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97EB1A9-0DE1-3C1A-44F0-985C68ADDF4E}"/>
                </a:ext>
              </a:extLst>
            </p:cNvPr>
            <p:cNvSpPr/>
            <p:nvPr/>
          </p:nvSpPr>
          <p:spPr bwMode="auto">
            <a:xfrm>
              <a:off x="4156165" y="247654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959BD1FD-E8DC-5DDE-9A41-D5E76D7BFAB7}"/>
                </a:ext>
              </a:extLst>
            </p:cNvPr>
            <p:cNvSpPr/>
            <p:nvPr/>
          </p:nvSpPr>
          <p:spPr bwMode="auto">
            <a:xfrm>
              <a:off x="4203790" y="249083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754F1D7-9C93-E4E5-FD2A-6C48C9B97BF0}"/>
                </a:ext>
              </a:extLst>
            </p:cNvPr>
            <p:cNvSpPr/>
            <p:nvPr/>
          </p:nvSpPr>
          <p:spPr bwMode="auto">
            <a:xfrm>
              <a:off x="4213315" y="252893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57686F1-BE93-B6CC-98F7-6888AEDBC213}"/>
                </a:ext>
              </a:extLst>
            </p:cNvPr>
            <p:cNvSpPr/>
            <p:nvPr/>
          </p:nvSpPr>
          <p:spPr bwMode="auto">
            <a:xfrm>
              <a:off x="4239509" y="255036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4392FBB-34CA-92B8-D5C2-F95B4C23FB85}"/>
                </a:ext>
              </a:extLst>
            </p:cNvPr>
            <p:cNvSpPr/>
            <p:nvPr/>
          </p:nvSpPr>
          <p:spPr bwMode="auto">
            <a:xfrm>
              <a:off x="4308565" y="2552746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292EA35-BF87-72A1-1BC1-22D2D3260631}"/>
                </a:ext>
              </a:extLst>
            </p:cNvPr>
            <p:cNvSpPr/>
            <p:nvPr/>
          </p:nvSpPr>
          <p:spPr bwMode="auto">
            <a:xfrm>
              <a:off x="4346665" y="255750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7DC74EF-656C-2B9E-ECB6-007804CAADA5}"/>
                </a:ext>
              </a:extLst>
            </p:cNvPr>
            <p:cNvSpPr/>
            <p:nvPr/>
          </p:nvSpPr>
          <p:spPr bwMode="auto">
            <a:xfrm>
              <a:off x="4475253" y="2576558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A172DE6-FD13-638A-A919-7C07734B8E38}"/>
                </a:ext>
              </a:extLst>
            </p:cNvPr>
            <p:cNvSpPr/>
            <p:nvPr/>
          </p:nvSpPr>
          <p:spPr bwMode="auto">
            <a:xfrm>
              <a:off x="4575266" y="2593227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A8FA91F-D3E6-DBFE-9527-4E4786A11E17}"/>
                </a:ext>
              </a:extLst>
            </p:cNvPr>
            <p:cNvSpPr/>
            <p:nvPr/>
          </p:nvSpPr>
          <p:spPr bwMode="auto">
            <a:xfrm>
              <a:off x="4580029" y="261703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576DE6EC-9B06-F300-4A3F-3749B5B9B952}"/>
                </a:ext>
              </a:extLst>
            </p:cNvPr>
            <p:cNvSpPr/>
            <p:nvPr/>
          </p:nvSpPr>
          <p:spPr bwMode="auto">
            <a:xfrm>
              <a:off x="4601460" y="261703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66B17D55-415A-FD4F-9E08-96271235B0C6}"/>
                </a:ext>
              </a:extLst>
            </p:cNvPr>
            <p:cNvSpPr/>
            <p:nvPr/>
          </p:nvSpPr>
          <p:spPr bwMode="auto">
            <a:xfrm>
              <a:off x="4632416" y="261703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4DDB9BC6-E7F0-20EA-E211-8054C4F05211}"/>
                </a:ext>
              </a:extLst>
            </p:cNvPr>
            <p:cNvSpPr/>
            <p:nvPr/>
          </p:nvSpPr>
          <p:spPr bwMode="auto">
            <a:xfrm>
              <a:off x="4680041" y="264085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F7685E7-C56F-64A1-7976-54DB0549F4FE}"/>
                </a:ext>
              </a:extLst>
            </p:cNvPr>
            <p:cNvSpPr/>
            <p:nvPr/>
          </p:nvSpPr>
          <p:spPr bwMode="auto">
            <a:xfrm>
              <a:off x="4827679" y="2640852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ABEF4A0-5641-9D37-A514-EF151EB743EF}"/>
                </a:ext>
              </a:extLst>
            </p:cNvPr>
            <p:cNvSpPr/>
            <p:nvPr/>
          </p:nvSpPr>
          <p:spPr bwMode="auto">
            <a:xfrm>
              <a:off x="4934836" y="268133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D2D8EE15-297E-6563-6391-1AA11005D332}"/>
                </a:ext>
              </a:extLst>
            </p:cNvPr>
            <p:cNvSpPr/>
            <p:nvPr/>
          </p:nvSpPr>
          <p:spPr bwMode="auto">
            <a:xfrm>
              <a:off x="4991986" y="268133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EC59F91-3633-1585-073A-D614469B5A5A}"/>
                </a:ext>
              </a:extLst>
            </p:cNvPr>
            <p:cNvSpPr/>
            <p:nvPr/>
          </p:nvSpPr>
          <p:spPr bwMode="auto">
            <a:xfrm>
              <a:off x="5003893" y="2698003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D5E7320-F66F-FFE6-E623-2D49ADAD36A0}"/>
                </a:ext>
              </a:extLst>
            </p:cNvPr>
            <p:cNvSpPr/>
            <p:nvPr/>
          </p:nvSpPr>
          <p:spPr bwMode="auto">
            <a:xfrm>
              <a:off x="5011037" y="2740865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66DE75F-A8BD-78F8-98C3-DCC3384B3C6A}"/>
                </a:ext>
              </a:extLst>
            </p:cNvPr>
            <p:cNvSpPr/>
            <p:nvPr/>
          </p:nvSpPr>
          <p:spPr bwMode="auto">
            <a:xfrm>
              <a:off x="5072950" y="278610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653B9D4-CAC2-DFAB-97C0-C9EB211F40BA}"/>
                </a:ext>
              </a:extLst>
            </p:cNvPr>
            <p:cNvSpPr/>
            <p:nvPr/>
          </p:nvSpPr>
          <p:spPr bwMode="auto">
            <a:xfrm>
              <a:off x="5365843" y="2786109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0374C9B-C69B-9C8A-F9F7-FC6133C94D59}"/>
                </a:ext>
              </a:extLst>
            </p:cNvPr>
            <p:cNvSpPr/>
            <p:nvPr/>
          </p:nvSpPr>
          <p:spPr bwMode="auto">
            <a:xfrm>
              <a:off x="5399181" y="2967084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9E5AC27A-EAA4-3FAB-F52A-B0C053566BA3}"/>
                </a:ext>
              </a:extLst>
            </p:cNvPr>
            <p:cNvSpPr/>
            <p:nvPr/>
          </p:nvSpPr>
          <p:spPr bwMode="auto">
            <a:xfrm>
              <a:off x="5406325" y="305519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E632CE4D-D9E5-5ED5-D2DD-DB17130E8EE6}"/>
                </a:ext>
              </a:extLst>
            </p:cNvPr>
            <p:cNvSpPr/>
            <p:nvPr/>
          </p:nvSpPr>
          <p:spPr bwMode="auto">
            <a:xfrm>
              <a:off x="5442044" y="305519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DBFFD00-2B6A-79C2-7BA7-FA38CB09C4C0}"/>
                </a:ext>
              </a:extLst>
            </p:cNvPr>
            <p:cNvSpPr/>
            <p:nvPr/>
          </p:nvSpPr>
          <p:spPr bwMode="auto">
            <a:xfrm>
              <a:off x="5568250" y="305519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A32A850A-A3D1-5253-FE10-693E8F54FEE3}"/>
                </a:ext>
              </a:extLst>
            </p:cNvPr>
            <p:cNvSpPr/>
            <p:nvPr/>
          </p:nvSpPr>
          <p:spPr bwMode="auto">
            <a:xfrm>
              <a:off x="5744463" y="305519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DBDEEA12-6EB7-D685-2606-29704F21E018}"/>
                </a:ext>
              </a:extLst>
            </p:cNvPr>
            <p:cNvSpPr/>
            <p:nvPr/>
          </p:nvSpPr>
          <p:spPr bwMode="auto">
            <a:xfrm>
              <a:off x="5782563" y="305519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6B1AEFA-A39C-9617-CADA-D25CCE94A751}"/>
                </a:ext>
              </a:extLst>
            </p:cNvPr>
            <p:cNvSpPr/>
            <p:nvPr/>
          </p:nvSpPr>
          <p:spPr bwMode="auto">
            <a:xfrm>
              <a:off x="5827807" y="3055190"/>
              <a:ext cx="60709" cy="60709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FE13A7FB-FD6C-0292-5445-ED41CCAA30C4}"/>
                </a:ext>
              </a:extLst>
            </p:cNvPr>
            <p:cNvGrpSpPr/>
            <p:nvPr/>
          </p:nvGrpSpPr>
          <p:grpSpPr>
            <a:xfrm>
              <a:off x="1493044" y="1512094"/>
              <a:ext cx="4371975" cy="1562100"/>
              <a:chOff x="1493044" y="1512094"/>
              <a:chExt cx="4371975" cy="1562100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9046D59A-D986-EA66-73ED-5AAC558EC50E}"/>
                  </a:ext>
                </a:extLst>
              </p:cNvPr>
              <p:cNvSpPr/>
              <p:nvPr/>
            </p:nvSpPr>
            <p:spPr bwMode="auto">
              <a:xfrm>
                <a:off x="1493044" y="1512094"/>
                <a:ext cx="2307431" cy="871537"/>
              </a:xfrm>
              <a:custGeom>
                <a:avLst/>
                <a:gdLst>
                  <a:gd name="connsiteX0" fmla="*/ 0 w 2307431"/>
                  <a:gd name="connsiteY0" fmla="*/ 0 h 871537"/>
                  <a:gd name="connsiteX1" fmla="*/ 247650 w 2307431"/>
                  <a:gd name="connsiteY1" fmla="*/ 0 h 871537"/>
                  <a:gd name="connsiteX2" fmla="*/ 247650 w 2307431"/>
                  <a:gd name="connsiteY2" fmla="*/ 35719 h 871537"/>
                  <a:gd name="connsiteX3" fmla="*/ 261937 w 2307431"/>
                  <a:gd name="connsiteY3" fmla="*/ 35719 h 871537"/>
                  <a:gd name="connsiteX4" fmla="*/ 261937 w 2307431"/>
                  <a:gd name="connsiteY4" fmla="*/ 66675 h 871537"/>
                  <a:gd name="connsiteX5" fmla="*/ 276225 w 2307431"/>
                  <a:gd name="connsiteY5" fmla="*/ 66675 h 871537"/>
                  <a:gd name="connsiteX6" fmla="*/ 276225 w 2307431"/>
                  <a:gd name="connsiteY6" fmla="*/ 123825 h 871537"/>
                  <a:gd name="connsiteX7" fmla="*/ 316706 w 2307431"/>
                  <a:gd name="connsiteY7" fmla="*/ 123825 h 871537"/>
                  <a:gd name="connsiteX8" fmla="*/ 316706 w 2307431"/>
                  <a:gd name="connsiteY8" fmla="*/ 152400 h 871537"/>
                  <a:gd name="connsiteX9" fmla="*/ 359569 w 2307431"/>
                  <a:gd name="connsiteY9" fmla="*/ 152400 h 871537"/>
                  <a:gd name="connsiteX10" fmla="*/ 359569 w 2307431"/>
                  <a:gd name="connsiteY10" fmla="*/ 166687 h 871537"/>
                  <a:gd name="connsiteX11" fmla="*/ 390525 w 2307431"/>
                  <a:gd name="connsiteY11" fmla="*/ 166687 h 871537"/>
                  <a:gd name="connsiteX12" fmla="*/ 395287 w 2307431"/>
                  <a:gd name="connsiteY12" fmla="*/ 173831 h 871537"/>
                  <a:gd name="connsiteX13" fmla="*/ 411956 w 2307431"/>
                  <a:gd name="connsiteY13" fmla="*/ 173831 h 871537"/>
                  <a:gd name="connsiteX14" fmla="*/ 411956 w 2307431"/>
                  <a:gd name="connsiteY14" fmla="*/ 190500 h 871537"/>
                  <a:gd name="connsiteX15" fmla="*/ 481012 w 2307431"/>
                  <a:gd name="connsiteY15" fmla="*/ 190500 h 871537"/>
                  <a:gd name="connsiteX16" fmla="*/ 519112 w 2307431"/>
                  <a:gd name="connsiteY16" fmla="*/ 190500 h 871537"/>
                  <a:gd name="connsiteX17" fmla="*/ 519112 w 2307431"/>
                  <a:gd name="connsiteY17" fmla="*/ 221456 h 871537"/>
                  <a:gd name="connsiteX18" fmla="*/ 526256 w 2307431"/>
                  <a:gd name="connsiteY18" fmla="*/ 221456 h 871537"/>
                  <a:gd name="connsiteX19" fmla="*/ 535781 w 2307431"/>
                  <a:gd name="connsiteY19" fmla="*/ 245269 h 871537"/>
                  <a:gd name="connsiteX20" fmla="*/ 750094 w 2307431"/>
                  <a:gd name="connsiteY20" fmla="*/ 245269 h 871537"/>
                  <a:gd name="connsiteX21" fmla="*/ 750094 w 2307431"/>
                  <a:gd name="connsiteY21" fmla="*/ 271462 h 871537"/>
                  <a:gd name="connsiteX22" fmla="*/ 776287 w 2307431"/>
                  <a:gd name="connsiteY22" fmla="*/ 271462 h 871537"/>
                  <a:gd name="connsiteX23" fmla="*/ 776287 w 2307431"/>
                  <a:gd name="connsiteY23" fmla="*/ 295275 h 871537"/>
                  <a:gd name="connsiteX24" fmla="*/ 788194 w 2307431"/>
                  <a:gd name="connsiteY24" fmla="*/ 295275 h 871537"/>
                  <a:gd name="connsiteX25" fmla="*/ 788194 w 2307431"/>
                  <a:gd name="connsiteY25" fmla="*/ 342900 h 871537"/>
                  <a:gd name="connsiteX26" fmla="*/ 909637 w 2307431"/>
                  <a:gd name="connsiteY26" fmla="*/ 342900 h 871537"/>
                  <a:gd name="connsiteX27" fmla="*/ 909637 w 2307431"/>
                  <a:gd name="connsiteY27" fmla="*/ 359569 h 871537"/>
                  <a:gd name="connsiteX28" fmla="*/ 1031081 w 2307431"/>
                  <a:gd name="connsiteY28" fmla="*/ 359569 h 871537"/>
                  <a:gd name="connsiteX29" fmla="*/ 1031081 w 2307431"/>
                  <a:gd name="connsiteY29" fmla="*/ 381000 h 871537"/>
                  <a:gd name="connsiteX30" fmla="*/ 1128712 w 2307431"/>
                  <a:gd name="connsiteY30" fmla="*/ 381000 h 871537"/>
                  <a:gd name="connsiteX31" fmla="*/ 1121569 w 2307431"/>
                  <a:gd name="connsiteY31" fmla="*/ 395287 h 871537"/>
                  <a:gd name="connsiteX32" fmla="*/ 1147762 w 2307431"/>
                  <a:gd name="connsiteY32" fmla="*/ 395287 h 871537"/>
                  <a:gd name="connsiteX33" fmla="*/ 1147762 w 2307431"/>
                  <a:gd name="connsiteY33" fmla="*/ 426244 h 871537"/>
                  <a:gd name="connsiteX34" fmla="*/ 1157287 w 2307431"/>
                  <a:gd name="connsiteY34" fmla="*/ 426244 h 871537"/>
                  <a:gd name="connsiteX35" fmla="*/ 1157287 w 2307431"/>
                  <a:gd name="connsiteY35" fmla="*/ 447675 h 871537"/>
                  <a:gd name="connsiteX36" fmla="*/ 1171575 w 2307431"/>
                  <a:gd name="connsiteY36" fmla="*/ 447675 h 871537"/>
                  <a:gd name="connsiteX37" fmla="*/ 1171575 w 2307431"/>
                  <a:gd name="connsiteY37" fmla="*/ 481012 h 871537"/>
                  <a:gd name="connsiteX38" fmla="*/ 1195387 w 2307431"/>
                  <a:gd name="connsiteY38" fmla="*/ 481012 h 871537"/>
                  <a:gd name="connsiteX39" fmla="*/ 1197769 w 2307431"/>
                  <a:gd name="connsiteY39" fmla="*/ 547687 h 871537"/>
                  <a:gd name="connsiteX40" fmla="*/ 1343025 w 2307431"/>
                  <a:gd name="connsiteY40" fmla="*/ 547687 h 871537"/>
                  <a:gd name="connsiteX41" fmla="*/ 1343025 w 2307431"/>
                  <a:gd name="connsiteY41" fmla="*/ 559594 h 871537"/>
                  <a:gd name="connsiteX42" fmla="*/ 1393031 w 2307431"/>
                  <a:gd name="connsiteY42" fmla="*/ 559594 h 871537"/>
                  <a:gd name="connsiteX43" fmla="*/ 1393031 w 2307431"/>
                  <a:gd name="connsiteY43" fmla="*/ 566737 h 871537"/>
                  <a:gd name="connsiteX44" fmla="*/ 1540669 w 2307431"/>
                  <a:gd name="connsiteY44" fmla="*/ 566737 h 871537"/>
                  <a:gd name="connsiteX45" fmla="*/ 1540669 w 2307431"/>
                  <a:gd name="connsiteY45" fmla="*/ 600075 h 871537"/>
                  <a:gd name="connsiteX46" fmla="*/ 1571625 w 2307431"/>
                  <a:gd name="connsiteY46" fmla="*/ 600075 h 871537"/>
                  <a:gd name="connsiteX47" fmla="*/ 1571625 w 2307431"/>
                  <a:gd name="connsiteY47" fmla="*/ 633412 h 871537"/>
                  <a:gd name="connsiteX48" fmla="*/ 1595437 w 2307431"/>
                  <a:gd name="connsiteY48" fmla="*/ 633412 h 871537"/>
                  <a:gd name="connsiteX49" fmla="*/ 1595437 w 2307431"/>
                  <a:gd name="connsiteY49" fmla="*/ 652462 h 871537"/>
                  <a:gd name="connsiteX50" fmla="*/ 1607344 w 2307431"/>
                  <a:gd name="connsiteY50" fmla="*/ 652462 h 871537"/>
                  <a:gd name="connsiteX51" fmla="*/ 1609725 w 2307431"/>
                  <a:gd name="connsiteY51" fmla="*/ 673894 h 871537"/>
                  <a:gd name="connsiteX52" fmla="*/ 1683544 w 2307431"/>
                  <a:gd name="connsiteY52" fmla="*/ 673894 h 871537"/>
                  <a:gd name="connsiteX53" fmla="*/ 1683544 w 2307431"/>
                  <a:gd name="connsiteY53" fmla="*/ 681037 h 871537"/>
                  <a:gd name="connsiteX54" fmla="*/ 1704975 w 2307431"/>
                  <a:gd name="connsiteY54" fmla="*/ 681037 h 871537"/>
                  <a:gd name="connsiteX55" fmla="*/ 1704975 w 2307431"/>
                  <a:gd name="connsiteY55" fmla="*/ 690562 h 871537"/>
                  <a:gd name="connsiteX56" fmla="*/ 1745456 w 2307431"/>
                  <a:gd name="connsiteY56" fmla="*/ 690562 h 871537"/>
                  <a:gd name="connsiteX57" fmla="*/ 1759744 w 2307431"/>
                  <a:gd name="connsiteY57" fmla="*/ 704850 h 871537"/>
                  <a:gd name="connsiteX58" fmla="*/ 1774031 w 2307431"/>
                  <a:gd name="connsiteY58" fmla="*/ 719137 h 871537"/>
                  <a:gd name="connsiteX59" fmla="*/ 1931194 w 2307431"/>
                  <a:gd name="connsiteY59" fmla="*/ 716756 h 871537"/>
                  <a:gd name="connsiteX60" fmla="*/ 1931194 w 2307431"/>
                  <a:gd name="connsiteY60" fmla="*/ 738187 h 871537"/>
                  <a:gd name="connsiteX61" fmla="*/ 1943100 w 2307431"/>
                  <a:gd name="connsiteY61" fmla="*/ 738187 h 871537"/>
                  <a:gd name="connsiteX62" fmla="*/ 1943100 w 2307431"/>
                  <a:gd name="connsiteY62" fmla="*/ 781050 h 871537"/>
                  <a:gd name="connsiteX63" fmla="*/ 1966912 w 2307431"/>
                  <a:gd name="connsiteY63" fmla="*/ 781050 h 871537"/>
                  <a:gd name="connsiteX64" fmla="*/ 1985962 w 2307431"/>
                  <a:gd name="connsiteY64" fmla="*/ 800100 h 871537"/>
                  <a:gd name="connsiteX65" fmla="*/ 2000249 w 2307431"/>
                  <a:gd name="connsiteY65" fmla="*/ 814387 h 871537"/>
                  <a:gd name="connsiteX66" fmla="*/ 2024062 w 2307431"/>
                  <a:gd name="connsiteY66" fmla="*/ 835819 h 871537"/>
                  <a:gd name="connsiteX67" fmla="*/ 2088356 w 2307431"/>
                  <a:gd name="connsiteY67" fmla="*/ 835819 h 871537"/>
                  <a:gd name="connsiteX68" fmla="*/ 2090737 w 2307431"/>
                  <a:gd name="connsiteY68" fmla="*/ 842962 h 871537"/>
                  <a:gd name="connsiteX69" fmla="*/ 2133600 w 2307431"/>
                  <a:gd name="connsiteY69" fmla="*/ 842962 h 871537"/>
                  <a:gd name="connsiteX70" fmla="*/ 2135981 w 2307431"/>
                  <a:gd name="connsiteY70" fmla="*/ 854869 h 871537"/>
                  <a:gd name="connsiteX71" fmla="*/ 2181225 w 2307431"/>
                  <a:gd name="connsiteY71" fmla="*/ 854869 h 871537"/>
                  <a:gd name="connsiteX72" fmla="*/ 2181225 w 2307431"/>
                  <a:gd name="connsiteY72" fmla="*/ 859631 h 871537"/>
                  <a:gd name="connsiteX73" fmla="*/ 2216944 w 2307431"/>
                  <a:gd name="connsiteY73" fmla="*/ 859631 h 871537"/>
                  <a:gd name="connsiteX74" fmla="*/ 2221706 w 2307431"/>
                  <a:gd name="connsiteY74" fmla="*/ 871537 h 871537"/>
                  <a:gd name="connsiteX75" fmla="*/ 2307431 w 2307431"/>
                  <a:gd name="connsiteY75" fmla="*/ 871537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2307431" h="871537">
                    <a:moveTo>
                      <a:pt x="0" y="0"/>
                    </a:moveTo>
                    <a:lnTo>
                      <a:pt x="247650" y="0"/>
                    </a:lnTo>
                    <a:lnTo>
                      <a:pt x="247650" y="35719"/>
                    </a:lnTo>
                    <a:lnTo>
                      <a:pt x="261937" y="35719"/>
                    </a:lnTo>
                    <a:lnTo>
                      <a:pt x="261937" y="66675"/>
                    </a:lnTo>
                    <a:lnTo>
                      <a:pt x="276225" y="66675"/>
                    </a:lnTo>
                    <a:lnTo>
                      <a:pt x="276225" y="123825"/>
                    </a:lnTo>
                    <a:lnTo>
                      <a:pt x="316706" y="123825"/>
                    </a:lnTo>
                    <a:lnTo>
                      <a:pt x="316706" y="152400"/>
                    </a:lnTo>
                    <a:lnTo>
                      <a:pt x="359569" y="152400"/>
                    </a:lnTo>
                    <a:lnTo>
                      <a:pt x="359569" y="166687"/>
                    </a:lnTo>
                    <a:lnTo>
                      <a:pt x="390525" y="166687"/>
                    </a:lnTo>
                    <a:lnTo>
                      <a:pt x="395287" y="173831"/>
                    </a:lnTo>
                    <a:lnTo>
                      <a:pt x="411956" y="173831"/>
                    </a:lnTo>
                    <a:lnTo>
                      <a:pt x="411956" y="190500"/>
                    </a:lnTo>
                    <a:lnTo>
                      <a:pt x="481012" y="190500"/>
                    </a:lnTo>
                    <a:lnTo>
                      <a:pt x="519112" y="190500"/>
                    </a:lnTo>
                    <a:lnTo>
                      <a:pt x="519112" y="221456"/>
                    </a:lnTo>
                    <a:lnTo>
                      <a:pt x="526256" y="221456"/>
                    </a:lnTo>
                    <a:lnTo>
                      <a:pt x="535781" y="245269"/>
                    </a:lnTo>
                    <a:lnTo>
                      <a:pt x="750094" y="245269"/>
                    </a:lnTo>
                    <a:lnTo>
                      <a:pt x="750094" y="271462"/>
                    </a:lnTo>
                    <a:lnTo>
                      <a:pt x="776287" y="271462"/>
                    </a:lnTo>
                    <a:lnTo>
                      <a:pt x="776287" y="295275"/>
                    </a:lnTo>
                    <a:lnTo>
                      <a:pt x="788194" y="295275"/>
                    </a:lnTo>
                    <a:lnTo>
                      <a:pt x="788194" y="342900"/>
                    </a:lnTo>
                    <a:lnTo>
                      <a:pt x="909637" y="342900"/>
                    </a:lnTo>
                    <a:lnTo>
                      <a:pt x="909637" y="359569"/>
                    </a:lnTo>
                    <a:lnTo>
                      <a:pt x="1031081" y="359569"/>
                    </a:lnTo>
                    <a:lnTo>
                      <a:pt x="1031081" y="381000"/>
                    </a:lnTo>
                    <a:lnTo>
                      <a:pt x="1128712" y="381000"/>
                    </a:lnTo>
                    <a:lnTo>
                      <a:pt x="1121569" y="395287"/>
                    </a:lnTo>
                    <a:lnTo>
                      <a:pt x="1147762" y="395287"/>
                    </a:lnTo>
                    <a:lnTo>
                      <a:pt x="1147762" y="426244"/>
                    </a:lnTo>
                    <a:lnTo>
                      <a:pt x="1157287" y="426244"/>
                    </a:lnTo>
                    <a:lnTo>
                      <a:pt x="1157287" y="447675"/>
                    </a:lnTo>
                    <a:lnTo>
                      <a:pt x="1171575" y="447675"/>
                    </a:lnTo>
                    <a:lnTo>
                      <a:pt x="1171575" y="481012"/>
                    </a:lnTo>
                    <a:lnTo>
                      <a:pt x="1195387" y="481012"/>
                    </a:lnTo>
                    <a:lnTo>
                      <a:pt x="1197769" y="547687"/>
                    </a:lnTo>
                    <a:lnTo>
                      <a:pt x="1343025" y="547687"/>
                    </a:lnTo>
                    <a:lnTo>
                      <a:pt x="1343025" y="559594"/>
                    </a:lnTo>
                    <a:lnTo>
                      <a:pt x="1393031" y="559594"/>
                    </a:lnTo>
                    <a:lnTo>
                      <a:pt x="1393031" y="566737"/>
                    </a:lnTo>
                    <a:lnTo>
                      <a:pt x="1540669" y="566737"/>
                    </a:lnTo>
                    <a:lnTo>
                      <a:pt x="1540669" y="600075"/>
                    </a:lnTo>
                    <a:lnTo>
                      <a:pt x="1571625" y="600075"/>
                    </a:lnTo>
                    <a:lnTo>
                      <a:pt x="1571625" y="633412"/>
                    </a:lnTo>
                    <a:lnTo>
                      <a:pt x="1595437" y="633412"/>
                    </a:lnTo>
                    <a:lnTo>
                      <a:pt x="1595437" y="652462"/>
                    </a:lnTo>
                    <a:lnTo>
                      <a:pt x="1607344" y="652462"/>
                    </a:lnTo>
                    <a:lnTo>
                      <a:pt x="1609725" y="673894"/>
                    </a:lnTo>
                    <a:lnTo>
                      <a:pt x="1683544" y="673894"/>
                    </a:lnTo>
                    <a:lnTo>
                      <a:pt x="1683544" y="681037"/>
                    </a:lnTo>
                    <a:lnTo>
                      <a:pt x="1704975" y="681037"/>
                    </a:lnTo>
                    <a:lnTo>
                      <a:pt x="1704975" y="690562"/>
                    </a:lnTo>
                    <a:lnTo>
                      <a:pt x="1745456" y="690562"/>
                    </a:lnTo>
                    <a:lnTo>
                      <a:pt x="1759744" y="704850"/>
                    </a:lnTo>
                    <a:lnTo>
                      <a:pt x="1774031" y="719137"/>
                    </a:lnTo>
                    <a:lnTo>
                      <a:pt x="1931194" y="716756"/>
                    </a:lnTo>
                    <a:lnTo>
                      <a:pt x="1931194" y="738187"/>
                    </a:lnTo>
                    <a:lnTo>
                      <a:pt x="1943100" y="738187"/>
                    </a:lnTo>
                    <a:lnTo>
                      <a:pt x="1943100" y="781050"/>
                    </a:lnTo>
                    <a:lnTo>
                      <a:pt x="1966912" y="781050"/>
                    </a:lnTo>
                    <a:lnTo>
                      <a:pt x="1985962" y="800100"/>
                    </a:lnTo>
                    <a:lnTo>
                      <a:pt x="2000249" y="814387"/>
                    </a:lnTo>
                    <a:lnTo>
                      <a:pt x="2024062" y="835819"/>
                    </a:lnTo>
                    <a:lnTo>
                      <a:pt x="2088356" y="835819"/>
                    </a:lnTo>
                    <a:lnTo>
                      <a:pt x="2090737" y="842962"/>
                    </a:lnTo>
                    <a:lnTo>
                      <a:pt x="2133600" y="842962"/>
                    </a:lnTo>
                    <a:lnTo>
                      <a:pt x="2135981" y="854869"/>
                    </a:lnTo>
                    <a:lnTo>
                      <a:pt x="2181225" y="854869"/>
                    </a:lnTo>
                    <a:lnTo>
                      <a:pt x="2181225" y="859631"/>
                    </a:lnTo>
                    <a:lnTo>
                      <a:pt x="2216944" y="859631"/>
                    </a:lnTo>
                    <a:lnTo>
                      <a:pt x="2221706" y="871537"/>
                    </a:lnTo>
                    <a:lnTo>
                      <a:pt x="2307431" y="871537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ECC4C0E-E0B4-84F3-02DB-082CA8AC853C}"/>
                  </a:ext>
                </a:extLst>
              </p:cNvPr>
              <p:cNvSpPr/>
              <p:nvPr/>
            </p:nvSpPr>
            <p:spPr bwMode="auto">
              <a:xfrm>
                <a:off x="3802856" y="2383631"/>
                <a:ext cx="2062163" cy="690563"/>
              </a:xfrm>
              <a:custGeom>
                <a:avLst/>
                <a:gdLst>
                  <a:gd name="connsiteX0" fmla="*/ 0 w 2062163"/>
                  <a:gd name="connsiteY0" fmla="*/ 0 h 690563"/>
                  <a:gd name="connsiteX1" fmla="*/ 33338 w 2062163"/>
                  <a:gd name="connsiteY1" fmla="*/ 33338 h 690563"/>
                  <a:gd name="connsiteX2" fmla="*/ 47625 w 2062163"/>
                  <a:gd name="connsiteY2" fmla="*/ 47625 h 690563"/>
                  <a:gd name="connsiteX3" fmla="*/ 47625 w 2062163"/>
                  <a:gd name="connsiteY3" fmla="*/ 69057 h 690563"/>
                  <a:gd name="connsiteX4" fmla="*/ 71438 w 2062163"/>
                  <a:gd name="connsiteY4" fmla="*/ 69057 h 690563"/>
                  <a:gd name="connsiteX5" fmla="*/ 71438 w 2062163"/>
                  <a:gd name="connsiteY5" fmla="*/ 97632 h 690563"/>
                  <a:gd name="connsiteX6" fmla="*/ 192882 w 2062163"/>
                  <a:gd name="connsiteY6" fmla="*/ 92869 h 690563"/>
                  <a:gd name="connsiteX7" fmla="*/ 197644 w 2062163"/>
                  <a:gd name="connsiteY7" fmla="*/ 116682 h 690563"/>
                  <a:gd name="connsiteX8" fmla="*/ 423863 w 2062163"/>
                  <a:gd name="connsiteY8" fmla="*/ 116682 h 690563"/>
                  <a:gd name="connsiteX9" fmla="*/ 423863 w 2062163"/>
                  <a:gd name="connsiteY9" fmla="*/ 164307 h 690563"/>
                  <a:gd name="connsiteX10" fmla="*/ 450057 w 2062163"/>
                  <a:gd name="connsiteY10" fmla="*/ 164307 h 690563"/>
                  <a:gd name="connsiteX11" fmla="*/ 450057 w 2062163"/>
                  <a:gd name="connsiteY11" fmla="*/ 200025 h 690563"/>
                  <a:gd name="connsiteX12" fmla="*/ 623888 w 2062163"/>
                  <a:gd name="connsiteY12" fmla="*/ 200025 h 690563"/>
                  <a:gd name="connsiteX13" fmla="*/ 623888 w 2062163"/>
                  <a:gd name="connsiteY13" fmla="*/ 223838 h 690563"/>
                  <a:gd name="connsiteX14" fmla="*/ 807244 w 2062163"/>
                  <a:gd name="connsiteY14" fmla="*/ 223838 h 690563"/>
                  <a:gd name="connsiteX15" fmla="*/ 807244 w 2062163"/>
                  <a:gd name="connsiteY15" fmla="*/ 259557 h 690563"/>
                  <a:gd name="connsiteX16" fmla="*/ 881063 w 2062163"/>
                  <a:gd name="connsiteY16" fmla="*/ 259557 h 690563"/>
                  <a:gd name="connsiteX17" fmla="*/ 881063 w 2062163"/>
                  <a:gd name="connsiteY17" fmla="*/ 283369 h 690563"/>
                  <a:gd name="connsiteX18" fmla="*/ 912019 w 2062163"/>
                  <a:gd name="connsiteY18" fmla="*/ 283369 h 690563"/>
                  <a:gd name="connsiteX19" fmla="*/ 912019 w 2062163"/>
                  <a:gd name="connsiteY19" fmla="*/ 290513 h 690563"/>
                  <a:gd name="connsiteX20" fmla="*/ 1095375 w 2062163"/>
                  <a:gd name="connsiteY20" fmla="*/ 290513 h 690563"/>
                  <a:gd name="connsiteX21" fmla="*/ 1097757 w 2062163"/>
                  <a:gd name="connsiteY21" fmla="*/ 314325 h 690563"/>
                  <a:gd name="connsiteX22" fmla="*/ 1147763 w 2062163"/>
                  <a:gd name="connsiteY22" fmla="*/ 314325 h 690563"/>
                  <a:gd name="connsiteX23" fmla="*/ 1147763 w 2062163"/>
                  <a:gd name="connsiteY23" fmla="*/ 333375 h 690563"/>
                  <a:gd name="connsiteX24" fmla="*/ 1233488 w 2062163"/>
                  <a:gd name="connsiteY24" fmla="*/ 333375 h 690563"/>
                  <a:gd name="connsiteX25" fmla="*/ 1233488 w 2062163"/>
                  <a:gd name="connsiteY25" fmla="*/ 388144 h 690563"/>
                  <a:gd name="connsiteX26" fmla="*/ 1271588 w 2062163"/>
                  <a:gd name="connsiteY26" fmla="*/ 388144 h 690563"/>
                  <a:gd name="connsiteX27" fmla="*/ 1271588 w 2062163"/>
                  <a:gd name="connsiteY27" fmla="*/ 423863 h 690563"/>
                  <a:gd name="connsiteX28" fmla="*/ 1295400 w 2062163"/>
                  <a:gd name="connsiteY28" fmla="*/ 423863 h 690563"/>
                  <a:gd name="connsiteX29" fmla="*/ 1295400 w 2062163"/>
                  <a:gd name="connsiteY29" fmla="*/ 433388 h 690563"/>
                  <a:gd name="connsiteX30" fmla="*/ 1621632 w 2062163"/>
                  <a:gd name="connsiteY30" fmla="*/ 433388 h 690563"/>
                  <a:gd name="connsiteX31" fmla="*/ 1621632 w 2062163"/>
                  <a:gd name="connsiteY31" fmla="*/ 690563 h 690563"/>
                  <a:gd name="connsiteX32" fmla="*/ 2062163 w 2062163"/>
                  <a:gd name="connsiteY32" fmla="*/ 690563 h 690563"/>
                  <a:gd name="connsiteX0" fmla="*/ 0 w 2062163"/>
                  <a:gd name="connsiteY0" fmla="*/ 0 h 690563"/>
                  <a:gd name="connsiteX1" fmla="*/ 33338 w 2062163"/>
                  <a:gd name="connsiteY1" fmla="*/ 33338 h 690563"/>
                  <a:gd name="connsiteX2" fmla="*/ 47625 w 2062163"/>
                  <a:gd name="connsiteY2" fmla="*/ 47625 h 690563"/>
                  <a:gd name="connsiteX3" fmla="*/ 47625 w 2062163"/>
                  <a:gd name="connsiteY3" fmla="*/ 69057 h 690563"/>
                  <a:gd name="connsiteX4" fmla="*/ 71438 w 2062163"/>
                  <a:gd name="connsiteY4" fmla="*/ 69057 h 690563"/>
                  <a:gd name="connsiteX5" fmla="*/ 71438 w 2062163"/>
                  <a:gd name="connsiteY5" fmla="*/ 97632 h 690563"/>
                  <a:gd name="connsiteX6" fmla="*/ 192882 w 2062163"/>
                  <a:gd name="connsiteY6" fmla="*/ 92869 h 690563"/>
                  <a:gd name="connsiteX7" fmla="*/ 197644 w 2062163"/>
                  <a:gd name="connsiteY7" fmla="*/ 116682 h 690563"/>
                  <a:gd name="connsiteX8" fmla="*/ 423863 w 2062163"/>
                  <a:gd name="connsiteY8" fmla="*/ 116682 h 690563"/>
                  <a:gd name="connsiteX9" fmla="*/ 423863 w 2062163"/>
                  <a:gd name="connsiteY9" fmla="*/ 164307 h 690563"/>
                  <a:gd name="connsiteX10" fmla="*/ 450057 w 2062163"/>
                  <a:gd name="connsiteY10" fmla="*/ 164307 h 690563"/>
                  <a:gd name="connsiteX11" fmla="*/ 450057 w 2062163"/>
                  <a:gd name="connsiteY11" fmla="*/ 200025 h 690563"/>
                  <a:gd name="connsiteX12" fmla="*/ 623888 w 2062163"/>
                  <a:gd name="connsiteY12" fmla="*/ 200025 h 690563"/>
                  <a:gd name="connsiteX13" fmla="*/ 623888 w 2062163"/>
                  <a:gd name="connsiteY13" fmla="*/ 223838 h 690563"/>
                  <a:gd name="connsiteX14" fmla="*/ 807244 w 2062163"/>
                  <a:gd name="connsiteY14" fmla="*/ 223838 h 690563"/>
                  <a:gd name="connsiteX15" fmla="*/ 807244 w 2062163"/>
                  <a:gd name="connsiteY15" fmla="*/ 259557 h 690563"/>
                  <a:gd name="connsiteX16" fmla="*/ 881063 w 2062163"/>
                  <a:gd name="connsiteY16" fmla="*/ 259557 h 690563"/>
                  <a:gd name="connsiteX17" fmla="*/ 881063 w 2062163"/>
                  <a:gd name="connsiteY17" fmla="*/ 283369 h 690563"/>
                  <a:gd name="connsiteX18" fmla="*/ 912019 w 2062163"/>
                  <a:gd name="connsiteY18" fmla="*/ 283369 h 690563"/>
                  <a:gd name="connsiteX19" fmla="*/ 912019 w 2062163"/>
                  <a:gd name="connsiteY19" fmla="*/ 290513 h 690563"/>
                  <a:gd name="connsiteX20" fmla="*/ 1095375 w 2062163"/>
                  <a:gd name="connsiteY20" fmla="*/ 290513 h 690563"/>
                  <a:gd name="connsiteX21" fmla="*/ 1097757 w 2062163"/>
                  <a:gd name="connsiteY21" fmla="*/ 314325 h 690563"/>
                  <a:gd name="connsiteX22" fmla="*/ 1147763 w 2062163"/>
                  <a:gd name="connsiteY22" fmla="*/ 314325 h 690563"/>
                  <a:gd name="connsiteX23" fmla="*/ 1147763 w 2062163"/>
                  <a:gd name="connsiteY23" fmla="*/ 333375 h 690563"/>
                  <a:gd name="connsiteX24" fmla="*/ 1233488 w 2062163"/>
                  <a:gd name="connsiteY24" fmla="*/ 333375 h 690563"/>
                  <a:gd name="connsiteX25" fmla="*/ 1233488 w 2062163"/>
                  <a:gd name="connsiteY25" fmla="*/ 388144 h 690563"/>
                  <a:gd name="connsiteX26" fmla="*/ 1271588 w 2062163"/>
                  <a:gd name="connsiteY26" fmla="*/ 388144 h 690563"/>
                  <a:gd name="connsiteX27" fmla="*/ 1271588 w 2062163"/>
                  <a:gd name="connsiteY27" fmla="*/ 423863 h 690563"/>
                  <a:gd name="connsiteX28" fmla="*/ 1295400 w 2062163"/>
                  <a:gd name="connsiteY28" fmla="*/ 423863 h 690563"/>
                  <a:gd name="connsiteX29" fmla="*/ 1295400 w 2062163"/>
                  <a:gd name="connsiteY29" fmla="*/ 433388 h 690563"/>
                  <a:gd name="connsiteX30" fmla="*/ 1621632 w 2062163"/>
                  <a:gd name="connsiteY30" fmla="*/ 433388 h 690563"/>
                  <a:gd name="connsiteX31" fmla="*/ 1640682 w 2062163"/>
                  <a:gd name="connsiteY31" fmla="*/ 690563 h 690563"/>
                  <a:gd name="connsiteX32" fmla="*/ 2062163 w 2062163"/>
                  <a:gd name="connsiteY32" fmla="*/ 690563 h 690563"/>
                  <a:gd name="connsiteX0" fmla="*/ 0 w 2062163"/>
                  <a:gd name="connsiteY0" fmla="*/ 0 h 692945"/>
                  <a:gd name="connsiteX1" fmla="*/ 33338 w 2062163"/>
                  <a:gd name="connsiteY1" fmla="*/ 33338 h 692945"/>
                  <a:gd name="connsiteX2" fmla="*/ 47625 w 2062163"/>
                  <a:gd name="connsiteY2" fmla="*/ 47625 h 692945"/>
                  <a:gd name="connsiteX3" fmla="*/ 47625 w 2062163"/>
                  <a:gd name="connsiteY3" fmla="*/ 69057 h 692945"/>
                  <a:gd name="connsiteX4" fmla="*/ 71438 w 2062163"/>
                  <a:gd name="connsiteY4" fmla="*/ 69057 h 692945"/>
                  <a:gd name="connsiteX5" fmla="*/ 71438 w 2062163"/>
                  <a:gd name="connsiteY5" fmla="*/ 97632 h 692945"/>
                  <a:gd name="connsiteX6" fmla="*/ 192882 w 2062163"/>
                  <a:gd name="connsiteY6" fmla="*/ 92869 h 692945"/>
                  <a:gd name="connsiteX7" fmla="*/ 197644 w 2062163"/>
                  <a:gd name="connsiteY7" fmla="*/ 116682 h 692945"/>
                  <a:gd name="connsiteX8" fmla="*/ 423863 w 2062163"/>
                  <a:gd name="connsiteY8" fmla="*/ 116682 h 692945"/>
                  <a:gd name="connsiteX9" fmla="*/ 423863 w 2062163"/>
                  <a:gd name="connsiteY9" fmla="*/ 164307 h 692945"/>
                  <a:gd name="connsiteX10" fmla="*/ 450057 w 2062163"/>
                  <a:gd name="connsiteY10" fmla="*/ 164307 h 692945"/>
                  <a:gd name="connsiteX11" fmla="*/ 450057 w 2062163"/>
                  <a:gd name="connsiteY11" fmla="*/ 200025 h 692945"/>
                  <a:gd name="connsiteX12" fmla="*/ 623888 w 2062163"/>
                  <a:gd name="connsiteY12" fmla="*/ 200025 h 692945"/>
                  <a:gd name="connsiteX13" fmla="*/ 623888 w 2062163"/>
                  <a:gd name="connsiteY13" fmla="*/ 223838 h 692945"/>
                  <a:gd name="connsiteX14" fmla="*/ 807244 w 2062163"/>
                  <a:gd name="connsiteY14" fmla="*/ 223838 h 692945"/>
                  <a:gd name="connsiteX15" fmla="*/ 807244 w 2062163"/>
                  <a:gd name="connsiteY15" fmla="*/ 259557 h 692945"/>
                  <a:gd name="connsiteX16" fmla="*/ 881063 w 2062163"/>
                  <a:gd name="connsiteY16" fmla="*/ 259557 h 692945"/>
                  <a:gd name="connsiteX17" fmla="*/ 881063 w 2062163"/>
                  <a:gd name="connsiteY17" fmla="*/ 283369 h 692945"/>
                  <a:gd name="connsiteX18" fmla="*/ 912019 w 2062163"/>
                  <a:gd name="connsiteY18" fmla="*/ 283369 h 692945"/>
                  <a:gd name="connsiteX19" fmla="*/ 912019 w 2062163"/>
                  <a:gd name="connsiteY19" fmla="*/ 290513 h 692945"/>
                  <a:gd name="connsiteX20" fmla="*/ 1095375 w 2062163"/>
                  <a:gd name="connsiteY20" fmla="*/ 290513 h 692945"/>
                  <a:gd name="connsiteX21" fmla="*/ 1097757 w 2062163"/>
                  <a:gd name="connsiteY21" fmla="*/ 314325 h 692945"/>
                  <a:gd name="connsiteX22" fmla="*/ 1147763 w 2062163"/>
                  <a:gd name="connsiteY22" fmla="*/ 314325 h 692945"/>
                  <a:gd name="connsiteX23" fmla="*/ 1147763 w 2062163"/>
                  <a:gd name="connsiteY23" fmla="*/ 333375 h 692945"/>
                  <a:gd name="connsiteX24" fmla="*/ 1233488 w 2062163"/>
                  <a:gd name="connsiteY24" fmla="*/ 333375 h 692945"/>
                  <a:gd name="connsiteX25" fmla="*/ 1233488 w 2062163"/>
                  <a:gd name="connsiteY25" fmla="*/ 388144 h 692945"/>
                  <a:gd name="connsiteX26" fmla="*/ 1271588 w 2062163"/>
                  <a:gd name="connsiteY26" fmla="*/ 388144 h 692945"/>
                  <a:gd name="connsiteX27" fmla="*/ 1271588 w 2062163"/>
                  <a:gd name="connsiteY27" fmla="*/ 423863 h 692945"/>
                  <a:gd name="connsiteX28" fmla="*/ 1295400 w 2062163"/>
                  <a:gd name="connsiteY28" fmla="*/ 423863 h 692945"/>
                  <a:gd name="connsiteX29" fmla="*/ 1295400 w 2062163"/>
                  <a:gd name="connsiteY29" fmla="*/ 433388 h 692945"/>
                  <a:gd name="connsiteX30" fmla="*/ 1621632 w 2062163"/>
                  <a:gd name="connsiteY30" fmla="*/ 433388 h 692945"/>
                  <a:gd name="connsiteX31" fmla="*/ 1626394 w 2062163"/>
                  <a:gd name="connsiteY31" fmla="*/ 692945 h 692945"/>
                  <a:gd name="connsiteX32" fmla="*/ 2062163 w 2062163"/>
                  <a:gd name="connsiteY32" fmla="*/ 690563 h 692945"/>
                  <a:gd name="connsiteX0" fmla="*/ 0 w 2062163"/>
                  <a:gd name="connsiteY0" fmla="*/ 0 h 690563"/>
                  <a:gd name="connsiteX1" fmla="*/ 33338 w 2062163"/>
                  <a:gd name="connsiteY1" fmla="*/ 33338 h 690563"/>
                  <a:gd name="connsiteX2" fmla="*/ 47625 w 2062163"/>
                  <a:gd name="connsiteY2" fmla="*/ 47625 h 690563"/>
                  <a:gd name="connsiteX3" fmla="*/ 47625 w 2062163"/>
                  <a:gd name="connsiteY3" fmla="*/ 69057 h 690563"/>
                  <a:gd name="connsiteX4" fmla="*/ 71438 w 2062163"/>
                  <a:gd name="connsiteY4" fmla="*/ 69057 h 690563"/>
                  <a:gd name="connsiteX5" fmla="*/ 71438 w 2062163"/>
                  <a:gd name="connsiteY5" fmla="*/ 97632 h 690563"/>
                  <a:gd name="connsiteX6" fmla="*/ 192882 w 2062163"/>
                  <a:gd name="connsiteY6" fmla="*/ 92869 h 690563"/>
                  <a:gd name="connsiteX7" fmla="*/ 197644 w 2062163"/>
                  <a:gd name="connsiteY7" fmla="*/ 116682 h 690563"/>
                  <a:gd name="connsiteX8" fmla="*/ 423863 w 2062163"/>
                  <a:gd name="connsiteY8" fmla="*/ 116682 h 690563"/>
                  <a:gd name="connsiteX9" fmla="*/ 423863 w 2062163"/>
                  <a:gd name="connsiteY9" fmla="*/ 164307 h 690563"/>
                  <a:gd name="connsiteX10" fmla="*/ 450057 w 2062163"/>
                  <a:gd name="connsiteY10" fmla="*/ 164307 h 690563"/>
                  <a:gd name="connsiteX11" fmla="*/ 450057 w 2062163"/>
                  <a:gd name="connsiteY11" fmla="*/ 200025 h 690563"/>
                  <a:gd name="connsiteX12" fmla="*/ 623888 w 2062163"/>
                  <a:gd name="connsiteY12" fmla="*/ 200025 h 690563"/>
                  <a:gd name="connsiteX13" fmla="*/ 623888 w 2062163"/>
                  <a:gd name="connsiteY13" fmla="*/ 223838 h 690563"/>
                  <a:gd name="connsiteX14" fmla="*/ 807244 w 2062163"/>
                  <a:gd name="connsiteY14" fmla="*/ 223838 h 690563"/>
                  <a:gd name="connsiteX15" fmla="*/ 807244 w 2062163"/>
                  <a:gd name="connsiteY15" fmla="*/ 259557 h 690563"/>
                  <a:gd name="connsiteX16" fmla="*/ 881063 w 2062163"/>
                  <a:gd name="connsiteY16" fmla="*/ 259557 h 690563"/>
                  <a:gd name="connsiteX17" fmla="*/ 881063 w 2062163"/>
                  <a:gd name="connsiteY17" fmla="*/ 283369 h 690563"/>
                  <a:gd name="connsiteX18" fmla="*/ 912019 w 2062163"/>
                  <a:gd name="connsiteY18" fmla="*/ 283369 h 690563"/>
                  <a:gd name="connsiteX19" fmla="*/ 912019 w 2062163"/>
                  <a:gd name="connsiteY19" fmla="*/ 290513 h 690563"/>
                  <a:gd name="connsiteX20" fmla="*/ 1095375 w 2062163"/>
                  <a:gd name="connsiteY20" fmla="*/ 290513 h 690563"/>
                  <a:gd name="connsiteX21" fmla="*/ 1097757 w 2062163"/>
                  <a:gd name="connsiteY21" fmla="*/ 314325 h 690563"/>
                  <a:gd name="connsiteX22" fmla="*/ 1147763 w 2062163"/>
                  <a:gd name="connsiteY22" fmla="*/ 314325 h 690563"/>
                  <a:gd name="connsiteX23" fmla="*/ 1147763 w 2062163"/>
                  <a:gd name="connsiteY23" fmla="*/ 333375 h 690563"/>
                  <a:gd name="connsiteX24" fmla="*/ 1233488 w 2062163"/>
                  <a:gd name="connsiteY24" fmla="*/ 333375 h 690563"/>
                  <a:gd name="connsiteX25" fmla="*/ 1233488 w 2062163"/>
                  <a:gd name="connsiteY25" fmla="*/ 388144 h 690563"/>
                  <a:gd name="connsiteX26" fmla="*/ 1271588 w 2062163"/>
                  <a:gd name="connsiteY26" fmla="*/ 388144 h 690563"/>
                  <a:gd name="connsiteX27" fmla="*/ 1271588 w 2062163"/>
                  <a:gd name="connsiteY27" fmla="*/ 423863 h 690563"/>
                  <a:gd name="connsiteX28" fmla="*/ 1295400 w 2062163"/>
                  <a:gd name="connsiteY28" fmla="*/ 423863 h 690563"/>
                  <a:gd name="connsiteX29" fmla="*/ 1295400 w 2062163"/>
                  <a:gd name="connsiteY29" fmla="*/ 433388 h 690563"/>
                  <a:gd name="connsiteX30" fmla="*/ 1621632 w 2062163"/>
                  <a:gd name="connsiteY30" fmla="*/ 433388 h 690563"/>
                  <a:gd name="connsiteX31" fmla="*/ 1633538 w 2062163"/>
                  <a:gd name="connsiteY31" fmla="*/ 688182 h 690563"/>
                  <a:gd name="connsiteX32" fmla="*/ 2062163 w 2062163"/>
                  <a:gd name="connsiteY32" fmla="*/ 690563 h 690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62163" h="690563">
                    <a:moveTo>
                      <a:pt x="0" y="0"/>
                    </a:moveTo>
                    <a:lnTo>
                      <a:pt x="33338" y="33338"/>
                    </a:lnTo>
                    <a:lnTo>
                      <a:pt x="47625" y="47625"/>
                    </a:lnTo>
                    <a:lnTo>
                      <a:pt x="47625" y="69057"/>
                    </a:lnTo>
                    <a:lnTo>
                      <a:pt x="71438" y="69057"/>
                    </a:lnTo>
                    <a:lnTo>
                      <a:pt x="71438" y="97632"/>
                    </a:lnTo>
                    <a:lnTo>
                      <a:pt x="192882" y="92869"/>
                    </a:lnTo>
                    <a:lnTo>
                      <a:pt x="197644" y="116682"/>
                    </a:lnTo>
                    <a:lnTo>
                      <a:pt x="423863" y="116682"/>
                    </a:lnTo>
                    <a:lnTo>
                      <a:pt x="423863" y="164307"/>
                    </a:lnTo>
                    <a:lnTo>
                      <a:pt x="450057" y="164307"/>
                    </a:lnTo>
                    <a:lnTo>
                      <a:pt x="450057" y="200025"/>
                    </a:lnTo>
                    <a:lnTo>
                      <a:pt x="623888" y="200025"/>
                    </a:lnTo>
                    <a:lnTo>
                      <a:pt x="623888" y="223838"/>
                    </a:lnTo>
                    <a:lnTo>
                      <a:pt x="807244" y="223838"/>
                    </a:lnTo>
                    <a:lnTo>
                      <a:pt x="807244" y="259557"/>
                    </a:lnTo>
                    <a:lnTo>
                      <a:pt x="881063" y="259557"/>
                    </a:lnTo>
                    <a:lnTo>
                      <a:pt x="881063" y="283369"/>
                    </a:lnTo>
                    <a:lnTo>
                      <a:pt x="912019" y="283369"/>
                    </a:lnTo>
                    <a:lnTo>
                      <a:pt x="912019" y="290513"/>
                    </a:lnTo>
                    <a:lnTo>
                      <a:pt x="1095375" y="290513"/>
                    </a:lnTo>
                    <a:lnTo>
                      <a:pt x="1097757" y="314325"/>
                    </a:lnTo>
                    <a:lnTo>
                      <a:pt x="1147763" y="314325"/>
                    </a:lnTo>
                    <a:lnTo>
                      <a:pt x="1147763" y="333375"/>
                    </a:lnTo>
                    <a:lnTo>
                      <a:pt x="1233488" y="333375"/>
                    </a:lnTo>
                    <a:lnTo>
                      <a:pt x="1233488" y="388144"/>
                    </a:lnTo>
                    <a:lnTo>
                      <a:pt x="1271588" y="388144"/>
                    </a:lnTo>
                    <a:lnTo>
                      <a:pt x="1271588" y="423863"/>
                    </a:lnTo>
                    <a:lnTo>
                      <a:pt x="1295400" y="423863"/>
                    </a:lnTo>
                    <a:lnTo>
                      <a:pt x="1295400" y="433388"/>
                    </a:lnTo>
                    <a:lnTo>
                      <a:pt x="1621632" y="433388"/>
                    </a:lnTo>
                    <a:cubicBezTo>
                      <a:pt x="1623219" y="519907"/>
                      <a:pt x="1631951" y="601663"/>
                      <a:pt x="1633538" y="688182"/>
                    </a:cubicBezTo>
                    <a:lnTo>
                      <a:pt x="2062163" y="690563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1F83C6-FD44-46F4-9608-3E65AFE5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PROpel: rPFS (Primary Endpoint)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D3CAD-21FD-47FD-8241-36CCEFED433B}"/>
              </a:ext>
            </a:extLst>
          </p:cNvPr>
          <p:cNvSpPr txBox="1"/>
          <p:nvPr/>
        </p:nvSpPr>
        <p:spPr bwMode="auto">
          <a:xfrm>
            <a:off x="1095923" y="1405546"/>
            <a:ext cx="5032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Endpoint: rPFS by Investigator Assessment</a:t>
            </a:r>
          </a:p>
        </p:txBody>
      </p:sp>
      <p:graphicFrame>
        <p:nvGraphicFramePr>
          <p:cNvPr id="18" name="Group 3">
            <a:extLst>
              <a:ext uri="{FF2B5EF4-FFF2-40B4-BE49-F238E27FC236}">
                <a16:creationId xmlns:a16="http://schemas.microsoft.com/office/drawing/2014/main" id="{3B7F3D41-544D-479A-8DE7-7C2BD1CBADEF}"/>
              </a:ext>
            </a:extLst>
          </p:cNvPr>
          <p:cNvGraphicFramePr>
            <a:graphicFrameLocks/>
          </p:cNvGraphicFramePr>
          <p:nvPr/>
        </p:nvGraphicFramePr>
        <p:xfrm>
          <a:off x="719138" y="4803085"/>
          <a:ext cx="5373690" cy="1365125"/>
        </p:xfrm>
        <a:graphic>
          <a:graphicData uri="http://schemas.openxmlformats.org/drawingml/2006/table">
            <a:tbl>
              <a:tblPr/>
              <a:tblGrid>
                <a:gridCol w="184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Olaparib + Abi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399)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397)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Events, n (%)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168 (42.1)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226 (56.9)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rPFS, mo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24.8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16.6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0.66 (0.54-0.81; 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&lt;.001)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" name="Group 3">
            <a:extLst>
              <a:ext uri="{FF2B5EF4-FFF2-40B4-BE49-F238E27FC236}">
                <a16:creationId xmlns:a16="http://schemas.microsoft.com/office/drawing/2014/main" id="{FFC256D3-D038-4A12-81E2-92589414DC2D}"/>
              </a:ext>
            </a:extLst>
          </p:cNvPr>
          <p:cNvGraphicFramePr>
            <a:graphicFrameLocks/>
          </p:cNvGraphicFramePr>
          <p:nvPr/>
        </p:nvGraphicFramePr>
        <p:xfrm>
          <a:off x="6384924" y="4804821"/>
          <a:ext cx="5376672" cy="1353099"/>
        </p:xfrm>
        <a:graphic>
          <a:graphicData uri="http://schemas.openxmlformats.org/drawingml/2006/table">
            <a:tbl>
              <a:tblPr/>
              <a:tblGrid>
                <a:gridCol w="184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1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Olaparib + Abi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399)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397)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Events, n (%)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157 (39.3)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218 (54.9)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rPFS, mo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27.6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16.4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0.61 (0.49-0.74)</a:t>
                      </a:r>
                    </a:p>
                  </a:txBody>
                  <a:tcPr marL="121699" marR="121699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Text Box 15">
            <a:extLst>
              <a:ext uri="{FF2B5EF4-FFF2-40B4-BE49-F238E27FC236}">
                <a16:creationId xmlns:a16="http://schemas.microsoft.com/office/drawing/2014/main" id="{EB66FF86-889A-4BBA-B77B-F2073B850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83" y="6361756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Clarke. NEJM Evid. 2022;1.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83A3F-0981-2CE7-0ED8-54C707EBF481}"/>
              </a:ext>
            </a:extLst>
          </p:cNvPr>
          <p:cNvSpPr txBox="1"/>
          <p:nvPr/>
        </p:nvSpPr>
        <p:spPr bwMode="auto">
          <a:xfrm rot="16200000">
            <a:off x="192318" y="2932589"/>
            <a:ext cx="1558695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Probability of rPFS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9096A-9B77-AB6A-EEC2-65F636791B4B}"/>
              </a:ext>
            </a:extLst>
          </p:cNvPr>
          <p:cNvSpPr txBox="1"/>
          <p:nvPr/>
        </p:nvSpPr>
        <p:spPr bwMode="auto">
          <a:xfrm>
            <a:off x="1486070" y="4440746"/>
            <a:ext cx="44026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 From Random Assignment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DD3AB3-116C-D5A2-106E-768AFEC74AEC}"/>
              </a:ext>
            </a:extLst>
          </p:cNvPr>
          <p:cNvSpPr txBox="1"/>
          <p:nvPr/>
        </p:nvSpPr>
        <p:spPr bwMode="auto">
          <a:xfrm>
            <a:off x="7156703" y="4458507"/>
            <a:ext cx="44026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 From Random Assignment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781B1D0-4F7E-9A41-B95F-EAC55D2F6BDE}"/>
              </a:ext>
            </a:extLst>
          </p:cNvPr>
          <p:cNvSpPr/>
          <p:nvPr/>
        </p:nvSpPr>
        <p:spPr bwMode="auto">
          <a:xfrm>
            <a:off x="3905250" y="2247900"/>
            <a:ext cx="1308100" cy="558832"/>
          </a:xfrm>
          <a:custGeom>
            <a:avLst/>
            <a:gdLst>
              <a:gd name="connsiteX0" fmla="*/ 146050 w 1308100"/>
              <a:gd name="connsiteY0" fmla="*/ 558800 h 558832"/>
              <a:gd name="connsiteX1" fmla="*/ 120650 w 1308100"/>
              <a:gd name="connsiteY1" fmla="*/ 527050 h 558832"/>
              <a:gd name="connsiteX2" fmla="*/ 95250 w 1308100"/>
              <a:gd name="connsiteY2" fmla="*/ 520700 h 558832"/>
              <a:gd name="connsiteX3" fmla="*/ 88900 w 1308100"/>
              <a:gd name="connsiteY3" fmla="*/ 501650 h 558832"/>
              <a:gd name="connsiteX4" fmla="*/ 63500 w 1308100"/>
              <a:gd name="connsiteY4" fmla="*/ 469900 h 558832"/>
              <a:gd name="connsiteX5" fmla="*/ 31750 w 1308100"/>
              <a:gd name="connsiteY5" fmla="*/ 393700 h 558832"/>
              <a:gd name="connsiteX6" fmla="*/ 25400 w 1308100"/>
              <a:gd name="connsiteY6" fmla="*/ 355600 h 558832"/>
              <a:gd name="connsiteX7" fmla="*/ 19050 w 1308100"/>
              <a:gd name="connsiteY7" fmla="*/ 311150 h 558832"/>
              <a:gd name="connsiteX8" fmla="*/ 12700 w 1308100"/>
              <a:gd name="connsiteY8" fmla="*/ 279400 h 558832"/>
              <a:gd name="connsiteX9" fmla="*/ 6350 w 1308100"/>
              <a:gd name="connsiteY9" fmla="*/ 228600 h 558832"/>
              <a:gd name="connsiteX10" fmla="*/ 0 w 1308100"/>
              <a:gd name="connsiteY10" fmla="*/ 184150 h 558832"/>
              <a:gd name="connsiteX11" fmla="*/ 19050 w 1308100"/>
              <a:gd name="connsiteY11" fmla="*/ 82550 h 558832"/>
              <a:gd name="connsiteX12" fmla="*/ 190500 w 1308100"/>
              <a:gd name="connsiteY12" fmla="*/ 31750 h 558832"/>
              <a:gd name="connsiteX13" fmla="*/ 361950 w 1308100"/>
              <a:gd name="connsiteY13" fmla="*/ 6350 h 558832"/>
              <a:gd name="connsiteX14" fmla="*/ 476250 w 1308100"/>
              <a:gd name="connsiteY14" fmla="*/ 0 h 558832"/>
              <a:gd name="connsiteX15" fmla="*/ 927100 w 1308100"/>
              <a:gd name="connsiteY15" fmla="*/ 31750 h 558832"/>
              <a:gd name="connsiteX16" fmla="*/ 996950 w 1308100"/>
              <a:gd name="connsiteY16" fmla="*/ 57150 h 558832"/>
              <a:gd name="connsiteX17" fmla="*/ 1060450 w 1308100"/>
              <a:gd name="connsiteY17" fmla="*/ 76200 h 558832"/>
              <a:gd name="connsiteX18" fmla="*/ 1168400 w 1308100"/>
              <a:gd name="connsiteY18" fmla="*/ 101600 h 558832"/>
              <a:gd name="connsiteX19" fmla="*/ 1263650 w 1308100"/>
              <a:gd name="connsiteY19" fmla="*/ 127000 h 558832"/>
              <a:gd name="connsiteX20" fmla="*/ 1301750 w 1308100"/>
              <a:gd name="connsiteY20" fmla="*/ 184150 h 558832"/>
              <a:gd name="connsiteX21" fmla="*/ 1308100 w 1308100"/>
              <a:gd name="connsiteY21" fmla="*/ 209550 h 558832"/>
              <a:gd name="connsiteX22" fmla="*/ 1301750 w 1308100"/>
              <a:gd name="connsiteY22" fmla="*/ 234950 h 558832"/>
              <a:gd name="connsiteX23" fmla="*/ 1244600 w 1308100"/>
              <a:gd name="connsiteY23" fmla="*/ 266700 h 558832"/>
              <a:gd name="connsiteX24" fmla="*/ 1219200 w 1308100"/>
              <a:gd name="connsiteY24" fmla="*/ 279400 h 558832"/>
              <a:gd name="connsiteX25" fmla="*/ 1162050 w 1308100"/>
              <a:gd name="connsiteY25" fmla="*/ 292100 h 558832"/>
              <a:gd name="connsiteX26" fmla="*/ 1092200 w 1308100"/>
              <a:gd name="connsiteY26" fmla="*/ 317500 h 558832"/>
              <a:gd name="connsiteX27" fmla="*/ 996950 w 1308100"/>
              <a:gd name="connsiteY27" fmla="*/ 342900 h 558832"/>
              <a:gd name="connsiteX28" fmla="*/ 781050 w 1308100"/>
              <a:gd name="connsiteY28" fmla="*/ 374650 h 558832"/>
              <a:gd name="connsiteX29" fmla="*/ 622300 w 1308100"/>
              <a:gd name="connsiteY29" fmla="*/ 393700 h 558832"/>
              <a:gd name="connsiteX30" fmla="*/ 501650 w 1308100"/>
              <a:gd name="connsiteY30" fmla="*/ 444500 h 558832"/>
              <a:gd name="connsiteX31" fmla="*/ 463550 w 1308100"/>
              <a:gd name="connsiteY31" fmla="*/ 457200 h 558832"/>
              <a:gd name="connsiteX32" fmla="*/ 438150 w 1308100"/>
              <a:gd name="connsiteY32" fmla="*/ 469900 h 558832"/>
              <a:gd name="connsiteX33" fmla="*/ 374650 w 1308100"/>
              <a:gd name="connsiteY33" fmla="*/ 482600 h 558832"/>
              <a:gd name="connsiteX34" fmla="*/ 323850 w 1308100"/>
              <a:gd name="connsiteY34" fmla="*/ 508000 h 558832"/>
              <a:gd name="connsiteX35" fmla="*/ 304800 w 1308100"/>
              <a:gd name="connsiteY35" fmla="*/ 514350 h 558832"/>
              <a:gd name="connsiteX36" fmla="*/ 254000 w 1308100"/>
              <a:gd name="connsiteY36" fmla="*/ 533400 h 558832"/>
              <a:gd name="connsiteX37" fmla="*/ 196850 w 1308100"/>
              <a:gd name="connsiteY37" fmla="*/ 533400 h 558832"/>
              <a:gd name="connsiteX38" fmla="*/ 146050 w 1308100"/>
              <a:gd name="connsiteY38" fmla="*/ 558800 h 55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08100" h="558832">
                <a:moveTo>
                  <a:pt x="146050" y="558800"/>
                </a:moveTo>
                <a:cubicBezTo>
                  <a:pt x="133350" y="557742"/>
                  <a:pt x="131493" y="535182"/>
                  <a:pt x="120650" y="527050"/>
                </a:cubicBezTo>
                <a:cubicBezTo>
                  <a:pt x="113668" y="521814"/>
                  <a:pt x="102065" y="526152"/>
                  <a:pt x="95250" y="520700"/>
                </a:cubicBezTo>
                <a:cubicBezTo>
                  <a:pt x="90023" y="516519"/>
                  <a:pt x="92448" y="507326"/>
                  <a:pt x="88900" y="501650"/>
                </a:cubicBezTo>
                <a:cubicBezTo>
                  <a:pt x="81717" y="490157"/>
                  <a:pt x="69841" y="481878"/>
                  <a:pt x="63500" y="469900"/>
                </a:cubicBezTo>
                <a:cubicBezTo>
                  <a:pt x="50625" y="445581"/>
                  <a:pt x="31750" y="393700"/>
                  <a:pt x="31750" y="393700"/>
                </a:cubicBezTo>
                <a:cubicBezTo>
                  <a:pt x="29633" y="381000"/>
                  <a:pt x="27358" y="368325"/>
                  <a:pt x="25400" y="355600"/>
                </a:cubicBezTo>
                <a:cubicBezTo>
                  <a:pt x="23124" y="340807"/>
                  <a:pt x="21511" y="325913"/>
                  <a:pt x="19050" y="311150"/>
                </a:cubicBezTo>
                <a:cubicBezTo>
                  <a:pt x="17276" y="300504"/>
                  <a:pt x="14341" y="290067"/>
                  <a:pt x="12700" y="279400"/>
                </a:cubicBezTo>
                <a:cubicBezTo>
                  <a:pt x="10105" y="262533"/>
                  <a:pt x="8605" y="245515"/>
                  <a:pt x="6350" y="228600"/>
                </a:cubicBezTo>
                <a:cubicBezTo>
                  <a:pt x="4372" y="213764"/>
                  <a:pt x="2117" y="198967"/>
                  <a:pt x="0" y="184150"/>
                </a:cubicBezTo>
                <a:cubicBezTo>
                  <a:pt x="6350" y="150283"/>
                  <a:pt x="913" y="111847"/>
                  <a:pt x="19050" y="82550"/>
                </a:cubicBezTo>
                <a:cubicBezTo>
                  <a:pt x="40605" y="47730"/>
                  <a:pt x="174470" y="34422"/>
                  <a:pt x="190500" y="31750"/>
                </a:cubicBezTo>
                <a:cubicBezTo>
                  <a:pt x="197999" y="30500"/>
                  <a:pt x="325240" y="9174"/>
                  <a:pt x="361950" y="6350"/>
                </a:cubicBezTo>
                <a:cubicBezTo>
                  <a:pt x="399996" y="3423"/>
                  <a:pt x="438150" y="2117"/>
                  <a:pt x="476250" y="0"/>
                </a:cubicBezTo>
                <a:cubicBezTo>
                  <a:pt x="595167" y="4955"/>
                  <a:pt x="793645" y="4274"/>
                  <a:pt x="927100" y="31750"/>
                </a:cubicBezTo>
                <a:cubicBezTo>
                  <a:pt x="951366" y="36746"/>
                  <a:pt x="973446" y="49315"/>
                  <a:pt x="996950" y="57150"/>
                </a:cubicBezTo>
                <a:cubicBezTo>
                  <a:pt x="1017915" y="64138"/>
                  <a:pt x="1039059" y="70654"/>
                  <a:pt x="1060450" y="76200"/>
                </a:cubicBezTo>
                <a:cubicBezTo>
                  <a:pt x="1096233" y="85477"/>
                  <a:pt x="1132538" y="92634"/>
                  <a:pt x="1168400" y="101600"/>
                </a:cubicBezTo>
                <a:cubicBezTo>
                  <a:pt x="1200278" y="109570"/>
                  <a:pt x="1231900" y="118533"/>
                  <a:pt x="1263650" y="127000"/>
                </a:cubicBezTo>
                <a:cubicBezTo>
                  <a:pt x="1276350" y="146050"/>
                  <a:pt x="1290895" y="163991"/>
                  <a:pt x="1301750" y="184150"/>
                </a:cubicBezTo>
                <a:cubicBezTo>
                  <a:pt x="1305888" y="191834"/>
                  <a:pt x="1308100" y="200823"/>
                  <a:pt x="1308100" y="209550"/>
                </a:cubicBezTo>
                <a:cubicBezTo>
                  <a:pt x="1308100" y="218277"/>
                  <a:pt x="1306823" y="227848"/>
                  <a:pt x="1301750" y="234950"/>
                </a:cubicBezTo>
                <a:cubicBezTo>
                  <a:pt x="1288917" y="252917"/>
                  <a:pt x="1262820" y="258602"/>
                  <a:pt x="1244600" y="266700"/>
                </a:cubicBezTo>
                <a:cubicBezTo>
                  <a:pt x="1235950" y="270545"/>
                  <a:pt x="1228247" y="276616"/>
                  <a:pt x="1219200" y="279400"/>
                </a:cubicBezTo>
                <a:cubicBezTo>
                  <a:pt x="1200548" y="285139"/>
                  <a:pt x="1181100" y="287867"/>
                  <a:pt x="1162050" y="292100"/>
                </a:cubicBezTo>
                <a:cubicBezTo>
                  <a:pt x="1106419" y="319916"/>
                  <a:pt x="1172528" y="288812"/>
                  <a:pt x="1092200" y="317500"/>
                </a:cubicBezTo>
                <a:cubicBezTo>
                  <a:pt x="1013562" y="345585"/>
                  <a:pt x="1083334" y="332102"/>
                  <a:pt x="996950" y="342900"/>
                </a:cubicBezTo>
                <a:cubicBezTo>
                  <a:pt x="893150" y="381825"/>
                  <a:pt x="968206" y="359054"/>
                  <a:pt x="781050" y="374650"/>
                </a:cubicBezTo>
                <a:cubicBezTo>
                  <a:pt x="717469" y="379948"/>
                  <a:pt x="690766" y="384571"/>
                  <a:pt x="622300" y="393700"/>
                </a:cubicBezTo>
                <a:cubicBezTo>
                  <a:pt x="429634" y="463760"/>
                  <a:pt x="654865" y="378837"/>
                  <a:pt x="501650" y="444500"/>
                </a:cubicBezTo>
                <a:cubicBezTo>
                  <a:pt x="489345" y="449773"/>
                  <a:pt x="475979" y="452228"/>
                  <a:pt x="463550" y="457200"/>
                </a:cubicBezTo>
                <a:cubicBezTo>
                  <a:pt x="454761" y="460716"/>
                  <a:pt x="447013" y="466576"/>
                  <a:pt x="438150" y="469900"/>
                </a:cubicBezTo>
                <a:cubicBezTo>
                  <a:pt x="422994" y="475584"/>
                  <a:pt x="387819" y="480405"/>
                  <a:pt x="374650" y="482600"/>
                </a:cubicBezTo>
                <a:cubicBezTo>
                  <a:pt x="357717" y="491067"/>
                  <a:pt x="341085" y="500166"/>
                  <a:pt x="323850" y="508000"/>
                </a:cubicBezTo>
                <a:cubicBezTo>
                  <a:pt x="317756" y="510770"/>
                  <a:pt x="310952" y="511713"/>
                  <a:pt x="304800" y="514350"/>
                </a:cubicBezTo>
                <a:cubicBezTo>
                  <a:pt x="258312" y="534274"/>
                  <a:pt x="300829" y="521693"/>
                  <a:pt x="254000" y="533400"/>
                </a:cubicBezTo>
                <a:cubicBezTo>
                  <a:pt x="221389" y="525247"/>
                  <a:pt x="233127" y="524331"/>
                  <a:pt x="196850" y="533400"/>
                </a:cubicBezTo>
                <a:cubicBezTo>
                  <a:pt x="190356" y="535023"/>
                  <a:pt x="158750" y="559858"/>
                  <a:pt x="146050" y="558800"/>
                </a:cubicBez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433162E-DEB3-9BE5-D395-E8C1F6FD826B}"/>
              </a:ext>
            </a:extLst>
          </p:cNvPr>
          <p:cNvSpPr/>
          <p:nvPr/>
        </p:nvSpPr>
        <p:spPr bwMode="auto">
          <a:xfrm>
            <a:off x="4648200" y="3470987"/>
            <a:ext cx="1250950" cy="573963"/>
          </a:xfrm>
          <a:custGeom>
            <a:avLst/>
            <a:gdLst>
              <a:gd name="connsiteX0" fmla="*/ 146050 w 1250950"/>
              <a:gd name="connsiteY0" fmla="*/ 27863 h 573963"/>
              <a:gd name="connsiteX1" fmla="*/ 177800 w 1250950"/>
              <a:gd name="connsiteY1" fmla="*/ 2463 h 573963"/>
              <a:gd name="connsiteX2" fmla="*/ 266700 w 1250950"/>
              <a:gd name="connsiteY2" fmla="*/ 65963 h 573963"/>
              <a:gd name="connsiteX3" fmla="*/ 285750 w 1250950"/>
              <a:gd name="connsiteY3" fmla="*/ 85013 h 573963"/>
              <a:gd name="connsiteX4" fmla="*/ 349250 w 1250950"/>
              <a:gd name="connsiteY4" fmla="*/ 154863 h 573963"/>
              <a:gd name="connsiteX5" fmla="*/ 539750 w 1250950"/>
              <a:gd name="connsiteY5" fmla="*/ 205663 h 573963"/>
              <a:gd name="connsiteX6" fmla="*/ 596900 w 1250950"/>
              <a:gd name="connsiteY6" fmla="*/ 218363 h 573963"/>
              <a:gd name="connsiteX7" fmla="*/ 704850 w 1250950"/>
              <a:gd name="connsiteY7" fmla="*/ 224713 h 573963"/>
              <a:gd name="connsiteX8" fmla="*/ 952500 w 1250950"/>
              <a:gd name="connsiteY8" fmla="*/ 237413 h 573963"/>
              <a:gd name="connsiteX9" fmla="*/ 996950 w 1250950"/>
              <a:gd name="connsiteY9" fmla="*/ 243763 h 573963"/>
              <a:gd name="connsiteX10" fmla="*/ 1066800 w 1250950"/>
              <a:gd name="connsiteY10" fmla="*/ 250113 h 573963"/>
              <a:gd name="connsiteX11" fmla="*/ 1187450 w 1250950"/>
              <a:gd name="connsiteY11" fmla="*/ 275513 h 573963"/>
              <a:gd name="connsiteX12" fmla="*/ 1206500 w 1250950"/>
              <a:gd name="connsiteY12" fmla="*/ 288213 h 573963"/>
              <a:gd name="connsiteX13" fmla="*/ 1231900 w 1250950"/>
              <a:gd name="connsiteY13" fmla="*/ 294563 h 573963"/>
              <a:gd name="connsiteX14" fmla="*/ 1250950 w 1250950"/>
              <a:gd name="connsiteY14" fmla="*/ 358063 h 573963"/>
              <a:gd name="connsiteX15" fmla="*/ 1244600 w 1250950"/>
              <a:gd name="connsiteY15" fmla="*/ 389813 h 573963"/>
              <a:gd name="connsiteX16" fmla="*/ 1231900 w 1250950"/>
              <a:gd name="connsiteY16" fmla="*/ 427913 h 573963"/>
              <a:gd name="connsiteX17" fmla="*/ 1200150 w 1250950"/>
              <a:gd name="connsiteY17" fmla="*/ 472363 h 573963"/>
              <a:gd name="connsiteX18" fmla="*/ 1054100 w 1250950"/>
              <a:gd name="connsiteY18" fmla="*/ 529513 h 573963"/>
              <a:gd name="connsiteX19" fmla="*/ 869950 w 1250950"/>
              <a:gd name="connsiteY19" fmla="*/ 567613 h 573963"/>
              <a:gd name="connsiteX20" fmla="*/ 749300 w 1250950"/>
              <a:gd name="connsiteY20" fmla="*/ 573963 h 573963"/>
              <a:gd name="connsiteX21" fmla="*/ 311150 w 1250950"/>
              <a:gd name="connsiteY21" fmla="*/ 554913 h 573963"/>
              <a:gd name="connsiteX22" fmla="*/ 241300 w 1250950"/>
              <a:gd name="connsiteY22" fmla="*/ 548563 h 573963"/>
              <a:gd name="connsiteX23" fmla="*/ 127000 w 1250950"/>
              <a:gd name="connsiteY23" fmla="*/ 516813 h 573963"/>
              <a:gd name="connsiteX24" fmla="*/ 57150 w 1250950"/>
              <a:gd name="connsiteY24" fmla="*/ 453313 h 573963"/>
              <a:gd name="connsiteX25" fmla="*/ 38100 w 1250950"/>
              <a:gd name="connsiteY25" fmla="*/ 421563 h 573963"/>
              <a:gd name="connsiteX26" fmla="*/ 0 w 1250950"/>
              <a:gd name="connsiteY26" fmla="*/ 281863 h 573963"/>
              <a:gd name="connsiteX27" fmla="*/ 19050 w 1250950"/>
              <a:gd name="connsiteY27" fmla="*/ 173913 h 573963"/>
              <a:gd name="connsiteX28" fmla="*/ 50800 w 1250950"/>
              <a:gd name="connsiteY28" fmla="*/ 129463 h 573963"/>
              <a:gd name="connsiteX29" fmla="*/ 76200 w 1250950"/>
              <a:gd name="connsiteY29" fmla="*/ 85013 h 57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50950" h="573963">
                <a:moveTo>
                  <a:pt x="146050" y="27863"/>
                </a:moveTo>
                <a:cubicBezTo>
                  <a:pt x="156633" y="19396"/>
                  <a:pt x="164651" y="5750"/>
                  <a:pt x="177800" y="2463"/>
                </a:cubicBezTo>
                <a:cubicBezTo>
                  <a:pt x="232266" y="-11154"/>
                  <a:pt x="235434" y="34697"/>
                  <a:pt x="266700" y="65963"/>
                </a:cubicBezTo>
                <a:lnTo>
                  <a:pt x="285750" y="85013"/>
                </a:lnTo>
                <a:cubicBezTo>
                  <a:pt x="295805" y="125233"/>
                  <a:pt x="291152" y="128819"/>
                  <a:pt x="349250" y="154863"/>
                </a:cubicBezTo>
                <a:cubicBezTo>
                  <a:pt x="414511" y="184118"/>
                  <a:pt x="473162" y="191644"/>
                  <a:pt x="539750" y="205663"/>
                </a:cubicBezTo>
                <a:cubicBezTo>
                  <a:pt x="558846" y="209683"/>
                  <a:pt x="577514" y="216126"/>
                  <a:pt x="596900" y="218363"/>
                </a:cubicBezTo>
                <a:cubicBezTo>
                  <a:pt x="632708" y="222495"/>
                  <a:pt x="668867" y="222596"/>
                  <a:pt x="704850" y="224713"/>
                </a:cubicBezTo>
                <a:cubicBezTo>
                  <a:pt x="836447" y="241163"/>
                  <a:pt x="678374" y="222985"/>
                  <a:pt x="952500" y="237413"/>
                </a:cubicBezTo>
                <a:cubicBezTo>
                  <a:pt x="967446" y="238200"/>
                  <a:pt x="982074" y="242110"/>
                  <a:pt x="996950" y="243763"/>
                </a:cubicBezTo>
                <a:cubicBezTo>
                  <a:pt x="1020186" y="246345"/>
                  <a:pt x="1043517" y="247996"/>
                  <a:pt x="1066800" y="250113"/>
                </a:cubicBezTo>
                <a:cubicBezTo>
                  <a:pt x="1107017" y="258580"/>
                  <a:pt x="1147800" y="264699"/>
                  <a:pt x="1187450" y="275513"/>
                </a:cubicBezTo>
                <a:cubicBezTo>
                  <a:pt x="1194813" y="277521"/>
                  <a:pt x="1199485" y="285207"/>
                  <a:pt x="1206500" y="288213"/>
                </a:cubicBezTo>
                <a:cubicBezTo>
                  <a:pt x="1214522" y="291651"/>
                  <a:pt x="1223433" y="292446"/>
                  <a:pt x="1231900" y="294563"/>
                </a:cubicBezTo>
                <a:cubicBezTo>
                  <a:pt x="1232639" y="296780"/>
                  <a:pt x="1250950" y="348466"/>
                  <a:pt x="1250950" y="358063"/>
                </a:cubicBezTo>
                <a:cubicBezTo>
                  <a:pt x="1250950" y="368856"/>
                  <a:pt x="1247440" y="379400"/>
                  <a:pt x="1244600" y="389813"/>
                </a:cubicBezTo>
                <a:cubicBezTo>
                  <a:pt x="1241078" y="402728"/>
                  <a:pt x="1238247" y="416126"/>
                  <a:pt x="1231900" y="427913"/>
                </a:cubicBezTo>
                <a:cubicBezTo>
                  <a:pt x="1223267" y="443945"/>
                  <a:pt x="1213572" y="460059"/>
                  <a:pt x="1200150" y="472363"/>
                </a:cubicBezTo>
                <a:cubicBezTo>
                  <a:pt x="1169284" y="500657"/>
                  <a:pt x="1079692" y="523257"/>
                  <a:pt x="1054100" y="529513"/>
                </a:cubicBezTo>
                <a:cubicBezTo>
                  <a:pt x="993209" y="544397"/>
                  <a:pt x="931977" y="558567"/>
                  <a:pt x="869950" y="567613"/>
                </a:cubicBezTo>
                <a:cubicBezTo>
                  <a:pt x="830099" y="573425"/>
                  <a:pt x="789517" y="571846"/>
                  <a:pt x="749300" y="573963"/>
                </a:cubicBezTo>
                <a:lnTo>
                  <a:pt x="311150" y="554913"/>
                </a:lnTo>
                <a:cubicBezTo>
                  <a:pt x="287800" y="553745"/>
                  <a:pt x="264421" y="552031"/>
                  <a:pt x="241300" y="548563"/>
                </a:cubicBezTo>
                <a:cubicBezTo>
                  <a:pt x="194783" y="541586"/>
                  <a:pt x="171551" y="531663"/>
                  <a:pt x="127000" y="516813"/>
                </a:cubicBezTo>
                <a:cubicBezTo>
                  <a:pt x="103717" y="495646"/>
                  <a:pt x="78620" y="476317"/>
                  <a:pt x="57150" y="453313"/>
                </a:cubicBezTo>
                <a:cubicBezTo>
                  <a:pt x="48729" y="444290"/>
                  <a:pt x="42367" y="433144"/>
                  <a:pt x="38100" y="421563"/>
                </a:cubicBezTo>
                <a:cubicBezTo>
                  <a:pt x="26357" y="389690"/>
                  <a:pt x="9724" y="320759"/>
                  <a:pt x="0" y="281863"/>
                </a:cubicBezTo>
                <a:cubicBezTo>
                  <a:pt x="5454" y="210967"/>
                  <a:pt x="-5436" y="216763"/>
                  <a:pt x="19050" y="173913"/>
                </a:cubicBezTo>
                <a:cubicBezTo>
                  <a:pt x="28225" y="157856"/>
                  <a:pt x="40200" y="144606"/>
                  <a:pt x="50800" y="129463"/>
                </a:cubicBezTo>
                <a:cubicBezTo>
                  <a:pt x="77374" y="91500"/>
                  <a:pt x="76200" y="106363"/>
                  <a:pt x="76200" y="85013"/>
                </a:cubicBez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02FE7C5-6871-29BC-CF7D-2C8EA6B0DF2B}"/>
              </a:ext>
            </a:extLst>
          </p:cNvPr>
          <p:cNvSpPr/>
          <p:nvPr/>
        </p:nvSpPr>
        <p:spPr bwMode="auto">
          <a:xfrm>
            <a:off x="10312168" y="3473450"/>
            <a:ext cx="1251182" cy="635811"/>
          </a:xfrm>
          <a:custGeom>
            <a:avLst/>
            <a:gdLst>
              <a:gd name="connsiteX0" fmla="*/ 127232 w 1251182"/>
              <a:gd name="connsiteY0" fmla="*/ 63500 h 635811"/>
              <a:gd name="connsiteX1" fmla="*/ 133582 w 1251182"/>
              <a:gd name="connsiteY1" fmla="*/ 31750 h 635811"/>
              <a:gd name="connsiteX2" fmla="*/ 171682 w 1251182"/>
              <a:gd name="connsiteY2" fmla="*/ 0 h 635811"/>
              <a:gd name="connsiteX3" fmla="*/ 241532 w 1251182"/>
              <a:gd name="connsiteY3" fmla="*/ 6350 h 635811"/>
              <a:gd name="connsiteX4" fmla="*/ 266932 w 1251182"/>
              <a:gd name="connsiteY4" fmla="*/ 31750 h 635811"/>
              <a:gd name="connsiteX5" fmla="*/ 324082 w 1251182"/>
              <a:gd name="connsiteY5" fmla="*/ 88900 h 635811"/>
              <a:gd name="connsiteX6" fmla="*/ 374882 w 1251182"/>
              <a:gd name="connsiteY6" fmla="*/ 101600 h 635811"/>
              <a:gd name="connsiteX7" fmla="*/ 616182 w 1251182"/>
              <a:gd name="connsiteY7" fmla="*/ 114300 h 635811"/>
              <a:gd name="connsiteX8" fmla="*/ 724132 w 1251182"/>
              <a:gd name="connsiteY8" fmla="*/ 127000 h 635811"/>
              <a:gd name="connsiteX9" fmla="*/ 857482 w 1251182"/>
              <a:gd name="connsiteY9" fmla="*/ 133350 h 635811"/>
              <a:gd name="connsiteX10" fmla="*/ 990832 w 1251182"/>
              <a:gd name="connsiteY10" fmla="*/ 152400 h 635811"/>
              <a:gd name="connsiteX11" fmla="*/ 1067032 w 1251182"/>
              <a:gd name="connsiteY11" fmla="*/ 177800 h 635811"/>
              <a:gd name="connsiteX12" fmla="*/ 1086082 w 1251182"/>
              <a:gd name="connsiteY12" fmla="*/ 196850 h 635811"/>
              <a:gd name="connsiteX13" fmla="*/ 1155932 w 1251182"/>
              <a:gd name="connsiteY13" fmla="*/ 215900 h 635811"/>
              <a:gd name="connsiteX14" fmla="*/ 1225782 w 1251182"/>
              <a:gd name="connsiteY14" fmla="*/ 266700 h 635811"/>
              <a:gd name="connsiteX15" fmla="*/ 1251182 w 1251182"/>
              <a:gd name="connsiteY15" fmla="*/ 292100 h 635811"/>
              <a:gd name="connsiteX16" fmla="*/ 1200382 w 1251182"/>
              <a:gd name="connsiteY16" fmla="*/ 469900 h 635811"/>
              <a:gd name="connsiteX17" fmla="*/ 1162282 w 1251182"/>
              <a:gd name="connsiteY17" fmla="*/ 495300 h 635811"/>
              <a:gd name="connsiteX18" fmla="*/ 971782 w 1251182"/>
              <a:gd name="connsiteY18" fmla="*/ 565150 h 635811"/>
              <a:gd name="connsiteX19" fmla="*/ 679682 w 1251182"/>
              <a:gd name="connsiteY19" fmla="*/ 615950 h 635811"/>
              <a:gd name="connsiteX20" fmla="*/ 616182 w 1251182"/>
              <a:gd name="connsiteY20" fmla="*/ 622300 h 635811"/>
              <a:gd name="connsiteX21" fmla="*/ 489182 w 1251182"/>
              <a:gd name="connsiteY21" fmla="*/ 635000 h 635811"/>
              <a:gd name="connsiteX22" fmla="*/ 406632 w 1251182"/>
              <a:gd name="connsiteY22" fmla="*/ 622300 h 635811"/>
              <a:gd name="connsiteX23" fmla="*/ 349482 w 1251182"/>
              <a:gd name="connsiteY23" fmla="*/ 596900 h 635811"/>
              <a:gd name="connsiteX24" fmla="*/ 216132 w 1251182"/>
              <a:gd name="connsiteY24" fmla="*/ 552450 h 635811"/>
              <a:gd name="connsiteX25" fmla="*/ 101832 w 1251182"/>
              <a:gd name="connsiteY25" fmla="*/ 495300 h 635811"/>
              <a:gd name="connsiteX26" fmla="*/ 51032 w 1251182"/>
              <a:gd name="connsiteY26" fmla="*/ 406400 h 635811"/>
              <a:gd name="connsiteX27" fmla="*/ 12932 w 1251182"/>
              <a:gd name="connsiteY27" fmla="*/ 317500 h 635811"/>
              <a:gd name="connsiteX28" fmla="*/ 232 w 1251182"/>
              <a:gd name="connsiteY28" fmla="*/ 260350 h 635811"/>
              <a:gd name="connsiteX29" fmla="*/ 19282 w 1251182"/>
              <a:gd name="connsiteY29" fmla="*/ 114300 h 635811"/>
              <a:gd name="connsiteX30" fmla="*/ 57382 w 1251182"/>
              <a:gd name="connsiteY30" fmla="*/ 76200 h 635811"/>
              <a:gd name="connsiteX31" fmla="*/ 127232 w 1251182"/>
              <a:gd name="connsiteY31" fmla="*/ 63500 h 63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51182" h="635811">
                <a:moveTo>
                  <a:pt x="127232" y="63500"/>
                </a:moveTo>
                <a:cubicBezTo>
                  <a:pt x="139932" y="56092"/>
                  <a:pt x="128755" y="41403"/>
                  <a:pt x="133582" y="31750"/>
                </a:cubicBezTo>
                <a:cubicBezTo>
                  <a:pt x="139694" y="19527"/>
                  <a:pt x="160742" y="7294"/>
                  <a:pt x="171682" y="0"/>
                </a:cubicBezTo>
                <a:cubicBezTo>
                  <a:pt x="194965" y="2117"/>
                  <a:pt x="219352" y="-1043"/>
                  <a:pt x="241532" y="6350"/>
                </a:cubicBezTo>
                <a:cubicBezTo>
                  <a:pt x="252891" y="10136"/>
                  <a:pt x="259452" y="22400"/>
                  <a:pt x="266932" y="31750"/>
                </a:cubicBezTo>
                <a:cubicBezTo>
                  <a:pt x="294693" y="66451"/>
                  <a:pt x="282871" y="73050"/>
                  <a:pt x="324082" y="88900"/>
                </a:cubicBezTo>
                <a:cubicBezTo>
                  <a:pt x="340373" y="95166"/>
                  <a:pt x="357875" y="97675"/>
                  <a:pt x="374882" y="101600"/>
                </a:cubicBezTo>
                <a:cubicBezTo>
                  <a:pt x="459766" y="121189"/>
                  <a:pt x="495498" y="110643"/>
                  <a:pt x="616182" y="114300"/>
                </a:cubicBezTo>
                <a:cubicBezTo>
                  <a:pt x="652165" y="118533"/>
                  <a:pt x="688013" y="124148"/>
                  <a:pt x="724132" y="127000"/>
                </a:cubicBezTo>
                <a:cubicBezTo>
                  <a:pt x="768494" y="130502"/>
                  <a:pt x="813182" y="129131"/>
                  <a:pt x="857482" y="133350"/>
                </a:cubicBezTo>
                <a:cubicBezTo>
                  <a:pt x="902181" y="137607"/>
                  <a:pt x="946382" y="146050"/>
                  <a:pt x="990832" y="152400"/>
                </a:cubicBezTo>
                <a:cubicBezTo>
                  <a:pt x="1016232" y="160867"/>
                  <a:pt x="1042770" y="166478"/>
                  <a:pt x="1067032" y="177800"/>
                </a:cubicBezTo>
                <a:cubicBezTo>
                  <a:pt x="1075170" y="181598"/>
                  <a:pt x="1077828" y="193313"/>
                  <a:pt x="1086082" y="196850"/>
                </a:cubicBezTo>
                <a:cubicBezTo>
                  <a:pt x="1108264" y="206357"/>
                  <a:pt x="1132649" y="209550"/>
                  <a:pt x="1155932" y="215900"/>
                </a:cubicBezTo>
                <a:cubicBezTo>
                  <a:pt x="1202237" y="262205"/>
                  <a:pt x="1138159" y="200983"/>
                  <a:pt x="1225782" y="266700"/>
                </a:cubicBezTo>
                <a:cubicBezTo>
                  <a:pt x="1235361" y="273884"/>
                  <a:pt x="1242715" y="283633"/>
                  <a:pt x="1251182" y="292100"/>
                </a:cubicBezTo>
                <a:cubicBezTo>
                  <a:pt x="1240849" y="348934"/>
                  <a:pt x="1246297" y="423985"/>
                  <a:pt x="1200382" y="469900"/>
                </a:cubicBezTo>
                <a:cubicBezTo>
                  <a:pt x="1189589" y="480693"/>
                  <a:pt x="1175585" y="487817"/>
                  <a:pt x="1162282" y="495300"/>
                </a:cubicBezTo>
                <a:cubicBezTo>
                  <a:pt x="1090626" y="535607"/>
                  <a:pt x="1062852" y="541184"/>
                  <a:pt x="971782" y="565150"/>
                </a:cubicBezTo>
                <a:cubicBezTo>
                  <a:pt x="879443" y="589450"/>
                  <a:pt x="772786" y="606640"/>
                  <a:pt x="679682" y="615950"/>
                </a:cubicBezTo>
                <a:lnTo>
                  <a:pt x="616182" y="622300"/>
                </a:lnTo>
                <a:cubicBezTo>
                  <a:pt x="567534" y="634462"/>
                  <a:pt x="561886" y="637507"/>
                  <a:pt x="489182" y="635000"/>
                </a:cubicBezTo>
                <a:cubicBezTo>
                  <a:pt x="461358" y="634041"/>
                  <a:pt x="434149" y="626533"/>
                  <a:pt x="406632" y="622300"/>
                </a:cubicBezTo>
                <a:cubicBezTo>
                  <a:pt x="387582" y="613833"/>
                  <a:pt x="369055" y="604077"/>
                  <a:pt x="349482" y="596900"/>
                </a:cubicBezTo>
                <a:cubicBezTo>
                  <a:pt x="305492" y="580770"/>
                  <a:pt x="259480" y="570234"/>
                  <a:pt x="216132" y="552450"/>
                </a:cubicBezTo>
                <a:cubicBezTo>
                  <a:pt x="176723" y="536282"/>
                  <a:pt x="139932" y="514350"/>
                  <a:pt x="101832" y="495300"/>
                </a:cubicBezTo>
                <a:cubicBezTo>
                  <a:pt x="73354" y="452583"/>
                  <a:pt x="74051" y="457041"/>
                  <a:pt x="51032" y="406400"/>
                </a:cubicBezTo>
                <a:cubicBezTo>
                  <a:pt x="37691" y="377050"/>
                  <a:pt x="20751" y="348777"/>
                  <a:pt x="12932" y="317500"/>
                </a:cubicBezTo>
                <a:cubicBezTo>
                  <a:pt x="3964" y="281629"/>
                  <a:pt x="8294" y="300658"/>
                  <a:pt x="232" y="260350"/>
                </a:cubicBezTo>
                <a:cubicBezTo>
                  <a:pt x="1127" y="244242"/>
                  <a:pt x="-5771" y="148748"/>
                  <a:pt x="19282" y="114300"/>
                </a:cubicBezTo>
                <a:cubicBezTo>
                  <a:pt x="29846" y="99775"/>
                  <a:pt x="40343" y="81880"/>
                  <a:pt x="57382" y="76200"/>
                </a:cubicBezTo>
                <a:cubicBezTo>
                  <a:pt x="79272" y="68903"/>
                  <a:pt x="114532" y="70908"/>
                  <a:pt x="127232" y="63500"/>
                </a:cubicBez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D39C34-C8BB-83C5-98CC-C82D1B0DDA20}"/>
              </a:ext>
            </a:extLst>
          </p:cNvPr>
          <p:cNvSpPr txBox="1"/>
          <p:nvPr/>
        </p:nvSpPr>
        <p:spPr bwMode="auto">
          <a:xfrm>
            <a:off x="4141157" y="2458411"/>
            <a:ext cx="122180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Olaparib + Abi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3289B9-4FDB-9FEF-4E5F-374ABFD26985}"/>
              </a:ext>
            </a:extLst>
          </p:cNvPr>
          <p:cNvSpPr txBox="1"/>
          <p:nvPr/>
        </p:nvSpPr>
        <p:spPr bwMode="auto">
          <a:xfrm>
            <a:off x="4167073" y="3558048"/>
            <a:ext cx="1170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Abi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712F51-2912-A877-EDFE-D1A3BC78034D}"/>
              </a:ext>
            </a:extLst>
          </p:cNvPr>
          <p:cNvSpPr txBox="1"/>
          <p:nvPr/>
        </p:nvSpPr>
        <p:spPr bwMode="auto">
          <a:xfrm>
            <a:off x="9745388" y="3572200"/>
            <a:ext cx="1170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Abi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405B08-E5FB-C483-6761-67986544BFEE}"/>
              </a:ext>
            </a:extLst>
          </p:cNvPr>
          <p:cNvCxnSpPr/>
          <p:nvPr/>
        </p:nvCxnSpPr>
        <p:spPr bwMode="auto">
          <a:xfrm>
            <a:off x="1475508" y="1840923"/>
            <a:ext cx="0" cy="243147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AA2E76-B44D-AB5A-8EE2-70BC2AC74C01}"/>
              </a:ext>
            </a:extLst>
          </p:cNvPr>
          <p:cNvCxnSpPr/>
          <p:nvPr/>
        </p:nvCxnSpPr>
        <p:spPr bwMode="auto">
          <a:xfrm>
            <a:off x="1387142" y="1851168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042FCF-B453-32A5-1072-8B5B7B62A98E}"/>
              </a:ext>
            </a:extLst>
          </p:cNvPr>
          <p:cNvCxnSpPr/>
          <p:nvPr/>
        </p:nvCxnSpPr>
        <p:spPr bwMode="auto">
          <a:xfrm>
            <a:off x="1387142" y="2327687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8EBAC2-118D-4853-9E93-D4F65C232C7E}"/>
              </a:ext>
            </a:extLst>
          </p:cNvPr>
          <p:cNvCxnSpPr/>
          <p:nvPr/>
        </p:nvCxnSpPr>
        <p:spPr bwMode="auto">
          <a:xfrm>
            <a:off x="1387142" y="2814508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A13B03-F154-7F62-3193-E9A0DE1CFDAC}"/>
              </a:ext>
            </a:extLst>
          </p:cNvPr>
          <p:cNvCxnSpPr/>
          <p:nvPr/>
        </p:nvCxnSpPr>
        <p:spPr bwMode="auto">
          <a:xfrm>
            <a:off x="1387142" y="3291027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BCBF10-F94A-555F-45DA-DDB615D78014}"/>
              </a:ext>
            </a:extLst>
          </p:cNvPr>
          <p:cNvCxnSpPr/>
          <p:nvPr/>
        </p:nvCxnSpPr>
        <p:spPr bwMode="auto">
          <a:xfrm>
            <a:off x="1387142" y="3785575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604A55-97D1-CA6C-78C3-28C2880EAAFA}"/>
              </a:ext>
            </a:extLst>
          </p:cNvPr>
          <p:cNvCxnSpPr/>
          <p:nvPr/>
        </p:nvCxnSpPr>
        <p:spPr bwMode="auto">
          <a:xfrm>
            <a:off x="1387142" y="4262094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1C748DA-640F-6A2B-6070-A3C24001CD47}"/>
              </a:ext>
            </a:extLst>
          </p:cNvPr>
          <p:cNvCxnSpPr>
            <a:cxnSpLocks/>
          </p:cNvCxnSpPr>
          <p:nvPr/>
        </p:nvCxnSpPr>
        <p:spPr bwMode="auto">
          <a:xfrm>
            <a:off x="1477295" y="4262094"/>
            <a:ext cx="442185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68B7131-9950-3C80-F7CF-DFFC5EC2FDD1}"/>
              </a:ext>
            </a:extLst>
          </p:cNvPr>
          <p:cNvSpPr txBox="1"/>
          <p:nvPr/>
        </p:nvSpPr>
        <p:spPr bwMode="auto">
          <a:xfrm>
            <a:off x="1083301" y="1743446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57CAE7-6F03-7C19-0C1B-E16E55927E77}"/>
              </a:ext>
            </a:extLst>
          </p:cNvPr>
          <p:cNvSpPr txBox="1"/>
          <p:nvPr/>
        </p:nvSpPr>
        <p:spPr bwMode="auto">
          <a:xfrm>
            <a:off x="1083301" y="2217389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DC6F87-E7C5-FF0F-830C-8773E9E0A166}"/>
              </a:ext>
            </a:extLst>
          </p:cNvPr>
          <p:cNvSpPr txBox="1"/>
          <p:nvPr/>
        </p:nvSpPr>
        <p:spPr bwMode="auto">
          <a:xfrm>
            <a:off x="1083301" y="2711937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D6DE9B-B62D-D31D-9F8A-103B4BDE1399}"/>
              </a:ext>
            </a:extLst>
          </p:cNvPr>
          <p:cNvSpPr txBox="1"/>
          <p:nvPr/>
        </p:nvSpPr>
        <p:spPr bwMode="auto">
          <a:xfrm>
            <a:off x="1083301" y="3193607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69CC46-7038-C77E-510E-EF2CD0E6B2CC}"/>
              </a:ext>
            </a:extLst>
          </p:cNvPr>
          <p:cNvSpPr txBox="1"/>
          <p:nvPr/>
        </p:nvSpPr>
        <p:spPr bwMode="auto">
          <a:xfrm>
            <a:off x="1083301" y="3688155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BCD740-15B8-DE78-6641-2FAFFBA45324}"/>
              </a:ext>
            </a:extLst>
          </p:cNvPr>
          <p:cNvSpPr txBox="1"/>
          <p:nvPr/>
        </p:nvSpPr>
        <p:spPr bwMode="auto">
          <a:xfrm>
            <a:off x="1083301" y="4149219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CAC663-C829-40D4-F21E-114F18086FB3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438170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00AC936-B939-0E8F-931D-AD014C0781A3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587564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775C13-3B3B-0484-5B8D-651F7A1F1F26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731807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00E8F5-3FBF-50B0-0625-7595BE10BBBE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870898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F67192-63EE-7241-1837-447CB8AA202A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015143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874155-6828-F351-AACC-140506524E6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164537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4BA784-8B0B-1FC4-C4C3-C7EA80F76BF8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308780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E669BC3-321E-B95C-88B4-05075A5F1E8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447871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4AC6728-D8B7-C26A-8AD3-716A49B32682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586965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90F7BA-49A6-0190-E68F-49DF4BC0634E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736359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46F26BB-B8EC-D26C-1185-BACF3F0B8835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885936" y="4308407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84D1ED-83BA-F469-6E77-A730865DBA23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019693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4D60C8B-389F-8604-3475-738E0EECA74B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158787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5422084-758F-69EA-8396-523D7E45CF89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308181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27BC67C-1890-0D96-0864-CEB74E513F7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452424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36CB68D-DFE4-E255-7A9C-674D8F9DDADE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591515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0784E3F-CCC6-875C-5E86-7B9F7845E1B8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299856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DF77E4B-E018-044E-17BD-D4668FBD651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449250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9311CD0-CBB7-A581-F996-23449594A31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593493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55A6962-D335-17A6-A224-55BA0C44430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732584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8EC2489-3045-1350-E630-657E1BC0C532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733186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36E5B96-FB15-22D6-03E8-D0356262A61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882580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2737F4A-2F53-E2F9-002A-1565B149E2D5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026823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ED23A24-A611-9384-43F0-0C9C4C7F380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165914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E959A8D-A6DE-EBE0-C4A1-4E99A7377E5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4871678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9C74958-63D2-642E-058A-0907AF68C6D5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021072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887DDF1-EF37-C6DF-F258-10AC4789F23C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165315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623259-9114-69B6-6423-20E9415B2E0D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304406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0F7CCC4-5B11-2904-A6C1-0FE6683709E2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425469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88F3BE-E44E-0331-ECEB-85C291A04553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574863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8DAA94A-F94C-9BD2-ADB4-6BBE9F92CD0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719106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FDEAA0E-2D51-E8A4-5C94-E93E6237E6B2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5858197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4C3A870-FC36-3DEA-E0B7-DA8430789B5C}"/>
              </a:ext>
            </a:extLst>
          </p:cNvPr>
          <p:cNvSpPr txBox="1"/>
          <p:nvPr/>
        </p:nvSpPr>
        <p:spPr bwMode="auto">
          <a:xfrm>
            <a:off x="1337702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A46DEB7-C4FF-DB68-50E6-03C7C6CEC27D}"/>
              </a:ext>
            </a:extLst>
          </p:cNvPr>
          <p:cNvSpPr txBox="1"/>
          <p:nvPr/>
        </p:nvSpPr>
        <p:spPr bwMode="auto">
          <a:xfrm>
            <a:off x="1479369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1212121-8957-C7D3-8B2F-809F2B8F72CE}"/>
              </a:ext>
            </a:extLst>
          </p:cNvPr>
          <p:cNvSpPr txBox="1"/>
          <p:nvPr/>
        </p:nvSpPr>
        <p:spPr bwMode="auto">
          <a:xfrm>
            <a:off x="1628765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7827CAC-7F3D-3B03-0224-4BCAF860D994}"/>
              </a:ext>
            </a:extLst>
          </p:cNvPr>
          <p:cNvSpPr txBox="1"/>
          <p:nvPr/>
        </p:nvSpPr>
        <p:spPr bwMode="auto">
          <a:xfrm>
            <a:off x="282703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E463DBB-ACFC-140D-5DAA-F2ABE7B65011}"/>
              </a:ext>
            </a:extLst>
          </p:cNvPr>
          <p:cNvSpPr txBox="1"/>
          <p:nvPr/>
        </p:nvSpPr>
        <p:spPr bwMode="auto">
          <a:xfrm>
            <a:off x="1767857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002D0B4-8282-2E0B-4D5B-07D5884ABE5D}"/>
              </a:ext>
            </a:extLst>
          </p:cNvPr>
          <p:cNvSpPr txBox="1"/>
          <p:nvPr/>
        </p:nvSpPr>
        <p:spPr bwMode="auto">
          <a:xfrm>
            <a:off x="1924980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6641321-8870-EBED-ABFA-3591F8E2A9B8}"/>
              </a:ext>
            </a:extLst>
          </p:cNvPr>
          <p:cNvSpPr txBox="1"/>
          <p:nvPr/>
        </p:nvSpPr>
        <p:spPr bwMode="auto">
          <a:xfrm>
            <a:off x="2066648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3E71EC5-C24F-658F-C19E-2CF3FAF58369}"/>
              </a:ext>
            </a:extLst>
          </p:cNvPr>
          <p:cNvSpPr txBox="1"/>
          <p:nvPr/>
        </p:nvSpPr>
        <p:spPr bwMode="auto">
          <a:xfrm>
            <a:off x="2213467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61C75E-0EDD-4B9C-1CE4-132EE8A551F3}"/>
              </a:ext>
            </a:extLst>
          </p:cNvPr>
          <p:cNvSpPr txBox="1"/>
          <p:nvPr/>
        </p:nvSpPr>
        <p:spPr bwMode="auto">
          <a:xfrm>
            <a:off x="2355134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2E5DC97-E53A-4D50-4E9A-ED7656F21078}"/>
              </a:ext>
            </a:extLst>
          </p:cNvPr>
          <p:cNvSpPr txBox="1"/>
          <p:nvPr/>
        </p:nvSpPr>
        <p:spPr bwMode="auto">
          <a:xfrm>
            <a:off x="2486498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963DB80-A5EC-1D61-1582-8EB2E71CD8F9}"/>
              </a:ext>
            </a:extLst>
          </p:cNvPr>
          <p:cNvSpPr txBox="1"/>
          <p:nvPr/>
        </p:nvSpPr>
        <p:spPr bwMode="auto">
          <a:xfrm>
            <a:off x="2625590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DEEFE1D-E649-0E0A-6B80-C106F5440B47}"/>
              </a:ext>
            </a:extLst>
          </p:cNvPr>
          <p:cNvSpPr txBox="1"/>
          <p:nvPr/>
        </p:nvSpPr>
        <p:spPr bwMode="auto">
          <a:xfrm>
            <a:off x="2966128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A05AC13-51BF-66B0-58A2-0EE8890B1516}"/>
              </a:ext>
            </a:extLst>
          </p:cNvPr>
          <p:cNvSpPr txBox="1"/>
          <p:nvPr/>
        </p:nvSpPr>
        <p:spPr bwMode="auto">
          <a:xfrm>
            <a:off x="3110372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E65EF96-5394-699C-F176-5055F30901BD}"/>
              </a:ext>
            </a:extLst>
          </p:cNvPr>
          <p:cNvSpPr txBox="1"/>
          <p:nvPr/>
        </p:nvSpPr>
        <p:spPr bwMode="auto">
          <a:xfrm>
            <a:off x="325719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19D7F32-0C72-E63A-E406-D0C4B424B5EF}"/>
              </a:ext>
            </a:extLst>
          </p:cNvPr>
          <p:cNvSpPr txBox="1"/>
          <p:nvPr/>
        </p:nvSpPr>
        <p:spPr bwMode="auto">
          <a:xfrm>
            <a:off x="340640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C73216C-4D32-695F-5F6E-FBD6989861C5}"/>
              </a:ext>
            </a:extLst>
          </p:cNvPr>
          <p:cNvSpPr txBox="1"/>
          <p:nvPr/>
        </p:nvSpPr>
        <p:spPr bwMode="auto">
          <a:xfrm>
            <a:off x="3679433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6AFB501-E262-557C-3886-BDABF9DB527D}"/>
              </a:ext>
            </a:extLst>
          </p:cNvPr>
          <p:cNvSpPr txBox="1"/>
          <p:nvPr/>
        </p:nvSpPr>
        <p:spPr bwMode="auto">
          <a:xfrm>
            <a:off x="354034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8178CD3-916F-6EC8-2EF9-A598BEAFC365}"/>
              </a:ext>
            </a:extLst>
          </p:cNvPr>
          <p:cNvSpPr txBox="1"/>
          <p:nvPr/>
        </p:nvSpPr>
        <p:spPr bwMode="auto">
          <a:xfrm>
            <a:off x="383609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C2D61CB-B87F-893C-CADD-30D27E45DF1F}"/>
              </a:ext>
            </a:extLst>
          </p:cNvPr>
          <p:cNvSpPr txBox="1"/>
          <p:nvPr/>
        </p:nvSpPr>
        <p:spPr bwMode="auto">
          <a:xfrm>
            <a:off x="3976773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747C69-11FE-98FB-0ACA-B9FCBF70D728}"/>
              </a:ext>
            </a:extLst>
          </p:cNvPr>
          <p:cNvSpPr txBox="1"/>
          <p:nvPr/>
        </p:nvSpPr>
        <p:spPr bwMode="auto">
          <a:xfrm>
            <a:off x="4117450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D121542-DF93-E6E0-5744-653159C2DD7B}"/>
              </a:ext>
            </a:extLst>
          </p:cNvPr>
          <p:cNvSpPr txBox="1"/>
          <p:nvPr/>
        </p:nvSpPr>
        <p:spPr bwMode="auto">
          <a:xfrm>
            <a:off x="4251732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08FE29-67E2-9904-EAD1-9AE338C56414}"/>
              </a:ext>
            </a:extLst>
          </p:cNvPr>
          <p:cNvSpPr txBox="1"/>
          <p:nvPr/>
        </p:nvSpPr>
        <p:spPr bwMode="auto">
          <a:xfrm>
            <a:off x="4392409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950FDF5-B013-3B0B-03B8-0CFCFD459F42}"/>
              </a:ext>
            </a:extLst>
          </p:cNvPr>
          <p:cNvSpPr txBox="1"/>
          <p:nvPr/>
        </p:nvSpPr>
        <p:spPr bwMode="auto">
          <a:xfrm>
            <a:off x="453308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350D0CD-2428-665C-D763-807DBA1125B8}"/>
              </a:ext>
            </a:extLst>
          </p:cNvPr>
          <p:cNvSpPr txBox="1"/>
          <p:nvPr/>
        </p:nvSpPr>
        <p:spPr bwMode="auto">
          <a:xfrm>
            <a:off x="4686552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D6D017D-1823-99CB-130D-5A322A112F85}"/>
              </a:ext>
            </a:extLst>
          </p:cNvPr>
          <p:cNvSpPr txBox="1"/>
          <p:nvPr/>
        </p:nvSpPr>
        <p:spPr bwMode="auto">
          <a:xfrm>
            <a:off x="4827229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19520A-77BE-09D5-2E76-83CEAA4ADDDD}"/>
              </a:ext>
            </a:extLst>
          </p:cNvPr>
          <p:cNvSpPr txBox="1"/>
          <p:nvPr/>
        </p:nvSpPr>
        <p:spPr bwMode="auto">
          <a:xfrm>
            <a:off x="496790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A9770B3-30F9-B032-176B-CAAF37FC4BB9}"/>
              </a:ext>
            </a:extLst>
          </p:cNvPr>
          <p:cNvSpPr txBox="1"/>
          <p:nvPr/>
        </p:nvSpPr>
        <p:spPr bwMode="auto">
          <a:xfrm>
            <a:off x="5111780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C154E2D-F231-0B6D-65CE-C79545010C66}"/>
              </a:ext>
            </a:extLst>
          </p:cNvPr>
          <p:cNvSpPr txBox="1"/>
          <p:nvPr/>
        </p:nvSpPr>
        <p:spPr bwMode="auto">
          <a:xfrm>
            <a:off x="5252457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2E1F31C-9BA3-E757-E900-EE936BBC5F30}"/>
              </a:ext>
            </a:extLst>
          </p:cNvPr>
          <p:cNvSpPr txBox="1"/>
          <p:nvPr/>
        </p:nvSpPr>
        <p:spPr bwMode="auto">
          <a:xfrm>
            <a:off x="5393134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4B252FE-B827-14EC-8058-2DA4AD1BC6A4}"/>
              </a:ext>
            </a:extLst>
          </p:cNvPr>
          <p:cNvSpPr txBox="1"/>
          <p:nvPr/>
        </p:nvSpPr>
        <p:spPr bwMode="auto">
          <a:xfrm>
            <a:off x="5521022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7DB1E70-6151-172C-FEA7-4C1D05390E6B}"/>
              </a:ext>
            </a:extLst>
          </p:cNvPr>
          <p:cNvSpPr txBox="1"/>
          <p:nvPr/>
        </p:nvSpPr>
        <p:spPr bwMode="auto">
          <a:xfrm>
            <a:off x="5661699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14CAA39-4801-747F-E50B-69E58227E302}"/>
              </a:ext>
            </a:extLst>
          </p:cNvPr>
          <p:cNvSpPr txBox="1"/>
          <p:nvPr/>
        </p:nvSpPr>
        <p:spPr bwMode="auto">
          <a:xfrm>
            <a:off x="580237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55FE0451-5909-67D7-AA74-843E60759C8A}"/>
              </a:ext>
            </a:extLst>
          </p:cNvPr>
          <p:cNvSpPr/>
          <p:nvPr/>
        </p:nvSpPr>
        <p:spPr bwMode="auto">
          <a:xfrm>
            <a:off x="1453259" y="1812485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EBC92BF-25EF-E224-4BB6-B4D4DF25766E}"/>
              </a:ext>
            </a:extLst>
          </p:cNvPr>
          <p:cNvSpPr/>
          <p:nvPr/>
        </p:nvSpPr>
        <p:spPr bwMode="auto">
          <a:xfrm>
            <a:off x="1689003" y="1824391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E7CEF9C2-704B-E2F6-BAC8-7AB4E279368F}"/>
              </a:ext>
            </a:extLst>
          </p:cNvPr>
          <p:cNvSpPr/>
          <p:nvPr/>
        </p:nvSpPr>
        <p:spPr bwMode="auto">
          <a:xfrm>
            <a:off x="1700909" y="1895828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A0825831-776E-7A08-5218-1AA43DD6E53A}"/>
              </a:ext>
            </a:extLst>
          </p:cNvPr>
          <p:cNvSpPr/>
          <p:nvPr/>
        </p:nvSpPr>
        <p:spPr bwMode="auto">
          <a:xfrm>
            <a:off x="1708052" y="1924403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0E1F2DB7-0DA0-BD7B-94A7-45B696B0EE12}"/>
              </a:ext>
            </a:extLst>
          </p:cNvPr>
          <p:cNvSpPr/>
          <p:nvPr/>
        </p:nvSpPr>
        <p:spPr bwMode="auto">
          <a:xfrm>
            <a:off x="1727102" y="199346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177AD6AB-A3CB-67D6-D875-1B2AE9BDDD33}"/>
              </a:ext>
            </a:extLst>
          </p:cNvPr>
          <p:cNvSpPr/>
          <p:nvPr/>
        </p:nvSpPr>
        <p:spPr bwMode="auto">
          <a:xfrm>
            <a:off x="1984277" y="208156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0427DA15-91E1-8472-26C4-9B0142F54A93}"/>
              </a:ext>
            </a:extLst>
          </p:cNvPr>
          <p:cNvSpPr/>
          <p:nvPr/>
        </p:nvSpPr>
        <p:spPr bwMode="auto">
          <a:xfrm>
            <a:off x="2012852" y="211966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5CE801EF-0727-248B-C4CF-9FBCB5571245}"/>
              </a:ext>
            </a:extLst>
          </p:cNvPr>
          <p:cNvSpPr/>
          <p:nvPr/>
        </p:nvSpPr>
        <p:spPr bwMode="auto">
          <a:xfrm>
            <a:off x="2203352" y="215300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982BFCD7-985E-FA88-50C5-7639FF63F107}"/>
              </a:ext>
            </a:extLst>
          </p:cNvPr>
          <p:cNvSpPr/>
          <p:nvPr/>
        </p:nvSpPr>
        <p:spPr bwMode="auto">
          <a:xfrm>
            <a:off x="2229545" y="217681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6C0527B-3955-0015-0532-6B134F56835A}"/>
              </a:ext>
            </a:extLst>
          </p:cNvPr>
          <p:cNvSpPr/>
          <p:nvPr/>
        </p:nvSpPr>
        <p:spPr bwMode="auto">
          <a:xfrm>
            <a:off x="2243833" y="219586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7B60AA45-4D8A-D36D-CAD8-37AB02EC56CF}"/>
              </a:ext>
            </a:extLst>
          </p:cNvPr>
          <p:cNvSpPr/>
          <p:nvPr/>
        </p:nvSpPr>
        <p:spPr bwMode="auto">
          <a:xfrm>
            <a:off x="2246214" y="2226823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AEA1CD5E-3A98-DB59-D6D4-973F88E76E95}"/>
              </a:ext>
            </a:extLst>
          </p:cNvPr>
          <p:cNvSpPr/>
          <p:nvPr/>
        </p:nvSpPr>
        <p:spPr bwMode="auto">
          <a:xfrm>
            <a:off x="2472432" y="231493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52AE468-DA60-B51A-D90E-08F3909E3F25}"/>
              </a:ext>
            </a:extLst>
          </p:cNvPr>
          <p:cNvSpPr/>
          <p:nvPr/>
        </p:nvSpPr>
        <p:spPr bwMode="auto">
          <a:xfrm>
            <a:off x="2581969" y="233398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3D099FF8-668A-FE7E-06B4-4681EFA645E1}"/>
              </a:ext>
            </a:extLst>
          </p:cNvPr>
          <p:cNvSpPr/>
          <p:nvPr/>
        </p:nvSpPr>
        <p:spPr bwMode="auto">
          <a:xfrm>
            <a:off x="2639119" y="242684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87BA7087-C958-86F9-7E2E-E1BD8FB53B38}"/>
              </a:ext>
            </a:extLst>
          </p:cNvPr>
          <p:cNvSpPr/>
          <p:nvPr/>
        </p:nvSpPr>
        <p:spPr bwMode="auto">
          <a:xfrm>
            <a:off x="2653407" y="2450661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FE9FA37D-F822-CF40-5596-7E65A1065EFD}"/>
              </a:ext>
            </a:extLst>
          </p:cNvPr>
          <p:cNvSpPr/>
          <p:nvPr/>
        </p:nvSpPr>
        <p:spPr bwMode="auto">
          <a:xfrm>
            <a:off x="3008213" y="260068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02B1E1FD-D6B7-31E3-1617-931745A77A2D}"/>
              </a:ext>
            </a:extLst>
          </p:cNvPr>
          <p:cNvSpPr/>
          <p:nvPr/>
        </p:nvSpPr>
        <p:spPr bwMode="auto">
          <a:xfrm>
            <a:off x="3036788" y="263878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AA4854E0-AC4F-1972-ACAF-1C2C392F158D}"/>
              </a:ext>
            </a:extLst>
          </p:cNvPr>
          <p:cNvSpPr/>
          <p:nvPr/>
        </p:nvSpPr>
        <p:spPr bwMode="auto">
          <a:xfrm>
            <a:off x="3127275" y="2688786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894DC262-4AD7-EC70-9013-64AC0BF37616}"/>
              </a:ext>
            </a:extLst>
          </p:cNvPr>
          <p:cNvSpPr/>
          <p:nvPr/>
        </p:nvSpPr>
        <p:spPr bwMode="auto">
          <a:xfrm>
            <a:off x="3439218" y="2900718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ABD43E1C-171C-7071-7EA3-2F891F72B350}"/>
              </a:ext>
            </a:extLst>
          </p:cNvPr>
          <p:cNvSpPr/>
          <p:nvPr/>
        </p:nvSpPr>
        <p:spPr bwMode="auto">
          <a:xfrm>
            <a:off x="3574950" y="294596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78F9AED0-EAF4-EBBF-3A06-558E9E750E9C}"/>
              </a:ext>
            </a:extLst>
          </p:cNvPr>
          <p:cNvSpPr/>
          <p:nvPr/>
        </p:nvSpPr>
        <p:spPr bwMode="auto">
          <a:xfrm>
            <a:off x="3634481" y="2953106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D8424BD6-C705-889B-AE79-A5F433BD484D}"/>
              </a:ext>
            </a:extLst>
          </p:cNvPr>
          <p:cNvSpPr/>
          <p:nvPr/>
        </p:nvSpPr>
        <p:spPr bwMode="auto">
          <a:xfrm>
            <a:off x="3682106" y="296025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429457DD-65B1-FD3D-039E-03A54145FD89}"/>
              </a:ext>
            </a:extLst>
          </p:cNvPr>
          <p:cNvSpPr/>
          <p:nvPr/>
        </p:nvSpPr>
        <p:spPr bwMode="auto">
          <a:xfrm>
            <a:off x="3763068" y="295548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EE6B23CF-9F14-880A-FC68-B0029BB75A53}"/>
              </a:ext>
            </a:extLst>
          </p:cNvPr>
          <p:cNvSpPr/>
          <p:nvPr/>
        </p:nvSpPr>
        <p:spPr bwMode="auto">
          <a:xfrm>
            <a:off x="3784500" y="2976918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88260F0A-6555-F591-2EF6-EAF657BDA896}"/>
              </a:ext>
            </a:extLst>
          </p:cNvPr>
          <p:cNvSpPr/>
          <p:nvPr/>
        </p:nvSpPr>
        <p:spPr bwMode="auto">
          <a:xfrm>
            <a:off x="3803550" y="2995968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B56B3AD7-A426-2418-DCE8-870C98B08623}"/>
              </a:ext>
            </a:extLst>
          </p:cNvPr>
          <p:cNvSpPr/>
          <p:nvPr/>
        </p:nvSpPr>
        <p:spPr bwMode="auto">
          <a:xfrm>
            <a:off x="3817837" y="301740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6836DFC-6F23-A0F6-F876-62F7AB51449C}"/>
              </a:ext>
            </a:extLst>
          </p:cNvPr>
          <p:cNvSpPr/>
          <p:nvPr/>
        </p:nvSpPr>
        <p:spPr bwMode="auto">
          <a:xfrm>
            <a:off x="3832124" y="303645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BA84129-7B40-E4EC-17B4-C7D13E0F9850}"/>
              </a:ext>
            </a:extLst>
          </p:cNvPr>
          <p:cNvSpPr/>
          <p:nvPr/>
        </p:nvSpPr>
        <p:spPr bwMode="auto">
          <a:xfrm>
            <a:off x="3848793" y="3060263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7848056B-A76B-2EC7-A350-B5DBF13740D4}"/>
              </a:ext>
            </a:extLst>
          </p:cNvPr>
          <p:cNvSpPr/>
          <p:nvPr/>
        </p:nvSpPr>
        <p:spPr bwMode="auto">
          <a:xfrm>
            <a:off x="3882131" y="3069788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2F8E828-B49D-EED5-17C7-42D43F118B16}"/>
              </a:ext>
            </a:extLst>
          </p:cNvPr>
          <p:cNvSpPr/>
          <p:nvPr/>
        </p:nvSpPr>
        <p:spPr bwMode="auto">
          <a:xfrm>
            <a:off x="4103587" y="307216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5E23502B-38D9-2BB6-8F41-870D70456706}"/>
              </a:ext>
            </a:extLst>
          </p:cNvPr>
          <p:cNvSpPr/>
          <p:nvPr/>
        </p:nvSpPr>
        <p:spPr bwMode="auto">
          <a:xfrm>
            <a:off x="4153593" y="3076931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F9D9C83A-7D00-6DC6-867D-4A4FBE134333}"/>
              </a:ext>
            </a:extLst>
          </p:cNvPr>
          <p:cNvSpPr/>
          <p:nvPr/>
        </p:nvSpPr>
        <p:spPr bwMode="auto">
          <a:xfrm>
            <a:off x="4175024" y="309836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822AFC9F-E57C-7582-6D82-54A1303595E5}"/>
              </a:ext>
            </a:extLst>
          </p:cNvPr>
          <p:cNvSpPr/>
          <p:nvPr/>
        </p:nvSpPr>
        <p:spPr bwMode="auto">
          <a:xfrm>
            <a:off x="4189312" y="312217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FA89463-5737-1669-A52A-747DE1006E15}"/>
              </a:ext>
            </a:extLst>
          </p:cNvPr>
          <p:cNvSpPr/>
          <p:nvPr/>
        </p:nvSpPr>
        <p:spPr bwMode="auto">
          <a:xfrm>
            <a:off x="4196456" y="314122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1528E109-6E71-3236-B27E-F19A36B9E5F2}"/>
              </a:ext>
            </a:extLst>
          </p:cNvPr>
          <p:cNvSpPr/>
          <p:nvPr/>
        </p:nvSpPr>
        <p:spPr bwMode="auto">
          <a:xfrm>
            <a:off x="4210743" y="3165036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846B9504-55C3-5406-8EA7-8831794652F3}"/>
              </a:ext>
            </a:extLst>
          </p:cNvPr>
          <p:cNvSpPr/>
          <p:nvPr/>
        </p:nvSpPr>
        <p:spPr bwMode="auto">
          <a:xfrm>
            <a:off x="4234555" y="3203136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BAC8EAA3-8ACE-E90F-1B7A-2CD3F826B65F}"/>
              </a:ext>
            </a:extLst>
          </p:cNvPr>
          <p:cNvSpPr/>
          <p:nvPr/>
        </p:nvSpPr>
        <p:spPr bwMode="auto">
          <a:xfrm>
            <a:off x="4279799" y="3203136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406055E0-84B2-F44D-C794-1C382F683401}"/>
              </a:ext>
            </a:extLst>
          </p:cNvPr>
          <p:cNvSpPr/>
          <p:nvPr/>
        </p:nvSpPr>
        <p:spPr bwMode="auto">
          <a:xfrm>
            <a:off x="4377430" y="322933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C44DB653-02DB-4D0C-D4C4-F29F02E4A61C}"/>
              </a:ext>
            </a:extLst>
          </p:cNvPr>
          <p:cNvSpPr/>
          <p:nvPr/>
        </p:nvSpPr>
        <p:spPr bwMode="auto">
          <a:xfrm>
            <a:off x="4532211" y="3253143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0A998E15-2FC9-E65C-FBA5-A3AB13244719}"/>
              </a:ext>
            </a:extLst>
          </p:cNvPr>
          <p:cNvSpPr/>
          <p:nvPr/>
        </p:nvSpPr>
        <p:spPr bwMode="auto">
          <a:xfrm>
            <a:off x="4565549" y="325552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DD5853DD-1692-1156-FDC9-0F47B83C8E7F}"/>
              </a:ext>
            </a:extLst>
          </p:cNvPr>
          <p:cNvSpPr/>
          <p:nvPr/>
        </p:nvSpPr>
        <p:spPr bwMode="auto">
          <a:xfrm>
            <a:off x="4596505" y="3272193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E5B56D87-6B38-E067-0FE5-8B972C1661E5}"/>
              </a:ext>
            </a:extLst>
          </p:cNvPr>
          <p:cNvSpPr/>
          <p:nvPr/>
        </p:nvSpPr>
        <p:spPr bwMode="auto">
          <a:xfrm>
            <a:off x="4617936" y="329838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D47221F5-F83C-CAA2-B2D6-DCCD7F8B9CB3}"/>
              </a:ext>
            </a:extLst>
          </p:cNvPr>
          <p:cNvSpPr/>
          <p:nvPr/>
        </p:nvSpPr>
        <p:spPr bwMode="auto">
          <a:xfrm>
            <a:off x="4636986" y="3324580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C8B519B7-7015-C103-FDEB-A73130470F3A}"/>
              </a:ext>
            </a:extLst>
          </p:cNvPr>
          <p:cNvSpPr/>
          <p:nvPr/>
        </p:nvSpPr>
        <p:spPr bwMode="auto">
          <a:xfrm>
            <a:off x="4744142" y="339839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ABA13B99-08A6-9D30-8D6A-93920481076D}"/>
              </a:ext>
            </a:extLst>
          </p:cNvPr>
          <p:cNvSpPr/>
          <p:nvPr/>
        </p:nvSpPr>
        <p:spPr bwMode="auto">
          <a:xfrm>
            <a:off x="4963217" y="340792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E47BCD6A-BCA2-04A9-9F9E-8EE8D59E4E9A}"/>
              </a:ext>
            </a:extLst>
          </p:cNvPr>
          <p:cNvSpPr/>
          <p:nvPr/>
        </p:nvSpPr>
        <p:spPr bwMode="auto">
          <a:xfrm>
            <a:off x="4970361" y="345078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1AF9F7C4-6B02-4DFB-CB60-D5B7F1D31487}"/>
              </a:ext>
            </a:extLst>
          </p:cNvPr>
          <p:cNvSpPr/>
          <p:nvPr/>
        </p:nvSpPr>
        <p:spPr bwMode="auto">
          <a:xfrm>
            <a:off x="4996555" y="345078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8D06FD63-C92B-5164-4441-A4ACF320C53B}"/>
              </a:ext>
            </a:extLst>
          </p:cNvPr>
          <p:cNvSpPr/>
          <p:nvPr/>
        </p:nvSpPr>
        <p:spPr bwMode="auto">
          <a:xfrm>
            <a:off x="5034655" y="345078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A0DF4E48-6F05-D689-9C6F-43AADADAE7EE}"/>
              </a:ext>
            </a:extLst>
          </p:cNvPr>
          <p:cNvSpPr/>
          <p:nvPr/>
        </p:nvSpPr>
        <p:spPr bwMode="auto">
          <a:xfrm>
            <a:off x="5160861" y="3450787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47F84981-7BF8-1CB5-0C21-4E23C5A684FD}"/>
              </a:ext>
            </a:extLst>
          </p:cNvPr>
          <p:cNvSpPr/>
          <p:nvPr/>
        </p:nvSpPr>
        <p:spPr bwMode="auto">
          <a:xfrm>
            <a:off x="5368030" y="345316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CFAB1E88-5603-027A-02AD-38527F80C462}"/>
              </a:ext>
            </a:extLst>
          </p:cNvPr>
          <p:cNvSpPr/>
          <p:nvPr/>
        </p:nvSpPr>
        <p:spPr bwMode="auto">
          <a:xfrm>
            <a:off x="5389461" y="345316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FA1A4A47-629E-02FE-A50D-779F8138391C}"/>
              </a:ext>
            </a:extLst>
          </p:cNvPr>
          <p:cNvSpPr/>
          <p:nvPr/>
        </p:nvSpPr>
        <p:spPr bwMode="auto">
          <a:xfrm>
            <a:off x="5432324" y="345316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9B9F1C56-B326-48B0-BAA4-1A59824712E1}"/>
              </a:ext>
            </a:extLst>
          </p:cNvPr>
          <p:cNvSpPr/>
          <p:nvPr/>
        </p:nvSpPr>
        <p:spPr bwMode="auto">
          <a:xfrm>
            <a:off x="5677593" y="345316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F115F396-9ACB-9EA6-BC2F-292FF7B26BC9}"/>
              </a:ext>
            </a:extLst>
          </p:cNvPr>
          <p:cNvSpPr/>
          <p:nvPr/>
        </p:nvSpPr>
        <p:spPr bwMode="auto">
          <a:xfrm>
            <a:off x="5756174" y="3453169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F8D3B7C5-EB30-C08A-0B30-B06AFCC9B78F}"/>
              </a:ext>
            </a:extLst>
          </p:cNvPr>
          <p:cNvGrpSpPr/>
          <p:nvPr/>
        </p:nvGrpSpPr>
        <p:grpSpPr>
          <a:xfrm>
            <a:off x="1478756" y="1843088"/>
            <a:ext cx="4324350" cy="1640681"/>
            <a:chOff x="1478756" y="1519238"/>
            <a:chExt cx="4324350" cy="1640681"/>
          </a:xfrm>
        </p:grpSpPr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538D9671-4A84-77E7-8DB2-E610B142F683}"/>
                </a:ext>
              </a:extLst>
            </p:cNvPr>
            <p:cNvSpPr/>
            <p:nvPr/>
          </p:nvSpPr>
          <p:spPr bwMode="auto">
            <a:xfrm>
              <a:off x="1478756" y="1519238"/>
              <a:ext cx="1997869" cy="1078706"/>
            </a:xfrm>
            <a:custGeom>
              <a:avLst/>
              <a:gdLst>
                <a:gd name="connsiteX0" fmla="*/ 0 w 1997869"/>
                <a:gd name="connsiteY0" fmla="*/ 0 h 1078706"/>
                <a:gd name="connsiteX1" fmla="*/ 180975 w 1997869"/>
                <a:gd name="connsiteY1" fmla="*/ 0 h 1078706"/>
                <a:gd name="connsiteX2" fmla="*/ 178594 w 1997869"/>
                <a:gd name="connsiteY2" fmla="*/ 11906 h 1078706"/>
                <a:gd name="connsiteX3" fmla="*/ 254794 w 1997869"/>
                <a:gd name="connsiteY3" fmla="*/ 11906 h 1078706"/>
                <a:gd name="connsiteX4" fmla="*/ 254794 w 1997869"/>
                <a:gd name="connsiteY4" fmla="*/ 78581 h 1078706"/>
                <a:gd name="connsiteX5" fmla="*/ 261938 w 1997869"/>
                <a:gd name="connsiteY5" fmla="*/ 78581 h 1078706"/>
                <a:gd name="connsiteX6" fmla="*/ 261938 w 1997869"/>
                <a:gd name="connsiteY6" fmla="*/ 173831 h 1078706"/>
                <a:gd name="connsiteX7" fmla="*/ 285750 w 1997869"/>
                <a:gd name="connsiteY7" fmla="*/ 173831 h 1078706"/>
                <a:gd name="connsiteX8" fmla="*/ 285750 w 1997869"/>
                <a:gd name="connsiteY8" fmla="*/ 202406 h 1078706"/>
                <a:gd name="connsiteX9" fmla="*/ 416719 w 1997869"/>
                <a:gd name="connsiteY9" fmla="*/ 202406 h 1078706"/>
                <a:gd name="connsiteX10" fmla="*/ 416719 w 1997869"/>
                <a:gd name="connsiteY10" fmla="*/ 209550 h 1078706"/>
                <a:gd name="connsiteX11" fmla="*/ 531019 w 1997869"/>
                <a:gd name="connsiteY11" fmla="*/ 209550 h 1078706"/>
                <a:gd name="connsiteX12" fmla="*/ 531019 w 1997869"/>
                <a:gd name="connsiteY12" fmla="*/ 280987 h 1078706"/>
                <a:gd name="connsiteX13" fmla="*/ 564357 w 1997869"/>
                <a:gd name="connsiteY13" fmla="*/ 280987 h 1078706"/>
                <a:gd name="connsiteX14" fmla="*/ 564357 w 1997869"/>
                <a:gd name="connsiteY14" fmla="*/ 304800 h 1078706"/>
                <a:gd name="connsiteX15" fmla="*/ 590550 w 1997869"/>
                <a:gd name="connsiteY15" fmla="*/ 304800 h 1078706"/>
                <a:gd name="connsiteX16" fmla="*/ 590550 w 1997869"/>
                <a:gd name="connsiteY16" fmla="*/ 323850 h 1078706"/>
                <a:gd name="connsiteX17" fmla="*/ 654844 w 1997869"/>
                <a:gd name="connsiteY17" fmla="*/ 323850 h 1078706"/>
                <a:gd name="connsiteX18" fmla="*/ 654844 w 1997869"/>
                <a:gd name="connsiteY18" fmla="*/ 333375 h 1078706"/>
                <a:gd name="connsiteX19" fmla="*/ 771525 w 1997869"/>
                <a:gd name="connsiteY19" fmla="*/ 333375 h 1078706"/>
                <a:gd name="connsiteX20" fmla="*/ 773907 w 1997869"/>
                <a:gd name="connsiteY20" fmla="*/ 361950 h 1078706"/>
                <a:gd name="connsiteX21" fmla="*/ 804863 w 1997869"/>
                <a:gd name="connsiteY21" fmla="*/ 361950 h 1078706"/>
                <a:gd name="connsiteX22" fmla="*/ 804863 w 1997869"/>
                <a:gd name="connsiteY22" fmla="*/ 459581 h 1078706"/>
                <a:gd name="connsiteX23" fmla="*/ 847725 w 1997869"/>
                <a:gd name="connsiteY23" fmla="*/ 459581 h 1078706"/>
                <a:gd name="connsiteX24" fmla="*/ 852488 w 1997869"/>
                <a:gd name="connsiteY24" fmla="*/ 478631 h 1078706"/>
                <a:gd name="connsiteX25" fmla="*/ 890588 w 1997869"/>
                <a:gd name="connsiteY25" fmla="*/ 478631 h 1078706"/>
                <a:gd name="connsiteX26" fmla="*/ 892969 w 1997869"/>
                <a:gd name="connsiteY26" fmla="*/ 492918 h 1078706"/>
                <a:gd name="connsiteX27" fmla="*/ 942975 w 1997869"/>
                <a:gd name="connsiteY27" fmla="*/ 492918 h 1078706"/>
                <a:gd name="connsiteX28" fmla="*/ 945357 w 1997869"/>
                <a:gd name="connsiteY28" fmla="*/ 495300 h 1078706"/>
                <a:gd name="connsiteX29" fmla="*/ 985838 w 1997869"/>
                <a:gd name="connsiteY29" fmla="*/ 495300 h 1078706"/>
                <a:gd name="connsiteX30" fmla="*/ 985838 w 1997869"/>
                <a:gd name="connsiteY30" fmla="*/ 502443 h 1078706"/>
                <a:gd name="connsiteX31" fmla="*/ 1071563 w 1997869"/>
                <a:gd name="connsiteY31" fmla="*/ 502443 h 1078706"/>
                <a:gd name="connsiteX32" fmla="*/ 1071563 w 1997869"/>
                <a:gd name="connsiteY32" fmla="*/ 514350 h 1078706"/>
                <a:gd name="connsiteX33" fmla="*/ 1164432 w 1997869"/>
                <a:gd name="connsiteY33" fmla="*/ 514350 h 1078706"/>
                <a:gd name="connsiteX34" fmla="*/ 1164432 w 1997869"/>
                <a:gd name="connsiteY34" fmla="*/ 554831 h 1078706"/>
                <a:gd name="connsiteX35" fmla="*/ 1178719 w 1997869"/>
                <a:gd name="connsiteY35" fmla="*/ 554831 h 1078706"/>
                <a:gd name="connsiteX36" fmla="*/ 1178719 w 1997869"/>
                <a:gd name="connsiteY36" fmla="*/ 592931 h 1078706"/>
                <a:gd name="connsiteX37" fmla="*/ 1197769 w 1997869"/>
                <a:gd name="connsiteY37" fmla="*/ 611981 h 1078706"/>
                <a:gd name="connsiteX38" fmla="*/ 1212057 w 1997869"/>
                <a:gd name="connsiteY38" fmla="*/ 626269 h 1078706"/>
                <a:gd name="connsiteX39" fmla="*/ 1212057 w 1997869"/>
                <a:gd name="connsiteY39" fmla="*/ 669131 h 1078706"/>
                <a:gd name="connsiteX40" fmla="*/ 1240632 w 1997869"/>
                <a:gd name="connsiteY40" fmla="*/ 669131 h 1078706"/>
                <a:gd name="connsiteX41" fmla="*/ 1238250 w 1997869"/>
                <a:gd name="connsiteY41" fmla="*/ 688181 h 1078706"/>
                <a:gd name="connsiteX42" fmla="*/ 1252538 w 1997869"/>
                <a:gd name="connsiteY42" fmla="*/ 688181 h 1078706"/>
                <a:gd name="connsiteX43" fmla="*/ 1257300 w 1997869"/>
                <a:gd name="connsiteY43" fmla="*/ 702468 h 1078706"/>
                <a:gd name="connsiteX44" fmla="*/ 1278732 w 1997869"/>
                <a:gd name="connsiteY44" fmla="*/ 702468 h 1078706"/>
                <a:gd name="connsiteX45" fmla="*/ 1281113 w 1997869"/>
                <a:gd name="connsiteY45" fmla="*/ 704850 h 1078706"/>
                <a:gd name="connsiteX46" fmla="*/ 1316832 w 1997869"/>
                <a:gd name="connsiteY46" fmla="*/ 704850 h 1078706"/>
                <a:gd name="connsiteX47" fmla="*/ 1316832 w 1997869"/>
                <a:gd name="connsiteY47" fmla="*/ 711993 h 1078706"/>
                <a:gd name="connsiteX48" fmla="*/ 1331119 w 1997869"/>
                <a:gd name="connsiteY48" fmla="*/ 711993 h 1078706"/>
                <a:gd name="connsiteX49" fmla="*/ 1331119 w 1997869"/>
                <a:gd name="connsiteY49" fmla="*/ 711993 h 1078706"/>
                <a:gd name="connsiteX50" fmla="*/ 1469232 w 1997869"/>
                <a:gd name="connsiteY50" fmla="*/ 711993 h 1078706"/>
                <a:gd name="connsiteX51" fmla="*/ 1471613 w 1997869"/>
                <a:gd name="connsiteY51" fmla="*/ 738187 h 1078706"/>
                <a:gd name="connsiteX52" fmla="*/ 1497807 w 1997869"/>
                <a:gd name="connsiteY52" fmla="*/ 738187 h 1078706"/>
                <a:gd name="connsiteX53" fmla="*/ 1497807 w 1997869"/>
                <a:gd name="connsiteY53" fmla="*/ 738187 h 1078706"/>
                <a:gd name="connsiteX54" fmla="*/ 1554957 w 1997869"/>
                <a:gd name="connsiteY54" fmla="*/ 738187 h 1078706"/>
                <a:gd name="connsiteX55" fmla="*/ 1554957 w 1997869"/>
                <a:gd name="connsiteY55" fmla="*/ 795337 h 1078706"/>
                <a:gd name="connsiteX56" fmla="*/ 1585913 w 1997869"/>
                <a:gd name="connsiteY56" fmla="*/ 795337 h 1078706"/>
                <a:gd name="connsiteX57" fmla="*/ 1590675 w 1997869"/>
                <a:gd name="connsiteY57" fmla="*/ 847725 h 1078706"/>
                <a:gd name="connsiteX58" fmla="*/ 1650207 w 1997869"/>
                <a:gd name="connsiteY58" fmla="*/ 847725 h 1078706"/>
                <a:gd name="connsiteX59" fmla="*/ 1650207 w 1997869"/>
                <a:gd name="connsiteY59" fmla="*/ 864393 h 1078706"/>
                <a:gd name="connsiteX60" fmla="*/ 1681163 w 1997869"/>
                <a:gd name="connsiteY60" fmla="*/ 881062 h 1078706"/>
                <a:gd name="connsiteX61" fmla="*/ 1754982 w 1997869"/>
                <a:gd name="connsiteY61" fmla="*/ 876300 h 1078706"/>
                <a:gd name="connsiteX62" fmla="*/ 1762125 w 1997869"/>
                <a:gd name="connsiteY62" fmla="*/ 895350 h 1078706"/>
                <a:gd name="connsiteX63" fmla="*/ 1843088 w 1997869"/>
                <a:gd name="connsiteY63" fmla="*/ 895350 h 1078706"/>
                <a:gd name="connsiteX64" fmla="*/ 1843088 w 1997869"/>
                <a:gd name="connsiteY64" fmla="*/ 907256 h 1078706"/>
                <a:gd name="connsiteX65" fmla="*/ 1952625 w 1997869"/>
                <a:gd name="connsiteY65" fmla="*/ 907256 h 1078706"/>
                <a:gd name="connsiteX66" fmla="*/ 1947863 w 1997869"/>
                <a:gd name="connsiteY66" fmla="*/ 938212 h 1078706"/>
                <a:gd name="connsiteX67" fmla="*/ 1964532 w 1997869"/>
                <a:gd name="connsiteY67" fmla="*/ 938212 h 1078706"/>
                <a:gd name="connsiteX68" fmla="*/ 1966913 w 1997869"/>
                <a:gd name="connsiteY68" fmla="*/ 976312 h 1078706"/>
                <a:gd name="connsiteX69" fmla="*/ 1978819 w 1997869"/>
                <a:gd name="connsiteY69" fmla="*/ 976312 h 1078706"/>
                <a:gd name="connsiteX70" fmla="*/ 1978819 w 1997869"/>
                <a:gd name="connsiteY70" fmla="*/ 1021556 h 1078706"/>
                <a:gd name="connsiteX71" fmla="*/ 1985963 w 1997869"/>
                <a:gd name="connsiteY71" fmla="*/ 1021556 h 1078706"/>
                <a:gd name="connsiteX72" fmla="*/ 1985963 w 1997869"/>
                <a:gd name="connsiteY72" fmla="*/ 1078706 h 1078706"/>
                <a:gd name="connsiteX73" fmla="*/ 1997869 w 1997869"/>
                <a:gd name="connsiteY73" fmla="*/ 1078706 h 107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997869" h="1078706">
                  <a:moveTo>
                    <a:pt x="0" y="0"/>
                  </a:moveTo>
                  <a:lnTo>
                    <a:pt x="180975" y="0"/>
                  </a:lnTo>
                  <a:lnTo>
                    <a:pt x="178594" y="11906"/>
                  </a:lnTo>
                  <a:lnTo>
                    <a:pt x="254794" y="11906"/>
                  </a:lnTo>
                  <a:lnTo>
                    <a:pt x="254794" y="78581"/>
                  </a:lnTo>
                  <a:lnTo>
                    <a:pt x="261938" y="78581"/>
                  </a:lnTo>
                  <a:lnTo>
                    <a:pt x="261938" y="173831"/>
                  </a:lnTo>
                  <a:lnTo>
                    <a:pt x="285750" y="173831"/>
                  </a:lnTo>
                  <a:lnTo>
                    <a:pt x="285750" y="202406"/>
                  </a:lnTo>
                  <a:lnTo>
                    <a:pt x="416719" y="202406"/>
                  </a:lnTo>
                  <a:lnTo>
                    <a:pt x="416719" y="209550"/>
                  </a:lnTo>
                  <a:lnTo>
                    <a:pt x="531019" y="209550"/>
                  </a:lnTo>
                  <a:lnTo>
                    <a:pt x="531019" y="280987"/>
                  </a:lnTo>
                  <a:lnTo>
                    <a:pt x="564357" y="280987"/>
                  </a:lnTo>
                  <a:lnTo>
                    <a:pt x="564357" y="304800"/>
                  </a:lnTo>
                  <a:lnTo>
                    <a:pt x="590550" y="304800"/>
                  </a:lnTo>
                  <a:lnTo>
                    <a:pt x="590550" y="323850"/>
                  </a:lnTo>
                  <a:lnTo>
                    <a:pt x="654844" y="323850"/>
                  </a:lnTo>
                  <a:lnTo>
                    <a:pt x="654844" y="333375"/>
                  </a:lnTo>
                  <a:lnTo>
                    <a:pt x="771525" y="333375"/>
                  </a:lnTo>
                  <a:lnTo>
                    <a:pt x="773907" y="361950"/>
                  </a:lnTo>
                  <a:lnTo>
                    <a:pt x="804863" y="361950"/>
                  </a:lnTo>
                  <a:lnTo>
                    <a:pt x="804863" y="459581"/>
                  </a:lnTo>
                  <a:lnTo>
                    <a:pt x="847725" y="459581"/>
                  </a:lnTo>
                  <a:lnTo>
                    <a:pt x="852488" y="478631"/>
                  </a:lnTo>
                  <a:lnTo>
                    <a:pt x="890588" y="478631"/>
                  </a:lnTo>
                  <a:lnTo>
                    <a:pt x="892969" y="492918"/>
                  </a:lnTo>
                  <a:lnTo>
                    <a:pt x="942975" y="492918"/>
                  </a:lnTo>
                  <a:lnTo>
                    <a:pt x="945357" y="495300"/>
                  </a:lnTo>
                  <a:lnTo>
                    <a:pt x="985838" y="495300"/>
                  </a:lnTo>
                  <a:lnTo>
                    <a:pt x="985838" y="502443"/>
                  </a:lnTo>
                  <a:lnTo>
                    <a:pt x="1071563" y="502443"/>
                  </a:lnTo>
                  <a:lnTo>
                    <a:pt x="1071563" y="514350"/>
                  </a:lnTo>
                  <a:lnTo>
                    <a:pt x="1164432" y="514350"/>
                  </a:lnTo>
                  <a:lnTo>
                    <a:pt x="1164432" y="554831"/>
                  </a:lnTo>
                  <a:lnTo>
                    <a:pt x="1178719" y="554831"/>
                  </a:lnTo>
                  <a:lnTo>
                    <a:pt x="1178719" y="592931"/>
                  </a:lnTo>
                  <a:lnTo>
                    <a:pt x="1197769" y="611981"/>
                  </a:lnTo>
                  <a:lnTo>
                    <a:pt x="1212057" y="626269"/>
                  </a:lnTo>
                  <a:lnTo>
                    <a:pt x="1212057" y="669131"/>
                  </a:lnTo>
                  <a:lnTo>
                    <a:pt x="1240632" y="669131"/>
                  </a:lnTo>
                  <a:lnTo>
                    <a:pt x="1238250" y="688181"/>
                  </a:lnTo>
                  <a:lnTo>
                    <a:pt x="1252538" y="688181"/>
                  </a:lnTo>
                  <a:lnTo>
                    <a:pt x="1257300" y="702468"/>
                  </a:lnTo>
                  <a:lnTo>
                    <a:pt x="1278732" y="702468"/>
                  </a:lnTo>
                  <a:lnTo>
                    <a:pt x="1281113" y="704850"/>
                  </a:lnTo>
                  <a:lnTo>
                    <a:pt x="1316832" y="704850"/>
                  </a:lnTo>
                  <a:lnTo>
                    <a:pt x="1316832" y="711993"/>
                  </a:lnTo>
                  <a:lnTo>
                    <a:pt x="1331119" y="711993"/>
                  </a:lnTo>
                  <a:lnTo>
                    <a:pt x="1331119" y="711993"/>
                  </a:lnTo>
                  <a:lnTo>
                    <a:pt x="1469232" y="711993"/>
                  </a:lnTo>
                  <a:lnTo>
                    <a:pt x="1471613" y="738187"/>
                  </a:lnTo>
                  <a:lnTo>
                    <a:pt x="1497807" y="738187"/>
                  </a:lnTo>
                  <a:lnTo>
                    <a:pt x="1497807" y="738187"/>
                  </a:lnTo>
                  <a:lnTo>
                    <a:pt x="1554957" y="738187"/>
                  </a:lnTo>
                  <a:lnTo>
                    <a:pt x="1554957" y="795337"/>
                  </a:lnTo>
                  <a:lnTo>
                    <a:pt x="1585913" y="795337"/>
                  </a:lnTo>
                  <a:lnTo>
                    <a:pt x="1590675" y="847725"/>
                  </a:lnTo>
                  <a:lnTo>
                    <a:pt x="1650207" y="847725"/>
                  </a:lnTo>
                  <a:lnTo>
                    <a:pt x="1650207" y="864393"/>
                  </a:lnTo>
                  <a:lnTo>
                    <a:pt x="1681163" y="881062"/>
                  </a:lnTo>
                  <a:lnTo>
                    <a:pt x="1754982" y="876300"/>
                  </a:lnTo>
                  <a:lnTo>
                    <a:pt x="1762125" y="895350"/>
                  </a:lnTo>
                  <a:lnTo>
                    <a:pt x="1843088" y="895350"/>
                  </a:lnTo>
                  <a:lnTo>
                    <a:pt x="1843088" y="907256"/>
                  </a:lnTo>
                  <a:lnTo>
                    <a:pt x="1952625" y="907256"/>
                  </a:lnTo>
                  <a:lnTo>
                    <a:pt x="1947863" y="938212"/>
                  </a:lnTo>
                  <a:lnTo>
                    <a:pt x="1964532" y="938212"/>
                  </a:lnTo>
                  <a:lnTo>
                    <a:pt x="1966913" y="976312"/>
                  </a:lnTo>
                  <a:lnTo>
                    <a:pt x="1978819" y="976312"/>
                  </a:lnTo>
                  <a:lnTo>
                    <a:pt x="1978819" y="1021556"/>
                  </a:lnTo>
                  <a:lnTo>
                    <a:pt x="1985963" y="1021556"/>
                  </a:lnTo>
                  <a:lnTo>
                    <a:pt x="1985963" y="1078706"/>
                  </a:lnTo>
                  <a:lnTo>
                    <a:pt x="1997869" y="1078706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89584C4-A99B-F179-F2D7-92BF5260106D}"/>
                </a:ext>
              </a:extLst>
            </p:cNvPr>
            <p:cNvSpPr/>
            <p:nvPr/>
          </p:nvSpPr>
          <p:spPr bwMode="auto">
            <a:xfrm>
              <a:off x="3471863" y="2612231"/>
              <a:ext cx="2331243" cy="547688"/>
            </a:xfrm>
            <a:custGeom>
              <a:avLst/>
              <a:gdLst>
                <a:gd name="connsiteX0" fmla="*/ 0 w 2331243"/>
                <a:gd name="connsiteY0" fmla="*/ 0 h 547688"/>
                <a:gd name="connsiteX1" fmla="*/ 57150 w 2331243"/>
                <a:gd name="connsiteY1" fmla="*/ 0 h 547688"/>
                <a:gd name="connsiteX2" fmla="*/ 61912 w 2331243"/>
                <a:gd name="connsiteY2" fmla="*/ 21432 h 547688"/>
                <a:gd name="connsiteX3" fmla="*/ 126206 w 2331243"/>
                <a:gd name="connsiteY3" fmla="*/ 21432 h 547688"/>
                <a:gd name="connsiteX4" fmla="*/ 126206 w 2331243"/>
                <a:gd name="connsiteY4" fmla="*/ 42863 h 547688"/>
                <a:gd name="connsiteX5" fmla="*/ 190500 w 2331243"/>
                <a:gd name="connsiteY5" fmla="*/ 42863 h 547688"/>
                <a:gd name="connsiteX6" fmla="*/ 190500 w 2331243"/>
                <a:gd name="connsiteY6" fmla="*/ 57150 h 547688"/>
                <a:gd name="connsiteX7" fmla="*/ 340518 w 2331243"/>
                <a:gd name="connsiteY7" fmla="*/ 57150 h 547688"/>
                <a:gd name="connsiteX8" fmla="*/ 340518 w 2331243"/>
                <a:gd name="connsiteY8" fmla="*/ 76200 h 547688"/>
                <a:gd name="connsiteX9" fmla="*/ 371475 w 2331243"/>
                <a:gd name="connsiteY9" fmla="*/ 76200 h 547688"/>
                <a:gd name="connsiteX10" fmla="*/ 371475 w 2331243"/>
                <a:gd name="connsiteY10" fmla="*/ 111919 h 547688"/>
                <a:gd name="connsiteX11" fmla="*/ 395287 w 2331243"/>
                <a:gd name="connsiteY11" fmla="*/ 111919 h 547688"/>
                <a:gd name="connsiteX12" fmla="*/ 395287 w 2331243"/>
                <a:gd name="connsiteY12" fmla="*/ 147638 h 547688"/>
                <a:gd name="connsiteX13" fmla="*/ 421481 w 2331243"/>
                <a:gd name="connsiteY13" fmla="*/ 147638 h 547688"/>
                <a:gd name="connsiteX14" fmla="*/ 426243 w 2331243"/>
                <a:gd name="connsiteY14" fmla="*/ 164307 h 547688"/>
                <a:gd name="connsiteX15" fmla="*/ 573881 w 2331243"/>
                <a:gd name="connsiteY15" fmla="*/ 164307 h 547688"/>
                <a:gd name="connsiteX16" fmla="*/ 573881 w 2331243"/>
                <a:gd name="connsiteY16" fmla="*/ 173832 h 547688"/>
                <a:gd name="connsiteX17" fmla="*/ 728662 w 2331243"/>
                <a:gd name="connsiteY17" fmla="*/ 173832 h 547688"/>
                <a:gd name="connsiteX18" fmla="*/ 728662 w 2331243"/>
                <a:gd name="connsiteY18" fmla="*/ 195263 h 547688"/>
                <a:gd name="connsiteX19" fmla="*/ 754856 w 2331243"/>
                <a:gd name="connsiteY19" fmla="*/ 195263 h 547688"/>
                <a:gd name="connsiteX20" fmla="*/ 754856 w 2331243"/>
                <a:gd name="connsiteY20" fmla="*/ 250032 h 547688"/>
                <a:gd name="connsiteX21" fmla="*/ 783431 w 2331243"/>
                <a:gd name="connsiteY21" fmla="*/ 250032 h 547688"/>
                <a:gd name="connsiteX22" fmla="*/ 783431 w 2331243"/>
                <a:gd name="connsiteY22" fmla="*/ 278607 h 547688"/>
                <a:gd name="connsiteX23" fmla="*/ 797718 w 2331243"/>
                <a:gd name="connsiteY23" fmla="*/ 292894 h 547688"/>
                <a:gd name="connsiteX24" fmla="*/ 812006 w 2331243"/>
                <a:gd name="connsiteY24" fmla="*/ 319088 h 547688"/>
                <a:gd name="connsiteX25" fmla="*/ 983456 w 2331243"/>
                <a:gd name="connsiteY25" fmla="*/ 319088 h 547688"/>
                <a:gd name="connsiteX26" fmla="*/ 985837 w 2331243"/>
                <a:gd name="connsiteY26" fmla="*/ 338138 h 547688"/>
                <a:gd name="connsiteX27" fmla="*/ 1042987 w 2331243"/>
                <a:gd name="connsiteY27" fmla="*/ 338138 h 547688"/>
                <a:gd name="connsiteX28" fmla="*/ 1047750 w 2331243"/>
                <a:gd name="connsiteY28" fmla="*/ 350044 h 547688"/>
                <a:gd name="connsiteX29" fmla="*/ 1140618 w 2331243"/>
                <a:gd name="connsiteY29" fmla="*/ 350044 h 547688"/>
                <a:gd name="connsiteX30" fmla="*/ 1140618 w 2331243"/>
                <a:gd name="connsiteY30" fmla="*/ 371475 h 547688"/>
                <a:gd name="connsiteX31" fmla="*/ 1173956 w 2331243"/>
                <a:gd name="connsiteY31" fmla="*/ 371475 h 547688"/>
                <a:gd name="connsiteX32" fmla="*/ 1173956 w 2331243"/>
                <a:gd name="connsiteY32" fmla="*/ 402432 h 547688"/>
                <a:gd name="connsiteX33" fmla="*/ 1202531 w 2331243"/>
                <a:gd name="connsiteY33" fmla="*/ 402432 h 547688"/>
                <a:gd name="connsiteX34" fmla="*/ 1202531 w 2331243"/>
                <a:gd name="connsiteY34" fmla="*/ 419100 h 547688"/>
                <a:gd name="connsiteX35" fmla="*/ 1273968 w 2331243"/>
                <a:gd name="connsiteY35" fmla="*/ 419100 h 547688"/>
                <a:gd name="connsiteX36" fmla="*/ 1273968 w 2331243"/>
                <a:gd name="connsiteY36" fmla="*/ 445294 h 547688"/>
                <a:gd name="connsiteX37" fmla="*/ 1293018 w 2331243"/>
                <a:gd name="connsiteY37" fmla="*/ 445294 h 547688"/>
                <a:gd name="connsiteX38" fmla="*/ 1293018 w 2331243"/>
                <a:gd name="connsiteY38" fmla="*/ 502444 h 547688"/>
                <a:gd name="connsiteX39" fmla="*/ 1524000 w 2331243"/>
                <a:gd name="connsiteY39" fmla="*/ 502444 h 547688"/>
                <a:gd name="connsiteX40" fmla="*/ 1535906 w 2331243"/>
                <a:gd name="connsiteY40" fmla="*/ 547688 h 547688"/>
                <a:gd name="connsiteX41" fmla="*/ 2331243 w 2331243"/>
                <a:gd name="connsiteY41" fmla="*/ 547688 h 547688"/>
                <a:gd name="connsiteX42" fmla="*/ 2321718 w 2331243"/>
                <a:gd name="connsiteY42" fmla="*/ 547688 h 547688"/>
                <a:gd name="connsiteX43" fmla="*/ 2328862 w 2331243"/>
                <a:gd name="connsiteY43" fmla="*/ 547688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331243" h="547688">
                  <a:moveTo>
                    <a:pt x="0" y="0"/>
                  </a:moveTo>
                  <a:lnTo>
                    <a:pt x="57150" y="0"/>
                  </a:lnTo>
                  <a:lnTo>
                    <a:pt x="61912" y="21432"/>
                  </a:lnTo>
                  <a:lnTo>
                    <a:pt x="126206" y="21432"/>
                  </a:lnTo>
                  <a:lnTo>
                    <a:pt x="126206" y="42863"/>
                  </a:lnTo>
                  <a:lnTo>
                    <a:pt x="190500" y="42863"/>
                  </a:lnTo>
                  <a:lnTo>
                    <a:pt x="190500" y="57150"/>
                  </a:lnTo>
                  <a:lnTo>
                    <a:pt x="340518" y="57150"/>
                  </a:lnTo>
                  <a:lnTo>
                    <a:pt x="340518" y="76200"/>
                  </a:lnTo>
                  <a:lnTo>
                    <a:pt x="371475" y="76200"/>
                  </a:lnTo>
                  <a:lnTo>
                    <a:pt x="371475" y="111919"/>
                  </a:lnTo>
                  <a:lnTo>
                    <a:pt x="395287" y="111919"/>
                  </a:lnTo>
                  <a:lnTo>
                    <a:pt x="395287" y="147638"/>
                  </a:lnTo>
                  <a:lnTo>
                    <a:pt x="421481" y="147638"/>
                  </a:lnTo>
                  <a:lnTo>
                    <a:pt x="426243" y="164307"/>
                  </a:lnTo>
                  <a:lnTo>
                    <a:pt x="573881" y="164307"/>
                  </a:lnTo>
                  <a:lnTo>
                    <a:pt x="573881" y="173832"/>
                  </a:lnTo>
                  <a:lnTo>
                    <a:pt x="728662" y="173832"/>
                  </a:lnTo>
                  <a:lnTo>
                    <a:pt x="728662" y="195263"/>
                  </a:lnTo>
                  <a:lnTo>
                    <a:pt x="754856" y="195263"/>
                  </a:lnTo>
                  <a:lnTo>
                    <a:pt x="754856" y="250032"/>
                  </a:lnTo>
                  <a:lnTo>
                    <a:pt x="783431" y="250032"/>
                  </a:lnTo>
                  <a:lnTo>
                    <a:pt x="783431" y="278607"/>
                  </a:lnTo>
                  <a:lnTo>
                    <a:pt x="797718" y="292894"/>
                  </a:lnTo>
                  <a:lnTo>
                    <a:pt x="812006" y="319088"/>
                  </a:lnTo>
                  <a:lnTo>
                    <a:pt x="983456" y="319088"/>
                  </a:lnTo>
                  <a:lnTo>
                    <a:pt x="985837" y="338138"/>
                  </a:lnTo>
                  <a:lnTo>
                    <a:pt x="1042987" y="338138"/>
                  </a:lnTo>
                  <a:lnTo>
                    <a:pt x="1047750" y="350044"/>
                  </a:lnTo>
                  <a:lnTo>
                    <a:pt x="1140618" y="350044"/>
                  </a:lnTo>
                  <a:lnTo>
                    <a:pt x="1140618" y="371475"/>
                  </a:lnTo>
                  <a:lnTo>
                    <a:pt x="1173956" y="371475"/>
                  </a:lnTo>
                  <a:lnTo>
                    <a:pt x="1173956" y="402432"/>
                  </a:lnTo>
                  <a:lnTo>
                    <a:pt x="1202531" y="402432"/>
                  </a:lnTo>
                  <a:lnTo>
                    <a:pt x="1202531" y="419100"/>
                  </a:lnTo>
                  <a:lnTo>
                    <a:pt x="1273968" y="419100"/>
                  </a:lnTo>
                  <a:lnTo>
                    <a:pt x="1273968" y="445294"/>
                  </a:lnTo>
                  <a:lnTo>
                    <a:pt x="1293018" y="445294"/>
                  </a:lnTo>
                  <a:lnTo>
                    <a:pt x="1293018" y="502444"/>
                  </a:lnTo>
                  <a:lnTo>
                    <a:pt x="1524000" y="502444"/>
                  </a:lnTo>
                  <a:lnTo>
                    <a:pt x="1535906" y="547688"/>
                  </a:lnTo>
                  <a:lnTo>
                    <a:pt x="2331243" y="547688"/>
                  </a:lnTo>
                  <a:lnTo>
                    <a:pt x="2321718" y="547688"/>
                  </a:lnTo>
                  <a:lnTo>
                    <a:pt x="2328862" y="547688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1" name="TextBox 300">
            <a:extLst>
              <a:ext uri="{FF2B5EF4-FFF2-40B4-BE49-F238E27FC236}">
                <a16:creationId xmlns:a16="http://schemas.microsoft.com/office/drawing/2014/main" id="{5692FF71-31C3-A564-9ED4-FF32589D68F5}"/>
              </a:ext>
            </a:extLst>
          </p:cNvPr>
          <p:cNvSpPr txBox="1"/>
          <p:nvPr/>
        </p:nvSpPr>
        <p:spPr bwMode="auto">
          <a:xfrm rot="16200000">
            <a:off x="5855883" y="2932589"/>
            <a:ext cx="1558695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Probability of rPFS</a:t>
            </a: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7287A531-1DDD-B029-195A-77A0682462A7}"/>
              </a:ext>
            </a:extLst>
          </p:cNvPr>
          <p:cNvCxnSpPr/>
          <p:nvPr/>
        </p:nvCxnSpPr>
        <p:spPr bwMode="auto">
          <a:xfrm>
            <a:off x="7139073" y="1840923"/>
            <a:ext cx="0" cy="243147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3BB08E6D-FE08-15A5-367E-391E7529301E}"/>
              </a:ext>
            </a:extLst>
          </p:cNvPr>
          <p:cNvCxnSpPr/>
          <p:nvPr/>
        </p:nvCxnSpPr>
        <p:spPr bwMode="auto">
          <a:xfrm>
            <a:off x="7050707" y="1851168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2414419D-9CFF-37DE-0E42-AEF3D5FD5BB8}"/>
              </a:ext>
            </a:extLst>
          </p:cNvPr>
          <p:cNvCxnSpPr/>
          <p:nvPr/>
        </p:nvCxnSpPr>
        <p:spPr bwMode="auto">
          <a:xfrm>
            <a:off x="7050707" y="2327687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B932BEE7-81DF-54F0-1207-CE66FBD213AD}"/>
              </a:ext>
            </a:extLst>
          </p:cNvPr>
          <p:cNvCxnSpPr/>
          <p:nvPr/>
        </p:nvCxnSpPr>
        <p:spPr bwMode="auto">
          <a:xfrm>
            <a:off x="7050707" y="2814508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8E3F97BD-5F02-8EAC-C7BE-B9CACCFD2F36}"/>
              </a:ext>
            </a:extLst>
          </p:cNvPr>
          <p:cNvCxnSpPr/>
          <p:nvPr/>
        </p:nvCxnSpPr>
        <p:spPr bwMode="auto">
          <a:xfrm>
            <a:off x="7050707" y="3291027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26A7D5D8-8B0A-361E-958E-10DCFBF31ECF}"/>
              </a:ext>
            </a:extLst>
          </p:cNvPr>
          <p:cNvCxnSpPr/>
          <p:nvPr/>
        </p:nvCxnSpPr>
        <p:spPr bwMode="auto">
          <a:xfrm>
            <a:off x="7050707" y="3785575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B4F59ED1-FF09-D9BC-3C08-3D8C6B54721F}"/>
              </a:ext>
            </a:extLst>
          </p:cNvPr>
          <p:cNvCxnSpPr/>
          <p:nvPr/>
        </p:nvCxnSpPr>
        <p:spPr bwMode="auto">
          <a:xfrm>
            <a:off x="7050707" y="4262094"/>
            <a:ext cx="9351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30B00D10-FABA-42FE-F18A-F22AAD6F6EAB}"/>
              </a:ext>
            </a:extLst>
          </p:cNvPr>
          <p:cNvCxnSpPr>
            <a:cxnSpLocks/>
          </p:cNvCxnSpPr>
          <p:nvPr/>
        </p:nvCxnSpPr>
        <p:spPr bwMode="auto">
          <a:xfrm>
            <a:off x="7140860" y="4262094"/>
            <a:ext cx="442185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5" name="TextBox 314">
            <a:extLst>
              <a:ext uri="{FF2B5EF4-FFF2-40B4-BE49-F238E27FC236}">
                <a16:creationId xmlns:a16="http://schemas.microsoft.com/office/drawing/2014/main" id="{A2F8FD9B-B8A8-E54D-C874-CECE1ADEF60B}"/>
              </a:ext>
            </a:extLst>
          </p:cNvPr>
          <p:cNvSpPr txBox="1"/>
          <p:nvPr/>
        </p:nvSpPr>
        <p:spPr bwMode="auto">
          <a:xfrm>
            <a:off x="6746866" y="1741009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4D2BD73D-E193-55BB-CE96-1BB66D8547C1}"/>
              </a:ext>
            </a:extLst>
          </p:cNvPr>
          <p:cNvSpPr txBox="1"/>
          <p:nvPr/>
        </p:nvSpPr>
        <p:spPr bwMode="auto">
          <a:xfrm>
            <a:off x="6746866" y="2711937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174E986-FACF-12B6-826A-ED130806AA1B}"/>
              </a:ext>
            </a:extLst>
          </p:cNvPr>
          <p:cNvSpPr txBox="1"/>
          <p:nvPr/>
        </p:nvSpPr>
        <p:spPr bwMode="auto">
          <a:xfrm>
            <a:off x="6746866" y="3193607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FC66EF75-0CB9-2DCD-E2B0-A9E128313BD8}"/>
              </a:ext>
            </a:extLst>
          </p:cNvPr>
          <p:cNvSpPr txBox="1"/>
          <p:nvPr/>
        </p:nvSpPr>
        <p:spPr bwMode="auto">
          <a:xfrm>
            <a:off x="6746866" y="3688155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0.2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D196D2E6-2E56-02DE-5927-0542E90C8520}"/>
              </a:ext>
            </a:extLst>
          </p:cNvPr>
          <p:cNvSpPr txBox="1"/>
          <p:nvPr/>
        </p:nvSpPr>
        <p:spPr bwMode="auto">
          <a:xfrm>
            <a:off x="6746866" y="4149219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87AB619F-3358-8771-FD3E-8D08D19C303D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101735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23EA3BD0-FDDE-A7DA-215F-699F0A58880D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251129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A5B78B87-A1C4-A840-8F20-7439CEB4B2ED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395372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701B700C-E726-6BD9-3372-2C4EA0C76E43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534463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130D9F49-FF34-FB01-49DD-D29A356A10F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678708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F3BB5FA0-56E4-775F-777C-6F22DD80079A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828102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7E38B44-9C79-71B9-07F9-98B9CD424BDA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972345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8096DFBC-FAAC-102B-EBA1-B3304F7AB76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8111436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3F661DAD-8EAE-FA1B-D22A-266266FD1943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8250530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0908A9D1-EC2B-D016-9358-59001B1736D6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8399924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0927769B-C9A6-AACE-55DE-961B94D7A715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8549501" y="4308407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51D9F96B-FBE8-BD60-90B6-D219D9A23749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8683258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F90965F2-A1B9-434B-2CAA-82AED849D6D9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8822352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38330DC3-D606-D6EC-896A-1FA2C7DC80D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8971746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9378F28A-B3C3-6A74-43A7-B98E4E9ACDD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9115989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8553C580-2B19-C114-AFD9-14584EA4D3C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9255080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FA9F4F57-A180-59CB-6317-AAD08B9613B9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9963421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12801088-0BB2-06AB-689A-92EBEC2FFE23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0112815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8F8C2FC0-BF38-9E6E-911A-28E2B9B539E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0257058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4944ACD1-5B1F-3EF7-7B1C-16B60AF6C88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0396149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1D0C53FC-11C9-EE13-F46B-93EE7E9481E5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9396751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BC03B95A-F815-DAF3-485C-58F70CA59056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9546145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570E7F89-0C84-4ECB-53C3-8C8811F82E6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9690388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04BB10AF-834D-95F9-E989-80545A9D733E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9829479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73036E8F-8105-63A6-3326-6C33318417D8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0535243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AD660F5A-8D12-B9E8-6BB6-F2607D0E89A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0684637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56576F73-5689-0425-3D42-AD51A48AA158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0828880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3011318D-95E6-5E99-F33C-800B75B47F2C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0967971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8C52C3BB-6ED1-0F9A-7600-037901EDEDF7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1089034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711A5503-B26B-930F-4A0F-FD7A2C04265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1238428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30D660A4-DBEA-85CB-2F13-C640C09A0CED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1382671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6C3FDD4C-D6DC-8A9F-DDF5-E557FE5078E6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11521762" y="4291065"/>
            <a:ext cx="7467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1EF1B47A-BDE8-34D6-7D85-3B6600273108}"/>
              </a:ext>
            </a:extLst>
          </p:cNvPr>
          <p:cNvSpPr txBox="1"/>
          <p:nvPr/>
        </p:nvSpPr>
        <p:spPr bwMode="auto">
          <a:xfrm>
            <a:off x="7001267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E269DD08-E126-7916-12FB-0AEAD9FFEBD9}"/>
              </a:ext>
            </a:extLst>
          </p:cNvPr>
          <p:cNvSpPr txBox="1"/>
          <p:nvPr/>
        </p:nvSpPr>
        <p:spPr bwMode="auto">
          <a:xfrm>
            <a:off x="7142934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56CB6F50-2D93-B283-75BC-B68C28CD76A3}"/>
              </a:ext>
            </a:extLst>
          </p:cNvPr>
          <p:cNvSpPr txBox="1"/>
          <p:nvPr/>
        </p:nvSpPr>
        <p:spPr bwMode="auto">
          <a:xfrm>
            <a:off x="7292330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AABD361D-9BCB-6702-7D0B-5C1C3D498290}"/>
              </a:ext>
            </a:extLst>
          </p:cNvPr>
          <p:cNvSpPr txBox="1"/>
          <p:nvPr/>
        </p:nvSpPr>
        <p:spPr bwMode="auto">
          <a:xfrm>
            <a:off x="849060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ADDA8E73-2102-3CDA-D966-FF2E6078B8A4}"/>
              </a:ext>
            </a:extLst>
          </p:cNvPr>
          <p:cNvSpPr txBox="1"/>
          <p:nvPr/>
        </p:nvSpPr>
        <p:spPr bwMode="auto">
          <a:xfrm>
            <a:off x="7431422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90129ED4-4939-5263-0EB5-D0AB4A96791F}"/>
              </a:ext>
            </a:extLst>
          </p:cNvPr>
          <p:cNvSpPr txBox="1"/>
          <p:nvPr/>
        </p:nvSpPr>
        <p:spPr bwMode="auto">
          <a:xfrm>
            <a:off x="7588545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1DEE1927-6DEF-BE06-F32B-34AA181A5F10}"/>
              </a:ext>
            </a:extLst>
          </p:cNvPr>
          <p:cNvSpPr txBox="1"/>
          <p:nvPr/>
        </p:nvSpPr>
        <p:spPr bwMode="auto">
          <a:xfrm>
            <a:off x="7730213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A31C48DA-D626-C723-7841-CC7AAABCBBF6}"/>
              </a:ext>
            </a:extLst>
          </p:cNvPr>
          <p:cNvSpPr txBox="1"/>
          <p:nvPr/>
        </p:nvSpPr>
        <p:spPr bwMode="auto">
          <a:xfrm>
            <a:off x="7877032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F82D628E-5B68-DFD2-4FBA-5C25D54435F9}"/>
              </a:ext>
            </a:extLst>
          </p:cNvPr>
          <p:cNvSpPr txBox="1"/>
          <p:nvPr/>
        </p:nvSpPr>
        <p:spPr bwMode="auto">
          <a:xfrm>
            <a:off x="8018699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D67CB464-FFB7-6F45-E5FB-8E324BE3AFC4}"/>
              </a:ext>
            </a:extLst>
          </p:cNvPr>
          <p:cNvSpPr txBox="1"/>
          <p:nvPr/>
        </p:nvSpPr>
        <p:spPr bwMode="auto">
          <a:xfrm>
            <a:off x="8150063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993C4C9-420E-342E-AEB5-18122B1CE359}"/>
              </a:ext>
            </a:extLst>
          </p:cNvPr>
          <p:cNvSpPr txBox="1"/>
          <p:nvPr/>
        </p:nvSpPr>
        <p:spPr bwMode="auto">
          <a:xfrm>
            <a:off x="8289155" y="4319286"/>
            <a:ext cx="28333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4D563CF8-192F-BC9D-DC32-37A45E9AB174}"/>
              </a:ext>
            </a:extLst>
          </p:cNvPr>
          <p:cNvSpPr txBox="1"/>
          <p:nvPr/>
        </p:nvSpPr>
        <p:spPr bwMode="auto">
          <a:xfrm>
            <a:off x="8629693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62ADD45-1DC3-B784-BD6A-2FA503BC5B02}"/>
              </a:ext>
            </a:extLst>
          </p:cNvPr>
          <p:cNvSpPr txBox="1"/>
          <p:nvPr/>
        </p:nvSpPr>
        <p:spPr bwMode="auto">
          <a:xfrm>
            <a:off x="8773937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F60DEF2D-096E-FC30-D53D-931BA3AF4689}"/>
              </a:ext>
            </a:extLst>
          </p:cNvPr>
          <p:cNvSpPr txBox="1"/>
          <p:nvPr/>
        </p:nvSpPr>
        <p:spPr bwMode="auto">
          <a:xfrm>
            <a:off x="892075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4056E9B2-BF82-5118-E471-1AB6A7CC5997}"/>
              </a:ext>
            </a:extLst>
          </p:cNvPr>
          <p:cNvSpPr txBox="1"/>
          <p:nvPr/>
        </p:nvSpPr>
        <p:spPr bwMode="auto">
          <a:xfrm>
            <a:off x="906996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E5733196-F028-63B0-1DDF-C6D07248FAAE}"/>
              </a:ext>
            </a:extLst>
          </p:cNvPr>
          <p:cNvSpPr txBox="1"/>
          <p:nvPr/>
        </p:nvSpPr>
        <p:spPr bwMode="auto">
          <a:xfrm>
            <a:off x="9342998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A9B8691D-7C1A-F515-1D1B-6BF4BD14B1F3}"/>
              </a:ext>
            </a:extLst>
          </p:cNvPr>
          <p:cNvSpPr txBox="1"/>
          <p:nvPr/>
        </p:nvSpPr>
        <p:spPr bwMode="auto">
          <a:xfrm>
            <a:off x="9203906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B21513FC-2936-0265-2B2D-604A019F2FF7}"/>
              </a:ext>
            </a:extLst>
          </p:cNvPr>
          <p:cNvSpPr txBox="1"/>
          <p:nvPr/>
        </p:nvSpPr>
        <p:spPr bwMode="auto">
          <a:xfrm>
            <a:off x="949966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D46ADD07-D302-C84A-7367-A8124AF52500}"/>
              </a:ext>
            </a:extLst>
          </p:cNvPr>
          <p:cNvSpPr txBox="1"/>
          <p:nvPr/>
        </p:nvSpPr>
        <p:spPr bwMode="auto">
          <a:xfrm>
            <a:off x="9640338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5A574F7C-6E58-F5D0-B105-E1C61B1091CB}"/>
              </a:ext>
            </a:extLst>
          </p:cNvPr>
          <p:cNvSpPr txBox="1"/>
          <p:nvPr/>
        </p:nvSpPr>
        <p:spPr bwMode="auto">
          <a:xfrm>
            <a:off x="9781015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92F1D417-4F36-B364-173C-7778184CDFF4}"/>
              </a:ext>
            </a:extLst>
          </p:cNvPr>
          <p:cNvSpPr txBox="1"/>
          <p:nvPr/>
        </p:nvSpPr>
        <p:spPr bwMode="auto">
          <a:xfrm>
            <a:off x="9915297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CDC41BFC-6CD1-3525-2147-DB3A42112542}"/>
              </a:ext>
            </a:extLst>
          </p:cNvPr>
          <p:cNvSpPr txBox="1"/>
          <p:nvPr/>
        </p:nvSpPr>
        <p:spPr bwMode="auto">
          <a:xfrm>
            <a:off x="10055974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0B034E14-4F3C-52CB-E336-521F54A3F826}"/>
              </a:ext>
            </a:extLst>
          </p:cNvPr>
          <p:cNvSpPr txBox="1"/>
          <p:nvPr/>
        </p:nvSpPr>
        <p:spPr bwMode="auto">
          <a:xfrm>
            <a:off x="1019665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56882DE9-6BC8-3350-C042-593C20871354}"/>
              </a:ext>
            </a:extLst>
          </p:cNvPr>
          <p:cNvSpPr txBox="1"/>
          <p:nvPr/>
        </p:nvSpPr>
        <p:spPr bwMode="auto">
          <a:xfrm>
            <a:off x="10350117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5E66E06C-506D-2874-4FF2-9AF286C1328E}"/>
              </a:ext>
            </a:extLst>
          </p:cNvPr>
          <p:cNvSpPr txBox="1"/>
          <p:nvPr/>
        </p:nvSpPr>
        <p:spPr bwMode="auto">
          <a:xfrm>
            <a:off x="10490794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B07D5EE9-12AA-6CEA-3ED4-AC1D829A5350}"/>
              </a:ext>
            </a:extLst>
          </p:cNvPr>
          <p:cNvSpPr txBox="1"/>
          <p:nvPr/>
        </p:nvSpPr>
        <p:spPr bwMode="auto">
          <a:xfrm>
            <a:off x="1063147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E570F571-1C56-DA4A-DBE6-497CE8E06AA7}"/>
              </a:ext>
            </a:extLst>
          </p:cNvPr>
          <p:cNvSpPr txBox="1"/>
          <p:nvPr/>
        </p:nvSpPr>
        <p:spPr bwMode="auto">
          <a:xfrm>
            <a:off x="10775345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B0F401E3-1F12-DE91-B94C-C8CAE1849155}"/>
              </a:ext>
            </a:extLst>
          </p:cNvPr>
          <p:cNvSpPr txBox="1"/>
          <p:nvPr/>
        </p:nvSpPr>
        <p:spPr bwMode="auto">
          <a:xfrm>
            <a:off x="10916022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1044AE3D-C583-5989-AF8F-5B9ABE9AF0D0}"/>
              </a:ext>
            </a:extLst>
          </p:cNvPr>
          <p:cNvSpPr txBox="1"/>
          <p:nvPr/>
        </p:nvSpPr>
        <p:spPr bwMode="auto">
          <a:xfrm>
            <a:off x="11056699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0DFC146A-8DA4-0DC2-C3B0-E02284ED9FBA}"/>
              </a:ext>
            </a:extLst>
          </p:cNvPr>
          <p:cNvSpPr txBox="1"/>
          <p:nvPr/>
        </p:nvSpPr>
        <p:spPr bwMode="auto">
          <a:xfrm>
            <a:off x="11184587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0B1BFDCD-D229-06A0-3637-B73D47F33884}"/>
              </a:ext>
            </a:extLst>
          </p:cNvPr>
          <p:cNvSpPr txBox="1"/>
          <p:nvPr/>
        </p:nvSpPr>
        <p:spPr bwMode="auto">
          <a:xfrm>
            <a:off x="11325264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E2C708F9-22D4-B448-B6AD-417D1EB7DF17}"/>
              </a:ext>
            </a:extLst>
          </p:cNvPr>
          <p:cNvSpPr txBox="1"/>
          <p:nvPr/>
        </p:nvSpPr>
        <p:spPr bwMode="auto">
          <a:xfrm>
            <a:off x="11465941" y="4319286"/>
            <a:ext cx="17971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26E51BBE-D52E-EAD4-B750-1AD558B052AF}"/>
              </a:ext>
            </a:extLst>
          </p:cNvPr>
          <p:cNvSpPr/>
          <p:nvPr/>
        </p:nvSpPr>
        <p:spPr bwMode="auto">
          <a:xfrm>
            <a:off x="7115238" y="18125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1DCE4B15-ADD2-C869-C2E0-B65DE34C12DE}"/>
              </a:ext>
            </a:extLst>
          </p:cNvPr>
          <p:cNvSpPr/>
          <p:nvPr/>
        </p:nvSpPr>
        <p:spPr bwMode="auto">
          <a:xfrm>
            <a:off x="7343838" y="18506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6" name="Oval 515">
            <a:extLst>
              <a:ext uri="{FF2B5EF4-FFF2-40B4-BE49-F238E27FC236}">
                <a16:creationId xmlns:a16="http://schemas.microsoft.com/office/drawing/2014/main" id="{1B39E38E-714C-02E2-401A-47C1F2252FA8}"/>
              </a:ext>
            </a:extLst>
          </p:cNvPr>
          <p:cNvSpPr/>
          <p:nvPr/>
        </p:nvSpPr>
        <p:spPr bwMode="auto">
          <a:xfrm>
            <a:off x="7356538" y="194967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E96BCE10-7689-232B-C512-EE4120F10976}"/>
              </a:ext>
            </a:extLst>
          </p:cNvPr>
          <p:cNvSpPr/>
          <p:nvPr/>
        </p:nvSpPr>
        <p:spPr bwMode="auto">
          <a:xfrm>
            <a:off x="7366698" y="19699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8" name="Oval 517">
            <a:extLst>
              <a:ext uri="{FF2B5EF4-FFF2-40B4-BE49-F238E27FC236}">
                <a16:creationId xmlns:a16="http://schemas.microsoft.com/office/drawing/2014/main" id="{34AE1CEB-FCD2-C0F4-6272-B8BAA76A39CA}"/>
              </a:ext>
            </a:extLst>
          </p:cNvPr>
          <p:cNvSpPr/>
          <p:nvPr/>
        </p:nvSpPr>
        <p:spPr bwMode="auto">
          <a:xfrm>
            <a:off x="7384478" y="20538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9" name="Oval 518">
            <a:extLst>
              <a:ext uri="{FF2B5EF4-FFF2-40B4-BE49-F238E27FC236}">
                <a16:creationId xmlns:a16="http://schemas.microsoft.com/office/drawing/2014/main" id="{DF432684-001C-03F0-57D0-2C68D821E377}"/>
              </a:ext>
            </a:extLst>
          </p:cNvPr>
          <p:cNvSpPr/>
          <p:nvPr/>
        </p:nvSpPr>
        <p:spPr bwMode="auto">
          <a:xfrm>
            <a:off x="7554658" y="21198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0" name="Oval 519">
            <a:extLst>
              <a:ext uri="{FF2B5EF4-FFF2-40B4-BE49-F238E27FC236}">
                <a16:creationId xmlns:a16="http://schemas.microsoft.com/office/drawing/2014/main" id="{4E0EEF55-7738-9E4E-3D3C-D5C2D56A116B}"/>
              </a:ext>
            </a:extLst>
          </p:cNvPr>
          <p:cNvSpPr/>
          <p:nvPr/>
        </p:nvSpPr>
        <p:spPr bwMode="auto">
          <a:xfrm>
            <a:off x="7602918" y="21198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1" name="Oval 520">
            <a:extLst>
              <a:ext uri="{FF2B5EF4-FFF2-40B4-BE49-F238E27FC236}">
                <a16:creationId xmlns:a16="http://schemas.microsoft.com/office/drawing/2014/main" id="{5BB3685C-4660-E1A8-1DBF-3CE7A0B56BC0}"/>
              </a:ext>
            </a:extLst>
          </p:cNvPr>
          <p:cNvSpPr/>
          <p:nvPr/>
        </p:nvSpPr>
        <p:spPr bwMode="auto">
          <a:xfrm>
            <a:off x="7620698" y="21376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2" name="Oval 521">
            <a:extLst>
              <a:ext uri="{FF2B5EF4-FFF2-40B4-BE49-F238E27FC236}">
                <a16:creationId xmlns:a16="http://schemas.microsoft.com/office/drawing/2014/main" id="{D47F2095-5D3D-0A65-C6A7-756070C6AA58}"/>
              </a:ext>
            </a:extLst>
          </p:cNvPr>
          <p:cNvSpPr/>
          <p:nvPr/>
        </p:nvSpPr>
        <p:spPr bwMode="auto">
          <a:xfrm>
            <a:off x="7646098" y="21604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3" name="Oval 522">
            <a:extLst>
              <a:ext uri="{FF2B5EF4-FFF2-40B4-BE49-F238E27FC236}">
                <a16:creationId xmlns:a16="http://schemas.microsoft.com/office/drawing/2014/main" id="{550EAB2E-4A9B-5014-D72A-7CAAAD2BAE01}"/>
              </a:ext>
            </a:extLst>
          </p:cNvPr>
          <p:cNvSpPr/>
          <p:nvPr/>
        </p:nvSpPr>
        <p:spPr bwMode="auto">
          <a:xfrm>
            <a:off x="7674038" y="21858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4" name="Oval 523">
            <a:extLst>
              <a:ext uri="{FF2B5EF4-FFF2-40B4-BE49-F238E27FC236}">
                <a16:creationId xmlns:a16="http://schemas.microsoft.com/office/drawing/2014/main" id="{5A0A7064-CAAA-95AC-B533-273C1BB2B301}"/>
              </a:ext>
            </a:extLst>
          </p:cNvPr>
          <p:cNvSpPr/>
          <p:nvPr/>
        </p:nvSpPr>
        <p:spPr bwMode="auto">
          <a:xfrm>
            <a:off x="7889938" y="2221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5" name="Oval 524">
            <a:extLst>
              <a:ext uri="{FF2B5EF4-FFF2-40B4-BE49-F238E27FC236}">
                <a16:creationId xmlns:a16="http://schemas.microsoft.com/office/drawing/2014/main" id="{25A6972B-7BFA-72A3-9C10-225C47D7B4CB}"/>
              </a:ext>
            </a:extLst>
          </p:cNvPr>
          <p:cNvSpPr/>
          <p:nvPr/>
        </p:nvSpPr>
        <p:spPr bwMode="auto">
          <a:xfrm>
            <a:off x="7895018" y="22519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6" name="Oval 525">
            <a:extLst>
              <a:ext uri="{FF2B5EF4-FFF2-40B4-BE49-F238E27FC236}">
                <a16:creationId xmlns:a16="http://schemas.microsoft.com/office/drawing/2014/main" id="{DBFD77B8-C8E9-D199-E6DB-FFA6CE82C06D}"/>
              </a:ext>
            </a:extLst>
          </p:cNvPr>
          <p:cNvSpPr/>
          <p:nvPr/>
        </p:nvSpPr>
        <p:spPr bwMode="auto">
          <a:xfrm>
            <a:off x="7905178" y="229257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88316EC6-7694-EF43-D042-BB519658C4B3}"/>
              </a:ext>
            </a:extLst>
          </p:cNvPr>
          <p:cNvSpPr/>
          <p:nvPr/>
        </p:nvSpPr>
        <p:spPr bwMode="auto">
          <a:xfrm>
            <a:off x="7966138" y="23255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648254E7-291B-A136-106D-C3D42100B657}"/>
              </a:ext>
            </a:extLst>
          </p:cNvPr>
          <p:cNvSpPr/>
          <p:nvPr/>
        </p:nvSpPr>
        <p:spPr bwMode="auto">
          <a:xfrm>
            <a:off x="8121078" y="23611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41768ABD-A00F-5B0D-0B3F-4AE50010E2AA}"/>
              </a:ext>
            </a:extLst>
          </p:cNvPr>
          <p:cNvSpPr/>
          <p:nvPr/>
        </p:nvSpPr>
        <p:spPr bwMode="auto">
          <a:xfrm>
            <a:off x="8169338" y="236877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0" name="Oval 529">
            <a:extLst>
              <a:ext uri="{FF2B5EF4-FFF2-40B4-BE49-F238E27FC236}">
                <a16:creationId xmlns:a16="http://schemas.microsoft.com/office/drawing/2014/main" id="{C106430B-0F6A-32ED-3E43-D17369D4A009}"/>
              </a:ext>
            </a:extLst>
          </p:cNvPr>
          <p:cNvSpPr/>
          <p:nvPr/>
        </p:nvSpPr>
        <p:spPr bwMode="auto">
          <a:xfrm>
            <a:off x="8245538" y="23763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02CF0F0A-90C1-B443-FAFE-75A3903AD484}"/>
              </a:ext>
            </a:extLst>
          </p:cNvPr>
          <p:cNvSpPr/>
          <p:nvPr/>
        </p:nvSpPr>
        <p:spPr bwMode="auto">
          <a:xfrm>
            <a:off x="8293798" y="24551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2" name="Oval 531">
            <a:extLst>
              <a:ext uri="{FF2B5EF4-FFF2-40B4-BE49-F238E27FC236}">
                <a16:creationId xmlns:a16="http://schemas.microsoft.com/office/drawing/2014/main" id="{78B80346-8E8A-9614-0D40-AE9D0E686DC4}"/>
              </a:ext>
            </a:extLst>
          </p:cNvPr>
          <p:cNvSpPr/>
          <p:nvPr/>
        </p:nvSpPr>
        <p:spPr bwMode="auto">
          <a:xfrm>
            <a:off x="8303958" y="250847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3" name="Oval 532">
            <a:extLst>
              <a:ext uri="{FF2B5EF4-FFF2-40B4-BE49-F238E27FC236}">
                <a16:creationId xmlns:a16="http://schemas.microsoft.com/office/drawing/2014/main" id="{855B05BA-338A-4196-E56B-0E99C824E995}"/>
              </a:ext>
            </a:extLst>
          </p:cNvPr>
          <p:cNvSpPr/>
          <p:nvPr/>
        </p:nvSpPr>
        <p:spPr bwMode="auto">
          <a:xfrm>
            <a:off x="8504618" y="258467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4" name="Oval 533">
            <a:extLst>
              <a:ext uri="{FF2B5EF4-FFF2-40B4-BE49-F238E27FC236}">
                <a16:creationId xmlns:a16="http://schemas.microsoft.com/office/drawing/2014/main" id="{3CA47D7D-8B0B-DC28-163A-DB57B2481BFF}"/>
              </a:ext>
            </a:extLst>
          </p:cNvPr>
          <p:cNvSpPr/>
          <p:nvPr/>
        </p:nvSpPr>
        <p:spPr bwMode="auto">
          <a:xfrm>
            <a:off x="8611298" y="26202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5" name="Oval 534">
            <a:extLst>
              <a:ext uri="{FF2B5EF4-FFF2-40B4-BE49-F238E27FC236}">
                <a16:creationId xmlns:a16="http://schemas.microsoft.com/office/drawing/2014/main" id="{D58918CA-CA02-5621-D430-D4F6FC65F792}"/>
              </a:ext>
            </a:extLst>
          </p:cNvPr>
          <p:cNvSpPr/>
          <p:nvPr/>
        </p:nvSpPr>
        <p:spPr bwMode="auto">
          <a:xfrm>
            <a:off x="8667178" y="26532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6" name="Oval 535">
            <a:extLst>
              <a:ext uri="{FF2B5EF4-FFF2-40B4-BE49-F238E27FC236}">
                <a16:creationId xmlns:a16="http://schemas.microsoft.com/office/drawing/2014/main" id="{6A4004EC-735E-E9CD-455E-575A109FCAEB}"/>
              </a:ext>
            </a:extLst>
          </p:cNvPr>
          <p:cNvSpPr/>
          <p:nvPr/>
        </p:nvSpPr>
        <p:spPr bwMode="auto">
          <a:xfrm>
            <a:off x="8679878" y="26888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7" name="Oval 536">
            <a:extLst>
              <a:ext uri="{FF2B5EF4-FFF2-40B4-BE49-F238E27FC236}">
                <a16:creationId xmlns:a16="http://schemas.microsoft.com/office/drawing/2014/main" id="{AADDFC07-7A7E-F502-7CE0-32BC1CB58AC7}"/>
              </a:ext>
            </a:extLst>
          </p:cNvPr>
          <p:cNvSpPr/>
          <p:nvPr/>
        </p:nvSpPr>
        <p:spPr bwMode="auto">
          <a:xfrm>
            <a:off x="8700198" y="27446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8" name="Oval 537">
            <a:extLst>
              <a:ext uri="{FF2B5EF4-FFF2-40B4-BE49-F238E27FC236}">
                <a16:creationId xmlns:a16="http://schemas.microsoft.com/office/drawing/2014/main" id="{25B3E1CF-B5B1-888D-91AF-99BAD8E5963B}"/>
              </a:ext>
            </a:extLst>
          </p:cNvPr>
          <p:cNvSpPr/>
          <p:nvPr/>
        </p:nvSpPr>
        <p:spPr bwMode="auto">
          <a:xfrm>
            <a:off x="8791638" y="27446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9" name="Oval 538">
            <a:extLst>
              <a:ext uri="{FF2B5EF4-FFF2-40B4-BE49-F238E27FC236}">
                <a16:creationId xmlns:a16="http://schemas.microsoft.com/office/drawing/2014/main" id="{1A799D9F-4D59-7A82-228E-98E84F9F2CA4}"/>
              </a:ext>
            </a:extLst>
          </p:cNvPr>
          <p:cNvSpPr/>
          <p:nvPr/>
        </p:nvSpPr>
        <p:spPr bwMode="auto">
          <a:xfrm>
            <a:off x="8913558" y="27700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0" name="Oval 539">
            <a:extLst>
              <a:ext uri="{FF2B5EF4-FFF2-40B4-BE49-F238E27FC236}">
                <a16:creationId xmlns:a16="http://schemas.microsoft.com/office/drawing/2014/main" id="{7D3B26D9-22D0-EC46-155A-D7FDCFE99EE8}"/>
              </a:ext>
            </a:extLst>
          </p:cNvPr>
          <p:cNvSpPr/>
          <p:nvPr/>
        </p:nvSpPr>
        <p:spPr bwMode="auto">
          <a:xfrm>
            <a:off x="9058338" y="28615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1" name="Oval 540">
            <a:extLst>
              <a:ext uri="{FF2B5EF4-FFF2-40B4-BE49-F238E27FC236}">
                <a16:creationId xmlns:a16="http://schemas.microsoft.com/office/drawing/2014/main" id="{F4EFCBE8-EC4A-A576-A23E-342C0679A56B}"/>
              </a:ext>
            </a:extLst>
          </p:cNvPr>
          <p:cNvSpPr/>
          <p:nvPr/>
        </p:nvSpPr>
        <p:spPr bwMode="auto">
          <a:xfrm>
            <a:off x="9071038" y="28970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2" name="Oval 541">
            <a:extLst>
              <a:ext uri="{FF2B5EF4-FFF2-40B4-BE49-F238E27FC236}">
                <a16:creationId xmlns:a16="http://schemas.microsoft.com/office/drawing/2014/main" id="{C345F26D-08C2-C8CC-EF1D-95703EDC2BC6}"/>
              </a:ext>
            </a:extLst>
          </p:cNvPr>
          <p:cNvSpPr/>
          <p:nvPr/>
        </p:nvSpPr>
        <p:spPr bwMode="auto">
          <a:xfrm>
            <a:off x="9091358" y="293519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3" name="Oval 542">
            <a:extLst>
              <a:ext uri="{FF2B5EF4-FFF2-40B4-BE49-F238E27FC236}">
                <a16:creationId xmlns:a16="http://schemas.microsoft.com/office/drawing/2014/main" id="{CD3BF748-5E2D-9675-F7C1-E9F2BC31FBA8}"/>
              </a:ext>
            </a:extLst>
          </p:cNvPr>
          <p:cNvSpPr/>
          <p:nvPr/>
        </p:nvSpPr>
        <p:spPr bwMode="auto">
          <a:xfrm>
            <a:off x="9106598" y="29682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4" name="Oval 543">
            <a:extLst>
              <a:ext uri="{FF2B5EF4-FFF2-40B4-BE49-F238E27FC236}">
                <a16:creationId xmlns:a16="http://schemas.microsoft.com/office/drawing/2014/main" id="{26228DC2-2867-17E7-D13F-5B61E30ED1B4}"/>
              </a:ext>
            </a:extLst>
          </p:cNvPr>
          <p:cNvSpPr/>
          <p:nvPr/>
        </p:nvSpPr>
        <p:spPr bwMode="auto">
          <a:xfrm>
            <a:off x="9124378" y="29707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45" name="Oval 544">
            <a:extLst>
              <a:ext uri="{FF2B5EF4-FFF2-40B4-BE49-F238E27FC236}">
                <a16:creationId xmlns:a16="http://schemas.microsoft.com/office/drawing/2014/main" id="{79B4C43B-9DAB-5988-B678-B4CEE832C6D3}"/>
              </a:ext>
            </a:extLst>
          </p:cNvPr>
          <p:cNvSpPr/>
          <p:nvPr/>
        </p:nvSpPr>
        <p:spPr bwMode="auto">
          <a:xfrm>
            <a:off x="9220898" y="2983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6" name="Oval 545">
            <a:extLst>
              <a:ext uri="{FF2B5EF4-FFF2-40B4-BE49-F238E27FC236}">
                <a16:creationId xmlns:a16="http://schemas.microsoft.com/office/drawing/2014/main" id="{6E4625AE-2746-EAFB-829B-3731F808E797}"/>
              </a:ext>
            </a:extLst>
          </p:cNvPr>
          <p:cNvSpPr/>
          <p:nvPr/>
        </p:nvSpPr>
        <p:spPr bwMode="auto">
          <a:xfrm>
            <a:off x="9256458" y="2983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7" name="Oval 546">
            <a:extLst>
              <a:ext uri="{FF2B5EF4-FFF2-40B4-BE49-F238E27FC236}">
                <a16:creationId xmlns:a16="http://schemas.microsoft.com/office/drawing/2014/main" id="{A4CDB041-3D21-3729-5A6F-B807BFD68445}"/>
              </a:ext>
            </a:extLst>
          </p:cNvPr>
          <p:cNvSpPr/>
          <p:nvPr/>
        </p:nvSpPr>
        <p:spPr bwMode="auto">
          <a:xfrm>
            <a:off x="9335198" y="2983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8" name="Oval 547">
            <a:extLst>
              <a:ext uri="{FF2B5EF4-FFF2-40B4-BE49-F238E27FC236}">
                <a16:creationId xmlns:a16="http://schemas.microsoft.com/office/drawing/2014/main" id="{C2A52D85-B92E-AFD0-43B9-8806E9DE98F3}"/>
              </a:ext>
            </a:extLst>
          </p:cNvPr>
          <p:cNvSpPr/>
          <p:nvPr/>
        </p:nvSpPr>
        <p:spPr bwMode="auto">
          <a:xfrm>
            <a:off x="9424098" y="2983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9" name="Oval 548">
            <a:extLst>
              <a:ext uri="{FF2B5EF4-FFF2-40B4-BE49-F238E27FC236}">
                <a16:creationId xmlns:a16="http://schemas.microsoft.com/office/drawing/2014/main" id="{3EF6B03D-69D5-9A82-FCB5-154F9685A247}"/>
              </a:ext>
            </a:extLst>
          </p:cNvPr>
          <p:cNvSpPr/>
          <p:nvPr/>
        </p:nvSpPr>
        <p:spPr bwMode="auto">
          <a:xfrm>
            <a:off x="9446958" y="30215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0" name="Oval 549">
            <a:extLst>
              <a:ext uri="{FF2B5EF4-FFF2-40B4-BE49-F238E27FC236}">
                <a16:creationId xmlns:a16="http://schemas.microsoft.com/office/drawing/2014/main" id="{5317145B-1F5E-F711-56B5-DEB28F0D05D6}"/>
              </a:ext>
            </a:extLst>
          </p:cNvPr>
          <p:cNvSpPr/>
          <p:nvPr/>
        </p:nvSpPr>
        <p:spPr bwMode="auto">
          <a:xfrm>
            <a:off x="9464738" y="30469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1" name="Oval 550">
            <a:extLst>
              <a:ext uri="{FF2B5EF4-FFF2-40B4-BE49-F238E27FC236}">
                <a16:creationId xmlns:a16="http://schemas.microsoft.com/office/drawing/2014/main" id="{F8138593-B482-921C-CB1E-4B39D151FD1D}"/>
              </a:ext>
            </a:extLst>
          </p:cNvPr>
          <p:cNvSpPr/>
          <p:nvPr/>
        </p:nvSpPr>
        <p:spPr bwMode="auto">
          <a:xfrm>
            <a:off x="9492678" y="30723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2" name="Oval 551">
            <a:extLst>
              <a:ext uri="{FF2B5EF4-FFF2-40B4-BE49-F238E27FC236}">
                <a16:creationId xmlns:a16="http://schemas.microsoft.com/office/drawing/2014/main" id="{EA20F14A-3698-4A44-5111-5371F1870B73}"/>
              </a:ext>
            </a:extLst>
          </p:cNvPr>
          <p:cNvSpPr/>
          <p:nvPr/>
        </p:nvSpPr>
        <p:spPr bwMode="auto">
          <a:xfrm>
            <a:off x="9512998" y="30774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3" name="Oval 552">
            <a:extLst>
              <a:ext uri="{FF2B5EF4-FFF2-40B4-BE49-F238E27FC236}">
                <a16:creationId xmlns:a16="http://schemas.microsoft.com/office/drawing/2014/main" id="{7ED2E6E2-7873-5408-39BC-8771B68BD167}"/>
              </a:ext>
            </a:extLst>
          </p:cNvPr>
          <p:cNvSpPr/>
          <p:nvPr/>
        </p:nvSpPr>
        <p:spPr bwMode="auto">
          <a:xfrm>
            <a:off x="9650158" y="30952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4" name="Oval 553">
            <a:extLst>
              <a:ext uri="{FF2B5EF4-FFF2-40B4-BE49-F238E27FC236}">
                <a16:creationId xmlns:a16="http://schemas.microsoft.com/office/drawing/2014/main" id="{41AA243F-1895-7C76-ABD7-B9B4AB710043}"/>
              </a:ext>
            </a:extLst>
          </p:cNvPr>
          <p:cNvSpPr/>
          <p:nvPr/>
        </p:nvSpPr>
        <p:spPr bwMode="auto">
          <a:xfrm>
            <a:off x="9733978" y="31079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5" name="Oval 554">
            <a:extLst>
              <a:ext uri="{FF2B5EF4-FFF2-40B4-BE49-F238E27FC236}">
                <a16:creationId xmlns:a16="http://schemas.microsoft.com/office/drawing/2014/main" id="{72AC550E-BFC0-666B-AC6F-0B06204264C5}"/>
              </a:ext>
            </a:extLst>
          </p:cNvPr>
          <p:cNvSpPr/>
          <p:nvPr/>
        </p:nvSpPr>
        <p:spPr bwMode="auto">
          <a:xfrm>
            <a:off x="9782238" y="31079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B8827A69-D1B7-33E0-5AF4-802C37008126}"/>
              </a:ext>
            </a:extLst>
          </p:cNvPr>
          <p:cNvSpPr/>
          <p:nvPr/>
        </p:nvSpPr>
        <p:spPr bwMode="auto">
          <a:xfrm>
            <a:off x="9843198" y="3110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7" name="Oval 556">
            <a:extLst>
              <a:ext uri="{FF2B5EF4-FFF2-40B4-BE49-F238E27FC236}">
                <a16:creationId xmlns:a16="http://schemas.microsoft.com/office/drawing/2014/main" id="{A7DE5A87-2D98-1604-B3F7-48BB6A0933DD}"/>
              </a:ext>
            </a:extLst>
          </p:cNvPr>
          <p:cNvSpPr/>
          <p:nvPr/>
        </p:nvSpPr>
        <p:spPr bwMode="auto">
          <a:xfrm>
            <a:off x="9838118" y="31536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A8C64994-0AB9-5E95-F4CB-7155A79FB4FA}"/>
              </a:ext>
            </a:extLst>
          </p:cNvPr>
          <p:cNvSpPr/>
          <p:nvPr/>
        </p:nvSpPr>
        <p:spPr bwMode="auto">
          <a:xfrm>
            <a:off x="9858438" y="31790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9" name="Oval 558">
            <a:extLst>
              <a:ext uri="{FF2B5EF4-FFF2-40B4-BE49-F238E27FC236}">
                <a16:creationId xmlns:a16="http://schemas.microsoft.com/office/drawing/2014/main" id="{AED48500-DDFC-66D6-356C-DACD14413943}"/>
              </a:ext>
            </a:extLst>
          </p:cNvPr>
          <p:cNvSpPr/>
          <p:nvPr/>
        </p:nvSpPr>
        <p:spPr bwMode="auto">
          <a:xfrm>
            <a:off x="9866058" y="321967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83961BC0-2DC4-9A6B-5873-2AE6A9034BD7}"/>
              </a:ext>
            </a:extLst>
          </p:cNvPr>
          <p:cNvSpPr/>
          <p:nvPr/>
        </p:nvSpPr>
        <p:spPr bwMode="auto">
          <a:xfrm>
            <a:off x="9891458" y="32552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1" name="Oval 560">
            <a:extLst>
              <a:ext uri="{FF2B5EF4-FFF2-40B4-BE49-F238E27FC236}">
                <a16:creationId xmlns:a16="http://schemas.microsoft.com/office/drawing/2014/main" id="{5E263F1F-2CD0-17A8-0ED3-AE347D4294A5}"/>
              </a:ext>
            </a:extLst>
          </p:cNvPr>
          <p:cNvSpPr/>
          <p:nvPr/>
        </p:nvSpPr>
        <p:spPr bwMode="auto">
          <a:xfrm>
            <a:off x="9916858" y="32552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2" name="Oval 561">
            <a:extLst>
              <a:ext uri="{FF2B5EF4-FFF2-40B4-BE49-F238E27FC236}">
                <a16:creationId xmlns:a16="http://schemas.microsoft.com/office/drawing/2014/main" id="{CFF9B606-811D-47C1-ABAB-F22429502ED4}"/>
              </a:ext>
            </a:extLst>
          </p:cNvPr>
          <p:cNvSpPr/>
          <p:nvPr/>
        </p:nvSpPr>
        <p:spPr bwMode="auto">
          <a:xfrm>
            <a:off x="9944798" y="32628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3" name="Oval 562">
            <a:extLst>
              <a:ext uri="{FF2B5EF4-FFF2-40B4-BE49-F238E27FC236}">
                <a16:creationId xmlns:a16="http://schemas.microsoft.com/office/drawing/2014/main" id="{5901B519-A925-8261-20E0-BED9357B6B68}"/>
              </a:ext>
            </a:extLst>
          </p:cNvPr>
          <p:cNvSpPr/>
          <p:nvPr/>
        </p:nvSpPr>
        <p:spPr bwMode="auto">
          <a:xfrm>
            <a:off x="10048938" y="32882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4" name="Oval 563">
            <a:extLst>
              <a:ext uri="{FF2B5EF4-FFF2-40B4-BE49-F238E27FC236}">
                <a16:creationId xmlns:a16="http://schemas.microsoft.com/office/drawing/2014/main" id="{5976892F-E84E-8299-2A7D-1A3A3D5D63B4}"/>
              </a:ext>
            </a:extLst>
          </p:cNvPr>
          <p:cNvSpPr/>
          <p:nvPr/>
        </p:nvSpPr>
        <p:spPr bwMode="auto">
          <a:xfrm>
            <a:off x="10219118" y="33009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5" name="Oval 564">
            <a:extLst>
              <a:ext uri="{FF2B5EF4-FFF2-40B4-BE49-F238E27FC236}">
                <a16:creationId xmlns:a16="http://schemas.microsoft.com/office/drawing/2014/main" id="{13617D0C-AE89-8EED-CBF7-0FA9E069E083}"/>
              </a:ext>
            </a:extLst>
          </p:cNvPr>
          <p:cNvSpPr/>
          <p:nvPr/>
        </p:nvSpPr>
        <p:spPr bwMode="auto">
          <a:xfrm>
            <a:off x="10241978" y="331873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6" name="Oval 565">
            <a:extLst>
              <a:ext uri="{FF2B5EF4-FFF2-40B4-BE49-F238E27FC236}">
                <a16:creationId xmlns:a16="http://schemas.microsoft.com/office/drawing/2014/main" id="{7152371B-FB1E-0D4F-46E1-C3DAC03427F7}"/>
              </a:ext>
            </a:extLst>
          </p:cNvPr>
          <p:cNvSpPr/>
          <p:nvPr/>
        </p:nvSpPr>
        <p:spPr bwMode="auto">
          <a:xfrm>
            <a:off x="10277538" y="334921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7" name="Oval 566">
            <a:extLst>
              <a:ext uri="{FF2B5EF4-FFF2-40B4-BE49-F238E27FC236}">
                <a16:creationId xmlns:a16="http://schemas.microsoft.com/office/drawing/2014/main" id="{A762DF0B-0B1A-5DE0-EA91-F66550F2A591}"/>
              </a:ext>
            </a:extLst>
          </p:cNvPr>
          <p:cNvSpPr/>
          <p:nvPr/>
        </p:nvSpPr>
        <p:spPr bwMode="auto">
          <a:xfrm>
            <a:off x="10287698" y="3364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8" name="Oval 567">
            <a:extLst>
              <a:ext uri="{FF2B5EF4-FFF2-40B4-BE49-F238E27FC236}">
                <a16:creationId xmlns:a16="http://schemas.microsoft.com/office/drawing/2014/main" id="{4A0975C7-0CD0-EA7D-DB85-D1AA837423F9}"/>
              </a:ext>
            </a:extLst>
          </p:cNvPr>
          <p:cNvSpPr/>
          <p:nvPr/>
        </p:nvSpPr>
        <p:spPr bwMode="auto">
          <a:xfrm>
            <a:off x="10308018" y="33644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9" name="Oval 568">
            <a:extLst>
              <a:ext uri="{FF2B5EF4-FFF2-40B4-BE49-F238E27FC236}">
                <a16:creationId xmlns:a16="http://schemas.microsoft.com/office/drawing/2014/main" id="{03EA873D-F07B-1FA4-F2A1-74AA195DC7AF}"/>
              </a:ext>
            </a:extLst>
          </p:cNvPr>
          <p:cNvSpPr/>
          <p:nvPr/>
        </p:nvSpPr>
        <p:spPr bwMode="auto">
          <a:xfrm>
            <a:off x="10399458" y="34025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0" name="Oval 569">
            <a:extLst>
              <a:ext uri="{FF2B5EF4-FFF2-40B4-BE49-F238E27FC236}">
                <a16:creationId xmlns:a16="http://schemas.microsoft.com/office/drawing/2014/main" id="{6A65BE62-9619-EDC0-9356-02A35BFDE0D8}"/>
              </a:ext>
            </a:extLst>
          </p:cNvPr>
          <p:cNvSpPr/>
          <p:nvPr/>
        </p:nvSpPr>
        <p:spPr bwMode="auto">
          <a:xfrm>
            <a:off x="10551858" y="3402552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1" name="Oval 570">
            <a:extLst>
              <a:ext uri="{FF2B5EF4-FFF2-40B4-BE49-F238E27FC236}">
                <a16:creationId xmlns:a16="http://schemas.microsoft.com/office/drawing/2014/main" id="{9B12A42F-B7B8-0DAA-3270-F22D1D469A38}"/>
              </a:ext>
            </a:extLst>
          </p:cNvPr>
          <p:cNvSpPr/>
          <p:nvPr/>
        </p:nvSpPr>
        <p:spPr bwMode="auto">
          <a:xfrm>
            <a:off x="10636134" y="340939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2" name="Oval 571">
            <a:extLst>
              <a:ext uri="{FF2B5EF4-FFF2-40B4-BE49-F238E27FC236}">
                <a16:creationId xmlns:a16="http://schemas.microsoft.com/office/drawing/2014/main" id="{099482C9-9FD2-9581-8CF1-70B6943C198A}"/>
              </a:ext>
            </a:extLst>
          </p:cNvPr>
          <p:cNvSpPr/>
          <p:nvPr/>
        </p:nvSpPr>
        <p:spPr bwMode="auto">
          <a:xfrm>
            <a:off x="10651374" y="340939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3" name="Oval 572">
            <a:extLst>
              <a:ext uri="{FF2B5EF4-FFF2-40B4-BE49-F238E27FC236}">
                <a16:creationId xmlns:a16="http://schemas.microsoft.com/office/drawing/2014/main" id="{06AE1C85-176F-16AB-06F2-9C19273E582B}"/>
              </a:ext>
            </a:extLst>
          </p:cNvPr>
          <p:cNvSpPr/>
          <p:nvPr/>
        </p:nvSpPr>
        <p:spPr bwMode="auto">
          <a:xfrm>
            <a:off x="10689474" y="340939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4" name="Oval 573">
            <a:extLst>
              <a:ext uri="{FF2B5EF4-FFF2-40B4-BE49-F238E27FC236}">
                <a16:creationId xmlns:a16="http://schemas.microsoft.com/office/drawing/2014/main" id="{0264CF33-A89C-4683-F189-7422B4E58E3E}"/>
              </a:ext>
            </a:extLst>
          </p:cNvPr>
          <p:cNvSpPr/>
          <p:nvPr/>
        </p:nvSpPr>
        <p:spPr bwMode="auto">
          <a:xfrm>
            <a:off x="10758054" y="345511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5" name="Oval 574">
            <a:extLst>
              <a:ext uri="{FF2B5EF4-FFF2-40B4-BE49-F238E27FC236}">
                <a16:creationId xmlns:a16="http://schemas.microsoft.com/office/drawing/2014/main" id="{F0CDC4C2-50F6-EE26-812B-D00C0EB90BF2}"/>
              </a:ext>
            </a:extLst>
          </p:cNvPr>
          <p:cNvSpPr/>
          <p:nvPr/>
        </p:nvSpPr>
        <p:spPr bwMode="auto">
          <a:xfrm>
            <a:off x="10829174" y="345511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80D0167B-EB1E-B4EF-401C-843FF8C83B3B}"/>
              </a:ext>
            </a:extLst>
          </p:cNvPr>
          <p:cNvSpPr/>
          <p:nvPr/>
        </p:nvSpPr>
        <p:spPr bwMode="auto">
          <a:xfrm>
            <a:off x="11014594" y="345511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7" name="Oval 576">
            <a:extLst>
              <a:ext uri="{FF2B5EF4-FFF2-40B4-BE49-F238E27FC236}">
                <a16:creationId xmlns:a16="http://schemas.microsoft.com/office/drawing/2014/main" id="{FDBA54F1-383A-3BD0-5B0E-C21B7103539D}"/>
              </a:ext>
            </a:extLst>
          </p:cNvPr>
          <p:cNvSpPr/>
          <p:nvPr/>
        </p:nvSpPr>
        <p:spPr bwMode="auto">
          <a:xfrm>
            <a:off x="11042534" y="345511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8" name="Oval 577">
            <a:extLst>
              <a:ext uri="{FF2B5EF4-FFF2-40B4-BE49-F238E27FC236}">
                <a16:creationId xmlns:a16="http://schemas.microsoft.com/office/drawing/2014/main" id="{54991384-C77D-D09B-8811-2284B220E43E}"/>
              </a:ext>
            </a:extLst>
          </p:cNvPr>
          <p:cNvSpPr/>
          <p:nvPr/>
        </p:nvSpPr>
        <p:spPr bwMode="auto">
          <a:xfrm>
            <a:off x="11078094" y="345511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79" name="Oval 578">
            <a:extLst>
              <a:ext uri="{FF2B5EF4-FFF2-40B4-BE49-F238E27FC236}">
                <a16:creationId xmlns:a16="http://schemas.microsoft.com/office/drawing/2014/main" id="{E41E8329-1349-329E-2286-34360E1F34FD}"/>
              </a:ext>
            </a:extLst>
          </p:cNvPr>
          <p:cNvSpPr/>
          <p:nvPr/>
        </p:nvSpPr>
        <p:spPr bwMode="auto">
          <a:xfrm>
            <a:off x="11329554" y="345511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0" name="Oval 579">
            <a:extLst>
              <a:ext uri="{FF2B5EF4-FFF2-40B4-BE49-F238E27FC236}">
                <a16:creationId xmlns:a16="http://schemas.microsoft.com/office/drawing/2014/main" id="{5B2104DA-DB32-8E09-91C5-F15A8EFC6F31}"/>
              </a:ext>
            </a:extLst>
          </p:cNvPr>
          <p:cNvSpPr/>
          <p:nvPr/>
        </p:nvSpPr>
        <p:spPr bwMode="auto">
          <a:xfrm>
            <a:off x="11410834" y="3455114"/>
            <a:ext cx="60709" cy="60709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9C166063-1F7B-CAEB-2114-CE63A1FAD36F}"/>
              </a:ext>
            </a:extLst>
          </p:cNvPr>
          <p:cNvGrpSpPr/>
          <p:nvPr/>
        </p:nvGrpSpPr>
        <p:grpSpPr>
          <a:xfrm>
            <a:off x="7147560" y="1840230"/>
            <a:ext cx="4297680" cy="1648460"/>
            <a:chOff x="7147560" y="1516380"/>
            <a:chExt cx="4297680" cy="1648460"/>
          </a:xfrm>
        </p:grpSpPr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5F5E6925-7F75-BEC9-8068-43C33CBEC42D}"/>
                </a:ext>
              </a:extLst>
            </p:cNvPr>
            <p:cNvSpPr/>
            <p:nvPr/>
          </p:nvSpPr>
          <p:spPr bwMode="auto">
            <a:xfrm>
              <a:off x="7147560" y="1516380"/>
              <a:ext cx="2222500" cy="1176020"/>
            </a:xfrm>
            <a:custGeom>
              <a:avLst/>
              <a:gdLst>
                <a:gd name="connsiteX0" fmla="*/ 0 w 2222500"/>
                <a:gd name="connsiteY0" fmla="*/ 0 h 1176020"/>
                <a:gd name="connsiteX1" fmla="*/ 55880 w 2222500"/>
                <a:gd name="connsiteY1" fmla="*/ 0 h 1176020"/>
                <a:gd name="connsiteX2" fmla="*/ 55880 w 2222500"/>
                <a:gd name="connsiteY2" fmla="*/ 12700 h 1176020"/>
                <a:gd name="connsiteX3" fmla="*/ 106680 w 2222500"/>
                <a:gd name="connsiteY3" fmla="*/ 12700 h 1176020"/>
                <a:gd name="connsiteX4" fmla="*/ 106680 w 2222500"/>
                <a:gd name="connsiteY4" fmla="*/ 22860 h 1176020"/>
                <a:gd name="connsiteX5" fmla="*/ 165100 w 2222500"/>
                <a:gd name="connsiteY5" fmla="*/ 22860 h 1176020"/>
                <a:gd name="connsiteX6" fmla="*/ 167640 w 2222500"/>
                <a:gd name="connsiteY6" fmla="*/ 35560 h 1176020"/>
                <a:gd name="connsiteX7" fmla="*/ 231140 w 2222500"/>
                <a:gd name="connsiteY7" fmla="*/ 35560 h 1176020"/>
                <a:gd name="connsiteX8" fmla="*/ 231140 w 2222500"/>
                <a:gd name="connsiteY8" fmla="*/ 139700 h 1176020"/>
                <a:gd name="connsiteX9" fmla="*/ 254000 w 2222500"/>
                <a:gd name="connsiteY9" fmla="*/ 162560 h 1176020"/>
                <a:gd name="connsiteX10" fmla="*/ 254000 w 2222500"/>
                <a:gd name="connsiteY10" fmla="*/ 238760 h 1176020"/>
                <a:gd name="connsiteX11" fmla="*/ 289560 w 2222500"/>
                <a:gd name="connsiteY11" fmla="*/ 238760 h 1176020"/>
                <a:gd name="connsiteX12" fmla="*/ 289560 w 2222500"/>
                <a:gd name="connsiteY12" fmla="*/ 266700 h 1176020"/>
                <a:gd name="connsiteX13" fmla="*/ 378460 w 2222500"/>
                <a:gd name="connsiteY13" fmla="*/ 266700 h 1176020"/>
                <a:gd name="connsiteX14" fmla="*/ 378460 w 2222500"/>
                <a:gd name="connsiteY14" fmla="*/ 284480 h 1176020"/>
                <a:gd name="connsiteX15" fmla="*/ 411480 w 2222500"/>
                <a:gd name="connsiteY15" fmla="*/ 284480 h 1176020"/>
                <a:gd name="connsiteX16" fmla="*/ 411480 w 2222500"/>
                <a:gd name="connsiteY16" fmla="*/ 309880 h 1176020"/>
                <a:gd name="connsiteX17" fmla="*/ 487680 w 2222500"/>
                <a:gd name="connsiteY17" fmla="*/ 309880 h 1176020"/>
                <a:gd name="connsiteX18" fmla="*/ 487680 w 2222500"/>
                <a:gd name="connsiteY18" fmla="*/ 330200 h 1176020"/>
                <a:gd name="connsiteX19" fmla="*/ 525780 w 2222500"/>
                <a:gd name="connsiteY19" fmla="*/ 330200 h 1176020"/>
                <a:gd name="connsiteX20" fmla="*/ 525780 w 2222500"/>
                <a:gd name="connsiteY20" fmla="*/ 363220 h 1176020"/>
                <a:gd name="connsiteX21" fmla="*/ 556260 w 2222500"/>
                <a:gd name="connsiteY21" fmla="*/ 363220 h 1176020"/>
                <a:gd name="connsiteX22" fmla="*/ 556260 w 2222500"/>
                <a:gd name="connsiteY22" fmla="*/ 383540 h 1176020"/>
                <a:gd name="connsiteX23" fmla="*/ 614680 w 2222500"/>
                <a:gd name="connsiteY23" fmla="*/ 383540 h 1176020"/>
                <a:gd name="connsiteX24" fmla="*/ 627380 w 2222500"/>
                <a:gd name="connsiteY24" fmla="*/ 388620 h 1176020"/>
                <a:gd name="connsiteX25" fmla="*/ 779780 w 2222500"/>
                <a:gd name="connsiteY25" fmla="*/ 388620 h 1176020"/>
                <a:gd name="connsiteX26" fmla="*/ 779780 w 2222500"/>
                <a:gd name="connsiteY26" fmla="*/ 439420 h 1176020"/>
                <a:gd name="connsiteX27" fmla="*/ 787400 w 2222500"/>
                <a:gd name="connsiteY27" fmla="*/ 439420 h 1176020"/>
                <a:gd name="connsiteX28" fmla="*/ 787400 w 2222500"/>
                <a:gd name="connsiteY28" fmla="*/ 490220 h 1176020"/>
                <a:gd name="connsiteX29" fmla="*/ 853440 w 2222500"/>
                <a:gd name="connsiteY29" fmla="*/ 490220 h 1176020"/>
                <a:gd name="connsiteX30" fmla="*/ 845820 w 2222500"/>
                <a:gd name="connsiteY30" fmla="*/ 535940 h 1176020"/>
                <a:gd name="connsiteX31" fmla="*/ 906780 w 2222500"/>
                <a:gd name="connsiteY31" fmla="*/ 535940 h 1176020"/>
                <a:gd name="connsiteX32" fmla="*/ 914400 w 2222500"/>
                <a:gd name="connsiteY32" fmla="*/ 543560 h 1176020"/>
                <a:gd name="connsiteX33" fmla="*/ 1049020 w 2222500"/>
                <a:gd name="connsiteY33" fmla="*/ 543560 h 1176020"/>
                <a:gd name="connsiteX34" fmla="*/ 1054100 w 2222500"/>
                <a:gd name="connsiteY34" fmla="*/ 568960 h 1176020"/>
                <a:gd name="connsiteX35" fmla="*/ 1145540 w 2222500"/>
                <a:gd name="connsiteY35" fmla="*/ 568960 h 1176020"/>
                <a:gd name="connsiteX36" fmla="*/ 1145540 w 2222500"/>
                <a:gd name="connsiteY36" fmla="*/ 609600 h 1176020"/>
                <a:gd name="connsiteX37" fmla="*/ 1170940 w 2222500"/>
                <a:gd name="connsiteY37" fmla="*/ 609600 h 1176020"/>
                <a:gd name="connsiteX38" fmla="*/ 1170940 w 2222500"/>
                <a:gd name="connsiteY38" fmla="*/ 657860 h 1176020"/>
                <a:gd name="connsiteX39" fmla="*/ 1198880 w 2222500"/>
                <a:gd name="connsiteY39" fmla="*/ 657860 h 1176020"/>
                <a:gd name="connsiteX40" fmla="*/ 1198880 w 2222500"/>
                <a:gd name="connsiteY40" fmla="*/ 721360 h 1176020"/>
                <a:gd name="connsiteX41" fmla="*/ 1229360 w 2222500"/>
                <a:gd name="connsiteY41" fmla="*/ 721360 h 1176020"/>
                <a:gd name="connsiteX42" fmla="*/ 1229360 w 2222500"/>
                <a:gd name="connsiteY42" fmla="*/ 741680 h 1176020"/>
                <a:gd name="connsiteX43" fmla="*/ 1262380 w 2222500"/>
                <a:gd name="connsiteY43" fmla="*/ 741680 h 1176020"/>
                <a:gd name="connsiteX44" fmla="*/ 1267460 w 2222500"/>
                <a:gd name="connsiteY44" fmla="*/ 749300 h 1176020"/>
                <a:gd name="connsiteX45" fmla="*/ 1305560 w 2222500"/>
                <a:gd name="connsiteY45" fmla="*/ 749300 h 1176020"/>
                <a:gd name="connsiteX46" fmla="*/ 1310640 w 2222500"/>
                <a:gd name="connsiteY46" fmla="*/ 764540 h 1176020"/>
                <a:gd name="connsiteX47" fmla="*/ 1336040 w 2222500"/>
                <a:gd name="connsiteY47" fmla="*/ 764540 h 1176020"/>
                <a:gd name="connsiteX48" fmla="*/ 1336040 w 2222500"/>
                <a:gd name="connsiteY48" fmla="*/ 779780 h 1176020"/>
                <a:gd name="connsiteX49" fmla="*/ 1422400 w 2222500"/>
                <a:gd name="connsiteY49" fmla="*/ 779780 h 1176020"/>
                <a:gd name="connsiteX50" fmla="*/ 1424940 w 2222500"/>
                <a:gd name="connsiteY50" fmla="*/ 800100 h 1176020"/>
                <a:gd name="connsiteX51" fmla="*/ 1496060 w 2222500"/>
                <a:gd name="connsiteY51" fmla="*/ 800100 h 1176020"/>
                <a:gd name="connsiteX52" fmla="*/ 1496060 w 2222500"/>
                <a:gd name="connsiteY52" fmla="*/ 820420 h 1176020"/>
                <a:gd name="connsiteX53" fmla="*/ 1551940 w 2222500"/>
                <a:gd name="connsiteY53" fmla="*/ 820420 h 1176020"/>
                <a:gd name="connsiteX54" fmla="*/ 1551940 w 2222500"/>
                <a:gd name="connsiteY54" fmla="*/ 871220 h 1176020"/>
                <a:gd name="connsiteX55" fmla="*/ 1577340 w 2222500"/>
                <a:gd name="connsiteY55" fmla="*/ 871220 h 1176020"/>
                <a:gd name="connsiteX56" fmla="*/ 1577340 w 2222500"/>
                <a:gd name="connsiteY56" fmla="*/ 944880 h 1176020"/>
                <a:gd name="connsiteX57" fmla="*/ 1678940 w 2222500"/>
                <a:gd name="connsiteY57" fmla="*/ 944880 h 1176020"/>
                <a:gd name="connsiteX58" fmla="*/ 1676400 w 2222500"/>
                <a:gd name="connsiteY58" fmla="*/ 962660 h 1176020"/>
                <a:gd name="connsiteX59" fmla="*/ 1823720 w 2222500"/>
                <a:gd name="connsiteY59" fmla="*/ 962660 h 1176020"/>
                <a:gd name="connsiteX60" fmla="*/ 1823720 w 2222500"/>
                <a:gd name="connsiteY60" fmla="*/ 982980 h 1176020"/>
                <a:gd name="connsiteX61" fmla="*/ 1856740 w 2222500"/>
                <a:gd name="connsiteY61" fmla="*/ 982980 h 1176020"/>
                <a:gd name="connsiteX62" fmla="*/ 1856740 w 2222500"/>
                <a:gd name="connsiteY62" fmla="*/ 1000760 h 1176020"/>
                <a:gd name="connsiteX63" fmla="*/ 1927860 w 2222500"/>
                <a:gd name="connsiteY63" fmla="*/ 1000760 h 1176020"/>
                <a:gd name="connsiteX64" fmla="*/ 1927860 w 2222500"/>
                <a:gd name="connsiteY64" fmla="*/ 1041400 h 1176020"/>
                <a:gd name="connsiteX65" fmla="*/ 1950720 w 2222500"/>
                <a:gd name="connsiteY65" fmla="*/ 1041400 h 1176020"/>
                <a:gd name="connsiteX66" fmla="*/ 1950720 w 2222500"/>
                <a:gd name="connsiteY66" fmla="*/ 1082040 h 1176020"/>
                <a:gd name="connsiteX67" fmla="*/ 1960880 w 2222500"/>
                <a:gd name="connsiteY67" fmla="*/ 1082040 h 1176020"/>
                <a:gd name="connsiteX68" fmla="*/ 1960880 w 2222500"/>
                <a:gd name="connsiteY68" fmla="*/ 1120140 h 1176020"/>
                <a:gd name="connsiteX69" fmla="*/ 1983740 w 2222500"/>
                <a:gd name="connsiteY69" fmla="*/ 1117600 h 1176020"/>
                <a:gd name="connsiteX70" fmla="*/ 2006600 w 2222500"/>
                <a:gd name="connsiteY70" fmla="*/ 1163320 h 1176020"/>
                <a:gd name="connsiteX71" fmla="*/ 2059940 w 2222500"/>
                <a:gd name="connsiteY71" fmla="*/ 1165860 h 1176020"/>
                <a:gd name="connsiteX72" fmla="*/ 2059940 w 2222500"/>
                <a:gd name="connsiteY72" fmla="*/ 1176020 h 1176020"/>
                <a:gd name="connsiteX73" fmla="*/ 2222500 w 2222500"/>
                <a:gd name="connsiteY73" fmla="*/ 1176020 h 117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222500" h="1176020">
                  <a:moveTo>
                    <a:pt x="0" y="0"/>
                  </a:moveTo>
                  <a:lnTo>
                    <a:pt x="55880" y="0"/>
                  </a:lnTo>
                  <a:lnTo>
                    <a:pt x="55880" y="12700"/>
                  </a:lnTo>
                  <a:lnTo>
                    <a:pt x="106680" y="12700"/>
                  </a:lnTo>
                  <a:lnTo>
                    <a:pt x="106680" y="22860"/>
                  </a:lnTo>
                  <a:lnTo>
                    <a:pt x="165100" y="22860"/>
                  </a:lnTo>
                  <a:lnTo>
                    <a:pt x="167640" y="35560"/>
                  </a:lnTo>
                  <a:lnTo>
                    <a:pt x="231140" y="35560"/>
                  </a:lnTo>
                  <a:lnTo>
                    <a:pt x="231140" y="139700"/>
                  </a:lnTo>
                  <a:lnTo>
                    <a:pt x="254000" y="162560"/>
                  </a:lnTo>
                  <a:lnTo>
                    <a:pt x="254000" y="238760"/>
                  </a:lnTo>
                  <a:lnTo>
                    <a:pt x="289560" y="238760"/>
                  </a:lnTo>
                  <a:lnTo>
                    <a:pt x="289560" y="266700"/>
                  </a:lnTo>
                  <a:lnTo>
                    <a:pt x="378460" y="266700"/>
                  </a:lnTo>
                  <a:lnTo>
                    <a:pt x="378460" y="284480"/>
                  </a:lnTo>
                  <a:lnTo>
                    <a:pt x="411480" y="284480"/>
                  </a:lnTo>
                  <a:lnTo>
                    <a:pt x="411480" y="309880"/>
                  </a:lnTo>
                  <a:lnTo>
                    <a:pt x="487680" y="309880"/>
                  </a:lnTo>
                  <a:lnTo>
                    <a:pt x="487680" y="330200"/>
                  </a:lnTo>
                  <a:lnTo>
                    <a:pt x="525780" y="330200"/>
                  </a:lnTo>
                  <a:lnTo>
                    <a:pt x="525780" y="363220"/>
                  </a:lnTo>
                  <a:lnTo>
                    <a:pt x="556260" y="363220"/>
                  </a:lnTo>
                  <a:lnTo>
                    <a:pt x="556260" y="383540"/>
                  </a:lnTo>
                  <a:lnTo>
                    <a:pt x="614680" y="383540"/>
                  </a:lnTo>
                  <a:lnTo>
                    <a:pt x="627380" y="388620"/>
                  </a:lnTo>
                  <a:lnTo>
                    <a:pt x="779780" y="388620"/>
                  </a:lnTo>
                  <a:lnTo>
                    <a:pt x="779780" y="439420"/>
                  </a:lnTo>
                  <a:lnTo>
                    <a:pt x="787400" y="439420"/>
                  </a:lnTo>
                  <a:lnTo>
                    <a:pt x="787400" y="490220"/>
                  </a:lnTo>
                  <a:lnTo>
                    <a:pt x="853440" y="490220"/>
                  </a:lnTo>
                  <a:lnTo>
                    <a:pt x="845820" y="535940"/>
                  </a:lnTo>
                  <a:lnTo>
                    <a:pt x="906780" y="535940"/>
                  </a:lnTo>
                  <a:lnTo>
                    <a:pt x="914400" y="543560"/>
                  </a:lnTo>
                  <a:lnTo>
                    <a:pt x="1049020" y="543560"/>
                  </a:lnTo>
                  <a:lnTo>
                    <a:pt x="1054100" y="568960"/>
                  </a:lnTo>
                  <a:lnTo>
                    <a:pt x="1145540" y="568960"/>
                  </a:lnTo>
                  <a:lnTo>
                    <a:pt x="1145540" y="609600"/>
                  </a:lnTo>
                  <a:lnTo>
                    <a:pt x="1170940" y="609600"/>
                  </a:lnTo>
                  <a:lnTo>
                    <a:pt x="1170940" y="657860"/>
                  </a:lnTo>
                  <a:lnTo>
                    <a:pt x="1198880" y="657860"/>
                  </a:lnTo>
                  <a:lnTo>
                    <a:pt x="1198880" y="721360"/>
                  </a:lnTo>
                  <a:lnTo>
                    <a:pt x="1229360" y="721360"/>
                  </a:lnTo>
                  <a:lnTo>
                    <a:pt x="1229360" y="741680"/>
                  </a:lnTo>
                  <a:lnTo>
                    <a:pt x="1262380" y="741680"/>
                  </a:lnTo>
                  <a:lnTo>
                    <a:pt x="1267460" y="749300"/>
                  </a:lnTo>
                  <a:lnTo>
                    <a:pt x="1305560" y="749300"/>
                  </a:lnTo>
                  <a:lnTo>
                    <a:pt x="1310640" y="764540"/>
                  </a:lnTo>
                  <a:lnTo>
                    <a:pt x="1336040" y="764540"/>
                  </a:lnTo>
                  <a:lnTo>
                    <a:pt x="1336040" y="779780"/>
                  </a:lnTo>
                  <a:lnTo>
                    <a:pt x="1422400" y="779780"/>
                  </a:lnTo>
                  <a:lnTo>
                    <a:pt x="1424940" y="800100"/>
                  </a:lnTo>
                  <a:lnTo>
                    <a:pt x="1496060" y="800100"/>
                  </a:lnTo>
                  <a:lnTo>
                    <a:pt x="1496060" y="820420"/>
                  </a:lnTo>
                  <a:lnTo>
                    <a:pt x="1551940" y="820420"/>
                  </a:lnTo>
                  <a:lnTo>
                    <a:pt x="1551940" y="871220"/>
                  </a:lnTo>
                  <a:lnTo>
                    <a:pt x="1577340" y="871220"/>
                  </a:lnTo>
                  <a:lnTo>
                    <a:pt x="1577340" y="944880"/>
                  </a:lnTo>
                  <a:lnTo>
                    <a:pt x="1678940" y="944880"/>
                  </a:lnTo>
                  <a:lnTo>
                    <a:pt x="1676400" y="962660"/>
                  </a:lnTo>
                  <a:lnTo>
                    <a:pt x="1823720" y="962660"/>
                  </a:lnTo>
                  <a:lnTo>
                    <a:pt x="1823720" y="982980"/>
                  </a:lnTo>
                  <a:lnTo>
                    <a:pt x="1856740" y="982980"/>
                  </a:lnTo>
                  <a:lnTo>
                    <a:pt x="1856740" y="1000760"/>
                  </a:lnTo>
                  <a:lnTo>
                    <a:pt x="1927860" y="1000760"/>
                  </a:lnTo>
                  <a:lnTo>
                    <a:pt x="1927860" y="1041400"/>
                  </a:lnTo>
                  <a:lnTo>
                    <a:pt x="1950720" y="1041400"/>
                  </a:lnTo>
                  <a:lnTo>
                    <a:pt x="1950720" y="1082040"/>
                  </a:lnTo>
                  <a:lnTo>
                    <a:pt x="1960880" y="1082040"/>
                  </a:lnTo>
                  <a:lnTo>
                    <a:pt x="1960880" y="1120140"/>
                  </a:lnTo>
                  <a:lnTo>
                    <a:pt x="1983740" y="1117600"/>
                  </a:lnTo>
                  <a:lnTo>
                    <a:pt x="2006600" y="1163320"/>
                  </a:lnTo>
                  <a:lnTo>
                    <a:pt x="2059940" y="1165860"/>
                  </a:lnTo>
                  <a:lnTo>
                    <a:pt x="2059940" y="1176020"/>
                  </a:lnTo>
                  <a:lnTo>
                    <a:pt x="2222500" y="117602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A67ABCCB-79BA-CA9E-367C-302384655E1B}"/>
                </a:ext>
              </a:extLst>
            </p:cNvPr>
            <p:cNvSpPr/>
            <p:nvPr/>
          </p:nvSpPr>
          <p:spPr bwMode="auto">
            <a:xfrm>
              <a:off x="9367520" y="2689860"/>
              <a:ext cx="2077720" cy="474980"/>
            </a:xfrm>
            <a:custGeom>
              <a:avLst/>
              <a:gdLst>
                <a:gd name="connsiteX0" fmla="*/ 0 w 2077720"/>
                <a:gd name="connsiteY0" fmla="*/ 0 h 474980"/>
                <a:gd name="connsiteX1" fmla="*/ 101600 w 2077720"/>
                <a:gd name="connsiteY1" fmla="*/ 0 h 474980"/>
                <a:gd name="connsiteX2" fmla="*/ 101600 w 2077720"/>
                <a:gd name="connsiteY2" fmla="*/ 43180 h 474980"/>
                <a:gd name="connsiteX3" fmla="*/ 121920 w 2077720"/>
                <a:gd name="connsiteY3" fmla="*/ 43180 h 474980"/>
                <a:gd name="connsiteX4" fmla="*/ 121920 w 2077720"/>
                <a:gd name="connsiteY4" fmla="*/ 73660 h 474980"/>
                <a:gd name="connsiteX5" fmla="*/ 149860 w 2077720"/>
                <a:gd name="connsiteY5" fmla="*/ 73660 h 474980"/>
                <a:gd name="connsiteX6" fmla="*/ 170180 w 2077720"/>
                <a:gd name="connsiteY6" fmla="*/ 106680 h 474980"/>
                <a:gd name="connsiteX7" fmla="*/ 264160 w 2077720"/>
                <a:gd name="connsiteY7" fmla="*/ 106680 h 474980"/>
                <a:gd name="connsiteX8" fmla="*/ 271780 w 2077720"/>
                <a:gd name="connsiteY8" fmla="*/ 121920 h 474980"/>
                <a:gd name="connsiteX9" fmla="*/ 513080 w 2077720"/>
                <a:gd name="connsiteY9" fmla="*/ 121920 h 474980"/>
                <a:gd name="connsiteX10" fmla="*/ 513080 w 2077720"/>
                <a:gd name="connsiteY10" fmla="*/ 170180 h 474980"/>
                <a:gd name="connsiteX11" fmla="*/ 513080 w 2077720"/>
                <a:gd name="connsiteY11" fmla="*/ 218440 h 474980"/>
                <a:gd name="connsiteX12" fmla="*/ 538480 w 2077720"/>
                <a:gd name="connsiteY12" fmla="*/ 218440 h 474980"/>
                <a:gd name="connsiteX13" fmla="*/ 538480 w 2077720"/>
                <a:gd name="connsiteY13" fmla="*/ 251460 h 474980"/>
                <a:gd name="connsiteX14" fmla="*/ 581660 w 2077720"/>
                <a:gd name="connsiteY14" fmla="*/ 251460 h 474980"/>
                <a:gd name="connsiteX15" fmla="*/ 581660 w 2077720"/>
                <a:gd name="connsiteY15" fmla="*/ 289560 h 474980"/>
                <a:gd name="connsiteX16" fmla="*/ 701040 w 2077720"/>
                <a:gd name="connsiteY16" fmla="*/ 289560 h 474980"/>
                <a:gd name="connsiteX17" fmla="*/ 701040 w 2077720"/>
                <a:gd name="connsiteY17" fmla="*/ 307340 h 474980"/>
                <a:gd name="connsiteX18" fmla="*/ 764540 w 2077720"/>
                <a:gd name="connsiteY18" fmla="*/ 307340 h 474980"/>
                <a:gd name="connsiteX19" fmla="*/ 764540 w 2077720"/>
                <a:gd name="connsiteY19" fmla="*/ 307340 h 474980"/>
                <a:gd name="connsiteX20" fmla="*/ 894080 w 2077720"/>
                <a:gd name="connsiteY20" fmla="*/ 307340 h 474980"/>
                <a:gd name="connsiteX21" fmla="*/ 894080 w 2077720"/>
                <a:gd name="connsiteY21" fmla="*/ 342900 h 474980"/>
                <a:gd name="connsiteX22" fmla="*/ 922020 w 2077720"/>
                <a:gd name="connsiteY22" fmla="*/ 342900 h 474980"/>
                <a:gd name="connsiteX23" fmla="*/ 922020 w 2077720"/>
                <a:gd name="connsiteY23" fmla="*/ 363220 h 474980"/>
                <a:gd name="connsiteX24" fmla="*/ 965200 w 2077720"/>
                <a:gd name="connsiteY24" fmla="*/ 363220 h 474980"/>
                <a:gd name="connsiteX25" fmla="*/ 972820 w 2077720"/>
                <a:gd name="connsiteY25" fmla="*/ 393700 h 474980"/>
                <a:gd name="connsiteX26" fmla="*/ 1041400 w 2077720"/>
                <a:gd name="connsiteY26" fmla="*/ 393700 h 474980"/>
                <a:gd name="connsiteX27" fmla="*/ 1041400 w 2077720"/>
                <a:gd name="connsiteY27" fmla="*/ 424180 h 474980"/>
                <a:gd name="connsiteX28" fmla="*/ 1369060 w 2077720"/>
                <a:gd name="connsiteY28" fmla="*/ 424180 h 474980"/>
                <a:gd name="connsiteX29" fmla="*/ 1369060 w 2077720"/>
                <a:gd name="connsiteY29" fmla="*/ 472440 h 474980"/>
                <a:gd name="connsiteX30" fmla="*/ 1394460 w 2077720"/>
                <a:gd name="connsiteY30" fmla="*/ 474980 h 474980"/>
                <a:gd name="connsiteX31" fmla="*/ 2077720 w 2077720"/>
                <a:gd name="connsiteY31" fmla="*/ 474980 h 4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77720" h="474980">
                  <a:moveTo>
                    <a:pt x="0" y="0"/>
                  </a:moveTo>
                  <a:lnTo>
                    <a:pt x="101600" y="0"/>
                  </a:lnTo>
                  <a:lnTo>
                    <a:pt x="101600" y="43180"/>
                  </a:lnTo>
                  <a:lnTo>
                    <a:pt x="121920" y="43180"/>
                  </a:lnTo>
                  <a:lnTo>
                    <a:pt x="121920" y="73660"/>
                  </a:lnTo>
                  <a:lnTo>
                    <a:pt x="149860" y="73660"/>
                  </a:lnTo>
                  <a:lnTo>
                    <a:pt x="170180" y="106680"/>
                  </a:lnTo>
                  <a:lnTo>
                    <a:pt x="264160" y="106680"/>
                  </a:lnTo>
                  <a:lnTo>
                    <a:pt x="271780" y="121920"/>
                  </a:lnTo>
                  <a:lnTo>
                    <a:pt x="513080" y="121920"/>
                  </a:lnTo>
                  <a:lnTo>
                    <a:pt x="513080" y="170180"/>
                  </a:lnTo>
                  <a:lnTo>
                    <a:pt x="513080" y="218440"/>
                  </a:lnTo>
                  <a:lnTo>
                    <a:pt x="538480" y="218440"/>
                  </a:lnTo>
                  <a:lnTo>
                    <a:pt x="538480" y="251460"/>
                  </a:lnTo>
                  <a:lnTo>
                    <a:pt x="581660" y="251460"/>
                  </a:lnTo>
                  <a:lnTo>
                    <a:pt x="581660" y="289560"/>
                  </a:lnTo>
                  <a:lnTo>
                    <a:pt x="701040" y="289560"/>
                  </a:lnTo>
                  <a:lnTo>
                    <a:pt x="701040" y="307340"/>
                  </a:lnTo>
                  <a:lnTo>
                    <a:pt x="764540" y="307340"/>
                  </a:lnTo>
                  <a:lnTo>
                    <a:pt x="764540" y="307340"/>
                  </a:lnTo>
                  <a:lnTo>
                    <a:pt x="894080" y="307340"/>
                  </a:lnTo>
                  <a:lnTo>
                    <a:pt x="894080" y="342900"/>
                  </a:lnTo>
                  <a:lnTo>
                    <a:pt x="922020" y="342900"/>
                  </a:lnTo>
                  <a:lnTo>
                    <a:pt x="922020" y="363220"/>
                  </a:lnTo>
                  <a:lnTo>
                    <a:pt x="965200" y="363220"/>
                  </a:lnTo>
                  <a:lnTo>
                    <a:pt x="972820" y="393700"/>
                  </a:lnTo>
                  <a:lnTo>
                    <a:pt x="1041400" y="393700"/>
                  </a:lnTo>
                  <a:lnTo>
                    <a:pt x="1041400" y="424180"/>
                  </a:lnTo>
                  <a:lnTo>
                    <a:pt x="1369060" y="424180"/>
                  </a:lnTo>
                  <a:lnTo>
                    <a:pt x="1369060" y="472440"/>
                  </a:lnTo>
                  <a:lnTo>
                    <a:pt x="1394460" y="474980"/>
                  </a:lnTo>
                  <a:lnTo>
                    <a:pt x="2077720" y="47498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453845-499D-AA0A-8A32-FAB3B2D2FAE0}"/>
              </a:ext>
            </a:extLst>
          </p:cNvPr>
          <p:cNvSpPr txBox="1"/>
          <p:nvPr/>
        </p:nvSpPr>
        <p:spPr bwMode="auto">
          <a:xfrm>
            <a:off x="6746866" y="2217389"/>
            <a:ext cx="2833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0.8</a:t>
            </a:r>
          </a:p>
        </p:txBody>
      </p:sp>
    </p:spTree>
    <p:extLst>
      <p:ext uri="{BB962C8B-B14F-4D97-AF65-F5344CB8AC3E}">
        <p14:creationId xmlns:p14="http://schemas.microsoft.com/office/powerpoint/2010/main" val="1876121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429870-1455-077E-9B52-CDEACA140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178"/>
          <a:stretch/>
        </p:blipFill>
        <p:spPr>
          <a:xfrm>
            <a:off x="552219" y="1239253"/>
            <a:ext cx="5159959" cy="2946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4CEA1-7842-8A1E-9D61-7C8201F43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0536" y="1239252"/>
            <a:ext cx="6063344" cy="3063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7ABA2D-A090-0B6D-F229-E968C5C57228}"/>
              </a:ext>
            </a:extLst>
          </p:cNvPr>
          <p:cNvSpPr txBox="1"/>
          <p:nvPr/>
        </p:nvSpPr>
        <p:spPr>
          <a:xfrm>
            <a:off x="219937" y="330895"/>
            <a:ext cx="11653255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PSMAfore</a:t>
            </a:r>
            <a:r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Ph 3 evaluating </a:t>
            </a:r>
            <a:r>
              <a:rPr kumimoji="0" lang="en-GB" sz="1867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177</a:t>
            </a:r>
            <a:r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Lu-PSMA-617 vs change in NHA in chemo-naïve, NHA-exposed </a:t>
            </a:r>
            <a:r>
              <a:rPr kumimoji="0" lang="en-GB" sz="1867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mCRPC</a:t>
            </a:r>
            <a:endParaRPr kumimoji="0" lang="en-GB" sz="186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characteristics were as expected for a chemo-naïve </a:t>
            </a:r>
            <a:r>
              <a:rPr kumimoji="0" lang="en-GB" sz="16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mCRPC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 population</a:t>
            </a:r>
            <a:endParaRPr kumimoji="0" lang="en-CA" sz="1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156A88-8292-17F9-39A2-361F3FAB8A1A}"/>
              </a:ext>
            </a:extLst>
          </p:cNvPr>
          <p:cNvGrpSpPr/>
          <p:nvPr/>
        </p:nvGrpSpPr>
        <p:grpSpPr>
          <a:xfrm>
            <a:off x="198120" y="2208115"/>
            <a:ext cx="11993880" cy="3951764"/>
            <a:chOff x="148590" y="1656086"/>
            <a:chExt cx="8995410" cy="29638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9D39B3-A9EC-C4B3-4110-1225DBC2958E}"/>
                </a:ext>
              </a:extLst>
            </p:cNvPr>
            <p:cNvSpPr/>
            <p:nvPr/>
          </p:nvSpPr>
          <p:spPr>
            <a:xfrm>
              <a:off x="414164" y="1656086"/>
              <a:ext cx="1525249" cy="284117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5067B8-57EC-4E64-19A1-1FBBF377BAB4}"/>
                </a:ext>
              </a:extLst>
            </p:cNvPr>
            <p:cNvGrpSpPr/>
            <p:nvPr/>
          </p:nvGrpSpPr>
          <p:grpSpPr>
            <a:xfrm>
              <a:off x="148590" y="1858326"/>
              <a:ext cx="8995410" cy="2761583"/>
              <a:chOff x="148590" y="1858326"/>
              <a:chExt cx="8995410" cy="276158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3AF7EE-099F-A3CD-3298-71403ED98DDE}"/>
                  </a:ext>
                </a:extLst>
              </p:cNvPr>
              <p:cNvSpPr txBox="1"/>
              <p:nvPr/>
            </p:nvSpPr>
            <p:spPr>
              <a:xfrm>
                <a:off x="148591" y="3534997"/>
                <a:ext cx="8995409" cy="108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68</a:t>
                </a: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 PSMA +</a:t>
                </a:r>
                <a:r>
                  <a:rPr kumimoji="0" lang="en-GB" sz="11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ve</a:t>
                </a: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based on whether soft tissue or bone only disease: </a:t>
                </a: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centrally determined visually based on a lesion showing greater intensity compared to background liver;</a:t>
                </a:r>
              </a:p>
              <a:p>
                <a:pPr marL="457189" marR="0" lvl="1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soft tissue disease (with or without bone disease), all of the following 5 requirements must be met for eligibility [68Ga]Ga-PSMA-11 PET positivity in: </a:t>
                </a:r>
              </a:p>
              <a:p>
                <a:pPr marL="1142971" marR="0" lvl="2" indent="-228594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≥1 lesion (osseous or extraosseous) irrespective of size; </a:t>
                </a:r>
              </a:p>
              <a:p>
                <a:pPr marL="1142971" marR="0" lvl="2" indent="-228594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 lymph nodes that measure ≥25 mm in short axis; </a:t>
                </a:r>
              </a:p>
              <a:p>
                <a:pPr marL="1142971" marR="0" lvl="2" indent="-228594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 bone metastases with a soft tissue component ≥10 mm in the longest diameter (PSMA-negative bone metastases without a soft tissue component do not exclude pts); </a:t>
                </a:r>
              </a:p>
              <a:p>
                <a:pPr marL="1142971" marR="0" lvl="2" indent="-228594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 solid organ metastases ≥10 mm in the longest diameter; </a:t>
                </a:r>
              </a:p>
              <a:p>
                <a:pPr marL="1142971" marR="0" lvl="2" indent="-228594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 intraprostatic lesions regardless of size. </a:t>
                </a:r>
              </a:p>
              <a:p>
                <a:pPr marL="457189" marR="0" lvl="1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bone-only disease: ≥1 site of bone involvement must be [68Ga]Ga-PSMA-11 PET positive. </a:t>
                </a:r>
                <a:endParaRPr kumimoji="0" lang="en-CA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62BC7-1C0E-AD83-6212-20BEC6124F53}"/>
                  </a:ext>
                </a:extLst>
              </p:cNvPr>
              <p:cNvSpPr txBox="1"/>
              <p:nvPr/>
            </p:nvSpPr>
            <p:spPr>
              <a:xfrm>
                <a:off x="310925" y="3115838"/>
                <a:ext cx="3028916" cy="376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3" b="1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Note that 505/547 (92%) of patients meet </a:t>
                </a:r>
                <a:br>
                  <a:rPr kumimoji="0" lang="en-GB" sz="1333" b="1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GB" sz="1333" b="1" i="1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68</a:t>
                </a:r>
                <a:r>
                  <a:rPr kumimoji="0" lang="en-GB" sz="1333" b="1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Ga-PSMA-11 screening criteria (see below)</a:t>
                </a:r>
                <a:endParaRPr kumimoji="0" lang="en-CA" sz="1333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Left Bracket 15">
                <a:extLst>
                  <a:ext uri="{FF2B5EF4-FFF2-40B4-BE49-F238E27FC236}">
                    <a16:creationId xmlns:a16="http://schemas.microsoft.com/office/drawing/2014/main" id="{B4091A9D-68F7-6A39-17EA-E953A091A5E9}"/>
                  </a:ext>
                </a:extLst>
              </p:cNvPr>
              <p:cNvSpPr/>
              <p:nvPr/>
            </p:nvSpPr>
            <p:spPr>
              <a:xfrm>
                <a:off x="148590" y="1858326"/>
                <a:ext cx="210185" cy="1466120"/>
              </a:xfrm>
              <a:prstGeom prst="leftBracket">
                <a:avLst/>
              </a:prstGeom>
              <a:ln w="95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571305" y="6570770"/>
            <a:ext cx="54225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O,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lang="en-GB" sz="80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t: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</a:t>
            </a:r>
            <a:r>
              <a:rPr kumimoji="0" lang="en-GB" sz="8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Congre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lang="en-GB" sz="8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n-GB" sz="8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GB" sz="8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-24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en-GB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n-GB" sz="8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id,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in,</a:t>
            </a:r>
            <a:r>
              <a:rPr kumimoji="0" lang="en-GB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lang="en-GB" sz="8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4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10283" y="5021004"/>
            <a:ext cx="5043171" cy="0"/>
          </a:xfrm>
          <a:custGeom>
            <a:avLst/>
            <a:gdLst/>
            <a:ahLst/>
            <a:cxnLst/>
            <a:rect l="l" t="t" r="r" b="b"/>
            <a:pathLst>
              <a:path w="5043170">
                <a:moveTo>
                  <a:pt x="0" y="0"/>
                </a:moveTo>
                <a:lnTo>
                  <a:pt x="5042916" y="0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49908" y="2811204"/>
            <a:ext cx="0" cy="2265045"/>
          </a:xfrm>
          <a:custGeom>
            <a:avLst/>
            <a:gdLst/>
            <a:ahLst/>
            <a:cxnLst/>
            <a:rect l="l" t="t" r="r" b="b"/>
            <a:pathLst>
              <a:path h="2265045">
                <a:moveTo>
                  <a:pt x="0" y="0"/>
                </a:moveTo>
                <a:lnTo>
                  <a:pt x="0" y="2264663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6439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89504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77996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21479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68011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03035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49567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0284" y="461257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4" y="0"/>
                </a:moveTo>
                <a:lnTo>
                  <a:pt x="0" y="0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0284" y="421023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4" y="0"/>
                </a:moveTo>
                <a:lnTo>
                  <a:pt x="0" y="0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10284" y="3801804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4" y="0"/>
                </a:moveTo>
                <a:lnTo>
                  <a:pt x="0" y="0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10284" y="3399467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4" y="0"/>
                </a:moveTo>
                <a:lnTo>
                  <a:pt x="0" y="0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10284" y="299103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4" y="0"/>
                </a:moveTo>
                <a:lnTo>
                  <a:pt x="0" y="0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53455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09971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31464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42972" y="502100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269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8868" y="4920499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490218" y="5092330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5901946" y="5092329"/>
            <a:ext cx="1962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009515" y="5092329"/>
            <a:ext cx="63881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4647" algn="l"/>
              </a:tabLst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	18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3676651" y="5092329"/>
            <a:ext cx="10820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5919" algn="l"/>
                <a:tab pos="898503" algn="l"/>
              </a:tabLst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	12	14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830830" y="5092330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273298" y="5092330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937132" y="5092330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387346" y="5092330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348730" y="5092329"/>
            <a:ext cx="1962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173582" y="2890785"/>
            <a:ext cx="2819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259587" y="3295027"/>
            <a:ext cx="196215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259587" y="4512703"/>
            <a:ext cx="1962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979072" y="3098758"/>
            <a:ext cx="184666" cy="16694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1200" b="0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200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ree</a:t>
            </a:r>
            <a:r>
              <a:rPr kumimoji="0" sz="1200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</a:t>
            </a: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1200" b="0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200" b="0" i="0" u="none" strike="noStrike" kern="1200" cap="none" spc="-3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</a:p>
        </p:txBody>
      </p:sp>
      <p:sp>
        <p:nvSpPr>
          <p:cNvPr id="38" name="object 38"/>
          <p:cNvSpPr/>
          <p:nvPr/>
        </p:nvSpPr>
        <p:spPr>
          <a:xfrm>
            <a:off x="1549908" y="2995608"/>
            <a:ext cx="4525011" cy="1519555"/>
          </a:xfrm>
          <a:custGeom>
            <a:avLst/>
            <a:gdLst/>
            <a:ahLst/>
            <a:cxnLst/>
            <a:rect l="l" t="t" r="r" b="b"/>
            <a:pathLst>
              <a:path w="4525010" h="1519554">
                <a:moveTo>
                  <a:pt x="0" y="0"/>
                </a:moveTo>
                <a:lnTo>
                  <a:pt x="182498" y="0"/>
                </a:lnTo>
                <a:lnTo>
                  <a:pt x="182498" y="20065"/>
                </a:lnTo>
                <a:lnTo>
                  <a:pt x="350011" y="20065"/>
                </a:lnTo>
                <a:lnTo>
                  <a:pt x="350011" y="27431"/>
                </a:lnTo>
                <a:lnTo>
                  <a:pt x="375030" y="27431"/>
                </a:lnTo>
                <a:lnTo>
                  <a:pt x="375030" y="35687"/>
                </a:lnTo>
                <a:lnTo>
                  <a:pt x="389128" y="35687"/>
                </a:lnTo>
                <a:lnTo>
                  <a:pt x="389128" y="47498"/>
                </a:lnTo>
                <a:lnTo>
                  <a:pt x="446659" y="47498"/>
                </a:lnTo>
                <a:lnTo>
                  <a:pt x="446659" y="54863"/>
                </a:lnTo>
                <a:lnTo>
                  <a:pt x="468248" y="54863"/>
                </a:lnTo>
                <a:lnTo>
                  <a:pt x="468248" y="74929"/>
                </a:lnTo>
                <a:lnTo>
                  <a:pt x="482472" y="74929"/>
                </a:lnTo>
                <a:lnTo>
                  <a:pt x="482472" y="90424"/>
                </a:lnTo>
                <a:lnTo>
                  <a:pt x="489077" y="90424"/>
                </a:lnTo>
                <a:lnTo>
                  <a:pt x="489077" y="102362"/>
                </a:lnTo>
                <a:lnTo>
                  <a:pt x="496697" y="102362"/>
                </a:lnTo>
                <a:lnTo>
                  <a:pt x="496697" y="109600"/>
                </a:lnTo>
                <a:lnTo>
                  <a:pt x="514096" y="109600"/>
                </a:lnTo>
                <a:lnTo>
                  <a:pt x="514096" y="145287"/>
                </a:lnTo>
                <a:lnTo>
                  <a:pt x="521589" y="145287"/>
                </a:lnTo>
                <a:lnTo>
                  <a:pt x="521589" y="184530"/>
                </a:lnTo>
                <a:lnTo>
                  <a:pt x="528319" y="184530"/>
                </a:lnTo>
                <a:lnTo>
                  <a:pt x="528319" y="203708"/>
                </a:lnTo>
                <a:lnTo>
                  <a:pt x="535812" y="203708"/>
                </a:lnTo>
                <a:lnTo>
                  <a:pt x="535812" y="231139"/>
                </a:lnTo>
                <a:lnTo>
                  <a:pt x="557529" y="231139"/>
                </a:lnTo>
                <a:lnTo>
                  <a:pt x="557529" y="239394"/>
                </a:lnTo>
                <a:lnTo>
                  <a:pt x="564134" y="239394"/>
                </a:lnTo>
                <a:lnTo>
                  <a:pt x="564134" y="258572"/>
                </a:lnTo>
                <a:lnTo>
                  <a:pt x="571627" y="258572"/>
                </a:lnTo>
                <a:lnTo>
                  <a:pt x="571627" y="266826"/>
                </a:lnTo>
                <a:lnTo>
                  <a:pt x="578358" y="266826"/>
                </a:lnTo>
                <a:lnTo>
                  <a:pt x="578358" y="278638"/>
                </a:lnTo>
                <a:lnTo>
                  <a:pt x="599947" y="278638"/>
                </a:lnTo>
                <a:lnTo>
                  <a:pt x="599947" y="294259"/>
                </a:lnTo>
                <a:lnTo>
                  <a:pt x="607441" y="294259"/>
                </a:lnTo>
                <a:lnTo>
                  <a:pt x="607441" y="306069"/>
                </a:lnTo>
                <a:lnTo>
                  <a:pt x="635761" y="306069"/>
                </a:lnTo>
                <a:lnTo>
                  <a:pt x="635761" y="313436"/>
                </a:lnTo>
                <a:lnTo>
                  <a:pt x="682497" y="313436"/>
                </a:lnTo>
                <a:lnTo>
                  <a:pt x="682497" y="325247"/>
                </a:lnTo>
                <a:lnTo>
                  <a:pt x="703325" y="325247"/>
                </a:lnTo>
                <a:lnTo>
                  <a:pt x="703325" y="333501"/>
                </a:lnTo>
                <a:lnTo>
                  <a:pt x="739140" y="333501"/>
                </a:lnTo>
                <a:lnTo>
                  <a:pt x="739140" y="340740"/>
                </a:lnTo>
                <a:lnTo>
                  <a:pt x="746633" y="340740"/>
                </a:lnTo>
                <a:lnTo>
                  <a:pt x="746633" y="352678"/>
                </a:lnTo>
                <a:lnTo>
                  <a:pt x="760729" y="352678"/>
                </a:lnTo>
                <a:lnTo>
                  <a:pt x="760729" y="360934"/>
                </a:lnTo>
                <a:lnTo>
                  <a:pt x="768349" y="360934"/>
                </a:lnTo>
                <a:lnTo>
                  <a:pt x="768349" y="371855"/>
                </a:lnTo>
                <a:lnTo>
                  <a:pt x="807466" y="371855"/>
                </a:lnTo>
                <a:lnTo>
                  <a:pt x="807466" y="380111"/>
                </a:lnTo>
                <a:lnTo>
                  <a:pt x="828293" y="380111"/>
                </a:lnTo>
                <a:lnTo>
                  <a:pt x="828293" y="388365"/>
                </a:lnTo>
                <a:lnTo>
                  <a:pt x="893317" y="388365"/>
                </a:lnTo>
                <a:lnTo>
                  <a:pt x="893317" y="399288"/>
                </a:lnTo>
                <a:lnTo>
                  <a:pt x="914146" y="399288"/>
                </a:lnTo>
                <a:lnTo>
                  <a:pt x="914146" y="407542"/>
                </a:lnTo>
                <a:lnTo>
                  <a:pt x="921639" y="407542"/>
                </a:lnTo>
                <a:lnTo>
                  <a:pt x="921639" y="419353"/>
                </a:lnTo>
                <a:lnTo>
                  <a:pt x="928242" y="419353"/>
                </a:lnTo>
                <a:lnTo>
                  <a:pt x="928242" y="426719"/>
                </a:lnTo>
                <a:lnTo>
                  <a:pt x="953261" y="426719"/>
                </a:lnTo>
                <a:lnTo>
                  <a:pt x="953261" y="434848"/>
                </a:lnTo>
                <a:lnTo>
                  <a:pt x="968247" y="434848"/>
                </a:lnTo>
                <a:lnTo>
                  <a:pt x="968247" y="446786"/>
                </a:lnTo>
                <a:lnTo>
                  <a:pt x="974979" y="446786"/>
                </a:lnTo>
                <a:lnTo>
                  <a:pt x="974979" y="465963"/>
                </a:lnTo>
                <a:lnTo>
                  <a:pt x="982472" y="465963"/>
                </a:lnTo>
                <a:lnTo>
                  <a:pt x="982472" y="481456"/>
                </a:lnTo>
                <a:lnTo>
                  <a:pt x="1074928" y="481456"/>
                </a:lnTo>
                <a:lnTo>
                  <a:pt x="1074928" y="493394"/>
                </a:lnTo>
                <a:lnTo>
                  <a:pt x="1107440" y="493394"/>
                </a:lnTo>
                <a:lnTo>
                  <a:pt x="1107440" y="501650"/>
                </a:lnTo>
                <a:lnTo>
                  <a:pt x="1274953" y="501650"/>
                </a:lnTo>
                <a:lnTo>
                  <a:pt x="1274953" y="513461"/>
                </a:lnTo>
                <a:lnTo>
                  <a:pt x="1296542" y="513461"/>
                </a:lnTo>
                <a:lnTo>
                  <a:pt x="1296542" y="520826"/>
                </a:lnTo>
                <a:lnTo>
                  <a:pt x="1303273" y="520826"/>
                </a:lnTo>
                <a:lnTo>
                  <a:pt x="1303273" y="532638"/>
                </a:lnTo>
                <a:lnTo>
                  <a:pt x="1310767" y="532638"/>
                </a:lnTo>
                <a:lnTo>
                  <a:pt x="1310767" y="548259"/>
                </a:lnTo>
                <a:lnTo>
                  <a:pt x="1324991" y="548259"/>
                </a:lnTo>
                <a:lnTo>
                  <a:pt x="1324991" y="568325"/>
                </a:lnTo>
                <a:lnTo>
                  <a:pt x="1332484" y="568325"/>
                </a:lnTo>
                <a:lnTo>
                  <a:pt x="1332484" y="580136"/>
                </a:lnTo>
                <a:lnTo>
                  <a:pt x="1339087" y="580136"/>
                </a:lnTo>
                <a:lnTo>
                  <a:pt x="1339087" y="599313"/>
                </a:lnTo>
                <a:lnTo>
                  <a:pt x="1346580" y="599313"/>
                </a:lnTo>
                <a:lnTo>
                  <a:pt x="1346580" y="618489"/>
                </a:lnTo>
                <a:lnTo>
                  <a:pt x="1353311" y="618489"/>
                </a:lnTo>
                <a:lnTo>
                  <a:pt x="1353311" y="626744"/>
                </a:lnTo>
                <a:lnTo>
                  <a:pt x="1360805" y="626744"/>
                </a:lnTo>
                <a:lnTo>
                  <a:pt x="1360805" y="645922"/>
                </a:lnTo>
                <a:lnTo>
                  <a:pt x="1368298" y="645922"/>
                </a:lnTo>
                <a:lnTo>
                  <a:pt x="1368298" y="657860"/>
                </a:lnTo>
                <a:lnTo>
                  <a:pt x="1374902" y="657860"/>
                </a:lnTo>
                <a:lnTo>
                  <a:pt x="1374902" y="666114"/>
                </a:lnTo>
                <a:lnTo>
                  <a:pt x="1449959" y="666114"/>
                </a:lnTo>
                <a:lnTo>
                  <a:pt x="1449959" y="677926"/>
                </a:lnTo>
                <a:lnTo>
                  <a:pt x="1464055" y="677926"/>
                </a:lnTo>
                <a:lnTo>
                  <a:pt x="1464055" y="685291"/>
                </a:lnTo>
                <a:lnTo>
                  <a:pt x="1485773" y="685291"/>
                </a:lnTo>
                <a:lnTo>
                  <a:pt x="1485773" y="697102"/>
                </a:lnTo>
                <a:lnTo>
                  <a:pt x="1507362" y="697102"/>
                </a:lnTo>
                <a:lnTo>
                  <a:pt x="1507362" y="705358"/>
                </a:lnTo>
                <a:lnTo>
                  <a:pt x="1528191" y="705358"/>
                </a:lnTo>
                <a:lnTo>
                  <a:pt x="1528191" y="716279"/>
                </a:lnTo>
                <a:lnTo>
                  <a:pt x="1560703" y="716279"/>
                </a:lnTo>
                <a:lnTo>
                  <a:pt x="1560703" y="724535"/>
                </a:lnTo>
                <a:lnTo>
                  <a:pt x="1660778" y="724535"/>
                </a:lnTo>
                <a:lnTo>
                  <a:pt x="1660778" y="736473"/>
                </a:lnTo>
                <a:lnTo>
                  <a:pt x="1699894" y="736473"/>
                </a:lnTo>
                <a:lnTo>
                  <a:pt x="1699894" y="743712"/>
                </a:lnTo>
                <a:lnTo>
                  <a:pt x="1757426" y="743712"/>
                </a:lnTo>
                <a:lnTo>
                  <a:pt x="1757426" y="763777"/>
                </a:lnTo>
                <a:lnTo>
                  <a:pt x="1764029" y="763777"/>
                </a:lnTo>
                <a:lnTo>
                  <a:pt x="1764029" y="775715"/>
                </a:lnTo>
                <a:lnTo>
                  <a:pt x="1821561" y="775715"/>
                </a:lnTo>
                <a:lnTo>
                  <a:pt x="1821561" y="782954"/>
                </a:lnTo>
                <a:lnTo>
                  <a:pt x="1835784" y="782954"/>
                </a:lnTo>
                <a:lnTo>
                  <a:pt x="1835784" y="794892"/>
                </a:lnTo>
                <a:lnTo>
                  <a:pt x="1910714" y="794892"/>
                </a:lnTo>
                <a:lnTo>
                  <a:pt x="1910714" y="806830"/>
                </a:lnTo>
                <a:lnTo>
                  <a:pt x="1918207" y="806830"/>
                </a:lnTo>
                <a:lnTo>
                  <a:pt x="1918207" y="818641"/>
                </a:lnTo>
                <a:lnTo>
                  <a:pt x="1924939" y="818641"/>
                </a:lnTo>
                <a:lnTo>
                  <a:pt x="1924939" y="826008"/>
                </a:lnTo>
                <a:lnTo>
                  <a:pt x="1932431" y="826008"/>
                </a:lnTo>
                <a:lnTo>
                  <a:pt x="1932431" y="837818"/>
                </a:lnTo>
                <a:lnTo>
                  <a:pt x="1960752" y="837818"/>
                </a:lnTo>
                <a:lnTo>
                  <a:pt x="1960752" y="849756"/>
                </a:lnTo>
                <a:lnTo>
                  <a:pt x="2043176" y="849756"/>
                </a:lnTo>
                <a:lnTo>
                  <a:pt x="2043176" y="865251"/>
                </a:lnTo>
                <a:lnTo>
                  <a:pt x="2071496" y="865251"/>
                </a:lnTo>
                <a:lnTo>
                  <a:pt x="2071496" y="877062"/>
                </a:lnTo>
                <a:lnTo>
                  <a:pt x="2128266" y="877062"/>
                </a:lnTo>
                <a:lnTo>
                  <a:pt x="2128266" y="889000"/>
                </a:lnTo>
                <a:lnTo>
                  <a:pt x="2357374" y="889000"/>
                </a:lnTo>
                <a:lnTo>
                  <a:pt x="2357374" y="904493"/>
                </a:lnTo>
                <a:lnTo>
                  <a:pt x="2474849" y="904493"/>
                </a:lnTo>
                <a:lnTo>
                  <a:pt x="2474849" y="920114"/>
                </a:lnTo>
                <a:lnTo>
                  <a:pt x="2510663" y="920114"/>
                </a:lnTo>
                <a:lnTo>
                  <a:pt x="2510663" y="931926"/>
                </a:lnTo>
                <a:lnTo>
                  <a:pt x="2532379" y="931926"/>
                </a:lnTo>
                <a:lnTo>
                  <a:pt x="2532379" y="947419"/>
                </a:lnTo>
                <a:lnTo>
                  <a:pt x="2560701" y="947419"/>
                </a:lnTo>
                <a:lnTo>
                  <a:pt x="2560701" y="959357"/>
                </a:lnTo>
                <a:lnTo>
                  <a:pt x="2574797" y="959357"/>
                </a:lnTo>
                <a:lnTo>
                  <a:pt x="2574797" y="974851"/>
                </a:lnTo>
                <a:lnTo>
                  <a:pt x="2585719" y="974851"/>
                </a:lnTo>
                <a:lnTo>
                  <a:pt x="2585719" y="990472"/>
                </a:lnTo>
                <a:lnTo>
                  <a:pt x="2664079" y="990472"/>
                </a:lnTo>
                <a:lnTo>
                  <a:pt x="2664079" y="1006856"/>
                </a:lnTo>
                <a:lnTo>
                  <a:pt x="2678176" y="1006856"/>
                </a:lnTo>
                <a:lnTo>
                  <a:pt x="2678176" y="1022350"/>
                </a:lnTo>
                <a:lnTo>
                  <a:pt x="2760726" y="1022350"/>
                </a:lnTo>
                <a:lnTo>
                  <a:pt x="2760726" y="1037970"/>
                </a:lnTo>
                <a:lnTo>
                  <a:pt x="2810637" y="1037970"/>
                </a:lnTo>
                <a:lnTo>
                  <a:pt x="2810637" y="1057147"/>
                </a:lnTo>
                <a:lnTo>
                  <a:pt x="3132328" y="1057147"/>
                </a:lnTo>
                <a:lnTo>
                  <a:pt x="3132328" y="1077214"/>
                </a:lnTo>
                <a:lnTo>
                  <a:pt x="3160649" y="1077214"/>
                </a:lnTo>
                <a:lnTo>
                  <a:pt x="3160649" y="1100074"/>
                </a:lnTo>
                <a:lnTo>
                  <a:pt x="3185667" y="1100074"/>
                </a:lnTo>
                <a:lnTo>
                  <a:pt x="3185667" y="1127506"/>
                </a:lnTo>
                <a:lnTo>
                  <a:pt x="3207384" y="1127506"/>
                </a:lnTo>
                <a:lnTo>
                  <a:pt x="3207384" y="1151255"/>
                </a:lnTo>
                <a:lnTo>
                  <a:pt x="3213989" y="1151255"/>
                </a:lnTo>
                <a:lnTo>
                  <a:pt x="3213989" y="1182243"/>
                </a:lnTo>
                <a:lnTo>
                  <a:pt x="3228213" y="1182243"/>
                </a:lnTo>
                <a:lnTo>
                  <a:pt x="3228213" y="1209675"/>
                </a:lnTo>
                <a:lnTo>
                  <a:pt x="3785616" y="1209675"/>
                </a:lnTo>
                <a:lnTo>
                  <a:pt x="3785616" y="1252601"/>
                </a:lnTo>
                <a:lnTo>
                  <a:pt x="3799840" y="1252601"/>
                </a:lnTo>
                <a:lnTo>
                  <a:pt x="3799840" y="1296543"/>
                </a:lnTo>
                <a:lnTo>
                  <a:pt x="3821429" y="1296543"/>
                </a:lnTo>
                <a:lnTo>
                  <a:pt x="3821429" y="1394206"/>
                </a:lnTo>
                <a:lnTo>
                  <a:pt x="4363974" y="1394206"/>
                </a:lnTo>
                <a:lnTo>
                  <a:pt x="4363974" y="1456436"/>
                </a:lnTo>
                <a:lnTo>
                  <a:pt x="4378070" y="1456436"/>
                </a:lnTo>
                <a:lnTo>
                  <a:pt x="4378070" y="1519427"/>
                </a:lnTo>
                <a:lnTo>
                  <a:pt x="4524756" y="1519427"/>
                </a:lnTo>
              </a:path>
            </a:pathLst>
          </a:custGeom>
          <a:ln w="20637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49909" y="2995607"/>
            <a:ext cx="128271" cy="0"/>
          </a:xfrm>
          <a:custGeom>
            <a:avLst/>
            <a:gdLst/>
            <a:ahLst/>
            <a:cxnLst/>
            <a:rect l="l" t="t" r="r" b="b"/>
            <a:pathLst>
              <a:path w="128269">
                <a:moveTo>
                  <a:pt x="0" y="0"/>
                </a:moveTo>
                <a:lnTo>
                  <a:pt x="128015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20595" y="2995609"/>
            <a:ext cx="111760" cy="17145"/>
          </a:xfrm>
          <a:custGeom>
            <a:avLst/>
            <a:gdLst/>
            <a:ahLst/>
            <a:cxnLst/>
            <a:rect l="l" t="t" r="r" b="b"/>
            <a:pathLst>
              <a:path w="111760" h="17144">
                <a:moveTo>
                  <a:pt x="0" y="0"/>
                </a:moveTo>
                <a:lnTo>
                  <a:pt x="50165" y="0"/>
                </a:lnTo>
                <a:lnTo>
                  <a:pt x="50165" y="8381"/>
                </a:lnTo>
                <a:lnTo>
                  <a:pt x="78612" y="8381"/>
                </a:lnTo>
                <a:lnTo>
                  <a:pt x="78612" y="16763"/>
                </a:lnTo>
                <a:lnTo>
                  <a:pt x="111252" y="16763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874521" y="3012372"/>
            <a:ext cx="58419" cy="81280"/>
          </a:xfrm>
          <a:custGeom>
            <a:avLst/>
            <a:gdLst/>
            <a:ahLst/>
            <a:cxnLst/>
            <a:rect l="l" t="t" r="r" b="b"/>
            <a:pathLst>
              <a:path w="58419" h="81280">
                <a:moveTo>
                  <a:pt x="0" y="0"/>
                </a:moveTo>
                <a:lnTo>
                  <a:pt x="18415" y="0"/>
                </a:lnTo>
                <a:lnTo>
                  <a:pt x="18415" y="10922"/>
                </a:lnTo>
                <a:lnTo>
                  <a:pt x="25146" y="10922"/>
                </a:lnTo>
                <a:lnTo>
                  <a:pt x="25146" y="19050"/>
                </a:lnTo>
                <a:lnTo>
                  <a:pt x="50418" y="19050"/>
                </a:lnTo>
                <a:lnTo>
                  <a:pt x="50418" y="46227"/>
                </a:lnTo>
                <a:lnTo>
                  <a:pt x="57912" y="46227"/>
                </a:lnTo>
                <a:lnTo>
                  <a:pt x="57912" y="80772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959864" y="3109907"/>
            <a:ext cx="40005" cy="97791"/>
          </a:xfrm>
          <a:custGeom>
            <a:avLst/>
            <a:gdLst/>
            <a:ahLst/>
            <a:cxnLst/>
            <a:rect l="l" t="t" r="r" b="b"/>
            <a:pathLst>
              <a:path w="40005" h="97789">
                <a:moveTo>
                  <a:pt x="0" y="0"/>
                </a:moveTo>
                <a:lnTo>
                  <a:pt x="0" y="3683"/>
                </a:lnTo>
                <a:lnTo>
                  <a:pt x="7619" y="3683"/>
                </a:lnTo>
                <a:lnTo>
                  <a:pt x="7619" y="50164"/>
                </a:lnTo>
                <a:lnTo>
                  <a:pt x="21971" y="50164"/>
                </a:lnTo>
                <a:lnTo>
                  <a:pt x="21971" y="70230"/>
                </a:lnTo>
                <a:lnTo>
                  <a:pt x="28702" y="70230"/>
                </a:lnTo>
                <a:lnTo>
                  <a:pt x="28702" y="97536"/>
                </a:lnTo>
                <a:lnTo>
                  <a:pt x="39624" y="97536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010156" y="3242496"/>
            <a:ext cx="10795" cy="129539"/>
          </a:xfrm>
          <a:custGeom>
            <a:avLst/>
            <a:gdLst/>
            <a:ahLst/>
            <a:cxnLst/>
            <a:rect l="l" t="t" r="r" b="b"/>
            <a:pathLst>
              <a:path w="10794" h="129539">
                <a:moveTo>
                  <a:pt x="0" y="0"/>
                </a:moveTo>
                <a:lnTo>
                  <a:pt x="0" y="66548"/>
                </a:lnTo>
                <a:lnTo>
                  <a:pt x="7366" y="66548"/>
                </a:lnTo>
                <a:lnTo>
                  <a:pt x="7366" y="129539"/>
                </a:lnTo>
                <a:lnTo>
                  <a:pt x="10668" y="129539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028444" y="3411660"/>
            <a:ext cx="35560" cy="100965"/>
          </a:xfrm>
          <a:custGeom>
            <a:avLst/>
            <a:gdLst/>
            <a:ahLst/>
            <a:cxnLst/>
            <a:rect l="l" t="t" r="r" b="b"/>
            <a:pathLst>
              <a:path w="35560" h="100964">
                <a:moveTo>
                  <a:pt x="0" y="0"/>
                </a:moveTo>
                <a:lnTo>
                  <a:pt x="4063" y="0"/>
                </a:lnTo>
                <a:lnTo>
                  <a:pt x="4063" y="7238"/>
                </a:lnTo>
                <a:lnTo>
                  <a:pt x="10541" y="7238"/>
                </a:lnTo>
                <a:lnTo>
                  <a:pt x="10541" y="34416"/>
                </a:lnTo>
                <a:lnTo>
                  <a:pt x="17906" y="34416"/>
                </a:lnTo>
                <a:lnTo>
                  <a:pt x="17906" y="54356"/>
                </a:lnTo>
                <a:lnTo>
                  <a:pt x="24511" y="54356"/>
                </a:lnTo>
                <a:lnTo>
                  <a:pt x="24511" y="73406"/>
                </a:lnTo>
                <a:lnTo>
                  <a:pt x="35051" y="73406"/>
                </a:lnTo>
                <a:lnTo>
                  <a:pt x="35051" y="100584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071117" y="3551869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0" y="0"/>
                </a:moveTo>
                <a:lnTo>
                  <a:pt x="0" y="7365"/>
                </a:lnTo>
                <a:lnTo>
                  <a:pt x="6603" y="7365"/>
                </a:lnTo>
                <a:lnTo>
                  <a:pt x="6603" y="43179"/>
                </a:lnTo>
                <a:lnTo>
                  <a:pt x="21716" y="43179"/>
                </a:lnTo>
                <a:lnTo>
                  <a:pt x="21716" y="55117"/>
                </a:lnTo>
                <a:lnTo>
                  <a:pt x="64134" y="55117"/>
                </a:lnTo>
                <a:lnTo>
                  <a:pt x="64134" y="62483"/>
                </a:lnTo>
                <a:lnTo>
                  <a:pt x="71627" y="62483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174749" y="3621972"/>
            <a:ext cx="114300" cy="20320"/>
          </a:xfrm>
          <a:custGeom>
            <a:avLst/>
            <a:gdLst/>
            <a:ahLst/>
            <a:cxnLst/>
            <a:rect l="l" t="t" r="r" b="b"/>
            <a:pathLst>
              <a:path w="114300" h="20320">
                <a:moveTo>
                  <a:pt x="0" y="0"/>
                </a:moveTo>
                <a:lnTo>
                  <a:pt x="3301" y="0"/>
                </a:lnTo>
                <a:lnTo>
                  <a:pt x="3301" y="12319"/>
                </a:lnTo>
                <a:lnTo>
                  <a:pt x="57531" y="12319"/>
                </a:lnTo>
                <a:lnTo>
                  <a:pt x="57531" y="19812"/>
                </a:lnTo>
                <a:lnTo>
                  <a:pt x="114300" y="19812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331721" y="3641785"/>
            <a:ext cx="56515" cy="78105"/>
          </a:xfrm>
          <a:custGeom>
            <a:avLst/>
            <a:gdLst/>
            <a:ahLst/>
            <a:cxnLst/>
            <a:rect l="l" t="t" r="r" b="b"/>
            <a:pathLst>
              <a:path w="56514" h="78104">
                <a:moveTo>
                  <a:pt x="0" y="0"/>
                </a:moveTo>
                <a:lnTo>
                  <a:pt x="6604" y="0"/>
                </a:lnTo>
                <a:lnTo>
                  <a:pt x="6604" y="11811"/>
                </a:lnTo>
                <a:lnTo>
                  <a:pt x="24892" y="11811"/>
                </a:lnTo>
                <a:lnTo>
                  <a:pt x="24892" y="19938"/>
                </a:lnTo>
                <a:lnTo>
                  <a:pt x="31496" y="19938"/>
                </a:lnTo>
                <a:lnTo>
                  <a:pt x="31496" y="27050"/>
                </a:lnTo>
                <a:lnTo>
                  <a:pt x="38988" y="27050"/>
                </a:lnTo>
                <a:lnTo>
                  <a:pt x="38988" y="38862"/>
                </a:lnTo>
                <a:lnTo>
                  <a:pt x="45593" y="38862"/>
                </a:lnTo>
                <a:lnTo>
                  <a:pt x="45593" y="58800"/>
                </a:lnTo>
                <a:lnTo>
                  <a:pt x="53086" y="58800"/>
                </a:lnTo>
                <a:lnTo>
                  <a:pt x="53086" y="77724"/>
                </a:lnTo>
                <a:lnTo>
                  <a:pt x="56387" y="77724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414017" y="3739321"/>
            <a:ext cx="43180" cy="94615"/>
          </a:xfrm>
          <a:custGeom>
            <a:avLst/>
            <a:gdLst/>
            <a:ahLst/>
            <a:cxnLst/>
            <a:rect l="l" t="t" r="r" b="b"/>
            <a:pathLst>
              <a:path w="43180" h="94614">
                <a:moveTo>
                  <a:pt x="0" y="0"/>
                </a:moveTo>
                <a:lnTo>
                  <a:pt x="0" y="8254"/>
                </a:lnTo>
                <a:lnTo>
                  <a:pt x="7365" y="8254"/>
                </a:lnTo>
                <a:lnTo>
                  <a:pt x="7365" y="16510"/>
                </a:lnTo>
                <a:lnTo>
                  <a:pt x="13969" y="16510"/>
                </a:lnTo>
                <a:lnTo>
                  <a:pt x="13969" y="27559"/>
                </a:lnTo>
                <a:lnTo>
                  <a:pt x="21335" y="27559"/>
                </a:lnTo>
                <a:lnTo>
                  <a:pt x="21335" y="66928"/>
                </a:lnTo>
                <a:lnTo>
                  <a:pt x="35306" y="66928"/>
                </a:lnTo>
                <a:lnTo>
                  <a:pt x="35306" y="87122"/>
                </a:lnTo>
                <a:lnTo>
                  <a:pt x="42671" y="87122"/>
                </a:lnTo>
                <a:lnTo>
                  <a:pt x="42671" y="94487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478023" y="3856669"/>
            <a:ext cx="96520" cy="36831"/>
          </a:xfrm>
          <a:custGeom>
            <a:avLst/>
            <a:gdLst/>
            <a:ahLst/>
            <a:cxnLst/>
            <a:rect l="l" t="t" r="r" b="b"/>
            <a:pathLst>
              <a:path w="96519" h="36829">
                <a:moveTo>
                  <a:pt x="0" y="0"/>
                </a:moveTo>
                <a:lnTo>
                  <a:pt x="0" y="16001"/>
                </a:lnTo>
                <a:lnTo>
                  <a:pt x="7493" y="16001"/>
                </a:lnTo>
                <a:lnTo>
                  <a:pt x="7493" y="28193"/>
                </a:lnTo>
                <a:lnTo>
                  <a:pt x="39750" y="28193"/>
                </a:lnTo>
                <a:lnTo>
                  <a:pt x="39750" y="36575"/>
                </a:lnTo>
                <a:lnTo>
                  <a:pt x="96012" y="36575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607566" y="3903912"/>
            <a:ext cx="109855" cy="20320"/>
          </a:xfrm>
          <a:custGeom>
            <a:avLst/>
            <a:gdLst/>
            <a:ahLst/>
            <a:cxnLst/>
            <a:rect l="l" t="t" r="r" b="b"/>
            <a:pathLst>
              <a:path w="109855" h="20320">
                <a:moveTo>
                  <a:pt x="0" y="0"/>
                </a:moveTo>
                <a:lnTo>
                  <a:pt x="24765" y="0"/>
                </a:lnTo>
                <a:lnTo>
                  <a:pt x="24765" y="8127"/>
                </a:lnTo>
                <a:lnTo>
                  <a:pt x="38735" y="8127"/>
                </a:lnTo>
                <a:lnTo>
                  <a:pt x="38735" y="19812"/>
                </a:lnTo>
                <a:lnTo>
                  <a:pt x="109728" y="19812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752344" y="3931345"/>
            <a:ext cx="44451" cy="94615"/>
          </a:xfrm>
          <a:custGeom>
            <a:avLst/>
            <a:gdLst/>
            <a:ahLst/>
            <a:cxnLst/>
            <a:rect l="l" t="t" r="r" b="b"/>
            <a:pathLst>
              <a:path w="44450" h="94614">
                <a:moveTo>
                  <a:pt x="0" y="0"/>
                </a:moveTo>
                <a:lnTo>
                  <a:pt x="4191" y="0"/>
                </a:lnTo>
                <a:lnTo>
                  <a:pt x="4191" y="11937"/>
                </a:lnTo>
                <a:lnTo>
                  <a:pt x="11049" y="11937"/>
                </a:lnTo>
                <a:lnTo>
                  <a:pt x="11049" y="20192"/>
                </a:lnTo>
                <a:lnTo>
                  <a:pt x="25526" y="20192"/>
                </a:lnTo>
                <a:lnTo>
                  <a:pt x="25526" y="32130"/>
                </a:lnTo>
                <a:lnTo>
                  <a:pt x="33147" y="32130"/>
                </a:lnTo>
                <a:lnTo>
                  <a:pt x="33147" y="63245"/>
                </a:lnTo>
                <a:lnTo>
                  <a:pt x="40767" y="63245"/>
                </a:lnTo>
                <a:lnTo>
                  <a:pt x="40767" y="94487"/>
                </a:lnTo>
                <a:lnTo>
                  <a:pt x="44195" y="94487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828545" y="4033451"/>
            <a:ext cx="43180" cy="97791"/>
          </a:xfrm>
          <a:custGeom>
            <a:avLst/>
            <a:gdLst/>
            <a:ahLst/>
            <a:cxnLst/>
            <a:rect l="l" t="t" r="r" b="b"/>
            <a:pathLst>
              <a:path w="43180" h="97789">
                <a:moveTo>
                  <a:pt x="0" y="0"/>
                </a:moveTo>
                <a:lnTo>
                  <a:pt x="4063" y="0"/>
                </a:lnTo>
                <a:lnTo>
                  <a:pt x="4063" y="23749"/>
                </a:lnTo>
                <a:lnTo>
                  <a:pt x="10668" y="23749"/>
                </a:lnTo>
                <a:lnTo>
                  <a:pt x="10668" y="61976"/>
                </a:lnTo>
                <a:lnTo>
                  <a:pt x="18033" y="61976"/>
                </a:lnTo>
                <a:lnTo>
                  <a:pt x="18033" y="73787"/>
                </a:lnTo>
                <a:lnTo>
                  <a:pt x="24637" y="73787"/>
                </a:lnTo>
                <a:lnTo>
                  <a:pt x="24637" y="85725"/>
                </a:lnTo>
                <a:lnTo>
                  <a:pt x="32004" y="85725"/>
                </a:lnTo>
                <a:lnTo>
                  <a:pt x="32004" y="97536"/>
                </a:lnTo>
                <a:lnTo>
                  <a:pt x="42672" y="97536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881883" y="4166039"/>
            <a:ext cx="50800" cy="82551"/>
          </a:xfrm>
          <a:custGeom>
            <a:avLst/>
            <a:gdLst/>
            <a:ahLst/>
            <a:cxnLst/>
            <a:rect l="l" t="t" r="r" b="b"/>
            <a:pathLst>
              <a:path w="50800" h="82550">
                <a:moveTo>
                  <a:pt x="0" y="0"/>
                </a:moveTo>
                <a:lnTo>
                  <a:pt x="0" y="27431"/>
                </a:lnTo>
                <a:lnTo>
                  <a:pt x="6731" y="27431"/>
                </a:lnTo>
                <a:lnTo>
                  <a:pt x="6731" y="47497"/>
                </a:lnTo>
                <a:lnTo>
                  <a:pt x="20955" y="47497"/>
                </a:lnTo>
                <a:lnTo>
                  <a:pt x="20955" y="59435"/>
                </a:lnTo>
                <a:lnTo>
                  <a:pt x="36068" y="59435"/>
                </a:lnTo>
                <a:lnTo>
                  <a:pt x="36068" y="66801"/>
                </a:lnTo>
                <a:lnTo>
                  <a:pt x="42799" y="66801"/>
                </a:lnTo>
                <a:lnTo>
                  <a:pt x="42799" y="78612"/>
                </a:lnTo>
                <a:lnTo>
                  <a:pt x="50292" y="78612"/>
                </a:lnTo>
                <a:lnTo>
                  <a:pt x="50292" y="82295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953511" y="4275768"/>
            <a:ext cx="106680" cy="20320"/>
          </a:xfrm>
          <a:custGeom>
            <a:avLst/>
            <a:gdLst/>
            <a:ahLst/>
            <a:cxnLst/>
            <a:rect l="l" t="t" r="r" b="b"/>
            <a:pathLst>
              <a:path w="106680" h="20320">
                <a:moveTo>
                  <a:pt x="0" y="0"/>
                </a:moveTo>
                <a:lnTo>
                  <a:pt x="32257" y="0"/>
                </a:lnTo>
                <a:lnTo>
                  <a:pt x="32257" y="11683"/>
                </a:lnTo>
                <a:lnTo>
                  <a:pt x="53720" y="11683"/>
                </a:lnTo>
                <a:lnTo>
                  <a:pt x="53720" y="19811"/>
                </a:lnTo>
                <a:lnTo>
                  <a:pt x="106680" y="19811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102864" y="4295580"/>
            <a:ext cx="111760" cy="24765"/>
          </a:xfrm>
          <a:custGeom>
            <a:avLst/>
            <a:gdLst/>
            <a:ahLst/>
            <a:cxnLst/>
            <a:rect l="l" t="t" r="r" b="b"/>
            <a:pathLst>
              <a:path w="111760" h="24764">
                <a:moveTo>
                  <a:pt x="0" y="0"/>
                </a:moveTo>
                <a:lnTo>
                  <a:pt x="50165" y="0"/>
                </a:lnTo>
                <a:lnTo>
                  <a:pt x="50165" y="12192"/>
                </a:lnTo>
                <a:lnTo>
                  <a:pt x="100330" y="12192"/>
                </a:lnTo>
                <a:lnTo>
                  <a:pt x="100330" y="24384"/>
                </a:lnTo>
                <a:lnTo>
                  <a:pt x="111252" y="24384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246121" y="4327583"/>
            <a:ext cx="117475" cy="15240"/>
          </a:xfrm>
          <a:custGeom>
            <a:avLst/>
            <a:gdLst/>
            <a:ahLst/>
            <a:cxnLst/>
            <a:rect l="l" t="t" r="r" b="b"/>
            <a:pathLst>
              <a:path w="117475" h="15239">
                <a:moveTo>
                  <a:pt x="0" y="0"/>
                </a:moveTo>
                <a:lnTo>
                  <a:pt x="53213" y="0"/>
                </a:lnTo>
                <a:lnTo>
                  <a:pt x="53213" y="11683"/>
                </a:lnTo>
                <a:lnTo>
                  <a:pt x="117347" y="11683"/>
                </a:lnTo>
                <a:lnTo>
                  <a:pt x="117347" y="15239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384803" y="4362637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60" h="62864">
                <a:moveTo>
                  <a:pt x="0" y="0"/>
                </a:moveTo>
                <a:lnTo>
                  <a:pt x="0" y="7366"/>
                </a:lnTo>
                <a:lnTo>
                  <a:pt x="17907" y="7366"/>
                </a:lnTo>
                <a:lnTo>
                  <a:pt x="17907" y="19304"/>
                </a:lnTo>
                <a:lnTo>
                  <a:pt x="33147" y="19304"/>
                </a:lnTo>
                <a:lnTo>
                  <a:pt x="33147" y="31242"/>
                </a:lnTo>
                <a:lnTo>
                  <a:pt x="62103" y="31242"/>
                </a:lnTo>
                <a:lnTo>
                  <a:pt x="62103" y="43180"/>
                </a:lnTo>
                <a:lnTo>
                  <a:pt x="68961" y="43180"/>
                </a:lnTo>
                <a:lnTo>
                  <a:pt x="68961" y="62484"/>
                </a:lnTo>
                <a:lnTo>
                  <a:pt x="73151" y="62484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474721" y="4457125"/>
            <a:ext cx="88900" cy="38100"/>
          </a:xfrm>
          <a:custGeom>
            <a:avLst/>
            <a:gdLst/>
            <a:ahLst/>
            <a:cxnLst/>
            <a:rect l="l" t="t" r="r" b="b"/>
            <a:pathLst>
              <a:path w="88900" h="38100">
                <a:moveTo>
                  <a:pt x="0" y="0"/>
                </a:moveTo>
                <a:lnTo>
                  <a:pt x="0" y="3683"/>
                </a:lnTo>
                <a:lnTo>
                  <a:pt x="14096" y="3683"/>
                </a:lnTo>
                <a:lnTo>
                  <a:pt x="14096" y="15367"/>
                </a:lnTo>
                <a:lnTo>
                  <a:pt x="42925" y="15367"/>
                </a:lnTo>
                <a:lnTo>
                  <a:pt x="42925" y="27178"/>
                </a:lnTo>
                <a:lnTo>
                  <a:pt x="57022" y="27178"/>
                </a:lnTo>
                <a:lnTo>
                  <a:pt x="57022" y="38100"/>
                </a:lnTo>
                <a:lnTo>
                  <a:pt x="88391" y="3810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607310" y="4495225"/>
            <a:ext cx="125095" cy="7620"/>
          </a:xfrm>
          <a:custGeom>
            <a:avLst/>
            <a:gdLst/>
            <a:ahLst/>
            <a:cxnLst/>
            <a:rect l="l" t="t" r="r" b="b"/>
            <a:pathLst>
              <a:path w="125095" h="7620">
                <a:moveTo>
                  <a:pt x="0" y="0"/>
                </a:moveTo>
                <a:lnTo>
                  <a:pt x="124967" y="0"/>
                </a:lnTo>
                <a:lnTo>
                  <a:pt x="124967" y="762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767329" y="4511987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539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939540" y="4511987"/>
            <a:ext cx="85725" cy="45720"/>
          </a:xfrm>
          <a:custGeom>
            <a:avLst/>
            <a:gdLst/>
            <a:ahLst/>
            <a:cxnLst/>
            <a:rect l="l" t="t" r="r" b="b"/>
            <a:pathLst>
              <a:path w="85725" h="45720">
                <a:moveTo>
                  <a:pt x="0" y="0"/>
                </a:moveTo>
                <a:lnTo>
                  <a:pt x="38988" y="0"/>
                </a:lnTo>
                <a:lnTo>
                  <a:pt x="38988" y="15239"/>
                </a:lnTo>
                <a:lnTo>
                  <a:pt x="71247" y="15239"/>
                </a:lnTo>
                <a:lnTo>
                  <a:pt x="71247" y="30479"/>
                </a:lnTo>
                <a:lnTo>
                  <a:pt x="78739" y="30479"/>
                </a:lnTo>
                <a:lnTo>
                  <a:pt x="78739" y="45719"/>
                </a:lnTo>
                <a:lnTo>
                  <a:pt x="85344" y="45719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038601" y="4589712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539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210811" y="4589713"/>
            <a:ext cx="106680" cy="22860"/>
          </a:xfrm>
          <a:custGeom>
            <a:avLst/>
            <a:gdLst/>
            <a:ahLst/>
            <a:cxnLst/>
            <a:rect l="l" t="t" r="r" b="b"/>
            <a:pathLst>
              <a:path w="106679" h="22860">
                <a:moveTo>
                  <a:pt x="0" y="0"/>
                </a:moveTo>
                <a:lnTo>
                  <a:pt x="60325" y="0"/>
                </a:lnTo>
                <a:lnTo>
                  <a:pt x="60325" y="19304"/>
                </a:lnTo>
                <a:lnTo>
                  <a:pt x="106679" y="19304"/>
                </a:lnTo>
                <a:lnTo>
                  <a:pt x="106679" y="2286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343401" y="4632383"/>
            <a:ext cx="128271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5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514089" y="4632384"/>
            <a:ext cx="93345" cy="40005"/>
          </a:xfrm>
          <a:custGeom>
            <a:avLst/>
            <a:gdLst/>
            <a:ahLst/>
            <a:cxnLst/>
            <a:rect l="l" t="t" r="r" b="b"/>
            <a:pathLst>
              <a:path w="93345" h="40004">
                <a:moveTo>
                  <a:pt x="0" y="0"/>
                </a:moveTo>
                <a:lnTo>
                  <a:pt x="74675" y="0"/>
                </a:lnTo>
                <a:lnTo>
                  <a:pt x="74675" y="20319"/>
                </a:lnTo>
                <a:lnTo>
                  <a:pt x="88773" y="20319"/>
                </a:lnTo>
                <a:lnTo>
                  <a:pt x="88773" y="39624"/>
                </a:lnTo>
                <a:lnTo>
                  <a:pt x="92963" y="39624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632959" y="4691819"/>
            <a:ext cx="99060" cy="30480"/>
          </a:xfrm>
          <a:custGeom>
            <a:avLst/>
            <a:gdLst/>
            <a:ahLst/>
            <a:cxnLst/>
            <a:rect l="l" t="t" r="r" b="b"/>
            <a:pathLst>
              <a:path w="99060" h="30479">
                <a:moveTo>
                  <a:pt x="0" y="0"/>
                </a:moveTo>
                <a:lnTo>
                  <a:pt x="0" y="3556"/>
                </a:lnTo>
                <a:lnTo>
                  <a:pt x="70103" y="3556"/>
                </a:lnTo>
                <a:lnTo>
                  <a:pt x="70103" y="30479"/>
                </a:lnTo>
                <a:lnTo>
                  <a:pt x="99060" y="30479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771644" y="4726873"/>
            <a:ext cx="74931" cy="55244"/>
          </a:xfrm>
          <a:custGeom>
            <a:avLst/>
            <a:gdLst/>
            <a:ahLst/>
            <a:cxnLst/>
            <a:rect l="l" t="t" r="r" b="b"/>
            <a:pathLst>
              <a:path w="74929" h="55245">
                <a:moveTo>
                  <a:pt x="0" y="0"/>
                </a:moveTo>
                <a:lnTo>
                  <a:pt x="0" y="27431"/>
                </a:lnTo>
                <a:lnTo>
                  <a:pt x="63880" y="27431"/>
                </a:lnTo>
                <a:lnTo>
                  <a:pt x="63880" y="54863"/>
                </a:lnTo>
                <a:lnTo>
                  <a:pt x="74675" y="54863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888992" y="4781736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540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534667" y="2967541"/>
            <a:ext cx="36831" cy="45720"/>
          </a:xfrm>
          <a:custGeom>
            <a:avLst/>
            <a:gdLst/>
            <a:ahLst/>
            <a:cxnLst/>
            <a:rect l="l" t="t" r="r" b="b"/>
            <a:pathLst>
              <a:path w="36830" h="45719">
                <a:moveTo>
                  <a:pt x="0" y="45466"/>
                </a:moveTo>
                <a:lnTo>
                  <a:pt x="36575" y="45466"/>
                </a:lnTo>
                <a:lnTo>
                  <a:pt x="36575" y="0"/>
                </a:lnTo>
                <a:lnTo>
                  <a:pt x="0" y="0"/>
                </a:lnTo>
                <a:lnTo>
                  <a:pt x="0" y="45466"/>
                </a:lnTo>
                <a:close/>
              </a:path>
            </a:pathLst>
          </a:custGeom>
          <a:solidFill>
            <a:srgbClr val="3C9D9F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534667" y="2967541"/>
            <a:ext cx="36831" cy="45720"/>
          </a:xfrm>
          <a:custGeom>
            <a:avLst/>
            <a:gdLst/>
            <a:ahLst/>
            <a:cxnLst/>
            <a:rect l="l" t="t" r="r" b="b"/>
            <a:pathLst>
              <a:path w="36830" h="45719">
                <a:moveTo>
                  <a:pt x="0" y="45466"/>
                </a:moveTo>
                <a:lnTo>
                  <a:pt x="36575" y="45466"/>
                </a:lnTo>
                <a:lnTo>
                  <a:pt x="36575" y="0"/>
                </a:lnTo>
                <a:lnTo>
                  <a:pt x="0" y="0"/>
                </a:lnTo>
                <a:lnTo>
                  <a:pt x="0" y="45466"/>
                </a:lnTo>
                <a:close/>
              </a:path>
            </a:pathLst>
          </a:custGeom>
          <a:solidFill>
            <a:srgbClr val="045FA9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002537" y="307257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43" y="0"/>
                </a:lnTo>
              </a:path>
            </a:pathLst>
          </a:custGeom>
          <a:ln w="6680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074164" y="3199189"/>
            <a:ext cx="40005" cy="44451"/>
          </a:xfrm>
          <a:custGeom>
            <a:avLst/>
            <a:gdLst/>
            <a:ahLst/>
            <a:cxnLst/>
            <a:rect l="l" t="t" r="r" b="b"/>
            <a:pathLst>
              <a:path w="40005" h="44450">
                <a:moveTo>
                  <a:pt x="0" y="43942"/>
                </a:moveTo>
                <a:lnTo>
                  <a:pt x="39624" y="43942"/>
                </a:lnTo>
                <a:lnTo>
                  <a:pt x="39624" y="0"/>
                </a:lnTo>
                <a:lnTo>
                  <a:pt x="0" y="0"/>
                </a:lnTo>
                <a:lnTo>
                  <a:pt x="0" y="43942"/>
                </a:lnTo>
                <a:close/>
              </a:path>
            </a:pathLst>
          </a:custGeom>
          <a:solidFill>
            <a:srgbClr val="3C9D9F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074164" y="3199189"/>
            <a:ext cx="40005" cy="44451"/>
          </a:xfrm>
          <a:custGeom>
            <a:avLst/>
            <a:gdLst/>
            <a:ahLst/>
            <a:cxnLst/>
            <a:rect l="l" t="t" r="r" b="b"/>
            <a:pathLst>
              <a:path w="40005" h="44450">
                <a:moveTo>
                  <a:pt x="0" y="43942"/>
                </a:moveTo>
                <a:lnTo>
                  <a:pt x="39624" y="43942"/>
                </a:lnTo>
                <a:lnTo>
                  <a:pt x="39624" y="0"/>
                </a:lnTo>
                <a:lnTo>
                  <a:pt x="0" y="0"/>
                </a:lnTo>
                <a:lnTo>
                  <a:pt x="0" y="43942"/>
                </a:lnTo>
                <a:close/>
              </a:path>
            </a:pathLst>
          </a:custGeom>
          <a:solidFill>
            <a:srgbClr val="045FA9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414016" y="3356795"/>
            <a:ext cx="35560" cy="45720"/>
          </a:xfrm>
          <a:custGeom>
            <a:avLst/>
            <a:gdLst/>
            <a:ahLst/>
            <a:cxnLst/>
            <a:rect l="l" t="t" r="r" b="b"/>
            <a:pathLst>
              <a:path w="35560" h="45719">
                <a:moveTo>
                  <a:pt x="0" y="22860"/>
                </a:moveTo>
                <a:lnTo>
                  <a:pt x="35051" y="22860"/>
                </a:lnTo>
              </a:path>
            </a:pathLst>
          </a:custGeom>
          <a:ln w="46990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560321" y="3449761"/>
            <a:ext cx="36831" cy="47625"/>
          </a:xfrm>
          <a:custGeom>
            <a:avLst/>
            <a:gdLst/>
            <a:ahLst/>
            <a:cxnLst/>
            <a:rect l="l" t="t" r="r" b="b"/>
            <a:pathLst>
              <a:path w="36830" h="47625">
                <a:moveTo>
                  <a:pt x="0" y="23622"/>
                </a:moveTo>
                <a:lnTo>
                  <a:pt x="36575" y="23622"/>
                </a:lnTo>
              </a:path>
            </a:pathLst>
          </a:custGeom>
          <a:ln w="48514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721865" y="3469573"/>
            <a:ext cx="38100" cy="47625"/>
          </a:xfrm>
          <a:custGeom>
            <a:avLst/>
            <a:gdLst/>
            <a:ahLst/>
            <a:cxnLst/>
            <a:rect l="l" t="t" r="r" b="b"/>
            <a:pathLst>
              <a:path w="38100" h="47625">
                <a:moveTo>
                  <a:pt x="0" y="23622"/>
                </a:moveTo>
                <a:lnTo>
                  <a:pt x="38100" y="23622"/>
                </a:lnTo>
              </a:path>
            </a:pathLst>
          </a:custGeom>
          <a:ln w="48514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823973" y="3489385"/>
            <a:ext cx="36831" cy="47625"/>
          </a:xfrm>
          <a:custGeom>
            <a:avLst/>
            <a:gdLst/>
            <a:ahLst/>
            <a:cxnLst/>
            <a:rect l="l" t="t" r="r" b="b"/>
            <a:pathLst>
              <a:path w="36830" h="47625">
                <a:moveTo>
                  <a:pt x="0" y="23622"/>
                </a:moveTo>
                <a:lnTo>
                  <a:pt x="36575" y="23622"/>
                </a:lnTo>
              </a:path>
            </a:pathLst>
          </a:custGeom>
          <a:ln w="48514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860548" y="3548821"/>
            <a:ext cx="35560" cy="43180"/>
          </a:xfrm>
          <a:custGeom>
            <a:avLst/>
            <a:gdLst/>
            <a:ahLst/>
            <a:cxnLst/>
            <a:rect l="l" t="t" r="r" b="b"/>
            <a:pathLst>
              <a:path w="35560" h="43179">
                <a:moveTo>
                  <a:pt x="0" y="21336"/>
                </a:moveTo>
                <a:lnTo>
                  <a:pt x="35051" y="21336"/>
                </a:lnTo>
              </a:path>
            </a:pathLst>
          </a:custGeom>
          <a:ln w="4394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874264" y="3583872"/>
            <a:ext cx="40005" cy="45720"/>
          </a:xfrm>
          <a:custGeom>
            <a:avLst/>
            <a:gdLst/>
            <a:ahLst/>
            <a:cxnLst/>
            <a:rect l="l" t="t" r="r" b="b"/>
            <a:pathLst>
              <a:path w="40005" h="45720">
                <a:moveTo>
                  <a:pt x="0" y="22860"/>
                </a:moveTo>
                <a:lnTo>
                  <a:pt x="39624" y="22860"/>
                </a:lnTo>
              </a:path>
            </a:pathLst>
          </a:custGeom>
          <a:ln w="46990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985517" y="3671501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60706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203448" y="3730175"/>
            <a:ext cx="74931" cy="0"/>
          </a:xfrm>
          <a:custGeom>
            <a:avLst/>
            <a:gdLst/>
            <a:ahLst/>
            <a:cxnLst/>
            <a:rect l="l" t="t" r="r" b="b"/>
            <a:pathLst>
              <a:path w="74929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5918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349753" y="3781231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8580" y="0"/>
                </a:lnTo>
              </a:path>
            </a:pathLst>
          </a:custGeom>
          <a:ln w="60706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400045" y="3802567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78994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438145" y="3774372"/>
            <a:ext cx="36831" cy="44451"/>
          </a:xfrm>
          <a:custGeom>
            <a:avLst/>
            <a:gdLst/>
            <a:ahLst/>
            <a:cxnLst/>
            <a:rect l="l" t="t" r="r" b="b"/>
            <a:pathLst>
              <a:path w="36829" h="44450">
                <a:moveTo>
                  <a:pt x="0" y="22098"/>
                </a:moveTo>
                <a:lnTo>
                  <a:pt x="36575" y="22098"/>
                </a:lnTo>
              </a:path>
            </a:pathLst>
          </a:custGeom>
          <a:ln w="45466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461003" y="3836093"/>
            <a:ext cx="67311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7056" y="0"/>
                </a:lnTo>
              </a:path>
            </a:pathLst>
          </a:custGeom>
          <a:ln w="60706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496055" y="3842189"/>
            <a:ext cx="82551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96" y="0"/>
                </a:lnTo>
              </a:path>
            </a:pathLst>
          </a:custGeom>
          <a:ln w="48514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628646" y="3874956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27" y="0"/>
                </a:lnTo>
              </a:path>
            </a:pathLst>
          </a:custGeom>
          <a:ln w="5918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732276" y="3856669"/>
            <a:ext cx="35560" cy="47625"/>
          </a:xfrm>
          <a:custGeom>
            <a:avLst/>
            <a:gdLst/>
            <a:ahLst/>
            <a:cxnLst/>
            <a:rect l="l" t="t" r="r" b="b"/>
            <a:pathLst>
              <a:path w="35560" h="47625">
                <a:moveTo>
                  <a:pt x="0" y="23622"/>
                </a:moveTo>
                <a:lnTo>
                  <a:pt x="35051" y="23622"/>
                </a:lnTo>
              </a:path>
            </a:pathLst>
          </a:custGeom>
          <a:ln w="48514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046221" y="3929819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5918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067555" y="39458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60705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088891" y="3967157"/>
            <a:ext cx="82551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96" y="0"/>
                </a:lnTo>
              </a:path>
            </a:pathLst>
          </a:custGeom>
          <a:ln w="7899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139184" y="398239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4851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250435" y="3990781"/>
            <a:ext cx="38100" cy="47625"/>
          </a:xfrm>
          <a:custGeom>
            <a:avLst/>
            <a:gdLst/>
            <a:ahLst/>
            <a:cxnLst/>
            <a:rect l="l" t="t" r="r" b="b"/>
            <a:pathLst>
              <a:path w="38100" h="47625">
                <a:moveTo>
                  <a:pt x="0" y="23622"/>
                </a:moveTo>
                <a:lnTo>
                  <a:pt x="38100" y="23622"/>
                </a:lnTo>
              </a:path>
            </a:pathLst>
          </a:custGeom>
          <a:ln w="4851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317491" y="4037263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6375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360164" y="4044881"/>
            <a:ext cx="90171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5" y="0"/>
                </a:lnTo>
              </a:path>
            </a:pathLst>
          </a:custGeom>
          <a:ln w="4851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492754" y="4044881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0" y="0"/>
                </a:moveTo>
                <a:lnTo>
                  <a:pt x="124968" y="0"/>
                </a:lnTo>
              </a:path>
            </a:pathLst>
          </a:custGeom>
          <a:ln w="4851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660391" y="4080695"/>
            <a:ext cx="67311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7056" y="0"/>
                </a:lnTo>
              </a:path>
            </a:pathLst>
          </a:custGeom>
          <a:ln w="7137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696967" y="410431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72898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732020" y="414318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46989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757930" y="4199568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0" y="0"/>
                </a:moveTo>
                <a:lnTo>
                  <a:pt x="124968" y="0"/>
                </a:lnTo>
              </a:path>
            </a:pathLst>
          </a:custGeom>
          <a:ln w="4394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071871" y="4178231"/>
            <a:ext cx="35560" cy="43180"/>
          </a:xfrm>
          <a:custGeom>
            <a:avLst/>
            <a:gdLst/>
            <a:ahLst/>
            <a:cxnLst/>
            <a:rect l="l" t="t" r="r" b="b"/>
            <a:pathLst>
              <a:path w="35560" h="43179">
                <a:moveTo>
                  <a:pt x="0" y="21336"/>
                </a:moveTo>
                <a:lnTo>
                  <a:pt x="35051" y="21336"/>
                </a:lnTo>
              </a:path>
            </a:pathLst>
          </a:custGeom>
          <a:ln w="4394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295900" y="4178231"/>
            <a:ext cx="40005" cy="43180"/>
          </a:xfrm>
          <a:custGeom>
            <a:avLst/>
            <a:gdLst/>
            <a:ahLst/>
            <a:cxnLst/>
            <a:rect l="l" t="t" r="r" b="b"/>
            <a:pathLst>
              <a:path w="40004" h="43179">
                <a:moveTo>
                  <a:pt x="0" y="21336"/>
                </a:moveTo>
                <a:lnTo>
                  <a:pt x="39624" y="21336"/>
                </a:lnTo>
              </a:path>
            </a:pathLst>
          </a:custGeom>
          <a:ln w="43942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318759" y="4220268"/>
            <a:ext cx="38100" cy="45720"/>
          </a:xfrm>
          <a:custGeom>
            <a:avLst/>
            <a:gdLst/>
            <a:ahLst/>
            <a:cxnLst/>
            <a:rect l="l" t="t" r="r" b="b"/>
            <a:pathLst>
              <a:path w="38100" h="45720">
                <a:moveTo>
                  <a:pt x="0" y="45465"/>
                </a:moveTo>
                <a:lnTo>
                  <a:pt x="38100" y="45465"/>
                </a:lnTo>
                <a:lnTo>
                  <a:pt x="38100" y="0"/>
                </a:lnTo>
                <a:lnTo>
                  <a:pt x="0" y="0"/>
                </a:lnTo>
                <a:lnTo>
                  <a:pt x="0" y="45465"/>
                </a:lnTo>
                <a:close/>
              </a:path>
            </a:pathLst>
          </a:custGeom>
          <a:solidFill>
            <a:srgbClr val="045FA9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324856" y="4264466"/>
            <a:ext cx="40005" cy="48895"/>
          </a:xfrm>
          <a:custGeom>
            <a:avLst/>
            <a:gdLst/>
            <a:ahLst/>
            <a:cxnLst/>
            <a:rect l="l" t="t" r="r" b="b"/>
            <a:pathLst>
              <a:path w="40004" h="48895">
                <a:moveTo>
                  <a:pt x="0" y="48513"/>
                </a:moveTo>
                <a:lnTo>
                  <a:pt x="39624" y="48513"/>
                </a:lnTo>
                <a:lnTo>
                  <a:pt x="39624" y="0"/>
                </a:lnTo>
                <a:lnTo>
                  <a:pt x="0" y="0"/>
                </a:lnTo>
                <a:lnTo>
                  <a:pt x="0" y="48513"/>
                </a:lnTo>
                <a:close/>
              </a:path>
            </a:pathLst>
          </a:custGeom>
          <a:solidFill>
            <a:srgbClr val="045FA9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385815" y="4386257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4851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5532120" y="4362637"/>
            <a:ext cx="40005" cy="47625"/>
          </a:xfrm>
          <a:custGeom>
            <a:avLst/>
            <a:gdLst/>
            <a:ahLst/>
            <a:cxnLst/>
            <a:rect l="l" t="t" r="r" b="b"/>
            <a:pathLst>
              <a:path w="40004" h="47625">
                <a:moveTo>
                  <a:pt x="0" y="23622"/>
                </a:moveTo>
                <a:lnTo>
                  <a:pt x="39624" y="23622"/>
                </a:lnTo>
              </a:path>
            </a:pathLst>
          </a:custGeom>
          <a:ln w="4851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5902454" y="4511225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4">
                <a:moveTo>
                  <a:pt x="0" y="0"/>
                </a:moveTo>
                <a:lnTo>
                  <a:pt x="185927" y="0"/>
                </a:lnTo>
              </a:path>
            </a:pathLst>
          </a:custGeom>
          <a:ln w="48513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534667" y="2963604"/>
            <a:ext cx="43180" cy="59691"/>
          </a:xfrm>
          <a:custGeom>
            <a:avLst/>
            <a:gdLst/>
            <a:ahLst/>
            <a:cxnLst/>
            <a:rect l="l" t="t" r="r" b="b"/>
            <a:pathLst>
              <a:path w="43180" h="59689">
                <a:moveTo>
                  <a:pt x="21716" y="0"/>
                </a:moveTo>
                <a:lnTo>
                  <a:pt x="0" y="59435"/>
                </a:lnTo>
                <a:lnTo>
                  <a:pt x="42671" y="59435"/>
                </a:lnTo>
                <a:lnTo>
                  <a:pt x="21716" y="0"/>
                </a:lnTo>
                <a:close/>
              </a:path>
            </a:pathLst>
          </a:custGeom>
          <a:ln w="206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534667" y="2972749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716" y="0"/>
                </a:moveTo>
                <a:lnTo>
                  <a:pt x="0" y="42672"/>
                </a:lnTo>
                <a:lnTo>
                  <a:pt x="42671" y="42672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709927" y="2972749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717" y="0"/>
                </a:moveTo>
                <a:lnTo>
                  <a:pt x="0" y="42672"/>
                </a:lnTo>
                <a:lnTo>
                  <a:pt x="42672" y="42672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892807" y="3007801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19" h="47625">
                <a:moveTo>
                  <a:pt x="24892" y="0"/>
                </a:moveTo>
                <a:lnTo>
                  <a:pt x="0" y="47244"/>
                </a:lnTo>
                <a:lnTo>
                  <a:pt x="45719" y="47244"/>
                </a:lnTo>
                <a:lnTo>
                  <a:pt x="24892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008089" y="2542886"/>
          <a:ext cx="4685476" cy="19552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0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876">
                <a:tc>
                  <a:txBody>
                    <a:bodyPr/>
                    <a:lstStyle/>
                    <a:p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</a:pPr>
                      <a:r>
                        <a:rPr sz="1300" b="1" u="none" spc="-7" baseline="24691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177</a:t>
                      </a:r>
                      <a:r>
                        <a:rPr sz="1300" b="1" u="none" spc="-1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300" b="1" u="none" spc="-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-PS</a:t>
                      </a:r>
                      <a:r>
                        <a:rPr sz="1300" b="1" u="none" spc="1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300" b="1" u="none" spc="-4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300" b="1" u="none" spc="-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617</a:t>
                      </a:r>
                      <a:endParaRPr sz="1300" u="none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401955" algn="l"/>
                          <a:tab pos="1964055" algn="l"/>
                        </a:tabLst>
                      </a:pP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 	(</a:t>
                      </a:r>
                      <a:r>
                        <a:rPr sz="1300" b="1" u="none" spc="-1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=23</a:t>
                      </a:r>
                      <a:r>
                        <a:rPr lang="en-GB"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4)</a:t>
                      </a:r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ng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u="none" spc="-2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300" b="1" u="none" spc="-55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u="none" spc="-45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sz="1300" u="none">
                        <a:latin typeface="Arial"/>
                        <a:cs typeface="Arial"/>
                      </a:endParaRPr>
                    </a:p>
                    <a:p>
                      <a:pPr marL="454659">
                        <a:lnSpc>
                          <a:spcPct val="100000"/>
                        </a:lnSpc>
                        <a:tabLst>
                          <a:tab pos="1604010" algn="l"/>
                        </a:tabLst>
                      </a:pP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N=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en-GB"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659">
                <a:tc>
                  <a:txBody>
                    <a:bodyPr/>
                    <a:lstStyle/>
                    <a:p>
                      <a:pPr marL="3600" indent="0" algn="l">
                        <a:lnSpc>
                          <a:spcPct val="100000"/>
                        </a:lnSpc>
                      </a:pPr>
                      <a:r>
                        <a:rPr sz="1300" b="1"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spc="-15">
                          <a:latin typeface="Arial"/>
                          <a:cs typeface="Arial"/>
                        </a:rPr>
                        <a:t>v</a:t>
                      </a:r>
                      <a:r>
                        <a:rPr sz="1300" b="1"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>
                          <a:latin typeface="Arial"/>
                          <a:cs typeface="Arial"/>
                        </a:rPr>
                        <a:t>ts,</a:t>
                      </a:r>
                      <a:r>
                        <a:rPr sz="1300" b="1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>
                          <a:latin typeface="Arial"/>
                          <a:cs typeface="Arial"/>
                        </a:rPr>
                        <a:t>n</a:t>
                      </a:r>
                      <a:r>
                        <a:rPr lang="en-GB" sz="1300" b="1">
                          <a:latin typeface="Arial"/>
                          <a:cs typeface="Arial"/>
                        </a:rPr>
                        <a:t> (%)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ctr">
                        <a:lnSpc>
                          <a:spcPct val="100000"/>
                        </a:lnSpc>
                      </a:pPr>
                      <a:r>
                        <a:rPr sz="1300" spc="-110">
                          <a:latin typeface="Arial"/>
                          <a:cs typeface="Arial"/>
                        </a:rPr>
                        <a:t>1</a:t>
                      </a:r>
                      <a:r>
                        <a:rPr sz="1300">
                          <a:latin typeface="Arial"/>
                          <a:cs typeface="Arial"/>
                        </a:rPr>
                        <a:t>15</a:t>
                      </a:r>
                      <a:r>
                        <a:rPr sz="13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300">
                          <a:latin typeface="Arial"/>
                          <a:cs typeface="Arial"/>
                        </a:rPr>
                        <a:t>(49)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3370" algn="ctr">
                        <a:lnSpc>
                          <a:spcPct val="100000"/>
                        </a:lnSpc>
                      </a:pPr>
                      <a:r>
                        <a:rPr sz="1300">
                          <a:latin typeface="Arial"/>
                          <a:cs typeface="Arial"/>
                        </a:rPr>
                        <a:t>168</a:t>
                      </a:r>
                      <a:r>
                        <a:rPr sz="13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300">
                          <a:latin typeface="Arial"/>
                          <a:cs typeface="Arial"/>
                        </a:rPr>
                        <a:t>(7</a:t>
                      </a:r>
                      <a:r>
                        <a:rPr lang="en-GB" sz="1300">
                          <a:latin typeface="Arial"/>
                          <a:cs typeface="Arial"/>
                        </a:rPr>
                        <a:t>2</a:t>
                      </a:r>
                      <a:r>
                        <a:rPr sz="1300">
                          <a:latin typeface="Arial"/>
                          <a:cs typeface="Arial"/>
                        </a:rPr>
                        <a:t>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876">
                <a:tc>
                  <a:txBody>
                    <a:bodyPr/>
                    <a:lstStyle/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sz="1300" b="1" spc="15">
                          <a:latin typeface="Arial"/>
                          <a:cs typeface="Arial"/>
                        </a:rPr>
                        <a:t>M</a:t>
                      </a:r>
                      <a:r>
                        <a:rPr sz="1300" b="1"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d</a:t>
                      </a:r>
                      <a:r>
                        <a:rPr sz="1300" b="1">
                          <a:latin typeface="Arial"/>
                          <a:cs typeface="Arial"/>
                        </a:rPr>
                        <a:t>i</a:t>
                      </a:r>
                      <a:r>
                        <a:rPr sz="1300" b="1" spc="-15"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err="1">
                          <a:latin typeface="Arial"/>
                          <a:cs typeface="Arial"/>
                        </a:rPr>
                        <a:t>rP</a:t>
                      </a:r>
                      <a:r>
                        <a:rPr sz="1300" b="1" spc="-10" err="1">
                          <a:latin typeface="Arial"/>
                          <a:cs typeface="Arial"/>
                        </a:rPr>
                        <a:t>F</a:t>
                      </a:r>
                      <a:r>
                        <a:rPr sz="1300" b="1" err="1">
                          <a:latin typeface="Arial"/>
                          <a:cs typeface="Arial"/>
                        </a:rPr>
                        <a:t>S</a:t>
                      </a:r>
                      <a:r>
                        <a:rPr sz="1300" b="1" spc="-5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300" b="1" spc="-5">
                          <a:latin typeface="Arial"/>
                          <a:cs typeface="Arial"/>
                        </a:rPr>
                        <a:t>, months </a:t>
                      </a:r>
                      <a:r>
                        <a:rPr sz="1300" b="1">
                          <a:latin typeface="Arial"/>
                          <a:cs typeface="Arial"/>
                        </a:rPr>
                        <a:t>(95%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 C</a:t>
                      </a:r>
                      <a:r>
                        <a:rPr sz="1300" b="1">
                          <a:latin typeface="Arial"/>
                          <a:cs typeface="Arial"/>
                        </a:rPr>
                        <a:t>I)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8115" algn="ctr">
                        <a:lnSpc>
                          <a:spcPct val="100000"/>
                        </a:lnSpc>
                      </a:pPr>
                      <a:r>
                        <a:rPr sz="1300" b="0" u="none">
                          <a:latin typeface="Arial"/>
                          <a:cs typeface="Arial"/>
                        </a:rPr>
                        <a:t>12</a:t>
                      </a:r>
                      <a:r>
                        <a:rPr sz="1300" b="0" u="none" spc="5">
                          <a:latin typeface="Arial"/>
                          <a:cs typeface="Arial"/>
                        </a:rPr>
                        <a:t>.</a:t>
                      </a:r>
                      <a:r>
                        <a:rPr lang="en-GB" sz="1300" b="0" u="none" spc="5">
                          <a:latin typeface="Arial"/>
                          <a:cs typeface="Arial"/>
                        </a:rPr>
                        <a:t>0</a:t>
                      </a:r>
                      <a:endParaRPr sz="1300" b="0" u="none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222250" algn="l"/>
                          <a:tab pos="1833245" algn="l"/>
                        </a:tabLst>
                      </a:pPr>
                      <a:r>
                        <a:rPr sz="1300" u="none">
                          <a:latin typeface="Arial"/>
                          <a:cs typeface="Arial"/>
                        </a:rPr>
                        <a:t> 	(9.30,</a:t>
                      </a:r>
                      <a:r>
                        <a:rPr sz="1300" u="none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300" u="none">
                          <a:latin typeface="Arial"/>
                          <a:cs typeface="Arial"/>
                        </a:rPr>
                        <a:t>14.42</a:t>
                      </a:r>
                      <a:r>
                        <a:rPr lang="en-GB" sz="1300" u="none">
                          <a:latin typeface="Arial"/>
                          <a:cs typeface="Arial"/>
                        </a:rPr>
                        <a:t>)</a:t>
                      </a:r>
                      <a:r>
                        <a:rPr sz="1300" u="none"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0985" algn="ctr">
                        <a:lnSpc>
                          <a:spcPct val="100000"/>
                        </a:lnSpc>
                      </a:pPr>
                      <a:r>
                        <a:rPr sz="1300" b="0" u="none">
                          <a:latin typeface="Arial"/>
                          <a:cs typeface="Arial"/>
                        </a:rPr>
                        <a:t>5.</a:t>
                      </a:r>
                      <a:r>
                        <a:rPr lang="en-GB" sz="1300" b="0" u="none">
                          <a:latin typeface="Arial"/>
                          <a:cs typeface="Arial"/>
                        </a:rPr>
                        <a:t>6</a:t>
                      </a:r>
                      <a:endParaRPr sz="1300" b="0" u="none">
                        <a:latin typeface="Arial"/>
                        <a:cs typeface="Arial"/>
                      </a:endParaRPr>
                    </a:p>
                    <a:p>
                      <a:pPr marL="323850" algn="ctr">
                        <a:lnSpc>
                          <a:spcPct val="100000"/>
                        </a:lnSpc>
                        <a:tabLst>
                          <a:tab pos="1604010" algn="l"/>
                        </a:tabLst>
                      </a:pPr>
                      <a:r>
                        <a:rPr sz="1300" u="none">
                          <a:latin typeface="Arial"/>
                          <a:cs typeface="Arial"/>
                        </a:rPr>
                        <a:t>(4.</a:t>
                      </a:r>
                      <a:r>
                        <a:rPr lang="en-GB" sz="1300" u="none">
                          <a:latin typeface="Arial"/>
                          <a:cs typeface="Arial"/>
                        </a:rPr>
                        <a:t>2</a:t>
                      </a:r>
                      <a:r>
                        <a:rPr sz="1300" u="none">
                          <a:latin typeface="Arial"/>
                          <a:cs typeface="Arial"/>
                        </a:rPr>
                        <a:t>,</a:t>
                      </a:r>
                      <a:r>
                        <a:rPr sz="1300" u="none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300" u="none">
                          <a:latin typeface="Arial"/>
                          <a:cs typeface="Arial"/>
                        </a:rPr>
                        <a:t>5.9</a:t>
                      </a:r>
                      <a:r>
                        <a:rPr lang="en-GB" sz="1300" u="none">
                          <a:latin typeface="Arial"/>
                          <a:cs typeface="Arial"/>
                        </a:rPr>
                        <a:t>)</a:t>
                      </a:r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876">
                <a:tc>
                  <a:txBody>
                    <a:bodyPr/>
                    <a:lstStyle/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lang="en-GB" sz="1300" b="1">
                          <a:latin typeface="Arial"/>
                          <a:cs typeface="Arial"/>
                        </a:rPr>
                        <a:t>HR (95% CI)</a:t>
                      </a:r>
                    </a:p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lang="en-GB" sz="1300" b="0">
                          <a:latin typeface="Arial"/>
                          <a:cs typeface="Arial"/>
                        </a:rPr>
                        <a:t>P-value</a:t>
                      </a:r>
                      <a:endParaRPr sz="1300" b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22250" algn="l"/>
                          <a:tab pos="1833245" algn="l"/>
                        </a:tabLst>
                      </a:pPr>
                      <a:r>
                        <a:rPr lang="en-GB" sz="1300" b="1" u="none" dirty="0">
                          <a:latin typeface="Arial"/>
                          <a:cs typeface="Arial"/>
                        </a:rPr>
                        <a:t>0.41 </a:t>
                      </a:r>
                      <a:r>
                        <a:rPr lang="en-GB" sz="1300" b="0" u="none" dirty="0">
                          <a:latin typeface="Arial"/>
                          <a:cs typeface="Arial"/>
                        </a:rPr>
                        <a:t>(0.29-0.56)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222250" algn="l"/>
                          <a:tab pos="1833245" algn="l"/>
                        </a:tabLst>
                      </a:pPr>
                      <a:r>
                        <a:rPr lang="en-GB" sz="1300" b="0" u="none" dirty="0">
                          <a:latin typeface="Arial"/>
                          <a:cs typeface="Arial"/>
                        </a:rPr>
                        <a:t>&lt; 0.0001</a:t>
                      </a:r>
                      <a:endParaRPr sz="1300" b="1" u="none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23850" algn="ctr">
                        <a:lnSpc>
                          <a:spcPct val="100000"/>
                        </a:lnSpc>
                        <a:tabLst>
                          <a:tab pos="1604010" algn="l"/>
                        </a:tabLst>
                      </a:pPr>
                      <a:endParaRPr sz="10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953807"/>
                  </a:ext>
                </a:extLst>
              </a:tr>
            </a:tbl>
          </a:graphicData>
        </a:graphic>
      </p:graphicFrame>
      <p:sp>
        <p:nvSpPr>
          <p:cNvPr id="121" name="object 121"/>
          <p:cNvSpPr/>
          <p:nvPr/>
        </p:nvSpPr>
        <p:spPr>
          <a:xfrm>
            <a:off x="1898905" y="303523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5272" y="0"/>
                </a:moveTo>
                <a:lnTo>
                  <a:pt x="0" y="47243"/>
                </a:lnTo>
                <a:lnTo>
                  <a:pt x="47243" y="47243"/>
                </a:lnTo>
                <a:lnTo>
                  <a:pt x="25272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996439" y="334765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1717" y="0"/>
                </a:moveTo>
                <a:lnTo>
                  <a:pt x="0" y="47244"/>
                </a:lnTo>
                <a:lnTo>
                  <a:pt x="42672" y="47244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010155" y="3394895"/>
            <a:ext cx="43180" cy="44451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1717" y="0"/>
                </a:moveTo>
                <a:lnTo>
                  <a:pt x="0" y="44196"/>
                </a:lnTo>
                <a:lnTo>
                  <a:pt x="42671" y="44196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077211" y="3579301"/>
            <a:ext cx="44451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22098" y="0"/>
                </a:moveTo>
                <a:lnTo>
                  <a:pt x="0" y="47244"/>
                </a:lnTo>
                <a:lnTo>
                  <a:pt x="44195" y="47244"/>
                </a:lnTo>
                <a:lnTo>
                  <a:pt x="2209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203705" y="361130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5" y="0"/>
                </a:moveTo>
                <a:lnTo>
                  <a:pt x="0" y="42671"/>
                </a:lnTo>
                <a:lnTo>
                  <a:pt x="42671" y="42671"/>
                </a:lnTo>
                <a:lnTo>
                  <a:pt x="2133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371345" y="3692077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1717" y="0"/>
                </a:moveTo>
                <a:lnTo>
                  <a:pt x="0" y="47244"/>
                </a:lnTo>
                <a:lnTo>
                  <a:pt x="42672" y="47244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392679" y="3724081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0955" y="0"/>
                </a:moveTo>
                <a:lnTo>
                  <a:pt x="0" y="42671"/>
                </a:lnTo>
                <a:lnTo>
                  <a:pt x="42671" y="42671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406395" y="3739321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0955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421635" y="3778945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1716" y="0"/>
                </a:moveTo>
                <a:lnTo>
                  <a:pt x="0" y="47243"/>
                </a:lnTo>
                <a:lnTo>
                  <a:pt x="42671" y="47243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421635" y="3778945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1716" y="0"/>
                </a:moveTo>
                <a:lnTo>
                  <a:pt x="0" y="47243"/>
                </a:lnTo>
                <a:lnTo>
                  <a:pt x="42671" y="47243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493264" y="3868861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19" h="47625">
                <a:moveTo>
                  <a:pt x="24892" y="0"/>
                </a:moveTo>
                <a:lnTo>
                  <a:pt x="0" y="47243"/>
                </a:lnTo>
                <a:lnTo>
                  <a:pt x="45719" y="47243"/>
                </a:lnTo>
                <a:lnTo>
                  <a:pt x="24892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596895" y="3876481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1717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721865" y="3908485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1717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743201" y="3928297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0955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764535" y="3970969"/>
            <a:ext cx="45720" cy="43180"/>
          </a:xfrm>
          <a:custGeom>
            <a:avLst/>
            <a:gdLst/>
            <a:ahLst/>
            <a:cxnLst/>
            <a:rect l="l" t="t" r="r" b="b"/>
            <a:pathLst>
              <a:path w="45719" h="43179">
                <a:moveTo>
                  <a:pt x="21208" y="0"/>
                </a:moveTo>
                <a:lnTo>
                  <a:pt x="0" y="42671"/>
                </a:lnTo>
                <a:lnTo>
                  <a:pt x="45719" y="42671"/>
                </a:lnTo>
                <a:lnTo>
                  <a:pt x="2120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2796539" y="401059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80" h="47625">
                <a:moveTo>
                  <a:pt x="21717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802635" y="4010593"/>
            <a:ext cx="44451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22097" y="0"/>
                </a:moveTo>
                <a:lnTo>
                  <a:pt x="0" y="47243"/>
                </a:lnTo>
                <a:lnTo>
                  <a:pt x="44195" y="47243"/>
                </a:lnTo>
                <a:lnTo>
                  <a:pt x="2209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3328415" y="431539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336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33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3363469" y="4347395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20">
                <a:moveTo>
                  <a:pt x="21971" y="0"/>
                </a:moveTo>
                <a:lnTo>
                  <a:pt x="0" y="45719"/>
                </a:lnTo>
                <a:lnTo>
                  <a:pt x="47244" y="45719"/>
                </a:lnTo>
                <a:lnTo>
                  <a:pt x="21971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378708" y="4358063"/>
            <a:ext cx="45720" cy="44451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24511" y="0"/>
                </a:moveTo>
                <a:lnTo>
                  <a:pt x="0" y="44195"/>
                </a:lnTo>
                <a:lnTo>
                  <a:pt x="45719" y="44195"/>
                </a:lnTo>
                <a:lnTo>
                  <a:pt x="24511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424428" y="4382449"/>
            <a:ext cx="44451" cy="43180"/>
          </a:xfrm>
          <a:custGeom>
            <a:avLst/>
            <a:gdLst/>
            <a:ahLst/>
            <a:cxnLst/>
            <a:rect l="l" t="t" r="r" b="b"/>
            <a:pathLst>
              <a:path w="44450" h="43179">
                <a:moveTo>
                  <a:pt x="22098" y="0"/>
                </a:moveTo>
                <a:lnTo>
                  <a:pt x="0" y="42672"/>
                </a:lnTo>
                <a:lnTo>
                  <a:pt x="44196" y="42672"/>
                </a:lnTo>
                <a:lnTo>
                  <a:pt x="2209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3432047" y="4402260"/>
            <a:ext cx="43180" cy="45720"/>
          </a:xfrm>
          <a:custGeom>
            <a:avLst/>
            <a:gdLst/>
            <a:ahLst/>
            <a:cxnLst/>
            <a:rect l="l" t="t" r="r" b="b"/>
            <a:pathLst>
              <a:path w="43179" h="45720">
                <a:moveTo>
                  <a:pt x="20954" y="0"/>
                </a:moveTo>
                <a:lnTo>
                  <a:pt x="0" y="45719"/>
                </a:lnTo>
                <a:lnTo>
                  <a:pt x="42672" y="45719"/>
                </a:lnTo>
                <a:lnTo>
                  <a:pt x="20954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3438144" y="4425121"/>
            <a:ext cx="44451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22097" y="0"/>
                </a:moveTo>
                <a:lnTo>
                  <a:pt x="0" y="47243"/>
                </a:lnTo>
                <a:lnTo>
                  <a:pt x="44195" y="47243"/>
                </a:lnTo>
                <a:lnTo>
                  <a:pt x="2209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3474721" y="4447981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335" y="0"/>
                </a:moveTo>
                <a:lnTo>
                  <a:pt x="0" y="47244"/>
                </a:lnTo>
                <a:lnTo>
                  <a:pt x="42671" y="47244"/>
                </a:lnTo>
                <a:lnTo>
                  <a:pt x="2133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3496055" y="446017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717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3525011" y="4472365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20" h="47625">
                <a:moveTo>
                  <a:pt x="24511" y="0"/>
                </a:moveTo>
                <a:lnTo>
                  <a:pt x="0" y="47243"/>
                </a:lnTo>
                <a:lnTo>
                  <a:pt x="45720" y="47243"/>
                </a:lnTo>
                <a:lnTo>
                  <a:pt x="24511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3535679" y="4472365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717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3543301" y="4472365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0954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0954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3549396" y="4472365"/>
            <a:ext cx="44451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22098" y="0"/>
                </a:moveTo>
                <a:lnTo>
                  <a:pt x="0" y="47243"/>
                </a:lnTo>
                <a:lnTo>
                  <a:pt x="44195" y="47243"/>
                </a:lnTo>
                <a:lnTo>
                  <a:pt x="2209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3613403" y="4472365"/>
            <a:ext cx="44451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22098" y="0"/>
                </a:moveTo>
                <a:lnTo>
                  <a:pt x="0" y="47243"/>
                </a:lnTo>
                <a:lnTo>
                  <a:pt x="44196" y="47243"/>
                </a:lnTo>
                <a:lnTo>
                  <a:pt x="2209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3621023" y="4472365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716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3782567" y="448760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0955" y="0"/>
                </a:moveTo>
                <a:lnTo>
                  <a:pt x="0" y="42672"/>
                </a:lnTo>
                <a:lnTo>
                  <a:pt x="42672" y="42672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3788664" y="4487605"/>
            <a:ext cx="44451" cy="43180"/>
          </a:xfrm>
          <a:custGeom>
            <a:avLst/>
            <a:gdLst/>
            <a:ahLst/>
            <a:cxnLst/>
            <a:rect l="l" t="t" r="r" b="b"/>
            <a:pathLst>
              <a:path w="44450" h="43179">
                <a:moveTo>
                  <a:pt x="22098" y="0"/>
                </a:moveTo>
                <a:lnTo>
                  <a:pt x="0" y="42672"/>
                </a:lnTo>
                <a:lnTo>
                  <a:pt x="44196" y="42672"/>
                </a:lnTo>
                <a:lnTo>
                  <a:pt x="2209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3849623" y="448760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336" y="0"/>
                </a:moveTo>
                <a:lnTo>
                  <a:pt x="0" y="42672"/>
                </a:lnTo>
                <a:lnTo>
                  <a:pt x="42672" y="42672"/>
                </a:lnTo>
                <a:lnTo>
                  <a:pt x="2133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4011168" y="4550087"/>
            <a:ext cx="41275" cy="44451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0955" y="0"/>
                </a:moveTo>
                <a:lnTo>
                  <a:pt x="0" y="44195"/>
                </a:lnTo>
                <a:lnTo>
                  <a:pt x="41148" y="44195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4046221" y="4566851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716" y="0"/>
                </a:moveTo>
                <a:lnTo>
                  <a:pt x="0" y="42672"/>
                </a:lnTo>
                <a:lnTo>
                  <a:pt x="42671" y="42672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4046221" y="4566851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716" y="0"/>
                </a:moveTo>
                <a:lnTo>
                  <a:pt x="0" y="42672"/>
                </a:lnTo>
                <a:lnTo>
                  <a:pt x="42671" y="42672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4067555" y="4566851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0955" y="0"/>
                </a:moveTo>
                <a:lnTo>
                  <a:pt x="0" y="42672"/>
                </a:lnTo>
                <a:lnTo>
                  <a:pt x="42672" y="42672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4088891" y="4566851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336" y="0"/>
                </a:moveTo>
                <a:lnTo>
                  <a:pt x="0" y="42672"/>
                </a:lnTo>
                <a:lnTo>
                  <a:pt x="42672" y="42672"/>
                </a:lnTo>
                <a:lnTo>
                  <a:pt x="2133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4096513" y="4566851"/>
            <a:ext cx="47625" cy="43180"/>
          </a:xfrm>
          <a:custGeom>
            <a:avLst/>
            <a:gdLst/>
            <a:ahLst/>
            <a:cxnLst/>
            <a:rect l="l" t="t" r="r" b="b"/>
            <a:pathLst>
              <a:path w="47625" h="43179">
                <a:moveTo>
                  <a:pt x="21971" y="0"/>
                </a:moveTo>
                <a:lnTo>
                  <a:pt x="0" y="42672"/>
                </a:lnTo>
                <a:lnTo>
                  <a:pt x="47243" y="42672"/>
                </a:lnTo>
                <a:lnTo>
                  <a:pt x="21971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245009" y="5300395"/>
          <a:ext cx="6418690" cy="812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0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8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0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8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07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0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0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09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66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30983">
                <a:tc gridSpan="13"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tabLst>
                          <a:tab pos="2551430" algn="l"/>
                        </a:tabLst>
                      </a:pPr>
                      <a:r>
                        <a:rPr sz="1100" b="1" spc="-5">
                          <a:latin typeface="Arial"/>
                          <a:cs typeface="Arial"/>
                        </a:rPr>
                        <a:t>P</a:t>
                      </a:r>
                      <a:r>
                        <a:rPr sz="1100" b="1">
                          <a:latin typeface="Arial"/>
                          <a:cs typeface="Arial"/>
                        </a:rPr>
                        <a:t>atients</a:t>
                      </a:r>
                      <a:r>
                        <a:rPr sz="1100" b="1" spc="-5">
                          <a:latin typeface="Arial"/>
                          <a:cs typeface="Arial"/>
                        </a:rPr>
                        <a:t> a</a:t>
                      </a:r>
                      <a:r>
                        <a:rPr sz="1100" b="1">
                          <a:latin typeface="Arial"/>
                          <a:cs typeface="Arial"/>
                        </a:rPr>
                        <a:t>t </a:t>
                      </a:r>
                      <a:r>
                        <a:rPr sz="1100" b="1" spc="-5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>
                          <a:latin typeface="Arial"/>
                          <a:cs typeface="Arial"/>
                        </a:rPr>
                        <a:t>isk</a:t>
                      </a:r>
                      <a:r>
                        <a:rPr lang="en-GB" sz="1100" b="1">
                          <a:latin typeface="Arial"/>
                          <a:cs typeface="Arial"/>
                        </a:rPr>
                        <a:t>                                   </a:t>
                      </a:r>
                      <a:r>
                        <a:rPr sz="1200" spc="-40">
                          <a:latin typeface="Arial"/>
                          <a:cs typeface="Arial"/>
                        </a:rPr>
                        <a:t>T</a:t>
                      </a:r>
                      <a:r>
                        <a:rPr sz="1200">
                          <a:latin typeface="Arial"/>
                          <a:cs typeface="Arial"/>
                        </a:rPr>
                        <a:t>ime</a:t>
                      </a:r>
                      <a:r>
                        <a:rPr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">
                          <a:latin typeface="Arial"/>
                          <a:cs typeface="Arial"/>
                        </a:rPr>
                        <a:t>f</a:t>
                      </a:r>
                      <a:r>
                        <a:rPr sz="1200" spc="-5">
                          <a:latin typeface="Arial"/>
                          <a:cs typeface="Arial"/>
                        </a:rPr>
                        <a:t>r</a:t>
                      </a:r>
                      <a:r>
                        <a:rPr sz="1200">
                          <a:latin typeface="Arial"/>
                          <a:cs typeface="Arial"/>
                        </a:rPr>
                        <a:t>om</a:t>
                      </a:r>
                      <a:r>
                        <a:rPr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latin typeface="Arial"/>
                          <a:cs typeface="Arial"/>
                        </a:rPr>
                        <a:t>r</a:t>
                      </a:r>
                      <a:r>
                        <a:rPr sz="1200">
                          <a:latin typeface="Arial"/>
                          <a:cs typeface="Arial"/>
                        </a:rPr>
                        <a:t>a</a:t>
                      </a:r>
                      <a:r>
                        <a:rPr sz="1200" spc="5">
                          <a:latin typeface="Arial"/>
                          <a:cs typeface="Arial"/>
                        </a:rPr>
                        <a:t>n</a:t>
                      </a:r>
                      <a:r>
                        <a:rPr sz="1200"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5">
                          <a:latin typeface="Arial"/>
                          <a:cs typeface="Arial"/>
                        </a:rPr>
                        <a:t>o</a:t>
                      </a:r>
                      <a:r>
                        <a:rPr sz="1200">
                          <a:latin typeface="Arial"/>
                          <a:cs typeface="Arial"/>
                        </a:rPr>
                        <a:t>mi</a:t>
                      </a:r>
                      <a:r>
                        <a:rPr sz="1200" spc="-20">
                          <a:latin typeface="Arial"/>
                          <a:cs typeface="Arial"/>
                        </a:rPr>
                        <a:t>z</a:t>
                      </a:r>
                      <a:r>
                        <a:rPr sz="1200">
                          <a:latin typeface="Arial"/>
                          <a:cs typeface="Arial"/>
                        </a:rPr>
                        <a:t>ati</a:t>
                      </a:r>
                      <a:r>
                        <a:rPr sz="1200" spc="-15">
                          <a:latin typeface="Arial"/>
                          <a:cs typeface="Arial"/>
                        </a:rPr>
                        <a:t>o</a:t>
                      </a:r>
                      <a:r>
                        <a:rPr sz="1200"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200">
                          <a:latin typeface="Arial"/>
                          <a:cs typeface="Arial"/>
                        </a:rPr>
                        <a:t>(m</a:t>
                      </a:r>
                      <a:r>
                        <a:rPr sz="1200" spc="-10">
                          <a:latin typeface="Arial"/>
                          <a:cs typeface="Arial"/>
                        </a:rPr>
                        <a:t>o</a:t>
                      </a:r>
                      <a:r>
                        <a:rPr sz="1200">
                          <a:latin typeface="Arial"/>
                          <a:cs typeface="Arial"/>
                        </a:rPr>
                        <a:t>nt</a:t>
                      </a:r>
                      <a:r>
                        <a:rPr sz="1200" spc="-10">
                          <a:latin typeface="Arial"/>
                          <a:cs typeface="Arial"/>
                        </a:rPr>
                        <a:t>h</a:t>
                      </a:r>
                      <a:r>
                        <a:rPr sz="1200">
                          <a:latin typeface="Arial"/>
                          <a:cs typeface="Arial"/>
                        </a:rPr>
                        <a:t>s)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471"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</a:pPr>
                      <a:r>
                        <a:rPr sz="900" b="1" spc="-7" baseline="25641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177</a:t>
                      </a:r>
                      <a:r>
                        <a:rPr sz="1100" b="1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Lu-</a:t>
                      </a:r>
                      <a:r>
                        <a:rPr sz="1100" b="1" spc="-1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1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100" b="1" spc="-3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617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234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216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174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150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125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82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64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45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20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sz="11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148590">
                        <a:lnSpc>
                          <a:spcPct val="100000"/>
                        </a:lnSpc>
                      </a:pPr>
                      <a:r>
                        <a:rPr sz="1100" b="1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Change</a:t>
                      </a:r>
                      <a:r>
                        <a:rPr sz="1100" b="1" spc="-5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1100" b="1" spc="-4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5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100" b="1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234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197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126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79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65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36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21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>
                          <a:latin typeface="Arial"/>
                          <a:cs typeface="Arial"/>
                        </a:rPr>
                        <a:t>12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</a:pPr>
                      <a:r>
                        <a:rPr sz="110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</a:pPr>
                      <a:r>
                        <a:rPr sz="110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sz="11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1" name="object 161"/>
          <p:cNvSpPr/>
          <p:nvPr/>
        </p:nvSpPr>
        <p:spPr>
          <a:xfrm>
            <a:off x="4136135" y="4566851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716" y="0"/>
                </a:moveTo>
                <a:lnTo>
                  <a:pt x="0" y="42672"/>
                </a:lnTo>
                <a:lnTo>
                  <a:pt x="42672" y="42672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4602479" y="4649149"/>
            <a:ext cx="44451" cy="43180"/>
          </a:xfrm>
          <a:custGeom>
            <a:avLst/>
            <a:gdLst/>
            <a:ahLst/>
            <a:cxnLst/>
            <a:rect l="l" t="t" r="r" b="b"/>
            <a:pathLst>
              <a:path w="44450" h="43179">
                <a:moveTo>
                  <a:pt x="22098" y="0"/>
                </a:moveTo>
                <a:lnTo>
                  <a:pt x="0" y="42672"/>
                </a:lnTo>
                <a:lnTo>
                  <a:pt x="44196" y="42672"/>
                </a:lnTo>
                <a:lnTo>
                  <a:pt x="2209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610101" y="4667437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716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4610101" y="4667437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716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4646677" y="4667437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716" y="0"/>
                </a:moveTo>
                <a:lnTo>
                  <a:pt x="0" y="47243"/>
                </a:lnTo>
                <a:lnTo>
                  <a:pt x="42672" y="47243"/>
                </a:lnTo>
                <a:lnTo>
                  <a:pt x="21716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4674108" y="4667437"/>
            <a:ext cx="44451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22097" y="0"/>
                </a:moveTo>
                <a:lnTo>
                  <a:pt x="0" y="47243"/>
                </a:lnTo>
                <a:lnTo>
                  <a:pt x="44195" y="47243"/>
                </a:lnTo>
                <a:lnTo>
                  <a:pt x="2209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5061203" y="4781736"/>
            <a:ext cx="128271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5231891" y="4781736"/>
            <a:ext cx="128271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5402580" y="4781736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540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5574791" y="4781736"/>
            <a:ext cx="128271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5747003" y="4781736"/>
            <a:ext cx="128271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5917692" y="4781737"/>
            <a:ext cx="56515" cy="82551"/>
          </a:xfrm>
          <a:custGeom>
            <a:avLst/>
            <a:gdLst/>
            <a:ahLst/>
            <a:cxnLst/>
            <a:rect l="l" t="t" r="r" b="b"/>
            <a:pathLst>
              <a:path w="56514" h="82550">
                <a:moveTo>
                  <a:pt x="0" y="0"/>
                </a:moveTo>
                <a:lnTo>
                  <a:pt x="3302" y="0"/>
                </a:lnTo>
                <a:lnTo>
                  <a:pt x="3302" y="82296"/>
                </a:lnTo>
                <a:lnTo>
                  <a:pt x="56387" y="82296"/>
                </a:lnTo>
              </a:path>
            </a:pathLst>
          </a:custGeom>
          <a:ln w="2063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6009132" y="4850540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987"/>
                </a:lnTo>
              </a:path>
            </a:pathLst>
          </a:custGeom>
          <a:ln w="3175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5210555" y="475735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1717" y="0"/>
                </a:moveTo>
                <a:lnTo>
                  <a:pt x="0" y="47244"/>
                </a:lnTo>
                <a:lnTo>
                  <a:pt x="42672" y="47244"/>
                </a:lnTo>
                <a:lnTo>
                  <a:pt x="2171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5268467" y="475735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0955" y="0"/>
                </a:moveTo>
                <a:lnTo>
                  <a:pt x="0" y="47244"/>
                </a:lnTo>
                <a:lnTo>
                  <a:pt x="42672" y="47244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5306567" y="475735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0955" y="0"/>
                </a:moveTo>
                <a:lnTo>
                  <a:pt x="0" y="47244"/>
                </a:lnTo>
                <a:lnTo>
                  <a:pt x="42672" y="47244"/>
                </a:lnTo>
                <a:lnTo>
                  <a:pt x="20955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5420869" y="475735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1971" y="0"/>
                </a:moveTo>
                <a:lnTo>
                  <a:pt x="0" y="47244"/>
                </a:lnTo>
                <a:lnTo>
                  <a:pt x="47244" y="47244"/>
                </a:lnTo>
                <a:lnTo>
                  <a:pt x="21971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5838444" y="4757353"/>
            <a:ext cx="44451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22097" y="0"/>
                </a:moveTo>
                <a:lnTo>
                  <a:pt x="0" y="47244"/>
                </a:lnTo>
                <a:lnTo>
                  <a:pt x="44195" y="47244"/>
                </a:lnTo>
                <a:lnTo>
                  <a:pt x="22097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5949696" y="4839648"/>
            <a:ext cx="44451" cy="44451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0"/>
                </a:moveTo>
                <a:lnTo>
                  <a:pt x="0" y="44196"/>
                </a:lnTo>
                <a:lnTo>
                  <a:pt x="44195" y="44196"/>
                </a:lnTo>
                <a:lnTo>
                  <a:pt x="22098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5986272" y="4839648"/>
            <a:ext cx="41275" cy="44451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0954" y="0"/>
                </a:moveTo>
                <a:lnTo>
                  <a:pt x="0" y="44196"/>
                </a:lnTo>
                <a:lnTo>
                  <a:pt x="41148" y="44196"/>
                </a:lnTo>
                <a:lnTo>
                  <a:pt x="20954" y="0"/>
                </a:lnTo>
                <a:close/>
              </a:path>
            </a:pathLst>
          </a:custGeom>
          <a:ln w="26987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4803647" y="2981129"/>
            <a:ext cx="166371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6115" y="0"/>
                </a:lnTo>
              </a:path>
            </a:pathLst>
          </a:custGeom>
          <a:ln w="22225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4572762" y="2981129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686" y="0"/>
                </a:lnTo>
              </a:path>
            </a:pathLst>
          </a:custGeom>
          <a:ln w="22225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4727447" y="294226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45FA9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006721" y="2895343"/>
            <a:ext cx="1156971" cy="420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7" normalizeH="0" baseline="24305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177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200" b="0" i="0" u="none" strike="noStrike" kern="1200" cap="none" spc="5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617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</a:t>
            </a:r>
            <a:r>
              <a:rPr kumimoji="0" sz="1200" b="0" i="0" u="none" strike="noStrike" kern="1200" cap="none" spc="5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0" i="0" u="none" strike="noStrike" kern="1200" cap="none" spc="-31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200" b="0" i="0" u="none" strike="noStrike" kern="1200" cap="none" spc="-71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ARPI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4572762" y="3209729"/>
            <a:ext cx="397511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001" y="0"/>
                </a:lnTo>
              </a:path>
            </a:pathLst>
          </a:custGeom>
          <a:ln w="22225">
            <a:solidFill>
              <a:srgbClr val="E99D21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4728209" y="31716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38100" y="0"/>
                </a:lnTo>
                <a:lnTo>
                  <a:pt x="76200" y="76200"/>
                </a:lnTo>
                <a:lnTo>
                  <a:pt x="0" y="76200"/>
                </a:lnTo>
                <a:close/>
              </a:path>
            </a:pathLst>
          </a:custGeom>
          <a:ln w="25400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493968" y="1028719"/>
            <a:ext cx="11208385" cy="1000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7492" algn="l"/>
              </a:tabLst>
              <a:defRPr/>
            </a:pP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</a:t>
            </a:r>
            <a:r>
              <a:rPr kumimoji="0" sz="1333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endpo</a:t>
            </a:r>
            <a:r>
              <a:rPr kumimoji="0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3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met: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2284" marR="0" lvl="1" indent="-304792" algn="l" defTabSz="914377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622284" algn="l"/>
              </a:tabLst>
              <a:defRPr/>
            </a:pPr>
            <a:r>
              <a:rPr kumimoji="0" sz="1333" b="1" i="0" u="none" strike="noStrike" kern="1200" cap="none" spc="-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333" b="1" i="0" u="none" strike="noStrike" kern="1200" cap="none" spc="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333" b="1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333" b="1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</a:t>
            </a:r>
            <a:r>
              <a:rPr kumimoji="0" sz="1333" b="1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333" b="1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333" b="1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</a:t>
            </a:r>
            <a:r>
              <a:rPr kumimoji="0" sz="1333" b="1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</a:t>
            </a:r>
            <a:r>
              <a:rPr kumimoji="0" sz="1333" b="1" i="0" u="none" strike="noStrike" kern="1200" cap="none" spc="-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sis</a:t>
            </a:r>
            <a:r>
              <a:rPr kumimoji="0" sz="1333" b="1" i="0" u="none" strike="noStrike" kern="1200" cap="none" spc="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333" b="0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333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ctober</a:t>
            </a:r>
            <a:r>
              <a:rPr kumimoji="0" sz="1333" b="0" i="0" u="none" strike="noStrike" kern="1200" cap="none" spc="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</a:t>
            </a:r>
            <a:r>
              <a:rPr kumimoji="0" sz="1333" b="0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</a:t>
            </a:r>
            <a:r>
              <a:rPr kumimoji="0" sz="1333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333" b="0" i="0" u="none" strike="noStrike" kern="1200" cap="none" spc="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1333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333" b="1" i="0" u="none" strike="noStrike" kern="1200" cap="none" spc="-3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0.41</a:t>
            </a: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333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95%</a:t>
            </a:r>
            <a:r>
              <a:rPr kumimoji="0" sz="1333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CI:</a:t>
            </a:r>
            <a:r>
              <a:rPr kumimoji="0" sz="1333" b="0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0.29,</a:t>
            </a:r>
            <a:r>
              <a:rPr kumimoji="0" sz="1333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0.56</a:t>
            </a:r>
            <a:r>
              <a:rPr kumimoji="0" sz="1333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sz="1333" b="0" i="0" u="none" strike="noStrike" kern="1200" cap="none" spc="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1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333" b="0" i="1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1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333" b="0" i="1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.0001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2284" marR="0" lvl="1" indent="-304792" algn="l" defTabSz="914377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622284" algn="l"/>
              </a:tabLst>
              <a:defRPr/>
            </a:pP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ond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nterim</a:t>
            </a:r>
            <a:r>
              <a:rPr kumimoji="0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</a:t>
            </a:r>
            <a:r>
              <a:rPr kumimoji="0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333" b="0" i="0" u="none" strike="noStrike" kern="1200" cap="none" spc="-3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333" b="0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(DCO</a:t>
            </a:r>
            <a:r>
              <a:rPr kumimoji="0" sz="1333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21,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2023):</a:t>
            </a:r>
            <a:r>
              <a:rPr kumimoji="0" sz="1333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1333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333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0.43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</a:t>
            </a:r>
            <a:r>
              <a:rPr kumimoji="0" sz="1333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CI: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0.33,</a:t>
            </a:r>
            <a:r>
              <a:rPr kumimoji="0" sz="1333" b="0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33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0.54)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D09A5E26-2112-C120-C08C-629754D2C743}"/>
              </a:ext>
            </a:extLst>
          </p:cNvPr>
          <p:cNvSpPr txBox="1"/>
          <p:nvPr/>
        </p:nvSpPr>
        <p:spPr>
          <a:xfrm>
            <a:off x="399967" y="283493"/>
            <a:ext cx="583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PSMAfore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study met primary endpoint of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rPFS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A3F3C67-E598-5C77-66A6-09BCA74A8022}"/>
              </a:ext>
            </a:extLst>
          </p:cNvPr>
          <p:cNvSpPr txBox="1"/>
          <p:nvPr/>
        </p:nvSpPr>
        <p:spPr>
          <a:xfrm>
            <a:off x="516054" y="2426322"/>
            <a:ext cx="6619385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2316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184111" algn="l"/>
                <a:tab pos="11194771" algn="l"/>
              </a:tabLst>
              <a:defRPr/>
            </a:pPr>
            <a:r>
              <a:rPr kumimoji="0" lang="en-GB" sz="1467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rPFS</a:t>
            </a:r>
            <a:r>
              <a:rPr kumimoji="0" lang="en-GB" sz="1467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</a:t>
            </a:r>
            <a:r>
              <a:rPr kumimoji="0" lang="en-GB" sz="1467" b="1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</a:t>
            </a:r>
            <a:r>
              <a:rPr kumimoji="0" lang="en-GB" sz="1467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</a:t>
            </a:r>
            <a:r>
              <a:rPr kumimoji="0" lang="en-GB" sz="1467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e</a:t>
            </a:r>
            <a:r>
              <a:rPr kumimoji="0" lang="en-GB" sz="1467" b="1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time</a:t>
            </a:r>
            <a:r>
              <a:rPr kumimoji="0" lang="en-GB" sz="1467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</a:t>
            </a:r>
            <a:r>
              <a:rPr kumimoji="0" lang="en-GB" sz="1467" b="1" i="0" u="none" strike="noStrike" kern="1200" cap="none" spc="8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sec</a:t>
            </a:r>
            <a:r>
              <a:rPr kumimoji="0" lang="en-GB" sz="1467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nd</a:t>
            </a:r>
            <a:r>
              <a:rPr kumimoji="0" lang="en-GB" sz="1467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</a:t>
            </a:r>
            <a:r>
              <a:rPr kumimoji="0" lang="en-GB" sz="1467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</a:t>
            </a:r>
            <a:r>
              <a:rPr kumimoji="0" lang="en-GB" sz="1467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er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im</a:t>
            </a:r>
            <a:r>
              <a:rPr kumimoji="0" lang="en-GB" sz="1467" b="1" i="0" u="none" strike="noStrike" kern="1200" cap="none" spc="-3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OS</a:t>
            </a:r>
            <a:r>
              <a:rPr kumimoji="0" lang="en-GB" sz="1467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</a:t>
            </a:r>
            <a:r>
              <a:rPr kumimoji="0" lang="en-GB" sz="1467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</a:t>
            </a:r>
            <a:r>
              <a:rPr kumimoji="0" lang="en-GB" sz="1467" b="1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l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ysis)	</a:t>
            </a:r>
            <a:r>
              <a:rPr kumimoji="0" lang="en-GB" sz="1467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endParaRPr kumimoji="0" lang="en-GB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69425" y="6568885"/>
            <a:ext cx="54225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O,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lang="en-GB" sz="80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t: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</a:t>
            </a:r>
            <a:r>
              <a:rPr kumimoji="0" lang="en-GB" sz="8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Congre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lang="en-GB" sz="8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n-GB" sz="8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GB" sz="8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-24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en-GB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n-GB" sz="8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id,</a:t>
            </a:r>
            <a:r>
              <a:rPr kumimoji="0" lang="en-GB" sz="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in,</a:t>
            </a:r>
            <a:r>
              <a:rPr kumimoji="0" lang="en-GB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lang="en-GB" sz="8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</a:t>
            </a:r>
            <a:r>
              <a:rPr kumimoji="0" lang="en-GB" sz="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877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7035575" y="4258040"/>
            <a:ext cx="4796669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er: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123/146</a:t>
            </a:r>
            <a:r>
              <a:rPr kumimoji="0" sz="1400" b="1" i="0" u="none" strike="noStrike" kern="1200" cap="none" spc="-4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(84</a:t>
            </a:r>
            <a:r>
              <a:rPr kumimoji="0" sz="1400" b="1" i="0" u="none" strike="noStrike" kern="1200" cap="none" spc="-65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en-CA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lang="en-GB" sz="13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13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300" b="0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lang="en-GB" sz="13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ith</a:t>
            </a:r>
            <a:r>
              <a:rPr kumimoji="0" lang="en-GB" sz="13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3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radiographi</a:t>
            </a:r>
            <a:r>
              <a:rPr kumimoji="0" lang="en-GB" sz="13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en-GB" sz="1300" b="0" i="0" u="none" strike="noStrike" kern="1200" cap="none" spc="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3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</a:t>
            </a:r>
            <a:r>
              <a:rPr kumimoji="0" lang="en-GB" sz="13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en-GB" sz="13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crossed over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72735" y="3528513"/>
            <a:ext cx="5570220" cy="0"/>
          </a:xfrm>
          <a:custGeom>
            <a:avLst/>
            <a:gdLst/>
            <a:ahLst/>
            <a:cxnLst/>
            <a:rect l="l" t="t" r="r" b="b"/>
            <a:pathLst>
              <a:path w="5570220">
                <a:moveTo>
                  <a:pt x="0" y="0"/>
                </a:moveTo>
                <a:lnTo>
                  <a:pt x="557022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5407" y="992577"/>
            <a:ext cx="0" cy="2590800"/>
          </a:xfrm>
          <a:custGeom>
            <a:avLst/>
            <a:gdLst/>
            <a:ahLst/>
            <a:cxnLst/>
            <a:rect l="l" t="t" r="r" b="b"/>
            <a:pathLst>
              <a:path h="2590800">
                <a:moveTo>
                  <a:pt x="0" y="0"/>
                </a:moveTo>
                <a:lnTo>
                  <a:pt x="0" y="25908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21831" y="352851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23684" y="352851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42956" y="352851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72735" y="2585157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4267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72735" y="3056073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4267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72735" y="2114240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4267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72735" y="1643324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4267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72735" y="1173933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4267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60916" y="352851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30107" y="352851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0743" y="3243566"/>
            <a:ext cx="2159635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4373" marR="0" lvl="0" indent="0" algn="l" defTabSz="914377" rtl="0" eaLnBrk="1" fontAlgn="auto" latinLnBrk="0" hangingPunct="1">
              <a:lnSpc>
                <a:spcPts val="1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hange</a:t>
            </a:r>
            <a:r>
              <a:rPr kumimoji="0" sz="1200" b="0" i="0" u="none" strike="noStrike" kern="1200" cap="none" spc="-2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200" b="0" i="0" u="none" strike="noStrike" kern="1200" cap="none" spc="-10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D1831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377" rtl="0" eaLnBrk="1" fontAlgn="auto" latinLnBrk="0" hangingPunct="1">
              <a:lnSpc>
                <a:spcPts val="1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945711" y="3627360"/>
            <a:ext cx="1250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5339123" y="3627360"/>
            <a:ext cx="2235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38952" y="3627360"/>
            <a:ext cx="2729865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4609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6143" algn="l"/>
              </a:tabLst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	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1200" b="0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rando</a:t>
            </a: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iza</a:t>
            </a: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ion</a:t>
            </a:r>
            <a:r>
              <a:rPr kumimoji="0" sz="1200" b="0" i="0" u="none" strike="noStrike" kern="1200" cap="none" spc="-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2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onths)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052491" y="3627360"/>
            <a:ext cx="1250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425099" y="3627360"/>
            <a:ext cx="2235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6609" y="1069453"/>
            <a:ext cx="3225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5117" y="2011285"/>
            <a:ext cx="2235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5117" y="2483471"/>
            <a:ext cx="2235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5117" y="2953117"/>
            <a:ext cx="2235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5117" y="1541639"/>
            <a:ext cx="2235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24554" y="1173934"/>
            <a:ext cx="4209415" cy="2354580"/>
          </a:xfrm>
          <a:custGeom>
            <a:avLst/>
            <a:gdLst/>
            <a:ahLst/>
            <a:cxnLst/>
            <a:rect l="l" t="t" r="r" b="b"/>
            <a:pathLst>
              <a:path w="4209415" h="2354579">
                <a:moveTo>
                  <a:pt x="0" y="0"/>
                </a:moveTo>
                <a:lnTo>
                  <a:pt x="151155" y="0"/>
                </a:lnTo>
                <a:lnTo>
                  <a:pt x="151155" y="9144"/>
                </a:lnTo>
                <a:lnTo>
                  <a:pt x="286258" y="9144"/>
                </a:lnTo>
                <a:lnTo>
                  <a:pt x="286258" y="18287"/>
                </a:lnTo>
                <a:lnTo>
                  <a:pt x="515238" y="18287"/>
                </a:lnTo>
                <a:lnTo>
                  <a:pt x="515238" y="29718"/>
                </a:lnTo>
                <a:lnTo>
                  <a:pt x="661797" y="29718"/>
                </a:lnTo>
                <a:lnTo>
                  <a:pt x="661797" y="38988"/>
                </a:lnTo>
                <a:lnTo>
                  <a:pt x="671068" y="38988"/>
                </a:lnTo>
                <a:lnTo>
                  <a:pt x="671068" y="50419"/>
                </a:lnTo>
                <a:lnTo>
                  <a:pt x="934338" y="50419"/>
                </a:lnTo>
                <a:lnTo>
                  <a:pt x="934338" y="59562"/>
                </a:lnTo>
                <a:lnTo>
                  <a:pt x="945769" y="59562"/>
                </a:lnTo>
                <a:lnTo>
                  <a:pt x="945769" y="68707"/>
                </a:lnTo>
                <a:lnTo>
                  <a:pt x="998474" y="68707"/>
                </a:lnTo>
                <a:lnTo>
                  <a:pt x="998474" y="80137"/>
                </a:lnTo>
                <a:lnTo>
                  <a:pt x="1021461" y="80137"/>
                </a:lnTo>
                <a:lnTo>
                  <a:pt x="1021461" y="89281"/>
                </a:lnTo>
                <a:lnTo>
                  <a:pt x="1032891" y="89281"/>
                </a:lnTo>
                <a:lnTo>
                  <a:pt x="1032891" y="98551"/>
                </a:lnTo>
                <a:lnTo>
                  <a:pt x="1151889" y="98551"/>
                </a:lnTo>
                <a:lnTo>
                  <a:pt x="1151889" y="112268"/>
                </a:lnTo>
                <a:lnTo>
                  <a:pt x="1252727" y="112268"/>
                </a:lnTo>
                <a:lnTo>
                  <a:pt x="1252727" y="119125"/>
                </a:lnTo>
                <a:lnTo>
                  <a:pt x="1362583" y="119125"/>
                </a:lnTo>
                <a:lnTo>
                  <a:pt x="1362583" y="132842"/>
                </a:lnTo>
                <a:lnTo>
                  <a:pt x="1374139" y="132842"/>
                </a:lnTo>
                <a:lnTo>
                  <a:pt x="1374139" y="141986"/>
                </a:lnTo>
                <a:lnTo>
                  <a:pt x="1399286" y="141986"/>
                </a:lnTo>
                <a:lnTo>
                  <a:pt x="1399286" y="153416"/>
                </a:lnTo>
                <a:lnTo>
                  <a:pt x="1410716" y="153416"/>
                </a:lnTo>
                <a:lnTo>
                  <a:pt x="1410716" y="162560"/>
                </a:lnTo>
                <a:lnTo>
                  <a:pt x="1424432" y="162560"/>
                </a:lnTo>
                <a:lnTo>
                  <a:pt x="1424432" y="176403"/>
                </a:lnTo>
                <a:lnTo>
                  <a:pt x="1435862" y="176403"/>
                </a:lnTo>
                <a:lnTo>
                  <a:pt x="1435862" y="183261"/>
                </a:lnTo>
                <a:lnTo>
                  <a:pt x="1447419" y="183261"/>
                </a:lnTo>
                <a:lnTo>
                  <a:pt x="1447419" y="196976"/>
                </a:lnTo>
                <a:lnTo>
                  <a:pt x="1493139" y="196976"/>
                </a:lnTo>
                <a:lnTo>
                  <a:pt x="1493139" y="203835"/>
                </a:lnTo>
                <a:lnTo>
                  <a:pt x="1543558" y="203835"/>
                </a:lnTo>
                <a:lnTo>
                  <a:pt x="1543558" y="215265"/>
                </a:lnTo>
                <a:lnTo>
                  <a:pt x="1694688" y="215265"/>
                </a:lnTo>
                <a:lnTo>
                  <a:pt x="1694688" y="222123"/>
                </a:lnTo>
                <a:lnTo>
                  <a:pt x="1701545" y="222123"/>
                </a:lnTo>
                <a:lnTo>
                  <a:pt x="1701545" y="235966"/>
                </a:lnTo>
                <a:lnTo>
                  <a:pt x="1777111" y="235966"/>
                </a:lnTo>
                <a:lnTo>
                  <a:pt x="1777111" y="249682"/>
                </a:lnTo>
                <a:lnTo>
                  <a:pt x="1818386" y="249682"/>
                </a:lnTo>
                <a:lnTo>
                  <a:pt x="1818386" y="263398"/>
                </a:lnTo>
                <a:lnTo>
                  <a:pt x="1884807" y="263398"/>
                </a:lnTo>
                <a:lnTo>
                  <a:pt x="1884807" y="272542"/>
                </a:lnTo>
                <a:lnTo>
                  <a:pt x="1893951" y="272542"/>
                </a:lnTo>
                <a:lnTo>
                  <a:pt x="1893951" y="286258"/>
                </a:lnTo>
                <a:lnTo>
                  <a:pt x="1923669" y="286258"/>
                </a:lnTo>
                <a:lnTo>
                  <a:pt x="1923669" y="300100"/>
                </a:lnTo>
                <a:lnTo>
                  <a:pt x="1930654" y="300100"/>
                </a:lnTo>
                <a:lnTo>
                  <a:pt x="1930654" y="313817"/>
                </a:lnTo>
                <a:lnTo>
                  <a:pt x="1971802" y="313817"/>
                </a:lnTo>
                <a:lnTo>
                  <a:pt x="1971802" y="327533"/>
                </a:lnTo>
                <a:lnTo>
                  <a:pt x="2017649" y="327533"/>
                </a:lnTo>
                <a:lnTo>
                  <a:pt x="2017649" y="343535"/>
                </a:lnTo>
                <a:lnTo>
                  <a:pt x="2067941" y="343535"/>
                </a:lnTo>
                <a:lnTo>
                  <a:pt x="2067941" y="357250"/>
                </a:lnTo>
                <a:lnTo>
                  <a:pt x="2077212" y="357250"/>
                </a:lnTo>
                <a:lnTo>
                  <a:pt x="2077212" y="373380"/>
                </a:lnTo>
                <a:lnTo>
                  <a:pt x="2109216" y="373380"/>
                </a:lnTo>
                <a:lnTo>
                  <a:pt x="2109216" y="389382"/>
                </a:lnTo>
                <a:lnTo>
                  <a:pt x="2145919" y="389382"/>
                </a:lnTo>
                <a:lnTo>
                  <a:pt x="2145919" y="400812"/>
                </a:lnTo>
                <a:lnTo>
                  <a:pt x="2155063" y="400812"/>
                </a:lnTo>
                <a:lnTo>
                  <a:pt x="2155063" y="430657"/>
                </a:lnTo>
                <a:lnTo>
                  <a:pt x="2168779" y="430657"/>
                </a:lnTo>
                <a:lnTo>
                  <a:pt x="2168779" y="446659"/>
                </a:lnTo>
                <a:lnTo>
                  <a:pt x="2189353" y="446659"/>
                </a:lnTo>
                <a:lnTo>
                  <a:pt x="2189353" y="460375"/>
                </a:lnTo>
                <a:lnTo>
                  <a:pt x="2221484" y="460375"/>
                </a:lnTo>
                <a:lnTo>
                  <a:pt x="2221484" y="476376"/>
                </a:lnTo>
                <a:lnTo>
                  <a:pt x="2255774" y="476376"/>
                </a:lnTo>
                <a:lnTo>
                  <a:pt x="2255774" y="490093"/>
                </a:lnTo>
                <a:lnTo>
                  <a:pt x="2306192" y="490093"/>
                </a:lnTo>
                <a:lnTo>
                  <a:pt x="2306192" y="510794"/>
                </a:lnTo>
                <a:lnTo>
                  <a:pt x="2319909" y="510794"/>
                </a:lnTo>
                <a:lnTo>
                  <a:pt x="2319909" y="526796"/>
                </a:lnTo>
                <a:lnTo>
                  <a:pt x="2329053" y="526796"/>
                </a:lnTo>
                <a:lnTo>
                  <a:pt x="2329053" y="540512"/>
                </a:lnTo>
                <a:lnTo>
                  <a:pt x="2342769" y="540512"/>
                </a:lnTo>
                <a:lnTo>
                  <a:pt x="2342769" y="556641"/>
                </a:lnTo>
                <a:lnTo>
                  <a:pt x="2379472" y="556641"/>
                </a:lnTo>
                <a:lnTo>
                  <a:pt x="2379472" y="574929"/>
                </a:lnTo>
                <a:lnTo>
                  <a:pt x="2400046" y="574929"/>
                </a:lnTo>
                <a:lnTo>
                  <a:pt x="2400046" y="590931"/>
                </a:lnTo>
                <a:lnTo>
                  <a:pt x="2441321" y="590931"/>
                </a:lnTo>
                <a:lnTo>
                  <a:pt x="2441321" y="611505"/>
                </a:lnTo>
                <a:lnTo>
                  <a:pt x="2491740" y="611505"/>
                </a:lnTo>
                <a:lnTo>
                  <a:pt x="2491740" y="627634"/>
                </a:lnTo>
                <a:lnTo>
                  <a:pt x="2505455" y="627634"/>
                </a:lnTo>
                <a:lnTo>
                  <a:pt x="2505455" y="648208"/>
                </a:lnTo>
                <a:lnTo>
                  <a:pt x="2603880" y="648208"/>
                </a:lnTo>
                <a:lnTo>
                  <a:pt x="2603880" y="664210"/>
                </a:lnTo>
                <a:lnTo>
                  <a:pt x="2608453" y="664210"/>
                </a:lnTo>
                <a:lnTo>
                  <a:pt x="2608453" y="684784"/>
                </a:lnTo>
                <a:lnTo>
                  <a:pt x="2677160" y="684784"/>
                </a:lnTo>
                <a:lnTo>
                  <a:pt x="2677160" y="710057"/>
                </a:lnTo>
                <a:lnTo>
                  <a:pt x="2702433" y="710057"/>
                </a:lnTo>
                <a:lnTo>
                  <a:pt x="2702433" y="730631"/>
                </a:lnTo>
                <a:lnTo>
                  <a:pt x="2723007" y="730631"/>
                </a:lnTo>
                <a:lnTo>
                  <a:pt x="2723007" y="753618"/>
                </a:lnTo>
                <a:lnTo>
                  <a:pt x="2736723" y="753618"/>
                </a:lnTo>
                <a:lnTo>
                  <a:pt x="2736723" y="776478"/>
                </a:lnTo>
                <a:lnTo>
                  <a:pt x="2800858" y="776478"/>
                </a:lnTo>
                <a:lnTo>
                  <a:pt x="2800858" y="803910"/>
                </a:lnTo>
                <a:lnTo>
                  <a:pt x="2860421" y="803910"/>
                </a:lnTo>
                <a:lnTo>
                  <a:pt x="2860421" y="833755"/>
                </a:lnTo>
                <a:lnTo>
                  <a:pt x="2933700" y="833755"/>
                </a:lnTo>
                <a:lnTo>
                  <a:pt x="2933700" y="863473"/>
                </a:lnTo>
                <a:lnTo>
                  <a:pt x="2963417" y="863473"/>
                </a:lnTo>
                <a:lnTo>
                  <a:pt x="2963417" y="893318"/>
                </a:lnTo>
                <a:lnTo>
                  <a:pt x="3016123" y="893318"/>
                </a:lnTo>
                <a:lnTo>
                  <a:pt x="3016123" y="925322"/>
                </a:lnTo>
                <a:lnTo>
                  <a:pt x="3100832" y="925322"/>
                </a:lnTo>
                <a:lnTo>
                  <a:pt x="3100832" y="957453"/>
                </a:lnTo>
                <a:lnTo>
                  <a:pt x="3174111" y="957453"/>
                </a:lnTo>
                <a:lnTo>
                  <a:pt x="3174111" y="998601"/>
                </a:lnTo>
                <a:lnTo>
                  <a:pt x="3414649" y="998601"/>
                </a:lnTo>
                <a:lnTo>
                  <a:pt x="3414649" y="1049020"/>
                </a:lnTo>
                <a:lnTo>
                  <a:pt x="3467227" y="1049020"/>
                </a:lnTo>
                <a:lnTo>
                  <a:pt x="3467227" y="1145286"/>
                </a:lnTo>
                <a:lnTo>
                  <a:pt x="3522217" y="1145286"/>
                </a:lnTo>
                <a:lnTo>
                  <a:pt x="3522217" y="1202436"/>
                </a:lnTo>
                <a:lnTo>
                  <a:pt x="3616198" y="1202436"/>
                </a:lnTo>
                <a:lnTo>
                  <a:pt x="3616198" y="1278128"/>
                </a:lnTo>
                <a:lnTo>
                  <a:pt x="4209288" y="1278128"/>
                </a:lnTo>
                <a:lnTo>
                  <a:pt x="4209288" y="2354580"/>
                </a:lnTo>
              </a:path>
            </a:pathLst>
          </a:custGeom>
          <a:ln w="9525">
            <a:solidFill>
              <a:srgbClr val="045FA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21505" y="1173934"/>
            <a:ext cx="3878579" cy="1430020"/>
          </a:xfrm>
          <a:custGeom>
            <a:avLst/>
            <a:gdLst/>
            <a:ahLst/>
            <a:cxnLst/>
            <a:rect l="l" t="t" r="r" b="b"/>
            <a:pathLst>
              <a:path w="3878579" h="1430020">
                <a:moveTo>
                  <a:pt x="0" y="0"/>
                </a:moveTo>
                <a:lnTo>
                  <a:pt x="277241" y="0"/>
                </a:lnTo>
                <a:lnTo>
                  <a:pt x="277241" y="9144"/>
                </a:lnTo>
                <a:lnTo>
                  <a:pt x="288670" y="9144"/>
                </a:lnTo>
                <a:lnTo>
                  <a:pt x="288670" y="18287"/>
                </a:lnTo>
                <a:lnTo>
                  <a:pt x="410082" y="18287"/>
                </a:lnTo>
                <a:lnTo>
                  <a:pt x="410082" y="25146"/>
                </a:lnTo>
                <a:lnTo>
                  <a:pt x="412369" y="25146"/>
                </a:lnTo>
                <a:lnTo>
                  <a:pt x="412369" y="38988"/>
                </a:lnTo>
                <a:lnTo>
                  <a:pt x="467359" y="38988"/>
                </a:lnTo>
                <a:lnTo>
                  <a:pt x="467359" y="50419"/>
                </a:lnTo>
                <a:lnTo>
                  <a:pt x="563625" y="50419"/>
                </a:lnTo>
                <a:lnTo>
                  <a:pt x="563625" y="57276"/>
                </a:lnTo>
                <a:lnTo>
                  <a:pt x="591058" y="57276"/>
                </a:lnTo>
                <a:lnTo>
                  <a:pt x="591058" y="68707"/>
                </a:lnTo>
                <a:lnTo>
                  <a:pt x="730758" y="68707"/>
                </a:lnTo>
                <a:lnTo>
                  <a:pt x="730758" y="75565"/>
                </a:lnTo>
                <a:lnTo>
                  <a:pt x="744600" y="75565"/>
                </a:lnTo>
                <a:lnTo>
                  <a:pt x="744600" y="89281"/>
                </a:lnTo>
                <a:lnTo>
                  <a:pt x="790321" y="89281"/>
                </a:lnTo>
                <a:lnTo>
                  <a:pt x="790321" y="98551"/>
                </a:lnTo>
                <a:lnTo>
                  <a:pt x="900303" y="98551"/>
                </a:lnTo>
                <a:lnTo>
                  <a:pt x="900303" y="109982"/>
                </a:lnTo>
                <a:lnTo>
                  <a:pt x="925575" y="109982"/>
                </a:lnTo>
                <a:lnTo>
                  <a:pt x="925575" y="119125"/>
                </a:lnTo>
                <a:lnTo>
                  <a:pt x="1088262" y="119125"/>
                </a:lnTo>
                <a:lnTo>
                  <a:pt x="1088262" y="130556"/>
                </a:lnTo>
                <a:lnTo>
                  <a:pt x="1179830" y="130556"/>
                </a:lnTo>
                <a:lnTo>
                  <a:pt x="1179830" y="141986"/>
                </a:lnTo>
                <a:lnTo>
                  <a:pt x="1195831" y="141986"/>
                </a:lnTo>
                <a:lnTo>
                  <a:pt x="1195831" y="148844"/>
                </a:lnTo>
                <a:lnTo>
                  <a:pt x="1246250" y="148844"/>
                </a:lnTo>
                <a:lnTo>
                  <a:pt x="1246250" y="162687"/>
                </a:lnTo>
                <a:lnTo>
                  <a:pt x="1351661" y="162687"/>
                </a:lnTo>
                <a:lnTo>
                  <a:pt x="1351661" y="174117"/>
                </a:lnTo>
                <a:lnTo>
                  <a:pt x="1358518" y="174117"/>
                </a:lnTo>
                <a:lnTo>
                  <a:pt x="1358518" y="183261"/>
                </a:lnTo>
                <a:lnTo>
                  <a:pt x="1388364" y="183261"/>
                </a:lnTo>
                <a:lnTo>
                  <a:pt x="1388364" y="190119"/>
                </a:lnTo>
                <a:lnTo>
                  <a:pt x="1436370" y="190119"/>
                </a:lnTo>
                <a:lnTo>
                  <a:pt x="1436370" y="206121"/>
                </a:lnTo>
                <a:lnTo>
                  <a:pt x="1479930" y="206121"/>
                </a:lnTo>
                <a:lnTo>
                  <a:pt x="1479930" y="213106"/>
                </a:lnTo>
                <a:lnTo>
                  <a:pt x="1660905" y="213106"/>
                </a:lnTo>
                <a:lnTo>
                  <a:pt x="1660905" y="226822"/>
                </a:lnTo>
                <a:lnTo>
                  <a:pt x="1697609" y="226822"/>
                </a:lnTo>
                <a:lnTo>
                  <a:pt x="1697609" y="235966"/>
                </a:lnTo>
                <a:lnTo>
                  <a:pt x="1748027" y="235966"/>
                </a:lnTo>
                <a:lnTo>
                  <a:pt x="1748027" y="270383"/>
                </a:lnTo>
                <a:lnTo>
                  <a:pt x="1809877" y="270383"/>
                </a:lnTo>
                <a:lnTo>
                  <a:pt x="1809877" y="284099"/>
                </a:lnTo>
                <a:lnTo>
                  <a:pt x="1917573" y="284099"/>
                </a:lnTo>
                <a:lnTo>
                  <a:pt x="1917573" y="293243"/>
                </a:lnTo>
                <a:lnTo>
                  <a:pt x="1931289" y="293243"/>
                </a:lnTo>
                <a:lnTo>
                  <a:pt x="1931289" y="306959"/>
                </a:lnTo>
                <a:lnTo>
                  <a:pt x="1947290" y="306959"/>
                </a:lnTo>
                <a:lnTo>
                  <a:pt x="1947290" y="329946"/>
                </a:lnTo>
                <a:lnTo>
                  <a:pt x="1956435" y="329946"/>
                </a:lnTo>
                <a:lnTo>
                  <a:pt x="1956435" y="345948"/>
                </a:lnTo>
                <a:lnTo>
                  <a:pt x="1999996" y="345948"/>
                </a:lnTo>
                <a:lnTo>
                  <a:pt x="1999996" y="357378"/>
                </a:lnTo>
                <a:lnTo>
                  <a:pt x="2018284" y="357378"/>
                </a:lnTo>
                <a:lnTo>
                  <a:pt x="2018284" y="371094"/>
                </a:lnTo>
                <a:lnTo>
                  <a:pt x="2075561" y="371094"/>
                </a:lnTo>
                <a:lnTo>
                  <a:pt x="2075561" y="382524"/>
                </a:lnTo>
                <a:lnTo>
                  <a:pt x="2119122" y="382524"/>
                </a:lnTo>
                <a:lnTo>
                  <a:pt x="2119122" y="400938"/>
                </a:lnTo>
                <a:lnTo>
                  <a:pt x="2148966" y="400938"/>
                </a:lnTo>
                <a:lnTo>
                  <a:pt x="2148966" y="414655"/>
                </a:lnTo>
                <a:lnTo>
                  <a:pt x="2178685" y="414655"/>
                </a:lnTo>
                <a:lnTo>
                  <a:pt x="2178685" y="430657"/>
                </a:lnTo>
                <a:lnTo>
                  <a:pt x="2238248" y="430657"/>
                </a:lnTo>
                <a:lnTo>
                  <a:pt x="2238248" y="444373"/>
                </a:lnTo>
                <a:lnTo>
                  <a:pt x="2284095" y="444373"/>
                </a:lnTo>
                <a:lnTo>
                  <a:pt x="2284095" y="460501"/>
                </a:lnTo>
                <a:lnTo>
                  <a:pt x="2345944" y="460501"/>
                </a:lnTo>
                <a:lnTo>
                  <a:pt x="2345944" y="474218"/>
                </a:lnTo>
                <a:lnTo>
                  <a:pt x="2389505" y="474218"/>
                </a:lnTo>
                <a:lnTo>
                  <a:pt x="2389505" y="490220"/>
                </a:lnTo>
                <a:lnTo>
                  <a:pt x="2428367" y="490220"/>
                </a:lnTo>
                <a:lnTo>
                  <a:pt x="2428367" y="506222"/>
                </a:lnTo>
                <a:lnTo>
                  <a:pt x="2471928" y="506222"/>
                </a:lnTo>
                <a:lnTo>
                  <a:pt x="2471928" y="524637"/>
                </a:lnTo>
                <a:lnTo>
                  <a:pt x="2659761" y="524637"/>
                </a:lnTo>
                <a:lnTo>
                  <a:pt x="2659761" y="542925"/>
                </a:lnTo>
                <a:lnTo>
                  <a:pt x="2689606" y="542925"/>
                </a:lnTo>
                <a:lnTo>
                  <a:pt x="2689606" y="563499"/>
                </a:lnTo>
                <a:lnTo>
                  <a:pt x="2735453" y="563499"/>
                </a:lnTo>
                <a:lnTo>
                  <a:pt x="2735453" y="586486"/>
                </a:lnTo>
                <a:lnTo>
                  <a:pt x="2749169" y="586486"/>
                </a:lnTo>
                <a:lnTo>
                  <a:pt x="2749169" y="627761"/>
                </a:lnTo>
                <a:lnTo>
                  <a:pt x="2827020" y="627761"/>
                </a:lnTo>
                <a:lnTo>
                  <a:pt x="2827020" y="650621"/>
                </a:lnTo>
                <a:lnTo>
                  <a:pt x="2909570" y="650621"/>
                </a:lnTo>
                <a:lnTo>
                  <a:pt x="2909570" y="678053"/>
                </a:lnTo>
                <a:lnTo>
                  <a:pt x="2946146" y="678053"/>
                </a:lnTo>
                <a:lnTo>
                  <a:pt x="2946146" y="707898"/>
                </a:lnTo>
                <a:lnTo>
                  <a:pt x="2987421" y="707898"/>
                </a:lnTo>
                <a:lnTo>
                  <a:pt x="2987421" y="737616"/>
                </a:lnTo>
                <a:lnTo>
                  <a:pt x="3033268" y="737616"/>
                </a:lnTo>
                <a:lnTo>
                  <a:pt x="3033268" y="765175"/>
                </a:lnTo>
                <a:lnTo>
                  <a:pt x="3095117" y="765175"/>
                </a:lnTo>
                <a:lnTo>
                  <a:pt x="3095117" y="797179"/>
                </a:lnTo>
                <a:lnTo>
                  <a:pt x="3127121" y="797179"/>
                </a:lnTo>
                <a:lnTo>
                  <a:pt x="3127121" y="831596"/>
                </a:lnTo>
                <a:lnTo>
                  <a:pt x="3156966" y="831596"/>
                </a:lnTo>
                <a:lnTo>
                  <a:pt x="3156966" y="863600"/>
                </a:lnTo>
                <a:lnTo>
                  <a:pt x="3179826" y="863600"/>
                </a:lnTo>
                <a:lnTo>
                  <a:pt x="3179826" y="900303"/>
                </a:lnTo>
                <a:lnTo>
                  <a:pt x="3200400" y="900303"/>
                </a:lnTo>
                <a:lnTo>
                  <a:pt x="3200400" y="934720"/>
                </a:lnTo>
                <a:lnTo>
                  <a:pt x="3259963" y="934720"/>
                </a:lnTo>
                <a:lnTo>
                  <a:pt x="3259963" y="971296"/>
                </a:lnTo>
                <a:lnTo>
                  <a:pt x="3303524" y="971296"/>
                </a:lnTo>
                <a:lnTo>
                  <a:pt x="3303524" y="1014857"/>
                </a:lnTo>
                <a:lnTo>
                  <a:pt x="3321939" y="1014857"/>
                </a:lnTo>
                <a:lnTo>
                  <a:pt x="3321939" y="1058418"/>
                </a:lnTo>
                <a:lnTo>
                  <a:pt x="3578479" y="1058418"/>
                </a:lnTo>
                <a:lnTo>
                  <a:pt x="3578479" y="1124839"/>
                </a:lnTo>
                <a:lnTo>
                  <a:pt x="3612769" y="1124839"/>
                </a:lnTo>
                <a:lnTo>
                  <a:pt x="3612769" y="1198118"/>
                </a:lnTo>
                <a:lnTo>
                  <a:pt x="3878580" y="1198118"/>
                </a:lnTo>
                <a:lnTo>
                  <a:pt x="3878580" y="1429512"/>
                </a:lnTo>
              </a:path>
            </a:pathLst>
          </a:custGeom>
          <a:ln w="9525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99813" y="3345632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3672" y="0"/>
                </a:lnTo>
              </a:path>
            </a:pathLst>
          </a:custGeom>
          <a:ln w="9525">
            <a:solidFill>
              <a:srgbClr val="E99D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87112" y="2953118"/>
            <a:ext cx="18326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1953" algn="l"/>
              </a:tabLst>
              <a:defRPr/>
            </a:pPr>
            <a:r>
              <a:rPr kumimoji="0" sz="2100" b="0" i="0" u="sng" strike="noStrike" kern="1200" cap="none" spc="0" normalizeH="0" baseline="2976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	</a:t>
            </a:r>
            <a:r>
              <a:rPr kumimoji="0" sz="1351" b="0" i="0" u="none" strike="noStrike" kern="1200" cap="none" spc="15" normalizeH="0" baseline="24691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177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Lu-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</a:t>
            </a: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45FA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A-617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63229" y="1307700"/>
            <a:ext cx="215444" cy="194437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ent-free</a:t>
            </a:r>
            <a:r>
              <a:rPr kumimoji="0" sz="1400" b="0" i="0" u="none" strike="noStrike" kern="1200" cap="none" spc="-3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</a:t>
            </a:r>
            <a:r>
              <a:rPr kumimoji="0" sz="1400" b="0" i="0" u="none" strike="noStrike" kern="1200" cap="none" spc="-1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400" b="0" i="0" u="none" strike="noStrike" kern="1200" cap="none" spc="-3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3237539" y="1094831"/>
            <a:ext cx="234632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t-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1" i="0" u="none" strike="noStrike" kern="1200" cap="none" spc="-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</a:t>
            </a:r>
            <a:r>
              <a:rPr kumimoji="0" sz="1400" b="1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sis)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6C45B5-D3EA-608F-3567-42784085396C}"/>
              </a:ext>
            </a:extLst>
          </p:cNvPr>
          <p:cNvSpPr txBox="1"/>
          <p:nvPr/>
        </p:nvSpPr>
        <p:spPr>
          <a:xfrm>
            <a:off x="219937" y="330895"/>
            <a:ext cx="5981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PSMAfore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did not show an OS advantage at IA2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F75368C8-70D2-6E7B-972D-69450AA3CF5F}"/>
              </a:ext>
            </a:extLst>
          </p:cNvPr>
          <p:cNvSpPr txBox="1">
            <a:spLocks/>
          </p:cNvSpPr>
          <p:nvPr/>
        </p:nvSpPr>
        <p:spPr>
          <a:xfrm>
            <a:off x="580084" y="6585857"/>
            <a:ext cx="10151416" cy="235898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67" b="1" i="0" u="none" strike="noStrike" kern="1200" cap="none" spc="7" normalizeH="0" baseline="2564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lang="en-GB" sz="933" b="0" i="0" u="none" strike="noStrike" kern="1200" cap="none" spc="-1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en-GB" sz="933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933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ts</a:t>
            </a:r>
            <a:r>
              <a:rPr kumimoji="0" lang="en-GB" sz="933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ied</a:t>
            </a:r>
            <a:r>
              <a:rPr kumimoji="0" lang="en-GB" sz="933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933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</a:t>
            </a:r>
            <a:r>
              <a:rPr kumimoji="0" lang="en-GB" sz="933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933" b="0" i="0" u="none" strike="noStrike" kern="1200" cap="none" spc="0" normalizeH="0" baseline="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177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Lu-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</a:t>
            </a:r>
            <a:r>
              <a:rPr kumimoji="0" lang="en-GB" sz="93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933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-617.</a:t>
            </a: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49" name="object 2">
            <a:extLst>
              <a:ext uri="{FF2B5EF4-FFF2-40B4-BE49-F238E27FC236}">
                <a16:creationId xmlns:a16="http://schemas.microsoft.com/office/drawing/2014/main" id="{AF864ADC-9E13-2279-6B6C-7A33F859C6F5}"/>
              </a:ext>
            </a:extLst>
          </p:cNvPr>
          <p:cNvGraphicFramePr>
            <a:graphicFrameLocks noGrp="1"/>
          </p:cNvGraphicFramePr>
          <p:nvPr/>
        </p:nvGraphicFramePr>
        <p:xfrm>
          <a:off x="7035575" y="1297101"/>
          <a:ext cx="4685476" cy="1797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0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193">
                <a:tc>
                  <a:txBody>
                    <a:bodyPr/>
                    <a:lstStyle/>
                    <a:p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</a:pPr>
                      <a:r>
                        <a:rPr sz="1300" b="1" u="none" spc="-7" baseline="24691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177</a:t>
                      </a:r>
                      <a:r>
                        <a:rPr sz="1300" b="1" u="none" spc="-1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300" b="1" u="none" spc="-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-PS</a:t>
                      </a:r>
                      <a:r>
                        <a:rPr sz="1300" b="1" u="none" spc="1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300" b="1" u="none" spc="-4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300" b="1" u="none" spc="-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617</a:t>
                      </a:r>
                      <a:endParaRPr sz="1300" u="none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401955" algn="l"/>
                          <a:tab pos="1964055" algn="l"/>
                        </a:tabLst>
                      </a:pP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 	(</a:t>
                      </a:r>
                      <a:r>
                        <a:rPr sz="1300" b="1" u="none" spc="-1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=23</a:t>
                      </a:r>
                      <a:r>
                        <a:rPr lang="en-GB"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4)</a:t>
                      </a:r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ng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u="none" spc="-2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300" b="1" u="none" spc="-55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u="none" spc="-45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sz="1300" u="none">
                        <a:latin typeface="Arial"/>
                        <a:cs typeface="Arial"/>
                      </a:endParaRPr>
                    </a:p>
                    <a:p>
                      <a:pPr marL="454659">
                        <a:lnSpc>
                          <a:spcPct val="100000"/>
                        </a:lnSpc>
                        <a:tabLst>
                          <a:tab pos="1604010" algn="l"/>
                        </a:tabLst>
                      </a:pP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N=</a:t>
                      </a:r>
                      <a:r>
                        <a:rPr sz="1300" b="1" u="none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en-GB" sz="1300" b="1" u="none" spc="-10">
                          <a:solidFill>
                            <a:srgbClr val="D1831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175">
                <a:tc>
                  <a:txBody>
                    <a:bodyPr/>
                    <a:lstStyle/>
                    <a:p>
                      <a:pPr marL="3600" indent="0" algn="l">
                        <a:lnSpc>
                          <a:spcPct val="100000"/>
                        </a:lnSpc>
                      </a:pPr>
                      <a:r>
                        <a:rPr sz="1300" b="1"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spc="-15">
                          <a:latin typeface="Arial"/>
                          <a:cs typeface="Arial"/>
                        </a:rPr>
                        <a:t>v</a:t>
                      </a:r>
                      <a:r>
                        <a:rPr sz="1300" b="1"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>
                          <a:latin typeface="Arial"/>
                          <a:cs typeface="Arial"/>
                        </a:rPr>
                        <a:t>ts,</a:t>
                      </a:r>
                      <a:r>
                        <a:rPr sz="1300" b="1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>
                          <a:latin typeface="Arial"/>
                          <a:cs typeface="Arial"/>
                        </a:rPr>
                        <a:t>n</a:t>
                      </a:r>
                      <a:r>
                        <a:rPr lang="en-GB" sz="1300" b="1">
                          <a:latin typeface="Arial"/>
                          <a:cs typeface="Arial"/>
                        </a:rPr>
                        <a:t> (%)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3370" algn="ctr" defTabSz="6858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30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69 (29)</a:t>
                      </a:r>
                      <a:r>
                        <a:rPr lang="en-GB" sz="1300" kern="1200" baseline="30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</a:t>
                      </a:r>
                      <a:endParaRPr sz="1300" kern="1200" baseline="30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3370" algn="ctr" defTabSz="6858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30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65 (28)</a:t>
                      </a:r>
                      <a:endParaRPr sz="130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93">
                <a:tc>
                  <a:txBody>
                    <a:bodyPr/>
                    <a:lstStyle/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sz="1300" b="1" spc="15">
                          <a:latin typeface="Arial"/>
                          <a:cs typeface="Arial"/>
                        </a:rPr>
                        <a:t>M</a:t>
                      </a:r>
                      <a:r>
                        <a:rPr sz="1300" b="1"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d</a:t>
                      </a:r>
                      <a:r>
                        <a:rPr sz="1300" b="1">
                          <a:latin typeface="Arial"/>
                          <a:cs typeface="Arial"/>
                        </a:rPr>
                        <a:t>i</a:t>
                      </a:r>
                      <a:r>
                        <a:rPr sz="1300" b="1" spc="-15"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 spc="-45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300" b="1">
                          <a:latin typeface="Arial"/>
                          <a:cs typeface="Arial"/>
                        </a:rPr>
                        <a:t>OS</a:t>
                      </a:r>
                      <a:r>
                        <a:rPr sz="1300" b="1" spc="-5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300" b="1" spc="-5">
                          <a:latin typeface="Arial"/>
                          <a:cs typeface="Arial"/>
                        </a:rPr>
                        <a:t>, months </a:t>
                      </a:r>
                      <a:r>
                        <a:rPr sz="1300" b="1">
                          <a:latin typeface="Arial"/>
                          <a:cs typeface="Arial"/>
                        </a:rPr>
                        <a:t>(95%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 C</a:t>
                      </a:r>
                      <a:r>
                        <a:rPr sz="1300" b="1">
                          <a:latin typeface="Arial"/>
                          <a:cs typeface="Arial"/>
                        </a:rPr>
                        <a:t>I)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8115" algn="ctr">
                        <a:lnSpc>
                          <a:spcPct val="100000"/>
                        </a:lnSpc>
                      </a:pPr>
                      <a:r>
                        <a:rPr lang="en-GB" sz="1300" b="1" u="none">
                          <a:latin typeface="Arial"/>
                          <a:cs typeface="Arial"/>
                        </a:rPr>
                        <a:t>19.2</a:t>
                      </a:r>
                    </a:p>
                    <a:p>
                      <a:pPr marL="158115" algn="ctr">
                        <a:lnSpc>
                          <a:spcPct val="100000"/>
                        </a:lnSpc>
                      </a:pPr>
                      <a:r>
                        <a:rPr lang="en-GB" sz="1300" b="0" u="none">
                          <a:latin typeface="Arial"/>
                          <a:cs typeface="Arial"/>
                        </a:rPr>
                        <a:t>(16.9-NE)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0985" algn="ctr">
                        <a:lnSpc>
                          <a:spcPct val="100000"/>
                        </a:lnSpc>
                      </a:pPr>
                      <a:r>
                        <a:rPr lang="en-GB" sz="1300" b="1" u="none">
                          <a:latin typeface="Arial"/>
                          <a:cs typeface="Arial"/>
                        </a:rPr>
                        <a:t>19.7</a:t>
                      </a:r>
                    </a:p>
                    <a:p>
                      <a:pPr marL="260985" algn="ctr">
                        <a:lnSpc>
                          <a:spcPct val="100000"/>
                        </a:lnSpc>
                      </a:pPr>
                      <a:r>
                        <a:rPr lang="en-GB" sz="1300" b="0" u="none">
                          <a:latin typeface="Arial"/>
                          <a:cs typeface="Arial"/>
                        </a:rPr>
                        <a:t>(17.8-NE)</a:t>
                      </a:r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137">
                <a:tc>
                  <a:txBody>
                    <a:bodyPr/>
                    <a:lstStyle/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lang="en-GB" sz="1300" b="1">
                          <a:latin typeface="Arial"/>
                          <a:cs typeface="Arial"/>
                        </a:rPr>
                        <a:t>HR (95% CI)</a:t>
                      </a:r>
                    </a:p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lang="en-GB" sz="1300" b="0">
                          <a:latin typeface="Arial"/>
                          <a:cs typeface="Arial"/>
                        </a:rPr>
                        <a:t>P-value</a:t>
                      </a:r>
                      <a:endParaRPr sz="1300" b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22250" algn="l"/>
                          <a:tab pos="1833245" algn="l"/>
                        </a:tabLst>
                      </a:pPr>
                      <a:r>
                        <a:rPr lang="en-GB" sz="1300" b="1" u="none">
                          <a:latin typeface="Arial"/>
                          <a:cs typeface="Arial"/>
                        </a:rPr>
                        <a:t>1.16 </a:t>
                      </a:r>
                      <a:r>
                        <a:rPr lang="en-GB" sz="1300" b="0" u="none">
                          <a:latin typeface="Arial"/>
                          <a:cs typeface="Arial"/>
                        </a:rPr>
                        <a:t>(0.83-1.64)</a:t>
                      </a:r>
                      <a:endParaRPr lang="en-GB" sz="1300" b="1" u="none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222250" algn="l"/>
                          <a:tab pos="1833245" algn="l"/>
                        </a:tabLst>
                      </a:pPr>
                      <a:r>
                        <a:rPr lang="en-GB" sz="1300" b="0" u="none">
                          <a:latin typeface="Arial"/>
                          <a:cs typeface="Arial"/>
                        </a:rPr>
                        <a:t>--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23850" algn="ctr">
                        <a:lnSpc>
                          <a:spcPct val="100000"/>
                        </a:lnSpc>
                        <a:tabLst>
                          <a:tab pos="1604010" algn="l"/>
                        </a:tabLst>
                      </a:pPr>
                      <a:endParaRPr sz="10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953807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009557EB-97E4-3C39-E5FA-9DAF6368E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0" y="4238867"/>
            <a:ext cx="4563895" cy="2299376"/>
          </a:xfrm>
          <a:prstGeom prst="rect">
            <a:avLst/>
          </a:prstGeom>
        </p:spPr>
      </p:pic>
      <p:sp>
        <p:nvSpPr>
          <p:cNvPr id="52" name="object 47">
            <a:extLst>
              <a:ext uri="{FF2B5EF4-FFF2-40B4-BE49-F238E27FC236}">
                <a16:creationId xmlns:a16="http://schemas.microsoft.com/office/drawing/2014/main" id="{7A919963-6CB1-4FF8-12E0-29656C576EFF}"/>
              </a:ext>
            </a:extLst>
          </p:cNvPr>
          <p:cNvSpPr txBox="1"/>
          <p:nvPr/>
        </p:nvSpPr>
        <p:spPr>
          <a:xfrm>
            <a:off x="2585931" y="4416522"/>
            <a:ext cx="3925571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eci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400" b="1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1" i="0" u="none" strike="noStrike" kern="1200" cap="none" spc="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-adju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400" b="1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</a:t>
            </a:r>
            <a:r>
              <a:rPr kumimoji="0" sz="1400" b="1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65" name="object 2">
            <a:extLst>
              <a:ext uri="{FF2B5EF4-FFF2-40B4-BE49-F238E27FC236}">
                <a16:creationId xmlns:a16="http://schemas.microsoft.com/office/drawing/2014/main" id="{82D46398-C9D4-CD80-60A1-AC537465C79D}"/>
              </a:ext>
            </a:extLst>
          </p:cNvPr>
          <p:cNvGraphicFramePr>
            <a:graphicFrameLocks noGrp="1"/>
          </p:cNvGraphicFramePr>
          <p:nvPr/>
        </p:nvGraphicFramePr>
        <p:xfrm>
          <a:off x="7035575" y="4762692"/>
          <a:ext cx="4685476" cy="13493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0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755">
                <a:tc>
                  <a:txBody>
                    <a:bodyPr/>
                    <a:lstStyle/>
                    <a:p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</a:pPr>
                      <a:r>
                        <a:rPr sz="1300" b="1" u="none" spc="-7" baseline="24691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177</a:t>
                      </a:r>
                      <a:r>
                        <a:rPr sz="1300" b="1" u="none" spc="-1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300" b="1" u="none" spc="-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-PS</a:t>
                      </a:r>
                      <a:r>
                        <a:rPr sz="1300" b="1" u="none" spc="1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300" b="1" u="none" spc="-4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300" b="1" u="none" spc="-5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617</a:t>
                      </a:r>
                      <a:endParaRPr sz="1300" u="none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401955" algn="l"/>
                          <a:tab pos="1964055" algn="l"/>
                        </a:tabLst>
                      </a:pP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 	(</a:t>
                      </a:r>
                      <a:r>
                        <a:rPr sz="1300" b="1" u="none" spc="-10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=23</a:t>
                      </a:r>
                      <a:r>
                        <a:rPr lang="en-GB" sz="1300" b="1" u="none">
                          <a:solidFill>
                            <a:srgbClr val="045FA9"/>
                          </a:solidFill>
                          <a:latin typeface="Arial"/>
                          <a:cs typeface="Arial"/>
                        </a:rPr>
                        <a:t>4)</a:t>
                      </a:r>
                      <a:endParaRPr sz="13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300" b="1" u="none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300" b="1" u="non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ng</a:t>
                      </a:r>
                      <a:r>
                        <a:rPr sz="1300" b="1" u="non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u="none" spc="-2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u="none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300" b="1" u="non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300" b="1" u="none" spc="-5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u="none" spc="-4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 u="none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300" b="1" u="non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sz="1300" u="none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454659">
                        <a:lnSpc>
                          <a:spcPct val="100000"/>
                        </a:lnSpc>
                        <a:tabLst>
                          <a:tab pos="1604010" algn="l"/>
                        </a:tabLst>
                      </a:pPr>
                      <a:r>
                        <a:rPr sz="1300" b="1" u="non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b="1" u="none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N=</a:t>
                      </a:r>
                      <a:r>
                        <a:rPr sz="1300" b="1" u="non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1300" b="1" u="none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en-GB" sz="1300" b="1" u="none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u="none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55">
                <a:tc>
                  <a:txBody>
                    <a:bodyPr/>
                    <a:lstStyle/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sz="1300" b="1" spc="15">
                          <a:latin typeface="Arial"/>
                          <a:cs typeface="Arial"/>
                        </a:rPr>
                        <a:t>M</a:t>
                      </a:r>
                      <a:r>
                        <a:rPr sz="1300" b="1">
                          <a:latin typeface="Arial"/>
                          <a:cs typeface="Arial"/>
                        </a:rPr>
                        <a:t>e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d</a:t>
                      </a:r>
                      <a:r>
                        <a:rPr sz="1300" b="1">
                          <a:latin typeface="Arial"/>
                          <a:cs typeface="Arial"/>
                        </a:rPr>
                        <a:t>i</a:t>
                      </a:r>
                      <a:r>
                        <a:rPr sz="1300" b="1" spc="-15">
                          <a:latin typeface="Arial"/>
                          <a:cs typeface="Arial"/>
                        </a:rPr>
                        <a:t>a</a:t>
                      </a:r>
                      <a:r>
                        <a:rPr sz="1300" b="1">
                          <a:latin typeface="Arial"/>
                          <a:cs typeface="Arial"/>
                        </a:rPr>
                        <a:t>n</a:t>
                      </a:r>
                      <a:r>
                        <a:rPr sz="1300" b="1" spc="-45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300" b="1">
                          <a:latin typeface="Arial"/>
                          <a:cs typeface="Arial"/>
                        </a:rPr>
                        <a:t>OS</a:t>
                      </a:r>
                      <a:r>
                        <a:rPr sz="1300" b="1" spc="-5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300" b="1" spc="-5">
                          <a:latin typeface="Arial"/>
                          <a:cs typeface="Arial"/>
                        </a:rPr>
                        <a:t>, months </a:t>
                      </a:r>
                      <a:r>
                        <a:rPr sz="1300" b="1">
                          <a:latin typeface="Arial"/>
                          <a:cs typeface="Arial"/>
                        </a:rPr>
                        <a:t>(95%</a:t>
                      </a:r>
                      <a:r>
                        <a:rPr sz="1300" b="1" spc="-10">
                          <a:latin typeface="Arial"/>
                          <a:cs typeface="Arial"/>
                        </a:rPr>
                        <a:t> C</a:t>
                      </a:r>
                      <a:r>
                        <a:rPr sz="1300" b="1">
                          <a:latin typeface="Arial"/>
                          <a:cs typeface="Arial"/>
                        </a:rPr>
                        <a:t>I)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8115" algn="ctr">
                        <a:lnSpc>
                          <a:spcPct val="100000"/>
                        </a:lnSpc>
                      </a:pPr>
                      <a:r>
                        <a:rPr lang="en-GB" sz="1300" b="1" u="none">
                          <a:latin typeface="Arial"/>
                          <a:cs typeface="Arial"/>
                        </a:rPr>
                        <a:t>19.2</a:t>
                      </a:r>
                    </a:p>
                    <a:p>
                      <a:pPr marL="158115" algn="ctr">
                        <a:lnSpc>
                          <a:spcPct val="100000"/>
                        </a:lnSpc>
                      </a:pPr>
                      <a:r>
                        <a:rPr lang="en-GB" sz="1300" b="0" u="none">
                          <a:latin typeface="Arial"/>
                          <a:cs typeface="Arial"/>
                        </a:rPr>
                        <a:t>(16.9-NE)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0985" algn="ctr">
                        <a:lnSpc>
                          <a:spcPct val="100000"/>
                        </a:lnSpc>
                      </a:pPr>
                      <a:r>
                        <a:rPr lang="en-GB" sz="1300" b="1" u="none">
                          <a:latin typeface="Arial"/>
                          <a:cs typeface="Arial"/>
                        </a:rPr>
                        <a:t>19.5</a:t>
                      </a:r>
                    </a:p>
                    <a:p>
                      <a:pPr marL="260985" algn="ctr">
                        <a:lnSpc>
                          <a:spcPct val="100000"/>
                        </a:lnSpc>
                      </a:pPr>
                      <a:r>
                        <a:rPr lang="en-GB" sz="1300" b="0" u="none">
                          <a:latin typeface="Arial"/>
                          <a:cs typeface="Arial"/>
                        </a:rPr>
                        <a:t>(14.9-NE)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883">
                <a:tc>
                  <a:txBody>
                    <a:bodyPr/>
                    <a:lstStyle/>
                    <a:p>
                      <a:pPr marL="3600" algn="l">
                        <a:lnSpc>
                          <a:spcPct val="100000"/>
                        </a:lnSpc>
                      </a:pPr>
                      <a:r>
                        <a:rPr lang="en-GB" sz="1300" b="1">
                          <a:latin typeface="Arial"/>
                          <a:cs typeface="Arial"/>
                        </a:rPr>
                        <a:t>HR (95% CI)</a:t>
                      </a:r>
                      <a:endParaRPr sz="1300" b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22250" algn="l"/>
                          <a:tab pos="1833245" algn="l"/>
                        </a:tabLst>
                      </a:pPr>
                      <a:r>
                        <a:rPr lang="en-GB" sz="1300" b="1" u="non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0.80</a:t>
                      </a:r>
                      <a:r>
                        <a:rPr lang="en-GB" sz="1300" b="1" u="none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300" b="0" u="none">
                          <a:latin typeface="Arial"/>
                          <a:cs typeface="Arial"/>
                        </a:rPr>
                        <a:t>(0.48-1.33)</a:t>
                      </a:r>
                      <a:endParaRPr lang="en-GB" sz="1300" b="1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23850" algn="ctr">
                        <a:lnSpc>
                          <a:spcPct val="100000"/>
                        </a:lnSpc>
                        <a:tabLst>
                          <a:tab pos="1604010" algn="l"/>
                        </a:tabLst>
                      </a:pPr>
                      <a:endParaRPr sz="1000" u="none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953807"/>
                  </a:ext>
                </a:extLst>
              </a:tr>
            </a:tbl>
          </a:graphicData>
        </a:graphic>
      </p:graphicFrame>
      <p:sp>
        <p:nvSpPr>
          <p:cNvPr id="66" name="object 15">
            <a:extLst>
              <a:ext uri="{FF2B5EF4-FFF2-40B4-BE49-F238E27FC236}">
                <a16:creationId xmlns:a16="http://schemas.microsoft.com/office/drawing/2014/main" id="{1E1B7BD1-CD99-8171-F5F8-E38666BD8EAE}"/>
              </a:ext>
            </a:extLst>
          </p:cNvPr>
          <p:cNvSpPr txBox="1"/>
          <p:nvPr/>
        </p:nvSpPr>
        <p:spPr>
          <a:xfrm>
            <a:off x="7035575" y="969768"/>
            <a:ext cx="4130040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635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ITT analysis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8182" y="6585857"/>
            <a:ext cx="474771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O,</a:t>
            </a:r>
            <a:r>
              <a:rPr kumimoji="0" lang="en-GB" sz="7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7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</a:t>
            </a:r>
            <a:r>
              <a:rPr kumimoji="0" lang="en-GB" sz="7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lang="en-GB" sz="70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t: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</a:t>
            </a:r>
            <a:r>
              <a:rPr kumimoji="0" lang="en-GB" sz="7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Congre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lang="en-GB" sz="7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n-GB" sz="7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Oct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GB" sz="7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-24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en-GB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lang="en-GB" sz="7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adr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id,</a:t>
            </a:r>
            <a:r>
              <a:rPr kumimoji="0" lang="en-GB" sz="7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in,</a:t>
            </a:r>
            <a:r>
              <a:rPr kumimoji="0" lang="en-GB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lang="en-GB" sz="7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</a:t>
            </a:r>
            <a:r>
              <a:rPr kumimoji="0" lang="en-GB" sz="7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5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84" y="-67985"/>
            <a:ext cx="11147316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177Lu-PSMA-617 Combination Therapy: </a:t>
            </a:r>
            <a:r>
              <a:rPr lang="en-US" dirty="0" err="1">
                <a:solidFill>
                  <a:srgbClr val="C00000"/>
                </a:solidFill>
              </a:rPr>
              <a:t>LuPARP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84" y="1493116"/>
            <a:ext cx="5007629" cy="3162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380" y="1565202"/>
            <a:ext cx="6918620" cy="3017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376"/>
          <a:stretch/>
        </p:blipFill>
        <p:spPr>
          <a:xfrm>
            <a:off x="371260" y="4655126"/>
            <a:ext cx="2724009" cy="2202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894" y="4746048"/>
            <a:ext cx="2057573" cy="1878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2688"/>
          <a:stretch/>
        </p:blipFill>
        <p:spPr>
          <a:xfrm>
            <a:off x="4996769" y="4717938"/>
            <a:ext cx="4010025" cy="1934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334" t="58194" r="8637"/>
          <a:stretch/>
        </p:blipFill>
        <p:spPr>
          <a:xfrm>
            <a:off x="8869681" y="5028929"/>
            <a:ext cx="3322320" cy="1378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79724" y="6508865"/>
            <a:ext cx="3915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47% cleared all CTCs; 87% cleared all PSMA+ CTCs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8223" y="4946073"/>
            <a:ext cx="123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PSA50 66%</a:t>
            </a:r>
          </a:p>
          <a:p>
            <a:r>
              <a:rPr lang="en-US" dirty="0"/>
              <a:t>ORR 78%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00500" y="971272"/>
            <a:ext cx="729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DLTs, RP2D is </a:t>
            </a:r>
            <a:r>
              <a:rPr lang="en-US" dirty="0" err="1"/>
              <a:t>olaparib</a:t>
            </a:r>
            <a:r>
              <a:rPr lang="en-US" dirty="0"/>
              <a:t> 300 mg BID days -4 to +18 of each 6 weekly cycle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1986" y="58189"/>
            <a:ext cx="348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Sandhu GU 2023 abstract 5005</a:t>
            </a:r>
          </a:p>
        </p:txBody>
      </p:sp>
    </p:spTree>
    <p:extLst>
      <p:ext uri="{BB962C8B-B14F-4D97-AF65-F5344CB8AC3E}">
        <p14:creationId xmlns:p14="http://schemas.microsoft.com/office/powerpoint/2010/main" val="357585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24" y="0"/>
            <a:ext cx="9888876" cy="968115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Enza</a:t>
            </a:r>
            <a:r>
              <a:rPr lang="en-US" dirty="0">
                <a:solidFill>
                  <a:srgbClr val="C00000"/>
                </a:solidFill>
              </a:rPr>
              <a:t>-p: Synergy with ARSI Therapy?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93" y="884988"/>
            <a:ext cx="5778926" cy="2854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381" y="3822666"/>
            <a:ext cx="5720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SUVmax</a:t>
            </a:r>
            <a:r>
              <a:rPr lang="en-US" sz="1400" b="1" dirty="0"/>
              <a:t>&gt;15 at one site, &gt;10 at all sites PLUS 2 adverse prognostic factors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365" y="884988"/>
            <a:ext cx="2783188" cy="2854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57" y="4213570"/>
            <a:ext cx="5808895" cy="2586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85811" y="2094807"/>
            <a:ext cx="24605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Patient population:</a:t>
            </a:r>
          </a:p>
          <a:p>
            <a:pPr algn="ctr"/>
            <a:r>
              <a:rPr lang="en-US" dirty="0"/>
              <a:t>11-14% prior </a:t>
            </a:r>
            <a:r>
              <a:rPr lang="en-US" dirty="0" err="1"/>
              <a:t>abiraterone</a:t>
            </a:r>
            <a:endParaRPr lang="en-US" dirty="0"/>
          </a:p>
          <a:p>
            <a:pPr algn="ctr"/>
            <a:r>
              <a:rPr lang="en-US" dirty="0"/>
              <a:t>52-58% de novo M1</a:t>
            </a:r>
          </a:p>
          <a:p>
            <a:pPr algn="ctr"/>
            <a:r>
              <a:rPr lang="en-US" dirty="0"/>
              <a:t>53-56% prior docetaxel for </a:t>
            </a:r>
            <a:r>
              <a:rPr lang="en-US" dirty="0" err="1"/>
              <a:t>mHSPC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2-4 doses given adaptively based on PSMA PET response, with further dosing only for those with PSMA-avid persistent disease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1193" y="4979324"/>
            <a:ext cx="215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Emmett L et al ESMO 2023 LBA84</a:t>
            </a:r>
          </a:p>
        </p:txBody>
      </p:sp>
    </p:spTree>
    <p:extLst>
      <p:ext uri="{BB962C8B-B14F-4D97-AF65-F5344CB8AC3E}">
        <p14:creationId xmlns:p14="http://schemas.microsoft.com/office/powerpoint/2010/main" val="663229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4473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Enza</a:t>
            </a:r>
            <a:r>
              <a:rPr lang="en-US" dirty="0">
                <a:solidFill>
                  <a:srgbClr val="C00000"/>
                </a:solidFill>
              </a:rPr>
              <a:t>-p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336" y="1330036"/>
            <a:ext cx="10193195" cy="5228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5738" y="199505"/>
            <a:ext cx="506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PSA50 93% (combo) vs 68% (</a:t>
            </a:r>
            <a:r>
              <a:rPr lang="en-US" dirty="0" err="1"/>
              <a:t>enza</a:t>
            </a:r>
            <a:r>
              <a:rPr lang="en-US" dirty="0"/>
              <a:t> alone)</a:t>
            </a:r>
          </a:p>
          <a:p>
            <a:r>
              <a:rPr lang="en-US" dirty="0"/>
              <a:t>Similar adverse event profile except slightly more dry mouth (40% vs 10%) and anemia (14% vs 3%)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45355-D44F-4E09-DD21-3A93E240D7DD}"/>
              </a:ext>
            </a:extLst>
          </p:cNvPr>
          <p:cNvSpPr txBox="1"/>
          <p:nvPr/>
        </p:nvSpPr>
        <p:spPr>
          <a:xfrm>
            <a:off x="0" y="6540813"/>
            <a:ext cx="369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Emmett L et al ESMO 2023 LBA84</a:t>
            </a:r>
          </a:p>
        </p:txBody>
      </p:sp>
    </p:spTree>
    <p:extLst>
      <p:ext uri="{BB962C8B-B14F-4D97-AF65-F5344CB8AC3E}">
        <p14:creationId xmlns:p14="http://schemas.microsoft.com/office/powerpoint/2010/main" val="549480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194F-E369-4E0B-BD38-AF5D4BF7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RALU Study</a:t>
            </a:r>
            <a:br>
              <a:rPr lang="en-US"/>
            </a:br>
            <a:r>
              <a:rPr lang="en-US" i="1"/>
              <a:t>Lutetium 177-PSMA in Patients With Prior Radium (cont)</a:t>
            </a:r>
            <a:endParaRPr lang="en-US" sz="4000" i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320AB-9FEA-4867-ACA4-9C0002274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60689"/>
            <a:ext cx="12191999" cy="278332"/>
          </a:xfrm>
        </p:spPr>
        <p:txBody>
          <a:bodyPr/>
          <a:lstStyle/>
          <a:p>
            <a:r>
              <a:rPr lang="en-US" dirty="0"/>
              <a:t>Rahbar K, et al. Ann </a:t>
            </a:r>
            <a:r>
              <a:rPr lang="en-US" dirty="0" err="1"/>
              <a:t>Oncol</a:t>
            </a:r>
            <a:r>
              <a:rPr lang="en-US" dirty="0"/>
              <a:t>. 2022;33(</a:t>
            </a:r>
            <a:r>
              <a:rPr lang="en-US" dirty="0" err="1"/>
              <a:t>suppl</a:t>
            </a:r>
            <a:r>
              <a:rPr lang="en-US" dirty="0"/>
              <a:t> 7):S1180 and J </a:t>
            </a:r>
            <a:r>
              <a:rPr lang="en-US" dirty="0" err="1"/>
              <a:t>Nucl</a:t>
            </a:r>
            <a:r>
              <a:rPr lang="en-US" dirty="0"/>
              <a:t> Med 2023; 64: 574-78.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08AF7-E5C5-4D34-9001-871BE2D99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01" y="1179527"/>
            <a:ext cx="6708144" cy="2422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67DCAA-B628-4730-BAA2-A744A91DB95F}"/>
              </a:ext>
            </a:extLst>
          </p:cNvPr>
          <p:cNvSpPr txBox="1"/>
          <p:nvPr/>
        </p:nvSpPr>
        <p:spPr>
          <a:xfrm>
            <a:off x="88006" y="419960"/>
            <a:ext cx="8520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Lu177-PSMA-617 Safe After Radium-223? RALU phase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Study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3D33B2-BF63-4AF2-B619-B5B2B2019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48" r="664" b="-1"/>
          <a:stretch/>
        </p:blipFill>
        <p:spPr>
          <a:xfrm>
            <a:off x="7207123" y="961190"/>
            <a:ext cx="4838687" cy="5769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464" y="3766069"/>
            <a:ext cx="6378997" cy="24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84E8-C8A4-49D2-A9AD-A555FDB9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RALU Study: Grade 3 to 4 Lab Abnormalities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C3D0991-3A91-4EBD-B25F-4DD6B76FE658}"/>
              </a:ext>
            </a:extLst>
          </p:cNvPr>
          <p:cNvGraphicFramePr>
            <a:graphicFrameLocks noGrp="1"/>
          </p:cNvGraphicFramePr>
          <p:nvPr/>
        </p:nvGraphicFramePr>
        <p:xfrm>
          <a:off x="313163" y="1513460"/>
          <a:ext cx="1156567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417">
                  <a:extLst>
                    <a:ext uri="{9D8B030D-6E8A-4147-A177-3AD203B41FA5}">
                      <a16:colId xmlns:a16="http://schemas.microsoft.com/office/drawing/2014/main" val="1577986481"/>
                    </a:ext>
                  </a:extLst>
                </a:gridCol>
                <a:gridCol w="1003738">
                  <a:extLst>
                    <a:ext uri="{9D8B030D-6E8A-4147-A177-3AD203B41FA5}">
                      <a16:colId xmlns:a16="http://schemas.microsoft.com/office/drawing/2014/main" val="725592600"/>
                    </a:ext>
                  </a:extLst>
                </a:gridCol>
                <a:gridCol w="1887680">
                  <a:extLst>
                    <a:ext uri="{9D8B030D-6E8A-4147-A177-3AD203B41FA5}">
                      <a16:colId xmlns:a16="http://schemas.microsoft.com/office/drawing/2014/main" val="1171476428"/>
                    </a:ext>
                  </a:extLst>
                </a:gridCol>
                <a:gridCol w="938647">
                  <a:extLst>
                    <a:ext uri="{9D8B030D-6E8A-4147-A177-3AD203B41FA5}">
                      <a16:colId xmlns:a16="http://schemas.microsoft.com/office/drawing/2014/main" val="1058318842"/>
                    </a:ext>
                  </a:extLst>
                </a:gridCol>
                <a:gridCol w="1952771">
                  <a:extLst>
                    <a:ext uri="{9D8B030D-6E8A-4147-A177-3AD203B41FA5}">
                      <a16:colId xmlns:a16="http://schemas.microsoft.com/office/drawing/2014/main" val="1090054557"/>
                    </a:ext>
                  </a:extLst>
                </a:gridCol>
                <a:gridCol w="967075">
                  <a:extLst>
                    <a:ext uri="{9D8B030D-6E8A-4147-A177-3AD203B41FA5}">
                      <a16:colId xmlns:a16="http://schemas.microsoft.com/office/drawing/2014/main" val="2693047721"/>
                    </a:ext>
                  </a:extLst>
                </a:gridCol>
                <a:gridCol w="1924343">
                  <a:extLst>
                    <a:ext uri="{9D8B030D-6E8A-4147-A177-3AD203B41FA5}">
                      <a16:colId xmlns:a16="http://schemas.microsoft.com/office/drawing/2014/main" val="2843157801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Lab Abnormalities</a:t>
                      </a:r>
                    </a:p>
                  </a:txBody>
                  <a:tcPr anchor="ctr"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All Patients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By Treatment Sequence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124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i="0" err="1">
                          <a:latin typeface="Arial" panose="020B0604020202020204" pitchFamily="34" charset="0"/>
                        </a:rPr>
                        <a:t>Ra→Tax→Lu</a:t>
                      </a:r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i="0" err="1">
                          <a:latin typeface="Arial" panose="020B0604020202020204" pitchFamily="34" charset="0"/>
                        </a:rPr>
                        <a:t>Tax→Ra→Lu</a:t>
                      </a:r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181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Incidence, No. (%)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Incidence, No. (%)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Incidence, No. (%)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9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>
                          <a:latin typeface="Arial" panose="020B0604020202020204" pitchFamily="34" charset="0"/>
                        </a:rPr>
                        <a:t>Hemoglobin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40 (30)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15 (26)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19 (38)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279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>
                          <a:latin typeface="Arial" panose="020B0604020202020204" pitchFamily="34" charset="0"/>
                        </a:rPr>
                        <a:t>Platelet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17 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7 (12)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9 (18)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243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>
                          <a:latin typeface="Arial" panose="020B0604020202020204" pitchFamily="34" charset="0"/>
                        </a:rPr>
                        <a:t>Neutrophils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3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0 (0)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0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>
                          <a:latin typeface="Arial" panose="020B0604020202020204" pitchFamily="34" charset="0"/>
                        </a:rPr>
                        <a:t>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2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1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</a:rPr>
                        <a:t>1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057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822" y="4354523"/>
            <a:ext cx="4512603" cy="191938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EE320AB-9FEA-4867-ACA4-9C0002274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60689"/>
            <a:ext cx="12191999" cy="278332"/>
          </a:xfrm>
        </p:spPr>
        <p:txBody>
          <a:bodyPr/>
          <a:lstStyle/>
          <a:p>
            <a:r>
              <a:rPr lang="en-US" dirty="0"/>
              <a:t>Rahbar K, et al. Ann </a:t>
            </a:r>
            <a:r>
              <a:rPr lang="en-US" dirty="0" err="1"/>
              <a:t>Oncol</a:t>
            </a:r>
            <a:r>
              <a:rPr lang="en-US" dirty="0"/>
              <a:t>. 2022;33(</a:t>
            </a:r>
            <a:r>
              <a:rPr lang="en-US" dirty="0" err="1"/>
              <a:t>suppl</a:t>
            </a:r>
            <a:r>
              <a:rPr lang="en-US" dirty="0"/>
              <a:t> 7):S1180 and J </a:t>
            </a:r>
            <a:r>
              <a:rPr lang="en-US" dirty="0" err="1"/>
              <a:t>Nucl</a:t>
            </a:r>
            <a:r>
              <a:rPr lang="en-US" dirty="0"/>
              <a:t> Med 2023; 64: 574-78.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1549" y="4572000"/>
            <a:ext cx="1838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VISION (n=529)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12.9%</a:t>
            </a:r>
          </a:p>
          <a:p>
            <a:pPr algn="ctr"/>
            <a:r>
              <a:rPr lang="en-US" dirty="0"/>
              <a:t>7.9%</a:t>
            </a:r>
          </a:p>
          <a:p>
            <a:pPr algn="ctr"/>
            <a:r>
              <a:rPr lang="en-US" dirty="0"/>
              <a:t>2.5%</a:t>
            </a:r>
          </a:p>
          <a:p>
            <a:pPr algn="ctr"/>
            <a:r>
              <a:rPr lang="en-US" dirty="0"/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089898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194F-E369-4E0B-BD38-AF5D4BF7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855560" cy="828675"/>
          </a:xfrm>
        </p:spPr>
        <p:txBody>
          <a:bodyPr>
            <a:noAutofit/>
          </a:bodyPr>
          <a:lstStyle/>
          <a:p>
            <a:r>
              <a:rPr lang="en-US" sz="3200"/>
              <a:t>RALU Study: Lutetium 177-PSMA in Patients With Prior Radium 223 </a:t>
            </a:r>
            <a:r>
              <a:rPr lang="en-US" sz="3200" i="1"/>
              <a:t>Safety and Effectiveness Outcomes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320AB-9FEA-4867-ACA4-9C0002274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Rahbar K, et al. Ann </a:t>
            </a:r>
            <a:r>
              <a:rPr lang="en-US" dirty="0" err="1"/>
              <a:t>Oncol</a:t>
            </a:r>
            <a:r>
              <a:rPr lang="en-US" dirty="0"/>
              <a:t>. 2022;33(</a:t>
            </a:r>
            <a:r>
              <a:rPr lang="en-US" dirty="0" err="1"/>
              <a:t>suppl</a:t>
            </a:r>
            <a:r>
              <a:rPr lang="en-US" dirty="0"/>
              <a:t> 7):S1180.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1148B-A789-4A31-9C67-6B9A2FD75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4261" y="697109"/>
            <a:ext cx="8183478" cy="574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84FA1-A708-40E6-A21B-D93F58D48871}"/>
              </a:ext>
            </a:extLst>
          </p:cNvPr>
          <p:cNvSpPr txBox="1"/>
          <p:nvPr/>
        </p:nvSpPr>
        <p:spPr>
          <a:xfrm>
            <a:off x="2228655" y="230146"/>
            <a:ext cx="346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PSA Change From Baseline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8D055-F759-4DD7-9D32-DAF14DAD19E7}"/>
              </a:ext>
            </a:extLst>
          </p:cNvPr>
          <p:cNvSpPr txBox="1"/>
          <p:nvPr/>
        </p:nvSpPr>
        <p:spPr>
          <a:xfrm>
            <a:off x="6352855" y="230146"/>
            <a:ext cx="346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ALP Change From Baseline</a:t>
            </a:r>
          </a:p>
        </p:txBody>
      </p:sp>
    </p:spTree>
    <p:extLst>
      <p:ext uri="{BB962C8B-B14F-4D97-AF65-F5344CB8AC3E}">
        <p14:creationId xmlns:p14="http://schemas.microsoft.com/office/powerpoint/2010/main" val="3430245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194F-E369-4E0B-BD38-AF5D4BF7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28" y="132515"/>
            <a:ext cx="11393854" cy="828675"/>
          </a:xfrm>
        </p:spPr>
        <p:txBody>
          <a:bodyPr>
            <a:noAutofit/>
          </a:bodyPr>
          <a:lstStyle/>
          <a:p>
            <a:r>
              <a:rPr lang="en-US" sz="3200"/>
              <a:t>RALU Study: Lutetium 177-PSMA in Patients With Prior Radium 223 </a:t>
            </a:r>
            <a:r>
              <a:rPr lang="en-US" sz="3200" i="1"/>
              <a:t>Safety and Effectiveness Outcomes (cont)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FF8A9-9A09-4078-87B3-C81966E0CFD0}"/>
              </a:ext>
            </a:extLst>
          </p:cNvPr>
          <p:cNvSpPr txBox="1"/>
          <p:nvPr/>
        </p:nvSpPr>
        <p:spPr>
          <a:xfrm>
            <a:off x="5630374" y="706561"/>
            <a:ext cx="619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 Treatment Sequence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58D0F-B5AD-4AE7-8919-951DD637A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8316" y="1117164"/>
            <a:ext cx="6272729" cy="3253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99" y="216440"/>
            <a:ext cx="5324475" cy="61722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EE320AB-9FEA-4867-ACA4-9C0002274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60689"/>
            <a:ext cx="12191999" cy="278332"/>
          </a:xfrm>
        </p:spPr>
        <p:txBody>
          <a:bodyPr/>
          <a:lstStyle/>
          <a:p>
            <a:r>
              <a:rPr lang="en-US" dirty="0"/>
              <a:t>Rahbar K, et al. Ann </a:t>
            </a:r>
            <a:r>
              <a:rPr lang="en-US" dirty="0" err="1"/>
              <a:t>Oncol</a:t>
            </a:r>
            <a:r>
              <a:rPr lang="en-US" dirty="0"/>
              <a:t>. 2022;33(</a:t>
            </a:r>
            <a:r>
              <a:rPr lang="en-US" dirty="0" err="1"/>
              <a:t>suppl</a:t>
            </a:r>
            <a:r>
              <a:rPr lang="en-US" dirty="0"/>
              <a:t> 7):S1180 and J </a:t>
            </a:r>
            <a:r>
              <a:rPr lang="en-US" dirty="0" err="1"/>
              <a:t>Nucl</a:t>
            </a:r>
            <a:r>
              <a:rPr lang="en-US" dirty="0"/>
              <a:t> Med 2023; 64: 574-78.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1999" y="4608783"/>
            <a:ext cx="61423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 patients for whom radium 223 had been used as part of routine disease management, subsequent lutetium 177-PSMA therapy was clinically feasible and well tolerated, with acceptable </a:t>
            </a:r>
            <a:r>
              <a:rPr lang="en-US" sz="1400" dirty="0" err="1"/>
              <a:t>myelosuppression</a:t>
            </a:r>
            <a:r>
              <a:rPr lang="en-US" sz="1400" dirty="0"/>
              <a:t> rates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Survival outcomes in patients  who received the radium 223/lutetium 177-PSMA sequence were similar to those reported in previous real-world studies and the phase 3 VISION trial </a:t>
            </a:r>
          </a:p>
        </p:txBody>
      </p:sp>
    </p:spTree>
    <p:extLst>
      <p:ext uri="{BB962C8B-B14F-4D97-AF65-F5344CB8AC3E}">
        <p14:creationId xmlns:p14="http://schemas.microsoft.com/office/powerpoint/2010/main" val="405938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EFB44-D01E-ECB7-4EA6-98BEB320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PROpel: rPFS Subgroup Analysis </a:t>
            </a: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AFFE510D-90E7-7E03-CFF3-3F996C1E1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83" y="6361756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Saad. ASCO GU 2022.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Abstr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11. 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Clarke. NEJM Evid. 2022;1.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1E3C97-3699-86A7-FAE3-9A1A0BD00392}"/>
              </a:ext>
            </a:extLst>
          </p:cNvPr>
          <p:cNvSpPr txBox="1"/>
          <p:nvPr/>
        </p:nvSpPr>
        <p:spPr bwMode="auto">
          <a:xfrm>
            <a:off x="10014721" y="3127061"/>
            <a:ext cx="12246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Global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interaction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test not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significant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69C724-8D3F-94AC-8DC9-D43D7562AF52}"/>
              </a:ext>
            </a:extLst>
          </p:cNvPr>
          <p:cNvGrpSpPr/>
          <p:nvPr/>
        </p:nvGrpSpPr>
        <p:grpSpPr>
          <a:xfrm>
            <a:off x="1291721" y="1780431"/>
            <a:ext cx="8425020" cy="4120725"/>
            <a:chOff x="1291721" y="1780431"/>
            <a:chExt cx="8425020" cy="4120725"/>
          </a:xfrm>
        </p:grpSpPr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51606D76-E7C1-B7B0-ED58-A412626F81D7}"/>
                </a:ext>
              </a:extLst>
            </p:cNvPr>
            <p:cNvGrpSpPr/>
            <p:nvPr/>
          </p:nvGrpSpPr>
          <p:grpSpPr>
            <a:xfrm>
              <a:off x="1291721" y="1780431"/>
              <a:ext cx="8425020" cy="4120725"/>
              <a:chOff x="1022781" y="1847666"/>
              <a:chExt cx="8425020" cy="4120725"/>
            </a:xfrm>
          </p:grpSpPr>
          <p:grpSp>
            <p:nvGrpSpPr>
              <p:cNvPr id="1087" name="Group 1086">
                <a:extLst>
                  <a:ext uri="{FF2B5EF4-FFF2-40B4-BE49-F238E27FC236}">
                    <a16:creationId xmlns:a16="http://schemas.microsoft.com/office/drawing/2014/main" id="{86F6EB5C-6561-E966-ECFC-B230442E03B6}"/>
                  </a:ext>
                </a:extLst>
              </p:cNvPr>
              <p:cNvGrpSpPr/>
              <p:nvPr/>
            </p:nvGrpSpPr>
            <p:grpSpPr>
              <a:xfrm>
                <a:off x="1022781" y="1847666"/>
                <a:ext cx="4303269" cy="3590100"/>
                <a:chOff x="910487" y="1847666"/>
                <a:chExt cx="4303269" cy="3590100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0D32012-F2A6-CDE3-8A15-0D7B29DFB235}"/>
                    </a:ext>
                  </a:extLst>
                </p:cNvPr>
                <p:cNvSpPr txBox="1"/>
                <p:nvPr/>
              </p:nvSpPr>
              <p:spPr bwMode="auto">
                <a:xfrm>
                  <a:off x="910487" y="2265487"/>
                  <a:ext cx="2738250" cy="317221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2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All patients</a:t>
                  </a:r>
                  <a:b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Age at randomization, yr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&lt;65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≥65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ECOG PS at baseline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0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1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Site of distant metastases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Bone only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Visceral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Other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Docetaxel treatment at mHSPC stage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Yes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No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Baseline PSA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Below median baseline PSA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Above or equal to median baseline PSA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HRRm status*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HRRm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Non-HRRm</a:t>
                  </a:r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F62AC56-F8C4-5F75-8127-D4D4002999AC}"/>
                    </a:ext>
                  </a:extLst>
                </p:cNvPr>
                <p:cNvSpPr txBox="1"/>
                <p:nvPr/>
              </p:nvSpPr>
              <p:spPr bwMode="auto">
                <a:xfrm>
                  <a:off x="3599579" y="2265487"/>
                  <a:ext cx="420307" cy="317227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2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796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227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569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558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236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434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105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257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189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607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396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397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226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552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13CCDBC-333A-DC83-910B-2618CB837540}"/>
                    </a:ext>
                  </a:extLst>
                </p:cNvPr>
                <p:cNvSpPr txBox="1"/>
                <p:nvPr/>
              </p:nvSpPr>
              <p:spPr bwMode="auto">
                <a:xfrm>
                  <a:off x="3354319" y="1847666"/>
                  <a:ext cx="910826" cy="4022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2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Number of </a:t>
                  </a:r>
                  <a:b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Patients, n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8AAEBD-E00B-36D2-EDD9-4BB17AC66528}"/>
                    </a:ext>
                  </a:extLst>
                </p:cNvPr>
                <p:cNvSpPr txBox="1"/>
                <p:nvPr/>
              </p:nvSpPr>
              <p:spPr bwMode="auto">
                <a:xfrm>
                  <a:off x="4184756" y="1847666"/>
                  <a:ext cx="1029000" cy="4022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2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Median rPFS,</a:t>
                  </a:r>
                  <a:b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Mo</a:t>
                  </a: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D53DD44-10E5-09A6-C6DC-FD1ED6CA1AC3}"/>
                    </a:ext>
                  </a:extLst>
                </p:cNvPr>
                <p:cNvGrpSpPr/>
                <p:nvPr/>
              </p:nvGrpSpPr>
              <p:grpSpPr>
                <a:xfrm>
                  <a:off x="4252409" y="2265487"/>
                  <a:ext cx="893692" cy="3172279"/>
                  <a:chOff x="4251001" y="2265487"/>
                  <a:chExt cx="893692" cy="3172279"/>
                </a:xfrm>
              </p:grpSpPr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8E96DD42-FB0B-10DE-1873-45884622A2BF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251001" y="2265487"/>
                    <a:ext cx="458779" cy="317227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ts val="12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24.8</a:t>
                    </a:r>
                    <a:b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NR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22.0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24.9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17.5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27.6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13.7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20.5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27.6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24.8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25.2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18.5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NR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587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24.1</a:t>
                    </a: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0EC2F46-5B76-5AD8-DB58-363B063C2BD2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685914" y="2265487"/>
                    <a:ext cx="458779" cy="317227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ts val="12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16.6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16.4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16.7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16.8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14.6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22.2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10.9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13.7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13.8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16.8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22.0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13.8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13.9</a:t>
                    </a:r>
                    <a:b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</a:b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1471D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19.0</a:t>
                    </a:r>
                  </a:p>
                </p:txBody>
              </p:sp>
            </p:grpSp>
          </p:grpSp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94825FA2-8488-6EB9-D54F-6D0C97149558}"/>
                  </a:ext>
                </a:extLst>
              </p:cNvPr>
              <p:cNvSpPr/>
              <p:nvPr/>
            </p:nvSpPr>
            <p:spPr bwMode="auto">
              <a:xfrm>
                <a:off x="6736378" y="2249892"/>
                <a:ext cx="350268" cy="31265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AA0238-8113-7091-1805-4286160F4006}"/>
                  </a:ext>
                </a:extLst>
              </p:cNvPr>
              <p:cNvSpPr txBox="1"/>
              <p:nvPr/>
            </p:nvSpPr>
            <p:spPr bwMode="auto">
              <a:xfrm>
                <a:off x="8163205" y="2265487"/>
                <a:ext cx="1181734" cy="31722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2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0.66 (0.54-0.81)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0.51 (0.35-0.75)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0.78 (0.62-0.98)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0.67 (0.52-0.85)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0.75 (0.53-1.06)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0.73 (0.54-0.98)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0.62 (0.39-0.99)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0.62 (0.44-0.85)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0.61 (0.40-0.92)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0.71 (0.56-0.89)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0.75 (0.55-1.02)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0.63 (0.48-0.82)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0.50 (0.34-0.73)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0.76 (0.60-0.97)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E6A734-7F1F-05BD-134A-DEFCB82FFAA9}"/>
                  </a:ext>
                </a:extLst>
              </p:cNvPr>
              <p:cNvSpPr txBox="1"/>
              <p:nvPr/>
            </p:nvSpPr>
            <p:spPr bwMode="auto">
              <a:xfrm>
                <a:off x="8289843" y="2001554"/>
                <a:ext cx="928459" cy="2483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2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HR (95% CI)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926417E-D4E6-5F20-C68B-2E0E8223DF35}"/>
                  </a:ext>
                </a:extLst>
              </p:cNvPr>
              <p:cNvCxnSpPr/>
              <p:nvPr/>
            </p:nvCxnSpPr>
            <p:spPr bwMode="auto">
              <a:xfrm>
                <a:off x="7269365" y="2249892"/>
                <a:ext cx="0" cy="318781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8F0E81-DC03-F3E9-14E2-2F4633C5D0A0}"/>
                  </a:ext>
                </a:extLst>
              </p:cNvPr>
              <p:cNvSpPr txBox="1"/>
              <p:nvPr/>
            </p:nvSpPr>
            <p:spPr bwMode="auto">
              <a:xfrm>
                <a:off x="5081581" y="5446739"/>
                <a:ext cx="38023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69694A-ACCD-2F40-B17C-548201FDC110}"/>
                  </a:ext>
                </a:extLst>
              </p:cNvPr>
              <p:cNvSpPr txBox="1"/>
              <p:nvPr/>
            </p:nvSpPr>
            <p:spPr bwMode="auto">
              <a:xfrm>
                <a:off x="9106041" y="5446739"/>
                <a:ext cx="3417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B948AA-8505-7287-3BFC-67A5C9A41E9A}"/>
                  </a:ext>
                </a:extLst>
              </p:cNvPr>
              <p:cNvSpPr txBox="1"/>
              <p:nvPr/>
            </p:nvSpPr>
            <p:spPr bwMode="auto">
              <a:xfrm>
                <a:off x="7137758" y="5446739"/>
                <a:ext cx="26321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grpSp>
            <p:nvGrpSpPr>
              <p:cNvPr id="1091" name="Group 1090">
                <a:extLst>
                  <a:ext uri="{FF2B5EF4-FFF2-40B4-BE49-F238E27FC236}">
                    <a16:creationId xmlns:a16="http://schemas.microsoft.com/office/drawing/2014/main" id="{84EF62AF-CD73-1C43-0921-74868DD2D48E}"/>
                  </a:ext>
                </a:extLst>
              </p:cNvPr>
              <p:cNvGrpSpPr/>
              <p:nvPr/>
            </p:nvGrpSpPr>
            <p:grpSpPr>
              <a:xfrm>
                <a:off x="5148032" y="5645354"/>
                <a:ext cx="4208390" cy="323037"/>
                <a:chOff x="5148032" y="5645354"/>
                <a:chExt cx="4208390" cy="323037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DF26F33-90F8-6098-36E9-2E42E86BF428}"/>
                    </a:ext>
                  </a:extLst>
                </p:cNvPr>
                <p:cNvSpPr txBox="1"/>
                <p:nvPr/>
              </p:nvSpPr>
              <p:spPr bwMode="auto">
                <a:xfrm>
                  <a:off x="5148032" y="5645354"/>
                  <a:ext cx="208063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5873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Olaparib + Abiraterone Better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D9146E6-D34B-AF0C-E8C6-4D10FE5D15D9}"/>
                    </a:ext>
                  </a:extLst>
                </p:cNvPr>
                <p:cNvSpPr txBox="1"/>
                <p:nvPr/>
              </p:nvSpPr>
              <p:spPr bwMode="auto">
                <a:xfrm>
                  <a:off x="7325481" y="5645354"/>
                  <a:ext cx="203094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1471D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Placebo + Abiraterone Better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148FB12C-4C76-1EA0-22D3-68C19F1EFFF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433844" y="5968391"/>
                  <a:ext cx="1755775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E1471D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E92C323B-D1BB-81A3-1BF3-05A2BCAB1CB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5381983" y="5968391"/>
                  <a:ext cx="1755775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B287187-213E-7D8A-D04B-9D65B898B587}"/>
                  </a:ext>
                </a:extLst>
              </p:cNvPr>
              <p:cNvGrpSpPr/>
              <p:nvPr/>
            </p:nvGrpSpPr>
            <p:grpSpPr>
              <a:xfrm>
                <a:off x="5261810" y="5412164"/>
                <a:ext cx="4035735" cy="64008"/>
                <a:chOff x="5149516" y="5370889"/>
                <a:chExt cx="4035735" cy="64008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D02CC4C-9300-1BE2-92DD-75F44455CF98}"/>
                    </a:ext>
                  </a:extLst>
                </p:cNvPr>
                <p:cNvCxnSpPr/>
                <p:nvPr/>
              </p:nvCxnSpPr>
              <p:spPr bwMode="auto">
                <a:xfrm>
                  <a:off x="5149516" y="5376397"/>
                  <a:ext cx="403573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A75A256C-D0B9-8B6D-6A11-585B4F7AE64A}"/>
                    </a:ext>
                  </a:extLst>
                </p:cNvPr>
                <p:cNvGrpSpPr/>
                <p:nvPr/>
              </p:nvGrpSpPr>
              <p:grpSpPr>
                <a:xfrm>
                  <a:off x="5745480" y="5370889"/>
                  <a:ext cx="1409847" cy="64008"/>
                  <a:chOff x="5745480" y="5275639"/>
                  <a:chExt cx="1409847" cy="64008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ECA43700-1E91-F82A-4DE6-C537DE36ED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5745480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70237D7C-B4B7-32BF-AB9E-9828D742FF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12330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B39C8447-CC12-67ED-1DC8-68D0A7443A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38365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9D0C8BCA-CE21-4F1D-4005-0B8782220E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54240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60E6898D-A7E6-9AF8-EA8B-D8A4B25C19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70115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A10451E-A3FE-A3DC-786A-AA5C304209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844030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03F4DD0-8DAE-944C-2328-5436FA2BD0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974352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9F89637C-C629-DE01-F347-065BD913CC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7082302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BEA33FC1-2EF4-5FEC-4789-A30162CAF7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7155327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EE025A46-998C-1CCF-B914-2876795C615C}"/>
                    </a:ext>
                  </a:extLst>
                </p:cNvPr>
                <p:cNvGrpSpPr/>
                <p:nvPr/>
              </p:nvGrpSpPr>
              <p:grpSpPr>
                <a:xfrm>
                  <a:off x="7764875" y="5370889"/>
                  <a:ext cx="1409847" cy="64008"/>
                  <a:chOff x="5745480" y="5275639"/>
                  <a:chExt cx="1409847" cy="64008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9FB5E89E-FFC3-76B1-5CFF-DA7D7D6B11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5745480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B9BE7FDE-E8BF-7F64-93B0-80AD4CBE1C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12330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6ECF8BDD-B80C-87B0-B19C-ABFA7B91DA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38365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3F086F0F-045D-8D0B-0523-23A7FF50AE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54240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2F748144-3C1F-42EA-DAC5-91316DC756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701155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DF1FD052-B69B-BE07-80FC-90B92964B3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844030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E4D5A719-A468-CBC2-38AD-447A10EEE3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974352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D75FA0AD-B627-86F0-9B79-182EC539CC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7082302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C981ECE5-8B22-4132-F12B-72B18E7201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7155327" y="5275639"/>
                    <a:ext cx="0" cy="6400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BA2EA00-F30A-42E6-DB08-6E4FB6C50C05}"/>
                  </a:ext>
                </a:extLst>
              </p:cNvPr>
              <p:cNvGrpSpPr/>
              <p:nvPr/>
            </p:nvGrpSpPr>
            <p:grpSpPr>
              <a:xfrm rot="16200000">
                <a:off x="6864026" y="2188660"/>
                <a:ext cx="91440" cy="356616"/>
                <a:chOff x="4372795" y="2993820"/>
                <a:chExt cx="118285" cy="556767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6ADB517-F1A5-97E2-3D55-FD2712CBD9A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B91F9E6-259C-9408-9D90-88A2BF54DCC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11601A0-823A-E5DE-7D22-9DAFF0F8F68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72B45A0-728B-AA14-1BF4-17D7FBDB1BEE}"/>
                  </a:ext>
                </a:extLst>
              </p:cNvPr>
              <p:cNvGrpSpPr/>
              <p:nvPr/>
            </p:nvGrpSpPr>
            <p:grpSpPr>
              <a:xfrm rot="16200000">
                <a:off x="6626197" y="2344213"/>
                <a:ext cx="91440" cy="667512"/>
                <a:chOff x="4372795" y="2993820"/>
                <a:chExt cx="118285" cy="556767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DE4C16E-B05E-9629-B355-233BF9C14A6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CE6A612-8E61-C812-35A3-AA474E839E5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B2048D2D-34AB-AD58-9C82-3D47600A803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B040CA7-8CDB-5F0D-3A12-C9502B893F5F}"/>
                  </a:ext>
                </a:extLst>
              </p:cNvPr>
              <p:cNvGrpSpPr/>
              <p:nvPr/>
            </p:nvGrpSpPr>
            <p:grpSpPr>
              <a:xfrm rot="16200000">
                <a:off x="6858009" y="2919418"/>
                <a:ext cx="91440" cy="429768"/>
                <a:chOff x="4372795" y="2993820"/>
                <a:chExt cx="118285" cy="556767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F239091F-8B74-02A2-4B86-695E70363F9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4F0D701A-F057-18C5-10F2-C8EDDB7FBC6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9229FB0-928D-A2DC-79D6-20914CB615B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DC1661F-AC16-D0F8-871E-752CA02C2878}"/>
                  </a:ext>
                </a:extLst>
              </p:cNvPr>
              <p:cNvGrpSpPr/>
              <p:nvPr/>
            </p:nvGrpSpPr>
            <p:grpSpPr>
              <a:xfrm rot="16200000">
                <a:off x="6964293" y="2970174"/>
                <a:ext cx="91440" cy="630936"/>
                <a:chOff x="4372795" y="2993820"/>
                <a:chExt cx="118285" cy="556767"/>
              </a:xfrm>
            </p:grpSpPr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EAD4C012-8759-2944-5F65-18DB9231366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25" name="Straight Connector 1024">
                  <a:extLst>
                    <a:ext uri="{FF2B5EF4-FFF2-40B4-BE49-F238E27FC236}">
                      <a16:creationId xmlns:a16="http://schemas.microsoft.com/office/drawing/2014/main" id="{A756C63C-63C0-3C17-C793-0338AB145B3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27" name="Straight Connector 1026">
                  <a:extLst>
                    <a:ext uri="{FF2B5EF4-FFF2-40B4-BE49-F238E27FC236}">
                      <a16:creationId xmlns:a16="http://schemas.microsoft.com/office/drawing/2014/main" id="{AD694DB8-7F18-2606-CA20-89B371F3529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ACB2232D-F637-A198-9637-E1EB8E01F590}"/>
                  </a:ext>
                </a:extLst>
              </p:cNvPr>
              <p:cNvGrpSpPr/>
              <p:nvPr/>
            </p:nvGrpSpPr>
            <p:grpSpPr>
              <a:xfrm rot="16200000">
                <a:off x="6988856" y="2631262"/>
                <a:ext cx="91440" cy="393192"/>
                <a:chOff x="4372795" y="2993820"/>
                <a:chExt cx="118285" cy="556767"/>
              </a:xfrm>
            </p:grpSpPr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2AF0F2ED-96A7-AB41-29AD-867FBD24FE1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1" name="Straight Connector 1030">
                  <a:extLst>
                    <a:ext uri="{FF2B5EF4-FFF2-40B4-BE49-F238E27FC236}">
                      <a16:creationId xmlns:a16="http://schemas.microsoft.com/office/drawing/2014/main" id="{63AA7D86-CD2E-82F5-839D-06A2960E5E7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2" name="Straight Connector 1031">
                  <a:extLst>
                    <a:ext uri="{FF2B5EF4-FFF2-40B4-BE49-F238E27FC236}">
                      <a16:creationId xmlns:a16="http://schemas.microsoft.com/office/drawing/2014/main" id="{0E462702-3828-DE99-4B86-D5ABBBDFFC5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F0F40FE2-0E61-5AEF-FBDB-89F0974ED856}"/>
                  </a:ext>
                </a:extLst>
              </p:cNvPr>
              <p:cNvGrpSpPr/>
              <p:nvPr/>
            </p:nvGrpSpPr>
            <p:grpSpPr>
              <a:xfrm rot="16200000">
                <a:off x="6923053" y="3343416"/>
                <a:ext cx="91440" cy="512064"/>
                <a:chOff x="4372795" y="2993820"/>
                <a:chExt cx="118285" cy="556767"/>
              </a:xfrm>
            </p:grpSpPr>
            <p:cxnSp>
              <p:nvCxnSpPr>
                <p:cNvPr id="1034" name="Straight Connector 1033">
                  <a:extLst>
                    <a:ext uri="{FF2B5EF4-FFF2-40B4-BE49-F238E27FC236}">
                      <a16:creationId xmlns:a16="http://schemas.microsoft.com/office/drawing/2014/main" id="{7E0FE487-3262-6D70-8D61-18D3A6B763A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5" name="Straight Connector 1034">
                  <a:extLst>
                    <a:ext uri="{FF2B5EF4-FFF2-40B4-BE49-F238E27FC236}">
                      <a16:creationId xmlns:a16="http://schemas.microsoft.com/office/drawing/2014/main" id="{DC67FA57-A4A2-BE71-74D3-744213E453E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6" name="Straight Connector 1035">
                  <a:extLst>
                    <a:ext uri="{FF2B5EF4-FFF2-40B4-BE49-F238E27FC236}">
                      <a16:creationId xmlns:a16="http://schemas.microsoft.com/office/drawing/2014/main" id="{08BE1400-A58C-DBA5-C4F9-88ACC0D73C2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57E9E0F9-20C6-9516-7C58-53CDD3352CF3}"/>
                  </a:ext>
                </a:extLst>
              </p:cNvPr>
              <p:cNvGrpSpPr/>
              <p:nvPr/>
            </p:nvGrpSpPr>
            <p:grpSpPr>
              <a:xfrm rot="16200000">
                <a:off x="6776447" y="3337261"/>
                <a:ext cx="91440" cy="822960"/>
                <a:chOff x="4372795" y="2993820"/>
                <a:chExt cx="118285" cy="556767"/>
              </a:xfrm>
            </p:grpSpPr>
            <p:cxnSp>
              <p:nvCxnSpPr>
                <p:cNvPr id="1038" name="Straight Connector 1037">
                  <a:extLst>
                    <a:ext uri="{FF2B5EF4-FFF2-40B4-BE49-F238E27FC236}">
                      <a16:creationId xmlns:a16="http://schemas.microsoft.com/office/drawing/2014/main" id="{A242E7F6-989B-64BA-3223-7486BE27731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9" name="Straight Connector 1038">
                  <a:extLst>
                    <a:ext uri="{FF2B5EF4-FFF2-40B4-BE49-F238E27FC236}">
                      <a16:creationId xmlns:a16="http://schemas.microsoft.com/office/drawing/2014/main" id="{A3BC8A9D-F955-57F6-FE27-36AF4077896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0" name="Straight Connector 1039">
                  <a:extLst>
                    <a:ext uri="{FF2B5EF4-FFF2-40B4-BE49-F238E27FC236}">
                      <a16:creationId xmlns:a16="http://schemas.microsoft.com/office/drawing/2014/main" id="{AA417F61-AE0D-485F-930C-CE2283E29EE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41" name="Group 1040">
                <a:extLst>
                  <a:ext uri="{FF2B5EF4-FFF2-40B4-BE49-F238E27FC236}">
                    <a16:creationId xmlns:a16="http://schemas.microsoft.com/office/drawing/2014/main" id="{AD09D5EB-37CB-6161-D686-186C123A6CFC}"/>
                  </a:ext>
                </a:extLst>
              </p:cNvPr>
              <p:cNvGrpSpPr/>
              <p:nvPr/>
            </p:nvGrpSpPr>
            <p:grpSpPr>
              <a:xfrm rot="16200000">
                <a:off x="6767729" y="3619165"/>
                <a:ext cx="91440" cy="566928"/>
                <a:chOff x="4372795" y="2993820"/>
                <a:chExt cx="118285" cy="556767"/>
              </a:xfrm>
            </p:grpSpPr>
            <p:cxnSp>
              <p:nvCxnSpPr>
                <p:cNvPr id="1042" name="Straight Connector 1041">
                  <a:extLst>
                    <a:ext uri="{FF2B5EF4-FFF2-40B4-BE49-F238E27FC236}">
                      <a16:creationId xmlns:a16="http://schemas.microsoft.com/office/drawing/2014/main" id="{E98AF1D1-64FA-7081-0FF7-0E110A9DD3F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3" name="Straight Connector 1042">
                  <a:extLst>
                    <a:ext uri="{FF2B5EF4-FFF2-40B4-BE49-F238E27FC236}">
                      <a16:creationId xmlns:a16="http://schemas.microsoft.com/office/drawing/2014/main" id="{C2617F58-BB7D-CD92-8B43-EF8E4330CB3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4" name="Straight Connector 1043">
                  <a:extLst>
                    <a:ext uri="{FF2B5EF4-FFF2-40B4-BE49-F238E27FC236}">
                      <a16:creationId xmlns:a16="http://schemas.microsoft.com/office/drawing/2014/main" id="{33DF6DE9-86BC-E438-5C76-C86E549A8FF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45" name="Group 1044">
                <a:extLst>
                  <a:ext uri="{FF2B5EF4-FFF2-40B4-BE49-F238E27FC236}">
                    <a16:creationId xmlns:a16="http://schemas.microsoft.com/office/drawing/2014/main" id="{D1D2600A-078D-F152-F62F-4A4818A92ACE}"/>
                  </a:ext>
                </a:extLst>
              </p:cNvPr>
              <p:cNvGrpSpPr/>
              <p:nvPr/>
            </p:nvGrpSpPr>
            <p:grpSpPr>
              <a:xfrm rot="16200000">
                <a:off x="6769572" y="3838786"/>
                <a:ext cx="91440" cy="731520"/>
                <a:chOff x="4372795" y="2993820"/>
                <a:chExt cx="118285" cy="556767"/>
              </a:xfrm>
            </p:grpSpPr>
            <p:cxnSp>
              <p:nvCxnSpPr>
                <p:cNvPr id="1046" name="Straight Connector 1045">
                  <a:extLst>
                    <a:ext uri="{FF2B5EF4-FFF2-40B4-BE49-F238E27FC236}">
                      <a16:creationId xmlns:a16="http://schemas.microsoft.com/office/drawing/2014/main" id="{1A92F899-4B49-3BC9-450D-F345237572C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7" name="Straight Connector 1046">
                  <a:extLst>
                    <a:ext uri="{FF2B5EF4-FFF2-40B4-BE49-F238E27FC236}">
                      <a16:creationId xmlns:a16="http://schemas.microsoft.com/office/drawing/2014/main" id="{01440956-D733-7CD5-0F56-B0ED9F509C6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8" name="Straight Connector 1047">
                  <a:extLst>
                    <a:ext uri="{FF2B5EF4-FFF2-40B4-BE49-F238E27FC236}">
                      <a16:creationId xmlns:a16="http://schemas.microsoft.com/office/drawing/2014/main" id="{61D914C7-C1ED-0F4A-A250-4E2E3E020E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4FE10041-2F79-CB9A-0517-1113862563BB}"/>
                  </a:ext>
                </a:extLst>
              </p:cNvPr>
              <p:cNvGrpSpPr/>
              <p:nvPr/>
            </p:nvGrpSpPr>
            <p:grpSpPr>
              <a:xfrm rot="16200000">
                <a:off x="6897416" y="4167993"/>
                <a:ext cx="91440" cy="384048"/>
                <a:chOff x="4372795" y="2993820"/>
                <a:chExt cx="118285" cy="556767"/>
              </a:xfrm>
            </p:grpSpPr>
            <p:cxnSp>
              <p:nvCxnSpPr>
                <p:cNvPr id="1050" name="Straight Connector 1049">
                  <a:extLst>
                    <a:ext uri="{FF2B5EF4-FFF2-40B4-BE49-F238E27FC236}">
                      <a16:creationId xmlns:a16="http://schemas.microsoft.com/office/drawing/2014/main" id="{692A39D1-F699-F736-D8A5-B72F6CC6BB4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1" name="Straight Connector 1050">
                  <a:extLst>
                    <a:ext uri="{FF2B5EF4-FFF2-40B4-BE49-F238E27FC236}">
                      <a16:creationId xmlns:a16="http://schemas.microsoft.com/office/drawing/2014/main" id="{C3C0F17C-5DED-014E-DABB-722ADAC478B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77EA5A23-E48F-621D-64E2-8A30C86E84F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53" name="Group 1052">
                <a:extLst>
                  <a:ext uri="{FF2B5EF4-FFF2-40B4-BE49-F238E27FC236}">
                    <a16:creationId xmlns:a16="http://schemas.microsoft.com/office/drawing/2014/main" id="{A706F70C-B3A0-816B-8C17-63A5E6684C2F}"/>
                  </a:ext>
                </a:extLst>
              </p:cNvPr>
              <p:cNvGrpSpPr/>
              <p:nvPr/>
            </p:nvGrpSpPr>
            <p:grpSpPr>
              <a:xfrm rot="16200000">
                <a:off x="6948454" y="4388751"/>
                <a:ext cx="91440" cy="548640"/>
                <a:chOff x="4372795" y="2993820"/>
                <a:chExt cx="118285" cy="556767"/>
              </a:xfrm>
            </p:grpSpPr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7F519CE3-3E46-468E-5882-BB1CC2E1E18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5" name="Straight Connector 1054">
                  <a:extLst>
                    <a:ext uri="{FF2B5EF4-FFF2-40B4-BE49-F238E27FC236}">
                      <a16:creationId xmlns:a16="http://schemas.microsoft.com/office/drawing/2014/main" id="{3E644446-47DD-8F6A-AAC8-95BF484F888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F2D8E1AD-FD19-F05B-0199-6ED1532A809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57" name="Group 1056">
                <a:extLst>
                  <a:ext uri="{FF2B5EF4-FFF2-40B4-BE49-F238E27FC236}">
                    <a16:creationId xmlns:a16="http://schemas.microsoft.com/office/drawing/2014/main" id="{E98C9478-6D59-6178-2106-1B093BB917E2}"/>
                  </a:ext>
                </a:extLst>
              </p:cNvPr>
              <p:cNvGrpSpPr/>
              <p:nvPr/>
            </p:nvGrpSpPr>
            <p:grpSpPr>
              <a:xfrm rot="16200000">
                <a:off x="6793365" y="4577872"/>
                <a:ext cx="91440" cy="466344"/>
                <a:chOff x="4372795" y="2993820"/>
                <a:chExt cx="118285" cy="556767"/>
              </a:xfrm>
            </p:grpSpPr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336C00D4-3DC7-0724-CA17-C3D43E7D089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9" name="Straight Connector 1058">
                  <a:extLst>
                    <a:ext uri="{FF2B5EF4-FFF2-40B4-BE49-F238E27FC236}">
                      <a16:creationId xmlns:a16="http://schemas.microsoft.com/office/drawing/2014/main" id="{0AF3E878-7C49-AC91-FF08-6DA7DF5AB37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221C14FA-67D9-17A8-7C2B-B490BC209C2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61" name="Group 1060">
                <a:extLst>
                  <a:ext uri="{FF2B5EF4-FFF2-40B4-BE49-F238E27FC236}">
                    <a16:creationId xmlns:a16="http://schemas.microsoft.com/office/drawing/2014/main" id="{0BF65870-7055-7E4C-321D-CF08453AA26D}"/>
                  </a:ext>
                </a:extLst>
              </p:cNvPr>
              <p:cNvGrpSpPr/>
              <p:nvPr/>
            </p:nvGrpSpPr>
            <p:grpSpPr>
              <a:xfrm rot="16200000">
                <a:off x="6978516" y="5073992"/>
                <a:ext cx="91440" cy="393192"/>
                <a:chOff x="4372795" y="2993820"/>
                <a:chExt cx="118285" cy="556767"/>
              </a:xfrm>
            </p:grpSpPr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56E98EF-47E3-8CEE-B9D9-434E2944015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3" name="Straight Connector 1062">
                  <a:extLst>
                    <a:ext uri="{FF2B5EF4-FFF2-40B4-BE49-F238E27FC236}">
                      <a16:creationId xmlns:a16="http://schemas.microsoft.com/office/drawing/2014/main" id="{21755DE4-AB9C-AF43-346A-E08D4388B31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40918991-0FB4-4490-0851-B5A8AC3AD66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65" name="Group 1064">
                <a:extLst>
                  <a:ext uri="{FF2B5EF4-FFF2-40B4-BE49-F238E27FC236}">
                    <a16:creationId xmlns:a16="http://schemas.microsoft.com/office/drawing/2014/main" id="{EB46CB71-21D1-0CDD-2C93-C31A7099D621}"/>
                  </a:ext>
                </a:extLst>
              </p:cNvPr>
              <p:cNvGrpSpPr/>
              <p:nvPr/>
            </p:nvGrpSpPr>
            <p:grpSpPr>
              <a:xfrm rot="16200000">
                <a:off x="6630921" y="4795822"/>
                <a:ext cx="91440" cy="649224"/>
                <a:chOff x="4372795" y="2993820"/>
                <a:chExt cx="118285" cy="556767"/>
              </a:xfrm>
            </p:grpSpPr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EB19983E-4652-7C3E-6267-CE949BE47D2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2996253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7" name="Straight Connector 1066">
                  <a:extLst>
                    <a:ext uri="{FF2B5EF4-FFF2-40B4-BE49-F238E27FC236}">
                      <a16:creationId xmlns:a16="http://schemas.microsoft.com/office/drawing/2014/main" id="{F89A22AE-F7D6-FFBA-D662-CB42D9576F1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2795" y="3550587"/>
                  <a:ext cx="1182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367F64DB-F4CC-FF6E-487F-FA3CE457D99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1937" y="2993820"/>
                  <a:ext cx="0" cy="55676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1B5AD346-A401-1C14-0C21-6952E78C6108}"/>
                  </a:ext>
                </a:extLst>
              </p:cNvPr>
              <p:cNvSpPr/>
              <p:nvPr/>
            </p:nvSpPr>
            <p:spPr bwMode="auto">
              <a:xfrm>
                <a:off x="6859113" y="2320082"/>
                <a:ext cx="89232" cy="89232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5" name="Oval 1074">
                <a:extLst>
                  <a:ext uri="{FF2B5EF4-FFF2-40B4-BE49-F238E27FC236}">
                    <a16:creationId xmlns:a16="http://schemas.microsoft.com/office/drawing/2014/main" id="{5C2DBED6-7FC1-92DD-5DEC-B753AE21F842}"/>
                  </a:ext>
                </a:extLst>
              </p:cNvPr>
              <p:cNvSpPr/>
              <p:nvPr/>
            </p:nvSpPr>
            <p:spPr bwMode="auto">
              <a:xfrm>
                <a:off x="7007038" y="2793967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6" name="Oval 1075">
                <a:extLst>
                  <a:ext uri="{FF2B5EF4-FFF2-40B4-BE49-F238E27FC236}">
                    <a16:creationId xmlns:a16="http://schemas.microsoft.com/office/drawing/2014/main" id="{CAA041B5-83F1-E95A-9EFE-F6A78D325CC4}"/>
                  </a:ext>
                </a:extLst>
              </p:cNvPr>
              <p:cNvSpPr/>
              <p:nvPr/>
            </p:nvSpPr>
            <p:spPr bwMode="auto">
              <a:xfrm>
                <a:off x="6648322" y="2656767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93BC3383-C7FA-9861-E276-3FBF21478AE5}"/>
                  </a:ext>
                </a:extLst>
              </p:cNvPr>
              <p:cNvSpPr/>
              <p:nvPr/>
            </p:nvSpPr>
            <p:spPr bwMode="auto">
              <a:xfrm>
                <a:off x="6863464" y="309975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4368C189-4F01-EB4C-11B5-3CF582D271DD}"/>
                  </a:ext>
                </a:extLst>
              </p:cNvPr>
              <p:cNvSpPr/>
              <p:nvPr/>
            </p:nvSpPr>
            <p:spPr bwMode="auto">
              <a:xfrm>
                <a:off x="6911807" y="4326429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3B33BE32-92D7-0FAE-6D58-750C80B138BB}"/>
                  </a:ext>
                </a:extLst>
              </p:cNvPr>
              <p:cNvSpPr/>
              <p:nvPr/>
            </p:nvSpPr>
            <p:spPr bwMode="auto">
              <a:xfrm>
                <a:off x="6814661" y="4779686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42C43837-9D4B-DC21-808B-F8D957128062}"/>
                  </a:ext>
                </a:extLst>
              </p:cNvPr>
              <p:cNvSpPr/>
              <p:nvPr/>
            </p:nvSpPr>
            <p:spPr bwMode="auto">
              <a:xfrm>
                <a:off x="6637272" y="5082049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1" name="Oval 1080">
                <a:extLst>
                  <a:ext uri="{FF2B5EF4-FFF2-40B4-BE49-F238E27FC236}">
                    <a16:creationId xmlns:a16="http://schemas.microsoft.com/office/drawing/2014/main" id="{C38D82E4-CB48-87C3-F5AA-461CDAE86E94}"/>
                  </a:ext>
                </a:extLst>
              </p:cNvPr>
              <p:cNvSpPr/>
              <p:nvPr/>
            </p:nvSpPr>
            <p:spPr bwMode="auto">
              <a:xfrm>
                <a:off x="6980028" y="5241064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2" name="Oval 1081">
                <a:extLst>
                  <a:ext uri="{FF2B5EF4-FFF2-40B4-BE49-F238E27FC236}">
                    <a16:creationId xmlns:a16="http://schemas.microsoft.com/office/drawing/2014/main" id="{A4C13D3D-AE34-130E-6EBE-EDEFA7EE3D4C}"/>
                  </a:ext>
                </a:extLst>
              </p:cNvPr>
              <p:cNvSpPr/>
              <p:nvPr/>
            </p:nvSpPr>
            <p:spPr bwMode="auto">
              <a:xfrm>
                <a:off x="6973821" y="4634566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6B1FFE6D-708B-250D-347E-E48E324F546D}"/>
                  </a:ext>
                </a:extLst>
              </p:cNvPr>
              <p:cNvSpPr/>
              <p:nvPr/>
            </p:nvSpPr>
            <p:spPr bwMode="auto">
              <a:xfrm>
                <a:off x="6792846" y="3872566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0CEFF186-0C6D-C6C8-FCBF-EAAC5F2FB025}"/>
                  </a:ext>
                </a:extLst>
              </p:cNvPr>
              <p:cNvSpPr/>
              <p:nvPr/>
            </p:nvSpPr>
            <p:spPr bwMode="auto">
              <a:xfrm>
                <a:off x="6973821" y="325298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3E779081-368B-51AB-9B38-795B825B53B6}"/>
                  </a:ext>
                </a:extLst>
              </p:cNvPr>
              <p:cNvSpPr/>
              <p:nvPr/>
            </p:nvSpPr>
            <p:spPr bwMode="auto">
              <a:xfrm>
                <a:off x="6948383" y="3570350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6" name="Oval 1085">
                <a:extLst>
                  <a:ext uri="{FF2B5EF4-FFF2-40B4-BE49-F238E27FC236}">
                    <a16:creationId xmlns:a16="http://schemas.microsoft.com/office/drawing/2014/main" id="{82128F6C-D786-1B2D-2BC3-779D471C6442}"/>
                  </a:ext>
                </a:extLst>
              </p:cNvPr>
              <p:cNvSpPr/>
              <p:nvPr/>
            </p:nvSpPr>
            <p:spPr bwMode="auto">
              <a:xfrm>
                <a:off x="6805191" y="3719949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E19469EE-C463-64B3-734D-52C9C8186F80}"/>
                  </a:ext>
                </a:extLst>
              </p:cNvPr>
              <p:cNvSpPr/>
              <p:nvPr/>
            </p:nvSpPr>
            <p:spPr bwMode="auto">
              <a:xfrm>
                <a:off x="6824084" y="4173903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16B45D-DFD9-B5BA-D096-0ABD9EF5FC2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40637" y="5351904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A62B72-B900-629B-0097-0C827A8F27D5}"/>
              </a:ext>
            </a:extLst>
          </p:cNvPr>
          <p:cNvSpPr txBox="1"/>
          <p:nvPr/>
        </p:nvSpPr>
        <p:spPr bwMode="auto">
          <a:xfrm>
            <a:off x="422583" y="6088779"/>
            <a:ext cx="26929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*HRR status determined retrospectively.</a:t>
            </a:r>
          </a:p>
        </p:txBody>
      </p:sp>
    </p:spTree>
    <p:extLst>
      <p:ext uri="{BB962C8B-B14F-4D97-AF65-F5344CB8AC3E}">
        <p14:creationId xmlns:p14="http://schemas.microsoft.com/office/powerpoint/2010/main" val="53961601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096"/>
          <a:stretch/>
        </p:blipFill>
        <p:spPr>
          <a:xfrm>
            <a:off x="432632" y="1596043"/>
            <a:ext cx="5102345" cy="2851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567" y="224444"/>
            <a:ext cx="11579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Phase 3 SPLASH study of 177Lu-PNT2002 demonstrated statistically significant improvement in radiographic progression-free survival (rPFS)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7715" y="1956275"/>
            <a:ext cx="59851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45454"/>
                </a:solidFill>
                <a:latin typeface="Euclid Circular B"/>
              </a:rPr>
              <a:t>The SPLASH trial met its primary endpoint, improved </a:t>
            </a:r>
            <a:r>
              <a:rPr lang="en-US" dirty="0" err="1">
                <a:solidFill>
                  <a:srgbClr val="545454"/>
                </a:solidFill>
                <a:latin typeface="Euclid Circular B"/>
              </a:rPr>
              <a:t>rPFS</a:t>
            </a:r>
            <a:r>
              <a:rPr lang="en-US" dirty="0">
                <a:solidFill>
                  <a:srgbClr val="545454"/>
                </a:solidFill>
                <a:latin typeface="Euclid Circular B"/>
              </a:rPr>
              <a:t> per BICR of 9.5 </a:t>
            </a:r>
            <a:r>
              <a:rPr lang="en-US" dirty="0" err="1">
                <a:solidFill>
                  <a:srgbClr val="545454"/>
                </a:solidFill>
                <a:latin typeface="Euclid Circular B"/>
              </a:rPr>
              <a:t>mo</a:t>
            </a:r>
            <a:r>
              <a:rPr lang="en-US" dirty="0">
                <a:solidFill>
                  <a:srgbClr val="545454"/>
                </a:solidFill>
                <a:latin typeface="Euclid Circular B"/>
              </a:rPr>
              <a:t> for patients treated with </a:t>
            </a:r>
            <a:r>
              <a:rPr lang="en-US" baseline="30000" dirty="0">
                <a:solidFill>
                  <a:srgbClr val="545454"/>
                </a:solidFill>
                <a:latin typeface="Euclid Circular B"/>
              </a:rPr>
              <a:t>177</a:t>
            </a:r>
            <a:r>
              <a:rPr lang="en-US" dirty="0">
                <a:solidFill>
                  <a:srgbClr val="545454"/>
                </a:solidFill>
                <a:latin typeface="Euclid Circular B"/>
              </a:rPr>
              <a:t>Lu-PNT2002, compared to 6.0 months for patients treated with ARPI in the control arm, a statistically significant 29% reduction in the risk of radiographic progression or death (hazard ratio [HR] 0.71; </a:t>
            </a:r>
            <a:r>
              <a:rPr lang="en-US" i="1" dirty="0">
                <a:solidFill>
                  <a:srgbClr val="545454"/>
                </a:solidFill>
                <a:latin typeface="Euclid Circular B"/>
              </a:rPr>
              <a:t>p</a:t>
            </a:r>
            <a:r>
              <a:rPr lang="en-US" dirty="0">
                <a:solidFill>
                  <a:srgbClr val="545454"/>
                </a:solidFill>
                <a:latin typeface="Euclid Circular B"/>
              </a:rPr>
              <a:t>=0.0088). </a:t>
            </a:r>
          </a:p>
          <a:p>
            <a:endParaRPr lang="en-US" dirty="0">
              <a:solidFill>
                <a:srgbClr val="545454"/>
              </a:solidFill>
              <a:latin typeface="Euclid Circular B"/>
            </a:endParaRPr>
          </a:p>
          <a:p>
            <a:r>
              <a:rPr lang="en-US" dirty="0">
                <a:solidFill>
                  <a:srgbClr val="545454"/>
                </a:solidFill>
                <a:latin typeface="Euclid Circular B"/>
              </a:rPr>
              <a:t>At the time of the analysis, interim overall survival (OS) results were immature (46% of protocol-specified target OS events reached), the HR was 1.11.</a:t>
            </a:r>
          </a:p>
          <a:p>
            <a:endParaRPr lang="en-US" dirty="0">
              <a:solidFill>
                <a:srgbClr val="545454"/>
              </a:solidFill>
              <a:latin typeface="Euclid Circular B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06" y="5094245"/>
            <a:ext cx="11182350" cy="1666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764" y="4447914"/>
            <a:ext cx="4164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84.6% cross-over at progression on control (does not count commercial cross-over)</a:t>
            </a:r>
          </a:p>
        </p:txBody>
      </p:sp>
    </p:spTree>
    <p:extLst>
      <p:ext uri="{BB962C8B-B14F-4D97-AF65-F5344CB8AC3E}">
        <p14:creationId xmlns:p14="http://schemas.microsoft.com/office/powerpoint/2010/main" val="1402371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314" y="1883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Lurbinectedin</a:t>
            </a:r>
            <a:r>
              <a:rPr lang="en-US" dirty="0">
                <a:solidFill>
                  <a:srgbClr val="C00000"/>
                </a:solidFill>
              </a:rPr>
              <a:t> in Small Cell NEPC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46" y="1178246"/>
            <a:ext cx="9067800" cy="4351338"/>
          </a:xfrm>
        </p:spPr>
        <p:txBody>
          <a:bodyPr/>
          <a:lstStyle/>
          <a:p>
            <a:r>
              <a:rPr lang="en-US" dirty="0"/>
              <a:t>Derived from  the marine tunicate </a:t>
            </a:r>
            <a:r>
              <a:rPr lang="en-US" dirty="0" err="1"/>
              <a:t>Ecteinascidia</a:t>
            </a:r>
            <a:r>
              <a:rPr lang="en-US" dirty="0"/>
              <a:t>, inhibits oncogenic transcription and leads to dsDNA breaks</a:t>
            </a:r>
          </a:p>
          <a:p>
            <a:r>
              <a:rPr lang="en-US" dirty="0"/>
              <a:t>Approved in SCLC based on a single arm phase 2 study of 105 patients, ORR 35%, PFS 3.5 </a:t>
            </a:r>
            <a:r>
              <a:rPr lang="en-US" dirty="0" err="1"/>
              <a:t>mo</a:t>
            </a:r>
            <a:r>
              <a:rPr lang="en-US" dirty="0"/>
              <a:t>, OS 9.3 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Retrospective multicenter study presented at GU24 of 18 men with SCPC/NEPC treated with </a:t>
            </a:r>
            <a:r>
              <a:rPr lang="en-US" dirty="0" err="1"/>
              <a:t>Lurbi</a:t>
            </a:r>
            <a:r>
              <a:rPr lang="en-US" dirty="0"/>
              <a:t>:  PR in 31%, SD in 25%, PD in 43%, PFS 3.35 </a:t>
            </a:r>
            <a:r>
              <a:rPr lang="en-US" dirty="0" err="1"/>
              <a:t>mo</a:t>
            </a:r>
            <a:r>
              <a:rPr lang="en-US" dirty="0"/>
              <a:t>, OS 6.01 </a:t>
            </a:r>
            <a:r>
              <a:rPr lang="en-US" dirty="0" err="1"/>
              <a:t>mo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35147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81450" y="4448175"/>
            <a:ext cx="7297042" cy="2318317"/>
            <a:chOff x="1556138" y="3806259"/>
            <a:chExt cx="9722354" cy="29602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A47667-DD89-AB48-8998-CABD655FB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61" t="4915" r="1861" b="1699"/>
            <a:stretch/>
          </p:blipFill>
          <p:spPr>
            <a:xfrm>
              <a:off x="1556138" y="3879850"/>
              <a:ext cx="5022137" cy="2886642"/>
            </a:xfrm>
            <a:prstGeom prst="rect">
              <a:avLst/>
            </a:prstGeom>
          </p:spPr>
        </p:pic>
        <p:sp>
          <p:nvSpPr>
            <p:cNvPr id="7" name="Text Box 80">
              <a:extLst>
                <a:ext uri="{FF2B5EF4-FFF2-40B4-BE49-F238E27FC236}">
                  <a16:creationId xmlns:a16="http://schemas.microsoft.com/office/drawing/2014/main" id="{8225F9A2-1F27-144C-BFC6-87000C34F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9649" y="3863951"/>
              <a:ext cx="2765044" cy="7466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37160">
              <a:spAutoFit/>
            </a:bodyPr>
            <a:lstStyle>
              <a:lvl1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26384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PFS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3.35 months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(0.16 – 7.79)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107624-9CAF-764D-B6EB-4E36D907A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0" t="4474" r="7511" b="1718"/>
            <a:stretch/>
          </p:blipFill>
          <p:spPr>
            <a:xfrm>
              <a:off x="6333947" y="3899901"/>
              <a:ext cx="4944545" cy="2849289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9" name="Text Box 80">
              <a:extLst>
                <a:ext uri="{FF2B5EF4-FFF2-40B4-BE49-F238E27FC236}">
                  <a16:creationId xmlns:a16="http://schemas.microsoft.com/office/drawing/2014/main" id="{B86C0D03-3067-274A-B3C4-EE84F35AE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8927" y="3806259"/>
              <a:ext cx="2779563" cy="7466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37160">
              <a:spAutoFit/>
            </a:bodyPr>
            <a:lstStyle>
              <a:lvl1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defTabSz="26384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defTabSz="2638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26384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6.01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months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AB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  (0.23 – 16.69)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75" y="6210082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et al Lancet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Meyer H et al abstract 164 GU 2024</a:t>
            </a:r>
          </a:p>
        </p:txBody>
      </p:sp>
    </p:spTree>
    <p:extLst>
      <p:ext uri="{BB962C8B-B14F-4D97-AF65-F5344CB8AC3E}">
        <p14:creationId xmlns:p14="http://schemas.microsoft.com/office/powerpoint/2010/main" val="521746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HPN328 is a DLL3-targeting T Cell Engager with strong activity in DLL3+ cancer models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2"/>
          <a:stretch/>
        </p:blipFill>
        <p:spPr bwMode="auto">
          <a:xfrm>
            <a:off x="230025" y="382899"/>
            <a:ext cx="11731949" cy="609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44228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Anti-tumor Activity in 1 mg Priming Subjects Evaluable For Response&lt;br /&gt;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FF5520-0DEF-0736-6AE5-A4AE6BD49A7D}"/>
              </a:ext>
            </a:extLst>
          </p:cNvPr>
          <p:cNvGrpSpPr/>
          <p:nvPr/>
        </p:nvGrpSpPr>
        <p:grpSpPr>
          <a:xfrm>
            <a:off x="389118" y="261257"/>
            <a:ext cx="11413764" cy="6420242"/>
            <a:chOff x="389862" y="0"/>
            <a:chExt cx="11413764" cy="642024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62" y="0"/>
              <a:ext cx="11413764" cy="6420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4E3D34-CE6A-4011-D906-004662510405}"/>
                </a:ext>
              </a:extLst>
            </p:cNvPr>
            <p:cNvSpPr/>
            <p:nvPr/>
          </p:nvSpPr>
          <p:spPr bwMode="auto">
            <a:xfrm>
              <a:off x="3378631" y="6168325"/>
              <a:ext cx="3719593" cy="2519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64D6279-3838-1698-703A-F79ECA56B5FC}"/>
              </a:ext>
            </a:extLst>
          </p:cNvPr>
          <p:cNvSpPr txBox="1"/>
          <p:nvPr/>
        </p:nvSpPr>
        <p:spPr>
          <a:xfrm>
            <a:off x="776060" y="5837917"/>
            <a:ext cx="5644911" cy="212269"/>
          </a:xfrm>
          <a:prstGeom prst="rect">
            <a:avLst/>
          </a:prstGeom>
          <a:solidFill>
            <a:srgbClr val="002557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7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*Shown are subjects treated in the 1mg priming dose optimization cohorts with at least 1 post-baseline scan, data cutoff = December 8, 2023</a:t>
            </a:r>
            <a:endParaRPr lang="en-US" sz="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A881C-D3FF-7EE8-03BA-583F7AE3D6BD}"/>
              </a:ext>
            </a:extLst>
          </p:cNvPr>
          <p:cNvSpPr txBox="1"/>
          <p:nvPr/>
        </p:nvSpPr>
        <p:spPr>
          <a:xfrm>
            <a:off x="776060" y="5942465"/>
            <a:ext cx="2364015" cy="107722"/>
          </a:xfrm>
          <a:prstGeom prst="rect">
            <a:avLst/>
          </a:prstGeom>
          <a:solidFill>
            <a:srgbClr val="002557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7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modified RECIST 1.1 to include extracranial response</a:t>
            </a:r>
            <a:endParaRPr lang="en-US" sz="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000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429" y="0"/>
            <a:ext cx="117088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0" i="0" u="none" strike="noStrike" baseline="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r>
              <a:rPr lang="en-US" sz="300" b="0" i="0" u="none" strike="noStrike" baseline="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Trebuchet MS" panose="020B0603020202020204" pitchFamily="34" charset="0"/>
              </a:rPr>
              <a:t>First-in-human phase 1 study of BMS-986365 (CC-94676), an androgen receptor ligand-directed degrader, in men</a:t>
            </a:r>
            <a:r>
              <a:rPr lang="en-US" sz="2400" b="1" i="0" u="none" strike="noStrike" dirty="0">
                <a:solidFill>
                  <a:srgbClr val="C00000"/>
                </a:solidFill>
                <a:latin typeface="Trebuchet MS" panose="020B0603020202020204" pitchFamily="34" charset="0"/>
              </a:rPr>
              <a:t> with </a:t>
            </a:r>
            <a:r>
              <a:rPr lang="en-US" sz="2400" b="1" i="0" u="none" strike="noStrike" dirty="0" err="1">
                <a:solidFill>
                  <a:srgbClr val="C00000"/>
                </a:solidFill>
                <a:latin typeface="Trebuchet MS" panose="020B0603020202020204" pitchFamily="34" charset="0"/>
              </a:rPr>
              <a:t>mCRPC</a:t>
            </a:r>
            <a:endParaRPr lang="en-US" sz="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79" y="1261884"/>
            <a:ext cx="5791200" cy="2219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379" y="892552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Rathkopf D…Armstrong AJ ASCO GU 2024 abstract 134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79" y="3481209"/>
            <a:ext cx="5753100" cy="2447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1250" y="1461909"/>
            <a:ext cx="60007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54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26" y="-140713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26" y="873565"/>
            <a:ext cx="5743575" cy="3585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03330"/>
            <a:ext cx="5705475" cy="5762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69" y="4569265"/>
            <a:ext cx="4928376" cy="2193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3362" y="1964987"/>
            <a:ext cx="166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PSA30 was 46%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1290" y="2103486"/>
            <a:ext cx="281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29% remain on </a:t>
            </a:r>
            <a:r>
              <a:rPr lang="en-US" dirty="0" err="1"/>
              <a:t>tx</a:t>
            </a:r>
            <a:r>
              <a:rPr lang="en-US" dirty="0"/>
              <a:t> for </a:t>
            </a:r>
            <a:r>
              <a:rPr lang="en-US" u="sng" dirty="0"/>
              <a:t>&gt;</a:t>
            </a:r>
            <a:r>
              <a:rPr lang="en-US" dirty="0"/>
              <a:t>6 </a:t>
            </a:r>
            <a:r>
              <a:rPr lang="en-US" dirty="0" err="1"/>
              <a:t>mo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C7B83-49F3-41C7-8B63-C7950112C74D}"/>
              </a:ext>
            </a:extLst>
          </p:cNvPr>
          <p:cNvSpPr txBox="1"/>
          <p:nvPr/>
        </p:nvSpPr>
        <p:spPr>
          <a:xfrm>
            <a:off x="6914137" y="6488668"/>
            <a:ext cx="527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Rathkopf D…Armstrong AJ ASCO GU 2024 abstract 134</a:t>
            </a:r>
          </a:p>
        </p:txBody>
      </p:sp>
    </p:spTree>
    <p:extLst>
      <p:ext uri="{BB962C8B-B14F-4D97-AF65-F5344CB8AC3E}">
        <p14:creationId xmlns:p14="http://schemas.microsoft.com/office/powerpoint/2010/main" val="570981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78" y="32543"/>
            <a:ext cx="10515600" cy="1325563"/>
          </a:xfrm>
        </p:spPr>
        <p:txBody>
          <a:bodyPr/>
          <a:lstStyle/>
          <a:p>
            <a:r>
              <a:rPr lang="en-US" dirty="0"/>
              <a:t>Outcomes by AR Alteration Status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1358106"/>
            <a:ext cx="5810250" cy="3457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563" y="1267939"/>
            <a:ext cx="5762625" cy="3971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750" y="5088056"/>
            <a:ext cx="1158482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5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i="0" u="none" strike="noStrike" baseline="0" dirty="0">
                <a:solidFill>
                  <a:srgbClr val="B43D97"/>
                </a:solidFill>
                <a:latin typeface="Trebuchet MS" panose="020B0603020202020204" pitchFamily="34" charset="0"/>
              </a:rPr>
              <a:t>Conclusions</a:t>
            </a:r>
            <a:endParaRPr lang="en-US" sz="2000" b="0" i="0" u="none" strike="noStrike" baseline="0" dirty="0">
              <a:solidFill>
                <a:srgbClr val="B43D97"/>
              </a:solidFill>
              <a:latin typeface="Trebuchet MS" panose="020B0603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11D1E"/>
                </a:solidFill>
                <a:latin typeface="Trebuchet MS" panose="020B0603020202020204" pitchFamily="34" charset="0"/>
              </a:rPr>
              <a:t>BMS-986365 is well tolerated with a manageable safety profile. QTc prolongation was the most common TRAE, all cases were asymptomatic and resolved with dose modification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11D1E"/>
                </a:solidFill>
                <a:latin typeface="Trebuchet MS" panose="020B0603020202020204" pitchFamily="34" charset="0"/>
              </a:rPr>
              <a:t>There were no treatment discontinuations due to TRAEs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11D1E"/>
                </a:solidFill>
                <a:latin typeface="Trebuchet MS" panose="020B0603020202020204" pitchFamily="34" charset="0"/>
              </a:rPr>
              <a:t>BMS-986365 shows promising clinical activity in heavily pretreated patients with </a:t>
            </a:r>
            <a:r>
              <a:rPr lang="en-US" sz="1100" dirty="0" err="1">
                <a:solidFill>
                  <a:srgbClr val="211D1E"/>
                </a:solidFill>
                <a:latin typeface="Trebuchet MS" panose="020B0603020202020204" pitchFamily="34" charset="0"/>
              </a:rPr>
              <a:t>mCRPC</a:t>
            </a:r>
            <a:r>
              <a:rPr lang="en-US" sz="1100" dirty="0">
                <a:solidFill>
                  <a:srgbClr val="211D1E"/>
                </a:solidFill>
                <a:latin typeface="Trebuchet MS" panose="020B0603020202020204" pitchFamily="34" charset="0"/>
              </a:rPr>
              <a:t>, with best-in-class potential, across AR status. Responses were observed in patients with wildtype, amplified, and mutant AR status; rates of patients with PSA response increased dose-dependently from 400 to 900 mg BID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11D1E"/>
                </a:solidFill>
                <a:latin typeface="Trebuchet MS" panose="020B0603020202020204" pitchFamily="34" charset="0"/>
              </a:rPr>
              <a:t>Durable clinical benefit was observed for a substantial proportion of patients, with notably 50% of patients in the 900 mg BID group still on treatment after 6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11D1E"/>
                </a:solidFill>
                <a:latin typeface="Trebuchet MS" panose="020B0603020202020204" pitchFamily="34" charset="0"/>
              </a:rPr>
              <a:t>Selection of the recommended phase 2 dose is ongoing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332AE-E6CF-E386-67D7-9B7B18BF7932}"/>
              </a:ext>
            </a:extLst>
          </p:cNvPr>
          <p:cNvSpPr txBox="1"/>
          <p:nvPr/>
        </p:nvSpPr>
        <p:spPr>
          <a:xfrm>
            <a:off x="6914137" y="6488668"/>
            <a:ext cx="527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Rathkopf D…Armstrong AJ ASCO GU 2024 abstract 134</a:t>
            </a:r>
          </a:p>
        </p:txBody>
      </p:sp>
    </p:spTree>
    <p:extLst>
      <p:ext uri="{BB962C8B-B14F-4D97-AF65-F5344CB8AC3E}">
        <p14:creationId xmlns:p14="http://schemas.microsoft.com/office/powerpoint/2010/main" val="1543416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CONTACT-02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74964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 (ITT Population)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21848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PFS per BIRC* (PFS ITT Population†)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2076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Freeform 1148">
            <a:extLst>
              <a:ext uri="{FF2B5EF4-FFF2-40B4-BE49-F238E27FC236}">
                <a16:creationId xmlns:a16="http://schemas.microsoft.com/office/drawing/2014/main" id="{FC270CA5-3C01-FFFE-49E7-69FB222572E9}"/>
              </a:ext>
            </a:extLst>
          </p:cNvPr>
          <p:cNvSpPr/>
          <p:nvPr/>
        </p:nvSpPr>
        <p:spPr bwMode="auto">
          <a:xfrm>
            <a:off x="2137558" y="1923803"/>
            <a:ext cx="6572993" cy="2048493"/>
          </a:xfrm>
          <a:custGeom>
            <a:avLst/>
            <a:gdLst>
              <a:gd name="connsiteX0" fmla="*/ 0 w 6572993"/>
              <a:gd name="connsiteY0" fmla="*/ 0 h 2048493"/>
              <a:gd name="connsiteX1" fmla="*/ 314697 w 6572993"/>
              <a:gd name="connsiteY1" fmla="*/ 0 h 2048493"/>
              <a:gd name="connsiteX2" fmla="*/ 314697 w 6572993"/>
              <a:gd name="connsiteY2" fmla="*/ 0 h 2048493"/>
              <a:gd name="connsiteX3" fmla="*/ 290946 w 6572993"/>
              <a:gd name="connsiteY3" fmla="*/ 23751 h 2048493"/>
              <a:gd name="connsiteX4" fmla="*/ 528452 w 6572993"/>
              <a:gd name="connsiteY4" fmla="*/ 23751 h 2048493"/>
              <a:gd name="connsiteX5" fmla="*/ 528452 w 6572993"/>
              <a:gd name="connsiteY5" fmla="*/ 89065 h 2048493"/>
              <a:gd name="connsiteX6" fmla="*/ 843148 w 6572993"/>
              <a:gd name="connsiteY6" fmla="*/ 89065 h 2048493"/>
              <a:gd name="connsiteX7" fmla="*/ 843148 w 6572993"/>
              <a:gd name="connsiteY7" fmla="*/ 124691 h 2048493"/>
              <a:gd name="connsiteX8" fmla="*/ 1015341 w 6572993"/>
              <a:gd name="connsiteY8" fmla="*/ 124691 h 2048493"/>
              <a:gd name="connsiteX9" fmla="*/ 1086593 w 6572993"/>
              <a:gd name="connsiteY9" fmla="*/ 124691 h 2048493"/>
              <a:gd name="connsiteX10" fmla="*/ 1086593 w 6572993"/>
              <a:gd name="connsiteY10" fmla="*/ 124691 h 2048493"/>
              <a:gd name="connsiteX11" fmla="*/ 1086593 w 6572993"/>
              <a:gd name="connsiteY11" fmla="*/ 178129 h 2048493"/>
              <a:gd name="connsiteX12" fmla="*/ 1395351 w 6572993"/>
              <a:gd name="connsiteY12" fmla="*/ 178129 h 2048493"/>
              <a:gd name="connsiteX13" fmla="*/ 1395351 w 6572993"/>
              <a:gd name="connsiteY13" fmla="*/ 231568 h 2048493"/>
              <a:gd name="connsiteX14" fmla="*/ 1638795 w 6572993"/>
              <a:gd name="connsiteY14" fmla="*/ 231568 h 2048493"/>
              <a:gd name="connsiteX15" fmla="*/ 1638795 w 6572993"/>
              <a:gd name="connsiteY15" fmla="*/ 290945 h 2048493"/>
              <a:gd name="connsiteX16" fmla="*/ 1781299 w 6572993"/>
              <a:gd name="connsiteY16" fmla="*/ 290945 h 2048493"/>
              <a:gd name="connsiteX17" fmla="*/ 1781299 w 6572993"/>
              <a:gd name="connsiteY17" fmla="*/ 350322 h 2048493"/>
              <a:gd name="connsiteX18" fmla="*/ 1864426 w 6572993"/>
              <a:gd name="connsiteY18" fmla="*/ 350322 h 2048493"/>
              <a:gd name="connsiteX19" fmla="*/ 1864426 w 6572993"/>
              <a:gd name="connsiteY19" fmla="*/ 391885 h 2048493"/>
              <a:gd name="connsiteX20" fmla="*/ 1971304 w 6572993"/>
              <a:gd name="connsiteY20" fmla="*/ 391885 h 2048493"/>
              <a:gd name="connsiteX21" fmla="*/ 1971304 w 6572993"/>
              <a:gd name="connsiteY21" fmla="*/ 451262 h 2048493"/>
              <a:gd name="connsiteX22" fmla="*/ 2072245 w 6572993"/>
              <a:gd name="connsiteY22" fmla="*/ 451262 h 2048493"/>
              <a:gd name="connsiteX23" fmla="*/ 2072245 w 6572993"/>
              <a:gd name="connsiteY23" fmla="*/ 510639 h 2048493"/>
              <a:gd name="connsiteX24" fmla="*/ 2173185 w 6572993"/>
              <a:gd name="connsiteY24" fmla="*/ 510639 h 2048493"/>
              <a:gd name="connsiteX25" fmla="*/ 2173185 w 6572993"/>
              <a:gd name="connsiteY25" fmla="*/ 570015 h 2048493"/>
              <a:gd name="connsiteX26" fmla="*/ 2280063 w 6572993"/>
              <a:gd name="connsiteY26" fmla="*/ 570015 h 2048493"/>
              <a:gd name="connsiteX27" fmla="*/ 2280063 w 6572993"/>
              <a:gd name="connsiteY27" fmla="*/ 647205 h 2048493"/>
              <a:gd name="connsiteX28" fmla="*/ 2440380 w 6572993"/>
              <a:gd name="connsiteY28" fmla="*/ 647205 h 2048493"/>
              <a:gd name="connsiteX29" fmla="*/ 2440380 w 6572993"/>
              <a:gd name="connsiteY29" fmla="*/ 700644 h 2048493"/>
              <a:gd name="connsiteX30" fmla="*/ 2630385 w 6572993"/>
              <a:gd name="connsiteY30" fmla="*/ 700644 h 2048493"/>
              <a:gd name="connsiteX31" fmla="*/ 2737263 w 6572993"/>
              <a:gd name="connsiteY31" fmla="*/ 700644 h 2048493"/>
              <a:gd name="connsiteX32" fmla="*/ 2737263 w 6572993"/>
              <a:gd name="connsiteY32" fmla="*/ 771896 h 2048493"/>
              <a:gd name="connsiteX33" fmla="*/ 2945081 w 6572993"/>
              <a:gd name="connsiteY33" fmla="*/ 771896 h 2048493"/>
              <a:gd name="connsiteX34" fmla="*/ 2945081 w 6572993"/>
              <a:gd name="connsiteY34" fmla="*/ 771896 h 2048493"/>
              <a:gd name="connsiteX35" fmla="*/ 2945081 w 6572993"/>
              <a:gd name="connsiteY35" fmla="*/ 771896 h 2048493"/>
              <a:gd name="connsiteX36" fmla="*/ 2945081 w 6572993"/>
              <a:gd name="connsiteY36" fmla="*/ 819397 h 2048493"/>
              <a:gd name="connsiteX37" fmla="*/ 3034146 w 6572993"/>
              <a:gd name="connsiteY37" fmla="*/ 819397 h 2048493"/>
              <a:gd name="connsiteX38" fmla="*/ 3034146 w 6572993"/>
              <a:gd name="connsiteY38" fmla="*/ 878774 h 2048493"/>
              <a:gd name="connsiteX39" fmla="*/ 3176650 w 6572993"/>
              <a:gd name="connsiteY39" fmla="*/ 878774 h 2048493"/>
              <a:gd name="connsiteX40" fmla="*/ 3176650 w 6572993"/>
              <a:gd name="connsiteY40" fmla="*/ 950026 h 2048493"/>
              <a:gd name="connsiteX41" fmla="*/ 3241964 w 6572993"/>
              <a:gd name="connsiteY41" fmla="*/ 950026 h 2048493"/>
              <a:gd name="connsiteX42" fmla="*/ 3241964 w 6572993"/>
              <a:gd name="connsiteY42" fmla="*/ 1009402 h 2048493"/>
              <a:gd name="connsiteX43" fmla="*/ 3313216 w 6572993"/>
              <a:gd name="connsiteY43" fmla="*/ 1009402 h 2048493"/>
              <a:gd name="connsiteX44" fmla="*/ 3313216 w 6572993"/>
              <a:gd name="connsiteY44" fmla="*/ 1104405 h 2048493"/>
              <a:gd name="connsiteX45" fmla="*/ 3431969 w 6572993"/>
              <a:gd name="connsiteY45" fmla="*/ 1104405 h 2048493"/>
              <a:gd name="connsiteX46" fmla="*/ 3431969 w 6572993"/>
              <a:gd name="connsiteY46" fmla="*/ 1157844 h 2048493"/>
              <a:gd name="connsiteX47" fmla="*/ 3580411 w 6572993"/>
              <a:gd name="connsiteY47" fmla="*/ 1157844 h 2048493"/>
              <a:gd name="connsiteX48" fmla="*/ 3580411 w 6572993"/>
              <a:gd name="connsiteY48" fmla="*/ 1211283 h 2048493"/>
              <a:gd name="connsiteX49" fmla="*/ 3681351 w 6572993"/>
              <a:gd name="connsiteY49" fmla="*/ 1211283 h 2048493"/>
              <a:gd name="connsiteX50" fmla="*/ 3681351 w 6572993"/>
              <a:gd name="connsiteY50" fmla="*/ 1258784 h 2048493"/>
              <a:gd name="connsiteX51" fmla="*/ 3788229 w 6572993"/>
              <a:gd name="connsiteY51" fmla="*/ 1258784 h 2048493"/>
              <a:gd name="connsiteX52" fmla="*/ 3788229 w 6572993"/>
              <a:gd name="connsiteY52" fmla="*/ 1318161 h 2048493"/>
              <a:gd name="connsiteX53" fmla="*/ 3865419 w 6572993"/>
              <a:gd name="connsiteY53" fmla="*/ 1318161 h 2048493"/>
              <a:gd name="connsiteX54" fmla="*/ 3865419 w 6572993"/>
              <a:gd name="connsiteY54" fmla="*/ 1318161 h 2048493"/>
              <a:gd name="connsiteX55" fmla="*/ 3865419 w 6572993"/>
              <a:gd name="connsiteY55" fmla="*/ 1365662 h 2048493"/>
              <a:gd name="connsiteX56" fmla="*/ 4043548 w 6572993"/>
              <a:gd name="connsiteY56" fmla="*/ 1365662 h 2048493"/>
              <a:gd name="connsiteX57" fmla="*/ 4043548 w 6572993"/>
              <a:gd name="connsiteY57" fmla="*/ 1365662 h 2048493"/>
              <a:gd name="connsiteX58" fmla="*/ 4043548 w 6572993"/>
              <a:gd name="connsiteY58" fmla="*/ 1419101 h 2048493"/>
              <a:gd name="connsiteX59" fmla="*/ 4298868 w 6572993"/>
              <a:gd name="connsiteY59" fmla="*/ 1419101 h 2048493"/>
              <a:gd name="connsiteX60" fmla="*/ 4298868 w 6572993"/>
              <a:gd name="connsiteY60" fmla="*/ 1496291 h 2048493"/>
              <a:gd name="connsiteX61" fmla="*/ 4542312 w 6572993"/>
              <a:gd name="connsiteY61" fmla="*/ 1496291 h 2048493"/>
              <a:gd name="connsiteX62" fmla="*/ 4542312 w 6572993"/>
              <a:gd name="connsiteY62" fmla="*/ 1549729 h 2048493"/>
              <a:gd name="connsiteX63" fmla="*/ 4845133 w 6572993"/>
              <a:gd name="connsiteY63" fmla="*/ 1549729 h 2048493"/>
              <a:gd name="connsiteX64" fmla="*/ 4845133 w 6572993"/>
              <a:gd name="connsiteY64" fmla="*/ 1615044 h 2048493"/>
              <a:gd name="connsiteX65" fmla="*/ 4987637 w 6572993"/>
              <a:gd name="connsiteY65" fmla="*/ 1615044 h 2048493"/>
              <a:gd name="connsiteX66" fmla="*/ 4987637 w 6572993"/>
              <a:gd name="connsiteY66" fmla="*/ 1680358 h 2048493"/>
              <a:gd name="connsiteX67" fmla="*/ 5177642 w 6572993"/>
              <a:gd name="connsiteY67" fmla="*/ 1680358 h 2048493"/>
              <a:gd name="connsiteX68" fmla="*/ 5177642 w 6572993"/>
              <a:gd name="connsiteY68" fmla="*/ 1680358 h 2048493"/>
              <a:gd name="connsiteX69" fmla="*/ 5177642 w 6572993"/>
              <a:gd name="connsiteY69" fmla="*/ 1680358 h 2048493"/>
              <a:gd name="connsiteX70" fmla="*/ 5177642 w 6572993"/>
              <a:gd name="connsiteY70" fmla="*/ 1680358 h 2048493"/>
              <a:gd name="connsiteX71" fmla="*/ 5177642 w 6572993"/>
              <a:gd name="connsiteY71" fmla="*/ 1727859 h 2048493"/>
              <a:gd name="connsiteX72" fmla="*/ 5516089 w 6572993"/>
              <a:gd name="connsiteY72" fmla="*/ 1727859 h 2048493"/>
              <a:gd name="connsiteX73" fmla="*/ 5516089 w 6572993"/>
              <a:gd name="connsiteY73" fmla="*/ 1781298 h 2048493"/>
              <a:gd name="connsiteX74" fmla="*/ 5658593 w 6572993"/>
              <a:gd name="connsiteY74" fmla="*/ 1781298 h 2048493"/>
              <a:gd name="connsiteX75" fmla="*/ 5658593 w 6572993"/>
              <a:gd name="connsiteY75" fmla="*/ 1858488 h 2048493"/>
              <a:gd name="connsiteX76" fmla="*/ 5717969 w 6572993"/>
              <a:gd name="connsiteY76" fmla="*/ 1858488 h 2048493"/>
              <a:gd name="connsiteX77" fmla="*/ 5717969 w 6572993"/>
              <a:gd name="connsiteY77" fmla="*/ 1911927 h 2048493"/>
              <a:gd name="connsiteX78" fmla="*/ 6299860 w 6572993"/>
              <a:gd name="connsiteY78" fmla="*/ 1911927 h 2048493"/>
              <a:gd name="connsiteX79" fmla="*/ 6299860 w 6572993"/>
              <a:gd name="connsiteY79" fmla="*/ 2048493 h 2048493"/>
              <a:gd name="connsiteX80" fmla="*/ 6572993 w 6572993"/>
              <a:gd name="connsiteY80" fmla="*/ 2048493 h 204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572993" h="2048493">
                <a:moveTo>
                  <a:pt x="0" y="0"/>
                </a:moveTo>
                <a:lnTo>
                  <a:pt x="314697" y="0"/>
                </a:lnTo>
                <a:lnTo>
                  <a:pt x="314697" y="0"/>
                </a:lnTo>
                <a:lnTo>
                  <a:pt x="290946" y="23751"/>
                </a:lnTo>
                <a:lnTo>
                  <a:pt x="528452" y="23751"/>
                </a:lnTo>
                <a:lnTo>
                  <a:pt x="528452" y="89065"/>
                </a:lnTo>
                <a:lnTo>
                  <a:pt x="843148" y="89065"/>
                </a:lnTo>
                <a:lnTo>
                  <a:pt x="843148" y="124691"/>
                </a:lnTo>
                <a:lnTo>
                  <a:pt x="1015341" y="124691"/>
                </a:lnTo>
                <a:lnTo>
                  <a:pt x="1086593" y="124691"/>
                </a:lnTo>
                <a:lnTo>
                  <a:pt x="1086593" y="124691"/>
                </a:lnTo>
                <a:lnTo>
                  <a:pt x="1086593" y="178129"/>
                </a:lnTo>
                <a:lnTo>
                  <a:pt x="1395351" y="178129"/>
                </a:lnTo>
                <a:lnTo>
                  <a:pt x="1395351" y="231568"/>
                </a:lnTo>
                <a:lnTo>
                  <a:pt x="1638795" y="231568"/>
                </a:lnTo>
                <a:lnTo>
                  <a:pt x="1638795" y="290945"/>
                </a:lnTo>
                <a:lnTo>
                  <a:pt x="1781299" y="290945"/>
                </a:lnTo>
                <a:lnTo>
                  <a:pt x="1781299" y="350322"/>
                </a:lnTo>
                <a:lnTo>
                  <a:pt x="1864426" y="350322"/>
                </a:lnTo>
                <a:lnTo>
                  <a:pt x="1864426" y="391885"/>
                </a:lnTo>
                <a:lnTo>
                  <a:pt x="1971304" y="391885"/>
                </a:lnTo>
                <a:lnTo>
                  <a:pt x="1971304" y="451262"/>
                </a:lnTo>
                <a:lnTo>
                  <a:pt x="2072245" y="451262"/>
                </a:lnTo>
                <a:lnTo>
                  <a:pt x="2072245" y="510639"/>
                </a:lnTo>
                <a:lnTo>
                  <a:pt x="2173185" y="510639"/>
                </a:lnTo>
                <a:lnTo>
                  <a:pt x="2173185" y="570015"/>
                </a:lnTo>
                <a:lnTo>
                  <a:pt x="2280063" y="570015"/>
                </a:lnTo>
                <a:lnTo>
                  <a:pt x="2280063" y="647205"/>
                </a:lnTo>
                <a:lnTo>
                  <a:pt x="2440380" y="647205"/>
                </a:lnTo>
                <a:lnTo>
                  <a:pt x="2440380" y="700644"/>
                </a:lnTo>
                <a:lnTo>
                  <a:pt x="2630385" y="700644"/>
                </a:lnTo>
                <a:lnTo>
                  <a:pt x="2737263" y="700644"/>
                </a:lnTo>
                <a:lnTo>
                  <a:pt x="2737263" y="771896"/>
                </a:lnTo>
                <a:lnTo>
                  <a:pt x="2945081" y="771896"/>
                </a:lnTo>
                <a:lnTo>
                  <a:pt x="2945081" y="771896"/>
                </a:lnTo>
                <a:lnTo>
                  <a:pt x="2945081" y="771896"/>
                </a:lnTo>
                <a:lnTo>
                  <a:pt x="2945081" y="819397"/>
                </a:lnTo>
                <a:lnTo>
                  <a:pt x="3034146" y="819397"/>
                </a:lnTo>
                <a:lnTo>
                  <a:pt x="3034146" y="878774"/>
                </a:lnTo>
                <a:lnTo>
                  <a:pt x="3176650" y="878774"/>
                </a:lnTo>
                <a:lnTo>
                  <a:pt x="3176650" y="950026"/>
                </a:lnTo>
                <a:lnTo>
                  <a:pt x="3241964" y="950026"/>
                </a:lnTo>
                <a:lnTo>
                  <a:pt x="3241964" y="1009402"/>
                </a:lnTo>
                <a:lnTo>
                  <a:pt x="3313216" y="1009402"/>
                </a:lnTo>
                <a:lnTo>
                  <a:pt x="3313216" y="1104405"/>
                </a:lnTo>
                <a:lnTo>
                  <a:pt x="3431969" y="1104405"/>
                </a:lnTo>
                <a:lnTo>
                  <a:pt x="3431969" y="1157844"/>
                </a:lnTo>
                <a:lnTo>
                  <a:pt x="3580411" y="1157844"/>
                </a:lnTo>
                <a:lnTo>
                  <a:pt x="3580411" y="1211283"/>
                </a:lnTo>
                <a:lnTo>
                  <a:pt x="3681351" y="1211283"/>
                </a:lnTo>
                <a:lnTo>
                  <a:pt x="3681351" y="1258784"/>
                </a:lnTo>
                <a:lnTo>
                  <a:pt x="3788229" y="1258784"/>
                </a:lnTo>
                <a:lnTo>
                  <a:pt x="3788229" y="1318161"/>
                </a:lnTo>
                <a:lnTo>
                  <a:pt x="3865419" y="1318161"/>
                </a:lnTo>
                <a:lnTo>
                  <a:pt x="3865419" y="1318161"/>
                </a:lnTo>
                <a:lnTo>
                  <a:pt x="3865419" y="1365662"/>
                </a:lnTo>
                <a:lnTo>
                  <a:pt x="4043548" y="1365662"/>
                </a:lnTo>
                <a:lnTo>
                  <a:pt x="4043548" y="1365662"/>
                </a:lnTo>
                <a:lnTo>
                  <a:pt x="4043548" y="1419101"/>
                </a:lnTo>
                <a:lnTo>
                  <a:pt x="4298868" y="1419101"/>
                </a:lnTo>
                <a:lnTo>
                  <a:pt x="4298868" y="1496291"/>
                </a:lnTo>
                <a:lnTo>
                  <a:pt x="4542312" y="1496291"/>
                </a:lnTo>
                <a:lnTo>
                  <a:pt x="4542312" y="1549729"/>
                </a:lnTo>
                <a:lnTo>
                  <a:pt x="4845133" y="1549729"/>
                </a:lnTo>
                <a:lnTo>
                  <a:pt x="4845133" y="1615044"/>
                </a:lnTo>
                <a:lnTo>
                  <a:pt x="4987637" y="1615044"/>
                </a:lnTo>
                <a:lnTo>
                  <a:pt x="4987637" y="1680358"/>
                </a:lnTo>
                <a:lnTo>
                  <a:pt x="5177642" y="1680358"/>
                </a:lnTo>
                <a:lnTo>
                  <a:pt x="5177642" y="1680358"/>
                </a:lnTo>
                <a:lnTo>
                  <a:pt x="5177642" y="1680358"/>
                </a:lnTo>
                <a:lnTo>
                  <a:pt x="5177642" y="1680358"/>
                </a:lnTo>
                <a:lnTo>
                  <a:pt x="5177642" y="1727859"/>
                </a:lnTo>
                <a:lnTo>
                  <a:pt x="5516089" y="1727859"/>
                </a:lnTo>
                <a:lnTo>
                  <a:pt x="5516089" y="1781298"/>
                </a:lnTo>
                <a:lnTo>
                  <a:pt x="5658593" y="1781298"/>
                </a:lnTo>
                <a:lnTo>
                  <a:pt x="5658593" y="1858488"/>
                </a:lnTo>
                <a:lnTo>
                  <a:pt x="5717969" y="1858488"/>
                </a:lnTo>
                <a:lnTo>
                  <a:pt x="5717969" y="1911927"/>
                </a:lnTo>
                <a:lnTo>
                  <a:pt x="6299860" y="1911927"/>
                </a:lnTo>
                <a:lnTo>
                  <a:pt x="6299860" y="2048493"/>
                </a:lnTo>
                <a:lnTo>
                  <a:pt x="6572993" y="2048493"/>
                </a:lnTo>
              </a:path>
            </a:pathLst>
          </a:custGeom>
          <a:noFill/>
          <a:ln w="19050">
            <a:solidFill>
              <a:srgbClr val="E1471D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1" name="Freeform 1080">
            <a:extLst>
              <a:ext uri="{FF2B5EF4-FFF2-40B4-BE49-F238E27FC236}">
                <a16:creationId xmlns:a16="http://schemas.microsoft.com/office/drawing/2014/main" id="{E6F13661-8E31-FC9D-EA3B-030B6D8662A8}"/>
              </a:ext>
            </a:extLst>
          </p:cNvPr>
          <p:cNvSpPr/>
          <p:nvPr/>
        </p:nvSpPr>
        <p:spPr bwMode="auto">
          <a:xfrm>
            <a:off x="2165012" y="1910402"/>
            <a:ext cx="6804837" cy="1690576"/>
          </a:xfrm>
          <a:custGeom>
            <a:avLst/>
            <a:gdLst>
              <a:gd name="connsiteX0" fmla="*/ 0 w 6804837"/>
              <a:gd name="connsiteY0" fmla="*/ 0 h 1690576"/>
              <a:gd name="connsiteX1" fmla="*/ 318977 w 6804837"/>
              <a:gd name="connsiteY1" fmla="*/ 0 h 1690576"/>
              <a:gd name="connsiteX2" fmla="*/ 318977 w 6804837"/>
              <a:gd name="connsiteY2" fmla="*/ 47846 h 1690576"/>
              <a:gd name="connsiteX3" fmla="*/ 552893 w 6804837"/>
              <a:gd name="connsiteY3" fmla="*/ 47846 h 1690576"/>
              <a:gd name="connsiteX4" fmla="*/ 552893 w 6804837"/>
              <a:gd name="connsiteY4" fmla="*/ 101009 h 1690576"/>
              <a:gd name="connsiteX5" fmla="*/ 781493 w 6804837"/>
              <a:gd name="connsiteY5" fmla="*/ 101009 h 1690576"/>
              <a:gd name="connsiteX6" fmla="*/ 781493 w 6804837"/>
              <a:gd name="connsiteY6" fmla="*/ 101009 h 1690576"/>
              <a:gd name="connsiteX7" fmla="*/ 781493 w 6804837"/>
              <a:gd name="connsiteY7" fmla="*/ 101009 h 1690576"/>
              <a:gd name="connsiteX8" fmla="*/ 781493 w 6804837"/>
              <a:gd name="connsiteY8" fmla="*/ 143539 h 1690576"/>
              <a:gd name="connsiteX9" fmla="*/ 983512 w 6804837"/>
              <a:gd name="connsiteY9" fmla="*/ 143539 h 1690576"/>
              <a:gd name="connsiteX10" fmla="*/ 983512 w 6804837"/>
              <a:gd name="connsiteY10" fmla="*/ 143539 h 1690576"/>
              <a:gd name="connsiteX11" fmla="*/ 983512 w 6804837"/>
              <a:gd name="connsiteY11" fmla="*/ 143539 h 1690576"/>
              <a:gd name="connsiteX12" fmla="*/ 983512 w 6804837"/>
              <a:gd name="connsiteY12" fmla="*/ 191386 h 1690576"/>
              <a:gd name="connsiteX13" fmla="*/ 1185530 w 6804837"/>
              <a:gd name="connsiteY13" fmla="*/ 191386 h 1690576"/>
              <a:gd name="connsiteX14" fmla="*/ 1185530 w 6804837"/>
              <a:gd name="connsiteY14" fmla="*/ 255181 h 1690576"/>
              <a:gd name="connsiteX15" fmla="*/ 1414130 w 6804837"/>
              <a:gd name="connsiteY15" fmla="*/ 255181 h 1690576"/>
              <a:gd name="connsiteX16" fmla="*/ 1414130 w 6804837"/>
              <a:gd name="connsiteY16" fmla="*/ 303028 h 1690576"/>
              <a:gd name="connsiteX17" fmla="*/ 1605516 w 6804837"/>
              <a:gd name="connsiteY17" fmla="*/ 303028 h 1690576"/>
              <a:gd name="connsiteX18" fmla="*/ 1605516 w 6804837"/>
              <a:gd name="connsiteY18" fmla="*/ 356190 h 1690576"/>
              <a:gd name="connsiteX19" fmla="*/ 1690577 w 6804837"/>
              <a:gd name="connsiteY19" fmla="*/ 356190 h 1690576"/>
              <a:gd name="connsiteX20" fmla="*/ 1690577 w 6804837"/>
              <a:gd name="connsiteY20" fmla="*/ 404037 h 1690576"/>
              <a:gd name="connsiteX21" fmla="*/ 1828800 w 6804837"/>
              <a:gd name="connsiteY21" fmla="*/ 404037 h 1690576"/>
              <a:gd name="connsiteX22" fmla="*/ 1828800 w 6804837"/>
              <a:gd name="connsiteY22" fmla="*/ 446567 h 1690576"/>
              <a:gd name="connsiteX23" fmla="*/ 1935126 w 6804837"/>
              <a:gd name="connsiteY23" fmla="*/ 446567 h 1690576"/>
              <a:gd name="connsiteX24" fmla="*/ 1935126 w 6804837"/>
              <a:gd name="connsiteY24" fmla="*/ 499730 h 1690576"/>
              <a:gd name="connsiteX25" fmla="*/ 2020186 w 6804837"/>
              <a:gd name="connsiteY25" fmla="*/ 499730 h 1690576"/>
              <a:gd name="connsiteX26" fmla="*/ 2020186 w 6804837"/>
              <a:gd name="connsiteY26" fmla="*/ 542260 h 1690576"/>
              <a:gd name="connsiteX27" fmla="*/ 2126512 w 6804837"/>
              <a:gd name="connsiteY27" fmla="*/ 542260 h 1690576"/>
              <a:gd name="connsiteX28" fmla="*/ 2126512 w 6804837"/>
              <a:gd name="connsiteY28" fmla="*/ 595423 h 1690576"/>
              <a:gd name="connsiteX29" fmla="*/ 2227521 w 6804837"/>
              <a:gd name="connsiteY29" fmla="*/ 595423 h 1690576"/>
              <a:gd name="connsiteX30" fmla="*/ 2227521 w 6804837"/>
              <a:gd name="connsiteY30" fmla="*/ 648586 h 1690576"/>
              <a:gd name="connsiteX31" fmla="*/ 2402958 w 6804837"/>
              <a:gd name="connsiteY31" fmla="*/ 648586 h 1690576"/>
              <a:gd name="connsiteX32" fmla="*/ 2402958 w 6804837"/>
              <a:gd name="connsiteY32" fmla="*/ 696432 h 1690576"/>
              <a:gd name="connsiteX33" fmla="*/ 2626242 w 6804837"/>
              <a:gd name="connsiteY33" fmla="*/ 696432 h 1690576"/>
              <a:gd name="connsiteX34" fmla="*/ 2626242 w 6804837"/>
              <a:gd name="connsiteY34" fmla="*/ 738963 h 1690576"/>
              <a:gd name="connsiteX35" fmla="*/ 2806996 w 6804837"/>
              <a:gd name="connsiteY35" fmla="*/ 738963 h 1690576"/>
              <a:gd name="connsiteX36" fmla="*/ 2806996 w 6804837"/>
              <a:gd name="connsiteY36" fmla="*/ 786809 h 1690576"/>
              <a:gd name="connsiteX37" fmla="*/ 2881423 w 6804837"/>
              <a:gd name="connsiteY37" fmla="*/ 786809 h 1690576"/>
              <a:gd name="connsiteX38" fmla="*/ 2881423 w 6804837"/>
              <a:gd name="connsiteY38" fmla="*/ 786809 h 1690576"/>
              <a:gd name="connsiteX39" fmla="*/ 2881423 w 6804837"/>
              <a:gd name="connsiteY39" fmla="*/ 786809 h 1690576"/>
              <a:gd name="connsiteX40" fmla="*/ 2881423 w 6804837"/>
              <a:gd name="connsiteY40" fmla="*/ 834656 h 1690576"/>
              <a:gd name="connsiteX41" fmla="*/ 3072809 w 6804837"/>
              <a:gd name="connsiteY41" fmla="*/ 834656 h 1690576"/>
              <a:gd name="connsiteX42" fmla="*/ 3072809 w 6804837"/>
              <a:gd name="connsiteY42" fmla="*/ 882502 h 1690576"/>
              <a:gd name="connsiteX43" fmla="*/ 3184451 w 6804837"/>
              <a:gd name="connsiteY43" fmla="*/ 882502 h 1690576"/>
              <a:gd name="connsiteX44" fmla="*/ 3184451 w 6804837"/>
              <a:gd name="connsiteY44" fmla="*/ 882502 h 1690576"/>
              <a:gd name="connsiteX45" fmla="*/ 3184451 w 6804837"/>
              <a:gd name="connsiteY45" fmla="*/ 882502 h 1690576"/>
              <a:gd name="connsiteX46" fmla="*/ 3184451 w 6804837"/>
              <a:gd name="connsiteY46" fmla="*/ 882502 h 1690576"/>
              <a:gd name="connsiteX47" fmla="*/ 3184451 w 6804837"/>
              <a:gd name="connsiteY47" fmla="*/ 930349 h 1690576"/>
              <a:gd name="connsiteX48" fmla="*/ 3397103 w 6804837"/>
              <a:gd name="connsiteY48" fmla="*/ 930349 h 1690576"/>
              <a:gd name="connsiteX49" fmla="*/ 3397103 w 6804837"/>
              <a:gd name="connsiteY49" fmla="*/ 978195 h 1690576"/>
              <a:gd name="connsiteX50" fmla="*/ 3519377 w 6804837"/>
              <a:gd name="connsiteY50" fmla="*/ 978195 h 1690576"/>
              <a:gd name="connsiteX51" fmla="*/ 3519377 w 6804837"/>
              <a:gd name="connsiteY51" fmla="*/ 1041990 h 1690576"/>
              <a:gd name="connsiteX52" fmla="*/ 3673549 w 6804837"/>
              <a:gd name="connsiteY52" fmla="*/ 1041990 h 1690576"/>
              <a:gd name="connsiteX53" fmla="*/ 3673549 w 6804837"/>
              <a:gd name="connsiteY53" fmla="*/ 1105786 h 1690576"/>
              <a:gd name="connsiteX54" fmla="*/ 3997842 w 6804837"/>
              <a:gd name="connsiteY54" fmla="*/ 1105786 h 1690576"/>
              <a:gd name="connsiteX55" fmla="*/ 3997842 w 6804837"/>
              <a:gd name="connsiteY55" fmla="*/ 1105786 h 1690576"/>
              <a:gd name="connsiteX56" fmla="*/ 3997842 w 6804837"/>
              <a:gd name="connsiteY56" fmla="*/ 1153632 h 1690576"/>
              <a:gd name="connsiteX57" fmla="*/ 4221126 w 6804837"/>
              <a:gd name="connsiteY57" fmla="*/ 1153632 h 1690576"/>
              <a:gd name="connsiteX58" fmla="*/ 4221126 w 6804837"/>
              <a:gd name="connsiteY58" fmla="*/ 1206795 h 1690576"/>
              <a:gd name="connsiteX59" fmla="*/ 4396563 w 6804837"/>
              <a:gd name="connsiteY59" fmla="*/ 1206795 h 1690576"/>
              <a:gd name="connsiteX60" fmla="*/ 4396563 w 6804837"/>
              <a:gd name="connsiteY60" fmla="*/ 1254642 h 1690576"/>
              <a:gd name="connsiteX61" fmla="*/ 4582633 w 6804837"/>
              <a:gd name="connsiteY61" fmla="*/ 1254642 h 1690576"/>
              <a:gd name="connsiteX62" fmla="*/ 4582633 w 6804837"/>
              <a:gd name="connsiteY62" fmla="*/ 1313121 h 1690576"/>
              <a:gd name="connsiteX63" fmla="*/ 4784651 w 6804837"/>
              <a:gd name="connsiteY63" fmla="*/ 1313121 h 1690576"/>
              <a:gd name="connsiteX64" fmla="*/ 4784651 w 6804837"/>
              <a:gd name="connsiteY64" fmla="*/ 1371600 h 1690576"/>
              <a:gd name="connsiteX65" fmla="*/ 5050465 w 6804837"/>
              <a:gd name="connsiteY65" fmla="*/ 1371600 h 1690576"/>
              <a:gd name="connsiteX66" fmla="*/ 5050465 w 6804837"/>
              <a:gd name="connsiteY66" fmla="*/ 1419446 h 1690576"/>
              <a:gd name="connsiteX67" fmla="*/ 5279065 w 6804837"/>
              <a:gd name="connsiteY67" fmla="*/ 1419446 h 1690576"/>
              <a:gd name="connsiteX68" fmla="*/ 5279065 w 6804837"/>
              <a:gd name="connsiteY68" fmla="*/ 1472609 h 1690576"/>
              <a:gd name="connsiteX69" fmla="*/ 5576777 w 6804837"/>
              <a:gd name="connsiteY69" fmla="*/ 1472609 h 1690576"/>
              <a:gd name="connsiteX70" fmla="*/ 5576777 w 6804837"/>
              <a:gd name="connsiteY70" fmla="*/ 1541721 h 1690576"/>
              <a:gd name="connsiteX71" fmla="*/ 5699051 w 6804837"/>
              <a:gd name="connsiteY71" fmla="*/ 1541721 h 1690576"/>
              <a:gd name="connsiteX72" fmla="*/ 5699051 w 6804837"/>
              <a:gd name="connsiteY72" fmla="*/ 1605516 h 1690576"/>
              <a:gd name="connsiteX73" fmla="*/ 6071191 w 6804837"/>
              <a:gd name="connsiteY73" fmla="*/ 1605516 h 1690576"/>
              <a:gd name="connsiteX74" fmla="*/ 6071191 w 6804837"/>
              <a:gd name="connsiteY74" fmla="*/ 1690576 h 1690576"/>
              <a:gd name="connsiteX75" fmla="*/ 6804837 w 6804837"/>
              <a:gd name="connsiteY75" fmla="*/ 1690576 h 1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804837" h="1690576">
                <a:moveTo>
                  <a:pt x="0" y="0"/>
                </a:moveTo>
                <a:lnTo>
                  <a:pt x="318977" y="0"/>
                </a:lnTo>
                <a:lnTo>
                  <a:pt x="318977" y="47846"/>
                </a:lnTo>
                <a:lnTo>
                  <a:pt x="552893" y="47846"/>
                </a:lnTo>
                <a:lnTo>
                  <a:pt x="552893" y="101009"/>
                </a:lnTo>
                <a:lnTo>
                  <a:pt x="781493" y="101009"/>
                </a:lnTo>
                <a:lnTo>
                  <a:pt x="781493" y="101009"/>
                </a:lnTo>
                <a:lnTo>
                  <a:pt x="781493" y="101009"/>
                </a:lnTo>
                <a:lnTo>
                  <a:pt x="781493" y="143539"/>
                </a:lnTo>
                <a:lnTo>
                  <a:pt x="983512" y="143539"/>
                </a:lnTo>
                <a:lnTo>
                  <a:pt x="983512" y="143539"/>
                </a:lnTo>
                <a:lnTo>
                  <a:pt x="983512" y="143539"/>
                </a:lnTo>
                <a:lnTo>
                  <a:pt x="983512" y="191386"/>
                </a:lnTo>
                <a:lnTo>
                  <a:pt x="1185530" y="191386"/>
                </a:lnTo>
                <a:lnTo>
                  <a:pt x="1185530" y="255181"/>
                </a:lnTo>
                <a:lnTo>
                  <a:pt x="1414130" y="255181"/>
                </a:lnTo>
                <a:lnTo>
                  <a:pt x="1414130" y="303028"/>
                </a:lnTo>
                <a:lnTo>
                  <a:pt x="1605516" y="303028"/>
                </a:lnTo>
                <a:lnTo>
                  <a:pt x="1605516" y="356190"/>
                </a:lnTo>
                <a:lnTo>
                  <a:pt x="1690577" y="356190"/>
                </a:lnTo>
                <a:lnTo>
                  <a:pt x="1690577" y="404037"/>
                </a:lnTo>
                <a:lnTo>
                  <a:pt x="1828800" y="404037"/>
                </a:lnTo>
                <a:lnTo>
                  <a:pt x="1828800" y="446567"/>
                </a:lnTo>
                <a:lnTo>
                  <a:pt x="1935126" y="446567"/>
                </a:lnTo>
                <a:lnTo>
                  <a:pt x="1935126" y="499730"/>
                </a:lnTo>
                <a:lnTo>
                  <a:pt x="2020186" y="499730"/>
                </a:lnTo>
                <a:lnTo>
                  <a:pt x="2020186" y="542260"/>
                </a:lnTo>
                <a:lnTo>
                  <a:pt x="2126512" y="542260"/>
                </a:lnTo>
                <a:lnTo>
                  <a:pt x="2126512" y="595423"/>
                </a:lnTo>
                <a:lnTo>
                  <a:pt x="2227521" y="595423"/>
                </a:lnTo>
                <a:lnTo>
                  <a:pt x="2227521" y="648586"/>
                </a:lnTo>
                <a:lnTo>
                  <a:pt x="2402958" y="648586"/>
                </a:lnTo>
                <a:lnTo>
                  <a:pt x="2402958" y="696432"/>
                </a:lnTo>
                <a:lnTo>
                  <a:pt x="2626242" y="696432"/>
                </a:lnTo>
                <a:lnTo>
                  <a:pt x="2626242" y="738963"/>
                </a:lnTo>
                <a:lnTo>
                  <a:pt x="2806996" y="738963"/>
                </a:lnTo>
                <a:lnTo>
                  <a:pt x="2806996" y="786809"/>
                </a:lnTo>
                <a:lnTo>
                  <a:pt x="2881423" y="786809"/>
                </a:lnTo>
                <a:lnTo>
                  <a:pt x="2881423" y="786809"/>
                </a:lnTo>
                <a:lnTo>
                  <a:pt x="2881423" y="786809"/>
                </a:lnTo>
                <a:lnTo>
                  <a:pt x="2881423" y="834656"/>
                </a:lnTo>
                <a:lnTo>
                  <a:pt x="3072809" y="834656"/>
                </a:lnTo>
                <a:lnTo>
                  <a:pt x="3072809" y="882502"/>
                </a:lnTo>
                <a:lnTo>
                  <a:pt x="3184451" y="882502"/>
                </a:lnTo>
                <a:lnTo>
                  <a:pt x="3184451" y="882502"/>
                </a:lnTo>
                <a:lnTo>
                  <a:pt x="3184451" y="882502"/>
                </a:lnTo>
                <a:lnTo>
                  <a:pt x="3184451" y="882502"/>
                </a:lnTo>
                <a:lnTo>
                  <a:pt x="3184451" y="930349"/>
                </a:lnTo>
                <a:lnTo>
                  <a:pt x="3397103" y="930349"/>
                </a:lnTo>
                <a:lnTo>
                  <a:pt x="3397103" y="978195"/>
                </a:lnTo>
                <a:lnTo>
                  <a:pt x="3519377" y="978195"/>
                </a:lnTo>
                <a:lnTo>
                  <a:pt x="3519377" y="1041990"/>
                </a:lnTo>
                <a:lnTo>
                  <a:pt x="3673549" y="1041990"/>
                </a:lnTo>
                <a:lnTo>
                  <a:pt x="3673549" y="1105786"/>
                </a:lnTo>
                <a:lnTo>
                  <a:pt x="3997842" y="1105786"/>
                </a:lnTo>
                <a:lnTo>
                  <a:pt x="3997842" y="1105786"/>
                </a:lnTo>
                <a:lnTo>
                  <a:pt x="3997842" y="1153632"/>
                </a:lnTo>
                <a:lnTo>
                  <a:pt x="4221126" y="1153632"/>
                </a:lnTo>
                <a:lnTo>
                  <a:pt x="4221126" y="1206795"/>
                </a:lnTo>
                <a:lnTo>
                  <a:pt x="4396563" y="1206795"/>
                </a:lnTo>
                <a:lnTo>
                  <a:pt x="4396563" y="1254642"/>
                </a:lnTo>
                <a:lnTo>
                  <a:pt x="4582633" y="1254642"/>
                </a:lnTo>
                <a:lnTo>
                  <a:pt x="4582633" y="1313121"/>
                </a:lnTo>
                <a:lnTo>
                  <a:pt x="4784651" y="1313121"/>
                </a:lnTo>
                <a:lnTo>
                  <a:pt x="4784651" y="1371600"/>
                </a:lnTo>
                <a:lnTo>
                  <a:pt x="5050465" y="1371600"/>
                </a:lnTo>
                <a:lnTo>
                  <a:pt x="5050465" y="1419446"/>
                </a:lnTo>
                <a:lnTo>
                  <a:pt x="5279065" y="1419446"/>
                </a:lnTo>
                <a:lnTo>
                  <a:pt x="5279065" y="1472609"/>
                </a:lnTo>
                <a:lnTo>
                  <a:pt x="5576777" y="1472609"/>
                </a:lnTo>
                <a:lnTo>
                  <a:pt x="5576777" y="1541721"/>
                </a:lnTo>
                <a:lnTo>
                  <a:pt x="5699051" y="1541721"/>
                </a:lnTo>
                <a:lnTo>
                  <a:pt x="5699051" y="1605516"/>
                </a:lnTo>
                <a:lnTo>
                  <a:pt x="6071191" y="1605516"/>
                </a:lnTo>
                <a:lnTo>
                  <a:pt x="6071191" y="1690576"/>
                </a:lnTo>
                <a:lnTo>
                  <a:pt x="6804837" y="1690576"/>
                </a:lnTo>
              </a:path>
            </a:pathLst>
          </a:cu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9C33018-0CEE-CFFA-A979-87D28F3B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PROpel: OS in ITT Population</a:t>
            </a:r>
          </a:p>
        </p:txBody>
      </p:sp>
      <p:graphicFrame>
        <p:nvGraphicFramePr>
          <p:cNvPr id="8" name="Group 32">
            <a:extLst>
              <a:ext uri="{FF2B5EF4-FFF2-40B4-BE49-F238E27FC236}">
                <a16:creationId xmlns:a16="http://schemas.microsoft.com/office/drawing/2014/main" id="{764A54B3-662A-7F5C-F060-1A2493B73BF4}"/>
              </a:ext>
            </a:extLst>
          </p:cNvPr>
          <p:cNvGraphicFramePr>
            <a:graphicFrameLocks noGrp="1"/>
          </p:cNvGraphicFramePr>
          <p:nvPr/>
        </p:nvGraphicFramePr>
        <p:xfrm>
          <a:off x="6987220" y="1122770"/>
          <a:ext cx="4886851" cy="2042256"/>
        </p:xfrm>
        <a:graphic>
          <a:graphicData uri="http://schemas.openxmlformats.org/drawingml/2006/table">
            <a:tbl>
              <a:tblPr/>
              <a:tblGrid>
                <a:gridCol w="140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973">
                  <a:extLst>
                    <a:ext uri="{9D8B030D-6E8A-4147-A177-3AD203B41FA5}">
                      <a16:colId xmlns:a16="http://schemas.microsoft.com/office/drawing/2014/main" val="4069657791"/>
                    </a:ext>
                  </a:extLst>
                </a:gridCol>
              </a:tblGrid>
              <a:tr h="218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399)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397)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mOS, mo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0.81 (0.67-1.00; </a:t>
                      </a: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= .054)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80984"/>
                  </a:ext>
                </a:extLst>
              </a:tr>
              <a:tr h="156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2-yr OS rate, %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181586"/>
                  </a:ext>
                </a:extLst>
              </a:tr>
              <a:tr h="156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3-yr OS rate, %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587714"/>
                  </a:ext>
                </a:extLst>
              </a:tr>
              <a:tr h="156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f/u, mo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36.5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53389"/>
                  </a:ext>
                </a:extLst>
              </a:tr>
            </a:tbl>
          </a:graphicData>
        </a:graphic>
      </p:graphicFrame>
      <p:sp>
        <p:nvSpPr>
          <p:cNvPr id="2" name="Freeform 1">
            <a:extLst>
              <a:ext uri="{FF2B5EF4-FFF2-40B4-BE49-F238E27FC236}">
                <a16:creationId xmlns:a16="http://schemas.microsoft.com/office/drawing/2014/main" id="{729C24DE-04EE-FB32-4A2B-912A7B177468}"/>
              </a:ext>
            </a:extLst>
          </p:cNvPr>
          <p:cNvSpPr/>
          <p:nvPr/>
        </p:nvSpPr>
        <p:spPr bwMode="auto">
          <a:xfrm>
            <a:off x="2128603" y="1858781"/>
            <a:ext cx="7015397" cy="3380282"/>
          </a:xfrm>
          <a:custGeom>
            <a:avLst/>
            <a:gdLst>
              <a:gd name="connsiteX0" fmla="*/ 0 w 7075357"/>
              <a:gd name="connsiteY0" fmla="*/ 0 h 3387777"/>
              <a:gd name="connsiteX1" fmla="*/ 59960 w 7075357"/>
              <a:gd name="connsiteY1" fmla="*/ 7495 h 3387777"/>
              <a:gd name="connsiteX2" fmla="*/ 59960 w 7075357"/>
              <a:gd name="connsiteY2" fmla="*/ 3387777 h 3387777"/>
              <a:gd name="connsiteX3" fmla="*/ 7075357 w 7075357"/>
              <a:gd name="connsiteY3" fmla="*/ 3387777 h 3387777"/>
              <a:gd name="connsiteX0" fmla="*/ 0 w 7015397"/>
              <a:gd name="connsiteY0" fmla="*/ 0 h 3380282"/>
              <a:gd name="connsiteX1" fmla="*/ 0 w 7015397"/>
              <a:gd name="connsiteY1" fmla="*/ 3380282 h 3380282"/>
              <a:gd name="connsiteX2" fmla="*/ 7015397 w 7015397"/>
              <a:gd name="connsiteY2" fmla="*/ 3380282 h 338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5397" h="3380282">
                <a:moveTo>
                  <a:pt x="0" y="0"/>
                </a:moveTo>
                <a:lnTo>
                  <a:pt x="0" y="3380282"/>
                </a:lnTo>
                <a:lnTo>
                  <a:pt x="7015397" y="3380282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A2EB8-92CA-42AD-1E74-7A86284B1E23}"/>
              </a:ext>
            </a:extLst>
          </p:cNvPr>
          <p:cNvSpPr txBox="1"/>
          <p:nvPr/>
        </p:nvSpPr>
        <p:spPr bwMode="auto">
          <a:xfrm>
            <a:off x="4005838" y="5488115"/>
            <a:ext cx="28898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 From Randomization (Mo)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522EA-26BE-0949-FAB5-91A7D51B8C59}"/>
              </a:ext>
            </a:extLst>
          </p:cNvPr>
          <p:cNvSpPr txBox="1"/>
          <p:nvPr/>
        </p:nvSpPr>
        <p:spPr bwMode="auto">
          <a:xfrm rot="16200000">
            <a:off x="396130" y="3490632"/>
            <a:ext cx="1796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Probability of 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83DF9-FF3F-2DA1-E486-170D3D94B925}"/>
              </a:ext>
            </a:extLst>
          </p:cNvPr>
          <p:cNvSpPr txBox="1"/>
          <p:nvPr/>
        </p:nvSpPr>
        <p:spPr bwMode="auto">
          <a:xfrm>
            <a:off x="7126334" y="4614514"/>
            <a:ext cx="102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7.4 mo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6B6C2B-ED1E-16A5-726B-AF181DA2404E}"/>
              </a:ext>
            </a:extLst>
          </p:cNvPr>
          <p:cNvGrpSpPr/>
          <p:nvPr/>
        </p:nvGrpSpPr>
        <p:grpSpPr>
          <a:xfrm>
            <a:off x="2049422" y="1915077"/>
            <a:ext cx="91440" cy="3322820"/>
            <a:chOff x="2094392" y="1915077"/>
            <a:chExt cx="91440" cy="332282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169AA9-A715-CB3A-7D23-DEBBD6F955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191507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A7E13C5-9241-2AD0-E1C4-C911884E72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2247359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61D8B9-0402-58E2-F3DF-4ED7BE0671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2579641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2211E93-658B-82D2-7C9B-FCC671146C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2911923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DA5A2D-019A-EFF8-399F-AE07F012E7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3244205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467EF6-9CAC-5433-957B-9BAB479186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357648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C63E8CE-8020-AA6E-458E-4F28E250AC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3908769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A861F5-583F-08B9-9F17-77939F2995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4241051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25793A3-AB7E-EFCE-C6B1-7F49A4C6C4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4573333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F4BFE0-FEA8-0CA9-2F73-A806AF3AF7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4905615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A1A7B3-3AF1-86E2-E11A-450A614EC5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4392" y="523789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8D38620-3E04-EF53-369B-E319E7C33362}"/>
              </a:ext>
            </a:extLst>
          </p:cNvPr>
          <p:cNvGrpSpPr/>
          <p:nvPr/>
        </p:nvGrpSpPr>
        <p:grpSpPr>
          <a:xfrm>
            <a:off x="1647712" y="1753338"/>
            <a:ext cx="444353" cy="3657548"/>
            <a:chOff x="2097412" y="1760833"/>
            <a:chExt cx="444353" cy="36575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8CA3D-791E-E829-89A7-423ECA303EE1}"/>
                </a:ext>
              </a:extLst>
            </p:cNvPr>
            <p:cNvSpPr txBox="1"/>
            <p:nvPr/>
          </p:nvSpPr>
          <p:spPr bwMode="auto">
            <a:xfrm>
              <a:off x="2097412" y="1760833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1.0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E6B24C-4D5C-D6B4-49C5-6F6B5AF56611}"/>
                </a:ext>
              </a:extLst>
            </p:cNvPr>
            <p:cNvSpPr txBox="1"/>
            <p:nvPr/>
          </p:nvSpPr>
          <p:spPr bwMode="auto">
            <a:xfrm>
              <a:off x="2097412" y="2092732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A7F1B0-CA89-7729-F19D-EF99DDB10AC6}"/>
                </a:ext>
              </a:extLst>
            </p:cNvPr>
            <p:cNvSpPr txBox="1"/>
            <p:nvPr/>
          </p:nvSpPr>
          <p:spPr bwMode="auto">
            <a:xfrm>
              <a:off x="2097412" y="2424631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A00BBD-4D8B-3A55-2539-5A9C0D170B6E}"/>
                </a:ext>
              </a:extLst>
            </p:cNvPr>
            <p:cNvSpPr txBox="1"/>
            <p:nvPr/>
          </p:nvSpPr>
          <p:spPr bwMode="auto">
            <a:xfrm>
              <a:off x="2097412" y="3088429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CED79C-5528-86B9-36B3-0355748C297F}"/>
                </a:ext>
              </a:extLst>
            </p:cNvPr>
            <p:cNvSpPr txBox="1"/>
            <p:nvPr/>
          </p:nvSpPr>
          <p:spPr bwMode="auto">
            <a:xfrm>
              <a:off x="2097412" y="3420328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B5B0AB-EEBF-E9B0-8289-6AA69E41EDE0}"/>
                </a:ext>
              </a:extLst>
            </p:cNvPr>
            <p:cNvSpPr txBox="1"/>
            <p:nvPr/>
          </p:nvSpPr>
          <p:spPr bwMode="auto">
            <a:xfrm>
              <a:off x="2097412" y="3752227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98F94B-E2EB-6B56-C9D9-7C91490C7759}"/>
                </a:ext>
              </a:extLst>
            </p:cNvPr>
            <p:cNvSpPr txBox="1"/>
            <p:nvPr/>
          </p:nvSpPr>
          <p:spPr bwMode="auto">
            <a:xfrm>
              <a:off x="2097412" y="4084126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28BBE7-D304-4713-5AE0-9338E51D117C}"/>
                </a:ext>
              </a:extLst>
            </p:cNvPr>
            <p:cNvSpPr txBox="1"/>
            <p:nvPr/>
          </p:nvSpPr>
          <p:spPr bwMode="auto">
            <a:xfrm>
              <a:off x="2097412" y="5079827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3D39A2-D4D3-4585-5BA9-A35A440EEBAB}"/>
                </a:ext>
              </a:extLst>
            </p:cNvPr>
            <p:cNvSpPr txBox="1"/>
            <p:nvPr/>
          </p:nvSpPr>
          <p:spPr bwMode="auto">
            <a:xfrm>
              <a:off x="2097412" y="4416025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F8C977-96FA-6936-F1B0-45202C0D37F7}"/>
                </a:ext>
              </a:extLst>
            </p:cNvPr>
            <p:cNvSpPr txBox="1"/>
            <p:nvPr/>
          </p:nvSpPr>
          <p:spPr bwMode="auto">
            <a:xfrm>
              <a:off x="2097412" y="4747924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98D5E3-E18E-F377-913C-89010FEEA609}"/>
                </a:ext>
              </a:extLst>
            </p:cNvPr>
            <p:cNvSpPr txBox="1"/>
            <p:nvPr/>
          </p:nvSpPr>
          <p:spPr bwMode="auto">
            <a:xfrm>
              <a:off x="2097412" y="2756530"/>
              <a:ext cx="4443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0.7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A8832D6-CD64-169D-BFE4-CC7295EADF06}"/>
              </a:ext>
            </a:extLst>
          </p:cNvPr>
          <p:cNvGrpSpPr/>
          <p:nvPr/>
        </p:nvGrpSpPr>
        <p:grpSpPr>
          <a:xfrm>
            <a:off x="2127965" y="5225136"/>
            <a:ext cx="6939444" cy="91441"/>
            <a:chOff x="2127965" y="5120206"/>
            <a:chExt cx="6939444" cy="9144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C01383-4096-60A1-86B2-30EADBED3B3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082245" y="516592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124DD4-7B81-9E88-87B3-9AD3D87F607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371389" y="516592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AF1034-622B-33C9-6BEA-7359F662DBB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660533" y="516592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906EFA5-D122-96AF-1DDD-69C726B8D54F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949677" y="516592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E17A8B-4A72-A43E-E227-21A4740F0FE5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38821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8FECD52-6E02-88F4-FE18-8841BF26E278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527965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39B5DE6-B19B-AD1A-35C4-047DA853434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817109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8DB1DA5-2AB2-1BBC-7FA1-F22A53D5CD45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106253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BB2C51-E54B-D83F-D5FA-7CE3C6F85EE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395397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D7164C3-889A-A7E0-F2D2-166F14F4E450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684541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61AEEB3-4734-53C1-333B-C76191B81F4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973684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9E52E4-6081-C65E-6AC9-498536B3892F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5262827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3677F01-C69B-F6E5-C75E-413119246AD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5551970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07DDD5-A396-BA26-4A54-57DEB3F0375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5841114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6AADE6-444A-F9A2-9B3C-FD6B53D2BDA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6130258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E8D3AAC-03AC-8D6F-0DEB-7B6A70CC5B4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6419402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3E549FE-0331-D1E8-7F8B-903C398F25A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6708546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3ABAAF-367F-ACE1-B641-AE2C08529A2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6997690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2B560-CB74-7DA2-DEE4-B60550A8A538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7286834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8F9D062-B4A8-960E-06E9-D314D25B34A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7575978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635F28D-C9B3-E55A-A71E-620131FEC115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7865122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435F607-739F-8924-9EC0-D165D9216AE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8154265" y="516592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C5E51B9-9D20-F0B7-40E5-FAC4216D38E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8443408" y="516592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4CD68A-82F0-AAD1-6950-12C65C47098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8732551" y="516592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9E0051-74A5-9230-8BDF-C6BD597A8370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9021689" y="516592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98D5C596-260A-9171-E969-B95262B5069D}"/>
              </a:ext>
            </a:extLst>
          </p:cNvPr>
          <p:cNvGrpSpPr/>
          <p:nvPr/>
        </p:nvGrpSpPr>
        <p:grpSpPr>
          <a:xfrm>
            <a:off x="1988891" y="5252256"/>
            <a:ext cx="7246941" cy="307777"/>
            <a:chOff x="1988891" y="5252256"/>
            <a:chExt cx="7246941" cy="307777"/>
          </a:xfrm>
        </p:grpSpPr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377DF380-1778-E388-FBEC-607ADBF109AD}"/>
                </a:ext>
              </a:extLst>
            </p:cNvPr>
            <p:cNvSpPr txBox="1"/>
            <p:nvPr/>
          </p:nvSpPr>
          <p:spPr bwMode="auto">
            <a:xfrm>
              <a:off x="1988891" y="5252256"/>
              <a:ext cx="2760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C3E84097-65C8-BCF5-CEA9-88373638E4E2}"/>
                </a:ext>
              </a:extLst>
            </p:cNvPr>
            <p:cNvSpPr txBox="1"/>
            <p:nvPr/>
          </p:nvSpPr>
          <p:spPr bwMode="auto">
            <a:xfrm>
              <a:off x="2276713" y="5252256"/>
              <a:ext cx="2760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12B5D379-128E-3AA1-B3BC-15C03F3FBC08}"/>
                </a:ext>
              </a:extLst>
            </p:cNvPr>
            <p:cNvSpPr txBox="1"/>
            <p:nvPr/>
          </p:nvSpPr>
          <p:spPr bwMode="auto">
            <a:xfrm>
              <a:off x="2573367" y="5252256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76AEFFED-87C7-4A95-0F98-5ED6BD34212F}"/>
                </a:ext>
              </a:extLst>
            </p:cNvPr>
            <p:cNvSpPr txBox="1"/>
            <p:nvPr/>
          </p:nvSpPr>
          <p:spPr bwMode="auto">
            <a:xfrm>
              <a:off x="2858948" y="5252256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095E4960-36C6-A1D0-4968-2E61D0DDF691}"/>
                </a:ext>
              </a:extLst>
            </p:cNvPr>
            <p:cNvSpPr txBox="1"/>
            <p:nvPr/>
          </p:nvSpPr>
          <p:spPr bwMode="auto">
            <a:xfrm>
              <a:off x="3142527" y="5252256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FF97197A-3966-5935-FED9-B98AC0EF372F}"/>
                </a:ext>
              </a:extLst>
            </p:cNvPr>
            <p:cNvSpPr txBox="1"/>
            <p:nvPr/>
          </p:nvSpPr>
          <p:spPr bwMode="auto">
            <a:xfrm>
              <a:off x="3389147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01B2EC70-1AB6-EFE1-E72D-9617C4B08247}"/>
                </a:ext>
              </a:extLst>
            </p:cNvPr>
            <p:cNvSpPr txBox="1"/>
            <p:nvPr/>
          </p:nvSpPr>
          <p:spPr bwMode="auto">
            <a:xfrm>
              <a:off x="3678141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8F3DDAC7-06A5-29BC-813F-78936D12C392}"/>
                </a:ext>
              </a:extLst>
            </p:cNvPr>
            <p:cNvSpPr txBox="1"/>
            <p:nvPr/>
          </p:nvSpPr>
          <p:spPr bwMode="auto">
            <a:xfrm>
              <a:off x="3973246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9E6FCD7D-C653-12F2-57CE-604ABEAB8B07}"/>
                </a:ext>
              </a:extLst>
            </p:cNvPr>
            <p:cNvSpPr txBox="1"/>
            <p:nvPr/>
          </p:nvSpPr>
          <p:spPr bwMode="auto">
            <a:xfrm>
              <a:off x="4263637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ED08592D-FE63-286A-3536-2EA572324922}"/>
                </a:ext>
              </a:extLst>
            </p:cNvPr>
            <p:cNvSpPr txBox="1"/>
            <p:nvPr/>
          </p:nvSpPr>
          <p:spPr bwMode="auto">
            <a:xfrm>
              <a:off x="4550151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E48F13E8-273A-7F30-1AB6-D98C215BB2AE}"/>
                </a:ext>
              </a:extLst>
            </p:cNvPr>
            <p:cNvSpPr txBox="1"/>
            <p:nvPr/>
          </p:nvSpPr>
          <p:spPr bwMode="auto">
            <a:xfrm>
              <a:off x="4837281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DDDBADE3-D298-2C58-C91B-22C96E5304E6}"/>
                </a:ext>
              </a:extLst>
            </p:cNvPr>
            <p:cNvSpPr txBox="1"/>
            <p:nvPr/>
          </p:nvSpPr>
          <p:spPr bwMode="auto">
            <a:xfrm>
              <a:off x="5125103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C8C38A12-45D6-DFE6-291F-D705AFF203B4}"/>
                </a:ext>
              </a:extLst>
            </p:cNvPr>
            <p:cNvSpPr txBox="1"/>
            <p:nvPr/>
          </p:nvSpPr>
          <p:spPr bwMode="auto">
            <a:xfrm>
              <a:off x="5415032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AFDC1B9C-A342-750F-27B7-8F02CC7C5364}"/>
                </a:ext>
              </a:extLst>
            </p:cNvPr>
            <p:cNvSpPr txBox="1"/>
            <p:nvPr/>
          </p:nvSpPr>
          <p:spPr bwMode="auto">
            <a:xfrm>
              <a:off x="5702854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56A82D2E-68C6-48A7-8A83-8C9237929EA6}"/>
                </a:ext>
              </a:extLst>
            </p:cNvPr>
            <p:cNvSpPr txBox="1"/>
            <p:nvPr/>
          </p:nvSpPr>
          <p:spPr bwMode="auto">
            <a:xfrm>
              <a:off x="5991849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82117569-CD3C-C663-DF62-1B52EE69274C}"/>
                </a:ext>
              </a:extLst>
            </p:cNvPr>
            <p:cNvSpPr txBox="1"/>
            <p:nvPr/>
          </p:nvSpPr>
          <p:spPr bwMode="auto">
            <a:xfrm>
              <a:off x="6282846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3DB439D5-487C-1293-5649-01B00CD69487}"/>
                </a:ext>
              </a:extLst>
            </p:cNvPr>
            <p:cNvSpPr txBox="1"/>
            <p:nvPr/>
          </p:nvSpPr>
          <p:spPr bwMode="auto">
            <a:xfrm>
              <a:off x="6571195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C7F0B19A-787F-C165-0A0A-98F20A461F38}"/>
                </a:ext>
              </a:extLst>
            </p:cNvPr>
            <p:cNvSpPr txBox="1"/>
            <p:nvPr/>
          </p:nvSpPr>
          <p:spPr bwMode="auto">
            <a:xfrm>
              <a:off x="6861258" y="525225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5829FDD4-51BD-9EF9-D1D4-4E600252D6C5}"/>
                </a:ext>
              </a:extLst>
            </p:cNvPr>
            <p:cNvSpPr txBox="1"/>
            <p:nvPr/>
          </p:nvSpPr>
          <p:spPr bwMode="auto">
            <a:xfrm>
              <a:off x="7165318" y="5252256"/>
              <a:ext cx="3417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11A3BBBD-9E71-88BF-0A50-987DE95B53C9}"/>
                </a:ext>
              </a:extLst>
            </p:cNvPr>
            <p:cNvSpPr txBox="1"/>
            <p:nvPr/>
          </p:nvSpPr>
          <p:spPr bwMode="auto">
            <a:xfrm>
              <a:off x="7457250" y="5252256"/>
              <a:ext cx="3417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CD492DD6-4774-D1F3-2BAE-768F7EB00250}"/>
                </a:ext>
              </a:extLst>
            </p:cNvPr>
            <p:cNvSpPr txBox="1"/>
            <p:nvPr/>
          </p:nvSpPr>
          <p:spPr bwMode="auto">
            <a:xfrm>
              <a:off x="7747179" y="5252256"/>
              <a:ext cx="3417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70146059-D7B0-77B6-20E0-366DC2FE7521}"/>
                </a:ext>
              </a:extLst>
            </p:cNvPr>
            <p:cNvSpPr txBox="1"/>
            <p:nvPr/>
          </p:nvSpPr>
          <p:spPr bwMode="auto">
            <a:xfrm>
              <a:off x="8030892" y="5252256"/>
              <a:ext cx="3417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34BB99B7-560E-29C0-B89A-7F87925AEC3E}"/>
                </a:ext>
              </a:extLst>
            </p:cNvPr>
            <p:cNvSpPr txBox="1"/>
            <p:nvPr/>
          </p:nvSpPr>
          <p:spPr bwMode="auto">
            <a:xfrm>
              <a:off x="8318955" y="5252256"/>
              <a:ext cx="3417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8BC44AB4-7561-A812-D7F6-C03377DDF2B9}"/>
                </a:ext>
              </a:extLst>
            </p:cNvPr>
            <p:cNvSpPr txBox="1"/>
            <p:nvPr/>
          </p:nvSpPr>
          <p:spPr bwMode="auto">
            <a:xfrm>
              <a:off x="8602668" y="5252256"/>
              <a:ext cx="3417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46</a:t>
              </a: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894E6FCC-E095-0C29-391B-D9861EF15A4D}"/>
                </a:ext>
              </a:extLst>
            </p:cNvPr>
            <p:cNvSpPr txBox="1"/>
            <p:nvPr/>
          </p:nvSpPr>
          <p:spPr bwMode="auto">
            <a:xfrm>
              <a:off x="8894072" y="5252256"/>
              <a:ext cx="3417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48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139F67C5-CC7B-BC2C-FFB6-936643A361C3}"/>
              </a:ext>
            </a:extLst>
          </p:cNvPr>
          <p:cNvGrpSpPr/>
          <p:nvPr/>
        </p:nvGrpSpPr>
        <p:grpSpPr>
          <a:xfrm>
            <a:off x="1902083" y="5795814"/>
            <a:ext cx="7273392" cy="461665"/>
            <a:chOff x="1916755" y="5252256"/>
            <a:chExt cx="7273392" cy="461665"/>
          </a:xfrm>
        </p:grpSpPr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694633AF-2EC4-394B-8810-B2E22E0D8DAF}"/>
                </a:ext>
              </a:extLst>
            </p:cNvPr>
            <p:cNvSpPr txBox="1"/>
            <p:nvPr/>
          </p:nvSpPr>
          <p:spPr bwMode="auto">
            <a:xfrm>
              <a:off x="1916755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399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397</a:t>
              </a:r>
            </a:p>
          </p:txBody>
        </p:sp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83B0CEBC-0F15-AF0A-E17C-A6D1AF4C40D7}"/>
                </a:ext>
              </a:extLst>
            </p:cNvPr>
            <p:cNvSpPr txBox="1"/>
            <p:nvPr/>
          </p:nvSpPr>
          <p:spPr bwMode="auto">
            <a:xfrm>
              <a:off x="2204577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399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395</a:t>
              </a:r>
            </a:p>
          </p:txBody>
        </p: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BC101C36-01D8-6A91-4A1D-BF4D5339716C}"/>
                </a:ext>
              </a:extLst>
            </p:cNvPr>
            <p:cNvSpPr txBox="1"/>
            <p:nvPr/>
          </p:nvSpPr>
          <p:spPr bwMode="auto">
            <a:xfrm>
              <a:off x="2501232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391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388</a:t>
              </a:r>
            </a:p>
          </p:txBody>
        </p:sp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A5C6AAE3-1166-1BF7-6EEF-F71AF4BE135B}"/>
                </a:ext>
              </a:extLst>
            </p:cNvPr>
            <p:cNvSpPr txBox="1"/>
            <p:nvPr/>
          </p:nvSpPr>
          <p:spPr bwMode="auto">
            <a:xfrm>
              <a:off x="2786813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385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383</a:t>
              </a:r>
            </a:p>
          </p:txBody>
        </p: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51A234DB-8D8C-A4E5-CDC9-D28E5FA9F3F6}"/>
                </a:ext>
              </a:extLst>
            </p:cNvPr>
            <p:cNvSpPr txBox="1"/>
            <p:nvPr/>
          </p:nvSpPr>
          <p:spPr bwMode="auto">
            <a:xfrm>
              <a:off x="3070392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374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376</a:t>
              </a:r>
            </a:p>
          </p:txBody>
        </p:sp>
        <p:sp>
          <p:nvSpPr>
            <p:cNvPr id="1060" name="TextBox 1059">
              <a:extLst>
                <a:ext uri="{FF2B5EF4-FFF2-40B4-BE49-F238E27FC236}">
                  <a16:creationId xmlns:a16="http://schemas.microsoft.com/office/drawing/2014/main" id="{06724615-A891-1968-B52E-059CB3152F43}"/>
                </a:ext>
              </a:extLst>
            </p:cNvPr>
            <p:cNvSpPr txBox="1"/>
            <p:nvPr/>
          </p:nvSpPr>
          <p:spPr bwMode="auto">
            <a:xfrm>
              <a:off x="3362697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364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370</a:t>
              </a:r>
            </a:p>
          </p:txBody>
        </p:sp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AE18552B-8A6A-8296-AA65-96F1A41902DB}"/>
                </a:ext>
              </a:extLst>
            </p:cNvPr>
            <p:cNvSpPr txBox="1"/>
            <p:nvPr/>
          </p:nvSpPr>
          <p:spPr bwMode="auto">
            <a:xfrm>
              <a:off x="3651691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349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355</a:t>
              </a:r>
            </a:p>
          </p:txBody>
        </p: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BFFB610A-5EB1-33F4-235E-D5D97E6B2D41}"/>
                </a:ext>
              </a:extLst>
            </p:cNvPr>
            <p:cNvSpPr txBox="1"/>
            <p:nvPr/>
          </p:nvSpPr>
          <p:spPr bwMode="auto">
            <a:xfrm>
              <a:off x="3946796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334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337</a:t>
              </a: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3552CC28-35AF-27D8-E9C7-D11E4A0A50B0}"/>
                </a:ext>
              </a:extLst>
            </p:cNvPr>
            <p:cNvSpPr txBox="1"/>
            <p:nvPr/>
          </p:nvSpPr>
          <p:spPr bwMode="auto">
            <a:xfrm>
              <a:off x="4237187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318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316</a:t>
              </a:r>
            </a:p>
          </p:txBody>
        </p:sp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8B11C27B-0F9F-B0E5-0985-4395EC15E1CF}"/>
                </a:ext>
              </a:extLst>
            </p:cNvPr>
            <p:cNvSpPr txBox="1"/>
            <p:nvPr/>
          </p:nvSpPr>
          <p:spPr bwMode="auto">
            <a:xfrm>
              <a:off x="4523701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312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305</a:t>
              </a:r>
            </a:p>
          </p:txBody>
        </p: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8D1F4E23-158E-CCE9-C110-15C757686823}"/>
                </a:ext>
              </a:extLst>
            </p:cNvPr>
            <p:cNvSpPr txBox="1"/>
            <p:nvPr/>
          </p:nvSpPr>
          <p:spPr bwMode="auto">
            <a:xfrm>
              <a:off x="4810831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298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301</a:t>
              </a:r>
            </a:p>
          </p:txBody>
        </p:sp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B2775F87-7B17-1BBD-8BED-B4B0B0FFCE31}"/>
                </a:ext>
              </a:extLst>
            </p:cNvPr>
            <p:cNvSpPr txBox="1"/>
            <p:nvPr/>
          </p:nvSpPr>
          <p:spPr bwMode="auto">
            <a:xfrm>
              <a:off x="5098653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283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282</a:t>
              </a:r>
            </a:p>
          </p:txBody>
        </p: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D775F84E-F9C5-A5AD-A82F-FD1DC06C11C1}"/>
                </a:ext>
              </a:extLst>
            </p:cNvPr>
            <p:cNvSpPr txBox="1"/>
            <p:nvPr/>
          </p:nvSpPr>
          <p:spPr bwMode="auto">
            <a:xfrm>
              <a:off x="5388582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273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254</a:t>
              </a:r>
            </a:p>
          </p:txBody>
        </p: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168F751D-A74B-40B8-FEE6-B517D75C88A1}"/>
                </a:ext>
              </a:extLst>
            </p:cNvPr>
            <p:cNvSpPr txBox="1"/>
            <p:nvPr/>
          </p:nvSpPr>
          <p:spPr bwMode="auto">
            <a:xfrm>
              <a:off x="5676404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258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241</a:t>
              </a:r>
            </a:p>
          </p:txBody>
        </p:sp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FD352372-583F-210A-824D-68022CE6DA81}"/>
                </a:ext>
              </a:extLst>
            </p:cNvPr>
            <p:cNvSpPr txBox="1"/>
            <p:nvPr/>
          </p:nvSpPr>
          <p:spPr bwMode="auto">
            <a:xfrm>
              <a:off x="5965399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253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225</a:t>
              </a:r>
            </a:p>
          </p:txBody>
        </p:sp>
        <p:sp>
          <p:nvSpPr>
            <p:cNvPr id="1070" name="TextBox 1069">
              <a:extLst>
                <a:ext uri="{FF2B5EF4-FFF2-40B4-BE49-F238E27FC236}">
                  <a16:creationId xmlns:a16="http://schemas.microsoft.com/office/drawing/2014/main" id="{0C05B309-5F90-1F65-5819-E7C4CA07F31E}"/>
                </a:ext>
              </a:extLst>
            </p:cNvPr>
            <p:cNvSpPr txBox="1"/>
            <p:nvPr/>
          </p:nvSpPr>
          <p:spPr bwMode="auto">
            <a:xfrm>
              <a:off x="6256396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246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213</a:t>
              </a:r>
            </a:p>
          </p:txBody>
        </p:sp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D26B483E-D68A-94AA-28DC-A405BFBA39A8}"/>
                </a:ext>
              </a:extLst>
            </p:cNvPr>
            <p:cNvSpPr txBox="1"/>
            <p:nvPr/>
          </p:nvSpPr>
          <p:spPr bwMode="auto">
            <a:xfrm>
              <a:off x="6544745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226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</a:t>
              </a:r>
            </a:p>
          </p:txBody>
        </p:sp>
        <p:sp>
          <p:nvSpPr>
            <p:cNvPr id="1072" name="TextBox 1071">
              <a:extLst>
                <a:ext uri="{FF2B5EF4-FFF2-40B4-BE49-F238E27FC236}">
                  <a16:creationId xmlns:a16="http://schemas.microsoft.com/office/drawing/2014/main" id="{6AE7369A-ECE9-44CF-F10E-BE2AC796AE53}"/>
                </a:ext>
              </a:extLst>
            </p:cNvPr>
            <p:cNvSpPr txBox="1"/>
            <p:nvPr/>
          </p:nvSpPr>
          <p:spPr bwMode="auto">
            <a:xfrm>
              <a:off x="6834808" y="5252256"/>
              <a:ext cx="420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192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157</a:t>
              </a:r>
            </a:p>
          </p:txBody>
        </p:sp>
        <p:sp>
          <p:nvSpPr>
            <p:cNvPr id="1073" name="TextBox 1072">
              <a:extLst>
                <a:ext uri="{FF2B5EF4-FFF2-40B4-BE49-F238E27FC236}">
                  <a16:creationId xmlns:a16="http://schemas.microsoft.com/office/drawing/2014/main" id="{56B7A963-33FA-2790-DFE8-714A1D24E4F4}"/>
                </a:ext>
              </a:extLst>
            </p:cNvPr>
            <p:cNvSpPr txBox="1"/>
            <p:nvPr/>
          </p:nvSpPr>
          <p:spPr bwMode="auto">
            <a:xfrm>
              <a:off x="7145280" y="5252256"/>
              <a:ext cx="3818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135</a:t>
              </a:r>
              <a:b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119</a:t>
              </a:r>
            </a:p>
          </p:txBody>
        </p:sp>
        <p:sp>
          <p:nvSpPr>
            <p:cNvPr id="1074" name="TextBox 1073">
              <a:extLst>
                <a:ext uri="{FF2B5EF4-FFF2-40B4-BE49-F238E27FC236}">
                  <a16:creationId xmlns:a16="http://schemas.microsoft.com/office/drawing/2014/main" id="{BA268C60-FB02-0219-3476-D0BD057B43C5}"/>
                </a:ext>
              </a:extLst>
            </p:cNvPr>
            <p:cNvSpPr txBox="1"/>
            <p:nvPr/>
          </p:nvSpPr>
          <p:spPr bwMode="auto">
            <a:xfrm>
              <a:off x="7470074" y="5252256"/>
              <a:ext cx="3161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96</a:t>
              </a:r>
              <a:b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84</a:t>
              </a:r>
            </a:p>
          </p:txBody>
        </p:sp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60A35662-84E6-0530-7319-62338CC3E276}"/>
                </a:ext>
              </a:extLst>
            </p:cNvPr>
            <p:cNvSpPr txBox="1"/>
            <p:nvPr/>
          </p:nvSpPr>
          <p:spPr bwMode="auto">
            <a:xfrm>
              <a:off x="7760003" y="5252256"/>
              <a:ext cx="3161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63</a:t>
              </a:r>
              <a:b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53</a:t>
              </a:r>
            </a:p>
          </p:txBody>
        </p:sp>
        <p:sp>
          <p:nvSpPr>
            <p:cNvPr id="1076" name="TextBox 1075">
              <a:extLst>
                <a:ext uri="{FF2B5EF4-FFF2-40B4-BE49-F238E27FC236}">
                  <a16:creationId xmlns:a16="http://schemas.microsoft.com/office/drawing/2014/main" id="{2DB0D49A-0F69-CBBB-CE64-E18DED7CC9CB}"/>
                </a:ext>
              </a:extLst>
            </p:cNvPr>
            <p:cNvSpPr txBox="1"/>
            <p:nvPr/>
          </p:nvSpPr>
          <p:spPr bwMode="auto">
            <a:xfrm>
              <a:off x="8043716" y="5252256"/>
              <a:ext cx="3161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29</a:t>
              </a:r>
              <a:b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33868FD4-5E2F-9B47-1986-4E24AE25009A}"/>
                </a:ext>
              </a:extLst>
            </p:cNvPr>
            <p:cNvSpPr txBox="1"/>
            <p:nvPr/>
          </p:nvSpPr>
          <p:spPr bwMode="auto">
            <a:xfrm>
              <a:off x="8331779" y="5252256"/>
              <a:ext cx="3161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</a:t>
              </a:r>
              <a:b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078" name="TextBox 1077">
              <a:extLst>
                <a:ext uri="{FF2B5EF4-FFF2-40B4-BE49-F238E27FC236}">
                  <a16:creationId xmlns:a16="http://schemas.microsoft.com/office/drawing/2014/main" id="{B7435967-1565-20BC-BDC0-D5DDBF64178A}"/>
                </a:ext>
              </a:extLst>
            </p:cNvPr>
            <p:cNvSpPr txBox="1"/>
            <p:nvPr/>
          </p:nvSpPr>
          <p:spPr bwMode="auto">
            <a:xfrm>
              <a:off x="8648353" y="5252256"/>
              <a:ext cx="2503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b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6BAA8313-DF7A-7375-16CC-A4B7A91FA403}"/>
                </a:ext>
              </a:extLst>
            </p:cNvPr>
            <p:cNvSpPr txBox="1"/>
            <p:nvPr/>
          </p:nvSpPr>
          <p:spPr bwMode="auto">
            <a:xfrm>
              <a:off x="8939757" y="5252256"/>
              <a:ext cx="2503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  <a:b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5E4CE-5D48-CFD7-9988-E1EBD6095C31}"/>
              </a:ext>
            </a:extLst>
          </p:cNvPr>
          <p:cNvCxnSpPr/>
          <p:nvPr/>
        </p:nvCxnSpPr>
        <p:spPr bwMode="auto">
          <a:xfrm>
            <a:off x="7130356" y="3576487"/>
            <a:ext cx="0" cy="166141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FD39C5-A98D-6A9C-EC68-88D64A1D4936}"/>
              </a:ext>
            </a:extLst>
          </p:cNvPr>
          <p:cNvCxnSpPr/>
          <p:nvPr/>
        </p:nvCxnSpPr>
        <p:spPr bwMode="auto">
          <a:xfrm>
            <a:off x="8205923" y="3558254"/>
            <a:ext cx="0" cy="166141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92268FC-2FCB-CBF2-4E5A-A03F505B0B1F}"/>
              </a:ext>
            </a:extLst>
          </p:cNvPr>
          <p:cNvCxnSpPr>
            <a:cxnSpLocks/>
          </p:cNvCxnSpPr>
          <p:nvPr/>
        </p:nvCxnSpPr>
        <p:spPr bwMode="auto">
          <a:xfrm>
            <a:off x="2124031" y="3572904"/>
            <a:ext cx="6820397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051" name="TextBox 1050">
            <a:extLst>
              <a:ext uri="{FF2B5EF4-FFF2-40B4-BE49-F238E27FC236}">
                <a16:creationId xmlns:a16="http://schemas.microsoft.com/office/drawing/2014/main" id="{19884BE2-B0E3-0033-5AC1-1BA60D47DB3E}"/>
              </a:ext>
            </a:extLst>
          </p:cNvPr>
          <p:cNvSpPr txBox="1"/>
          <p:nvPr/>
        </p:nvSpPr>
        <p:spPr bwMode="auto">
          <a:xfrm>
            <a:off x="631069" y="5611148"/>
            <a:ext cx="1346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at Risk, 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Ola + Abi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Abi</a:t>
            </a:r>
          </a:p>
        </p:txBody>
      </p:sp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EF702880-ED36-1B08-AA34-64180EF727FC}"/>
              </a:ext>
            </a:extLst>
          </p:cNvPr>
          <p:cNvGrpSpPr/>
          <p:nvPr/>
        </p:nvGrpSpPr>
        <p:grpSpPr>
          <a:xfrm>
            <a:off x="2494840" y="1915077"/>
            <a:ext cx="6481528" cy="1719121"/>
            <a:chOff x="2494840" y="1915077"/>
            <a:chExt cx="6481528" cy="1719121"/>
          </a:xfrm>
        </p:grpSpPr>
        <p:grpSp>
          <p:nvGrpSpPr>
            <p:cNvPr id="1140" name="Group 1139">
              <a:extLst>
                <a:ext uri="{FF2B5EF4-FFF2-40B4-BE49-F238E27FC236}">
                  <a16:creationId xmlns:a16="http://schemas.microsoft.com/office/drawing/2014/main" id="{EA7C7FDD-1FC5-E442-FD35-7C3012F68C9B}"/>
                </a:ext>
              </a:extLst>
            </p:cNvPr>
            <p:cNvGrpSpPr/>
            <p:nvPr/>
          </p:nvGrpSpPr>
          <p:grpSpPr>
            <a:xfrm>
              <a:off x="2494840" y="1915077"/>
              <a:ext cx="1344011" cy="395788"/>
              <a:chOff x="2494840" y="1915077"/>
              <a:chExt cx="1344011" cy="395788"/>
            </a:xfrm>
          </p:grpSpPr>
          <p:sp>
            <p:nvSpPr>
              <p:cNvPr id="1052" name="Triangle 1051">
                <a:extLst>
                  <a:ext uri="{FF2B5EF4-FFF2-40B4-BE49-F238E27FC236}">
                    <a16:creationId xmlns:a16="http://schemas.microsoft.com/office/drawing/2014/main" id="{9A4220A5-0121-9409-086A-6C14135B646E}"/>
                  </a:ext>
                </a:extLst>
              </p:cNvPr>
              <p:cNvSpPr/>
              <p:nvPr/>
            </p:nvSpPr>
            <p:spPr bwMode="auto">
              <a:xfrm>
                <a:off x="2494840" y="1915077"/>
                <a:ext cx="82296" cy="64008"/>
              </a:xfrm>
              <a:prstGeom prst="triangle">
                <a:avLst/>
              </a:prstGeom>
              <a:noFill/>
              <a:ln w="19050">
                <a:solidFill>
                  <a:srgbClr val="01587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2" name="Triangle 1081">
                <a:extLst>
                  <a:ext uri="{FF2B5EF4-FFF2-40B4-BE49-F238E27FC236}">
                    <a16:creationId xmlns:a16="http://schemas.microsoft.com/office/drawing/2014/main" id="{2EA5C5F6-B342-8256-B1FA-88B915FBD0F1}"/>
                  </a:ext>
                </a:extLst>
              </p:cNvPr>
              <p:cNvSpPr/>
              <p:nvPr/>
            </p:nvSpPr>
            <p:spPr bwMode="auto">
              <a:xfrm>
                <a:off x="2592907" y="1936620"/>
                <a:ext cx="82296" cy="64008"/>
              </a:xfrm>
              <a:prstGeom prst="triangle">
                <a:avLst/>
              </a:prstGeom>
              <a:noFill/>
              <a:ln w="19050">
                <a:solidFill>
                  <a:srgbClr val="01587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3" name="Triangle 1082">
                <a:extLst>
                  <a:ext uri="{FF2B5EF4-FFF2-40B4-BE49-F238E27FC236}">
                    <a16:creationId xmlns:a16="http://schemas.microsoft.com/office/drawing/2014/main" id="{961CD2BD-733E-2F65-60D5-05F1555BE1E7}"/>
                  </a:ext>
                </a:extLst>
              </p:cNvPr>
              <p:cNvSpPr/>
              <p:nvPr/>
            </p:nvSpPr>
            <p:spPr bwMode="auto">
              <a:xfrm>
                <a:off x="3296788" y="2103547"/>
                <a:ext cx="82296" cy="64008"/>
              </a:xfrm>
              <a:prstGeom prst="triangle">
                <a:avLst/>
              </a:prstGeom>
              <a:noFill/>
              <a:ln w="19050">
                <a:solidFill>
                  <a:srgbClr val="01587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4" name="Triangle 1083">
                <a:extLst>
                  <a:ext uri="{FF2B5EF4-FFF2-40B4-BE49-F238E27FC236}">
                    <a16:creationId xmlns:a16="http://schemas.microsoft.com/office/drawing/2014/main" id="{33E018A4-0D25-DF8A-EFE8-3A9C32E1018F}"/>
                  </a:ext>
                </a:extLst>
              </p:cNvPr>
              <p:cNvSpPr/>
              <p:nvPr/>
            </p:nvSpPr>
            <p:spPr bwMode="auto">
              <a:xfrm>
                <a:off x="3552501" y="2165349"/>
                <a:ext cx="82296" cy="64008"/>
              </a:xfrm>
              <a:prstGeom prst="triangle">
                <a:avLst/>
              </a:prstGeom>
              <a:noFill/>
              <a:ln w="19050">
                <a:solidFill>
                  <a:srgbClr val="01587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5" name="Triangle 1084">
                <a:extLst>
                  <a:ext uri="{FF2B5EF4-FFF2-40B4-BE49-F238E27FC236}">
                    <a16:creationId xmlns:a16="http://schemas.microsoft.com/office/drawing/2014/main" id="{B926917C-BC3E-3B26-845E-8A7B19A8FCF4}"/>
                  </a:ext>
                </a:extLst>
              </p:cNvPr>
              <p:cNvSpPr/>
              <p:nvPr/>
            </p:nvSpPr>
            <p:spPr bwMode="auto">
              <a:xfrm>
                <a:off x="3756555" y="2246857"/>
                <a:ext cx="82296" cy="64008"/>
              </a:xfrm>
              <a:prstGeom prst="triangle">
                <a:avLst/>
              </a:prstGeom>
              <a:noFill/>
              <a:ln w="19050">
                <a:solidFill>
                  <a:srgbClr val="015873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6" name="Triangle 1085">
              <a:extLst>
                <a:ext uri="{FF2B5EF4-FFF2-40B4-BE49-F238E27FC236}">
                  <a16:creationId xmlns:a16="http://schemas.microsoft.com/office/drawing/2014/main" id="{5AE631FF-3F7A-F906-0A61-3A363C69945F}"/>
                </a:ext>
              </a:extLst>
            </p:cNvPr>
            <p:cNvSpPr/>
            <p:nvPr/>
          </p:nvSpPr>
          <p:spPr bwMode="auto">
            <a:xfrm>
              <a:off x="4697574" y="2586413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87" name="Triangle 1086">
              <a:extLst>
                <a:ext uri="{FF2B5EF4-FFF2-40B4-BE49-F238E27FC236}">
                  <a16:creationId xmlns:a16="http://schemas.microsoft.com/office/drawing/2014/main" id="{E7CC65C0-257C-262C-A3EF-8FF8E79E2810}"/>
                </a:ext>
              </a:extLst>
            </p:cNvPr>
            <p:cNvSpPr/>
            <p:nvPr/>
          </p:nvSpPr>
          <p:spPr bwMode="auto">
            <a:xfrm>
              <a:off x="4888188" y="2654295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88" name="Triangle 1087">
              <a:extLst>
                <a:ext uri="{FF2B5EF4-FFF2-40B4-BE49-F238E27FC236}">
                  <a16:creationId xmlns:a16="http://schemas.microsoft.com/office/drawing/2014/main" id="{A57F2FA0-A48D-25EC-3CF2-852CC35AA198}"/>
                </a:ext>
              </a:extLst>
            </p:cNvPr>
            <p:cNvSpPr/>
            <p:nvPr/>
          </p:nvSpPr>
          <p:spPr bwMode="auto">
            <a:xfrm>
              <a:off x="5228713" y="275569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89" name="Triangle 1088">
              <a:extLst>
                <a:ext uri="{FF2B5EF4-FFF2-40B4-BE49-F238E27FC236}">
                  <a16:creationId xmlns:a16="http://schemas.microsoft.com/office/drawing/2014/main" id="{DE141C9B-6C0A-EBBD-B9AD-EF0A15B45F95}"/>
                </a:ext>
              </a:extLst>
            </p:cNvPr>
            <p:cNvSpPr/>
            <p:nvPr/>
          </p:nvSpPr>
          <p:spPr bwMode="auto">
            <a:xfrm>
              <a:off x="5715881" y="294775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0" name="Triangle 1089">
              <a:extLst>
                <a:ext uri="{FF2B5EF4-FFF2-40B4-BE49-F238E27FC236}">
                  <a16:creationId xmlns:a16="http://schemas.microsoft.com/office/drawing/2014/main" id="{7B847C13-35E8-08C9-5197-6B0689A7CB40}"/>
                </a:ext>
              </a:extLst>
            </p:cNvPr>
            <p:cNvSpPr/>
            <p:nvPr/>
          </p:nvSpPr>
          <p:spPr bwMode="auto">
            <a:xfrm>
              <a:off x="6107967" y="301692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1" name="Triangle 1090">
              <a:extLst>
                <a:ext uri="{FF2B5EF4-FFF2-40B4-BE49-F238E27FC236}">
                  <a16:creationId xmlns:a16="http://schemas.microsoft.com/office/drawing/2014/main" id="{6E3104B4-534B-6CA7-D70F-32802F0C212C}"/>
                </a:ext>
              </a:extLst>
            </p:cNvPr>
            <p:cNvSpPr/>
            <p:nvPr/>
          </p:nvSpPr>
          <p:spPr bwMode="auto">
            <a:xfrm>
              <a:off x="6631135" y="3146017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2" name="Triangle 1091">
              <a:extLst>
                <a:ext uri="{FF2B5EF4-FFF2-40B4-BE49-F238E27FC236}">
                  <a16:creationId xmlns:a16="http://schemas.microsoft.com/office/drawing/2014/main" id="{610769C6-4C1B-22F9-C6F8-A5B29357E99C}"/>
                </a:ext>
              </a:extLst>
            </p:cNvPr>
            <p:cNvSpPr/>
            <p:nvPr/>
          </p:nvSpPr>
          <p:spPr bwMode="auto">
            <a:xfrm>
              <a:off x="6673917" y="3159039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3" name="Triangle 1092">
              <a:extLst>
                <a:ext uri="{FF2B5EF4-FFF2-40B4-BE49-F238E27FC236}">
                  <a16:creationId xmlns:a16="http://schemas.microsoft.com/office/drawing/2014/main" id="{D49FC374-F3FB-9C6D-5DF6-29A4C43C40D0}"/>
                </a:ext>
              </a:extLst>
            </p:cNvPr>
            <p:cNvSpPr/>
            <p:nvPr/>
          </p:nvSpPr>
          <p:spPr bwMode="auto">
            <a:xfrm>
              <a:off x="6708821" y="316734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4" name="Triangle 1093">
              <a:extLst>
                <a:ext uri="{FF2B5EF4-FFF2-40B4-BE49-F238E27FC236}">
                  <a16:creationId xmlns:a16="http://schemas.microsoft.com/office/drawing/2014/main" id="{417CB506-3116-68D2-C879-48DCB8F4129E}"/>
                </a:ext>
              </a:extLst>
            </p:cNvPr>
            <p:cNvSpPr/>
            <p:nvPr/>
          </p:nvSpPr>
          <p:spPr bwMode="auto">
            <a:xfrm>
              <a:off x="6743022" y="3185211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5" name="Triangle 1094">
              <a:extLst>
                <a:ext uri="{FF2B5EF4-FFF2-40B4-BE49-F238E27FC236}">
                  <a16:creationId xmlns:a16="http://schemas.microsoft.com/office/drawing/2014/main" id="{BD83EB61-CED1-FFD6-FA72-10823414D647}"/>
                </a:ext>
              </a:extLst>
            </p:cNvPr>
            <p:cNvSpPr/>
            <p:nvPr/>
          </p:nvSpPr>
          <p:spPr bwMode="auto">
            <a:xfrm>
              <a:off x="6788539" y="3193248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6" name="Triangle 1095">
              <a:extLst>
                <a:ext uri="{FF2B5EF4-FFF2-40B4-BE49-F238E27FC236}">
                  <a16:creationId xmlns:a16="http://schemas.microsoft.com/office/drawing/2014/main" id="{4CB70997-52DE-1CC9-5BCB-6B5FCC44C5EE}"/>
                </a:ext>
              </a:extLst>
            </p:cNvPr>
            <p:cNvSpPr/>
            <p:nvPr/>
          </p:nvSpPr>
          <p:spPr bwMode="auto">
            <a:xfrm>
              <a:off x="6881253" y="3223047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7" name="Triangle 1096">
              <a:extLst>
                <a:ext uri="{FF2B5EF4-FFF2-40B4-BE49-F238E27FC236}">
                  <a16:creationId xmlns:a16="http://schemas.microsoft.com/office/drawing/2014/main" id="{292C9519-73EC-C716-FAE9-300B152C105B}"/>
                </a:ext>
              </a:extLst>
            </p:cNvPr>
            <p:cNvSpPr/>
            <p:nvPr/>
          </p:nvSpPr>
          <p:spPr bwMode="auto">
            <a:xfrm>
              <a:off x="6834896" y="3210025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8" name="Triangle 1097">
              <a:extLst>
                <a:ext uri="{FF2B5EF4-FFF2-40B4-BE49-F238E27FC236}">
                  <a16:creationId xmlns:a16="http://schemas.microsoft.com/office/drawing/2014/main" id="{0B8B64F5-6A3A-4C3B-7335-51E9A48EA3C5}"/>
                </a:ext>
              </a:extLst>
            </p:cNvPr>
            <p:cNvSpPr/>
            <p:nvPr/>
          </p:nvSpPr>
          <p:spPr bwMode="auto">
            <a:xfrm>
              <a:off x="6917517" y="3231557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9" name="Triangle 1098">
              <a:extLst>
                <a:ext uri="{FF2B5EF4-FFF2-40B4-BE49-F238E27FC236}">
                  <a16:creationId xmlns:a16="http://schemas.microsoft.com/office/drawing/2014/main" id="{53B431B1-056F-F158-7967-342D44E14539}"/>
                </a:ext>
              </a:extLst>
            </p:cNvPr>
            <p:cNvSpPr/>
            <p:nvPr/>
          </p:nvSpPr>
          <p:spPr bwMode="auto">
            <a:xfrm>
              <a:off x="6950380" y="324523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0" name="Triangle 1099">
              <a:extLst>
                <a:ext uri="{FF2B5EF4-FFF2-40B4-BE49-F238E27FC236}">
                  <a16:creationId xmlns:a16="http://schemas.microsoft.com/office/drawing/2014/main" id="{551B4777-BC64-A4AB-0FCB-6A3B38FE7D43}"/>
                </a:ext>
              </a:extLst>
            </p:cNvPr>
            <p:cNvSpPr/>
            <p:nvPr/>
          </p:nvSpPr>
          <p:spPr bwMode="auto">
            <a:xfrm>
              <a:off x="7065539" y="3260012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1" name="Triangle 1100">
              <a:extLst>
                <a:ext uri="{FF2B5EF4-FFF2-40B4-BE49-F238E27FC236}">
                  <a16:creationId xmlns:a16="http://schemas.microsoft.com/office/drawing/2014/main" id="{7C3E26F5-AFB4-EB74-DDAE-0056A4D214EA}"/>
                </a:ext>
              </a:extLst>
            </p:cNvPr>
            <p:cNvSpPr/>
            <p:nvPr/>
          </p:nvSpPr>
          <p:spPr bwMode="auto">
            <a:xfrm>
              <a:off x="6990113" y="3249335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2" name="Triangle 1101">
              <a:extLst>
                <a:ext uri="{FF2B5EF4-FFF2-40B4-BE49-F238E27FC236}">
                  <a16:creationId xmlns:a16="http://schemas.microsoft.com/office/drawing/2014/main" id="{468FBBF4-8E1A-E70E-0900-4C2B76EC66EF}"/>
                </a:ext>
              </a:extLst>
            </p:cNvPr>
            <p:cNvSpPr/>
            <p:nvPr/>
          </p:nvSpPr>
          <p:spPr bwMode="auto">
            <a:xfrm>
              <a:off x="7151704" y="3273261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3" name="Triangle 1102">
              <a:extLst>
                <a:ext uri="{FF2B5EF4-FFF2-40B4-BE49-F238E27FC236}">
                  <a16:creationId xmlns:a16="http://schemas.microsoft.com/office/drawing/2014/main" id="{D5321FCE-8C87-2A82-F693-FA727BC67ED8}"/>
                </a:ext>
              </a:extLst>
            </p:cNvPr>
            <p:cNvSpPr/>
            <p:nvPr/>
          </p:nvSpPr>
          <p:spPr bwMode="auto">
            <a:xfrm>
              <a:off x="7113398" y="3263561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4" name="Triangle 1103">
              <a:extLst>
                <a:ext uri="{FF2B5EF4-FFF2-40B4-BE49-F238E27FC236}">
                  <a16:creationId xmlns:a16="http://schemas.microsoft.com/office/drawing/2014/main" id="{1201FD42-BED2-2E3B-CAC2-7FFFC28E228F}"/>
                </a:ext>
              </a:extLst>
            </p:cNvPr>
            <p:cNvSpPr/>
            <p:nvPr/>
          </p:nvSpPr>
          <p:spPr bwMode="auto">
            <a:xfrm>
              <a:off x="7035712" y="3258954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5" name="Triangle 1104">
              <a:extLst>
                <a:ext uri="{FF2B5EF4-FFF2-40B4-BE49-F238E27FC236}">
                  <a16:creationId xmlns:a16="http://schemas.microsoft.com/office/drawing/2014/main" id="{29F285DC-B4CA-3C0A-45FE-BC3F7F1B6A81}"/>
                </a:ext>
              </a:extLst>
            </p:cNvPr>
            <p:cNvSpPr/>
            <p:nvPr/>
          </p:nvSpPr>
          <p:spPr bwMode="auto">
            <a:xfrm>
              <a:off x="7350143" y="3317063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6" name="Triangle 1105">
              <a:extLst>
                <a:ext uri="{FF2B5EF4-FFF2-40B4-BE49-F238E27FC236}">
                  <a16:creationId xmlns:a16="http://schemas.microsoft.com/office/drawing/2014/main" id="{C0CFD210-7F2C-D6C8-BB49-DC9A53288097}"/>
                </a:ext>
              </a:extLst>
            </p:cNvPr>
            <p:cNvSpPr/>
            <p:nvPr/>
          </p:nvSpPr>
          <p:spPr bwMode="auto">
            <a:xfrm>
              <a:off x="7199295" y="3287339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7" name="Triangle 1106">
              <a:extLst>
                <a:ext uri="{FF2B5EF4-FFF2-40B4-BE49-F238E27FC236}">
                  <a16:creationId xmlns:a16="http://schemas.microsoft.com/office/drawing/2014/main" id="{985B9864-7858-4FF6-E90B-A84A22198630}"/>
                </a:ext>
              </a:extLst>
            </p:cNvPr>
            <p:cNvSpPr/>
            <p:nvPr/>
          </p:nvSpPr>
          <p:spPr bwMode="auto">
            <a:xfrm>
              <a:off x="7249771" y="3300954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8" name="Triangle 1107">
              <a:extLst>
                <a:ext uri="{FF2B5EF4-FFF2-40B4-BE49-F238E27FC236}">
                  <a16:creationId xmlns:a16="http://schemas.microsoft.com/office/drawing/2014/main" id="{BABAD1DC-6526-90BA-B4E8-1B5EC7218605}"/>
                </a:ext>
              </a:extLst>
            </p:cNvPr>
            <p:cNvSpPr/>
            <p:nvPr/>
          </p:nvSpPr>
          <p:spPr bwMode="auto">
            <a:xfrm>
              <a:off x="7521943" y="3367381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9" name="Triangle 1108">
              <a:extLst>
                <a:ext uri="{FF2B5EF4-FFF2-40B4-BE49-F238E27FC236}">
                  <a16:creationId xmlns:a16="http://schemas.microsoft.com/office/drawing/2014/main" id="{624008DF-868A-3766-A4E0-66ACF6B4DC30}"/>
                </a:ext>
              </a:extLst>
            </p:cNvPr>
            <p:cNvSpPr/>
            <p:nvPr/>
          </p:nvSpPr>
          <p:spPr bwMode="auto">
            <a:xfrm>
              <a:off x="7486439" y="336369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0" name="Triangle 1109">
              <a:extLst>
                <a:ext uri="{FF2B5EF4-FFF2-40B4-BE49-F238E27FC236}">
                  <a16:creationId xmlns:a16="http://schemas.microsoft.com/office/drawing/2014/main" id="{5D05BE6B-4AE4-EC51-47B4-4E86B2646F65}"/>
                </a:ext>
              </a:extLst>
            </p:cNvPr>
            <p:cNvSpPr/>
            <p:nvPr/>
          </p:nvSpPr>
          <p:spPr bwMode="auto">
            <a:xfrm>
              <a:off x="7306690" y="3313303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1" name="Triangle 1110">
              <a:extLst>
                <a:ext uri="{FF2B5EF4-FFF2-40B4-BE49-F238E27FC236}">
                  <a16:creationId xmlns:a16="http://schemas.microsoft.com/office/drawing/2014/main" id="{E0C5BD50-0547-59B9-9075-F925C4FC7006}"/>
                </a:ext>
              </a:extLst>
            </p:cNvPr>
            <p:cNvSpPr/>
            <p:nvPr/>
          </p:nvSpPr>
          <p:spPr bwMode="auto">
            <a:xfrm>
              <a:off x="7438865" y="3351737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2" name="Triangle 1111">
              <a:extLst>
                <a:ext uri="{FF2B5EF4-FFF2-40B4-BE49-F238E27FC236}">
                  <a16:creationId xmlns:a16="http://schemas.microsoft.com/office/drawing/2014/main" id="{FC7548DB-1674-67F1-D83A-311AACF8B786}"/>
                </a:ext>
              </a:extLst>
            </p:cNvPr>
            <p:cNvSpPr/>
            <p:nvPr/>
          </p:nvSpPr>
          <p:spPr bwMode="auto">
            <a:xfrm>
              <a:off x="7404757" y="3336093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3" name="Triangle 1112">
              <a:extLst>
                <a:ext uri="{FF2B5EF4-FFF2-40B4-BE49-F238E27FC236}">
                  <a16:creationId xmlns:a16="http://schemas.microsoft.com/office/drawing/2014/main" id="{52859058-0DE6-0E5F-D21F-6C16277E7E2A}"/>
                </a:ext>
              </a:extLst>
            </p:cNvPr>
            <p:cNvSpPr/>
            <p:nvPr/>
          </p:nvSpPr>
          <p:spPr bwMode="auto">
            <a:xfrm>
              <a:off x="7599633" y="3372427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4" name="Triangle 1113">
              <a:extLst>
                <a:ext uri="{FF2B5EF4-FFF2-40B4-BE49-F238E27FC236}">
                  <a16:creationId xmlns:a16="http://schemas.microsoft.com/office/drawing/2014/main" id="{CC36D15D-5216-AB1A-21E3-FBF82DAF6047}"/>
                </a:ext>
              </a:extLst>
            </p:cNvPr>
            <p:cNvSpPr/>
            <p:nvPr/>
          </p:nvSpPr>
          <p:spPr bwMode="auto">
            <a:xfrm>
              <a:off x="7565054" y="337063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5" name="Triangle 1114">
              <a:extLst>
                <a:ext uri="{FF2B5EF4-FFF2-40B4-BE49-F238E27FC236}">
                  <a16:creationId xmlns:a16="http://schemas.microsoft.com/office/drawing/2014/main" id="{1D968F2D-F94E-CFB7-C5E2-7941B17D5FF6}"/>
                </a:ext>
              </a:extLst>
            </p:cNvPr>
            <p:cNvSpPr/>
            <p:nvPr/>
          </p:nvSpPr>
          <p:spPr bwMode="auto">
            <a:xfrm>
              <a:off x="8341635" y="356867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6" name="Triangle 1115">
              <a:extLst>
                <a:ext uri="{FF2B5EF4-FFF2-40B4-BE49-F238E27FC236}">
                  <a16:creationId xmlns:a16="http://schemas.microsoft.com/office/drawing/2014/main" id="{90ECE73E-A6CC-CF97-C302-D6F7BF06AF8F}"/>
                </a:ext>
              </a:extLst>
            </p:cNvPr>
            <p:cNvSpPr/>
            <p:nvPr/>
          </p:nvSpPr>
          <p:spPr bwMode="auto">
            <a:xfrm>
              <a:off x="8377862" y="356867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7" name="Triangle 1116">
              <a:extLst>
                <a:ext uri="{FF2B5EF4-FFF2-40B4-BE49-F238E27FC236}">
                  <a16:creationId xmlns:a16="http://schemas.microsoft.com/office/drawing/2014/main" id="{D0EE14DC-6D1C-4516-2742-BEFE178AD60E}"/>
                </a:ext>
              </a:extLst>
            </p:cNvPr>
            <p:cNvSpPr/>
            <p:nvPr/>
          </p:nvSpPr>
          <p:spPr bwMode="auto">
            <a:xfrm>
              <a:off x="8417505" y="356867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8" name="Triangle 1117">
              <a:extLst>
                <a:ext uri="{FF2B5EF4-FFF2-40B4-BE49-F238E27FC236}">
                  <a16:creationId xmlns:a16="http://schemas.microsoft.com/office/drawing/2014/main" id="{AD7C0B3F-ED59-EE5A-889D-8B668F6008EF}"/>
                </a:ext>
              </a:extLst>
            </p:cNvPr>
            <p:cNvSpPr/>
            <p:nvPr/>
          </p:nvSpPr>
          <p:spPr bwMode="auto">
            <a:xfrm>
              <a:off x="8459257" y="356867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9" name="Triangle 1118">
              <a:extLst>
                <a:ext uri="{FF2B5EF4-FFF2-40B4-BE49-F238E27FC236}">
                  <a16:creationId xmlns:a16="http://schemas.microsoft.com/office/drawing/2014/main" id="{AF539DE2-9C8D-A75F-D27B-1625A6AE913F}"/>
                </a:ext>
              </a:extLst>
            </p:cNvPr>
            <p:cNvSpPr/>
            <p:nvPr/>
          </p:nvSpPr>
          <p:spPr bwMode="auto">
            <a:xfrm>
              <a:off x="8499333" y="356867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0" name="Triangle 1119">
              <a:extLst>
                <a:ext uri="{FF2B5EF4-FFF2-40B4-BE49-F238E27FC236}">
                  <a16:creationId xmlns:a16="http://schemas.microsoft.com/office/drawing/2014/main" id="{69723AFD-9D12-5CFE-9958-70E2D1B0684D}"/>
                </a:ext>
              </a:extLst>
            </p:cNvPr>
            <p:cNvSpPr/>
            <p:nvPr/>
          </p:nvSpPr>
          <p:spPr bwMode="auto">
            <a:xfrm>
              <a:off x="8548157" y="356867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1" name="Triangle 1120">
              <a:extLst>
                <a:ext uri="{FF2B5EF4-FFF2-40B4-BE49-F238E27FC236}">
                  <a16:creationId xmlns:a16="http://schemas.microsoft.com/office/drawing/2014/main" id="{409A715C-E9D9-7E43-CF37-72B3E5941135}"/>
                </a:ext>
              </a:extLst>
            </p:cNvPr>
            <p:cNvSpPr/>
            <p:nvPr/>
          </p:nvSpPr>
          <p:spPr bwMode="auto">
            <a:xfrm>
              <a:off x="7881675" y="3484914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2" name="Triangle 1121">
              <a:extLst>
                <a:ext uri="{FF2B5EF4-FFF2-40B4-BE49-F238E27FC236}">
                  <a16:creationId xmlns:a16="http://schemas.microsoft.com/office/drawing/2014/main" id="{57F524A5-D486-7D06-89BC-F8FC75023559}"/>
                </a:ext>
              </a:extLst>
            </p:cNvPr>
            <p:cNvSpPr/>
            <p:nvPr/>
          </p:nvSpPr>
          <p:spPr bwMode="auto">
            <a:xfrm>
              <a:off x="7913625" y="3491511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3" name="Triangle 1122">
              <a:extLst>
                <a:ext uri="{FF2B5EF4-FFF2-40B4-BE49-F238E27FC236}">
                  <a16:creationId xmlns:a16="http://schemas.microsoft.com/office/drawing/2014/main" id="{B2DD45C4-F78B-9207-ECC7-78F5DEF0343D}"/>
                </a:ext>
              </a:extLst>
            </p:cNvPr>
            <p:cNvSpPr/>
            <p:nvPr/>
          </p:nvSpPr>
          <p:spPr bwMode="auto">
            <a:xfrm>
              <a:off x="8070793" y="3511134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4" name="Triangle 1123">
              <a:extLst>
                <a:ext uri="{FF2B5EF4-FFF2-40B4-BE49-F238E27FC236}">
                  <a16:creationId xmlns:a16="http://schemas.microsoft.com/office/drawing/2014/main" id="{EEBE3716-A69F-D968-7D7D-47F2A0003F4C}"/>
                </a:ext>
              </a:extLst>
            </p:cNvPr>
            <p:cNvSpPr/>
            <p:nvPr/>
          </p:nvSpPr>
          <p:spPr bwMode="auto">
            <a:xfrm>
              <a:off x="8031766" y="3515003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5" name="Triangle 1124">
              <a:extLst>
                <a:ext uri="{FF2B5EF4-FFF2-40B4-BE49-F238E27FC236}">
                  <a16:creationId xmlns:a16="http://schemas.microsoft.com/office/drawing/2014/main" id="{3FDA45B0-01E7-F56F-EFAF-3CD1A0168216}"/>
                </a:ext>
              </a:extLst>
            </p:cNvPr>
            <p:cNvSpPr/>
            <p:nvPr/>
          </p:nvSpPr>
          <p:spPr bwMode="auto">
            <a:xfrm>
              <a:off x="8004781" y="3511134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6" name="Triangle 1125">
              <a:extLst>
                <a:ext uri="{FF2B5EF4-FFF2-40B4-BE49-F238E27FC236}">
                  <a16:creationId xmlns:a16="http://schemas.microsoft.com/office/drawing/2014/main" id="{257008BF-06B5-D886-6B56-CC9FE4798614}"/>
                </a:ext>
              </a:extLst>
            </p:cNvPr>
            <p:cNvSpPr/>
            <p:nvPr/>
          </p:nvSpPr>
          <p:spPr bwMode="auto">
            <a:xfrm>
              <a:off x="7961390" y="3504537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7" name="Triangle 1126">
              <a:extLst>
                <a:ext uri="{FF2B5EF4-FFF2-40B4-BE49-F238E27FC236}">
                  <a16:creationId xmlns:a16="http://schemas.microsoft.com/office/drawing/2014/main" id="{CDF506D2-82C2-FA5B-A97D-65337BC64421}"/>
                </a:ext>
              </a:extLst>
            </p:cNvPr>
            <p:cNvSpPr/>
            <p:nvPr/>
          </p:nvSpPr>
          <p:spPr bwMode="auto">
            <a:xfrm>
              <a:off x="8303916" y="357019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8" name="Triangle 1127">
              <a:extLst>
                <a:ext uri="{FF2B5EF4-FFF2-40B4-BE49-F238E27FC236}">
                  <a16:creationId xmlns:a16="http://schemas.microsoft.com/office/drawing/2014/main" id="{8FA781F8-3B7D-A46C-6E8F-0E4C5E45595E}"/>
                </a:ext>
              </a:extLst>
            </p:cNvPr>
            <p:cNvSpPr/>
            <p:nvPr/>
          </p:nvSpPr>
          <p:spPr bwMode="auto">
            <a:xfrm>
              <a:off x="8254819" y="356867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9" name="Triangle 1128">
              <a:extLst>
                <a:ext uri="{FF2B5EF4-FFF2-40B4-BE49-F238E27FC236}">
                  <a16:creationId xmlns:a16="http://schemas.microsoft.com/office/drawing/2014/main" id="{324BA790-154F-1742-0E4F-426BDBDB595A}"/>
                </a:ext>
              </a:extLst>
            </p:cNvPr>
            <p:cNvSpPr/>
            <p:nvPr/>
          </p:nvSpPr>
          <p:spPr bwMode="auto">
            <a:xfrm>
              <a:off x="8158837" y="351444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0" name="Triangle 1129">
              <a:extLst>
                <a:ext uri="{FF2B5EF4-FFF2-40B4-BE49-F238E27FC236}">
                  <a16:creationId xmlns:a16="http://schemas.microsoft.com/office/drawing/2014/main" id="{97F28B08-B348-999C-A80F-B9CF8AF2CA3C}"/>
                </a:ext>
              </a:extLst>
            </p:cNvPr>
            <p:cNvSpPr/>
            <p:nvPr/>
          </p:nvSpPr>
          <p:spPr bwMode="auto">
            <a:xfrm>
              <a:off x="8119835" y="351444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1" name="Triangle 1130">
              <a:extLst>
                <a:ext uri="{FF2B5EF4-FFF2-40B4-BE49-F238E27FC236}">
                  <a16:creationId xmlns:a16="http://schemas.microsoft.com/office/drawing/2014/main" id="{A7BFA0F9-9741-12BF-0405-3416E8A813B4}"/>
                </a:ext>
              </a:extLst>
            </p:cNvPr>
            <p:cNvSpPr/>
            <p:nvPr/>
          </p:nvSpPr>
          <p:spPr bwMode="auto">
            <a:xfrm>
              <a:off x="8212540" y="357019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2" name="Triangle 1131">
              <a:extLst>
                <a:ext uri="{FF2B5EF4-FFF2-40B4-BE49-F238E27FC236}">
                  <a16:creationId xmlns:a16="http://schemas.microsoft.com/office/drawing/2014/main" id="{E9D5C802-35F0-E78F-1319-6800C2B84CCA}"/>
                </a:ext>
              </a:extLst>
            </p:cNvPr>
            <p:cNvSpPr/>
            <p:nvPr/>
          </p:nvSpPr>
          <p:spPr bwMode="auto">
            <a:xfrm>
              <a:off x="8179782" y="356156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4" name="Triangle 1133">
              <a:extLst>
                <a:ext uri="{FF2B5EF4-FFF2-40B4-BE49-F238E27FC236}">
                  <a16:creationId xmlns:a16="http://schemas.microsoft.com/office/drawing/2014/main" id="{179D999D-DBB6-A7A2-E31D-34A4D3CFE7F3}"/>
                </a:ext>
              </a:extLst>
            </p:cNvPr>
            <p:cNvSpPr/>
            <p:nvPr/>
          </p:nvSpPr>
          <p:spPr bwMode="auto">
            <a:xfrm>
              <a:off x="7643972" y="3384055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5" name="Triangle 1134">
              <a:extLst>
                <a:ext uri="{FF2B5EF4-FFF2-40B4-BE49-F238E27FC236}">
                  <a16:creationId xmlns:a16="http://schemas.microsoft.com/office/drawing/2014/main" id="{1D935AAE-7098-A231-93F8-0BA16644C03D}"/>
                </a:ext>
              </a:extLst>
            </p:cNvPr>
            <p:cNvSpPr/>
            <p:nvPr/>
          </p:nvSpPr>
          <p:spPr bwMode="auto">
            <a:xfrm>
              <a:off x="7717892" y="3428558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6" name="Triangle 1135">
              <a:extLst>
                <a:ext uri="{FF2B5EF4-FFF2-40B4-BE49-F238E27FC236}">
                  <a16:creationId xmlns:a16="http://schemas.microsoft.com/office/drawing/2014/main" id="{A17CF9D1-7447-DF30-D426-3DAFB2CA5BB2}"/>
                </a:ext>
              </a:extLst>
            </p:cNvPr>
            <p:cNvSpPr/>
            <p:nvPr/>
          </p:nvSpPr>
          <p:spPr bwMode="auto">
            <a:xfrm>
              <a:off x="7680514" y="3402640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7" name="Triangle 1136">
              <a:extLst>
                <a:ext uri="{FF2B5EF4-FFF2-40B4-BE49-F238E27FC236}">
                  <a16:creationId xmlns:a16="http://schemas.microsoft.com/office/drawing/2014/main" id="{759C291C-A035-3EB7-662D-37BE8B9D7E36}"/>
                </a:ext>
              </a:extLst>
            </p:cNvPr>
            <p:cNvSpPr/>
            <p:nvPr/>
          </p:nvSpPr>
          <p:spPr bwMode="auto">
            <a:xfrm>
              <a:off x="7765189" y="3447603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8" name="Triangle 1137">
              <a:extLst>
                <a:ext uri="{FF2B5EF4-FFF2-40B4-BE49-F238E27FC236}">
                  <a16:creationId xmlns:a16="http://schemas.microsoft.com/office/drawing/2014/main" id="{887EDCC5-4E92-7297-7B6F-C0A09A202D88}"/>
                </a:ext>
              </a:extLst>
            </p:cNvPr>
            <p:cNvSpPr/>
            <p:nvPr/>
          </p:nvSpPr>
          <p:spPr bwMode="auto">
            <a:xfrm>
              <a:off x="7842875" y="3475214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9" name="Triangle 1138">
              <a:extLst>
                <a:ext uri="{FF2B5EF4-FFF2-40B4-BE49-F238E27FC236}">
                  <a16:creationId xmlns:a16="http://schemas.microsoft.com/office/drawing/2014/main" id="{6C3231E3-D996-1428-AA28-C6A09FF0A875}"/>
                </a:ext>
              </a:extLst>
            </p:cNvPr>
            <p:cNvSpPr/>
            <p:nvPr/>
          </p:nvSpPr>
          <p:spPr bwMode="auto">
            <a:xfrm>
              <a:off x="7802567" y="3463217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1" name="Triangle 1140">
              <a:extLst>
                <a:ext uri="{FF2B5EF4-FFF2-40B4-BE49-F238E27FC236}">
                  <a16:creationId xmlns:a16="http://schemas.microsoft.com/office/drawing/2014/main" id="{79FB898A-6853-D0DB-86B0-1855A4ACEC86}"/>
                </a:ext>
              </a:extLst>
            </p:cNvPr>
            <p:cNvSpPr/>
            <p:nvPr/>
          </p:nvSpPr>
          <p:spPr bwMode="auto">
            <a:xfrm>
              <a:off x="8579833" y="356765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2" name="Triangle 1141">
              <a:extLst>
                <a:ext uri="{FF2B5EF4-FFF2-40B4-BE49-F238E27FC236}">
                  <a16:creationId xmlns:a16="http://schemas.microsoft.com/office/drawing/2014/main" id="{28ADB46F-BD47-7B1B-6DFF-D349D2D1A6F6}"/>
                </a:ext>
              </a:extLst>
            </p:cNvPr>
            <p:cNvSpPr/>
            <p:nvPr/>
          </p:nvSpPr>
          <p:spPr bwMode="auto">
            <a:xfrm>
              <a:off x="8616060" y="356765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3" name="Triangle 1142">
              <a:extLst>
                <a:ext uri="{FF2B5EF4-FFF2-40B4-BE49-F238E27FC236}">
                  <a16:creationId xmlns:a16="http://schemas.microsoft.com/office/drawing/2014/main" id="{B8F745E6-6495-48CD-5BBF-543AA1F97BBF}"/>
                </a:ext>
              </a:extLst>
            </p:cNvPr>
            <p:cNvSpPr/>
            <p:nvPr/>
          </p:nvSpPr>
          <p:spPr bwMode="auto">
            <a:xfrm>
              <a:off x="8655703" y="356765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4" name="Triangle 1143">
              <a:extLst>
                <a:ext uri="{FF2B5EF4-FFF2-40B4-BE49-F238E27FC236}">
                  <a16:creationId xmlns:a16="http://schemas.microsoft.com/office/drawing/2014/main" id="{A15402BE-7536-D850-0651-2DF4414A60C2}"/>
                </a:ext>
              </a:extLst>
            </p:cNvPr>
            <p:cNvSpPr/>
            <p:nvPr/>
          </p:nvSpPr>
          <p:spPr bwMode="auto">
            <a:xfrm>
              <a:off x="8697455" y="356765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5" name="Triangle 1144">
              <a:extLst>
                <a:ext uri="{FF2B5EF4-FFF2-40B4-BE49-F238E27FC236}">
                  <a16:creationId xmlns:a16="http://schemas.microsoft.com/office/drawing/2014/main" id="{17DE3A9C-9EA3-C17F-033B-B3C9CC27E774}"/>
                </a:ext>
              </a:extLst>
            </p:cNvPr>
            <p:cNvSpPr/>
            <p:nvPr/>
          </p:nvSpPr>
          <p:spPr bwMode="auto">
            <a:xfrm>
              <a:off x="8737531" y="356765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6" name="Triangle 1145">
              <a:extLst>
                <a:ext uri="{FF2B5EF4-FFF2-40B4-BE49-F238E27FC236}">
                  <a16:creationId xmlns:a16="http://schemas.microsoft.com/office/drawing/2014/main" id="{28B6BFFE-8914-0477-364F-93644C1B1468}"/>
                </a:ext>
              </a:extLst>
            </p:cNvPr>
            <p:cNvSpPr/>
            <p:nvPr/>
          </p:nvSpPr>
          <p:spPr bwMode="auto">
            <a:xfrm>
              <a:off x="8786355" y="3567656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7" name="Triangle 1146">
              <a:extLst>
                <a:ext uri="{FF2B5EF4-FFF2-40B4-BE49-F238E27FC236}">
                  <a16:creationId xmlns:a16="http://schemas.microsoft.com/office/drawing/2014/main" id="{0886A664-6730-9E9B-7D94-B32C8F04BFBF}"/>
                </a:ext>
              </a:extLst>
            </p:cNvPr>
            <p:cNvSpPr/>
            <p:nvPr/>
          </p:nvSpPr>
          <p:spPr bwMode="auto">
            <a:xfrm>
              <a:off x="8894072" y="3568545"/>
              <a:ext cx="82296" cy="64008"/>
            </a:xfrm>
            <a:prstGeom prst="triangle">
              <a:avLst/>
            </a:prstGeom>
            <a:noFill/>
            <a:ln w="19050">
              <a:solidFill>
                <a:srgbClr val="01587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2" name="Group 1231">
            <a:extLst>
              <a:ext uri="{FF2B5EF4-FFF2-40B4-BE49-F238E27FC236}">
                <a16:creationId xmlns:a16="http://schemas.microsoft.com/office/drawing/2014/main" id="{7EA0E744-0FDE-12EA-5483-8177C6FAF70F}"/>
              </a:ext>
            </a:extLst>
          </p:cNvPr>
          <p:cNvGrpSpPr/>
          <p:nvPr/>
        </p:nvGrpSpPr>
        <p:grpSpPr>
          <a:xfrm>
            <a:off x="2946003" y="1975121"/>
            <a:ext cx="5778499" cy="2014754"/>
            <a:chOff x="2946003" y="1975121"/>
            <a:chExt cx="5778499" cy="2014754"/>
          </a:xfrm>
        </p:grpSpPr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B5A293FD-DB60-B9AA-C827-ED68F6D24E10}"/>
                </a:ext>
              </a:extLst>
            </p:cNvPr>
            <p:cNvSpPr/>
            <p:nvPr/>
          </p:nvSpPr>
          <p:spPr bwMode="auto">
            <a:xfrm>
              <a:off x="3581957" y="2099239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3CC4CC10-58CF-EB5A-7947-11A6E9BCE185}"/>
                </a:ext>
              </a:extLst>
            </p:cNvPr>
            <p:cNvSpPr/>
            <p:nvPr/>
          </p:nvSpPr>
          <p:spPr bwMode="auto">
            <a:xfrm>
              <a:off x="2946003" y="197512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E68DB50E-4239-4621-3A68-1E697F0026BA}"/>
                </a:ext>
              </a:extLst>
            </p:cNvPr>
            <p:cNvSpPr/>
            <p:nvPr/>
          </p:nvSpPr>
          <p:spPr bwMode="auto">
            <a:xfrm>
              <a:off x="3791883" y="2176909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B4657448-8756-7B63-1299-5CEAE8792A0F}"/>
                </a:ext>
              </a:extLst>
            </p:cNvPr>
            <p:cNvSpPr/>
            <p:nvPr/>
          </p:nvSpPr>
          <p:spPr bwMode="auto">
            <a:xfrm>
              <a:off x="4130728" y="234612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C528512C-8A8D-DF8F-AF1A-C8630455522C}"/>
                </a:ext>
              </a:extLst>
            </p:cNvPr>
            <p:cNvSpPr/>
            <p:nvPr/>
          </p:nvSpPr>
          <p:spPr bwMode="auto">
            <a:xfrm>
              <a:off x="4276504" y="244284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0F8AEE44-A4B5-A775-A989-7AE33E0246DA}"/>
                </a:ext>
              </a:extLst>
            </p:cNvPr>
            <p:cNvSpPr/>
            <p:nvPr/>
          </p:nvSpPr>
          <p:spPr bwMode="auto">
            <a:xfrm>
              <a:off x="5433047" y="297015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84B40730-F432-5452-6AD0-1596128FA88C}"/>
                </a:ext>
              </a:extLst>
            </p:cNvPr>
            <p:cNvSpPr/>
            <p:nvPr/>
          </p:nvSpPr>
          <p:spPr bwMode="auto">
            <a:xfrm>
              <a:off x="5156908" y="274621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4CBAB155-D3E7-5515-262E-9991CF576C12}"/>
                </a:ext>
              </a:extLst>
            </p:cNvPr>
            <p:cNvSpPr/>
            <p:nvPr/>
          </p:nvSpPr>
          <p:spPr bwMode="auto">
            <a:xfrm>
              <a:off x="5828345" y="3131485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089C3230-10C0-E310-55A5-C7ADFBFDA9D1}"/>
                </a:ext>
              </a:extLst>
            </p:cNvPr>
            <p:cNvSpPr/>
            <p:nvPr/>
          </p:nvSpPr>
          <p:spPr bwMode="auto">
            <a:xfrm>
              <a:off x="6128119" y="3279459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EFC7484F-CE03-0D9F-D32B-56117EF7B5E1}"/>
                </a:ext>
              </a:extLst>
            </p:cNvPr>
            <p:cNvSpPr/>
            <p:nvPr/>
          </p:nvSpPr>
          <p:spPr bwMode="auto">
            <a:xfrm>
              <a:off x="6232369" y="332515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B99561E9-DCF3-0B05-9DD6-3BFD9B5250DB}"/>
                </a:ext>
              </a:extLst>
            </p:cNvPr>
            <p:cNvSpPr/>
            <p:nvPr/>
          </p:nvSpPr>
          <p:spPr bwMode="auto">
            <a:xfrm>
              <a:off x="6563815" y="338374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05B7170F-DC5D-2F99-31BE-CAA99AE39639}"/>
                </a:ext>
              </a:extLst>
            </p:cNvPr>
            <p:cNvSpPr/>
            <p:nvPr/>
          </p:nvSpPr>
          <p:spPr bwMode="auto">
            <a:xfrm>
              <a:off x="6652485" y="3402938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A35A62C1-17D2-ED49-C1D4-2989616C3605}"/>
                </a:ext>
              </a:extLst>
            </p:cNvPr>
            <p:cNvSpPr/>
            <p:nvPr/>
          </p:nvSpPr>
          <p:spPr bwMode="auto">
            <a:xfrm>
              <a:off x="6692496" y="341705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2F60E705-8EE1-F7DC-E859-6D964983CDCF}"/>
                </a:ext>
              </a:extLst>
            </p:cNvPr>
            <p:cNvSpPr/>
            <p:nvPr/>
          </p:nvSpPr>
          <p:spPr bwMode="auto">
            <a:xfrm>
              <a:off x="6735719" y="3430783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BDA55F28-0F95-7E95-FE29-0CF21C543628}"/>
                </a:ext>
              </a:extLst>
            </p:cNvPr>
            <p:cNvSpPr/>
            <p:nvPr/>
          </p:nvSpPr>
          <p:spPr bwMode="auto">
            <a:xfrm>
              <a:off x="6775243" y="344167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E9A1332F-F6C7-555E-2019-12BFCD5E6057}"/>
                </a:ext>
              </a:extLst>
            </p:cNvPr>
            <p:cNvSpPr/>
            <p:nvPr/>
          </p:nvSpPr>
          <p:spPr bwMode="auto">
            <a:xfrm>
              <a:off x="6812254" y="344496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CCD9CDE1-27EB-B232-8AD6-1194C699B767}"/>
                </a:ext>
              </a:extLst>
            </p:cNvPr>
            <p:cNvSpPr/>
            <p:nvPr/>
          </p:nvSpPr>
          <p:spPr bwMode="auto">
            <a:xfrm>
              <a:off x="6851614" y="345092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1F7ADF39-B241-9C76-A94C-B34CAE05C768}"/>
                </a:ext>
              </a:extLst>
            </p:cNvPr>
            <p:cNvSpPr/>
            <p:nvPr/>
          </p:nvSpPr>
          <p:spPr bwMode="auto">
            <a:xfrm>
              <a:off x="6887279" y="345361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FE833F40-C1FF-72A2-E240-E95A796B7C80}"/>
                </a:ext>
              </a:extLst>
            </p:cNvPr>
            <p:cNvSpPr/>
            <p:nvPr/>
          </p:nvSpPr>
          <p:spPr bwMode="auto">
            <a:xfrm>
              <a:off x="6928755" y="345982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8D061358-0F01-8FAB-3A4C-13577501CC3E}"/>
                </a:ext>
              </a:extLst>
            </p:cNvPr>
            <p:cNvSpPr/>
            <p:nvPr/>
          </p:nvSpPr>
          <p:spPr bwMode="auto">
            <a:xfrm>
              <a:off x="6972075" y="347474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29FF81CC-93B0-A83C-B14D-A3DEE2B58CBE}"/>
                </a:ext>
              </a:extLst>
            </p:cNvPr>
            <p:cNvSpPr/>
            <p:nvPr/>
          </p:nvSpPr>
          <p:spPr bwMode="auto">
            <a:xfrm>
              <a:off x="7008075" y="349099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6D83D9E9-5981-7A70-698F-F37941986D2A}"/>
                </a:ext>
              </a:extLst>
            </p:cNvPr>
            <p:cNvSpPr/>
            <p:nvPr/>
          </p:nvSpPr>
          <p:spPr bwMode="auto">
            <a:xfrm>
              <a:off x="7053058" y="351444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CF90555C-7115-6004-40B0-6E20F068EDE9}"/>
                </a:ext>
              </a:extLst>
            </p:cNvPr>
            <p:cNvSpPr/>
            <p:nvPr/>
          </p:nvSpPr>
          <p:spPr bwMode="auto">
            <a:xfrm>
              <a:off x="7091707" y="3545363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26BAE093-B157-7B49-BA07-79B4BC9C7F71}"/>
                </a:ext>
              </a:extLst>
            </p:cNvPr>
            <p:cNvSpPr/>
            <p:nvPr/>
          </p:nvSpPr>
          <p:spPr bwMode="auto">
            <a:xfrm>
              <a:off x="7128634" y="356050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C6561549-CEEB-AD0A-FB90-39303E54C93F}"/>
                </a:ext>
              </a:extLst>
            </p:cNvPr>
            <p:cNvSpPr/>
            <p:nvPr/>
          </p:nvSpPr>
          <p:spPr bwMode="auto">
            <a:xfrm>
              <a:off x="7163028" y="356765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1E083669-2432-2B0B-5B0A-8FE065A97A03}"/>
                </a:ext>
              </a:extLst>
            </p:cNvPr>
            <p:cNvSpPr/>
            <p:nvPr/>
          </p:nvSpPr>
          <p:spPr bwMode="auto">
            <a:xfrm>
              <a:off x="7204967" y="357397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148CEA2D-D0E9-52D5-DFCA-4ACA9E49F141}"/>
                </a:ext>
              </a:extLst>
            </p:cNvPr>
            <p:cNvSpPr/>
            <p:nvPr/>
          </p:nvSpPr>
          <p:spPr bwMode="auto">
            <a:xfrm>
              <a:off x="7243450" y="3574705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BDDC63DC-E746-0A34-1307-B727A6829F57}"/>
                </a:ext>
              </a:extLst>
            </p:cNvPr>
            <p:cNvSpPr/>
            <p:nvPr/>
          </p:nvSpPr>
          <p:spPr bwMode="auto">
            <a:xfrm>
              <a:off x="7283589" y="357833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AF25D5A5-F90F-4ED9-8E49-7ABDB1E1D237}"/>
                </a:ext>
              </a:extLst>
            </p:cNvPr>
            <p:cNvSpPr/>
            <p:nvPr/>
          </p:nvSpPr>
          <p:spPr bwMode="auto">
            <a:xfrm>
              <a:off x="7322072" y="359086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C7B3D86E-56AC-FF29-A12F-46E4634D82AE}"/>
                </a:ext>
              </a:extLst>
            </p:cNvPr>
            <p:cNvSpPr/>
            <p:nvPr/>
          </p:nvSpPr>
          <p:spPr bwMode="auto">
            <a:xfrm>
              <a:off x="7362680" y="359871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5A427CA0-F30F-9ECF-A09D-8B8F62630739}"/>
                </a:ext>
              </a:extLst>
            </p:cNvPr>
            <p:cNvSpPr/>
            <p:nvPr/>
          </p:nvSpPr>
          <p:spPr bwMode="auto">
            <a:xfrm>
              <a:off x="7398396" y="360159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4570C5A9-9174-50F8-D2E2-A90FD2726ECF}"/>
                </a:ext>
              </a:extLst>
            </p:cNvPr>
            <p:cNvSpPr/>
            <p:nvPr/>
          </p:nvSpPr>
          <p:spPr bwMode="auto">
            <a:xfrm>
              <a:off x="7438865" y="360520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C6226CB2-F4C0-5899-C626-94A0BFCA845D}"/>
                </a:ext>
              </a:extLst>
            </p:cNvPr>
            <p:cNvSpPr/>
            <p:nvPr/>
          </p:nvSpPr>
          <p:spPr bwMode="auto">
            <a:xfrm>
              <a:off x="7468514" y="3606602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16F23050-34BC-B142-F87F-30DFDD56CC24}"/>
                </a:ext>
              </a:extLst>
            </p:cNvPr>
            <p:cNvSpPr/>
            <p:nvPr/>
          </p:nvSpPr>
          <p:spPr bwMode="auto">
            <a:xfrm>
              <a:off x="7500190" y="3607138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820BF244-76E1-B28C-3553-518E0ADFFF61}"/>
                </a:ext>
              </a:extLst>
            </p:cNvPr>
            <p:cNvSpPr/>
            <p:nvPr/>
          </p:nvSpPr>
          <p:spPr bwMode="auto">
            <a:xfrm>
              <a:off x="7541446" y="360420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78FEDBF4-3930-35AD-4004-1D06AFB76A04}"/>
                </a:ext>
              </a:extLst>
            </p:cNvPr>
            <p:cNvSpPr/>
            <p:nvPr/>
          </p:nvSpPr>
          <p:spPr bwMode="auto">
            <a:xfrm>
              <a:off x="7596774" y="3614205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911A3D1B-F38D-0ACA-BF3F-B89E7BD55196}"/>
                </a:ext>
              </a:extLst>
            </p:cNvPr>
            <p:cNvSpPr/>
            <p:nvPr/>
          </p:nvSpPr>
          <p:spPr bwMode="auto">
            <a:xfrm>
              <a:off x="7630847" y="3636038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B53E2A1A-9410-9BBF-C7FD-EC9801D68B2E}"/>
                </a:ext>
              </a:extLst>
            </p:cNvPr>
            <p:cNvSpPr/>
            <p:nvPr/>
          </p:nvSpPr>
          <p:spPr bwMode="auto">
            <a:xfrm>
              <a:off x="7658567" y="3649231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06C68CA6-626A-3D8C-F9D0-1A3180E99A42}"/>
                </a:ext>
              </a:extLst>
            </p:cNvPr>
            <p:cNvSpPr/>
            <p:nvPr/>
          </p:nvSpPr>
          <p:spPr bwMode="auto">
            <a:xfrm>
              <a:off x="7696224" y="365699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18790EC9-66A2-3D89-2192-B4E0826B2A57}"/>
                </a:ext>
              </a:extLst>
            </p:cNvPr>
            <p:cNvSpPr/>
            <p:nvPr/>
          </p:nvSpPr>
          <p:spPr bwMode="auto">
            <a:xfrm>
              <a:off x="7733441" y="367781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48AA6EE8-951F-E9C8-2771-5D776615979E}"/>
                </a:ext>
              </a:extLst>
            </p:cNvPr>
            <p:cNvSpPr/>
            <p:nvPr/>
          </p:nvSpPr>
          <p:spPr bwMode="auto">
            <a:xfrm>
              <a:off x="7769979" y="3732172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BDF90112-39D1-48CE-6860-8786280640D0}"/>
                </a:ext>
              </a:extLst>
            </p:cNvPr>
            <p:cNvSpPr/>
            <p:nvPr/>
          </p:nvSpPr>
          <p:spPr bwMode="auto">
            <a:xfrm>
              <a:off x="7793165" y="3758156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4930BDCC-08D3-FFD3-D1BB-8D6FBD0D97C7}"/>
                </a:ext>
              </a:extLst>
            </p:cNvPr>
            <p:cNvSpPr/>
            <p:nvPr/>
          </p:nvSpPr>
          <p:spPr bwMode="auto">
            <a:xfrm>
              <a:off x="7815835" y="3776733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40DCBE69-4031-550A-61E3-E97BF778F989}"/>
                </a:ext>
              </a:extLst>
            </p:cNvPr>
            <p:cNvSpPr/>
            <p:nvPr/>
          </p:nvSpPr>
          <p:spPr bwMode="auto">
            <a:xfrm>
              <a:off x="7845990" y="3791319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9266C04F-C12C-4761-B576-08316A8EC646}"/>
                </a:ext>
              </a:extLst>
            </p:cNvPr>
            <p:cNvSpPr/>
            <p:nvPr/>
          </p:nvSpPr>
          <p:spPr bwMode="auto">
            <a:xfrm>
              <a:off x="7879321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62B35798-DF29-516F-E5D3-E1E3F031D02F}"/>
                </a:ext>
              </a:extLst>
            </p:cNvPr>
            <p:cNvSpPr/>
            <p:nvPr/>
          </p:nvSpPr>
          <p:spPr bwMode="auto">
            <a:xfrm>
              <a:off x="7909465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85B907E6-59F7-356F-6D06-3655DBE6D54A}"/>
                </a:ext>
              </a:extLst>
            </p:cNvPr>
            <p:cNvSpPr/>
            <p:nvPr/>
          </p:nvSpPr>
          <p:spPr bwMode="auto">
            <a:xfrm>
              <a:off x="7935369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455E98FA-ED73-A25F-47DC-1CEBA36E823A}"/>
                </a:ext>
              </a:extLst>
            </p:cNvPr>
            <p:cNvSpPr/>
            <p:nvPr/>
          </p:nvSpPr>
          <p:spPr bwMode="auto">
            <a:xfrm>
              <a:off x="7960233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C5F42D70-5A60-E3C2-3A13-FB29899DC723}"/>
                </a:ext>
              </a:extLst>
            </p:cNvPr>
            <p:cNvSpPr/>
            <p:nvPr/>
          </p:nvSpPr>
          <p:spPr bwMode="auto">
            <a:xfrm>
              <a:off x="7984365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FAA48D9B-3A5C-180E-C336-3D382B1C86D4}"/>
                </a:ext>
              </a:extLst>
            </p:cNvPr>
            <p:cNvSpPr/>
            <p:nvPr/>
          </p:nvSpPr>
          <p:spPr bwMode="auto">
            <a:xfrm>
              <a:off x="8009878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315A3C90-BD2B-8BDE-FA37-648E23F6B146}"/>
                </a:ext>
              </a:extLst>
            </p:cNvPr>
            <p:cNvSpPr/>
            <p:nvPr/>
          </p:nvSpPr>
          <p:spPr bwMode="auto">
            <a:xfrm>
              <a:off x="8040022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99133A35-9B90-9961-A127-64B952670533}"/>
                </a:ext>
              </a:extLst>
            </p:cNvPr>
            <p:cNvSpPr/>
            <p:nvPr/>
          </p:nvSpPr>
          <p:spPr bwMode="auto">
            <a:xfrm>
              <a:off x="8065926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582B0A46-4698-1AE5-65F4-F4BB2ACCB616}"/>
                </a:ext>
              </a:extLst>
            </p:cNvPr>
            <p:cNvSpPr/>
            <p:nvPr/>
          </p:nvSpPr>
          <p:spPr bwMode="auto">
            <a:xfrm>
              <a:off x="8090790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9735FB02-4325-5480-1FF4-E20B52A7234E}"/>
                </a:ext>
              </a:extLst>
            </p:cNvPr>
            <p:cNvSpPr/>
            <p:nvPr/>
          </p:nvSpPr>
          <p:spPr bwMode="auto">
            <a:xfrm>
              <a:off x="8114922" y="3787360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B2B88C96-15A6-3AD0-5D39-E7B4251977D5}"/>
                </a:ext>
              </a:extLst>
            </p:cNvPr>
            <p:cNvSpPr/>
            <p:nvPr/>
          </p:nvSpPr>
          <p:spPr bwMode="auto">
            <a:xfrm>
              <a:off x="8144156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B35B9D5D-000D-D28D-A479-ABFB8D17FD58}"/>
                </a:ext>
              </a:extLst>
            </p:cNvPr>
            <p:cNvSpPr/>
            <p:nvPr/>
          </p:nvSpPr>
          <p:spPr bwMode="auto">
            <a:xfrm>
              <a:off x="8174300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323EB6CB-D0D6-5835-55AB-94E112839479}"/>
                </a:ext>
              </a:extLst>
            </p:cNvPr>
            <p:cNvSpPr/>
            <p:nvPr/>
          </p:nvSpPr>
          <p:spPr bwMode="auto">
            <a:xfrm>
              <a:off x="8200204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6" name="Oval 1205">
              <a:extLst>
                <a:ext uri="{FF2B5EF4-FFF2-40B4-BE49-F238E27FC236}">
                  <a16:creationId xmlns:a16="http://schemas.microsoft.com/office/drawing/2014/main" id="{90472522-BCC0-9067-641C-2C04CF18EAFB}"/>
                </a:ext>
              </a:extLst>
            </p:cNvPr>
            <p:cNvSpPr/>
            <p:nvPr/>
          </p:nvSpPr>
          <p:spPr bwMode="auto">
            <a:xfrm>
              <a:off x="8225068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7" name="Oval 1206">
              <a:extLst>
                <a:ext uri="{FF2B5EF4-FFF2-40B4-BE49-F238E27FC236}">
                  <a16:creationId xmlns:a16="http://schemas.microsoft.com/office/drawing/2014/main" id="{70222C36-5372-62AE-B45D-1916AC6801F8}"/>
                </a:ext>
              </a:extLst>
            </p:cNvPr>
            <p:cNvSpPr/>
            <p:nvPr/>
          </p:nvSpPr>
          <p:spPr bwMode="auto">
            <a:xfrm>
              <a:off x="8249200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BA25F73D-7D0A-C0B6-FD38-F9AE61E1FC1F}"/>
                </a:ext>
              </a:extLst>
            </p:cNvPr>
            <p:cNvSpPr/>
            <p:nvPr/>
          </p:nvSpPr>
          <p:spPr bwMode="auto">
            <a:xfrm>
              <a:off x="8274713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9" name="Oval 1208">
              <a:extLst>
                <a:ext uri="{FF2B5EF4-FFF2-40B4-BE49-F238E27FC236}">
                  <a16:creationId xmlns:a16="http://schemas.microsoft.com/office/drawing/2014/main" id="{C10BA394-B8A3-0EF5-B40D-BED237B61012}"/>
                </a:ext>
              </a:extLst>
            </p:cNvPr>
            <p:cNvSpPr/>
            <p:nvPr/>
          </p:nvSpPr>
          <p:spPr bwMode="auto">
            <a:xfrm>
              <a:off x="8304857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0" name="Oval 1209">
              <a:extLst>
                <a:ext uri="{FF2B5EF4-FFF2-40B4-BE49-F238E27FC236}">
                  <a16:creationId xmlns:a16="http://schemas.microsoft.com/office/drawing/2014/main" id="{5981D294-F666-3BBE-25CB-1A1719B2873A}"/>
                </a:ext>
              </a:extLst>
            </p:cNvPr>
            <p:cNvSpPr/>
            <p:nvPr/>
          </p:nvSpPr>
          <p:spPr bwMode="auto">
            <a:xfrm>
              <a:off x="8330761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1" name="Oval 1210">
              <a:extLst>
                <a:ext uri="{FF2B5EF4-FFF2-40B4-BE49-F238E27FC236}">
                  <a16:creationId xmlns:a16="http://schemas.microsoft.com/office/drawing/2014/main" id="{D6E9115D-1D9C-BD7B-2493-4A35F3F30E7C}"/>
                </a:ext>
              </a:extLst>
            </p:cNvPr>
            <p:cNvSpPr/>
            <p:nvPr/>
          </p:nvSpPr>
          <p:spPr bwMode="auto">
            <a:xfrm>
              <a:off x="8355625" y="3787574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3" name="Oval 1212">
              <a:extLst>
                <a:ext uri="{FF2B5EF4-FFF2-40B4-BE49-F238E27FC236}">
                  <a16:creationId xmlns:a16="http://schemas.microsoft.com/office/drawing/2014/main" id="{E3AFF2AD-4CFD-900D-4B7C-FD71615D6757}"/>
                </a:ext>
              </a:extLst>
            </p:cNvPr>
            <p:cNvSpPr/>
            <p:nvPr/>
          </p:nvSpPr>
          <p:spPr bwMode="auto">
            <a:xfrm>
              <a:off x="8453475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03DC6EB4-7555-839C-13E8-7A13BA3F6737}"/>
                </a:ext>
              </a:extLst>
            </p:cNvPr>
            <p:cNvSpPr/>
            <p:nvPr/>
          </p:nvSpPr>
          <p:spPr bwMode="auto">
            <a:xfrm>
              <a:off x="8483619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EF4409C7-6280-F1C4-2D3E-C3EB8D065DCD}"/>
                </a:ext>
              </a:extLst>
            </p:cNvPr>
            <p:cNvSpPr/>
            <p:nvPr/>
          </p:nvSpPr>
          <p:spPr bwMode="auto">
            <a:xfrm>
              <a:off x="8509523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6" name="Oval 1215">
              <a:extLst>
                <a:ext uri="{FF2B5EF4-FFF2-40B4-BE49-F238E27FC236}">
                  <a16:creationId xmlns:a16="http://schemas.microsoft.com/office/drawing/2014/main" id="{92F181C1-2DEB-DC72-E723-34DF05102395}"/>
                </a:ext>
              </a:extLst>
            </p:cNvPr>
            <p:cNvSpPr/>
            <p:nvPr/>
          </p:nvSpPr>
          <p:spPr bwMode="auto">
            <a:xfrm>
              <a:off x="8534387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7" name="Oval 1216">
              <a:extLst>
                <a:ext uri="{FF2B5EF4-FFF2-40B4-BE49-F238E27FC236}">
                  <a16:creationId xmlns:a16="http://schemas.microsoft.com/office/drawing/2014/main" id="{4D200F34-3537-3BDA-354F-0F3F6A62A4A4}"/>
                </a:ext>
              </a:extLst>
            </p:cNvPr>
            <p:cNvSpPr/>
            <p:nvPr/>
          </p:nvSpPr>
          <p:spPr bwMode="auto">
            <a:xfrm>
              <a:off x="8558519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8" name="Oval 1217">
              <a:extLst>
                <a:ext uri="{FF2B5EF4-FFF2-40B4-BE49-F238E27FC236}">
                  <a16:creationId xmlns:a16="http://schemas.microsoft.com/office/drawing/2014/main" id="{9B904789-F133-1BCB-ED92-1D5BA14DE20A}"/>
                </a:ext>
              </a:extLst>
            </p:cNvPr>
            <p:cNvSpPr/>
            <p:nvPr/>
          </p:nvSpPr>
          <p:spPr bwMode="auto">
            <a:xfrm>
              <a:off x="8584032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91EA023B-7700-74AB-7364-783FD906F032}"/>
                </a:ext>
              </a:extLst>
            </p:cNvPr>
            <p:cNvSpPr/>
            <p:nvPr/>
          </p:nvSpPr>
          <p:spPr bwMode="auto">
            <a:xfrm>
              <a:off x="8614176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D00070E0-3C1B-9FD7-7E1E-8FEB5464928E}"/>
                </a:ext>
              </a:extLst>
            </p:cNvPr>
            <p:cNvSpPr/>
            <p:nvPr/>
          </p:nvSpPr>
          <p:spPr bwMode="auto">
            <a:xfrm>
              <a:off x="8640080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29ABC1BD-AA6F-F89A-8565-3E3CCA73A56A}"/>
                </a:ext>
              </a:extLst>
            </p:cNvPr>
            <p:cNvSpPr/>
            <p:nvPr/>
          </p:nvSpPr>
          <p:spPr bwMode="auto">
            <a:xfrm>
              <a:off x="8664944" y="3930317"/>
              <a:ext cx="59558" cy="59558"/>
            </a:xfrm>
            <a:prstGeom prst="ellipse">
              <a:avLst/>
            </a:prstGeom>
            <a:solidFill>
              <a:srgbClr val="E1471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 Box 15">
            <a:extLst>
              <a:ext uri="{FF2B5EF4-FFF2-40B4-BE49-F238E27FC236}">
                <a16:creationId xmlns:a16="http://schemas.microsoft.com/office/drawing/2014/main" id="{BFAB81B4-86F1-3FE9-960A-77890E06D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68819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Clarke. ASCO GU 2023. Abstr LBA16. Saad. Lancet Oncol. 2023;24:1094.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9915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PFS per BIRC Subgroup Analyses (PFS ITT Population)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52399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PFS per BIRC in Prespecified Subgroups*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218406"/>
            <a:ext cx="11413764" cy="624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99092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Interim OS (ITT Population)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67328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Interim OS in Prespecified Subgroups*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14400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 of Treatment-emergent AEs (Safety Population)*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3211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29" name="Freeform: Shape 46228">
            <a:extLst>
              <a:ext uri="{FF2B5EF4-FFF2-40B4-BE49-F238E27FC236}">
                <a16:creationId xmlns:a16="http://schemas.microsoft.com/office/drawing/2014/main" id="{ADA0C58F-3261-7005-985E-517EC2FAF32F}"/>
              </a:ext>
            </a:extLst>
          </p:cNvPr>
          <p:cNvSpPr/>
          <p:nvPr/>
        </p:nvSpPr>
        <p:spPr>
          <a:xfrm>
            <a:off x="6934303" y="4435061"/>
            <a:ext cx="3506126" cy="1435383"/>
          </a:xfrm>
          <a:custGeom>
            <a:avLst/>
            <a:gdLst>
              <a:gd name="connsiteX0" fmla="*/ 0 w 3506126"/>
              <a:gd name="connsiteY0" fmla="*/ 0 h 1435383"/>
              <a:gd name="connsiteX1" fmla="*/ 3506126 w 3506126"/>
              <a:gd name="connsiteY1" fmla="*/ 0 h 1435383"/>
              <a:gd name="connsiteX2" fmla="*/ 3506126 w 3506126"/>
              <a:gd name="connsiteY2" fmla="*/ 1435383 h 143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6126" h="1435383">
                <a:moveTo>
                  <a:pt x="0" y="0"/>
                </a:moveTo>
                <a:lnTo>
                  <a:pt x="3506126" y="0"/>
                </a:lnTo>
                <a:lnTo>
                  <a:pt x="3506126" y="1435383"/>
                </a:lnTo>
              </a:path>
            </a:pathLst>
          </a:custGeom>
          <a:noFill/>
          <a:ln w="28575" cap="flat">
            <a:solidFill>
              <a:srgbClr val="B3B3B3"/>
            </a:solidFill>
            <a:prstDash val="sysDash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248" name="Freeform: Shape 46247">
            <a:extLst>
              <a:ext uri="{FF2B5EF4-FFF2-40B4-BE49-F238E27FC236}">
                <a16:creationId xmlns:a16="http://schemas.microsoft.com/office/drawing/2014/main" id="{A6080D94-15DB-D1E0-E308-C299C80F6B67}"/>
              </a:ext>
            </a:extLst>
          </p:cNvPr>
          <p:cNvSpPr/>
          <p:nvPr/>
        </p:nvSpPr>
        <p:spPr>
          <a:xfrm>
            <a:off x="10440428" y="4435061"/>
            <a:ext cx="305989" cy="1435383"/>
          </a:xfrm>
          <a:custGeom>
            <a:avLst/>
            <a:gdLst>
              <a:gd name="connsiteX0" fmla="*/ 0 w 3506126"/>
              <a:gd name="connsiteY0" fmla="*/ 0 h 1435383"/>
              <a:gd name="connsiteX1" fmla="*/ 3506126 w 3506126"/>
              <a:gd name="connsiteY1" fmla="*/ 0 h 1435383"/>
              <a:gd name="connsiteX2" fmla="*/ 3506126 w 3506126"/>
              <a:gd name="connsiteY2" fmla="*/ 1435383 h 143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6126" h="1435383">
                <a:moveTo>
                  <a:pt x="0" y="0"/>
                </a:moveTo>
                <a:lnTo>
                  <a:pt x="3506126" y="0"/>
                </a:lnTo>
                <a:lnTo>
                  <a:pt x="3506126" y="1435383"/>
                </a:lnTo>
              </a:path>
            </a:pathLst>
          </a:custGeom>
          <a:noFill/>
          <a:ln w="28575" cap="flat">
            <a:solidFill>
              <a:srgbClr val="B3B3B3"/>
            </a:solidFill>
            <a:prstDash val="sysDash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33F22C4-763B-49A7-9CF7-DAEC5F28A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PROpel: OS by HRR Status</a:t>
            </a:r>
            <a:endParaRPr lang="en-US" altLang="en-US" dirty="0"/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AFACDF70-9F7A-E439-B883-C5E85D510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84483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Saad. Lancet Oncol. 2023;24:1094.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D0C32-7FBC-AB04-8E63-ECB3FD09267F}"/>
              </a:ext>
            </a:extLst>
          </p:cNvPr>
          <p:cNvSpPr txBox="1"/>
          <p:nvPr/>
        </p:nvSpPr>
        <p:spPr bwMode="auto">
          <a:xfrm>
            <a:off x="1215742" y="1163486"/>
            <a:ext cx="5120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HRR Mutated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(28.4% of ITT population)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1ECA2-1A93-CD49-8D24-88EF6B7BE545}"/>
              </a:ext>
            </a:extLst>
          </p:cNvPr>
          <p:cNvSpPr txBox="1"/>
          <p:nvPr/>
        </p:nvSpPr>
        <p:spPr bwMode="auto">
          <a:xfrm>
            <a:off x="6928115" y="1163486"/>
            <a:ext cx="4739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HRR Mutated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(69.3% of ITT population)</a:t>
            </a:r>
          </a:p>
        </p:txBody>
      </p:sp>
      <p:graphicFrame>
        <p:nvGraphicFramePr>
          <p:cNvPr id="46112" name="Group 32">
            <a:extLst>
              <a:ext uri="{FF2B5EF4-FFF2-40B4-BE49-F238E27FC236}">
                <a16:creationId xmlns:a16="http://schemas.microsoft.com/office/drawing/2014/main" id="{D7C5433A-81C8-4628-823D-0376ECD29BDF}"/>
              </a:ext>
            </a:extLst>
          </p:cNvPr>
          <p:cNvGraphicFramePr>
            <a:graphicFrameLocks noGrp="1"/>
          </p:cNvGraphicFramePr>
          <p:nvPr/>
        </p:nvGraphicFramePr>
        <p:xfrm>
          <a:off x="1885584" y="1833712"/>
          <a:ext cx="4450806" cy="1249728"/>
        </p:xfrm>
        <a:graphic>
          <a:graphicData uri="http://schemas.openxmlformats.org/drawingml/2006/table">
            <a:tbl>
              <a:tblPr/>
              <a:tblGrid>
                <a:gridCol w="1561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625">
                  <a:extLst>
                    <a:ext uri="{9D8B030D-6E8A-4147-A177-3AD203B41FA5}">
                      <a16:colId xmlns:a16="http://schemas.microsoft.com/office/drawing/2014/main" val="4069657791"/>
                    </a:ext>
                  </a:extLst>
                </a:gridCol>
              </a:tblGrid>
              <a:tr h="218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111)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115)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OS, mo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28.5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32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HR: 0.66 (95% CI: 0.45-0.95)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80984"/>
                  </a:ext>
                </a:extLst>
              </a:tr>
            </a:tbl>
          </a:graphicData>
        </a:graphic>
      </p:graphicFrame>
      <p:graphicFrame>
        <p:nvGraphicFramePr>
          <p:cNvPr id="7" name="Group 32">
            <a:extLst>
              <a:ext uri="{FF2B5EF4-FFF2-40B4-BE49-F238E27FC236}">
                <a16:creationId xmlns:a16="http://schemas.microsoft.com/office/drawing/2014/main" id="{375C4952-953D-BF0D-36AD-A89038138C02}"/>
              </a:ext>
            </a:extLst>
          </p:cNvPr>
          <p:cNvGraphicFramePr>
            <a:graphicFrameLocks noGrp="1"/>
          </p:cNvGraphicFramePr>
          <p:nvPr/>
        </p:nvGraphicFramePr>
        <p:xfrm>
          <a:off x="7588724" y="1833712"/>
          <a:ext cx="4044400" cy="1249728"/>
        </p:xfrm>
        <a:graphic>
          <a:graphicData uri="http://schemas.openxmlformats.org/drawingml/2006/table">
            <a:tbl>
              <a:tblPr/>
              <a:tblGrid>
                <a:gridCol w="1561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625">
                  <a:extLst>
                    <a:ext uri="{9D8B030D-6E8A-4147-A177-3AD203B41FA5}">
                      <a16:colId xmlns:a16="http://schemas.microsoft.com/office/drawing/2014/main" val="4069657791"/>
                    </a:ext>
                  </a:extLst>
                </a:gridCol>
              </a:tblGrid>
              <a:tr h="305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279)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273)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49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OS, mo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38.9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3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HR: 0.89 (95% CI: 0.70-1.14)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HR: 0.89 (95% CI: 0.70-1.14)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80984"/>
                  </a:ext>
                </a:extLst>
              </a:tr>
            </a:tbl>
          </a:graphicData>
        </a:graphic>
      </p:graphicFrame>
      <p:grpSp>
        <p:nvGrpSpPr>
          <p:cNvPr id="46164" name="Group 46163">
            <a:extLst>
              <a:ext uri="{FF2B5EF4-FFF2-40B4-BE49-F238E27FC236}">
                <a16:creationId xmlns:a16="http://schemas.microsoft.com/office/drawing/2014/main" id="{AC0F1F19-0AF8-0D47-15CD-386A56D7C45E}"/>
              </a:ext>
            </a:extLst>
          </p:cNvPr>
          <p:cNvGrpSpPr/>
          <p:nvPr/>
        </p:nvGrpSpPr>
        <p:grpSpPr>
          <a:xfrm>
            <a:off x="6254557" y="2874264"/>
            <a:ext cx="4954069" cy="3510688"/>
            <a:chOff x="6368569" y="2788920"/>
            <a:chExt cx="4954069" cy="3510688"/>
          </a:xfrm>
        </p:grpSpPr>
        <p:sp>
          <p:nvSpPr>
            <p:cNvPr id="46086" name="TextBox 46085">
              <a:extLst>
                <a:ext uri="{FF2B5EF4-FFF2-40B4-BE49-F238E27FC236}">
                  <a16:creationId xmlns:a16="http://schemas.microsoft.com/office/drawing/2014/main" id="{7A9F9B36-7C33-5952-8896-09B1D3AE2F7C}"/>
                </a:ext>
              </a:extLst>
            </p:cNvPr>
            <p:cNvSpPr txBox="1"/>
            <p:nvPr/>
          </p:nvSpPr>
          <p:spPr bwMode="auto">
            <a:xfrm rot="16200000">
              <a:off x="5365777" y="4236648"/>
              <a:ext cx="23133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Probability</a:t>
              </a:r>
            </a:p>
          </p:txBody>
        </p:sp>
        <p:grpSp>
          <p:nvGrpSpPr>
            <p:cNvPr id="46087" name="Group 46086">
              <a:extLst>
                <a:ext uri="{FF2B5EF4-FFF2-40B4-BE49-F238E27FC236}">
                  <a16:creationId xmlns:a16="http://schemas.microsoft.com/office/drawing/2014/main" id="{632B863F-CA6B-F378-8A2D-A9CE310A6C1B}"/>
                </a:ext>
              </a:extLst>
            </p:cNvPr>
            <p:cNvGrpSpPr/>
            <p:nvPr/>
          </p:nvGrpSpPr>
          <p:grpSpPr>
            <a:xfrm>
              <a:off x="6629835" y="2788920"/>
              <a:ext cx="412292" cy="3123509"/>
              <a:chOff x="2540964" y="1536947"/>
              <a:chExt cx="412292" cy="3651582"/>
            </a:xfrm>
          </p:grpSpPr>
          <p:sp>
            <p:nvSpPr>
              <p:cNvPr id="46088" name="TextBox 46087">
                <a:extLst>
                  <a:ext uri="{FF2B5EF4-FFF2-40B4-BE49-F238E27FC236}">
                    <a16:creationId xmlns:a16="http://schemas.microsoft.com/office/drawing/2014/main" id="{65104CD9-910D-E921-DDE9-1112E3B38178}"/>
                  </a:ext>
                </a:extLst>
              </p:cNvPr>
              <p:cNvSpPr txBox="1"/>
              <p:nvPr/>
            </p:nvSpPr>
            <p:spPr bwMode="auto">
              <a:xfrm>
                <a:off x="2540964" y="153694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46089" name="TextBox 46088">
                <a:extLst>
                  <a:ext uri="{FF2B5EF4-FFF2-40B4-BE49-F238E27FC236}">
                    <a16:creationId xmlns:a16="http://schemas.microsoft.com/office/drawing/2014/main" id="{8910D1B1-2B3A-DB44-EEAC-45031BD613EE}"/>
                  </a:ext>
                </a:extLst>
              </p:cNvPr>
              <p:cNvSpPr txBox="1"/>
              <p:nvPr/>
            </p:nvSpPr>
            <p:spPr bwMode="auto">
              <a:xfrm>
                <a:off x="2540964" y="2212271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0.8</a:t>
                </a:r>
              </a:p>
            </p:txBody>
          </p:sp>
          <p:sp>
            <p:nvSpPr>
              <p:cNvPr id="46090" name="TextBox 46089">
                <a:extLst>
                  <a:ext uri="{FF2B5EF4-FFF2-40B4-BE49-F238E27FC236}">
                    <a16:creationId xmlns:a16="http://schemas.microsoft.com/office/drawing/2014/main" id="{9C51E698-DD72-D840-A07D-0356692A5C11}"/>
                  </a:ext>
                </a:extLst>
              </p:cNvPr>
              <p:cNvSpPr txBox="1"/>
              <p:nvPr/>
            </p:nvSpPr>
            <p:spPr bwMode="auto">
              <a:xfrm>
                <a:off x="2540964" y="2872570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</a:t>
                </a:r>
              </a:p>
            </p:txBody>
          </p:sp>
          <p:sp>
            <p:nvSpPr>
              <p:cNvPr id="46091" name="TextBox 46090">
                <a:extLst>
                  <a:ext uri="{FF2B5EF4-FFF2-40B4-BE49-F238E27FC236}">
                    <a16:creationId xmlns:a16="http://schemas.microsoft.com/office/drawing/2014/main" id="{CECC0BA7-B983-F041-3208-669C38AA5D20}"/>
                  </a:ext>
                </a:extLst>
              </p:cNvPr>
              <p:cNvSpPr txBox="1"/>
              <p:nvPr/>
            </p:nvSpPr>
            <p:spPr bwMode="auto">
              <a:xfrm>
                <a:off x="2540964" y="3547894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46092" name="TextBox 46091">
                <a:extLst>
                  <a:ext uri="{FF2B5EF4-FFF2-40B4-BE49-F238E27FC236}">
                    <a16:creationId xmlns:a16="http://schemas.microsoft.com/office/drawing/2014/main" id="{D407FB1E-2B6B-10C3-5CEC-110BAA930334}"/>
                  </a:ext>
                </a:extLst>
              </p:cNvPr>
              <p:cNvSpPr txBox="1"/>
              <p:nvPr/>
            </p:nvSpPr>
            <p:spPr bwMode="auto">
              <a:xfrm>
                <a:off x="2540964" y="4205428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46093" name="TextBox 46092">
                <a:extLst>
                  <a:ext uri="{FF2B5EF4-FFF2-40B4-BE49-F238E27FC236}">
                    <a16:creationId xmlns:a16="http://schemas.microsoft.com/office/drawing/2014/main" id="{9DF0269E-DB11-77CD-AC4A-7DB6F69C8464}"/>
                  </a:ext>
                </a:extLst>
              </p:cNvPr>
              <p:cNvSpPr txBox="1"/>
              <p:nvPr/>
            </p:nvSpPr>
            <p:spPr bwMode="auto">
              <a:xfrm>
                <a:off x="2677219" y="4880752"/>
                <a:ext cx="27603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46094" name="TextBox 46093">
              <a:extLst>
                <a:ext uri="{FF2B5EF4-FFF2-40B4-BE49-F238E27FC236}">
                  <a16:creationId xmlns:a16="http://schemas.microsoft.com/office/drawing/2014/main" id="{3BF52BF9-84E7-40C6-EFCE-CB27B8D1E2BB}"/>
                </a:ext>
              </a:extLst>
            </p:cNvPr>
            <p:cNvSpPr txBox="1"/>
            <p:nvPr/>
          </p:nvSpPr>
          <p:spPr bwMode="auto">
            <a:xfrm>
              <a:off x="9041262" y="5991831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</a:p>
          </p:txBody>
        </p:sp>
        <p:grpSp>
          <p:nvGrpSpPr>
            <p:cNvPr id="46095" name="Group 46094">
              <a:extLst>
                <a:ext uri="{FF2B5EF4-FFF2-40B4-BE49-F238E27FC236}">
                  <a16:creationId xmlns:a16="http://schemas.microsoft.com/office/drawing/2014/main" id="{73F50CD9-E3CE-FBD8-655D-97EA56F83242}"/>
                </a:ext>
              </a:extLst>
            </p:cNvPr>
            <p:cNvGrpSpPr/>
            <p:nvPr/>
          </p:nvGrpSpPr>
          <p:grpSpPr>
            <a:xfrm>
              <a:off x="6946525" y="2932052"/>
              <a:ext cx="4376113" cy="2933305"/>
              <a:chOff x="1120140" y="2932051"/>
              <a:chExt cx="4376113" cy="2933305"/>
            </a:xfrm>
          </p:grpSpPr>
          <p:sp>
            <p:nvSpPr>
              <p:cNvPr id="46096" name="Freeform: Shape 46095">
                <a:extLst>
                  <a:ext uri="{FF2B5EF4-FFF2-40B4-BE49-F238E27FC236}">
                    <a16:creationId xmlns:a16="http://schemas.microsoft.com/office/drawing/2014/main" id="{D27C8514-D3AD-AB20-0C7C-D70DC4026B1E}"/>
                  </a:ext>
                </a:extLst>
              </p:cNvPr>
              <p:cNvSpPr/>
              <p:nvPr/>
            </p:nvSpPr>
            <p:spPr>
              <a:xfrm>
                <a:off x="1221882" y="2932051"/>
                <a:ext cx="4274371" cy="2850041"/>
              </a:xfrm>
              <a:custGeom>
                <a:avLst/>
                <a:gdLst>
                  <a:gd name="connsiteX0" fmla="*/ 0 w 4349497"/>
                  <a:gd name="connsiteY0" fmla="*/ 0 h 2850041"/>
                  <a:gd name="connsiteX1" fmla="*/ 0 w 4349497"/>
                  <a:gd name="connsiteY1" fmla="*/ 2850042 h 2850041"/>
                  <a:gd name="connsiteX2" fmla="*/ 4349498 w 4349497"/>
                  <a:gd name="connsiteY2" fmla="*/ 2850042 h 285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49497" h="2850041">
                    <a:moveTo>
                      <a:pt x="0" y="0"/>
                    </a:moveTo>
                    <a:lnTo>
                      <a:pt x="0" y="2850042"/>
                    </a:lnTo>
                    <a:lnTo>
                      <a:pt x="4349498" y="2850042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097" name="Graphic 21">
                <a:extLst>
                  <a:ext uri="{FF2B5EF4-FFF2-40B4-BE49-F238E27FC236}">
                    <a16:creationId xmlns:a16="http://schemas.microsoft.com/office/drawing/2014/main" id="{F2013737-49C7-A404-6884-0459A229CECA}"/>
                  </a:ext>
                </a:extLst>
              </p:cNvPr>
              <p:cNvGrpSpPr/>
              <p:nvPr/>
            </p:nvGrpSpPr>
            <p:grpSpPr>
              <a:xfrm>
                <a:off x="1120140" y="2937493"/>
                <a:ext cx="101742" cy="2851673"/>
                <a:chOff x="1120140" y="2937493"/>
                <a:chExt cx="101742" cy="2851673"/>
              </a:xfrm>
            </p:grpSpPr>
            <p:sp>
              <p:nvSpPr>
                <p:cNvPr id="46129" name="Freeform: Shape 46128">
                  <a:extLst>
                    <a:ext uri="{FF2B5EF4-FFF2-40B4-BE49-F238E27FC236}">
                      <a16:creationId xmlns:a16="http://schemas.microsoft.com/office/drawing/2014/main" id="{AA7D98CC-4DEC-3225-8D2E-BDF45CEDF795}"/>
                    </a:ext>
                  </a:extLst>
                </p:cNvPr>
                <p:cNvSpPr/>
                <p:nvPr/>
              </p:nvSpPr>
              <p:spPr>
                <a:xfrm>
                  <a:off x="1120140" y="2937493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130" name="Freeform: Shape 46129">
                  <a:extLst>
                    <a:ext uri="{FF2B5EF4-FFF2-40B4-BE49-F238E27FC236}">
                      <a16:creationId xmlns:a16="http://schemas.microsoft.com/office/drawing/2014/main" id="{A8579E59-1795-B113-1DA6-5BE6514AE93B}"/>
                    </a:ext>
                  </a:extLst>
                </p:cNvPr>
                <p:cNvSpPr/>
                <p:nvPr/>
              </p:nvSpPr>
              <p:spPr>
                <a:xfrm>
                  <a:off x="1120140" y="3507828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131" name="Freeform: Shape 46130">
                  <a:extLst>
                    <a:ext uri="{FF2B5EF4-FFF2-40B4-BE49-F238E27FC236}">
                      <a16:creationId xmlns:a16="http://schemas.microsoft.com/office/drawing/2014/main" id="{EF7053D5-0922-19E2-B94B-6F0E496538CF}"/>
                    </a:ext>
                  </a:extLst>
                </p:cNvPr>
                <p:cNvSpPr/>
                <p:nvPr/>
              </p:nvSpPr>
              <p:spPr>
                <a:xfrm>
                  <a:off x="1120140" y="4078162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132" name="Freeform: Shape 46131">
                  <a:extLst>
                    <a:ext uri="{FF2B5EF4-FFF2-40B4-BE49-F238E27FC236}">
                      <a16:creationId xmlns:a16="http://schemas.microsoft.com/office/drawing/2014/main" id="{A30376E8-F3EE-56E6-3DB1-6C0D225D3525}"/>
                    </a:ext>
                  </a:extLst>
                </p:cNvPr>
                <p:cNvSpPr/>
                <p:nvPr/>
              </p:nvSpPr>
              <p:spPr>
                <a:xfrm>
                  <a:off x="1120140" y="4648497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133" name="Freeform: Shape 46132">
                  <a:extLst>
                    <a:ext uri="{FF2B5EF4-FFF2-40B4-BE49-F238E27FC236}">
                      <a16:creationId xmlns:a16="http://schemas.microsoft.com/office/drawing/2014/main" id="{01CCD874-F848-FE12-9BD5-316213C45559}"/>
                    </a:ext>
                  </a:extLst>
                </p:cNvPr>
                <p:cNvSpPr/>
                <p:nvPr/>
              </p:nvSpPr>
              <p:spPr>
                <a:xfrm>
                  <a:off x="1120140" y="5218832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134" name="Freeform: Shape 46133">
                  <a:extLst>
                    <a:ext uri="{FF2B5EF4-FFF2-40B4-BE49-F238E27FC236}">
                      <a16:creationId xmlns:a16="http://schemas.microsoft.com/office/drawing/2014/main" id="{BD834BDD-BDAD-BB7E-7AF7-A067DC0A1862}"/>
                    </a:ext>
                  </a:extLst>
                </p:cNvPr>
                <p:cNvSpPr/>
                <p:nvPr/>
              </p:nvSpPr>
              <p:spPr>
                <a:xfrm>
                  <a:off x="1120140" y="5789167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098" name="Graphic 21">
                <a:extLst>
                  <a:ext uri="{FF2B5EF4-FFF2-40B4-BE49-F238E27FC236}">
                    <a16:creationId xmlns:a16="http://schemas.microsoft.com/office/drawing/2014/main" id="{D8B7B0B6-FE26-5550-BD78-1370758B3BF6}"/>
                  </a:ext>
                </a:extLst>
              </p:cNvPr>
              <p:cNvGrpSpPr/>
              <p:nvPr/>
            </p:nvGrpSpPr>
            <p:grpSpPr>
              <a:xfrm>
                <a:off x="1220738" y="5789167"/>
                <a:ext cx="3967325" cy="76189"/>
                <a:chOff x="1220738" y="5789167"/>
                <a:chExt cx="3967325" cy="76189"/>
              </a:xfrm>
            </p:grpSpPr>
            <p:grpSp>
              <p:nvGrpSpPr>
                <p:cNvPr id="46099" name="Graphic 21">
                  <a:extLst>
                    <a:ext uri="{FF2B5EF4-FFF2-40B4-BE49-F238E27FC236}">
                      <a16:creationId xmlns:a16="http://schemas.microsoft.com/office/drawing/2014/main" id="{ABA68F74-CA00-01A3-7397-8433E3F76117}"/>
                    </a:ext>
                  </a:extLst>
                </p:cNvPr>
                <p:cNvGrpSpPr/>
                <p:nvPr/>
              </p:nvGrpSpPr>
              <p:grpSpPr>
                <a:xfrm>
                  <a:off x="1220738" y="5789167"/>
                  <a:ext cx="722499" cy="76189"/>
                  <a:chOff x="1220738" y="5789167"/>
                  <a:chExt cx="722499" cy="76189"/>
                </a:xfrm>
              </p:grpSpPr>
              <p:sp>
                <p:nvSpPr>
                  <p:cNvPr id="46124" name="Freeform: Shape 46123">
                    <a:extLst>
                      <a:ext uri="{FF2B5EF4-FFF2-40B4-BE49-F238E27FC236}">
                        <a16:creationId xmlns:a16="http://schemas.microsoft.com/office/drawing/2014/main" id="{FE762F3E-35B7-8EA1-7748-A428B3AA688B}"/>
                      </a:ext>
                    </a:extLst>
                  </p:cNvPr>
                  <p:cNvSpPr/>
                  <p:nvPr/>
                </p:nvSpPr>
                <p:spPr>
                  <a:xfrm>
                    <a:off x="1930520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26" name="Freeform: Shape 46125">
                    <a:extLst>
                      <a:ext uri="{FF2B5EF4-FFF2-40B4-BE49-F238E27FC236}">
                        <a16:creationId xmlns:a16="http://schemas.microsoft.com/office/drawing/2014/main" id="{8233C387-C746-1151-B6AE-928211B12384}"/>
                      </a:ext>
                    </a:extLst>
                  </p:cNvPr>
                  <p:cNvSpPr/>
                  <p:nvPr/>
                </p:nvSpPr>
                <p:spPr>
                  <a:xfrm>
                    <a:off x="1575692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28" name="Freeform: Shape 46127">
                    <a:extLst>
                      <a:ext uri="{FF2B5EF4-FFF2-40B4-BE49-F238E27FC236}">
                        <a16:creationId xmlns:a16="http://schemas.microsoft.com/office/drawing/2014/main" id="{0B164427-7BB7-E531-9F8B-EBE9F6884C52}"/>
                      </a:ext>
                    </a:extLst>
                  </p:cNvPr>
                  <p:cNvSpPr/>
                  <p:nvPr/>
                </p:nvSpPr>
                <p:spPr>
                  <a:xfrm>
                    <a:off x="1220738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100" name="Graphic 21">
                  <a:extLst>
                    <a:ext uri="{FF2B5EF4-FFF2-40B4-BE49-F238E27FC236}">
                      <a16:creationId xmlns:a16="http://schemas.microsoft.com/office/drawing/2014/main" id="{9882C5EA-9E8C-08E6-13E0-9C35EDE8F325}"/>
                    </a:ext>
                  </a:extLst>
                </p:cNvPr>
                <p:cNvGrpSpPr/>
                <p:nvPr/>
              </p:nvGrpSpPr>
              <p:grpSpPr>
                <a:xfrm>
                  <a:off x="2287509" y="5789167"/>
                  <a:ext cx="739668" cy="76189"/>
                  <a:chOff x="2287509" y="5789167"/>
                  <a:chExt cx="739668" cy="76189"/>
                </a:xfrm>
              </p:grpSpPr>
              <p:sp>
                <p:nvSpPr>
                  <p:cNvPr id="46118" name="Freeform: Shape 46117">
                    <a:extLst>
                      <a:ext uri="{FF2B5EF4-FFF2-40B4-BE49-F238E27FC236}">
                        <a16:creationId xmlns:a16="http://schemas.microsoft.com/office/drawing/2014/main" id="{4ED45D3D-7CE0-2C0D-FDA2-3562B7DC8D53}"/>
                      </a:ext>
                    </a:extLst>
                  </p:cNvPr>
                  <p:cNvSpPr/>
                  <p:nvPr/>
                </p:nvSpPr>
                <p:spPr>
                  <a:xfrm>
                    <a:off x="3014460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20" name="Freeform: Shape 46119">
                    <a:extLst>
                      <a:ext uri="{FF2B5EF4-FFF2-40B4-BE49-F238E27FC236}">
                        <a16:creationId xmlns:a16="http://schemas.microsoft.com/office/drawing/2014/main" id="{C5AD9956-EF1A-8111-F62C-C6030F1C2C6A}"/>
                      </a:ext>
                    </a:extLst>
                  </p:cNvPr>
                  <p:cNvSpPr/>
                  <p:nvPr/>
                </p:nvSpPr>
                <p:spPr>
                  <a:xfrm>
                    <a:off x="2650985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22" name="Freeform: Shape 46121">
                    <a:extLst>
                      <a:ext uri="{FF2B5EF4-FFF2-40B4-BE49-F238E27FC236}">
                        <a16:creationId xmlns:a16="http://schemas.microsoft.com/office/drawing/2014/main" id="{1F8EC707-5982-BA97-0EA1-FA8821790CC8}"/>
                      </a:ext>
                    </a:extLst>
                  </p:cNvPr>
                  <p:cNvSpPr/>
                  <p:nvPr/>
                </p:nvSpPr>
                <p:spPr>
                  <a:xfrm>
                    <a:off x="2287509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101" name="Graphic 21">
                  <a:extLst>
                    <a:ext uri="{FF2B5EF4-FFF2-40B4-BE49-F238E27FC236}">
                      <a16:creationId xmlns:a16="http://schemas.microsoft.com/office/drawing/2014/main" id="{69485023-FB70-CEC6-4271-CDC898D6CD6F}"/>
                    </a:ext>
                  </a:extLst>
                </p:cNvPr>
                <p:cNvGrpSpPr/>
                <p:nvPr/>
              </p:nvGrpSpPr>
              <p:grpSpPr>
                <a:xfrm>
                  <a:off x="3375774" y="5789167"/>
                  <a:ext cx="739795" cy="76189"/>
                  <a:chOff x="3375774" y="5789167"/>
                  <a:chExt cx="739795" cy="76189"/>
                </a:xfrm>
              </p:grpSpPr>
              <p:sp>
                <p:nvSpPr>
                  <p:cNvPr id="46111" name="Freeform: Shape 46110">
                    <a:extLst>
                      <a:ext uri="{FF2B5EF4-FFF2-40B4-BE49-F238E27FC236}">
                        <a16:creationId xmlns:a16="http://schemas.microsoft.com/office/drawing/2014/main" id="{B9B8C06C-F681-C020-FEAF-CA2B769193FA}"/>
                      </a:ext>
                    </a:extLst>
                  </p:cNvPr>
                  <p:cNvSpPr/>
                  <p:nvPr/>
                </p:nvSpPr>
                <p:spPr>
                  <a:xfrm>
                    <a:off x="4102852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4" name="Freeform: Shape 46113">
                    <a:extLst>
                      <a:ext uri="{FF2B5EF4-FFF2-40B4-BE49-F238E27FC236}">
                        <a16:creationId xmlns:a16="http://schemas.microsoft.com/office/drawing/2014/main" id="{FD9E7B3F-6155-18FF-4651-64E15A5538B0}"/>
                      </a:ext>
                    </a:extLst>
                  </p:cNvPr>
                  <p:cNvSpPr/>
                  <p:nvPr/>
                </p:nvSpPr>
                <p:spPr>
                  <a:xfrm>
                    <a:off x="3739376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16" name="Freeform: Shape 46115">
                    <a:extLst>
                      <a:ext uri="{FF2B5EF4-FFF2-40B4-BE49-F238E27FC236}">
                        <a16:creationId xmlns:a16="http://schemas.microsoft.com/office/drawing/2014/main" id="{BCAFB9E1-76A9-5656-DB1B-44451E27F799}"/>
                      </a:ext>
                    </a:extLst>
                  </p:cNvPr>
                  <p:cNvSpPr/>
                  <p:nvPr/>
                </p:nvSpPr>
                <p:spPr>
                  <a:xfrm>
                    <a:off x="3375774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102" name="Graphic 21">
                  <a:extLst>
                    <a:ext uri="{FF2B5EF4-FFF2-40B4-BE49-F238E27FC236}">
                      <a16:creationId xmlns:a16="http://schemas.microsoft.com/office/drawing/2014/main" id="{88C3D9C4-E93B-0553-A71B-8F055F07355B}"/>
                    </a:ext>
                  </a:extLst>
                </p:cNvPr>
                <p:cNvGrpSpPr/>
                <p:nvPr/>
              </p:nvGrpSpPr>
              <p:grpSpPr>
                <a:xfrm>
                  <a:off x="4471415" y="5789167"/>
                  <a:ext cx="716648" cy="76189"/>
                  <a:chOff x="4471415" y="5789167"/>
                  <a:chExt cx="716648" cy="76189"/>
                </a:xfrm>
              </p:grpSpPr>
              <p:sp>
                <p:nvSpPr>
                  <p:cNvPr id="46105" name="Freeform: Shape 46104">
                    <a:extLst>
                      <a:ext uri="{FF2B5EF4-FFF2-40B4-BE49-F238E27FC236}">
                        <a16:creationId xmlns:a16="http://schemas.microsoft.com/office/drawing/2014/main" id="{228AB099-D5E3-B6A7-5225-474F4B5FD38E}"/>
                      </a:ext>
                    </a:extLst>
                  </p:cNvPr>
                  <p:cNvSpPr/>
                  <p:nvPr/>
                </p:nvSpPr>
                <p:spPr>
                  <a:xfrm>
                    <a:off x="5175346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7" name="Freeform: Shape 46106">
                    <a:extLst>
                      <a:ext uri="{FF2B5EF4-FFF2-40B4-BE49-F238E27FC236}">
                        <a16:creationId xmlns:a16="http://schemas.microsoft.com/office/drawing/2014/main" id="{45B5A680-3BC0-563C-B959-F445BCF67D89}"/>
                      </a:ext>
                    </a:extLst>
                  </p:cNvPr>
                  <p:cNvSpPr/>
                  <p:nvPr/>
                </p:nvSpPr>
                <p:spPr>
                  <a:xfrm>
                    <a:off x="4823317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09" name="Freeform: Shape 46108">
                    <a:extLst>
                      <a:ext uri="{FF2B5EF4-FFF2-40B4-BE49-F238E27FC236}">
                        <a16:creationId xmlns:a16="http://schemas.microsoft.com/office/drawing/2014/main" id="{A42211BA-173A-AFE3-7D32-D7E30DFB2F4A}"/>
                      </a:ext>
                    </a:extLst>
                  </p:cNvPr>
                  <p:cNvSpPr/>
                  <p:nvPr/>
                </p:nvSpPr>
                <p:spPr>
                  <a:xfrm>
                    <a:off x="4471415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6135" name="Group 46134">
              <a:extLst>
                <a:ext uri="{FF2B5EF4-FFF2-40B4-BE49-F238E27FC236}">
                  <a16:creationId xmlns:a16="http://schemas.microsoft.com/office/drawing/2014/main" id="{A353D004-9522-A6BD-AC15-3A37D4059E62}"/>
                </a:ext>
              </a:extLst>
            </p:cNvPr>
            <p:cNvGrpSpPr/>
            <p:nvPr/>
          </p:nvGrpSpPr>
          <p:grpSpPr>
            <a:xfrm>
              <a:off x="6961764" y="5804716"/>
              <a:ext cx="4155471" cy="307777"/>
              <a:chOff x="2866204" y="5064788"/>
              <a:chExt cx="7285227" cy="307777"/>
            </a:xfrm>
          </p:grpSpPr>
          <p:grpSp>
            <p:nvGrpSpPr>
              <p:cNvPr id="46136" name="Group 46135">
                <a:extLst>
                  <a:ext uri="{FF2B5EF4-FFF2-40B4-BE49-F238E27FC236}">
                    <a16:creationId xmlns:a16="http://schemas.microsoft.com/office/drawing/2014/main" id="{358D759D-7502-FD1C-54B3-8039A79CF0B2}"/>
                  </a:ext>
                </a:extLst>
              </p:cNvPr>
              <p:cNvGrpSpPr/>
              <p:nvPr/>
            </p:nvGrpSpPr>
            <p:grpSpPr>
              <a:xfrm>
                <a:off x="2866204" y="5064788"/>
                <a:ext cx="2213846" cy="307777"/>
                <a:chOff x="2866204" y="5064788"/>
                <a:chExt cx="2213846" cy="307777"/>
              </a:xfrm>
            </p:grpSpPr>
            <p:sp>
              <p:nvSpPr>
                <p:cNvPr id="46156" name="TextBox 46155">
                  <a:extLst>
                    <a:ext uri="{FF2B5EF4-FFF2-40B4-BE49-F238E27FC236}">
                      <a16:creationId xmlns:a16="http://schemas.microsoft.com/office/drawing/2014/main" id="{A4276D64-8D17-D846-B37C-672ADFD3B17E}"/>
                    </a:ext>
                  </a:extLst>
                </p:cNvPr>
                <p:cNvSpPr txBox="1"/>
                <p:nvPr/>
              </p:nvSpPr>
              <p:spPr bwMode="auto">
                <a:xfrm>
                  <a:off x="2866204" y="5064788"/>
                  <a:ext cx="27603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46158" name="TextBox 46157">
                  <a:extLst>
                    <a:ext uri="{FF2B5EF4-FFF2-40B4-BE49-F238E27FC236}">
                      <a16:creationId xmlns:a16="http://schemas.microsoft.com/office/drawing/2014/main" id="{EC52F8AE-9DD8-4020-486A-F661322AF4DB}"/>
                    </a:ext>
                  </a:extLst>
                </p:cNvPr>
                <p:cNvSpPr txBox="1"/>
                <p:nvPr/>
              </p:nvSpPr>
              <p:spPr bwMode="auto">
                <a:xfrm>
                  <a:off x="3497721" y="5064788"/>
                  <a:ext cx="27603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46160" name="TextBox 46159">
                  <a:extLst>
                    <a:ext uri="{FF2B5EF4-FFF2-40B4-BE49-F238E27FC236}">
                      <a16:creationId xmlns:a16="http://schemas.microsoft.com/office/drawing/2014/main" id="{77BE5B23-D2A5-9750-F7C7-B5E48754E167}"/>
                    </a:ext>
                  </a:extLst>
                </p:cNvPr>
                <p:cNvSpPr txBox="1"/>
                <p:nvPr/>
              </p:nvSpPr>
              <p:spPr bwMode="auto">
                <a:xfrm>
                  <a:off x="4126810" y="5064788"/>
                  <a:ext cx="27603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46162" name="TextBox 46161">
                  <a:extLst>
                    <a:ext uri="{FF2B5EF4-FFF2-40B4-BE49-F238E27FC236}">
                      <a16:creationId xmlns:a16="http://schemas.microsoft.com/office/drawing/2014/main" id="{8A4A3A27-2BD6-B791-413B-EEE905331A66}"/>
                    </a:ext>
                  </a:extLst>
                </p:cNvPr>
                <p:cNvSpPr txBox="1"/>
                <p:nvPr/>
              </p:nvSpPr>
              <p:spPr bwMode="auto">
                <a:xfrm>
                  <a:off x="4712642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12</a:t>
                  </a:r>
                </a:p>
              </p:txBody>
            </p:sp>
          </p:grpSp>
          <p:grpSp>
            <p:nvGrpSpPr>
              <p:cNvPr id="46137" name="Group 46136">
                <a:extLst>
                  <a:ext uri="{FF2B5EF4-FFF2-40B4-BE49-F238E27FC236}">
                    <a16:creationId xmlns:a16="http://schemas.microsoft.com/office/drawing/2014/main" id="{A7CC0286-F911-343C-D1E0-A75C64F80239}"/>
                  </a:ext>
                </a:extLst>
              </p:cNvPr>
              <p:cNvGrpSpPr/>
              <p:nvPr/>
            </p:nvGrpSpPr>
            <p:grpSpPr>
              <a:xfrm>
                <a:off x="5361787" y="5064788"/>
                <a:ext cx="2259531" cy="307777"/>
                <a:chOff x="2820519" y="5064788"/>
                <a:chExt cx="2259531" cy="307777"/>
              </a:xfrm>
            </p:grpSpPr>
            <p:sp>
              <p:nvSpPr>
                <p:cNvPr id="46148" name="TextBox 46147">
                  <a:extLst>
                    <a:ext uri="{FF2B5EF4-FFF2-40B4-BE49-F238E27FC236}">
                      <a16:creationId xmlns:a16="http://schemas.microsoft.com/office/drawing/2014/main" id="{33DD0058-A00F-A98B-A191-D8794C16C2AF}"/>
                    </a:ext>
                  </a:extLst>
                </p:cNvPr>
                <p:cNvSpPr txBox="1"/>
                <p:nvPr/>
              </p:nvSpPr>
              <p:spPr bwMode="auto">
                <a:xfrm>
                  <a:off x="2820519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16</a:t>
                  </a:r>
                </a:p>
              </p:txBody>
            </p:sp>
            <p:sp>
              <p:nvSpPr>
                <p:cNvPr id="46150" name="TextBox 46149">
                  <a:extLst>
                    <a:ext uri="{FF2B5EF4-FFF2-40B4-BE49-F238E27FC236}">
                      <a16:creationId xmlns:a16="http://schemas.microsoft.com/office/drawing/2014/main" id="{1FC8052F-6BF4-DF12-CBE4-558B0F68322C}"/>
                    </a:ext>
                  </a:extLst>
                </p:cNvPr>
                <p:cNvSpPr txBox="1"/>
                <p:nvPr/>
              </p:nvSpPr>
              <p:spPr bwMode="auto">
                <a:xfrm>
                  <a:off x="3452036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46152" name="TextBox 46151">
                  <a:extLst>
                    <a:ext uri="{FF2B5EF4-FFF2-40B4-BE49-F238E27FC236}">
                      <a16:creationId xmlns:a16="http://schemas.microsoft.com/office/drawing/2014/main" id="{A5D158D8-E272-1889-1DD5-143D1563BBE2}"/>
                    </a:ext>
                  </a:extLst>
                </p:cNvPr>
                <p:cNvSpPr txBox="1"/>
                <p:nvPr/>
              </p:nvSpPr>
              <p:spPr bwMode="auto">
                <a:xfrm>
                  <a:off x="4081125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24</a:t>
                  </a:r>
                </a:p>
              </p:txBody>
            </p:sp>
            <p:sp>
              <p:nvSpPr>
                <p:cNvPr id="46154" name="TextBox 46153">
                  <a:extLst>
                    <a:ext uri="{FF2B5EF4-FFF2-40B4-BE49-F238E27FC236}">
                      <a16:creationId xmlns:a16="http://schemas.microsoft.com/office/drawing/2014/main" id="{E6F2AC46-AFF6-AD22-D41D-3B8D7250D891}"/>
                    </a:ext>
                  </a:extLst>
                </p:cNvPr>
                <p:cNvSpPr txBox="1"/>
                <p:nvPr/>
              </p:nvSpPr>
              <p:spPr bwMode="auto">
                <a:xfrm>
                  <a:off x="4712642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28</a:t>
                  </a:r>
                </a:p>
              </p:txBody>
            </p:sp>
          </p:grpSp>
          <p:grpSp>
            <p:nvGrpSpPr>
              <p:cNvPr id="46138" name="Group 46137">
                <a:extLst>
                  <a:ext uri="{FF2B5EF4-FFF2-40B4-BE49-F238E27FC236}">
                    <a16:creationId xmlns:a16="http://schemas.microsoft.com/office/drawing/2014/main" id="{9DE21ADF-41C7-5E35-1301-BA7132F3A865}"/>
                  </a:ext>
                </a:extLst>
              </p:cNvPr>
              <p:cNvGrpSpPr/>
              <p:nvPr/>
            </p:nvGrpSpPr>
            <p:grpSpPr>
              <a:xfrm>
                <a:off x="7891900" y="5064788"/>
                <a:ext cx="2259531" cy="307777"/>
                <a:chOff x="2820519" y="5064788"/>
                <a:chExt cx="2259531" cy="307777"/>
              </a:xfrm>
            </p:grpSpPr>
            <p:sp>
              <p:nvSpPr>
                <p:cNvPr id="46139" name="TextBox 46138">
                  <a:extLst>
                    <a:ext uri="{FF2B5EF4-FFF2-40B4-BE49-F238E27FC236}">
                      <a16:creationId xmlns:a16="http://schemas.microsoft.com/office/drawing/2014/main" id="{763D585F-107C-FA04-3C6E-285B22CF4697}"/>
                    </a:ext>
                  </a:extLst>
                </p:cNvPr>
                <p:cNvSpPr txBox="1"/>
                <p:nvPr/>
              </p:nvSpPr>
              <p:spPr bwMode="auto">
                <a:xfrm>
                  <a:off x="2820519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32</a:t>
                  </a:r>
                </a:p>
              </p:txBody>
            </p:sp>
            <p:sp>
              <p:nvSpPr>
                <p:cNvPr id="46141" name="TextBox 46140">
                  <a:extLst>
                    <a:ext uri="{FF2B5EF4-FFF2-40B4-BE49-F238E27FC236}">
                      <a16:creationId xmlns:a16="http://schemas.microsoft.com/office/drawing/2014/main" id="{579F8189-A792-1A46-CA2E-F1F367E1A047}"/>
                    </a:ext>
                  </a:extLst>
                </p:cNvPr>
                <p:cNvSpPr txBox="1"/>
                <p:nvPr/>
              </p:nvSpPr>
              <p:spPr bwMode="auto">
                <a:xfrm>
                  <a:off x="3452036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36</a:t>
                  </a:r>
                </a:p>
              </p:txBody>
            </p:sp>
            <p:sp>
              <p:nvSpPr>
                <p:cNvPr id="46143" name="TextBox 46142">
                  <a:extLst>
                    <a:ext uri="{FF2B5EF4-FFF2-40B4-BE49-F238E27FC236}">
                      <a16:creationId xmlns:a16="http://schemas.microsoft.com/office/drawing/2014/main" id="{7058928B-AFBC-FE59-C76D-FE1B800C3740}"/>
                    </a:ext>
                  </a:extLst>
                </p:cNvPr>
                <p:cNvSpPr txBox="1"/>
                <p:nvPr/>
              </p:nvSpPr>
              <p:spPr bwMode="auto">
                <a:xfrm>
                  <a:off x="4081125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46145" name="TextBox 46144">
                  <a:extLst>
                    <a:ext uri="{FF2B5EF4-FFF2-40B4-BE49-F238E27FC236}">
                      <a16:creationId xmlns:a16="http://schemas.microsoft.com/office/drawing/2014/main" id="{0422EC69-3224-5AC2-583F-0E05B2AC33A1}"/>
                    </a:ext>
                  </a:extLst>
                </p:cNvPr>
                <p:cNvSpPr txBox="1"/>
                <p:nvPr/>
              </p:nvSpPr>
              <p:spPr bwMode="auto">
                <a:xfrm>
                  <a:off x="4712642" y="5064788"/>
                  <a:ext cx="36740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44</a:t>
                  </a:r>
                </a:p>
              </p:txBody>
            </p:sp>
          </p:grpSp>
        </p:grpSp>
      </p:grpSp>
      <p:grpSp>
        <p:nvGrpSpPr>
          <p:cNvPr id="46173" name="Graphic 46170">
            <a:extLst>
              <a:ext uri="{FF2B5EF4-FFF2-40B4-BE49-F238E27FC236}">
                <a16:creationId xmlns:a16="http://schemas.microsoft.com/office/drawing/2014/main" id="{C4A32B17-C848-03E3-34BB-FF59745824A2}"/>
              </a:ext>
            </a:extLst>
          </p:cNvPr>
          <p:cNvGrpSpPr/>
          <p:nvPr/>
        </p:nvGrpSpPr>
        <p:grpSpPr>
          <a:xfrm>
            <a:off x="8872234" y="3757936"/>
            <a:ext cx="2218421" cy="756503"/>
            <a:chOff x="8872234" y="3672592"/>
            <a:chExt cx="2218421" cy="756503"/>
          </a:xfrm>
          <a:solidFill>
            <a:srgbClr val="025973"/>
          </a:solidFill>
        </p:grpSpPr>
        <p:sp>
          <p:nvSpPr>
            <p:cNvPr id="46174" name="Freeform: Shape 46173">
              <a:extLst>
                <a:ext uri="{FF2B5EF4-FFF2-40B4-BE49-F238E27FC236}">
                  <a16:creationId xmlns:a16="http://schemas.microsoft.com/office/drawing/2014/main" id="{8B4C1B0B-2C06-28CF-EE99-05D9AE2BE9DC}"/>
                </a:ext>
              </a:extLst>
            </p:cNvPr>
            <p:cNvSpPr/>
            <p:nvPr/>
          </p:nvSpPr>
          <p:spPr>
            <a:xfrm>
              <a:off x="11014159" y="4363312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75" name="Freeform: Shape 46174">
              <a:extLst>
                <a:ext uri="{FF2B5EF4-FFF2-40B4-BE49-F238E27FC236}">
                  <a16:creationId xmlns:a16="http://schemas.microsoft.com/office/drawing/2014/main" id="{63968E2B-CD57-5EC6-9F92-25794E2C8BFD}"/>
                </a:ext>
              </a:extLst>
            </p:cNvPr>
            <p:cNvSpPr/>
            <p:nvPr/>
          </p:nvSpPr>
          <p:spPr>
            <a:xfrm>
              <a:off x="10963161" y="4363312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76" name="Freeform: Shape 46175">
              <a:extLst>
                <a:ext uri="{FF2B5EF4-FFF2-40B4-BE49-F238E27FC236}">
                  <a16:creationId xmlns:a16="http://schemas.microsoft.com/office/drawing/2014/main" id="{CDB354AA-E7E5-6E42-192F-BE2D9B2FD166}"/>
                </a:ext>
              </a:extLst>
            </p:cNvPr>
            <p:cNvSpPr/>
            <p:nvPr/>
          </p:nvSpPr>
          <p:spPr>
            <a:xfrm>
              <a:off x="10924912" y="4363312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77" name="Freeform: Shape 46176">
              <a:extLst>
                <a:ext uri="{FF2B5EF4-FFF2-40B4-BE49-F238E27FC236}">
                  <a16:creationId xmlns:a16="http://schemas.microsoft.com/office/drawing/2014/main" id="{C94A8F1B-986A-8BD8-3C3F-493173FFA6A8}"/>
                </a:ext>
              </a:extLst>
            </p:cNvPr>
            <p:cNvSpPr/>
            <p:nvPr/>
          </p:nvSpPr>
          <p:spPr>
            <a:xfrm>
              <a:off x="10848415" y="4363312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78" name="Freeform: Shape 46177">
              <a:extLst>
                <a:ext uri="{FF2B5EF4-FFF2-40B4-BE49-F238E27FC236}">
                  <a16:creationId xmlns:a16="http://schemas.microsoft.com/office/drawing/2014/main" id="{5E6B2BF4-5A85-EC05-4689-AC71D564CF6E}"/>
                </a:ext>
              </a:extLst>
            </p:cNvPr>
            <p:cNvSpPr/>
            <p:nvPr/>
          </p:nvSpPr>
          <p:spPr>
            <a:xfrm>
              <a:off x="10784667" y="4363312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79" name="Freeform: Shape 46178">
              <a:extLst>
                <a:ext uri="{FF2B5EF4-FFF2-40B4-BE49-F238E27FC236}">
                  <a16:creationId xmlns:a16="http://schemas.microsoft.com/office/drawing/2014/main" id="{35B4E7E3-2829-C1D8-E786-190EC13C8423}"/>
                </a:ext>
              </a:extLst>
            </p:cNvPr>
            <p:cNvSpPr/>
            <p:nvPr/>
          </p:nvSpPr>
          <p:spPr>
            <a:xfrm>
              <a:off x="10669921" y="4286566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0" name="Freeform: Shape 46179">
              <a:extLst>
                <a:ext uri="{FF2B5EF4-FFF2-40B4-BE49-F238E27FC236}">
                  <a16:creationId xmlns:a16="http://schemas.microsoft.com/office/drawing/2014/main" id="{F92AC8E9-08B7-BE7E-1EAC-52D9457FD6AA}"/>
                </a:ext>
              </a:extLst>
            </p:cNvPr>
            <p:cNvSpPr/>
            <p:nvPr/>
          </p:nvSpPr>
          <p:spPr>
            <a:xfrm>
              <a:off x="10606173" y="4286566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1" name="Freeform: Shape 46180">
              <a:extLst>
                <a:ext uri="{FF2B5EF4-FFF2-40B4-BE49-F238E27FC236}">
                  <a16:creationId xmlns:a16="http://schemas.microsoft.com/office/drawing/2014/main" id="{7058A107-F095-927F-3B98-49DEA73E3504}"/>
                </a:ext>
              </a:extLst>
            </p:cNvPr>
            <p:cNvSpPr/>
            <p:nvPr/>
          </p:nvSpPr>
          <p:spPr>
            <a:xfrm>
              <a:off x="10516926" y="4264638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2" name="Freeform: Shape 46181">
              <a:extLst>
                <a:ext uri="{FF2B5EF4-FFF2-40B4-BE49-F238E27FC236}">
                  <a16:creationId xmlns:a16="http://schemas.microsoft.com/office/drawing/2014/main" id="{F2AF27AE-55BE-EDC5-092B-7A0BA5A53E23}"/>
                </a:ext>
              </a:extLst>
            </p:cNvPr>
            <p:cNvSpPr/>
            <p:nvPr/>
          </p:nvSpPr>
          <p:spPr>
            <a:xfrm>
              <a:off x="10440429" y="4231747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3" name="Freeform: Shape 46182">
              <a:extLst>
                <a:ext uri="{FF2B5EF4-FFF2-40B4-BE49-F238E27FC236}">
                  <a16:creationId xmlns:a16="http://schemas.microsoft.com/office/drawing/2014/main" id="{CE1776D0-6068-6699-A454-30D545FFDDF0}"/>
                </a:ext>
              </a:extLst>
            </p:cNvPr>
            <p:cNvSpPr/>
            <p:nvPr/>
          </p:nvSpPr>
          <p:spPr>
            <a:xfrm>
              <a:off x="10287434" y="4165964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4" name="Freeform: Shape 46183">
              <a:extLst>
                <a:ext uri="{FF2B5EF4-FFF2-40B4-BE49-F238E27FC236}">
                  <a16:creationId xmlns:a16="http://schemas.microsoft.com/office/drawing/2014/main" id="{A3FFDCDF-540B-8F55-BD0A-6B4C8DBA9B09}"/>
                </a:ext>
              </a:extLst>
            </p:cNvPr>
            <p:cNvSpPr/>
            <p:nvPr/>
          </p:nvSpPr>
          <p:spPr>
            <a:xfrm>
              <a:off x="10338433" y="4165964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5" name="Freeform: Shape 46184">
              <a:extLst>
                <a:ext uri="{FF2B5EF4-FFF2-40B4-BE49-F238E27FC236}">
                  <a16:creationId xmlns:a16="http://schemas.microsoft.com/office/drawing/2014/main" id="{E57FA56B-DDD2-A75E-3898-90218F0F5A55}"/>
                </a:ext>
              </a:extLst>
            </p:cNvPr>
            <p:cNvSpPr/>
            <p:nvPr/>
          </p:nvSpPr>
          <p:spPr>
            <a:xfrm>
              <a:off x="10134440" y="4100181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6" name="Freeform: Shape 46185">
              <a:extLst>
                <a:ext uri="{FF2B5EF4-FFF2-40B4-BE49-F238E27FC236}">
                  <a16:creationId xmlns:a16="http://schemas.microsoft.com/office/drawing/2014/main" id="{CF9ECD81-CF8A-729E-3800-E86A0FDA688D}"/>
                </a:ext>
              </a:extLst>
            </p:cNvPr>
            <p:cNvSpPr/>
            <p:nvPr/>
          </p:nvSpPr>
          <p:spPr>
            <a:xfrm>
              <a:off x="10096191" y="4089217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7" name="Freeform: Shape 46186">
              <a:extLst>
                <a:ext uri="{FF2B5EF4-FFF2-40B4-BE49-F238E27FC236}">
                  <a16:creationId xmlns:a16="http://schemas.microsoft.com/office/drawing/2014/main" id="{4E5BDCF6-1939-BDF0-EFE8-3A0566027DD7}"/>
                </a:ext>
              </a:extLst>
            </p:cNvPr>
            <p:cNvSpPr/>
            <p:nvPr/>
          </p:nvSpPr>
          <p:spPr>
            <a:xfrm>
              <a:off x="9879449" y="4023434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8" name="Freeform: Shape 46187">
              <a:extLst>
                <a:ext uri="{FF2B5EF4-FFF2-40B4-BE49-F238E27FC236}">
                  <a16:creationId xmlns:a16="http://schemas.microsoft.com/office/drawing/2014/main" id="{EE82CC3D-811D-6ECD-1C77-E069BC722058}"/>
                </a:ext>
              </a:extLst>
            </p:cNvPr>
            <p:cNvSpPr/>
            <p:nvPr/>
          </p:nvSpPr>
          <p:spPr>
            <a:xfrm>
              <a:off x="9815701" y="3990543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9" name="Freeform: Shape 46188">
              <a:extLst>
                <a:ext uri="{FF2B5EF4-FFF2-40B4-BE49-F238E27FC236}">
                  <a16:creationId xmlns:a16="http://schemas.microsoft.com/office/drawing/2014/main" id="{50FFCF52-6727-034F-62E9-786CDE5E35CB}"/>
                </a:ext>
              </a:extLst>
            </p:cNvPr>
            <p:cNvSpPr/>
            <p:nvPr/>
          </p:nvSpPr>
          <p:spPr>
            <a:xfrm>
              <a:off x="10019694" y="4056325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90" name="Freeform: Shape 46189">
              <a:extLst>
                <a:ext uri="{FF2B5EF4-FFF2-40B4-BE49-F238E27FC236}">
                  <a16:creationId xmlns:a16="http://schemas.microsoft.com/office/drawing/2014/main" id="{643D021C-0DA0-6B70-23C1-D10AFE336537}"/>
                </a:ext>
              </a:extLst>
            </p:cNvPr>
            <p:cNvSpPr/>
            <p:nvPr/>
          </p:nvSpPr>
          <p:spPr>
            <a:xfrm>
              <a:off x="8872234" y="3672592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025973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191" name="Freeform: Shape 46190">
            <a:extLst>
              <a:ext uri="{FF2B5EF4-FFF2-40B4-BE49-F238E27FC236}">
                <a16:creationId xmlns:a16="http://schemas.microsoft.com/office/drawing/2014/main" id="{FC56FE6B-9ADC-1CC5-2C7E-095621AE8A94}"/>
              </a:ext>
            </a:extLst>
          </p:cNvPr>
          <p:cNvSpPr/>
          <p:nvPr/>
        </p:nvSpPr>
        <p:spPr>
          <a:xfrm>
            <a:off x="6953427" y="3001432"/>
            <a:ext cx="4231702" cy="1480115"/>
          </a:xfrm>
          <a:custGeom>
            <a:avLst/>
            <a:gdLst>
              <a:gd name="connsiteX0" fmla="*/ 4231703 w 4231702"/>
              <a:gd name="connsiteY0" fmla="*/ 1480116 h 1480115"/>
              <a:gd name="connsiteX1" fmla="*/ 3792991 w 4231702"/>
              <a:gd name="connsiteY1" fmla="*/ 1480116 h 1480115"/>
              <a:gd name="connsiteX2" fmla="*/ 3792991 w 4231702"/>
              <a:gd name="connsiteY2" fmla="*/ 1403369 h 1480115"/>
              <a:gd name="connsiteX3" fmla="*/ 3639996 w 4231702"/>
              <a:gd name="connsiteY3" fmla="*/ 1403369 h 1480115"/>
              <a:gd name="connsiteX4" fmla="*/ 3639996 w 4231702"/>
              <a:gd name="connsiteY4" fmla="*/ 1381441 h 1480115"/>
              <a:gd name="connsiteX5" fmla="*/ 3554830 w 4231702"/>
              <a:gd name="connsiteY5" fmla="*/ 1381441 h 1480115"/>
              <a:gd name="connsiteX6" fmla="*/ 3554830 w 4231702"/>
              <a:gd name="connsiteY6" fmla="*/ 1348550 h 1480115"/>
              <a:gd name="connsiteX7" fmla="*/ 3474252 w 4231702"/>
              <a:gd name="connsiteY7" fmla="*/ 1348550 h 1480115"/>
              <a:gd name="connsiteX8" fmla="*/ 3474252 w 4231702"/>
              <a:gd name="connsiteY8" fmla="*/ 1300638 h 1480115"/>
              <a:gd name="connsiteX9" fmla="*/ 3423254 w 4231702"/>
              <a:gd name="connsiteY9" fmla="*/ 1300638 h 1480115"/>
              <a:gd name="connsiteX10" fmla="*/ 3423254 w 4231702"/>
              <a:gd name="connsiteY10" fmla="*/ 1282767 h 1480115"/>
              <a:gd name="connsiteX11" fmla="*/ 3341529 w 4231702"/>
              <a:gd name="connsiteY11" fmla="*/ 1282767 h 1480115"/>
              <a:gd name="connsiteX12" fmla="*/ 3341529 w 4231702"/>
              <a:gd name="connsiteY12" fmla="*/ 1255357 h 1480115"/>
              <a:gd name="connsiteX13" fmla="*/ 3312206 w 4231702"/>
              <a:gd name="connsiteY13" fmla="*/ 1255357 h 1480115"/>
              <a:gd name="connsiteX14" fmla="*/ 3312206 w 4231702"/>
              <a:gd name="connsiteY14" fmla="*/ 1222466 h 1480115"/>
              <a:gd name="connsiteX15" fmla="*/ 3183563 w 4231702"/>
              <a:gd name="connsiteY15" fmla="*/ 1222466 h 1480115"/>
              <a:gd name="connsiteX16" fmla="*/ 3183563 w 4231702"/>
              <a:gd name="connsiteY16" fmla="*/ 1206020 h 1480115"/>
              <a:gd name="connsiteX17" fmla="*/ 3142764 w 4231702"/>
              <a:gd name="connsiteY17" fmla="*/ 1206020 h 1480115"/>
              <a:gd name="connsiteX18" fmla="*/ 3142764 w 4231702"/>
              <a:gd name="connsiteY18" fmla="*/ 1173129 h 1480115"/>
              <a:gd name="connsiteX19" fmla="*/ 3054920 w 4231702"/>
              <a:gd name="connsiteY19" fmla="*/ 1173129 h 1480115"/>
              <a:gd name="connsiteX20" fmla="*/ 3054920 w 4231702"/>
              <a:gd name="connsiteY20" fmla="*/ 1157341 h 1480115"/>
              <a:gd name="connsiteX21" fmla="*/ 2954071 w 4231702"/>
              <a:gd name="connsiteY21" fmla="*/ 1157341 h 1480115"/>
              <a:gd name="connsiteX22" fmla="*/ 2954071 w 4231702"/>
              <a:gd name="connsiteY22" fmla="*/ 1130918 h 1480115"/>
              <a:gd name="connsiteX23" fmla="*/ 2830400 w 4231702"/>
              <a:gd name="connsiteY23" fmla="*/ 1130918 h 1480115"/>
              <a:gd name="connsiteX24" fmla="*/ 2830400 w 4231702"/>
              <a:gd name="connsiteY24" fmla="*/ 1097040 h 1480115"/>
              <a:gd name="connsiteX25" fmla="*/ 2730444 w 4231702"/>
              <a:gd name="connsiteY25" fmla="*/ 1097040 h 1480115"/>
              <a:gd name="connsiteX26" fmla="*/ 2730444 w 4231702"/>
              <a:gd name="connsiteY26" fmla="*/ 1074454 h 1480115"/>
              <a:gd name="connsiteX27" fmla="*/ 2698315 w 4231702"/>
              <a:gd name="connsiteY27" fmla="*/ 1074454 h 1480115"/>
              <a:gd name="connsiteX28" fmla="*/ 2698315 w 4231702"/>
              <a:gd name="connsiteY28" fmla="*/ 1056803 h 1480115"/>
              <a:gd name="connsiteX29" fmla="*/ 2631125 w 4231702"/>
              <a:gd name="connsiteY29" fmla="*/ 1056803 h 1480115"/>
              <a:gd name="connsiteX30" fmla="*/ 2631125 w 4231702"/>
              <a:gd name="connsiteY30" fmla="*/ 1039151 h 1480115"/>
              <a:gd name="connsiteX31" fmla="*/ 2553607 w 4231702"/>
              <a:gd name="connsiteY31" fmla="*/ 1039151 h 1480115"/>
              <a:gd name="connsiteX32" fmla="*/ 2553607 w 4231702"/>
              <a:gd name="connsiteY32" fmla="*/ 1016565 h 1480115"/>
              <a:gd name="connsiteX33" fmla="*/ 2502482 w 4231702"/>
              <a:gd name="connsiteY33" fmla="*/ 1016565 h 1480115"/>
              <a:gd name="connsiteX34" fmla="*/ 2502482 w 4231702"/>
              <a:gd name="connsiteY34" fmla="*/ 985099 h 1480115"/>
              <a:gd name="connsiteX35" fmla="*/ 2312386 w 4231702"/>
              <a:gd name="connsiteY35" fmla="*/ 985099 h 1480115"/>
              <a:gd name="connsiteX36" fmla="*/ 2312386 w 4231702"/>
              <a:gd name="connsiteY36" fmla="*/ 958786 h 1480115"/>
              <a:gd name="connsiteX37" fmla="*/ 2281660 w 4231702"/>
              <a:gd name="connsiteY37" fmla="*/ 958786 h 1480115"/>
              <a:gd name="connsiteX38" fmla="*/ 2281660 w 4231702"/>
              <a:gd name="connsiteY38" fmla="*/ 937407 h 1480115"/>
              <a:gd name="connsiteX39" fmla="*/ 2245196 w 4231702"/>
              <a:gd name="connsiteY39" fmla="*/ 937407 h 1480115"/>
              <a:gd name="connsiteX40" fmla="*/ 2245196 w 4231702"/>
              <a:gd name="connsiteY40" fmla="*/ 923592 h 1480115"/>
              <a:gd name="connsiteX41" fmla="*/ 2220334 w 4231702"/>
              <a:gd name="connsiteY41" fmla="*/ 923592 h 1480115"/>
              <a:gd name="connsiteX42" fmla="*/ 2220334 w 4231702"/>
              <a:gd name="connsiteY42" fmla="*/ 904515 h 1480115"/>
              <a:gd name="connsiteX43" fmla="*/ 2180173 w 4231702"/>
              <a:gd name="connsiteY43" fmla="*/ 904515 h 1480115"/>
              <a:gd name="connsiteX44" fmla="*/ 2180173 w 4231702"/>
              <a:gd name="connsiteY44" fmla="*/ 890810 h 1480115"/>
              <a:gd name="connsiteX45" fmla="*/ 2151614 w 4231702"/>
              <a:gd name="connsiteY45" fmla="*/ 890810 h 1480115"/>
              <a:gd name="connsiteX46" fmla="*/ 2151614 w 4231702"/>
              <a:gd name="connsiteY46" fmla="*/ 865703 h 1480115"/>
              <a:gd name="connsiteX47" fmla="*/ 2122800 w 4231702"/>
              <a:gd name="connsiteY47" fmla="*/ 865703 h 1480115"/>
              <a:gd name="connsiteX48" fmla="*/ 2122800 w 4231702"/>
              <a:gd name="connsiteY48" fmla="*/ 843118 h 1480115"/>
              <a:gd name="connsiteX49" fmla="*/ 2100488 w 4231702"/>
              <a:gd name="connsiteY49" fmla="*/ 843118 h 1480115"/>
              <a:gd name="connsiteX50" fmla="*/ 2100488 w 4231702"/>
              <a:gd name="connsiteY50" fmla="*/ 822286 h 1480115"/>
              <a:gd name="connsiteX51" fmla="*/ 2050765 w 4231702"/>
              <a:gd name="connsiteY51" fmla="*/ 822286 h 1480115"/>
              <a:gd name="connsiteX52" fmla="*/ 2050765 w 4231702"/>
              <a:gd name="connsiteY52" fmla="*/ 809130 h 1480115"/>
              <a:gd name="connsiteX53" fmla="*/ 1963048 w 4231702"/>
              <a:gd name="connsiteY53" fmla="*/ 809130 h 1480115"/>
              <a:gd name="connsiteX54" fmla="*/ 1963048 w 4231702"/>
              <a:gd name="connsiteY54" fmla="*/ 783913 h 1480115"/>
              <a:gd name="connsiteX55" fmla="*/ 1918807 w 4231702"/>
              <a:gd name="connsiteY55" fmla="*/ 783913 h 1480115"/>
              <a:gd name="connsiteX56" fmla="*/ 1918807 w 4231702"/>
              <a:gd name="connsiteY56" fmla="*/ 756504 h 1480115"/>
              <a:gd name="connsiteX57" fmla="*/ 1823186 w 4231702"/>
              <a:gd name="connsiteY57" fmla="*/ 756504 h 1480115"/>
              <a:gd name="connsiteX58" fmla="*/ 1823186 w 4231702"/>
              <a:gd name="connsiteY58" fmla="*/ 717363 h 1480115"/>
              <a:gd name="connsiteX59" fmla="*/ 1800874 w 4231702"/>
              <a:gd name="connsiteY59" fmla="*/ 717363 h 1480115"/>
              <a:gd name="connsiteX60" fmla="*/ 1800874 w 4231702"/>
              <a:gd name="connsiteY60" fmla="*/ 694777 h 1480115"/>
              <a:gd name="connsiteX61" fmla="*/ 1733556 w 4231702"/>
              <a:gd name="connsiteY61" fmla="*/ 694777 h 1480115"/>
              <a:gd name="connsiteX62" fmla="*/ 1733556 w 4231702"/>
              <a:gd name="connsiteY62" fmla="*/ 663311 h 1480115"/>
              <a:gd name="connsiteX63" fmla="*/ 1695690 w 4231702"/>
              <a:gd name="connsiteY63" fmla="*/ 663311 h 1480115"/>
              <a:gd name="connsiteX64" fmla="*/ 1695690 w 4231702"/>
              <a:gd name="connsiteY64" fmla="*/ 636998 h 1480115"/>
              <a:gd name="connsiteX65" fmla="*/ 1679498 w 4231702"/>
              <a:gd name="connsiteY65" fmla="*/ 636998 h 1480115"/>
              <a:gd name="connsiteX66" fmla="*/ 1679498 w 4231702"/>
              <a:gd name="connsiteY66" fmla="*/ 619456 h 1480115"/>
              <a:gd name="connsiteX67" fmla="*/ 1552258 w 4231702"/>
              <a:gd name="connsiteY67" fmla="*/ 619456 h 1480115"/>
              <a:gd name="connsiteX68" fmla="*/ 1552258 w 4231702"/>
              <a:gd name="connsiteY68" fmla="*/ 597528 h 1480115"/>
              <a:gd name="connsiteX69" fmla="*/ 1511332 w 4231702"/>
              <a:gd name="connsiteY69" fmla="*/ 597528 h 1480115"/>
              <a:gd name="connsiteX70" fmla="*/ 1511332 w 4231702"/>
              <a:gd name="connsiteY70" fmla="*/ 577903 h 1480115"/>
              <a:gd name="connsiteX71" fmla="*/ 1439807 w 4231702"/>
              <a:gd name="connsiteY71" fmla="*/ 577903 h 1480115"/>
              <a:gd name="connsiteX72" fmla="*/ 1439807 w 4231702"/>
              <a:gd name="connsiteY72" fmla="*/ 552686 h 1480115"/>
              <a:gd name="connsiteX73" fmla="*/ 1401813 w 4231702"/>
              <a:gd name="connsiteY73" fmla="*/ 552686 h 1480115"/>
              <a:gd name="connsiteX74" fmla="*/ 1401813 w 4231702"/>
              <a:gd name="connsiteY74" fmla="*/ 531745 h 1480115"/>
              <a:gd name="connsiteX75" fmla="*/ 1349157 w 4231702"/>
              <a:gd name="connsiteY75" fmla="*/ 531745 h 1480115"/>
              <a:gd name="connsiteX76" fmla="*/ 1349157 w 4231702"/>
              <a:gd name="connsiteY76" fmla="*/ 498634 h 1480115"/>
              <a:gd name="connsiteX77" fmla="*/ 1325953 w 4231702"/>
              <a:gd name="connsiteY77" fmla="*/ 498634 h 1480115"/>
              <a:gd name="connsiteX78" fmla="*/ 1325953 w 4231702"/>
              <a:gd name="connsiteY78" fmla="*/ 472321 h 1480115"/>
              <a:gd name="connsiteX79" fmla="*/ 1280437 w 4231702"/>
              <a:gd name="connsiteY79" fmla="*/ 472321 h 1480115"/>
              <a:gd name="connsiteX80" fmla="*/ 1280437 w 4231702"/>
              <a:gd name="connsiteY80" fmla="*/ 447105 h 1480115"/>
              <a:gd name="connsiteX81" fmla="*/ 1252643 w 4231702"/>
              <a:gd name="connsiteY81" fmla="*/ 447105 h 1480115"/>
              <a:gd name="connsiteX82" fmla="*/ 1252643 w 4231702"/>
              <a:gd name="connsiteY82" fmla="*/ 422107 h 1480115"/>
              <a:gd name="connsiteX83" fmla="*/ 1204450 w 4231702"/>
              <a:gd name="connsiteY83" fmla="*/ 422107 h 1480115"/>
              <a:gd name="connsiteX84" fmla="*/ 1204450 w 4231702"/>
              <a:gd name="connsiteY84" fmla="*/ 389216 h 1480115"/>
              <a:gd name="connsiteX85" fmla="*/ 1157659 w 4231702"/>
              <a:gd name="connsiteY85" fmla="*/ 389216 h 1480115"/>
              <a:gd name="connsiteX86" fmla="*/ 1157659 w 4231702"/>
              <a:gd name="connsiteY86" fmla="*/ 356324 h 1480115"/>
              <a:gd name="connsiteX87" fmla="*/ 1128463 w 4231702"/>
              <a:gd name="connsiteY87" fmla="*/ 356324 h 1480115"/>
              <a:gd name="connsiteX88" fmla="*/ 1128463 w 4231702"/>
              <a:gd name="connsiteY88" fmla="*/ 339001 h 1480115"/>
              <a:gd name="connsiteX89" fmla="*/ 1072875 w 4231702"/>
              <a:gd name="connsiteY89" fmla="*/ 339001 h 1480115"/>
              <a:gd name="connsiteX90" fmla="*/ 1072875 w 4231702"/>
              <a:gd name="connsiteY90" fmla="*/ 312469 h 1480115"/>
              <a:gd name="connsiteX91" fmla="*/ 1050945 w 4231702"/>
              <a:gd name="connsiteY91" fmla="*/ 312469 h 1480115"/>
              <a:gd name="connsiteX92" fmla="*/ 1050945 w 4231702"/>
              <a:gd name="connsiteY92" fmla="*/ 280016 h 1480115"/>
              <a:gd name="connsiteX93" fmla="*/ 1007214 w 4231702"/>
              <a:gd name="connsiteY93" fmla="*/ 280016 h 1480115"/>
              <a:gd name="connsiteX94" fmla="*/ 1007214 w 4231702"/>
              <a:gd name="connsiteY94" fmla="*/ 263570 h 1480115"/>
              <a:gd name="connsiteX95" fmla="*/ 982225 w 4231702"/>
              <a:gd name="connsiteY95" fmla="*/ 263570 h 1480115"/>
              <a:gd name="connsiteX96" fmla="*/ 982225 w 4231702"/>
              <a:gd name="connsiteY96" fmla="*/ 235722 h 1480115"/>
              <a:gd name="connsiteX97" fmla="*/ 956216 w 4231702"/>
              <a:gd name="connsiteY97" fmla="*/ 235722 h 1480115"/>
              <a:gd name="connsiteX98" fmla="*/ 956216 w 4231702"/>
              <a:gd name="connsiteY98" fmla="*/ 214562 h 1480115"/>
              <a:gd name="connsiteX99" fmla="*/ 792257 w 4231702"/>
              <a:gd name="connsiteY99" fmla="*/ 214562 h 1480115"/>
              <a:gd name="connsiteX100" fmla="*/ 792257 w 4231702"/>
              <a:gd name="connsiteY100" fmla="*/ 193182 h 1480115"/>
              <a:gd name="connsiteX101" fmla="*/ 752223 w 4231702"/>
              <a:gd name="connsiteY101" fmla="*/ 193182 h 1480115"/>
              <a:gd name="connsiteX102" fmla="*/ 752223 w 4231702"/>
              <a:gd name="connsiteY102" fmla="*/ 173119 h 1480115"/>
              <a:gd name="connsiteX103" fmla="*/ 697145 w 4231702"/>
              <a:gd name="connsiteY103" fmla="*/ 173119 h 1480115"/>
              <a:gd name="connsiteX104" fmla="*/ 697145 w 4231702"/>
              <a:gd name="connsiteY104" fmla="*/ 158975 h 1480115"/>
              <a:gd name="connsiteX105" fmla="*/ 638752 w 4231702"/>
              <a:gd name="connsiteY105" fmla="*/ 158975 h 1480115"/>
              <a:gd name="connsiteX106" fmla="*/ 638752 w 4231702"/>
              <a:gd name="connsiteY106" fmla="*/ 137048 h 1480115"/>
              <a:gd name="connsiteX107" fmla="*/ 596296 w 4231702"/>
              <a:gd name="connsiteY107" fmla="*/ 137048 h 1480115"/>
              <a:gd name="connsiteX108" fmla="*/ 596296 w 4231702"/>
              <a:gd name="connsiteY108" fmla="*/ 110296 h 1480115"/>
              <a:gd name="connsiteX109" fmla="*/ 561235 w 4231702"/>
              <a:gd name="connsiteY109" fmla="*/ 110296 h 1480115"/>
              <a:gd name="connsiteX110" fmla="*/ 561235 w 4231702"/>
              <a:gd name="connsiteY110" fmla="*/ 93960 h 1480115"/>
              <a:gd name="connsiteX111" fmla="*/ 469183 w 4231702"/>
              <a:gd name="connsiteY111" fmla="*/ 93960 h 1480115"/>
              <a:gd name="connsiteX112" fmla="*/ 469183 w 4231702"/>
              <a:gd name="connsiteY112" fmla="*/ 82229 h 1480115"/>
              <a:gd name="connsiteX113" fmla="*/ 420735 w 4231702"/>
              <a:gd name="connsiteY113" fmla="*/ 82229 h 1480115"/>
              <a:gd name="connsiteX114" fmla="*/ 420735 w 4231702"/>
              <a:gd name="connsiteY114" fmla="*/ 53723 h 1480115"/>
              <a:gd name="connsiteX115" fmla="*/ 318739 w 4231702"/>
              <a:gd name="connsiteY115" fmla="*/ 53723 h 1480115"/>
              <a:gd name="connsiteX116" fmla="*/ 318739 w 4231702"/>
              <a:gd name="connsiteY116" fmla="*/ 37387 h 1480115"/>
              <a:gd name="connsiteX117" fmla="*/ 280490 w 4231702"/>
              <a:gd name="connsiteY117" fmla="*/ 37387 h 1480115"/>
              <a:gd name="connsiteX118" fmla="*/ 280490 w 4231702"/>
              <a:gd name="connsiteY118" fmla="*/ 22257 h 1480115"/>
              <a:gd name="connsiteX119" fmla="*/ 178494 w 4231702"/>
              <a:gd name="connsiteY119" fmla="*/ 22257 h 1480115"/>
              <a:gd name="connsiteX120" fmla="*/ 178494 w 4231702"/>
              <a:gd name="connsiteY120" fmla="*/ 0 h 1480115"/>
              <a:gd name="connsiteX121" fmla="*/ 0 w 4231702"/>
              <a:gd name="connsiteY121" fmla="*/ 0 h 148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4231702" h="1480115">
                <a:moveTo>
                  <a:pt x="4231703" y="1480116"/>
                </a:moveTo>
                <a:lnTo>
                  <a:pt x="3792991" y="1480116"/>
                </a:lnTo>
                <a:lnTo>
                  <a:pt x="3792991" y="1403369"/>
                </a:lnTo>
                <a:lnTo>
                  <a:pt x="3639996" y="1403369"/>
                </a:lnTo>
                <a:lnTo>
                  <a:pt x="3639996" y="1381441"/>
                </a:lnTo>
                <a:lnTo>
                  <a:pt x="3554830" y="1381441"/>
                </a:lnTo>
                <a:lnTo>
                  <a:pt x="3554830" y="1348550"/>
                </a:lnTo>
                <a:lnTo>
                  <a:pt x="3474252" y="1348550"/>
                </a:lnTo>
                <a:lnTo>
                  <a:pt x="3474252" y="1300638"/>
                </a:lnTo>
                <a:lnTo>
                  <a:pt x="3423254" y="1300638"/>
                </a:lnTo>
                <a:lnTo>
                  <a:pt x="3423254" y="1282767"/>
                </a:lnTo>
                <a:lnTo>
                  <a:pt x="3341529" y="1282767"/>
                </a:lnTo>
                <a:lnTo>
                  <a:pt x="3341529" y="1255357"/>
                </a:lnTo>
                <a:lnTo>
                  <a:pt x="3312206" y="1255357"/>
                </a:lnTo>
                <a:lnTo>
                  <a:pt x="3312206" y="1222466"/>
                </a:lnTo>
                <a:lnTo>
                  <a:pt x="3183563" y="1222466"/>
                </a:lnTo>
                <a:lnTo>
                  <a:pt x="3183563" y="1206020"/>
                </a:lnTo>
                <a:lnTo>
                  <a:pt x="3142764" y="1206020"/>
                </a:lnTo>
                <a:lnTo>
                  <a:pt x="3142764" y="1173129"/>
                </a:lnTo>
                <a:lnTo>
                  <a:pt x="3054920" y="1173129"/>
                </a:lnTo>
                <a:lnTo>
                  <a:pt x="3054920" y="1157341"/>
                </a:lnTo>
                <a:lnTo>
                  <a:pt x="2954071" y="1157341"/>
                </a:lnTo>
                <a:lnTo>
                  <a:pt x="2954071" y="1130918"/>
                </a:lnTo>
                <a:lnTo>
                  <a:pt x="2830400" y="1130918"/>
                </a:lnTo>
                <a:lnTo>
                  <a:pt x="2830400" y="1097040"/>
                </a:lnTo>
                <a:lnTo>
                  <a:pt x="2730444" y="1097040"/>
                </a:lnTo>
                <a:lnTo>
                  <a:pt x="2730444" y="1074454"/>
                </a:lnTo>
                <a:lnTo>
                  <a:pt x="2698315" y="1074454"/>
                </a:lnTo>
                <a:lnTo>
                  <a:pt x="2698315" y="1056803"/>
                </a:lnTo>
                <a:lnTo>
                  <a:pt x="2631125" y="1056803"/>
                </a:lnTo>
                <a:lnTo>
                  <a:pt x="2631125" y="1039151"/>
                </a:lnTo>
                <a:lnTo>
                  <a:pt x="2553607" y="1039151"/>
                </a:lnTo>
                <a:lnTo>
                  <a:pt x="2553607" y="1016565"/>
                </a:lnTo>
                <a:lnTo>
                  <a:pt x="2502482" y="1016565"/>
                </a:lnTo>
                <a:lnTo>
                  <a:pt x="2502482" y="985099"/>
                </a:lnTo>
                <a:lnTo>
                  <a:pt x="2312386" y="985099"/>
                </a:lnTo>
                <a:lnTo>
                  <a:pt x="2312386" y="958786"/>
                </a:lnTo>
                <a:lnTo>
                  <a:pt x="2281660" y="958786"/>
                </a:lnTo>
                <a:lnTo>
                  <a:pt x="2281660" y="937407"/>
                </a:lnTo>
                <a:lnTo>
                  <a:pt x="2245196" y="937407"/>
                </a:lnTo>
                <a:lnTo>
                  <a:pt x="2245196" y="923592"/>
                </a:lnTo>
                <a:lnTo>
                  <a:pt x="2220334" y="923592"/>
                </a:lnTo>
                <a:lnTo>
                  <a:pt x="2220334" y="904515"/>
                </a:lnTo>
                <a:lnTo>
                  <a:pt x="2180173" y="904515"/>
                </a:lnTo>
                <a:lnTo>
                  <a:pt x="2180173" y="890810"/>
                </a:lnTo>
                <a:lnTo>
                  <a:pt x="2151614" y="890810"/>
                </a:lnTo>
                <a:lnTo>
                  <a:pt x="2151614" y="865703"/>
                </a:lnTo>
                <a:lnTo>
                  <a:pt x="2122800" y="865703"/>
                </a:lnTo>
                <a:lnTo>
                  <a:pt x="2122800" y="843118"/>
                </a:lnTo>
                <a:lnTo>
                  <a:pt x="2100488" y="843118"/>
                </a:lnTo>
                <a:lnTo>
                  <a:pt x="2100488" y="822286"/>
                </a:lnTo>
                <a:lnTo>
                  <a:pt x="2050765" y="822286"/>
                </a:lnTo>
                <a:lnTo>
                  <a:pt x="2050765" y="809130"/>
                </a:lnTo>
                <a:lnTo>
                  <a:pt x="1963048" y="809130"/>
                </a:lnTo>
                <a:lnTo>
                  <a:pt x="1963048" y="783913"/>
                </a:lnTo>
                <a:lnTo>
                  <a:pt x="1918807" y="783913"/>
                </a:lnTo>
                <a:lnTo>
                  <a:pt x="1918807" y="756504"/>
                </a:lnTo>
                <a:lnTo>
                  <a:pt x="1823186" y="756504"/>
                </a:lnTo>
                <a:lnTo>
                  <a:pt x="1823186" y="717363"/>
                </a:lnTo>
                <a:lnTo>
                  <a:pt x="1800874" y="717363"/>
                </a:lnTo>
                <a:lnTo>
                  <a:pt x="1800874" y="694777"/>
                </a:lnTo>
                <a:lnTo>
                  <a:pt x="1733556" y="694777"/>
                </a:lnTo>
                <a:lnTo>
                  <a:pt x="1733556" y="663311"/>
                </a:lnTo>
                <a:lnTo>
                  <a:pt x="1695690" y="663311"/>
                </a:lnTo>
                <a:lnTo>
                  <a:pt x="1695690" y="636998"/>
                </a:lnTo>
                <a:lnTo>
                  <a:pt x="1679498" y="636998"/>
                </a:lnTo>
                <a:lnTo>
                  <a:pt x="1679498" y="619456"/>
                </a:lnTo>
                <a:lnTo>
                  <a:pt x="1552258" y="619456"/>
                </a:lnTo>
                <a:lnTo>
                  <a:pt x="1552258" y="597528"/>
                </a:lnTo>
                <a:lnTo>
                  <a:pt x="1511332" y="597528"/>
                </a:lnTo>
                <a:lnTo>
                  <a:pt x="1511332" y="577903"/>
                </a:lnTo>
                <a:lnTo>
                  <a:pt x="1439807" y="577903"/>
                </a:lnTo>
                <a:lnTo>
                  <a:pt x="1439807" y="552686"/>
                </a:lnTo>
                <a:lnTo>
                  <a:pt x="1401813" y="552686"/>
                </a:lnTo>
                <a:lnTo>
                  <a:pt x="1401813" y="531745"/>
                </a:lnTo>
                <a:lnTo>
                  <a:pt x="1349157" y="531745"/>
                </a:lnTo>
                <a:lnTo>
                  <a:pt x="1349157" y="498634"/>
                </a:lnTo>
                <a:lnTo>
                  <a:pt x="1325953" y="498634"/>
                </a:lnTo>
                <a:lnTo>
                  <a:pt x="1325953" y="472321"/>
                </a:lnTo>
                <a:lnTo>
                  <a:pt x="1280437" y="472321"/>
                </a:lnTo>
                <a:lnTo>
                  <a:pt x="1280437" y="447105"/>
                </a:lnTo>
                <a:lnTo>
                  <a:pt x="1252643" y="447105"/>
                </a:lnTo>
                <a:lnTo>
                  <a:pt x="1252643" y="422107"/>
                </a:lnTo>
                <a:lnTo>
                  <a:pt x="1204450" y="422107"/>
                </a:lnTo>
                <a:lnTo>
                  <a:pt x="1204450" y="389216"/>
                </a:lnTo>
                <a:lnTo>
                  <a:pt x="1157659" y="389216"/>
                </a:lnTo>
                <a:lnTo>
                  <a:pt x="1157659" y="356324"/>
                </a:lnTo>
                <a:lnTo>
                  <a:pt x="1128463" y="356324"/>
                </a:lnTo>
                <a:lnTo>
                  <a:pt x="1128463" y="339001"/>
                </a:lnTo>
                <a:lnTo>
                  <a:pt x="1072875" y="339001"/>
                </a:lnTo>
                <a:lnTo>
                  <a:pt x="1072875" y="312469"/>
                </a:lnTo>
                <a:lnTo>
                  <a:pt x="1050945" y="312469"/>
                </a:lnTo>
                <a:lnTo>
                  <a:pt x="1050945" y="280016"/>
                </a:lnTo>
                <a:lnTo>
                  <a:pt x="1007214" y="280016"/>
                </a:lnTo>
                <a:lnTo>
                  <a:pt x="1007214" y="263570"/>
                </a:lnTo>
                <a:lnTo>
                  <a:pt x="982225" y="263570"/>
                </a:lnTo>
                <a:lnTo>
                  <a:pt x="982225" y="235722"/>
                </a:lnTo>
                <a:lnTo>
                  <a:pt x="956216" y="235722"/>
                </a:lnTo>
                <a:lnTo>
                  <a:pt x="956216" y="214562"/>
                </a:lnTo>
                <a:lnTo>
                  <a:pt x="792257" y="214562"/>
                </a:lnTo>
                <a:lnTo>
                  <a:pt x="792257" y="193182"/>
                </a:lnTo>
                <a:lnTo>
                  <a:pt x="752223" y="193182"/>
                </a:lnTo>
                <a:lnTo>
                  <a:pt x="752223" y="173119"/>
                </a:lnTo>
                <a:lnTo>
                  <a:pt x="697145" y="173119"/>
                </a:lnTo>
                <a:lnTo>
                  <a:pt x="697145" y="158975"/>
                </a:lnTo>
                <a:lnTo>
                  <a:pt x="638752" y="158975"/>
                </a:lnTo>
                <a:lnTo>
                  <a:pt x="638752" y="137048"/>
                </a:lnTo>
                <a:lnTo>
                  <a:pt x="596296" y="137048"/>
                </a:lnTo>
                <a:lnTo>
                  <a:pt x="596296" y="110296"/>
                </a:lnTo>
                <a:lnTo>
                  <a:pt x="561235" y="110296"/>
                </a:lnTo>
                <a:lnTo>
                  <a:pt x="561235" y="93960"/>
                </a:lnTo>
                <a:lnTo>
                  <a:pt x="469183" y="93960"/>
                </a:lnTo>
                <a:lnTo>
                  <a:pt x="469183" y="82229"/>
                </a:lnTo>
                <a:lnTo>
                  <a:pt x="420735" y="82229"/>
                </a:lnTo>
                <a:lnTo>
                  <a:pt x="420735" y="53723"/>
                </a:lnTo>
                <a:lnTo>
                  <a:pt x="318739" y="53723"/>
                </a:lnTo>
                <a:lnTo>
                  <a:pt x="318739" y="37387"/>
                </a:lnTo>
                <a:lnTo>
                  <a:pt x="280490" y="37387"/>
                </a:lnTo>
                <a:lnTo>
                  <a:pt x="280490" y="22257"/>
                </a:lnTo>
                <a:lnTo>
                  <a:pt x="178494" y="22257"/>
                </a:lnTo>
                <a:lnTo>
                  <a:pt x="178494" y="0"/>
                </a:lnTo>
                <a:lnTo>
                  <a:pt x="0" y="0"/>
                </a:lnTo>
              </a:path>
            </a:pathLst>
          </a:custGeom>
          <a:noFill/>
          <a:ln w="28575" cap="flat">
            <a:solidFill>
              <a:srgbClr val="025973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230" name="Graphic 46170">
            <a:extLst>
              <a:ext uri="{FF2B5EF4-FFF2-40B4-BE49-F238E27FC236}">
                <a16:creationId xmlns:a16="http://schemas.microsoft.com/office/drawing/2014/main" id="{B7C1520D-B11F-AF6A-898F-FD2B8DB5A737}"/>
              </a:ext>
            </a:extLst>
          </p:cNvPr>
          <p:cNvGrpSpPr/>
          <p:nvPr/>
        </p:nvGrpSpPr>
        <p:grpSpPr>
          <a:xfrm>
            <a:off x="9802952" y="4218416"/>
            <a:ext cx="1211207" cy="515299"/>
            <a:chOff x="9802952" y="4133072"/>
            <a:chExt cx="1211207" cy="515299"/>
          </a:xfrm>
          <a:solidFill>
            <a:srgbClr val="E1471D"/>
          </a:solidFill>
        </p:grpSpPr>
        <p:sp>
          <p:nvSpPr>
            <p:cNvPr id="46231" name="Freeform: Shape 46230">
              <a:extLst>
                <a:ext uri="{FF2B5EF4-FFF2-40B4-BE49-F238E27FC236}">
                  <a16:creationId xmlns:a16="http://schemas.microsoft.com/office/drawing/2014/main" id="{00284C84-B06E-04F0-5C02-9D0276E463E3}"/>
                </a:ext>
              </a:extLst>
            </p:cNvPr>
            <p:cNvSpPr/>
            <p:nvPr/>
          </p:nvSpPr>
          <p:spPr>
            <a:xfrm>
              <a:off x="9853950" y="4155000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2" name="Freeform: Shape 46231">
              <a:extLst>
                <a:ext uri="{FF2B5EF4-FFF2-40B4-BE49-F238E27FC236}">
                  <a16:creationId xmlns:a16="http://schemas.microsoft.com/office/drawing/2014/main" id="{5338A352-87A1-0529-5E53-9631C404B02E}"/>
                </a:ext>
              </a:extLst>
            </p:cNvPr>
            <p:cNvSpPr/>
            <p:nvPr/>
          </p:nvSpPr>
          <p:spPr>
            <a:xfrm>
              <a:off x="9917697" y="4155000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3" name="Freeform: Shape 46232">
              <a:extLst>
                <a:ext uri="{FF2B5EF4-FFF2-40B4-BE49-F238E27FC236}">
                  <a16:creationId xmlns:a16="http://schemas.microsoft.com/office/drawing/2014/main" id="{9DAEA4FB-A74B-479B-1153-71470073C7DB}"/>
                </a:ext>
              </a:extLst>
            </p:cNvPr>
            <p:cNvSpPr/>
            <p:nvPr/>
          </p:nvSpPr>
          <p:spPr>
            <a:xfrm>
              <a:off x="9802952" y="4133072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4" name="Freeform: Shape 46233">
              <a:extLst>
                <a:ext uri="{FF2B5EF4-FFF2-40B4-BE49-F238E27FC236}">
                  <a16:creationId xmlns:a16="http://schemas.microsoft.com/office/drawing/2014/main" id="{615F6D89-EAF8-2097-FB18-886EE3317054}"/>
                </a:ext>
              </a:extLst>
            </p:cNvPr>
            <p:cNvSpPr/>
            <p:nvPr/>
          </p:nvSpPr>
          <p:spPr>
            <a:xfrm>
              <a:off x="10134440" y="4231747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5" name="Freeform: Shape 46234">
              <a:extLst>
                <a:ext uri="{FF2B5EF4-FFF2-40B4-BE49-F238E27FC236}">
                  <a16:creationId xmlns:a16="http://schemas.microsoft.com/office/drawing/2014/main" id="{3F74346B-B0B6-FBFD-4115-963B1AE9DDA0}"/>
                </a:ext>
              </a:extLst>
            </p:cNvPr>
            <p:cNvSpPr/>
            <p:nvPr/>
          </p:nvSpPr>
          <p:spPr>
            <a:xfrm>
              <a:off x="10185438" y="4231747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6" name="Freeform: Shape 46235">
              <a:extLst>
                <a:ext uri="{FF2B5EF4-FFF2-40B4-BE49-F238E27FC236}">
                  <a16:creationId xmlns:a16="http://schemas.microsoft.com/office/drawing/2014/main" id="{2E2385A7-7B19-4B25-A06C-5CFE6B448EE2}"/>
                </a:ext>
              </a:extLst>
            </p:cNvPr>
            <p:cNvSpPr/>
            <p:nvPr/>
          </p:nvSpPr>
          <p:spPr>
            <a:xfrm>
              <a:off x="10236436" y="4231747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7" name="Freeform: Shape 46236">
              <a:extLst>
                <a:ext uri="{FF2B5EF4-FFF2-40B4-BE49-F238E27FC236}">
                  <a16:creationId xmlns:a16="http://schemas.microsoft.com/office/drawing/2014/main" id="{B633A72D-EEE4-23A3-526F-DC90A6E896EA}"/>
                </a:ext>
              </a:extLst>
            </p:cNvPr>
            <p:cNvSpPr/>
            <p:nvPr/>
          </p:nvSpPr>
          <p:spPr>
            <a:xfrm>
              <a:off x="10287434" y="4231747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8" name="Freeform: Shape 46237">
              <a:extLst>
                <a:ext uri="{FF2B5EF4-FFF2-40B4-BE49-F238E27FC236}">
                  <a16:creationId xmlns:a16="http://schemas.microsoft.com/office/drawing/2014/main" id="{EAC9F8ED-9AD1-8BB2-F312-FE8DC16E406B}"/>
                </a:ext>
              </a:extLst>
            </p:cNvPr>
            <p:cNvSpPr/>
            <p:nvPr/>
          </p:nvSpPr>
          <p:spPr>
            <a:xfrm>
              <a:off x="10057943" y="4220783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9" name="Freeform: Shape 46238">
              <a:extLst>
                <a:ext uri="{FF2B5EF4-FFF2-40B4-BE49-F238E27FC236}">
                  <a16:creationId xmlns:a16="http://schemas.microsoft.com/office/drawing/2014/main" id="{52FDF073-F0C1-983F-DE4D-67E31CA7FD82}"/>
                </a:ext>
              </a:extLst>
            </p:cNvPr>
            <p:cNvSpPr/>
            <p:nvPr/>
          </p:nvSpPr>
          <p:spPr>
            <a:xfrm>
              <a:off x="10504177" y="4418131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40" name="Freeform: Shape 46239">
              <a:extLst>
                <a:ext uri="{FF2B5EF4-FFF2-40B4-BE49-F238E27FC236}">
                  <a16:creationId xmlns:a16="http://schemas.microsoft.com/office/drawing/2014/main" id="{4B2F23B3-D438-DC43-418A-08B5D855A803}"/>
                </a:ext>
              </a:extLst>
            </p:cNvPr>
            <p:cNvSpPr/>
            <p:nvPr/>
          </p:nvSpPr>
          <p:spPr>
            <a:xfrm>
              <a:off x="10567924" y="4418131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41" name="Freeform: Shape 46240">
              <a:extLst>
                <a:ext uri="{FF2B5EF4-FFF2-40B4-BE49-F238E27FC236}">
                  <a16:creationId xmlns:a16="http://schemas.microsoft.com/office/drawing/2014/main" id="{9CC90538-7C69-9E97-ABDB-9535A0DE076D}"/>
                </a:ext>
              </a:extLst>
            </p:cNvPr>
            <p:cNvSpPr/>
            <p:nvPr/>
          </p:nvSpPr>
          <p:spPr>
            <a:xfrm>
              <a:off x="10631672" y="4418131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42" name="Freeform: Shape 46241">
              <a:extLst>
                <a:ext uri="{FF2B5EF4-FFF2-40B4-BE49-F238E27FC236}">
                  <a16:creationId xmlns:a16="http://schemas.microsoft.com/office/drawing/2014/main" id="{3D62229D-CA83-3D67-09A8-7A5CD8594EDA}"/>
                </a:ext>
              </a:extLst>
            </p:cNvPr>
            <p:cNvSpPr/>
            <p:nvPr/>
          </p:nvSpPr>
          <p:spPr>
            <a:xfrm>
              <a:off x="10695420" y="4418131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43" name="Freeform: Shape 46242">
              <a:extLst>
                <a:ext uri="{FF2B5EF4-FFF2-40B4-BE49-F238E27FC236}">
                  <a16:creationId xmlns:a16="http://schemas.microsoft.com/office/drawing/2014/main" id="{B2A108F2-92C8-AF1E-AF5D-F18C0B920AAD}"/>
                </a:ext>
              </a:extLst>
            </p:cNvPr>
            <p:cNvSpPr/>
            <p:nvPr/>
          </p:nvSpPr>
          <p:spPr>
            <a:xfrm>
              <a:off x="10759168" y="4418131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44" name="Freeform: Shape 46243">
              <a:extLst>
                <a:ext uri="{FF2B5EF4-FFF2-40B4-BE49-F238E27FC236}">
                  <a16:creationId xmlns:a16="http://schemas.microsoft.com/office/drawing/2014/main" id="{586BA443-7C80-B12C-6285-0294D40F6FDE}"/>
                </a:ext>
              </a:extLst>
            </p:cNvPr>
            <p:cNvSpPr/>
            <p:nvPr/>
          </p:nvSpPr>
          <p:spPr>
            <a:xfrm>
              <a:off x="10886663" y="4582589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45" name="Freeform: Shape 46244">
              <a:extLst>
                <a:ext uri="{FF2B5EF4-FFF2-40B4-BE49-F238E27FC236}">
                  <a16:creationId xmlns:a16="http://schemas.microsoft.com/office/drawing/2014/main" id="{9944C07B-D4B3-CF23-A553-431F99C8149B}"/>
                </a:ext>
              </a:extLst>
            </p:cNvPr>
            <p:cNvSpPr/>
            <p:nvPr/>
          </p:nvSpPr>
          <p:spPr>
            <a:xfrm>
              <a:off x="10937661" y="4582589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46" name="Freeform: Shape 46245">
              <a:extLst>
                <a:ext uri="{FF2B5EF4-FFF2-40B4-BE49-F238E27FC236}">
                  <a16:creationId xmlns:a16="http://schemas.microsoft.com/office/drawing/2014/main" id="{A4C7B13F-1FAC-D9E8-E362-6AC159BBA8F6}"/>
                </a:ext>
              </a:extLst>
            </p:cNvPr>
            <p:cNvSpPr/>
            <p:nvPr/>
          </p:nvSpPr>
          <p:spPr>
            <a:xfrm>
              <a:off x="10402180" y="4308493"/>
              <a:ext cx="76497" cy="65782"/>
            </a:xfrm>
            <a:custGeom>
              <a:avLst/>
              <a:gdLst>
                <a:gd name="connsiteX0" fmla="*/ 76497 w 76497"/>
                <a:gd name="connsiteY0" fmla="*/ 32891 h 65782"/>
                <a:gd name="connsiteX1" fmla="*/ 38249 w 76497"/>
                <a:gd name="connsiteY1" fmla="*/ 65783 h 65782"/>
                <a:gd name="connsiteX2" fmla="*/ 0 w 76497"/>
                <a:gd name="connsiteY2" fmla="*/ 32891 h 65782"/>
                <a:gd name="connsiteX3" fmla="*/ 38249 w 76497"/>
                <a:gd name="connsiteY3" fmla="*/ 0 h 65782"/>
                <a:gd name="connsiteX4" fmla="*/ 76497 w 76497"/>
                <a:gd name="connsiteY4" fmla="*/ 32891 h 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" h="65782">
                  <a:moveTo>
                    <a:pt x="76497" y="32891"/>
                  </a:moveTo>
                  <a:cubicBezTo>
                    <a:pt x="76497" y="51057"/>
                    <a:pt x="59373" y="65783"/>
                    <a:pt x="38249" y="65783"/>
                  </a:cubicBezTo>
                  <a:cubicBezTo>
                    <a:pt x="17124" y="65783"/>
                    <a:pt x="0" y="51057"/>
                    <a:pt x="0" y="32891"/>
                  </a:cubicBezTo>
                  <a:cubicBezTo>
                    <a:pt x="0" y="14726"/>
                    <a:pt x="17124" y="0"/>
                    <a:pt x="38249" y="0"/>
                  </a:cubicBezTo>
                  <a:cubicBezTo>
                    <a:pt x="59373" y="0"/>
                    <a:pt x="76497" y="14726"/>
                    <a:pt x="76497" y="32891"/>
                  </a:cubicBezTo>
                  <a:close/>
                </a:path>
              </a:pathLst>
            </a:custGeom>
            <a:solidFill>
              <a:srgbClr val="E1471D"/>
            </a:solidFill>
            <a:ln w="127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247" name="Freeform: Shape 46246">
            <a:extLst>
              <a:ext uri="{FF2B5EF4-FFF2-40B4-BE49-F238E27FC236}">
                <a16:creationId xmlns:a16="http://schemas.microsoft.com/office/drawing/2014/main" id="{96C7A84F-95CC-34FB-04F9-B3A01F96F3DD}"/>
              </a:ext>
            </a:extLst>
          </p:cNvPr>
          <p:cNvSpPr/>
          <p:nvPr/>
        </p:nvSpPr>
        <p:spPr>
          <a:xfrm>
            <a:off x="6953427" y="3001432"/>
            <a:ext cx="4104462" cy="1699391"/>
          </a:xfrm>
          <a:custGeom>
            <a:avLst/>
            <a:gdLst>
              <a:gd name="connsiteX0" fmla="*/ 4104462 w 4104462"/>
              <a:gd name="connsiteY0" fmla="*/ 1699392 h 1699391"/>
              <a:gd name="connsiteX1" fmla="*/ 3933236 w 4104462"/>
              <a:gd name="connsiteY1" fmla="*/ 1699392 h 1699391"/>
              <a:gd name="connsiteX2" fmla="*/ 3933236 w 4104462"/>
              <a:gd name="connsiteY2" fmla="*/ 1534935 h 1699391"/>
              <a:gd name="connsiteX3" fmla="*/ 3544375 w 4104462"/>
              <a:gd name="connsiteY3" fmla="*/ 1534935 h 1699391"/>
              <a:gd name="connsiteX4" fmla="*/ 3544375 w 4104462"/>
              <a:gd name="connsiteY4" fmla="*/ 1502043 h 1699391"/>
              <a:gd name="connsiteX5" fmla="*/ 3525251 w 4104462"/>
              <a:gd name="connsiteY5" fmla="*/ 1502043 h 1699391"/>
              <a:gd name="connsiteX6" fmla="*/ 3525251 w 4104462"/>
              <a:gd name="connsiteY6" fmla="*/ 1469152 h 1699391"/>
              <a:gd name="connsiteX7" fmla="*/ 3507146 w 4104462"/>
              <a:gd name="connsiteY7" fmla="*/ 1469152 h 1699391"/>
              <a:gd name="connsiteX8" fmla="*/ 3507146 w 4104462"/>
              <a:gd name="connsiteY8" fmla="*/ 1429901 h 1699391"/>
              <a:gd name="connsiteX9" fmla="*/ 3442378 w 4104462"/>
              <a:gd name="connsiteY9" fmla="*/ 1429901 h 1699391"/>
              <a:gd name="connsiteX10" fmla="*/ 3442378 w 4104462"/>
              <a:gd name="connsiteY10" fmla="*/ 1403369 h 1699391"/>
              <a:gd name="connsiteX11" fmla="*/ 3428227 w 4104462"/>
              <a:gd name="connsiteY11" fmla="*/ 1403369 h 1699391"/>
              <a:gd name="connsiteX12" fmla="*/ 3428227 w 4104462"/>
              <a:gd name="connsiteY12" fmla="*/ 1381441 h 1699391"/>
              <a:gd name="connsiteX13" fmla="*/ 3410505 w 4104462"/>
              <a:gd name="connsiteY13" fmla="*/ 1381441 h 1699391"/>
              <a:gd name="connsiteX14" fmla="*/ 3410505 w 4104462"/>
              <a:gd name="connsiteY14" fmla="*/ 1353045 h 1699391"/>
              <a:gd name="connsiteX15" fmla="*/ 3212887 w 4104462"/>
              <a:gd name="connsiteY15" fmla="*/ 1353045 h 1699391"/>
              <a:gd name="connsiteX16" fmla="*/ 3212887 w 4104462"/>
              <a:gd name="connsiteY16" fmla="*/ 1333749 h 1699391"/>
              <a:gd name="connsiteX17" fmla="*/ 3072642 w 4104462"/>
              <a:gd name="connsiteY17" fmla="*/ 1333749 h 1699391"/>
              <a:gd name="connsiteX18" fmla="*/ 3072642 w 4104462"/>
              <a:gd name="connsiteY18" fmla="*/ 1304694 h 1699391"/>
              <a:gd name="connsiteX19" fmla="*/ 3055940 w 4104462"/>
              <a:gd name="connsiteY19" fmla="*/ 1304694 h 1699391"/>
              <a:gd name="connsiteX20" fmla="*/ 3055940 w 4104462"/>
              <a:gd name="connsiteY20" fmla="*/ 1282767 h 1699391"/>
              <a:gd name="connsiteX21" fmla="*/ 3026743 w 4104462"/>
              <a:gd name="connsiteY21" fmla="*/ 1282767 h 1699391"/>
              <a:gd name="connsiteX22" fmla="*/ 3026743 w 4104462"/>
              <a:gd name="connsiteY22" fmla="*/ 1271803 h 1699391"/>
              <a:gd name="connsiteX23" fmla="*/ 2921432 w 4104462"/>
              <a:gd name="connsiteY23" fmla="*/ 1271803 h 1699391"/>
              <a:gd name="connsiteX24" fmla="*/ 2876681 w 4104462"/>
              <a:gd name="connsiteY24" fmla="*/ 1271803 h 1699391"/>
              <a:gd name="connsiteX25" fmla="*/ 2876681 w 4104462"/>
              <a:gd name="connsiteY25" fmla="*/ 1243187 h 1699391"/>
              <a:gd name="connsiteX26" fmla="*/ 2784119 w 4104462"/>
              <a:gd name="connsiteY26" fmla="*/ 1243187 h 1699391"/>
              <a:gd name="connsiteX27" fmla="*/ 2784119 w 4104462"/>
              <a:gd name="connsiteY27" fmla="*/ 1216984 h 1699391"/>
              <a:gd name="connsiteX28" fmla="*/ 2730444 w 4104462"/>
              <a:gd name="connsiteY28" fmla="*/ 1216984 h 1699391"/>
              <a:gd name="connsiteX29" fmla="*/ 2730444 w 4104462"/>
              <a:gd name="connsiteY29" fmla="*/ 1198784 h 1699391"/>
              <a:gd name="connsiteX30" fmla="*/ 2693470 w 4104462"/>
              <a:gd name="connsiteY30" fmla="*/ 1198784 h 1699391"/>
              <a:gd name="connsiteX31" fmla="*/ 2693470 w 4104462"/>
              <a:gd name="connsiteY31" fmla="*/ 1184092 h 1699391"/>
              <a:gd name="connsiteX32" fmla="*/ 2673963 w 4104462"/>
              <a:gd name="connsiteY32" fmla="*/ 1184092 h 1699391"/>
              <a:gd name="connsiteX33" fmla="*/ 2673963 w 4104462"/>
              <a:gd name="connsiteY33" fmla="*/ 1167647 h 1699391"/>
              <a:gd name="connsiteX34" fmla="*/ 2564827 w 4104462"/>
              <a:gd name="connsiteY34" fmla="*/ 1167647 h 1699391"/>
              <a:gd name="connsiteX35" fmla="*/ 2564827 w 4104462"/>
              <a:gd name="connsiteY35" fmla="*/ 1140237 h 1699391"/>
              <a:gd name="connsiteX36" fmla="*/ 2499549 w 4104462"/>
              <a:gd name="connsiteY36" fmla="*/ 1140237 h 1699391"/>
              <a:gd name="connsiteX37" fmla="*/ 2499549 w 4104462"/>
              <a:gd name="connsiteY37" fmla="*/ 1123353 h 1699391"/>
              <a:gd name="connsiteX38" fmla="*/ 2410812 w 4104462"/>
              <a:gd name="connsiteY38" fmla="*/ 1123353 h 1699391"/>
              <a:gd name="connsiteX39" fmla="*/ 2410812 w 4104462"/>
              <a:gd name="connsiteY39" fmla="*/ 1101645 h 1699391"/>
              <a:gd name="connsiteX40" fmla="*/ 2367974 w 4104462"/>
              <a:gd name="connsiteY40" fmla="*/ 1101645 h 1699391"/>
              <a:gd name="connsiteX41" fmla="*/ 2367974 w 4104462"/>
              <a:gd name="connsiteY41" fmla="*/ 1074454 h 1699391"/>
              <a:gd name="connsiteX42" fmla="*/ 2311493 w 4104462"/>
              <a:gd name="connsiteY42" fmla="*/ 1074454 h 1699391"/>
              <a:gd name="connsiteX43" fmla="*/ 2311493 w 4104462"/>
              <a:gd name="connsiteY43" fmla="*/ 1058009 h 1699391"/>
              <a:gd name="connsiteX44" fmla="*/ 2261770 w 4104462"/>
              <a:gd name="connsiteY44" fmla="*/ 1058009 h 1699391"/>
              <a:gd name="connsiteX45" fmla="*/ 2261770 w 4104462"/>
              <a:gd name="connsiteY45" fmla="*/ 1036081 h 1699391"/>
              <a:gd name="connsiteX46" fmla="*/ 2231554 w 4104462"/>
              <a:gd name="connsiteY46" fmla="*/ 1036081 h 1699391"/>
              <a:gd name="connsiteX47" fmla="*/ 2231554 w 4104462"/>
              <a:gd name="connsiteY47" fmla="*/ 1015359 h 1699391"/>
              <a:gd name="connsiteX48" fmla="*/ 2174053 w 4104462"/>
              <a:gd name="connsiteY48" fmla="*/ 1015359 h 1699391"/>
              <a:gd name="connsiteX49" fmla="*/ 2174053 w 4104462"/>
              <a:gd name="connsiteY49" fmla="*/ 982577 h 1699391"/>
              <a:gd name="connsiteX50" fmla="*/ 2122800 w 4104462"/>
              <a:gd name="connsiteY50" fmla="*/ 982577 h 1699391"/>
              <a:gd name="connsiteX51" fmla="*/ 2122800 w 4104462"/>
              <a:gd name="connsiteY51" fmla="*/ 957470 h 1699391"/>
              <a:gd name="connsiteX52" fmla="*/ 2063897 w 4104462"/>
              <a:gd name="connsiteY52" fmla="*/ 957470 h 1699391"/>
              <a:gd name="connsiteX53" fmla="*/ 2063897 w 4104462"/>
              <a:gd name="connsiteY53" fmla="*/ 910545 h 1699391"/>
              <a:gd name="connsiteX54" fmla="*/ 2039928 w 4104462"/>
              <a:gd name="connsiteY54" fmla="*/ 910545 h 1699391"/>
              <a:gd name="connsiteX55" fmla="*/ 2039928 w 4104462"/>
              <a:gd name="connsiteY55" fmla="*/ 871624 h 1699391"/>
              <a:gd name="connsiteX56" fmla="*/ 2014429 w 4104462"/>
              <a:gd name="connsiteY56" fmla="*/ 871624 h 1699391"/>
              <a:gd name="connsiteX57" fmla="*/ 2014429 w 4104462"/>
              <a:gd name="connsiteY57" fmla="*/ 816805 h 1699391"/>
              <a:gd name="connsiteX58" fmla="*/ 1988930 w 4104462"/>
              <a:gd name="connsiteY58" fmla="*/ 816805 h 1699391"/>
              <a:gd name="connsiteX59" fmla="*/ 1988930 w 4104462"/>
              <a:gd name="connsiteY59" fmla="*/ 789395 h 1699391"/>
              <a:gd name="connsiteX60" fmla="*/ 1957056 w 4104462"/>
              <a:gd name="connsiteY60" fmla="*/ 789395 h 1699391"/>
              <a:gd name="connsiteX61" fmla="*/ 1957056 w 4104462"/>
              <a:gd name="connsiteY61" fmla="*/ 745430 h 1699391"/>
              <a:gd name="connsiteX62" fmla="*/ 1896368 w 4104462"/>
              <a:gd name="connsiteY62" fmla="*/ 745430 h 1699391"/>
              <a:gd name="connsiteX63" fmla="*/ 1896368 w 4104462"/>
              <a:gd name="connsiteY63" fmla="*/ 696203 h 1699391"/>
              <a:gd name="connsiteX64" fmla="*/ 1874184 w 4104462"/>
              <a:gd name="connsiteY64" fmla="*/ 696203 h 1699391"/>
              <a:gd name="connsiteX65" fmla="*/ 1874184 w 4104462"/>
              <a:gd name="connsiteY65" fmla="*/ 675042 h 1699391"/>
              <a:gd name="connsiteX66" fmla="*/ 1848685 w 4104462"/>
              <a:gd name="connsiteY66" fmla="*/ 675042 h 1699391"/>
              <a:gd name="connsiteX67" fmla="*/ 1848685 w 4104462"/>
              <a:gd name="connsiteY67" fmla="*/ 645769 h 1699391"/>
              <a:gd name="connsiteX68" fmla="*/ 1824206 w 4104462"/>
              <a:gd name="connsiteY68" fmla="*/ 645769 h 1699391"/>
              <a:gd name="connsiteX69" fmla="*/ 1824206 w 4104462"/>
              <a:gd name="connsiteY69" fmla="*/ 630639 h 1699391"/>
              <a:gd name="connsiteX70" fmla="*/ 1790037 w 4104462"/>
              <a:gd name="connsiteY70" fmla="*/ 630639 h 1699391"/>
              <a:gd name="connsiteX71" fmla="*/ 1790037 w 4104462"/>
              <a:gd name="connsiteY71" fmla="*/ 605532 h 1699391"/>
              <a:gd name="connsiteX72" fmla="*/ 1562075 w 4104462"/>
              <a:gd name="connsiteY72" fmla="*/ 605532 h 1699391"/>
              <a:gd name="connsiteX73" fmla="*/ 1562075 w 4104462"/>
              <a:gd name="connsiteY73" fmla="*/ 557729 h 1699391"/>
              <a:gd name="connsiteX74" fmla="*/ 1432412 w 4104462"/>
              <a:gd name="connsiteY74" fmla="*/ 557729 h 1699391"/>
              <a:gd name="connsiteX75" fmla="*/ 1432412 w 4104462"/>
              <a:gd name="connsiteY75" fmla="*/ 520781 h 1699391"/>
              <a:gd name="connsiteX76" fmla="*/ 1389701 w 4104462"/>
              <a:gd name="connsiteY76" fmla="*/ 520781 h 1699391"/>
              <a:gd name="connsiteX77" fmla="*/ 1389701 w 4104462"/>
              <a:gd name="connsiteY77" fmla="*/ 465962 h 1699391"/>
              <a:gd name="connsiteX78" fmla="*/ 1338703 w 4104462"/>
              <a:gd name="connsiteY78" fmla="*/ 465962 h 1699391"/>
              <a:gd name="connsiteX79" fmla="*/ 1338703 w 4104462"/>
              <a:gd name="connsiteY79" fmla="*/ 434606 h 1699391"/>
              <a:gd name="connsiteX80" fmla="*/ 1319451 w 4104462"/>
              <a:gd name="connsiteY80" fmla="*/ 434606 h 1699391"/>
              <a:gd name="connsiteX81" fmla="*/ 1319451 w 4104462"/>
              <a:gd name="connsiteY81" fmla="*/ 411143 h 1699391"/>
              <a:gd name="connsiteX82" fmla="*/ 1274955 w 4104462"/>
              <a:gd name="connsiteY82" fmla="*/ 411143 h 1699391"/>
              <a:gd name="connsiteX83" fmla="*/ 1274955 w 4104462"/>
              <a:gd name="connsiteY83" fmla="*/ 400179 h 1699391"/>
              <a:gd name="connsiteX84" fmla="*/ 1260931 w 4104462"/>
              <a:gd name="connsiteY84" fmla="*/ 400179 h 1699391"/>
              <a:gd name="connsiteX85" fmla="*/ 1260931 w 4104462"/>
              <a:gd name="connsiteY85" fmla="*/ 356324 h 1699391"/>
              <a:gd name="connsiteX86" fmla="*/ 1223957 w 4104462"/>
              <a:gd name="connsiteY86" fmla="*/ 356324 h 1699391"/>
              <a:gd name="connsiteX87" fmla="*/ 1223957 w 4104462"/>
              <a:gd name="connsiteY87" fmla="*/ 315539 h 1699391"/>
              <a:gd name="connsiteX88" fmla="*/ 1159572 w 4104462"/>
              <a:gd name="connsiteY88" fmla="*/ 315539 h 1699391"/>
              <a:gd name="connsiteX89" fmla="*/ 1159572 w 4104462"/>
              <a:gd name="connsiteY89" fmla="*/ 268614 h 1699391"/>
              <a:gd name="connsiteX90" fmla="*/ 1111888 w 4104462"/>
              <a:gd name="connsiteY90" fmla="*/ 268614 h 1699391"/>
              <a:gd name="connsiteX91" fmla="*/ 1111888 w 4104462"/>
              <a:gd name="connsiteY91" fmla="*/ 247673 h 1699391"/>
              <a:gd name="connsiteX92" fmla="*/ 1019964 w 4104462"/>
              <a:gd name="connsiteY92" fmla="*/ 247673 h 1699391"/>
              <a:gd name="connsiteX93" fmla="*/ 1019964 w 4104462"/>
              <a:gd name="connsiteY93" fmla="*/ 224758 h 1699391"/>
              <a:gd name="connsiteX94" fmla="*/ 994465 w 4104462"/>
              <a:gd name="connsiteY94" fmla="*/ 224758 h 1699391"/>
              <a:gd name="connsiteX95" fmla="*/ 994465 w 4104462"/>
              <a:gd name="connsiteY95" fmla="*/ 202831 h 1699391"/>
              <a:gd name="connsiteX96" fmla="*/ 866969 w 4104462"/>
              <a:gd name="connsiteY96" fmla="*/ 202831 h 1699391"/>
              <a:gd name="connsiteX97" fmla="*/ 866969 w 4104462"/>
              <a:gd name="connsiteY97" fmla="*/ 169939 h 1699391"/>
              <a:gd name="connsiteX98" fmla="*/ 815589 w 4104462"/>
              <a:gd name="connsiteY98" fmla="*/ 169939 h 1699391"/>
              <a:gd name="connsiteX99" fmla="*/ 815589 w 4104462"/>
              <a:gd name="connsiteY99" fmla="*/ 148012 h 1699391"/>
              <a:gd name="connsiteX100" fmla="*/ 732717 w 4104462"/>
              <a:gd name="connsiteY100" fmla="*/ 148012 h 1699391"/>
              <a:gd name="connsiteX101" fmla="*/ 732717 w 4104462"/>
              <a:gd name="connsiteY101" fmla="*/ 124549 h 1699391"/>
              <a:gd name="connsiteX102" fmla="*/ 707473 w 4104462"/>
              <a:gd name="connsiteY102" fmla="*/ 124549 h 1699391"/>
              <a:gd name="connsiteX103" fmla="*/ 707473 w 4104462"/>
              <a:gd name="connsiteY103" fmla="*/ 107774 h 1699391"/>
              <a:gd name="connsiteX104" fmla="*/ 666546 w 4104462"/>
              <a:gd name="connsiteY104" fmla="*/ 107774 h 1699391"/>
              <a:gd name="connsiteX105" fmla="*/ 666546 w 4104462"/>
              <a:gd name="connsiteY105" fmla="*/ 83435 h 1699391"/>
              <a:gd name="connsiteX106" fmla="*/ 573730 w 4104462"/>
              <a:gd name="connsiteY106" fmla="*/ 83435 h 1699391"/>
              <a:gd name="connsiteX107" fmla="*/ 573730 w 4104462"/>
              <a:gd name="connsiteY107" fmla="*/ 57450 h 1699391"/>
              <a:gd name="connsiteX108" fmla="*/ 516484 w 4104462"/>
              <a:gd name="connsiteY108" fmla="*/ 57450 h 1699391"/>
              <a:gd name="connsiteX109" fmla="*/ 516484 w 4104462"/>
              <a:gd name="connsiteY109" fmla="*/ 41553 h 1699391"/>
              <a:gd name="connsiteX110" fmla="*/ 286865 w 4104462"/>
              <a:gd name="connsiteY110" fmla="*/ 41553 h 1699391"/>
              <a:gd name="connsiteX111" fmla="*/ 286865 w 4104462"/>
              <a:gd name="connsiteY111" fmla="*/ 22257 h 1699391"/>
              <a:gd name="connsiteX112" fmla="*/ 197618 w 4104462"/>
              <a:gd name="connsiteY112" fmla="*/ 22257 h 1699391"/>
              <a:gd name="connsiteX113" fmla="*/ 197618 w 4104462"/>
              <a:gd name="connsiteY113" fmla="*/ 0 h 1699391"/>
              <a:gd name="connsiteX114" fmla="*/ 0 w 4104462"/>
              <a:gd name="connsiteY114" fmla="*/ 0 h 16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104462" h="1699391">
                <a:moveTo>
                  <a:pt x="4104462" y="1699392"/>
                </a:moveTo>
                <a:lnTo>
                  <a:pt x="3933236" y="1699392"/>
                </a:lnTo>
                <a:lnTo>
                  <a:pt x="3933236" y="1534935"/>
                </a:lnTo>
                <a:lnTo>
                  <a:pt x="3544375" y="1534935"/>
                </a:lnTo>
                <a:lnTo>
                  <a:pt x="3544375" y="1502043"/>
                </a:lnTo>
                <a:lnTo>
                  <a:pt x="3525251" y="1502043"/>
                </a:lnTo>
                <a:lnTo>
                  <a:pt x="3525251" y="1469152"/>
                </a:lnTo>
                <a:lnTo>
                  <a:pt x="3507146" y="1469152"/>
                </a:lnTo>
                <a:lnTo>
                  <a:pt x="3507146" y="1429901"/>
                </a:lnTo>
                <a:lnTo>
                  <a:pt x="3442378" y="1429901"/>
                </a:lnTo>
                <a:lnTo>
                  <a:pt x="3442378" y="1403369"/>
                </a:lnTo>
                <a:lnTo>
                  <a:pt x="3428227" y="1403369"/>
                </a:lnTo>
                <a:lnTo>
                  <a:pt x="3428227" y="1381441"/>
                </a:lnTo>
                <a:lnTo>
                  <a:pt x="3410505" y="1381441"/>
                </a:lnTo>
                <a:lnTo>
                  <a:pt x="3410505" y="1353045"/>
                </a:lnTo>
                <a:lnTo>
                  <a:pt x="3212887" y="1353045"/>
                </a:lnTo>
                <a:lnTo>
                  <a:pt x="3212887" y="1333749"/>
                </a:lnTo>
                <a:lnTo>
                  <a:pt x="3072642" y="1333749"/>
                </a:lnTo>
                <a:lnTo>
                  <a:pt x="3072642" y="1304694"/>
                </a:lnTo>
                <a:lnTo>
                  <a:pt x="3055940" y="1304694"/>
                </a:lnTo>
                <a:lnTo>
                  <a:pt x="3055940" y="1282767"/>
                </a:lnTo>
                <a:lnTo>
                  <a:pt x="3026743" y="1282767"/>
                </a:lnTo>
                <a:lnTo>
                  <a:pt x="3026743" y="1271803"/>
                </a:lnTo>
                <a:lnTo>
                  <a:pt x="2921432" y="1271803"/>
                </a:lnTo>
                <a:lnTo>
                  <a:pt x="2876681" y="1271803"/>
                </a:lnTo>
                <a:lnTo>
                  <a:pt x="2876681" y="1243187"/>
                </a:lnTo>
                <a:lnTo>
                  <a:pt x="2784119" y="1243187"/>
                </a:lnTo>
                <a:lnTo>
                  <a:pt x="2784119" y="1216984"/>
                </a:lnTo>
                <a:lnTo>
                  <a:pt x="2730444" y="1216984"/>
                </a:lnTo>
                <a:lnTo>
                  <a:pt x="2730444" y="1198784"/>
                </a:lnTo>
                <a:lnTo>
                  <a:pt x="2693470" y="1198784"/>
                </a:lnTo>
                <a:lnTo>
                  <a:pt x="2693470" y="1184092"/>
                </a:lnTo>
                <a:lnTo>
                  <a:pt x="2673963" y="1184092"/>
                </a:lnTo>
                <a:lnTo>
                  <a:pt x="2673963" y="1167647"/>
                </a:lnTo>
                <a:lnTo>
                  <a:pt x="2564827" y="1167647"/>
                </a:lnTo>
                <a:lnTo>
                  <a:pt x="2564827" y="1140237"/>
                </a:lnTo>
                <a:lnTo>
                  <a:pt x="2499549" y="1140237"/>
                </a:lnTo>
                <a:lnTo>
                  <a:pt x="2499549" y="1123353"/>
                </a:lnTo>
                <a:lnTo>
                  <a:pt x="2410812" y="1123353"/>
                </a:lnTo>
                <a:lnTo>
                  <a:pt x="2410812" y="1101645"/>
                </a:lnTo>
                <a:lnTo>
                  <a:pt x="2367974" y="1101645"/>
                </a:lnTo>
                <a:lnTo>
                  <a:pt x="2367974" y="1074454"/>
                </a:lnTo>
                <a:lnTo>
                  <a:pt x="2311493" y="1074454"/>
                </a:lnTo>
                <a:lnTo>
                  <a:pt x="2311493" y="1058009"/>
                </a:lnTo>
                <a:lnTo>
                  <a:pt x="2261770" y="1058009"/>
                </a:lnTo>
                <a:lnTo>
                  <a:pt x="2261770" y="1036081"/>
                </a:lnTo>
                <a:lnTo>
                  <a:pt x="2231554" y="1036081"/>
                </a:lnTo>
                <a:lnTo>
                  <a:pt x="2231554" y="1015359"/>
                </a:lnTo>
                <a:lnTo>
                  <a:pt x="2174053" y="1015359"/>
                </a:lnTo>
                <a:lnTo>
                  <a:pt x="2174053" y="982577"/>
                </a:lnTo>
                <a:lnTo>
                  <a:pt x="2122800" y="982577"/>
                </a:lnTo>
                <a:lnTo>
                  <a:pt x="2122800" y="957470"/>
                </a:lnTo>
                <a:lnTo>
                  <a:pt x="2063897" y="957470"/>
                </a:lnTo>
                <a:lnTo>
                  <a:pt x="2063897" y="910545"/>
                </a:lnTo>
                <a:lnTo>
                  <a:pt x="2039928" y="910545"/>
                </a:lnTo>
                <a:lnTo>
                  <a:pt x="2039928" y="871624"/>
                </a:lnTo>
                <a:lnTo>
                  <a:pt x="2014429" y="871624"/>
                </a:lnTo>
                <a:lnTo>
                  <a:pt x="2014429" y="816805"/>
                </a:lnTo>
                <a:lnTo>
                  <a:pt x="1988930" y="816805"/>
                </a:lnTo>
                <a:lnTo>
                  <a:pt x="1988930" y="789395"/>
                </a:lnTo>
                <a:lnTo>
                  <a:pt x="1957056" y="789395"/>
                </a:lnTo>
                <a:lnTo>
                  <a:pt x="1957056" y="745430"/>
                </a:lnTo>
                <a:lnTo>
                  <a:pt x="1896368" y="745430"/>
                </a:lnTo>
                <a:lnTo>
                  <a:pt x="1896368" y="696203"/>
                </a:lnTo>
                <a:lnTo>
                  <a:pt x="1874184" y="696203"/>
                </a:lnTo>
                <a:lnTo>
                  <a:pt x="1874184" y="675042"/>
                </a:lnTo>
                <a:lnTo>
                  <a:pt x="1848685" y="675042"/>
                </a:lnTo>
                <a:lnTo>
                  <a:pt x="1848685" y="645769"/>
                </a:lnTo>
                <a:lnTo>
                  <a:pt x="1824206" y="645769"/>
                </a:lnTo>
                <a:lnTo>
                  <a:pt x="1824206" y="630639"/>
                </a:lnTo>
                <a:lnTo>
                  <a:pt x="1790037" y="630639"/>
                </a:lnTo>
                <a:lnTo>
                  <a:pt x="1790037" y="605532"/>
                </a:lnTo>
                <a:lnTo>
                  <a:pt x="1562075" y="605532"/>
                </a:lnTo>
                <a:lnTo>
                  <a:pt x="1562075" y="557729"/>
                </a:lnTo>
                <a:lnTo>
                  <a:pt x="1432412" y="557729"/>
                </a:lnTo>
                <a:lnTo>
                  <a:pt x="1432412" y="520781"/>
                </a:lnTo>
                <a:lnTo>
                  <a:pt x="1389701" y="520781"/>
                </a:lnTo>
                <a:lnTo>
                  <a:pt x="1389701" y="465962"/>
                </a:lnTo>
                <a:lnTo>
                  <a:pt x="1338703" y="465962"/>
                </a:lnTo>
                <a:lnTo>
                  <a:pt x="1338703" y="434606"/>
                </a:lnTo>
                <a:lnTo>
                  <a:pt x="1319451" y="434606"/>
                </a:lnTo>
                <a:lnTo>
                  <a:pt x="1319451" y="411143"/>
                </a:lnTo>
                <a:lnTo>
                  <a:pt x="1274955" y="411143"/>
                </a:lnTo>
                <a:lnTo>
                  <a:pt x="1274955" y="400179"/>
                </a:lnTo>
                <a:lnTo>
                  <a:pt x="1260931" y="400179"/>
                </a:lnTo>
                <a:lnTo>
                  <a:pt x="1260931" y="356324"/>
                </a:lnTo>
                <a:lnTo>
                  <a:pt x="1223957" y="356324"/>
                </a:lnTo>
                <a:lnTo>
                  <a:pt x="1223957" y="315539"/>
                </a:lnTo>
                <a:lnTo>
                  <a:pt x="1159572" y="315539"/>
                </a:lnTo>
                <a:lnTo>
                  <a:pt x="1159572" y="268614"/>
                </a:lnTo>
                <a:lnTo>
                  <a:pt x="1111888" y="268614"/>
                </a:lnTo>
                <a:lnTo>
                  <a:pt x="1111888" y="247673"/>
                </a:lnTo>
                <a:lnTo>
                  <a:pt x="1019964" y="247673"/>
                </a:lnTo>
                <a:lnTo>
                  <a:pt x="1019964" y="224758"/>
                </a:lnTo>
                <a:lnTo>
                  <a:pt x="994465" y="224758"/>
                </a:lnTo>
                <a:lnTo>
                  <a:pt x="994465" y="202831"/>
                </a:lnTo>
                <a:lnTo>
                  <a:pt x="866969" y="202831"/>
                </a:lnTo>
                <a:lnTo>
                  <a:pt x="866969" y="169939"/>
                </a:lnTo>
                <a:lnTo>
                  <a:pt x="815589" y="169939"/>
                </a:lnTo>
                <a:lnTo>
                  <a:pt x="815589" y="148012"/>
                </a:lnTo>
                <a:lnTo>
                  <a:pt x="732717" y="148012"/>
                </a:lnTo>
                <a:lnTo>
                  <a:pt x="732717" y="124549"/>
                </a:lnTo>
                <a:lnTo>
                  <a:pt x="707473" y="124549"/>
                </a:lnTo>
                <a:lnTo>
                  <a:pt x="707473" y="107774"/>
                </a:lnTo>
                <a:lnTo>
                  <a:pt x="666546" y="107774"/>
                </a:lnTo>
                <a:lnTo>
                  <a:pt x="666546" y="83435"/>
                </a:lnTo>
                <a:lnTo>
                  <a:pt x="573730" y="83435"/>
                </a:lnTo>
                <a:lnTo>
                  <a:pt x="573730" y="57450"/>
                </a:lnTo>
                <a:lnTo>
                  <a:pt x="516484" y="57450"/>
                </a:lnTo>
                <a:lnTo>
                  <a:pt x="516484" y="41553"/>
                </a:lnTo>
                <a:lnTo>
                  <a:pt x="286865" y="41553"/>
                </a:lnTo>
                <a:lnTo>
                  <a:pt x="286865" y="22257"/>
                </a:lnTo>
                <a:lnTo>
                  <a:pt x="197618" y="22257"/>
                </a:lnTo>
                <a:lnTo>
                  <a:pt x="197618" y="0"/>
                </a:lnTo>
                <a:lnTo>
                  <a:pt x="0" y="0"/>
                </a:lnTo>
              </a:path>
            </a:pathLst>
          </a:custGeom>
          <a:noFill/>
          <a:ln w="28575" cap="flat">
            <a:solidFill>
              <a:srgbClr val="E1471D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5006F7-2620-A881-3AF3-A29F75799BE7}"/>
              </a:ext>
            </a:extLst>
          </p:cNvPr>
          <p:cNvGrpSpPr/>
          <p:nvPr/>
        </p:nvGrpSpPr>
        <p:grpSpPr>
          <a:xfrm>
            <a:off x="542184" y="2874263"/>
            <a:ext cx="5127096" cy="3510688"/>
            <a:chOff x="542184" y="2788919"/>
            <a:chExt cx="5127096" cy="3510688"/>
          </a:xfrm>
        </p:grpSpPr>
        <p:sp>
          <p:nvSpPr>
            <p:cNvPr id="24594" name="Freeform: Shape 24593">
              <a:extLst>
                <a:ext uri="{FF2B5EF4-FFF2-40B4-BE49-F238E27FC236}">
                  <a16:creationId xmlns:a16="http://schemas.microsoft.com/office/drawing/2014/main" id="{A8A10B82-1A33-DEA2-B204-2ABEFDFE22F8}"/>
                </a:ext>
              </a:extLst>
            </p:cNvPr>
            <p:cNvSpPr/>
            <p:nvPr/>
          </p:nvSpPr>
          <p:spPr>
            <a:xfrm>
              <a:off x="1221882" y="4360717"/>
              <a:ext cx="2569001" cy="1424966"/>
            </a:xfrm>
            <a:custGeom>
              <a:avLst/>
              <a:gdLst>
                <a:gd name="connsiteX0" fmla="*/ 0 w 2569001"/>
                <a:gd name="connsiteY0" fmla="*/ 0 h 1424966"/>
                <a:gd name="connsiteX1" fmla="*/ 2569001 w 2569001"/>
                <a:gd name="connsiteY1" fmla="*/ 0 h 1424966"/>
                <a:gd name="connsiteX2" fmla="*/ 2569001 w 2569001"/>
                <a:gd name="connsiteY2" fmla="*/ 1424966 h 1424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9001" h="1424966">
                  <a:moveTo>
                    <a:pt x="0" y="0"/>
                  </a:moveTo>
                  <a:lnTo>
                    <a:pt x="2569001" y="0"/>
                  </a:lnTo>
                  <a:lnTo>
                    <a:pt x="2569001" y="1424966"/>
                  </a:lnTo>
                </a:path>
              </a:pathLst>
            </a:custGeom>
            <a:noFill/>
            <a:ln w="28575" cap="flat">
              <a:solidFill>
                <a:schemeClr val="tx2">
                  <a:lumMod val="90000"/>
                </a:schemeClr>
              </a:solidFill>
              <a:prstDash val="sysDash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615" name="Straight Connector 24614">
              <a:extLst>
                <a:ext uri="{FF2B5EF4-FFF2-40B4-BE49-F238E27FC236}">
                  <a16:creationId xmlns:a16="http://schemas.microsoft.com/office/drawing/2014/main" id="{E2FCECEE-373C-8938-6075-2E1D431B6E93}"/>
                </a:ext>
              </a:extLst>
            </p:cNvPr>
            <p:cNvCxnSpPr>
              <a:endCxn id="24" idx="23"/>
            </p:cNvCxnSpPr>
            <p:nvPr/>
          </p:nvCxnSpPr>
          <p:spPr bwMode="auto">
            <a:xfrm flipH="1" flipV="1">
              <a:off x="3805306" y="4374852"/>
              <a:ext cx="1612863" cy="7070"/>
            </a:xfrm>
            <a:prstGeom prst="line">
              <a:avLst/>
            </a:prstGeom>
            <a:noFill/>
            <a:ln w="28575" cap="flat" cmpd="sng" algn="ctr">
              <a:solidFill>
                <a:schemeClr val="tx2">
                  <a:lumMod val="9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00BC95-A661-EDBA-90DA-BEAA4997E48F}"/>
                </a:ext>
              </a:extLst>
            </p:cNvPr>
            <p:cNvSpPr txBox="1"/>
            <p:nvPr/>
          </p:nvSpPr>
          <p:spPr bwMode="auto">
            <a:xfrm rot="16200000">
              <a:off x="-460608" y="4236647"/>
              <a:ext cx="23133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Probability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EDBA06-BFAF-E71C-9161-55E21BAF5396}"/>
                </a:ext>
              </a:extLst>
            </p:cNvPr>
            <p:cNvGrpSpPr/>
            <p:nvPr/>
          </p:nvGrpSpPr>
          <p:grpSpPr>
            <a:xfrm>
              <a:off x="803450" y="2788919"/>
              <a:ext cx="412292" cy="3123509"/>
              <a:chOff x="2540964" y="1536947"/>
              <a:chExt cx="412292" cy="365158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45B7B9-725A-32AF-00E9-3053767C99B7}"/>
                  </a:ext>
                </a:extLst>
              </p:cNvPr>
              <p:cNvSpPr txBox="1"/>
              <p:nvPr/>
            </p:nvSpPr>
            <p:spPr bwMode="auto">
              <a:xfrm>
                <a:off x="2540964" y="1536947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7B0F09-49CD-F516-3A82-EF60D0BEE9ED}"/>
                  </a:ext>
                </a:extLst>
              </p:cNvPr>
              <p:cNvSpPr txBox="1"/>
              <p:nvPr/>
            </p:nvSpPr>
            <p:spPr bwMode="auto">
              <a:xfrm>
                <a:off x="2540964" y="2212271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0.8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C7E425-D83E-FCBF-7B47-40E473E90D52}"/>
                  </a:ext>
                </a:extLst>
              </p:cNvPr>
              <p:cNvSpPr txBox="1"/>
              <p:nvPr/>
            </p:nvSpPr>
            <p:spPr bwMode="auto">
              <a:xfrm>
                <a:off x="2540964" y="2872570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0.6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F31721-0CFD-9D64-20A4-E54C26231A9D}"/>
                  </a:ext>
                </a:extLst>
              </p:cNvPr>
              <p:cNvSpPr txBox="1"/>
              <p:nvPr/>
            </p:nvSpPr>
            <p:spPr bwMode="auto">
              <a:xfrm>
                <a:off x="2540964" y="3547894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794770-CFB0-DAE3-1B41-18B138FFBD3C}"/>
                  </a:ext>
                </a:extLst>
              </p:cNvPr>
              <p:cNvSpPr txBox="1"/>
              <p:nvPr/>
            </p:nvSpPr>
            <p:spPr bwMode="auto">
              <a:xfrm>
                <a:off x="2540964" y="4205428"/>
                <a:ext cx="4122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9873CB-580E-EA51-C54A-C3128D46E937}"/>
                  </a:ext>
                </a:extLst>
              </p:cNvPr>
              <p:cNvSpPr txBox="1"/>
              <p:nvPr/>
            </p:nvSpPr>
            <p:spPr bwMode="auto">
              <a:xfrm>
                <a:off x="2677219" y="4880752"/>
                <a:ext cx="27603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5F3336-DADA-F401-BB06-9BED3C98430D}"/>
                </a:ext>
              </a:extLst>
            </p:cNvPr>
            <p:cNvSpPr txBox="1"/>
            <p:nvPr/>
          </p:nvSpPr>
          <p:spPr bwMode="auto">
            <a:xfrm>
              <a:off x="3214877" y="5991830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</a:t>
              </a:r>
            </a:p>
          </p:txBody>
        </p:sp>
        <p:sp>
          <p:nvSpPr>
            <p:cNvPr id="24637" name="TextBox 24636">
              <a:extLst>
                <a:ext uri="{FF2B5EF4-FFF2-40B4-BE49-F238E27FC236}">
                  <a16:creationId xmlns:a16="http://schemas.microsoft.com/office/drawing/2014/main" id="{A995E787-9BBC-EA34-EF26-CECC3BE9758D}"/>
                </a:ext>
              </a:extLst>
            </p:cNvPr>
            <p:cNvSpPr txBox="1"/>
            <p:nvPr/>
          </p:nvSpPr>
          <p:spPr bwMode="auto">
            <a:xfrm>
              <a:off x="1135379" y="5804715"/>
              <a:ext cx="1574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4639" name="TextBox 24638">
              <a:extLst>
                <a:ext uri="{FF2B5EF4-FFF2-40B4-BE49-F238E27FC236}">
                  <a16:creationId xmlns:a16="http://schemas.microsoft.com/office/drawing/2014/main" id="{D24BDA38-657C-2335-95FB-69994DC573FB}"/>
                </a:ext>
              </a:extLst>
            </p:cNvPr>
            <p:cNvSpPr txBox="1"/>
            <p:nvPr/>
          </p:nvSpPr>
          <p:spPr bwMode="auto">
            <a:xfrm>
              <a:off x="1495594" y="5804715"/>
              <a:ext cx="1574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6081" name="TextBox 46080">
              <a:extLst>
                <a:ext uri="{FF2B5EF4-FFF2-40B4-BE49-F238E27FC236}">
                  <a16:creationId xmlns:a16="http://schemas.microsoft.com/office/drawing/2014/main" id="{10293F78-0E46-E360-092F-CA1E13196122}"/>
                </a:ext>
              </a:extLst>
            </p:cNvPr>
            <p:cNvSpPr txBox="1"/>
            <p:nvPr/>
          </p:nvSpPr>
          <p:spPr bwMode="auto">
            <a:xfrm>
              <a:off x="1854425" y="5804715"/>
              <a:ext cx="1574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6083" name="TextBox 46082">
              <a:extLst>
                <a:ext uri="{FF2B5EF4-FFF2-40B4-BE49-F238E27FC236}">
                  <a16:creationId xmlns:a16="http://schemas.microsoft.com/office/drawing/2014/main" id="{B3D7C56E-E7BE-BFF2-5B6C-1FCA857EEC9C}"/>
                </a:ext>
              </a:extLst>
            </p:cNvPr>
            <p:cNvSpPr txBox="1"/>
            <p:nvPr/>
          </p:nvSpPr>
          <p:spPr bwMode="auto">
            <a:xfrm>
              <a:off x="2188582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4629" name="TextBox 24628">
              <a:extLst>
                <a:ext uri="{FF2B5EF4-FFF2-40B4-BE49-F238E27FC236}">
                  <a16:creationId xmlns:a16="http://schemas.microsoft.com/office/drawing/2014/main" id="{EEFFB965-9654-0B05-23BC-411C53362F41}"/>
                </a:ext>
              </a:extLst>
            </p:cNvPr>
            <p:cNvSpPr txBox="1"/>
            <p:nvPr/>
          </p:nvSpPr>
          <p:spPr bwMode="auto">
            <a:xfrm>
              <a:off x="2558852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24631" name="TextBox 24630">
              <a:extLst>
                <a:ext uri="{FF2B5EF4-FFF2-40B4-BE49-F238E27FC236}">
                  <a16:creationId xmlns:a16="http://schemas.microsoft.com/office/drawing/2014/main" id="{7205BBA4-776B-7BEF-B1C4-1F633B0FE43A}"/>
                </a:ext>
              </a:extLst>
            </p:cNvPr>
            <p:cNvSpPr txBox="1"/>
            <p:nvPr/>
          </p:nvSpPr>
          <p:spPr bwMode="auto">
            <a:xfrm>
              <a:off x="2919067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4633" name="TextBox 24632">
              <a:extLst>
                <a:ext uri="{FF2B5EF4-FFF2-40B4-BE49-F238E27FC236}">
                  <a16:creationId xmlns:a16="http://schemas.microsoft.com/office/drawing/2014/main" id="{B88FE47C-E225-F35E-D5CD-F5629793FD98}"/>
                </a:ext>
              </a:extLst>
            </p:cNvPr>
            <p:cNvSpPr txBox="1"/>
            <p:nvPr/>
          </p:nvSpPr>
          <p:spPr bwMode="auto">
            <a:xfrm>
              <a:off x="3277898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24635" name="TextBox 24634">
              <a:extLst>
                <a:ext uri="{FF2B5EF4-FFF2-40B4-BE49-F238E27FC236}">
                  <a16:creationId xmlns:a16="http://schemas.microsoft.com/office/drawing/2014/main" id="{6AC92CD7-A8E9-DD28-A0CE-8133A0008C63}"/>
                </a:ext>
              </a:extLst>
            </p:cNvPr>
            <p:cNvSpPr txBox="1"/>
            <p:nvPr/>
          </p:nvSpPr>
          <p:spPr bwMode="auto">
            <a:xfrm>
              <a:off x="3638113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24620" name="TextBox 24619">
              <a:extLst>
                <a:ext uri="{FF2B5EF4-FFF2-40B4-BE49-F238E27FC236}">
                  <a16:creationId xmlns:a16="http://schemas.microsoft.com/office/drawing/2014/main" id="{F7B4E96F-6467-FFAA-DD15-FF3A802E5F5C}"/>
                </a:ext>
              </a:extLst>
            </p:cNvPr>
            <p:cNvSpPr txBox="1"/>
            <p:nvPr/>
          </p:nvSpPr>
          <p:spPr bwMode="auto">
            <a:xfrm>
              <a:off x="4002020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24622" name="TextBox 24621">
              <a:extLst>
                <a:ext uri="{FF2B5EF4-FFF2-40B4-BE49-F238E27FC236}">
                  <a16:creationId xmlns:a16="http://schemas.microsoft.com/office/drawing/2014/main" id="{2746FAD6-2749-480B-81C8-4705B41C428F}"/>
                </a:ext>
              </a:extLst>
            </p:cNvPr>
            <p:cNvSpPr txBox="1"/>
            <p:nvPr/>
          </p:nvSpPr>
          <p:spPr bwMode="auto">
            <a:xfrm>
              <a:off x="4362235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24624" name="TextBox 24623">
              <a:extLst>
                <a:ext uri="{FF2B5EF4-FFF2-40B4-BE49-F238E27FC236}">
                  <a16:creationId xmlns:a16="http://schemas.microsoft.com/office/drawing/2014/main" id="{B4BE98DF-B5F0-039E-3340-432B0E2C3104}"/>
                </a:ext>
              </a:extLst>
            </p:cNvPr>
            <p:cNvSpPr txBox="1"/>
            <p:nvPr/>
          </p:nvSpPr>
          <p:spPr bwMode="auto">
            <a:xfrm>
              <a:off x="4721066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4626" name="TextBox 24625">
              <a:extLst>
                <a:ext uri="{FF2B5EF4-FFF2-40B4-BE49-F238E27FC236}">
                  <a16:creationId xmlns:a16="http://schemas.microsoft.com/office/drawing/2014/main" id="{6661681F-568F-986E-4F9D-4828AA6DE4D6}"/>
                </a:ext>
              </a:extLst>
            </p:cNvPr>
            <p:cNvSpPr txBox="1"/>
            <p:nvPr/>
          </p:nvSpPr>
          <p:spPr bwMode="auto">
            <a:xfrm>
              <a:off x="5081281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24628" name="TextBox 24627">
              <a:extLst>
                <a:ext uri="{FF2B5EF4-FFF2-40B4-BE49-F238E27FC236}">
                  <a16:creationId xmlns:a16="http://schemas.microsoft.com/office/drawing/2014/main" id="{76A446EC-CBEF-C59B-7745-07B91C570E5E}"/>
                </a:ext>
              </a:extLst>
            </p:cNvPr>
            <p:cNvSpPr txBox="1"/>
            <p:nvPr/>
          </p:nvSpPr>
          <p:spPr bwMode="auto">
            <a:xfrm>
              <a:off x="5459712" y="5804715"/>
              <a:ext cx="2095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48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56B784-DCAE-CA75-9432-188B5F35F366}"/>
                </a:ext>
              </a:extLst>
            </p:cNvPr>
            <p:cNvSpPr/>
            <p:nvPr/>
          </p:nvSpPr>
          <p:spPr>
            <a:xfrm>
              <a:off x="1234491" y="2949072"/>
              <a:ext cx="4004116" cy="1890239"/>
            </a:xfrm>
            <a:custGeom>
              <a:avLst/>
              <a:gdLst>
                <a:gd name="connsiteX0" fmla="*/ 4006243 w 4006243"/>
                <a:gd name="connsiteY0" fmla="*/ 1904744 h 1904744"/>
                <a:gd name="connsiteX1" fmla="*/ 3548401 w 4006243"/>
                <a:gd name="connsiteY1" fmla="*/ 1904744 h 1904744"/>
                <a:gd name="connsiteX2" fmla="*/ 3548401 w 4006243"/>
                <a:gd name="connsiteY2" fmla="*/ 1849017 h 1904744"/>
                <a:gd name="connsiteX3" fmla="*/ 3497530 w 4006243"/>
                <a:gd name="connsiteY3" fmla="*/ 1849017 h 1904744"/>
                <a:gd name="connsiteX4" fmla="*/ 3497530 w 4006243"/>
                <a:gd name="connsiteY4" fmla="*/ 1791657 h 1904744"/>
                <a:gd name="connsiteX5" fmla="*/ 3421223 w 4006243"/>
                <a:gd name="connsiteY5" fmla="*/ 1791657 h 1904744"/>
                <a:gd name="connsiteX6" fmla="*/ 3421223 w 4006243"/>
                <a:gd name="connsiteY6" fmla="*/ 1741698 h 1904744"/>
                <a:gd name="connsiteX7" fmla="*/ 3254493 w 4006243"/>
                <a:gd name="connsiteY7" fmla="*/ 1741698 h 1904744"/>
                <a:gd name="connsiteX8" fmla="*/ 3254493 w 4006243"/>
                <a:gd name="connsiteY8" fmla="*/ 1711004 h 1904744"/>
                <a:gd name="connsiteX9" fmla="*/ 3088271 w 4006243"/>
                <a:gd name="connsiteY9" fmla="*/ 1711004 h 1904744"/>
                <a:gd name="connsiteX10" fmla="*/ 3088271 w 4006243"/>
                <a:gd name="connsiteY10" fmla="*/ 1676175 h 1904744"/>
                <a:gd name="connsiteX11" fmla="*/ 3064997 w 4006243"/>
                <a:gd name="connsiteY11" fmla="*/ 1676175 h 1904744"/>
                <a:gd name="connsiteX12" fmla="*/ 3064997 w 4006243"/>
                <a:gd name="connsiteY12" fmla="*/ 1614352 h 1904744"/>
                <a:gd name="connsiteX13" fmla="*/ 3001535 w 4006243"/>
                <a:gd name="connsiteY13" fmla="*/ 1614352 h 1904744"/>
                <a:gd name="connsiteX14" fmla="*/ 3001535 w 4006243"/>
                <a:gd name="connsiteY14" fmla="*/ 1549482 h 1904744"/>
                <a:gd name="connsiteX15" fmla="*/ 2971648 w 4006243"/>
                <a:gd name="connsiteY15" fmla="*/ 1549482 h 1904744"/>
                <a:gd name="connsiteX16" fmla="*/ 2971648 w 4006243"/>
                <a:gd name="connsiteY16" fmla="*/ 1527061 h 1904744"/>
                <a:gd name="connsiteX17" fmla="*/ 2899792 w 4006243"/>
                <a:gd name="connsiteY17" fmla="*/ 1527061 h 1904744"/>
                <a:gd name="connsiteX18" fmla="*/ 2878808 w 4006243"/>
                <a:gd name="connsiteY18" fmla="*/ 1509102 h 1904744"/>
                <a:gd name="connsiteX19" fmla="*/ 2857951 w 4006243"/>
                <a:gd name="connsiteY19" fmla="*/ 1509102 h 1904744"/>
                <a:gd name="connsiteX20" fmla="*/ 2857951 w 4006243"/>
                <a:gd name="connsiteY20" fmla="*/ 1472095 h 1904744"/>
                <a:gd name="connsiteX21" fmla="*/ 2650904 w 4006243"/>
                <a:gd name="connsiteY21" fmla="*/ 1472095 h 1904744"/>
                <a:gd name="connsiteX22" fmla="*/ 2650904 w 4006243"/>
                <a:gd name="connsiteY22" fmla="*/ 1436721 h 1904744"/>
                <a:gd name="connsiteX23" fmla="*/ 2572181 w 4006243"/>
                <a:gd name="connsiteY23" fmla="*/ 1436721 h 1904744"/>
                <a:gd name="connsiteX24" fmla="*/ 2572181 w 4006243"/>
                <a:gd name="connsiteY24" fmla="*/ 1409728 h 1904744"/>
                <a:gd name="connsiteX25" fmla="*/ 2531357 w 4006243"/>
                <a:gd name="connsiteY25" fmla="*/ 1409728 h 1904744"/>
                <a:gd name="connsiteX26" fmla="*/ 2531357 w 4006243"/>
                <a:gd name="connsiteY26" fmla="*/ 1387307 h 1904744"/>
                <a:gd name="connsiteX27" fmla="*/ 2505540 w 4006243"/>
                <a:gd name="connsiteY27" fmla="*/ 1387307 h 1904744"/>
                <a:gd name="connsiteX28" fmla="*/ 2505540 w 4006243"/>
                <a:gd name="connsiteY28" fmla="*/ 1357375 h 1904744"/>
                <a:gd name="connsiteX29" fmla="*/ 2458356 w 4006243"/>
                <a:gd name="connsiteY29" fmla="*/ 1357375 h 1904744"/>
                <a:gd name="connsiteX30" fmla="*/ 2458356 w 4006243"/>
                <a:gd name="connsiteY30" fmla="*/ 1304913 h 1904744"/>
                <a:gd name="connsiteX31" fmla="*/ 2382558 w 4006243"/>
                <a:gd name="connsiteY31" fmla="*/ 1304913 h 1904744"/>
                <a:gd name="connsiteX32" fmla="*/ 2382558 w 4006243"/>
                <a:gd name="connsiteY32" fmla="*/ 1274981 h 1904744"/>
                <a:gd name="connsiteX33" fmla="*/ 2340208 w 4006243"/>
                <a:gd name="connsiteY33" fmla="*/ 1274981 h 1904744"/>
                <a:gd name="connsiteX34" fmla="*/ 2340208 w 4006243"/>
                <a:gd name="connsiteY34" fmla="*/ 1140670 h 1904744"/>
                <a:gd name="connsiteX35" fmla="*/ 2306760 w 4006243"/>
                <a:gd name="connsiteY35" fmla="*/ 1140670 h 1904744"/>
                <a:gd name="connsiteX36" fmla="*/ 2306760 w 4006243"/>
                <a:gd name="connsiteY36" fmla="*/ 1055772 h 1904744"/>
                <a:gd name="connsiteX37" fmla="*/ 2149440 w 4006243"/>
                <a:gd name="connsiteY37" fmla="*/ 1055772 h 1904744"/>
                <a:gd name="connsiteX38" fmla="*/ 2149440 w 4006243"/>
                <a:gd name="connsiteY38" fmla="*/ 1020399 h 1904744"/>
                <a:gd name="connsiteX39" fmla="*/ 2125912 w 4006243"/>
                <a:gd name="connsiteY39" fmla="*/ 1020399 h 1904744"/>
                <a:gd name="connsiteX40" fmla="*/ 2125912 w 4006243"/>
                <a:gd name="connsiteY40" fmla="*/ 957814 h 1904744"/>
                <a:gd name="connsiteX41" fmla="*/ 2088013 w 4006243"/>
                <a:gd name="connsiteY41" fmla="*/ 957814 h 1904744"/>
                <a:gd name="connsiteX42" fmla="*/ 2088013 w 4006243"/>
                <a:gd name="connsiteY42" fmla="*/ 913080 h 1904744"/>
                <a:gd name="connsiteX43" fmla="*/ 2047698 w 4006243"/>
                <a:gd name="connsiteY43" fmla="*/ 913080 h 1904744"/>
                <a:gd name="connsiteX44" fmla="*/ 2047698 w 4006243"/>
                <a:gd name="connsiteY44" fmla="*/ 865733 h 1904744"/>
                <a:gd name="connsiteX45" fmla="*/ 2009544 w 4006243"/>
                <a:gd name="connsiteY45" fmla="*/ 865733 h 1904744"/>
                <a:gd name="connsiteX46" fmla="*/ 2009544 w 4006243"/>
                <a:gd name="connsiteY46" fmla="*/ 845706 h 1904744"/>
                <a:gd name="connsiteX47" fmla="*/ 1898518 w 4006243"/>
                <a:gd name="connsiteY47" fmla="*/ 845706 h 1904744"/>
                <a:gd name="connsiteX48" fmla="*/ 1898518 w 4006243"/>
                <a:gd name="connsiteY48" fmla="*/ 827203 h 1904744"/>
                <a:gd name="connsiteX49" fmla="*/ 1816869 w 4006243"/>
                <a:gd name="connsiteY49" fmla="*/ 827203 h 1904744"/>
                <a:gd name="connsiteX50" fmla="*/ 1816869 w 4006243"/>
                <a:gd name="connsiteY50" fmla="*/ 798251 h 1904744"/>
                <a:gd name="connsiteX51" fmla="*/ 1799318 w 4006243"/>
                <a:gd name="connsiteY51" fmla="*/ 798251 h 1904744"/>
                <a:gd name="connsiteX52" fmla="*/ 1799318 w 4006243"/>
                <a:gd name="connsiteY52" fmla="*/ 783666 h 1904744"/>
                <a:gd name="connsiteX53" fmla="*/ 1781895 w 4006243"/>
                <a:gd name="connsiteY53" fmla="*/ 783666 h 1904744"/>
                <a:gd name="connsiteX54" fmla="*/ 1781895 w 4006243"/>
                <a:gd name="connsiteY54" fmla="*/ 758415 h 1904744"/>
                <a:gd name="connsiteX55" fmla="*/ 1758494 w 4006243"/>
                <a:gd name="connsiteY55" fmla="*/ 758415 h 1904744"/>
                <a:gd name="connsiteX56" fmla="*/ 1758494 w 4006243"/>
                <a:gd name="connsiteY56" fmla="*/ 718470 h 1904744"/>
                <a:gd name="connsiteX57" fmla="*/ 1577138 w 4006243"/>
                <a:gd name="connsiteY57" fmla="*/ 718470 h 1904744"/>
                <a:gd name="connsiteX58" fmla="*/ 1577138 w 4006243"/>
                <a:gd name="connsiteY58" fmla="*/ 668511 h 1904744"/>
                <a:gd name="connsiteX59" fmla="*/ 1462678 w 4006243"/>
                <a:gd name="connsiteY59" fmla="*/ 668511 h 1904744"/>
                <a:gd name="connsiteX60" fmla="*/ 1462678 w 4006243"/>
                <a:gd name="connsiteY60" fmla="*/ 598634 h 1904744"/>
                <a:gd name="connsiteX61" fmla="*/ 1360935 w 4006243"/>
                <a:gd name="connsiteY61" fmla="*/ 598634 h 1904744"/>
                <a:gd name="connsiteX62" fmla="*/ 1360935 w 4006243"/>
                <a:gd name="connsiteY62" fmla="*/ 570335 h 1904744"/>
                <a:gd name="connsiteX63" fmla="*/ 1306503 w 4006243"/>
                <a:gd name="connsiteY63" fmla="*/ 570335 h 1904744"/>
                <a:gd name="connsiteX64" fmla="*/ 1306503 w 4006243"/>
                <a:gd name="connsiteY64" fmla="*/ 531260 h 1904744"/>
                <a:gd name="connsiteX65" fmla="*/ 1277379 w 4006243"/>
                <a:gd name="connsiteY65" fmla="*/ 531260 h 1904744"/>
                <a:gd name="connsiteX66" fmla="*/ 1277379 w 4006243"/>
                <a:gd name="connsiteY66" fmla="*/ 508839 h 1904744"/>
                <a:gd name="connsiteX67" fmla="*/ 1248128 w 4006243"/>
                <a:gd name="connsiteY67" fmla="*/ 508839 h 1904744"/>
                <a:gd name="connsiteX68" fmla="*/ 1248128 w 4006243"/>
                <a:gd name="connsiteY68" fmla="*/ 478907 h 1904744"/>
                <a:gd name="connsiteX69" fmla="*/ 1204378 w 4006243"/>
                <a:gd name="connsiteY69" fmla="*/ 478907 h 1904744"/>
                <a:gd name="connsiteX70" fmla="*/ 1204378 w 4006243"/>
                <a:gd name="connsiteY70" fmla="*/ 389003 h 1904744"/>
                <a:gd name="connsiteX71" fmla="*/ 1096531 w 4006243"/>
                <a:gd name="connsiteY71" fmla="*/ 389003 h 1904744"/>
                <a:gd name="connsiteX72" fmla="*/ 1096531 w 4006243"/>
                <a:gd name="connsiteY72" fmla="*/ 324133 h 1904744"/>
                <a:gd name="connsiteX73" fmla="*/ 1044007 w 4006243"/>
                <a:gd name="connsiteY73" fmla="*/ 324133 h 1904744"/>
                <a:gd name="connsiteX74" fmla="*/ 1044007 w 4006243"/>
                <a:gd name="connsiteY74" fmla="*/ 301603 h 1904744"/>
                <a:gd name="connsiteX75" fmla="*/ 1014883 w 4006243"/>
                <a:gd name="connsiteY75" fmla="*/ 301603 h 1904744"/>
                <a:gd name="connsiteX76" fmla="*/ 1014883 w 4006243"/>
                <a:gd name="connsiteY76" fmla="*/ 271671 h 1904744"/>
                <a:gd name="connsiteX77" fmla="*/ 968208 w 4006243"/>
                <a:gd name="connsiteY77" fmla="*/ 271671 h 1904744"/>
                <a:gd name="connsiteX78" fmla="*/ 968208 w 4006243"/>
                <a:gd name="connsiteY78" fmla="*/ 224324 h 1904744"/>
                <a:gd name="connsiteX79" fmla="*/ 903093 w 4006243"/>
                <a:gd name="connsiteY79" fmla="*/ 224324 h 1904744"/>
                <a:gd name="connsiteX80" fmla="*/ 903093 w 4006243"/>
                <a:gd name="connsiteY80" fmla="*/ 194284 h 1904744"/>
                <a:gd name="connsiteX81" fmla="*/ 592015 w 4006243"/>
                <a:gd name="connsiteY81" fmla="*/ 194284 h 1904744"/>
                <a:gd name="connsiteX82" fmla="*/ 592015 w 4006243"/>
                <a:gd name="connsiteY82" fmla="*/ 159345 h 1904744"/>
                <a:gd name="connsiteX83" fmla="*/ 349995 w 4006243"/>
                <a:gd name="connsiteY83" fmla="*/ 159345 h 1904744"/>
                <a:gd name="connsiteX84" fmla="*/ 349995 w 4006243"/>
                <a:gd name="connsiteY84" fmla="*/ 130611 h 1904744"/>
                <a:gd name="connsiteX85" fmla="*/ 216330 w 4006243"/>
                <a:gd name="connsiteY85" fmla="*/ 130611 h 1904744"/>
                <a:gd name="connsiteX86" fmla="*/ 216330 w 4006243"/>
                <a:gd name="connsiteY86" fmla="*/ 64544 h 1904744"/>
                <a:gd name="connsiteX87" fmla="*/ 110899 w 4006243"/>
                <a:gd name="connsiteY87" fmla="*/ 64544 h 1904744"/>
                <a:gd name="connsiteX88" fmla="*/ 110899 w 4006243"/>
                <a:gd name="connsiteY88" fmla="*/ 0 h 1904744"/>
                <a:gd name="connsiteX89" fmla="*/ 0 w 4006243"/>
                <a:gd name="connsiteY89" fmla="*/ 0 h 190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006243" h="1904744">
                  <a:moveTo>
                    <a:pt x="4006243" y="1904744"/>
                  </a:moveTo>
                  <a:lnTo>
                    <a:pt x="3548401" y="1904744"/>
                  </a:lnTo>
                  <a:lnTo>
                    <a:pt x="3548401" y="1849017"/>
                  </a:lnTo>
                  <a:lnTo>
                    <a:pt x="3497530" y="1849017"/>
                  </a:lnTo>
                  <a:lnTo>
                    <a:pt x="3497530" y="1791657"/>
                  </a:lnTo>
                  <a:lnTo>
                    <a:pt x="3421223" y="1791657"/>
                  </a:lnTo>
                  <a:lnTo>
                    <a:pt x="3421223" y="1741698"/>
                  </a:lnTo>
                  <a:lnTo>
                    <a:pt x="3254493" y="1741698"/>
                  </a:lnTo>
                  <a:lnTo>
                    <a:pt x="3254493" y="1711004"/>
                  </a:lnTo>
                  <a:lnTo>
                    <a:pt x="3088271" y="1711004"/>
                  </a:lnTo>
                  <a:lnTo>
                    <a:pt x="3088271" y="1676175"/>
                  </a:lnTo>
                  <a:lnTo>
                    <a:pt x="3064997" y="1676175"/>
                  </a:lnTo>
                  <a:lnTo>
                    <a:pt x="3064997" y="1614352"/>
                  </a:lnTo>
                  <a:lnTo>
                    <a:pt x="3001535" y="1614352"/>
                  </a:lnTo>
                  <a:lnTo>
                    <a:pt x="3001535" y="1549482"/>
                  </a:lnTo>
                  <a:lnTo>
                    <a:pt x="2971648" y="1549482"/>
                  </a:lnTo>
                  <a:lnTo>
                    <a:pt x="2971648" y="1527061"/>
                  </a:lnTo>
                  <a:lnTo>
                    <a:pt x="2899792" y="1527061"/>
                  </a:lnTo>
                  <a:lnTo>
                    <a:pt x="2878808" y="1509102"/>
                  </a:lnTo>
                  <a:lnTo>
                    <a:pt x="2857951" y="1509102"/>
                  </a:lnTo>
                  <a:lnTo>
                    <a:pt x="2857951" y="1472095"/>
                  </a:lnTo>
                  <a:lnTo>
                    <a:pt x="2650904" y="1472095"/>
                  </a:lnTo>
                  <a:lnTo>
                    <a:pt x="2650904" y="1436721"/>
                  </a:lnTo>
                  <a:lnTo>
                    <a:pt x="2572181" y="1436721"/>
                  </a:lnTo>
                  <a:lnTo>
                    <a:pt x="2572181" y="1409728"/>
                  </a:lnTo>
                  <a:lnTo>
                    <a:pt x="2531357" y="1409728"/>
                  </a:lnTo>
                  <a:lnTo>
                    <a:pt x="2531357" y="1387307"/>
                  </a:lnTo>
                  <a:lnTo>
                    <a:pt x="2505540" y="1387307"/>
                  </a:lnTo>
                  <a:lnTo>
                    <a:pt x="2505540" y="1357375"/>
                  </a:lnTo>
                  <a:lnTo>
                    <a:pt x="2458356" y="1357375"/>
                  </a:lnTo>
                  <a:lnTo>
                    <a:pt x="2458356" y="1304913"/>
                  </a:lnTo>
                  <a:lnTo>
                    <a:pt x="2382558" y="1304913"/>
                  </a:lnTo>
                  <a:lnTo>
                    <a:pt x="2382558" y="1274981"/>
                  </a:lnTo>
                  <a:lnTo>
                    <a:pt x="2340208" y="1274981"/>
                  </a:lnTo>
                  <a:lnTo>
                    <a:pt x="2340208" y="1140670"/>
                  </a:lnTo>
                  <a:lnTo>
                    <a:pt x="2306760" y="1140670"/>
                  </a:lnTo>
                  <a:lnTo>
                    <a:pt x="2306760" y="1055772"/>
                  </a:lnTo>
                  <a:lnTo>
                    <a:pt x="2149440" y="1055772"/>
                  </a:lnTo>
                  <a:lnTo>
                    <a:pt x="2149440" y="1020399"/>
                  </a:lnTo>
                  <a:lnTo>
                    <a:pt x="2125912" y="1020399"/>
                  </a:lnTo>
                  <a:lnTo>
                    <a:pt x="2125912" y="957814"/>
                  </a:lnTo>
                  <a:lnTo>
                    <a:pt x="2088013" y="957814"/>
                  </a:lnTo>
                  <a:lnTo>
                    <a:pt x="2088013" y="913080"/>
                  </a:lnTo>
                  <a:lnTo>
                    <a:pt x="2047698" y="913080"/>
                  </a:lnTo>
                  <a:lnTo>
                    <a:pt x="2047698" y="865733"/>
                  </a:lnTo>
                  <a:lnTo>
                    <a:pt x="2009544" y="865733"/>
                  </a:lnTo>
                  <a:lnTo>
                    <a:pt x="2009544" y="845706"/>
                  </a:lnTo>
                  <a:lnTo>
                    <a:pt x="1898518" y="845706"/>
                  </a:lnTo>
                  <a:lnTo>
                    <a:pt x="1898518" y="827203"/>
                  </a:lnTo>
                  <a:lnTo>
                    <a:pt x="1816869" y="827203"/>
                  </a:lnTo>
                  <a:lnTo>
                    <a:pt x="1816869" y="798251"/>
                  </a:lnTo>
                  <a:lnTo>
                    <a:pt x="1799318" y="798251"/>
                  </a:lnTo>
                  <a:lnTo>
                    <a:pt x="1799318" y="783666"/>
                  </a:lnTo>
                  <a:lnTo>
                    <a:pt x="1781895" y="783666"/>
                  </a:lnTo>
                  <a:lnTo>
                    <a:pt x="1781895" y="758415"/>
                  </a:lnTo>
                  <a:lnTo>
                    <a:pt x="1758494" y="758415"/>
                  </a:lnTo>
                  <a:lnTo>
                    <a:pt x="1758494" y="718470"/>
                  </a:lnTo>
                  <a:lnTo>
                    <a:pt x="1577138" y="718470"/>
                  </a:lnTo>
                  <a:lnTo>
                    <a:pt x="1577138" y="668511"/>
                  </a:lnTo>
                  <a:lnTo>
                    <a:pt x="1462678" y="668511"/>
                  </a:lnTo>
                  <a:lnTo>
                    <a:pt x="1462678" y="598634"/>
                  </a:lnTo>
                  <a:lnTo>
                    <a:pt x="1360935" y="598634"/>
                  </a:lnTo>
                  <a:lnTo>
                    <a:pt x="1360935" y="570335"/>
                  </a:lnTo>
                  <a:lnTo>
                    <a:pt x="1306503" y="570335"/>
                  </a:lnTo>
                  <a:lnTo>
                    <a:pt x="1306503" y="531260"/>
                  </a:lnTo>
                  <a:lnTo>
                    <a:pt x="1277379" y="531260"/>
                  </a:lnTo>
                  <a:lnTo>
                    <a:pt x="1277379" y="508839"/>
                  </a:lnTo>
                  <a:lnTo>
                    <a:pt x="1248128" y="508839"/>
                  </a:lnTo>
                  <a:lnTo>
                    <a:pt x="1248128" y="478907"/>
                  </a:lnTo>
                  <a:lnTo>
                    <a:pt x="1204378" y="478907"/>
                  </a:lnTo>
                  <a:lnTo>
                    <a:pt x="1204378" y="389003"/>
                  </a:lnTo>
                  <a:lnTo>
                    <a:pt x="1096531" y="389003"/>
                  </a:lnTo>
                  <a:lnTo>
                    <a:pt x="1096531" y="324133"/>
                  </a:lnTo>
                  <a:lnTo>
                    <a:pt x="1044007" y="324133"/>
                  </a:lnTo>
                  <a:lnTo>
                    <a:pt x="1044007" y="301603"/>
                  </a:lnTo>
                  <a:lnTo>
                    <a:pt x="1014883" y="301603"/>
                  </a:lnTo>
                  <a:lnTo>
                    <a:pt x="1014883" y="271671"/>
                  </a:lnTo>
                  <a:lnTo>
                    <a:pt x="968208" y="271671"/>
                  </a:lnTo>
                  <a:lnTo>
                    <a:pt x="968208" y="224324"/>
                  </a:lnTo>
                  <a:lnTo>
                    <a:pt x="903093" y="224324"/>
                  </a:lnTo>
                  <a:lnTo>
                    <a:pt x="903093" y="194284"/>
                  </a:lnTo>
                  <a:lnTo>
                    <a:pt x="592015" y="194284"/>
                  </a:lnTo>
                  <a:lnTo>
                    <a:pt x="592015" y="159345"/>
                  </a:lnTo>
                  <a:lnTo>
                    <a:pt x="349995" y="159345"/>
                  </a:lnTo>
                  <a:lnTo>
                    <a:pt x="349995" y="130611"/>
                  </a:lnTo>
                  <a:lnTo>
                    <a:pt x="216330" y="130611"/>
                  </a:lnTo>
                  <a:lnTo>
                    <a:pt x="216330" y="64544"/>
                  </a:lnTo>
                  <a:lnTo>
                    <a:pt x="110899" y="64544"/>
                  </a:lnTo>
                  <a:lnTo>
                    <a:pt x="110899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E1471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Graphic 21">
              <a:extLst>
                <a:ext uri="{FF2B5EF4-FFF2-40B4-BE49-F238E27FC236}">
                  <a16:creationId xmlns:a16="http://schemas.microsoft.com/office/drawing/2014/main" id="{2CC2C76B-300E-8626-6C8C-B0F6D508BB14}"/>
                </a:ext>
              </a:extLst>
            </p:cNvPr>
            <p:cNvGrpSpPr/>
            <p:nvPr/>
          </p:nvGrpSpPr>
          <p:grpSpPr>
            <a:xfrm>
              <a:off x="1437995" y="3057085"/>
              <a:ext cx="3838745" cy="1814629"/>
              <a:chOff x="1450803" y="3046335"/>
              <a:chExt cx="3840784" cy="1828554"/>
            </a:xfrm>
            <a:solidFill>
              <a:srgbClr val="E1471D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2E1E7D6-4526-6A50-13B3-696800776E6B}"/>
                  </a:ext>
                </a:extLst>
              </p:cNvPr>
              <p:cNvSpPr/>
              <p:nvPr/>
            </p:nvSpPr>
            <p:spPr>
              <a:xfrm>
                <a:off x="1450803" y="3046335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D52D4E-F53C-C26E-72EF-61C97DB76F12}"/>
                  </a:ext>
                </a:extLst>
              </p:cNvPr>
              <p:cNvSpPr/>
              <p:nvPr/>
            </p:nvSpPr>
            <p:spPr>
              <a:xfrm>
                <a:off x="4096111" y="4428635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06D8A8D-7BB7-495A-1E3C-EA6076D823F0}"/>
                  </a:ext>
                </a:extLst>
              </p:cNvPr>
              <p:cNvSpPr/>
              <p:nvPr/>
            </p:nvSpPr>
            <p:spPr>
              <a:xfrm>
                <a:off x="4159701" y="4428635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FB40473-DD16-A42D-61C3-91D8E97A022F}"/>
                  </a:ext>
                </a:extLst>
              </p:cNvPr>
              <p:cNvSpPr/>
              <p:nvPr/>
            </p:nvSpPr>
            <p:spPr>
              <a:xfrm>
                <a:off x="4350468" y="4613668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B074224-53BC-8982-A835-9EC94E6CFC3E}"/>
                  </a:ext>
                </a:extLst>
              </p:cNvPr>
              <p:cNvSpPr/>
              <p:nvPr/>
            </p:nvSpPr>
            <p:spPr>
              <a:xfrm>
                <a:off x="4452211" y="4613668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9DEC5A-EDC3-35D4-5792-CD5A683F64B6}"/>
                  </a:ext>
                </a:extLst>
              </p:cNvPr>
              <p:cNvSpPr/>
              <p:nvPr/>
            </p:nvSpPr>
            <p:spPr>
              <a:xfrm>
                <a:off x="4477646" y="4646320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E3E0167-45BD-50A1-26F9-B0AFFEA7E46A}"/>
                  </a:ext>
                </a:extLst>
              </p:cNvPr>
              <p:cNvSpPr/>
              <p:nvPr/>
            </p:nvSpPr>
            <p:spPr>
              <a:xfrm>
                <a:off x="4553953" y="4646320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CE22A8B-659D-5C37-22AD-88A82133C0F1}"/>
                  </a:ext>
                </a:extLst>
              </p:cNvPr>
              <p:cNvSpPr/>
              <p:nvPr/>
            </p:nvSpPr>
            <p:spPr>
              <a:xfrm>
                <a:off x="4630260" y="4646320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D76599B-9C03-A342-C51E-76AB20DD06DC}"/>
                  </a:ext>
                </a:extLst>
              </p:cNvPr>
              <p:cNvSpPr/>
              <p:nvPr/>
            </p:nvSpPr>
            <p:spPr>
              <a:xfrm>
                <a:off x="4668414" y="4700742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A2CB9DD-9380-B1A6-E1BC-671CABD056F2}"/>
                  </a:ext>
                </a:extLst>
              </p:cNvPr>
              <p:cNvSpPr/>
              <p:nvPr/>
            </p:nvSpPr>
            <p:spPr>
              <a:xfrm>
                <a:off x="4732003" y="4755163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3593ECF-BD8E-C747-4A56-D139428DBD18}"/>
                  </a:ext>
                </a:extLst>
              </p:cNvPr>
              <p:cNvSpPr/>
              <p:nvPr/>
            </p:nvSpPr>
            <p:spPr>
              <a:xfrm>
                <a:off x="4770156" y="480958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20586F0-DAE7-98C7-A28F-62BB7406503A}"/>
                  </a:ext>
                </a:extLst>
              </p:cNvPr>
              <p:cNvSpPr/>
              <p:nvPr/>
            </p:nvSpPr>
            <p:spPr>
              <a:xfrm>
                <a:off x="4808310" y="480958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AB8DE2-2D58-D7F1-3B16-4A7D075C97E2}"/>
                  </a:ext>
                </a:extLst>
              </p:cNvPr>
              <p:cNvSpPr/>
              <p:nvPr/>
            </p:nvSpPr>
            <p:spPr>
              <a:xfrm>
                <a:off x="4884617" y="480958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AD85A63-31ED-04B0-F1C7-E5223C6DA8B5}"/>
                  </a:ext>
                </a:extLst>
              </p:cNvPr>
              <p:cNvSpPr/>
              <p:nvPr/>
            </p:nvSpPr>
            <p:spPr>
              <a:xfrm>
                <a:off x="4960924" y="480958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323EE3F-43A8-0382-7D06-8626415BAA8D}"/>
                  </a:ext>
                </a:extLst>
              </p:cNvPr>
              <p:cNvSpPr/>
              <p:nvPr/>
            </p:nvSpPr>
            <p:spPr>
              <a:xfrm>
                <a:off x="4999077" y="480958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5C4EDD6-B044-1808-88FF-EB14E06E8FC5}"/>
                  </a:ext>
                </a:extLst>
              </p:cNvPr>
              <p:cNvSpPr/>
              <p:nvPr/>
            </p:nvSpPr>
            <p:spPr>
              <a:xfrm>
                <a:off x="5151691" y="480958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88BCF1B-E119-6167-6878-77A6EF6CA84F}"/>
                  </a:ext>
                </a:extLst>
              </p:cNvPr>
              <p:cNvSpPr/>
              <p:nvPr/>
            </p:nvSpPr>
            <p:spPr>
              <a:xfrm>
                <a:off x="5215280" y="480958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E1471D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595" name="Graphic 21">
              <a:extLst>
                <a:ext uri="{FF2B5EF4-FFF2-40B4-BE49-F238E27FC236}">
                  <a16:creationId xmlns:a16="http://schemas.microsoft.com/office/drawing/2014/main" id="{648A5D40-550C-9401-91F9-9C6272AF7B04}"/>
                </a:ext>
              </a:extLst>
            </p:cNvPr>
            <p:cNvGrpSpPr/>
            <p:nvPr/>
          </p:nvGrpSpPr>
          <p:grpSpPr>
            <a:xfrm>
              <a:off x="1717638" y="3078688"/>
              <a:ext cx="3686212" cy="1242156"/>
              <a:chOff x="1730595" y="3068104"/>
              <a:chExt cx="3688170" cy="1251688"/>
            </a:xfrm>
            <a:solidFill>
              <a:srgbClr val="025973"/>
            </a:solidFill>
          </p:grpSpPr>
          <p:sp>
            <p:nvSpPr>
              <p:cNvPr id="24596" name="Freeform: Shape 24595">
                <a:extLst>
                  <a:ext uri="{FF2B5EF4-FFF2-40B4-BE49-F238E27FC236}">
                    <a16:creationId xmlns:a16="http://schemas.microsoft.com/office/drawing/2014/main" id="{D431D61F-B961-BEB4-4ADB-17D1AB0FB51B}"/>
                  </a:ext>
                </a:extLst>
              </p:cNvPr>
              <p:cNvSpPr/>
              <p:nvPr/>
            </p:nvSpPr>
            <p:spPr>
              <a:xfrm>
                <a:off x="5342459" y="4254487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97" name="Freeform: Shape 24596">
                <a:extLst>
                  <a:ext uri="{FF2B5EF4-FFF2-40B4-BE49-F238E27FC236}">
                    <a16:creationId xmlns:a16="http://schemas.microsoft.com/office/drawing/2014/main" id="{F1F87EA3-9E40-E926-5786-746989BB54B7}"/>
                  </a:ext>
                </a:extLst>
              </p:cNvPr>
              <p:cNvSpPr/>
              <p:nvPr/>
            </p:nvSpPr>
            <p:spPr>
              <a:xfrm>
                <a:off x="5126256" y="4254487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98" name="Freeform: Shape 24597">
                <a:extLst>
                  <a:ext uri="{FF2B5EF4-FFF2-40B4-BE49-F238E27FC236}">
                    <a16:creationId xmlns:a16="http://schemas.microsoft.com/office/drawing/2014/main" id="{58DEE589-DDB0-079C-BCA6-5E8BDA03989A}"/>
                  </a:ext>
                </a:extLst>
              </p:cNvPr>
              <p:cNvSpPr/>
              <p:nvPr/>
            </p:nvSpPr>
            <p:spPr>
              <a:xfrm>
                <a:off x="4973642" y="4254487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99" name="Freeform: Shape 24598">
                <a:extLst>
                  <a:ext uri="{FF2B5EF4-FFF2-40B4-BE49-F238E27FC236}">
                    <a16:creationId xmlns:a16="http://schemas.microsoft.com/office/drawing/2014/main" id="{C815098B-3413-874C-9D3A-28EE21992736}"/>
                  </a:ext>
                </a:extLst>
              </p:cNvPr>
              <p:cNvSpPr/>
              <p:nvPr/>
            </p:nvSpPr>
            <p:spPr>
              <a:xfrm>
                <a:off x="4871899" y="4254487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0" name="Freeform: Shape 24599">
                <a:extLst>
                  <a:ext uri="{FF2B5EF4-FFF2-40B4-BE49-F238E27FC236}">
                    <a16:creationId xmlns:a16="http://schemas.microsoft.com/office/drawing/2014/main" id="{2997FEBC-277F-991D-1620-8FD1C8D70E9E}"/>
                  </a:ext>
                </a:extLst>
              </p:cNvPr>
              <p:cNvSpPr/>
              <p:nvPr/>
            </p:nvSpPr>
            <p:spPr>
              <a:xfrm>
                <a:off x="4808310" y="4254487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1" name="Freeform: Shape 24600">
                <a:extLst>
                  <a:ext uri="{FF2B5EF4-FFF2-40B4-BE49-F238E27FC236}">
                    <a16:creationId xmlns:a16="http://schemas.microsoft.com/office/drawing/2014/main" id="{EBA72C5D-B208-A5BA-8735-BF76D5E463FB}"/>
                  </a:ext>
                </a:extLst>
              </p:cNvPr>
              <p:cNvSpPr/>
              <p:nvPr/>
            </p:nvSpPr>
            <p:spPr>
              <a:xfrm>
                <a:off x="4732003" y="4254487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2" name="Freeform: Shape 24601">
                <a:extLst>
                  <a:ext uri="{FF2B5EF4-FFF2-40B4-BE49-F238E27FC236}">
                    <a16:creationId xmlns:a16="http://schemas.microsoft.com/office/drawing/2014/main" id="{4FB91871-9961-C985-958A-E7D3A96B704D}"/>
                  </a:ext>
                </a:extLst>
              </p:cNvPr>
              <p:cNvSpPr/>
              <p:nvPr/>
            </p:nvSpPr>
            <p:spPr>
              <a:xfrm>
                <a:off x="4693849" y="4167413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3" name="Freeform: Shape 24602">
                <a:extLst>
                  <a:ext uri="{FF2B5EF4-FFF2-40B4-BE49-F238E27FC236}">
                    <a16:creationId xmlns:a16="http://schemas.microsoft.com/office/drawing/2014/main" id="{52282D49-A88F-3947-187B-6DB2218FCCB1}"/>
                  </a:ext>
                </a:extLst>
              </p:cNvPr>
              <p:cNvSpPr/>
              <p:nvPr/>
            </p:nvSpPr>
            <p:spPr>
              <a:xfrm>
                <a:off x="4630260" y="4167413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4" name="Freeform: Shape 24603">
                <a:extLst>
                  <a:ext uri="{FF2B5EF4-FFF2-40B4-BE49-F238E27FC236}">
                    <a16:creationId xmlns:a16="http://schemas.microsoft.com/office/drawing/2014/main" id="{E530443B-1281-C73E-78B4-7299C779E2FA}"/>
                  </a:ext>
                </a:extLst>
              </p:cNvPr>
              <p:cNvSpPr/>
              <p:nvPr/>
            </p:nvSpPr>
            <p:spPr>
              <a:xfrm>
                <a:off x="4566671" y="4167413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5" name="Freeform: Shape 24604">
                <a:extLst>
                  <a:ext uri="{FF2B5EF4-FFF2-40B4-BE49-F238E27FC236}">
                    <a16:creationId xmlns:a16="http://schemas.microsoft.com/office/drawing/2014/main" id="{0C0394E4-DE16-FF4A-DF90-9072A9C4FF5E}"/>
                  </a:ext>
                </a:extLst>
              </p:cNvPr>
              <p:cNvSpPr/>
              <p:nvPr/>
            </p:nvSpPr>
            <p:spPr>
              <a:xfrm>
                <a:off x="4464928" y="4167413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6" name="Freeform: Shape 24605">
                <a:extLst>
                  <a:ext uri="{FF2B5EF4-FFF2-40B4-BE49-F238E27FC236}">
                    <a16:creationId xmlns:a16="http://schemas.microsoft.com/office/drawing/2014/main" id="{63CFB847-AD11-8AD9-7AFA-7E744C09044C}"/>
                  </a:ext>
                </a:extLst>
              </p:cNvPr>
              <p:cNvSpPr/>
              <p:nvPr/>
            </p:nvSpPr>
            <p:spPr>
              <a:xfrm>
                <a:off x="4388621" y="4080339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7" name="Freeform: Shape 24606">
                <a:extLst>
                  <a:ext uri="{FF2B5EF4-FFF2-40B4-BE49-F238E27FC236}">
                    <a16:creationId xmlns:a16="http://schemas.microsoft.com/office/drawing/2014/main" id="{F422A7CD-3A37-B9D0-51CD-B4D1AF645850}"/>
                  </a:ext>
                </a:extLst>
              </p:cNvPr>
              <p:cNvSpPr/>
              <p:nvPr/>
            </p:nvSpPr>
            <p:spPr>
              <a:xfrm>
                <a:off x="4286879" y="4080339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8" name="Freeform: Shape 24607">
                <a:extLst>
                  <a:ext uri="{FF2B5EF4-FFF2-40B4-BE49-F238E27FC236}">
                    <a16:creationId xmlns:a16="http://schemas.microsoft.com/office/drawing/2014/main" id="{0D846F1C-5B4B-0B23-D1C4-A4973C233795}"/>
                  </a:ext>
                </a:extLst>
              </p:cNvPr>
              <p:cNvSpPr/>
              <p:nvPr/>
            </p:nvSpPr>
            <p:spPr>
              <a:xfrm>
                <a:off x="4223290" y="4080339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9" name="Freeform: Shape 24608">
                <a:extLst>
                  <a:ext uri="{FF2B5EF4-FFF2-40B4-BE49-F238E27FC236}">
                    <a16:creationId xmlns:a16="http://schemas.microsoft.com/office/drawing/2014/main" id="{04573302-DC6D-0E0D-7D44-16567E133F81}"/>
                  </a:ext>
                </a:extLst>
              </p:cNvPr>
              <p:cNvSpPr/>
              <p:nvPr/>
            </p:nvSpPr>
            <p:spPr>
              <a:xfrm>
                <a:off x="4172418" y="4058571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10" name="Freeform: Shape 24609">
                <a:extLst>
                  <a:ext uri="{FF2B5EF4-FFF2-40B4-BE49-F238E27FC236}">
                    <a16:creationId xmlns:a16="http://schemas.microsoft.com/office/drawing/2014/main" id="{31BAF8AB-60AD-96EF-D5FC-226DA0EBB414}"/>
                  </a:ext>
                </a:extLst>
              </p:cNvPr>
              <p:cNvSpPr/>
              <p:nvPr/>
            </p:nvSpPr>
            <p:spPr>
              <a:xfrm>
                <a:off x="4045240" y="3971497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11" name="Freeform: Shape 24610">
                <a:extLst>
                  <a:ext uri="{FF2B5EF4-FFF2-40B4-BE49-F238E27FC236}">
                    <a16:creationId xmlns:a16="http://schemas.microsoft.com/office/drawing/2014/main" id="{2769DB9F-DDE2-6790-D29B-00E9D67E86F9}"/>
                  </a:ext>
                </a:extLst>
              </p:cNvPr>
              <p:cNvSpPr/>
              <p:nvPr/>
            </p:nvSpPr>
            <p:spPr>
              <a:xfrm>
                <a:off x="1730595" y="3068104"/>
                <a:ext cx="76306" cy="65305"/>
              </a:xfrm>
              <a:custGeom>
                <a:avLst/>
                <a:gdLst>
                  <a:gd name="connsiteX0" fmla="*/ 76307 w 76306"/>
                  <a:gd name="connsiteY0" fmla="*/ 32653 h 65305"/>
                  <a:gd name="connsiteX1" fmla="*/ 38153 w 76306"/>
                  <a:gd name="connsiteY1" fmla="*/ 65306 h 65305"/>
                  <a:gd name="connsiteX2" fmla="*/ 0 w 76306"/>
                  <a:gd name="connsiteY2" fmla="*/ 32653 h 65305"/>
                  <a:gd name="connsiteX3" fmla="*/ 38153 w 76306"/>
                  <a:gd name="connsiteY3" fmla="*/ 0 h 65305"/>
                  <a:gd name="connsiteX4" fmla="*/ 76307 w 76306"/>
                  <a:gd name="connsiteY4" fmla="*/ 32653 h 6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06" h="65305">
                    <a:moveTo>
                      <a:pt x="76307" y="32653"/>
                    </a:moveTo>
                    <a:cubicBezTo>
                      <a:pt x="76307" y="50686"/>
                      <a:pt x="59225" y="65306"/>
                      <a:pt x="38153" y="65306"/>
                    </a:cubicBezTo>
                    <a:cubicBezTo>
                      <a:pt x="17082" y="65306"/>
                      <a:pt x="0" y="50686"/>
                      <a:pt x="0" y="32653"/>
                    </a:cubicBezTo>
                    <a:cubicBezTo>
                      <a:pt x="0" y="14619"/>
                      <a:pt x="17082" y="0"/>
                      <a:pt x="38153" y="0"/>
                    </a:cubicBezTo>
                    <a:cubicBezTo>
                      <a:pt x="59225" y="0"/>
                      <a:pt x="76307" y="14619"/>
                      <a:pt x="76307" y="32653"/>
                    </a:cubicBezTo>
                    <a:close/>
                  </a:path>
                </a:pathLst>
              </a:custGeom>
              <a:solidFill>
                <a:srgbClr val="025973"/>
              </a:solidFill>
              <a:ln w="12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612" name="Freeform: Shape 24611">
              <a:extLst>
                <a:ext uri="{FF2B5EF4-FFF2-40B4-BE49-F238E27FC236}">
                  <a16:creationId xmlns:a16="http://schemas.microsoft.com/office/drawing/2014/main" id="{A64BCDAF-0B0C-0A20-2CD0-11ED70276371}"/>
                </a:ext>
              </a:extLst>
            </p:cNvPr>
            <p:cNvSpPr/>
            <p:nvPr/>
          </p:nvSpPr>
          <p:spPr>
            <a:xfrm>
              <a:off x="1234618" y="2959873"/>
              <a:ext cx="4125633" cy="1328567"/>
            </a:xfrm>
            <a:custGeom>
              <a:avLst/>
              <a:gdLst>
                <a:gd name="connsiteX0" fmla="*/ 0 w 4127825"/>
                <a:gd name="connsiteY0" fmla="*/ 0 h 1338762"/>
                <a:gd name="connsiteX1" fmla="*/ 171945 w 4127825"/>
                <a:gd name="connsiteY1" fmla="*/ 0 h 1338762"/>
                <a:gd name="connsiteX2" fmla="*/ 171945 w 4127825"/>
                <a:gd name="connsiteY2" fmla="*/ 36136 h 1338762"/>
                <a:gd name="connsiteX3" fmla="*/ 203485 w 4127825"/>
                <a:gd name="connsiteY3" fmla="*/ 36136 h 1338762"/>
                <a:gd name="connsiteX4" fmla="*/ 203485 w 4127825"/>
                <a:gd name="connsiteY4" fmla="*/ 74884 h 1338762"/>
                <a:gd name="connsiteX5" fmla="*/ 309043 w 4127825"/>
                <a:gd name="connsiteY5" fmla="*/ 74884 h 1338762"/>
                <a:gd name="connsiteX6" fmla="*/ 309043 w 4127825"/>
                <a:gd name="connsiteY6" fmla="*/ 97958 h 1338762"/>
                <a:gd name="connsiteX7" fmla="*/ 349740 w 4127825"/>
                <a:gd name="connsiteY7" fmla="*/ 97958 h 1338762"/>
                <a:gd name="connsiteX8" fmla="*/ 349740 w 4127825"/>
                <a:gd name="connsiteY8" fmla="*/ 136053 h 1338762"/>
                <a:gd name="connsiteX9" fmla="*/ 397941 w 4127825"/>
                <a:gd name="connsiteY9" fmla="*/ 136053 h 1338762"/>
                <a:gd name="connsiteX10" fmla="*/ 397941 w 4127825"/>
                <a:gd name="connsiteY10" fmla="*/ 148461 h 1338762"/>
                <a:gd name="connsiteX11" fmla="*/ 581714 w 4127825"/>
                <a:gd name="connsiteY11" fmla="*/ 148461 h 1338762"/>
                <a:gd name="connsiteX12" fmla="*/ 581714 w 4127825"/>
                <a:gd name="connsiteY12" fmla="*/ 190474 h 1338762"/>
                <a:gd name="connsiteX13" fmla="*/ 625463 w 4127825"/>
                <a:gd name="connsiteY13" fmla="*/ 190474 h 1338762"/>
                <a:gd name="connsiteX14" fmla="*/ 625463 w 4127825"/>
                <a:gd name="connsiteY14" fmla="*/ 223127 h 1338762"/>
                <a:gd name="connsiteX15" fmla="*/ 731275 w 4127825"/>
                <a:gd name="connsiteY15" fmla="*/ 223127 h 1338762"/>
                <a:gd name="connsiteX16" fmla="*/ 731275 w 4127825"/>
                <a:gd name="connsiteY16" fmla="*/ 255780 h 1338762"/>
                <a:gd name="connsiteX17" fmla="*/ 839758 w 4127825"/>
                <a:gd name="connsiteY17" fmla="*/ 255780 h 1338762"/>
                <a:gd name="connsiteX18" fmla="*/ 839758 w 4127825"/>
                <a:gd name="connsiteY18" fmla="*/ 293222 h 1338762"/>
                <a:gd name="connsiteX19" fmla="*/ 871171 w 4127825"/>
                <a:gd name="connsiteY19" fmla="*/ 293222 h 1338762"/>
                <a:gd name="connsiteX20" fmla="*/ 871171 w 4127825"/>
                <a:gd name="connsiteY20" fmla="*/ 353738 h 1338762"/>
                <a:gd name="connsiteX21" fmla="*/ 985632 w 4127825"/>
                <a:gd name="connsiteY21" fmla="*/ 353738 h 1338762"/>
                <a:gd name="connsiteX22" fmla="*/ 985632 w 4127825"/>
                <a:gd name="connsiteY22" fmla="*/ 386391 h 1338762"/>
                <a:gd name="connsiteX23" fmla="*/ 1005980 w 4127825"/>
                <a:gd name="connsiteY23" fmla="*/ 386391 h 1338762"/>
                <a:gd name="connsiteX24" fmla="*/ 1005980 w 4127825"/>
                <a:gd name="connsiteY24" fmla="*/ 408159 h 1338762"/>
                <a:gd name="connsiteX25" fmla="*/ 1163681 w 4127825"/>
                <a:gd name="connsiteY25" fmla="*/ 408159 h 1338762"/>
                <a:gd name="connsiteX26" fmla="*/ 1163681 w 4127825"/>
                <a:gd name="connsiteY26" fmla="*/ 429275 h 1338762"/>
                <a:gd name="connsiteX27" fmla="*/ 1192678 w 4127825"/>
                <a:gd name="connsiteY27" fmla="*/ 429275 h 1338762"/>
                <a:gd name="connsiteX28" fmla="*/ 1192678 w 4127825"/>
                <a:gd name="connsiteY28" fmla="*/ 459207 h 1338762"/>
                <a:gd name="connsiteX29" fmla="*/ 1227652 w 4127825"/>
                <a:gd name="connsiteY29" fmla="*/ 459207 h 1338762"/>
                <a:gd name="connsiteX30" fmla="*/ 1227652 w 4127825"/>
                <a:gd name="connsiteY30" fmla="*/ 481628 h 1338762"/>
                <a:gd name="connsiteX31" fmla="*/ 1248001 w 4127825"/>
                <a:gd name="connsiteY31" fmla="*/ 481628 h 1338762"/>
                <a:gd name="connsiteX32" fmla="*/ 1248001 w 4127825"/>
                <a:gd name="connsiteY32" fmla="*/ 505356 h 1338762"/>
                <a:gd name="connsiteX33" fmla="*/ 1290351 w 4127825"/>
                <a:gd name="connsiteY33" fmla="*/ 505356 h 1338762"/>
                <a:gd name="connsiteX34" fmla="*/ 1290351 w 4127825"/>
                <a:gd name="connsiteY34" fmla="*/ 525383 h 1338762"/>
                <a:gd name="connsiteX35" fmla="*/ 1306375 w 4127825"/>
                <a:gd name="connsiteY35" fmla="*/ 525383 h 1338762"/>
                <a:gd name="connsiteX36" fmla="*/ 1306375 w 4127825"/>
                <a:gd name="connsiteY36" fmla="*/ 559451 h 1338762"/>
                <a:gd name="connsiteX37" fmla="*/ 1354449 w 4127825"/>
                <a:gd name="connsiteY37" fmla="*/ 559451 h 1338762"/>
                <a:gd name="connsiteX38" fmla="*/ 1354449 w 4127825"/>
                <a:gd name="connsiteY38" fmla="*/ 579042 h 1338762"/>
                <a:gd name="connsiteX39" fmla="*/ 1418038 w 4127825"/>
                <a:gd name="connsiteY39" fmla="*/ 579042 h 1338762"/>
                <a:gd name="connsiteX40" fmla="*/ 1418038 w 4127825"/>
                <a:gd name="connsiteY40" fmla="*/ 587750 h 1338762"/>
                <a:gd name="connsiteX41" fmla="*/ 1494345 w 4127825"/>
                <a:gd name="connsiteY41" fmla="*/ 587750 h 1338762"/>
                <a:gd name="connsiteX42" fmla="*/ 1494345 w 4127825"/>
                <a:gd name="connsiteY42" fmla="*/ 605273 h 1338762"/>
                <a:gd name="connsiteX43" fmla="*/ 1638819 w 4127825"/>
                <a:gd name="connsiteY43" fmla="*/ 605273 h 1338762"/>
                <a:gd name="connsiteX44" fmla="*/ 1638819 w 4127825"/>
                <a:gd name="connsiteY44" fmla="*/ 636729 h 1338762"/>
                <a:gd name="connsiteX45" fmla="*/ 1651919 w 4127825"/>
                <a:gd name="connsiteY45" fmla="*/ 636729 h 1338762"/>
                <a:gd name="connsiteX46" fmla="*/ 1651919 w 4127825"/>
                <a:gd name="connsiteY46" fmla="*/ 657627 h 1338762"/>
                <a:gd name="connsiteX47" fmla="*/ 1774137 w 4127825"/>
                <a:gd name="connsiteY47" fmla="*/ 657627 h 1338762"/>
                <a:gd name="connsiteX48" fmla="*/ 1774137 w 4127825"/>
                <a:gd name="connsiteY48" fmla="*/ 678851 h 1338762"/>
                <a:gd name="connsiteX49" fmla="*/ 1888598 w 4127825"/>
                <a:gd name="connsiteY49" fmla="*/ 678851 h 1338762"/>
                <a:gd name="connsiteX50" fmla="*/ 1888598 w 4127825"/>
                <a:gd name="connsiteY50" fmla="*/ 717490 h 1338762"/>
                <a:gd name="connsiteX51" fmla="*/ 1965413 w 4127825"/>
                <a:gd name="connsiteY51" fmla="*/ 717490 h 1338762"/>
                <a:gd name="connsiteX52" fmla="*/ 1965413 w 4127825"/>
                <a:gd name="connsiteY52" fmla="*/ 737517 h 1338762"/>
                <a:gd name="connsiteX53" fmla="*/ 2045663 w 4127825"/>
                <a:gd name="connsiteY53" fmla="*/ 737517 h 1338762"/>
                <a:gd name="connsiteX54" fmla="*/ 2045663 w 4127825"/>
                <a:gd name="connsiteY54" fmla="*/ 762442 h 1338762"/>
                <a:gd name="connsiteX55" fmla="*/ 2117519 w 4127825"/>
                <a:gd name="connsiteY55" fmla="*/ 762442 h 1338762"/>
                <a:gd name="connsiteX56" fmla="*/ 2117519 w 4127825"/>
                <a:gd name="connsiteY56" fmla="*/ 788673 h 1338762"/>
                <a:gd name="connsiteX57" fmla="*/ 2181108 w 4127825"/>
                <a:gd name="connsiteY57" fmla="*/ 788673 h 1338762"/>
                <a:gd name="connsiteX58" fmla="*/ 2181108 w 4127825"/>
                <a:gd name="connsiteY58" fmla="*/ 811094 h 1338762"/>
                <a:gd name="connsiteX59" fmla="*/ 2226383 w 4127825"/>
                <a:gd name="connsiteY59" fmla="*/ 811094 h 1338762"/>
                <a:gd name="connsiteX60" fmla="*/ 2226383 w 4127825"/>
                <a:gd name="connsiteY60" fmla="*/ 832645 h 1338762"/>
                <a:gd name="connsiteX61" fmla="*/ 2241009 w 4127825"/>
                <a:gd name="connsiteY61" fmla="*/ 832645 h 1338762"/>
                <a:gd name="connsiteX62" fmla="*/ 2241009 w 4127825"/>
                <a:gd name="connsiteY62" fmla="*/ 854414 h 1338762"/>
                <a:gd name="connsiteX63" fmla="*/ 2261484 w 4127825"/>
                <a:gd name="connsiteY63" fmla="*/ 854414 h 1338762"/>
                <a:gd name="connsiteX64" fmla="*/ 2261484 w 4127825"/>
                <a:gd name="connsiteY64" fmla="*/ 872264 h 1338762"/>
                <a:gd name="connsiteX65" fmla="*/ 2306633 w 4127825"/>
                <a:gd name="connsiteY65" fmla="*/ 872264 h 1338762"/>
                <a:gd name="connsiteX66" fmla="*/ 2306633 w 4127825"/>
                <a:gd name="connsiteY66" fmla="*/ 887067 h 1338762"/>
                <a:gd name="connsiteX67" fmla="*/ 2486336 w 4127825"/>
                <a:gd name="connsiteY67" fmla="*/ 887067 h 1338762"/>
                <a:gd name="connsiteX68" fmla="*/ 2486336 w 4127825"/>
                <a:gd name="connsiteY68" fmla="*/ 913406 h 1338762"/>
                <a:gd name="connsiteX69" fmla="*/ 2549925 w 4127825"/>
                <a:gd name="connsiteY69" fmla="*/ 913406 h 1338762"/>
                <a:gd name="connsiteX70" fmla="*/ 2549925 w 4127825"/>
                <a:gd name="connsiteY70" fmla="*/ 941488 h 1338762"/>
                <a:gd name="connsiteX71" fmla="*/ 2609953 w 4127825"/>
                <a:gd name="connsiteY71" fmla="*/ 941488 h 1338762"/>
                <a:gd name="connsiteX72" fmla="*/ 2609953 w 4127825"/>
                <a:gd name="connsiteY72" fmla="*/ 970875 h 1338762"/>
                <a:gd name="connsiteX73" fmla="*/ 2689821 w 4127825"/>
                <a:gd name="connsiteY73" fmla="*/ 970875 h 1338762"/>
                <a:gd name="connsiteX74" fmla="*/ 2689821 w 4127825"/>
                <a:gd name="connsiteY74" fmla="*/ 993297 h 1338762"/>
                <a:gd name="connsiteX75" fmla="*/ 2722124 w 4127825"/>
                <a:gd name="connsiteY75" fmla="*/ 993297 h 1338762"/>
                <a:gd name="connsiteX76" fmla="*/ 2722124 w 4127825"/>
                <a:gd name="connsiteY76" fmla="*/ 1023120 h 1338762"/>
                <a:gd name="connsiteX77" fmla="*/ 2760150 w 4127825"/>
                <a:gd name="connsiteY77" fmla="*/ 1023120 h 1338762"/>
                <a:gd name="connsiteX78" fmla="*/ 2760150 w 4127825"/>
                <a:gd name="connsiteY78" fmla="*/ 1055772 h 1338762"/>
                <a:gd name="connsiteX79" fmla="*/ 2854898 w 4127825"/>
                <a:gd name="connsiteY79" fmla="*/ 1055772 h 1338762"/>
                <a:gd name="connsiteX80" fmla="*/ 2854898 w 4127825"/>
                <a:gd name="connsiteY80" fmla="*/ 1116833 h 1338762"/>
                <a:gd name="connsiteX81" fmla="*/ 2874229 w 4127825"/>
                <a:gd name="connsiteY81" fmla="*/ 1116833 h 1338762"/>
                <a:gd name="connsiteX82" fmla="*/ 2874229 w 4127825"/>
                <a:gd name="connsiteY82" fmla="*/ 1142847 h 1338762"/>
                <a:gd name="connsiteX83" fmla="*/ 2985892 w 4127825"/>
                <a:gd name="connsiteY83" fmla="*/ 1142847 h 1338762"/>
                <a:gd name="connsiteX84" fmla="*/ 2985892 w 4127825"/>
                <a:gd name="connsiteY84" fmla="*/ 1167118 h 1338762"/>
                <a:gd name="connsiteX85" fmla="*/ 3215449 w 4127825"/>
                <a:gd name="connsiteY85" fmla="*/ 1167118 h 1338762"/>
                <a:gd name="connsiteX86" fmla="*/ 3215449 w 4127825"/>
                <a:gd name="connsiteY86" fmla="*/ 1245376 h 1338762"/>
                <a:gd name="connsiteX87" fmla="*/ 3505161 w 4127825"/>
                <a:gd name="connsiteY87" fmla="*/ 1245376 h 1338762"/>
                <a:gd name="connsiteX88" fmla="*/ 3505161 w 4127825"/>
                <a:gd name="connsiteY88" fmla="*/ 1338763 h 1338762"/>
                <a:gd name="connsiteX89" fmla="*/ 4127826 w 4127825"/>
                <a:gd name="connsiteY89" fmla="*/ 1338763 h 133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127825" h="1338762">
                  <a:moveTo>
                    <a:pt x="0" y="0"/>
                  </a:moveTo>
                  <a:lnTo>
                    <a:pt x="171945" y="0"/>
                  </a:lnTo>
                  <a:lnTo>
                    <a:pt x="171945" y="36136"/>
                  </a:lnTo>
                  <a:lnTo>
                    <a:pt x="203485" y="36136"/>
                  </a:lnTo>
                  <a:lnTo>
                    <a:pt x="203485" y="74884"/>
                  </a:lnTo>
                  <a:lnTo>
                    <a:pt x="309043" y="74884"/>
                  </a:lnTo>
                  <a:lnTo>
                    <a:pt x="309043" y="97958"/>
                  </a:lnTo>
                  <a:lnTo>
                    <a:pt x="349740" y="97958"/>
                  </a:lnTo>
                  <a:lnTo>
                    <a:pt x="349740" y="136053"/>
                  </a:lnTo>
                  <a:lnTo>
                    <a:pt x="397941" y="136053"/>
                  </a:lnTo>
                  <a:lnTo>
                    <a:pt x="397941" y="148461"/>
                  </a:lnTo>
                  <a:lnTo>
                    <a:pt x="581714" y="148461"/>
                  </a:lnTo>
                  <a:lnTo>
                    <a:pt x="581714" y="190474"/>
                  </a:lnTo>
                  <a:lnTo>
                    <a:pt x="625463" y="190474"/>
                  </a:lnTo>
                  <a:lnTo>
                    <a:pt x="625463" y="223127"/>
                  </a:lnTo>
                  <a:lnTo>
                    <a:pt x="731275" y="223127"/>
                  </a:lnTo>
                  <a:lnTo>
                    <a:pt x="731275" y="255780"/>
                  </a:lnTo>
                  <a:lnTo>
                    <a:pt x="839758" y="255780"/>
                  </a:lnTo>
                  <a:lnTo>
                    <a:pt x="839758" y="293222"/>
                  </a:lnTo>
                  <a:lnTo>
                    <a:pt x="871171" y="293222"/>
                  </a:lnTo>
                  <a:lnTo>
                    <a:pt x="871171" y="353738"/>
                  </a:lnTo>
                  <a:lnTo>
                    <a:pt x="985632" y="353738"/>
                  </a:lnTo>
                  <a:lnTo>
                    <a:pt x="985632" y="386391"/>
                  </a:lnTo>
                  <a:lnTo>
                    <a:pt x="1005980" y="386391"/>
                  </a:lnTo>
                  <a:lnTo>
                    <a:pt x="1005980" y="408159"/>
                  </a:lnTo>
                  <a:lnTo>
                    <a:pt x="1163681" y="408159"/>
                  </a:lnTo>
                  <a:lnTo>
                    <a:pt x="1163681" y="429275"/>
                  </a:lnTo>
                  <a:lnTo>
                    <a:pt x="1192678" y="429275"/>
                  </a:lnTo>
                  <a:lnTo>
                    <a:pt x="1192678" y="459207"/>
                  </a:lnTo>
                  <a:lnTo>
                    <a:pt x="1227652" y="459207"/>
                  </a:lnTo>
                  <a:lnTo>
                    <a:pt x="1227652" y="481628"/>
                  </a:lnTo>
                  <a:lnTo>
                    <a:pt x="1248001" y="481628"/>
                  </a:lnTo>
                  <a:lnTo>
                    <a:pt x="1248001" y="505356"/>
                  </a:lnTo>
                  <a:lnTo>
                    <a:pt x="1290351" y="505356"/>
                  </a:lnTo>
                  <a:lnTo>
                    <a:pt x="1290351" y="525383"/>
                  </a:lnTo>
                  <a:lnTo>
                    <a:pt x="1306375" y="525383"/>
                  </a:lnTo>
                  <a:lnTo>
                    <a:pt x="1306375" y="559451"/>
                  </a:lnTo>
                  <a:lnTo>
                    <a:pt x="1354449" y="559451"/>
                  </a:lnTo>
                  <a:lnTo>
                    <a:pt x="1354449" y="579042"/>
                  </a:lnTo>
                  <a:lnTo>
                    <a:pt x="1418038" y="579042"/>
                  </a:lnTo>
                  <a:lnTo>
                    <a:pt x="1418038" y="587750"/>
                  </a:lnTo>
                  <a:lnTo>
                    <a:pt x="1494345" y="587750"/>
                  </a:lnTo>
                  <a:lnTo>
                    <a:pt x="1494345" y="605273"/>
                  </a:lnTo>
                  <a:lnTo>
                    <a:pt x="1638819" y="605273"/>
                  </a:lnTo>
                  <a:lnTo>
                    <a:pt x="1638819" y="636729"/>
                  </a:lnTo>
                  <a:lnTo>
                    <a:pt x="1651919" y="636729"/>
                  </a:lnTo>
                  <a:lnTo>
                    <a:pt x="1651919" y="657627"/>
                  </a:lnTo>
                  <a:lnTo>
                    <a:pt x="1774137" y="657627"/>
                  </a:lnTo>
                  <a:lnTo>
                    <a:pt x="1774137" y="678851"/>
                  </a:lnTo>
                  <a:lnTo>
                    <a:pt x="1888598" y="678851"/>
                  </a:lnTo>
                  <a:lnTo>
                    <a:pt x="1888598" y="717490"/>
                  </a:lnTo>
                  <a:lnTo>
                    <a:pt x="1965413" y="717490"/>
                  </a:lnTo>
                  <a:lnTo>
                    <a:pt x="1965413" y="737517"/>
                  </a:lnTo>
                  <a:lnTo>
                    <a:pt x="2045663" y="737517"/>
                  </a:lnTo>
                  <a:lnTo>
                    <a:pt x="2045663" y="762442"/>
                  </a:lnTo>
                  <a:lnTo>
                    <a:pt x="2117519" y="762442"/>
                  </a:lnTo>
                  <a:lnTo>
                    <a:pt x="2117519" y="788673"/>
                  </a:lnTo>
                  <a:lnTo>
                    <a:pt x="2181108" y="788673"/>
                  </a:lnTo>
                  <a:lnTo>
                    <a:pt x="2181108" y="811094"/>
                  </a:lnTo>
                  <a:lnTo>
                    <a:pt x="2226383" y="811094"/>
                  </a:lnTo>
                  <a:lnTo>
                    <a:pt x="2226383" y="832645"/>
                  </a:lnTo>
                  <a:lnTo>
                    <a:pt x="2241009" y="832645"/>
                  </a:lnTo>
                  <a:lnTo>
                    <a:pt x="2241009" y="854414"/>
                  </a:lnTo>
                  <a:lnTo>
                    <a:pt x="2261484" y="854414"/>
                  </a:lnTo>
                  <a:lnTo>
                    <a:pt x="2261484" y="872264"/>
                  </a:lnTo>
                  <a:lnTo>
                    <a:pt x="2306633" y="872264"/>
                  </a:lnTo>
                  <a:lnTo>
                    <a:pt x="2306633" y="887067"/>
                  </a:lnTo>
                  <a:lnTo>
                    <a:pt x="2486336" y="887067"/>
                  </a:lnTo>
                  <a:lnTo>
                    <a:pt x="2486336" y="913406"/>
                  </a:lnTo>
                  <a:lnTo>
                    <a:pt x="2549925" y="913406"/>
                  </a:lnTo>
                  <a:lnTo>
                    <a:pt x="2549925" y="941488"/>
                  </a:lnTo>
                  <a:lnTo>
                    <a:pt x="2609953" y="941488"/>
                  </a:lnTo>
                  <a:lnTo>
                    <a:pt x="2609953" y="970875"/>
                  </a:lnTo>
                  <a:lnTo>
                    <a:pt x="2689821" y="970875"/>
                  </a:lnTo>
                  <a:lnTo>
                    <a:pt x="2689821" y="993297"/>
                  </a:lnTo>
                  <a:lnTo>
                    <a:pt x="2722124" y="993297"/>
                  </a:lnTo>
                  <a:lnTo>
                    <a:pt x="2722124" y="1023120"/>
                  </a:lnTo>
                  <a:lnTo>
                    <a:pt x="2760150" y="1023120"/>
                  </a:lnTo>
                  <a:lnTo>
                    <a:pt x="2760150" y="1055772"/>
                  </a:lnTo>
                  <a:lnTo>
                    <a:pt x="2854898" y="1055772"/>
                  </a:lnTo>
                  <a:lnTo>
                    <a:pt x="2854898" y="1116833"/>
                  </a:lnTo>
                  <a:lnTo>
                    <a:pt x="2874229" y="1116833"/>
                  </a:lnTo>
                  <a:lnTo>
                    <a:pt x="2874229" y="1142847"/>
                  </a:lnTo>
                  <a:lnTo>
                    <a:pt x="2985892" y="1142847"/>
                  </a:lnTo>
                  <a:lnTo>
                    <a:pt x="2985892" y="1167118"/>
                  </a:lnTo>
                  <a:lnTo>
                    <a:pt x="3215449" y="1167118"/>
                  </a:lnTo>
                  <a:lnTo>
                    <a:pt x="3215449" y="1245376"/>
                  </a:lnTo>
                  <a:lnTo>
                    <a:pt x="3505161" y="1245376"/>
                  </a:lnTo>
                  <a:lnTo>
                    <a:pt x="3505161" y="1338763"/>
                  </a:lnTo>
                  <a:lnTo>
                    <a:pt x="4127826" y="1338763"/>
                  </a:lnTo>
                </a:path>
              </a:pathLst>
            </a:custGeom>
            <a:noFill/>
            <a:ln w="28575" cap="flat">
              <a:solidFill>
                <a:srgbClr val="02597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613" name="Group 24612">
              <a:extLst>
                <a:ext uri="{FF2B5EF4-FFF2-40B4-BE49-F238E27FC236}">
                  <a16:creationId xmlns:a16="http://schemas.microsoft.com/office/drawing/2014/main" id="{F6D87097-F32A-7123-2CE8-32BD962224DB}"/>
                </a:ext>
              </a:extLst>
            </p:cNvPr>
            <p:cNvGrpSpPr/>
            <p:nvPr/>
          </p:nvGrpSpPr>
          <p:grpSpPr>
            <a:xfrm>
              <a:off x="1120140" y="2932051"/>
              <a:ext cx="4451239" cy="2933305"/>
              <a:chOff x="1120140" y="2932051"/>
              <a:chExt cx="4451239" cy="2933305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CA61797-8A1A-B60E-E47F-38C1DBAFBF40}"/>
                  </a:ext>
                </a:extLst>
              </p:cNvPr>
              <p:cNvSpPr/>
              <p:nvPr/>
            </p:nvSpPr>
            <p:spPr>
              <a:xfrm>
                <a:off x="1221882" y="2932051"/>
                <a:ext cx="4349497" cy="2850041"/>
              </a:xfrm>
              <a:custGeom>
                <a:avLst/>
                <a:gdLst>
                  <a:gd name="connsiteX0" fmla="*/ 0 w 4349497"/>
                  <a:gd name="connsiteY0" fmla="*/ 0 h 2850041"/>
                  <a:gd name="connsiteX1" fmla="*/ 0 w 4349497"/>
                  <a:gd name="connsiteY1" fmla="*/ 2850042 h 2850041"/>
                  <a:gd name="connsiteX2" fmla="*/ 4349498 w 4349497"/>
                  <a:gd name="connsiteY2" fmla="*/ 2850042 h 285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49497" h="2850041">
                    <a:moveTo>
                      <a:pt x="0" y="0"/>
                    </a:moveTo>
                    <a:lnTo>
                      <a:pt x="0" y="2850042"/>
                    </a:lnTo>
                    <a:lnTo>
                      <a:pt x="4349498" y="2850042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aphic 21">
                <a:extLst>
                  <a:ext uri="{FF2B5EF4-FFF2-40B4-BE49-F238E27FC236}">
                    <a16:creationId xmlns:a16="http://schemas.microsoft.com/office/drawing/2014/main" id="{73F8CECB-7E56-5991-B34D-6290CC8D4C6E}"/>
                  </a:ext>
                </a:extLst>
              </p:cNvPr>
              <p:cNvGrpSpPr/>
              <p:nvPr/>
            </p:nvGrpSpPr>
            <p:grpSpPr>
              <a:xfrm>
                <a:off x="1120140" y="2937493"/>
                <a:ext cx="101742" cy="2851673"/>
                <a:chOff x="1120140" y="2937493"/>
                <a:chExt cx="101742" cy="2851673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F706E996-1B0E-7622-946D-5F3CF40CDE36}"/>
                    </a:ext>
                  </a:extLst>
                </p:cNvPr>
                <p:cNvSpPr/>
                <p:nvPr/>
              </p:nvSpPr>
              <p:spPr>
                <a:xfrm>
                  <a:off x="1120140" y="2937493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FFF91004-91D6-F057-3CF8-857B53E81E89}"/>
                    </a:ext>
                  </a:extLst>
                </p:cNvPr>
                <p:cNvSpPr/>
                <p:nvPr/>
              </p:nvSpPr>
              <p:spPr>
                <a:xfrm>
                  <a:off x="1120140" y="3507828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0E47267B-4E80-D8E5-0F92-515D18322F6F}"/>
                    </a:ext>
                  </a:extLst>
                </p:cNvPr>
                <p:cNvSpPr/>
                <p:nvPr/>
              </p:nvSpPr>
              <p:spPr>
                <a:xfrm>
                  <a:off x="1120140" y="4078162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7128318E-65F2-71A4-49D5-619912AEDC84}"/>
                    </a:ext>
                  </a:extLst>
                </p:cNvPr>
                <p:cNvSpPr/>
                <p:nvPr/>
              </p:nvSpPr>
              <p:spPr>
                <a:xfrm>
                  <a:off x="1120140" y="4648497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CEAE805-5BEB-08E7-94C0-793BDF207507}"/>
                    </a:ext>
                  </a:extLst>
                </p:cNvPr>
                <p:cNvSpPr/>
                <p:nvPr/>
              </p:nvSpPr>
              <p:spPr>
                <a:xfrm>
                  <a:off x="1120140" y="5218832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1566B96-FCBC-0DDC-5EA6-E7795EA3676E}"/>
                    </a:ext>
                  </a:extLst>
                </p:cNvPr>
                <p:cNvSpPr/>
                <p:nvPr/>
              </p:nvSpPr>
              <p:spPr>
                <a:xfrm>
                  <a:off x="1120140" y="5789167"/>
                  <a:ext cx="101742" cy="10884"/>
                </a:xfrm>
                <a:custGeom>
                  <a:avLst/>
                  <a:gdLst>
                    <a:gd name="connsiteX0" fmla="*/ 0 w 101742"/>
                    <a:gd name="connsiteY0" fmla="*/ 0 h 10884"/>
                    <a:gd name="connsiteX1" fmla="*/ 101743 w 101742"/>
                    <a:gd name="connsiteY1" fmla="*/ 0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742" h="10884">
                      <a:moveTo>
                        <a:pt x="0" y="0"/>
                      </a:moveTo>
                      <a:lnTo>
                        <a:pt x="101743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21">
                <a:extLst>
                  <a:ext uri="{FF2B5EF4-FFF2-40B4-BE49-F238E27FC236}">
                    <a16:creationId xmlns:a16="http://schemas.microsoft.com/office/drawing/2014/main" id="{24202B24-9B7F-9218-B87B-215F93D5DF30}"/>
                  </a:ext>
                </a:extLst>
              </p:cNvPr>
              <p:cNvGrpSpPr/>
              <p:nvPr/>
            </p:nvGrpSpPr>
            <p:grpSpPr>
              <a:xfrm>
                <a:off x="1220738" y="5789167"/>
                <a:ext cx="4337923" cy="76189"/>
                <a:chOff x="1220738" y="5789167"/>
                <a:chExt cx="4337923" cy="76189"/>
              </a:xfrm>
            </p:grpSpPr>
            <p:grpSp>
              <p:nvGrpSpPr>
                <p:cNvPr id="52" name="Graphic 21">
                  <a:extLst>
                    <a:ext uri="{FF2B5EF4-FFF2-40B4-BE49-F238E27FC236}">
                      <a16:creationId xmlns:a16="http://schemas.microsoft.com/office/drawing/2014/main" id="{0FBE968C-25AC-DF89-0886-93A5F3E3186A}"/>
                    </a:ext>
                  </a:extLst>
                </p:cNvPr>
                <p:cNvGrpSpPr/>
                <p:nvPr/>
              </p:nvGrpSpPr>
              <p:grpSpPr>
                <a:xfrm>
                  <a:off x="1220738" y="5789167"/>
                  <a:ext cx="722499" cy="76189"/>
                  <a:chOff x="1220738" y="5789167"/>
                  <a:chExt cx="722499" cy="76189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C0E75947-0DCA-A9D1-7EDE-D0F930B7FF5C}"/>
                      </a:ext>
                    </a:extLst>
                  </p:cNvPr>
                  <p:cNvSpPr/>
                  <p:nvPr/>
                </p:nvSpPr>
                <p:spPr>
                  <a:xfrm>
                    <a:off x="1930520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7E31D779-5B44-248C-7CE6-32765B4E7068}"/>
                      </a:ext>
                    </a:extLst>
                  </p:cNvPr>
                  <p:cNvSpPr/>
                  <p:nvPr/>
                </p:nvSpPr>
                <p:spPr>
                  <a:xfrm>
                    <a:off x="1575692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8ED304F9-2F47-4C56-62DC-56C124CB1DC5}"/>
                      </a:ext>
                    </a:extLst>
                  </p:cNvPr>
                  <p:cNvSpPr/>
                  <p:nvPr/>
                </p:nvSpPr>
                <p:spPr>
                  <a:xfrm>
                    <a:off x="1220738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Graphic 21">
                  <a:extLst>
                    <a:ext uri="{FF2B5EF4-FFF2-40B4-BE49-F238E27FC236}">
                      <a16:creationId xmlns:a16="http://schemas.microsoft.com/office/drawing/2014/main" id="{381090F8-2BF8-0368-E34F-724CDC9969BF}"/>
                    </a:ext>
                  </a:extLst>
                </p:cNvPr>
                <p:cNvGrpSpPr/>
                <p:nvPr/>
              </p:nvGrpSpPr>
              <p:grpSpPr>
                <a:xfrm>
                  <a:off x="2287509" y="5789167"/>
                  <a:ext cx="739668" cy="76189"/>
                  <a:chOff x="2287509" y="5789167"/>
                  <a:chExt cx="739668" cy="76189"/>
                </a:xfrm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D578349E-FA5E-D1D4-273D-1A36823D199B}"/>
                      </a:ext>
                    </a:extLst>
                  </p:cNvPr>
                  <p:cNvSpPr/>
                  <p:nvPr/>
                </p:nvSpPr>
                <p:spPr>
                  <a:xfrm>
                    <a:off x="3014460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92AA6A40-FDA2-2E49-A1A9-B84A194BB6B4}"/>
                      </a:ext>
                    </a:extLst>
                  </p:cNvPr>
                  <p:cNvSpPr/>
                  <p:nvPr/>
                </p:nvSpPr>
                <p:spPr>
                  <a:xfrm>
                    <a:off x="2650985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77" name="Freeform: Shape 24576">
                    <a:extLst>
                      <a:ext uri="{FF2B5EF4-FFF2-40B4-BE49-F238E27FC236}">
                        <a16:creationId xmlns:a16="http://schemas.microsoft.com/office/drawing/2014/main" id="{D250BA0F-D69E-A7A2-4E4D-82A938382257}"/>
                      </a:ext>
                    </a:extLst>
                  </p:cNvPr>
                  <p:cNvSpPr/>
                  <p:nvPr/>
                </p:nvSpPr>
                <p:spPr>
                  <a:xfrm>
                    <a:off x="2287509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579" name="Graphic 21">
                  <a:extLst>
                    <a:ext uri="{FF2B5EF4-FFF2-40B4-BE49-F238E27FC236}">
                      <a16:creationId xmlns:a16="http://schemas.microsoft.com/office/drawing/2014/main" id="{C4CDB44B-C2B9-B685-3CE8-F108ECC1FD4A}"/>
                    </a:ext>
                  </a:extLst>
                </p:cNvPr>
                <p:cNvGrpSpPr/>
                <p:nvPr/>
              </p:nvGrpSpPr>
              <p:grpSpPr>
                <a:xfrm>
                  <a:off x="3375774" y="5789167"/>
                  <a:ext cx="739795" cy="76189"/>
                  <a:chOff x="3375774" y="5789167"/>
                  <a:chExt cx="739795" cy="76189"/>
                </a:xfrm>
              </p:grpSpPr>
              <p:sp>
                <p:nvSpPr>
                  <p:cNvPr id="24581" name="Freeform: Shape 24580">
                    <a:extLst>
                      <a:ext uri="{FF2B5EF4-FFF2-40B4-BE49-F238E27FC236}">
                        <a16:creationId xmlns:a16="http://schemas.microsoft.com/office/drawing/2014/main" id="{EADED867-2585-8339-42F5-E818C4F9A13B}"/>
                      </a:ext>
                    </a:extLst>
                  </p:cNvPr>
                  <p:cNvSpPr/>
                  <p:nvPr/>
                </p:nvSpPr>
                <p:spPr>
                  <a:xfrm>
                    <a:off x="4102852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83" name="Freeform: Shape 24582">
                    <a:extLst>
                      <a:ext uri="{FF2B5EF4-FFF2-40B4-BE49-F238E27FC236}">
                        <a16:creationId xmlns:a16="http://schemas.microsoft.com/office/drawing/2014/main" id="{F28EC522-58F7-CA83-C316-67DA75B79517}"/>
                      </a:ext>
                    </a:extLst>
                  </p:cNvPr>
                  <p:cNvSpPr/>
                  <p:nvPr/>
                </p:nvSpPr>
                <p:spPr>
                  <a:xfrm>
                    <a:off x="3739376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85" name="Freeform: Shape 24584">
                    <a:extLst>
                      <a:ext uri="{FF2B5EF4-FFF2-40B4-BE49-F238E27FC236}">
                        <a16:creationId xmlns:a16="http://schemas.microsoft.com/office/drawing/2014/main" id="{C989A7BF-1F37-391C-E1D9-90DAFF9A7F52}"/>
                      </a:ext>
                    </a:extLst>
                  </p:cNvPr>
                  <p:cNvSpPr/>
                  <p:nvPr/>
                </p:nvSpPr>
                <p:spPr>
                  <a:xfrm>
                    <a:off x="3375774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586" name="Graphic 21">
                  <a:extLst>
                    <a:ext uri="{FF2B5EF4-FFF2-40B4-BE49-F238E27FC236}">
                      <a16:creationId xmlns:a16="http://schemas.microsoft.com/office/drawing/2014/main" id="{265A3FB8-B3B8-5BD3-B015-558A3C550E96}"/>
                    </a:ext>
                  </a:extLst>
                </p:cNvPr>
                <p:cNvGrpSpPr/>
                <p:nvPr/>
              </p:nvGrpSpPr>
              <p:grpSpPr>
                <a:xfrm>
                  <a:off x="4471415" y="5789167"/>
                  <a:ext cx="1087246" cy="76189"/>
                  <a:chOff x="4471415" y="5789167"/>
                  <a:chExt cx="1087246" cy="76189"/>
                </a:xfrm>
              </p:grpSpPr>
              <p:sp>
                <p:nvSpPr>
                  <p:cNvPr id="24588" name="Freeform: Shape 24587">
                    <a:extLst>
                      <a:ext uri="{FF2B5EF4-FFF2-40B4-BE49-F238E27FC236}">
                        <a16:creationId xmlns:a16="http://schemas.microsoft.com/office/drawing/2014/main" id="{0AAEE1D7-2A8E-8DA9-C961-41B801D93D0E}"/>
                      </a:ext>
                    </a:extLst>
                  </p:cNvPr>
                  <p:cNvSpPr/>
                  <p:nvPr/>
                </p:nvSpPr>
                <p:spPr>
                  <a:xfrm>
                    <a:off x="5545944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89" name="Freeform: Shape 24588">
                    <a:extLst>
                      <a:ext uri="{FF2B5EF4-FFF2-40B4-BE49-F238E27FC236}">
                        <a16:creationId xmlns:a16="http://schemas.microsoft.com/office/drawing/2014/main" id="{4D1D340B-D95F-1F36-0B8D-341F6BF6F452}"/>
                      </a:ext>
                    </a:extLst>
                  </p:cNvPr>
                  <p:cNvSpPr/>
                  <p:nvPr/>
                </p:nvSpPr>
                <p:spPr>
                  <a:xfrm>
                    <a:off x="5175346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91" name="Freeform: Shape 24590">
                    <a:extLst>
                      <a:ext uri="{FF2B5EF4-FFF2-40B4-BE49-F238E27FC236}">
                        <a16:creationId xmlns:a16="http://schemas.microsoft.com/office/drawing/2014/main" id="{8EFB9280-B0F6-A89C-390C-9FBC18DBBA06}"/>
                      </a:ext>
                    </a:extLst>
                  </p:cNvPr>
                  <p:cNvSpPr/>
                  <p:nvPr/>
                </p:nvSpPr>
                <p:spPr>
                  <a:xfrm>
                    <a:off x="4823317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93" name="Freeform: Shape 24592">
                    <a:extLst>
                      <a:ext uri="{FF2B5EF4-FFF2-40B4-BE49-F238E27FC236}">
                        <a16:creationId xmlns:a16="http://schemas.microsoft.com/office/drawing/2014/main" id="{C00C436E-1BBE-5C4E-F50C-616A3D9D93A5}"/>
                      </a:ext>
                    </a:extLst>
                  </p:cNvPr>
                  <p:cNvSpPr/>
                  <p:nvPr/>
                </p:nvSpPr>
                <p:spPr>
                  <a:xfrm>
                    <a:off x="4471415" y="5789167"/>
                    <a:ext cx="12717" cy="76189"/>
                  </a:xfrm>
                  <a:custGeom>
                    <a:avLst/>
                    <a:gdLst>
                      <a:gd name="connsiteX0" fmla="*/ 0 w 12717"/>
                      <a:gd name="connsiteY0" fmla="*/ 0 h 76189"/>
                      <a:gd name="connsiteX1" fmla="*/ 0 w 12717"/>
                      <a:gd name="connsiteY1" fmla="*/ 76190 h 76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17" h="76189">
                        <a:moveTo>
                          <a:pt x="0" y="0"/>
                        </a:moveTo>
                        <a:lnTo>
                          <a:pt x="0" y="76190"/>
                        </a:lnTo>
                      </a:path>
                    </a:pathLst>
                  </a:custGeom>
                  <a:ln w="285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5489923-3EBB-8339-F0CF-5435B020EC54}"/>
              </a:ext>
            </a:extLst>
          </p:cNvPr>
          <p:cNvSpPr txBox="1"/>
          <p:nvPr/>
        </p:nvSpPr>
        <p:spPr bwMode="auto">
          <a:xfrm>
            <a:off x="11134837" y="5881386"/>
            <a:ext cx="209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48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E8C52-0D3F-5E2D-E64F-F23F69AD267A}"/>
              </a:ext>
            </a:extLst>
          </p:cNvPr>
          <p:cNvCxnSpPr/>
          <p:nvPr/>
        </p:nvCxnSpPr>
        <p:spPr bwMode="auto">
          <a:xfrm>
            <a:off x="11215102" y="5862230"/>
            <a:ext cx="0" cy="9076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0480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AB15-7B29-2735-19B7-92C9B64F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PROpel: OS in </a:t>
            </a:r>
            <a:r>
              <a:rPr lang="en-US" i="1" dirty="0"/>
              <a:t>BRCAm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A9C151C6-A4A0-48BC-DA69-0AE7FFFD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Saad. Lancet Oncol. 2023:24:1094.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4ABBAA-C9A9-8942-4D0D-178D19585A32}"/>
              </a:ext>
            </a:extLst>
          </p:cNvPr>
          <p:cNvSpPr/>
          <p:nvPr/>
        </p:nvSpPr>
        <p:spPr bwMode="auto">
          <a:xfrm>
            <a:off x="2586477" y="6227919"/>
            <a:ext cx="7729479" cy="185317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Group 32">
            <a:extLst>
              <a:ext uri="{FF2B5EF4-FFF2-40B4-BE49-F238E27FC236}">
                <a16:creationId xmlns:a16="http://schemas.microsoft.com/office/drawing/2014/main" id="{47310E95-7178-94CB-4429-4F914709B456}"/>
              </a:ext>
            </a:extLst>
          </p:cNvPr>
          <p:cNvGraphicFramePr>
            <a:graphicFrameLocks noGrp="1"/>
          </p:cNvGraphicFramePr>
          <p:nvPr/>
        </p:nvGraphicFramePr>
        <p:xfrm>
          <a:off x="7461800" y="1600200"/>
          <a:ext cx="4044400" cy="1127808"/>
        </p:xfrm>
        <a:graphic>
          <a:graphicData uri="http://schemas.openxmlformats.org/drawingml/2006/table">
            <a:tbl>
              <a:tblPr/>
              <a:tblGrid>
                <a:gridCol w="1561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625">
                  <a:extLst>
                    <a:ext uri="{9D8B030D-6E8A-4147-A177-3AD203B41FA5}">
                      <a16:colId xmlns:a16="http://schemas.microsoft.com/office/drawing/2014/main" val="4069657791"/>
                    </a:ext>
                  </a:extLst>
                </a:gridCol>
              </a:tblGrid>
              <a:tr h="295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47)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38)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64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OS, mo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23.0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64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HR: 0.29 (95% CI: 0.14-0.56)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HR: 0.89 (95% CI: 0.70-1.14)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809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7489CA4-F42D-F053-834A-5CCBBDFD080F}"/>
              </a:ext>
            </a:extLst>
          </p:cNvPr>
          <p:cNvSpPr txBox="1"/>
          <p:nvPr/>
        </p:nvSpPr>
        <p:spPr bwMode="auto">
          <a:xfrm>
            <a:off x="495300" y="5439334"/>
            <a:ext cx="2091177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at Risk, n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Ola + Abi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Abi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E8040-07F1-3EF7-7D44-78B90BEC34EF}"/>
              </a:ext>
            </a:extLst>
          </p:cNvPr>
          <p:cNvSpPr txBox="1"/>
          <p:nvPr/>
        </p:nvSpPr>
        <p:spPr bwMode="auto">
          <a:xfrm>
            <a:off x="2415541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47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94759-226B-A0F0-C911-591A85F329BA}"/>
              </a:ext>
            </a:extLst>
          </p:cNvPr>
          <p:cNvSpPr txBox="1"/>
          <p:nvPr/>
        </p:nvSpPr>
        <p:spPr bwMode="auto">
          <a:xfrm>
            <a:off x="2728215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47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B1BFB0-5105-35B3-13D9-8DC196DBA392}"/>
              </a:ext>
            </a:extLst>
          </p:cNvPr>
          <p:cNvSpPr txBox="1"/>
          <p:nvPr/>
        </p:nvSpPr>
        <p:spPr bwMode="auto">
          <a:xfrm>
            <a:off x="3040889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47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84F569-7732-3413-3004-6A2F1453D520}"/>
              </a:ext>
            </a:extLst>
          </p:cNvPr>
          <p:cNvSpPr txBox="1"/>
          <p:nvPr/>
        </p:nvSpPr>
        <p:spPr bwMode="auto">
          <a:xfrm>
            <a:off x="3353563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47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18AA92-AB2D-3A51-4B02-70EC3B1A8DD7}"/>
              </a:ext>
            </a:extLst>
          </p:cNvPr>
          <p:cNvSpPr txBox="1"/>
          <p:nvPr/>
        </p:nvSpPr>
        <p:spPr bwMode="auto">
          <a:xfrm>
            <a:off x="3666237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2C021-8B77-0015-DC49-3243E52BD063}"/>
              </a:ext>
            </a:extLst>
          </p:cNvPr>
          <p:cNvSpPr txBox="1"/>
          <p:nvPr/>
        </p:nvSpPr>
        <p:spPr bwMode="auto">
          <a:xfrm>
            <a:off x="3978911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1D3E5-1FB1-E81A-6DC0-DC9DD2EF952A}"/>
              </a:ext>
            </a:extLst>
          </p:cNvPr>
          <p:cNvSpPr txBox="1"/>
          <p:nvPr/>
        </p:nvSpPr>
        <p:spPr bwMode="auto">
          <a:xfrm>
            <a:off x="4291585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41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20419-93B2-2B06-6262-CE0EA07DBBDF}"/>
              </a:ext>
            </a:extLst>
          </p:cNvPr>
          <p:cNvSpPr txBox="1"/>
          <p:nvPr/>
        </p:nvSpPr>
        <p:spPr bwMode="auto">
          <a:xfrm>
            <a:off x="4604259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41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994348-6D13-CA22-A0CF-AF9B27F517E5}"/>
              </a:ext>
            </a:extLst>
          </p:cNvPr>
          <p:cNvSpPr txBox="1"/>
          <p:nvPr/>
        </p:nvSpPr>
        <p:spPr bwMode="auto">
          <a:xfrm>
            <a:off x="4916933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39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DD457-B899-B978-FF3E-280DDF06A52F}"/>
              </a:ext>
            </a:extLst>
          </p:cNvPr>
          <p:cNvSpPr txBox="1"/>
          <p:nvPr/>
        </p:nvSpPr>
        <p:spPr bwMode="auto">
          <a:xfrm>
            <a:off x="5229607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38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FE9B85-A4CA-27AC-34F6-D69B9F8CC217}"/>
              </a:ext>
            </a:extLst>
          </p:cNvPr>
          <p:cNvSpPr txBox="1"/>
          <p:nvPr/>
        </p:nvSpPr>
        <p:spPr bwMode="auto">
          <a:xfrm>
            <a:off x="5542281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37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5FBB9-35CE-C515-2FC5-A14CBCC31AAC}"/>
              </a:ext>
            </a:extLst>
          </p:cNvPr>
          <p:cNvSpPr txBox="1"/>
          <p:nvPr/>
        </p:nvSpPr>
        <p:spPr bwMode="auto">
          <a:xfrm>
            <a:off x="5854955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5D662E-5C69-FFFB-B2A2-5ADBC16D430B}"/>
              </a:ext>
            </a:extLst>
          </p:cNvPr>
          <p:cNvSpPr txBox="1"/>
          <p:nvPr/>
        </p:nvSpPr>
        <p:spPr bwMode="auto">
          <a:xfrm>
            <a:off x="6167629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D825C3-5AD1-BAEC-8883-1B2707CA7890}"/>
              </a:ext>
            </a:extLst>
          </p:cNvPr>
          <p:cNvSpPr txBox="1"/>
          <p:nvPr/>
        </p:nvSpPr>
        <p:spPr bwMode="auto">
          <a:xfrm>
            <a:off x="6480303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A5DAE1-65B6-2EBF-6113-FEE8C2FAA697}"/>
              </a:ext>
            </a:extLst>
          </p:cNvPr>
          <p:cNvSpPr txBox="1"/>
          <p:nvPr/>
        </p:nvSpPr>
        <p:spPr bwMode="auto">
          <a:xfrm>
            <a:off x="6792977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5A5454-0BF5-31A8-C350-0776691E10BD}"/>
              </a:ext>
            </a:extLst>
          </p:cNvPr>
          <p:cNvSpPr txBox="1"/>
          <p:nvPr/>
        </p:nvSpPr>
        <p:spPr bwMode="auto">
          <a:xfrm>
            <a:off x="7105651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FE52A9-8A69-9103-D8C6-1DC6D3E36C9F}"/>
              </a:ext>
            </a:extLst>
          </p:cNvPr>
          <p:cNvSpPr txBox="1"/>
          <p:nvPr/>
        </p:nvSpPr>
        <p:spPr bwMode="auto">
          <a:xfrm>
            <a:off x="7418325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33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A848F2-FEC7-A623-B35E-9C368DC56B9F}"/>
              </a:ext>
            </a:extLst>
          </p:cNvPr>
          <p:cNvSpPr txBox="1"/>
          <p:nvPr/>
        </p:nvSpPr>
        <p:spPr bwMode="auto">
          <a:xfrm>
            <a:off x="7730999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58B3A9-2AFA-C714-7B55-6BFB5E676C20}"/>
              </a:ext>
            </a:extLst>
          </p:cNvPr>
          <p:cNvSpPr txBox="1"/>
          <p:nvPr/>
        </p:nvSpPr>
        <p:spPr bwMode="auto">
          <a:xfrm>
            <a:off x="8043673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0A734B-5BD2-A0A0-60EE-3E3D096CDA52}"/>
              </a:ext>
            </a:extLst>
          </p:cNvPr>
          <p:cNvSpPr txBox="1"/>
          <p:nvPr/>
        </p:nvSpPr>
        <p:spPr bwMode="auto">
          <a:xfrm>
            <a:off x="8356347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947437-E011-BB21-C0C4-029931EAC382}"/>
              </a:ext>
            </a:extLst>
          </p:cNvPr>
          <p:cNvSpPr txBox="1"/>
          <p:nvPr/>
        </p:nvSpPr>
        <p:spPr bwMode="auto">
          <a:xfrm>
            <a:off x="8669021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A9D6AC-CE76-DF95-942C-A8D9F2988037}"/>
              </a:ext>
            </a:extLst>
          </p:cNvPr>
          <p:cNvSpPr txBox="1"/>
          <p:nvPr/>
        </p:nvSpPr>
        <p:spPr bwMode="auto">
          <a:xfrm>
            <a:off x="8981695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F41DEF-D716-DA67-03C6-802F5355F1C1}"/>
              </a:ext>
            </a:extLst>
          </p:cNvPr>
          <p:cNvSpPr txBox="1"/>
          <p:nvPr/>
        </p:nvSpPr>
        <p:spPr bwMode="auto">
          <a:xfrm>
            <a:off x="9294369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C6396A-7D7D-48C7-4A1A-82A1B8018EF4}"/>
              </a:ext>
            </a:extLst>
          </p:cNvPr>
          <p:cNvSpPr txBox="1"/>
          <p:nvPr/>
        </p:nvSpPr>
        <p:spPr bwMode="auto">
          <a:xfrm>
            <a:off x="9919717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795633-407F-F20E-094C-652834E82AB6}"/>
              </a:ext>
            </a:extLst>
          </p:cNvPr>
          <p:cNvSpPr txBox="1"/>
          <p:nvPr/>
        </p:nvSpPr>
        <p:spPr bwMode="auto">
          <a:xfrm>
            <a:off x="9607043" y="5685556"/>
            <a:ext cx="5836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07841D-E742-D87F-5537-EDAD294DAC2F}"/>
              </a:ext>
            </a:extLst>
          </p:cNvPr>
          <p:cNvCxnSpPr>
            <a:cxnSpLocks/>
          </p:cNvCxnSpPr>
          <p:nvPr/>
        </p:nvCxnSpPr>
        <p:spPr bwMode="auto">
          <a:xfrm>
            <a:off x="2694432" y="4986528"/>
            <a:ext cx="749808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83BCB99-E834-6537-C963-1F9D5601E615}"/>
              </a:ext>
            </a:extLst>
          </p:cNvPr>
          <p:cNvCxnSpPr/>
          <p:nvPr/>
        </p:nvCxnSpPr>
        <p:spPr bwMode="auto">
          <a:xfrm flipV="1">
            <a:off x="2706624" y="2243328"/>
            <a:ext cx="0" cy="275539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B8B56E4-07D7-945D-3F48-4DDC5693EC55}"/>
              </a:ext>
            </a:extLst>
          </p:cNvPr>
          <p:cNvSpPr txBox="1"/>
          <p:nvPr/>
        </p:nvSpPr>
        <p:spPr bwMode="auto">
          <a:xfrm>
            <a:off x="2682240" y="5320179"/>
            <a:ext cx="748588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 Since Randomization (Mo)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2DBC8F-5755-8060-09DD-A21B5E82F211}"/>
              </a:ext>
            </a:extLst>
          </p:cNvPr>
          <p:cNvCxnSpPr>
            <a:cxnSpLocks/>
          </p:cNvCxnSpPr>
          <p:nvPr/>
        </p:nvCxnSpPr>
        <p:spPr bwMode="auto">
          <a:xfrm>
            <a:off x="2706624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F56D97-33FA-35E0-682C-57E0A41A7F69}"/>
              </a:ext>
            </a:extLst>
          </p:cNvPr>
          <p:cNvCxnSpPr>
            <a:cxnSpLocks/>
          </p:cNvCxnSpPr>
          <p:nvPr/>
        </p:nvCxnSpPr>
        <p:spPr bwMode="auto">
          <a:xfrm>
            <a:off x="3018028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FB31E2B-7844-1129-E3E9-E9B7EE225E5E}"/>
              </a:ext>
            </a:extLst>
          </p:cNvPr>
          <p:cNvCxnSpPr>
            <a:cxnSpLocks/>
          </p:cNvCxnSpPr>
          <p:nvPr/>
        </p:nvCxnSpPr>
        <p:spPr bwMode="auto">
          <a:xfrm>
            <a:off x="3329432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CFCB9D-676A-50C1-AEC0-049A8955A087}"/>
              </a:ext>
            </a:extLst>
          </p:cNvPr>
          <p:cNvCxnSpPr>
            <a:cxnSpLocks/>
          </p:cNvCxnSpPr>
          <p:nvPr/>
        </p:nvCxnSpPr>
        <p:spPr bwMode="auto">
          <a:xfrm>
            <a:off x="3640836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350159E-7AF2-F7BA-C71A-9853A823C10C}"/>
              </a:ext>
            </a:extLst>
          </p:cNvPr>
          <p:cNvCxnSpPr>
            <a:cxnSpLocks/>
          </p:cNvCxnSpPr>
          <p:nvPr/>
        </p:nvCxnSpPr>
        <p:spPr bwMode="auto">
          <a:xfrm>
            <a:off x="3952240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34A797-30C3-41E4-9E21-2CEBBFEB88C0}"/>
              </a:ext>
            </a:extLst>
          </p:cNvPr>
          <p:cNvCxnSpPr>
            <a:cxnSpLocks/>
          </p:cNvCxnSpPr>
          <p:nvPr/>
        </p:nvCxnSpPr>
        <p:spPr bwMode="auto">
          <a:xfrm>
            <a:off x="4263644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26D76A-DB94-423A-4F1F-4C6849BE8A30}"/>
              </a:ext>
            </a:extLst>
          </p:cNvPr>
          <p:cNvCxnSpPr>
            <a:cxnSpLocks/>
          </p:cNvCxnSpPr>
          <p:nvPr/>
        </p:nvCxnSpPr>
        <p:spPr bwMode="auto">
          <a:xfrm>
            <a:off x="4575048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8C2BC23-D009-D9FC-89CE-E04DBC46BF83}"/>
              </a:ext>
            </a:extLst>
          </p:cNvPr>
          <p:cNvCxnSpPr>
            <a:cxnSpLocks/>
          </p:cNvCxnSpPr>
          <p:nvPr/>
        </p:nvCxnSpPr>
        <p:spPr bwMode="auto">
          <a:xfrm>
            <a:off x="4886452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3854A64-FD6F-5693-4229-B804BBE66FBB}"/>
              </a:ext>
            </a:extLst>
          </p:cNvPr>
          <p:cNvCxnSpPr>
            <a:cxnSpLocks/>
          </p:cNvCxnSpPr>
          <p:nvPr/>
        </p:nvCxnSpPr>
        <p:spPr bwMode="auto">
          <a:xfrm>
            <a:off x="5197856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187A12-7ED6-D2F1-0E72-FA84DFE6EC98}"/>
              </a:ext>
            </a:extLst>
          </p:cNvPr>
          <p:cNvCxnSpPr>
            <a:cxnSpLocks/>
          </p:cNvCxnSpPr>
          <p:nvPr/>
        </p:nvCxnSpPr>
        <p:spPr bwMode="auto">
          <a:xfrm>
            <a:off x="5509260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752EF49-EE27-CCDF-E943-52DCFF776404}"/>
              </a:ext>
            </a:extLst>
          </p:cNvPr>
          <p:cNvCxnSpPr>
            <a:cxnSpLocks/>
          </p:cNvCxnSpPr>
          <p:nvPr/>
        </p:nvCxnSpPr>
        <p:spPr bwMode="auto">
          <a:xfrm>
            <a:off x="5820664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FDD4E0B-9253-15B2-EFEF-23D1272315B8}"/>
              </a:ext>
            </a:extLst>
          </p:cNvPr>
          <p:cNvCxnSpPr>
            <a:cxnSpLocks/>
          </p:cNvCxnSpPr>
          <p:nvPr/>
        </p:nvCxnSpPr>
        <p:spPr bwMode="auto">
          <a:xfrm>
            <a:off x="6132068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52811E-2D72-3E10-CB4A-E92E4B044ADC}"/>
              </a:ext>
            </a:extLst>
          </p:cNvPr>
          <p:cNvCxnSpPr>
            <a:cxnSpLocks/>
          </p:cNvCxnSpPr>
          <p:nvPr/>
        </p:nvCxnSpPr>
        <p:spPr bwMode="auto">
          <a:xfrm>
            <a:off x="6443472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5EC5FF2-1342-5377-AC11-A0580C59A8A1}"/>
              </a:ext>
            </a:extLst>
          </p:cNvPr>
          <p:cNvCxnSpPr>
            <a:cxnSpLocks/>
          </p:cNvCxnSpPr>
          <p:nvPr/>
        </p:nvCxnSpPr>
        <p:spPr bwMode="auto">
          <a:xfrm>
            <a:off x="6754876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1A05B86-CA3A-2AFC-3266-1A3D5D5756FE}"/>
              </a:ext>
            </a:extLst>
          </p:cNvPr>
          <p:cNvCxnSpPr>
            <a:cxnSpLocks/>
          </p:cNvCxnSpPr>
          <p:nvPr/>
        </p:nvCxnSpPr>
        <p:spPr bwMode="auto">
          <a:xfrm>
            <a:off x="7066280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471B188-60E7-91EA-A0A2-98DB4C34BBA7}"/>
              </a:ext>
            </a:extLst>
          </p:cNvPr>
          <p:cNvCxnSpPr>
            <a:cxnSpLocks/>
          </p:cNvCxnSpPr>
          <p:nvPr/>
        </p:nvCxnSpPr>
        <p:spPr bwMode="auto">
          <a:xfrm>
            <a:off x="7377684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34A3874-FEFD-9127-D75B-28E6FFB1E62B}"/>
              </a:ext>
            </a:extLst>
          </p:cNvPr>
          <p:cNvCxnSpPr>
            <a:cxnSpLocks/>
          </p:cNvCxnSpPr>
          <p:nvPr/>
        </p:nvCxnSpPr>
        <p:spPr bwMode="auto">
          <a:xfrm>
            <a:off x="7689088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7BF1164-B909-0B2E-EA9F-63B70767761B}"/>
              </a:ext>
            </a:extLst>
          </p:cNvPr>
          <p:cNvCxnSpPr>
            <a:cxnSpLocks/>
          </p:cNvCxnSpPr>
          <p:nvPr/>
        </p:nvCxnSpPr>
        <p:spPr bwMode="auto">
          <a:xfrm>
            <a:off x="8000492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8CCA607-B33D-B27B-E8FA-954541235BDA}"/>
              </a:ext>
            </a:extLst>
          </p:cNvPr>
          <p:cNvCxnSpPr>
            <a:cxnSpLocks/>
          </p:cNvCxnSpPr>
          <p:nvPr/>
        </p:nvCxnSpPr>
        <p:spPr bwMode="auto">
          <a:xfrm>
            <a:off x="8311896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88AA72-125F-FE47-9C2C-0CABD7EAED82}"/>
              </a:ext>
            </a:extLst>
          </p:cNvPr>
          <p:cNvCxnSpPr>
            <a:cxnSpLocks/>
          </p:cNvCxnSpPr>
          <p:nvPr/>
        </p:nvCxnSpPr>
        <p:spPr bwMode="auto">
          <a:xfrm>
            <a:off x="8623300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7ABCAEF-FB59-DD08-FC93-F9B1027D19AE}"/>
              </a:ext>
            </a:extLst>
          </p:cNvPr>
          <p:cNvCxnSpPr>
            <a:cxnSpLocks/>
          </p:cNvCxnSpPr>
          <p:nvPr/>
        </p:nvCxnSpPr>
        <p:spPr bwMode="auto">
          <a:xfrm>
            <a:off x="8934704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8F0B9FA-7380-775E-4F33-736BD2072075}"/>
              </a:ext>
            </a:extLst>
          </p:cNvPr>
          <p:cNvCxnSpPr>
            <a:cxnSpLocks/>
          </p:cNvCxnSpPr>
          <p:nvPr/>
        </p:nvCxnSpPr>
        <p:spPr bwMode="auto">
          <a:xfrm>
            <a:off x="9246108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C801D59-63D3-2FC4-ECD7-E86C5D3ACE82}"/>
              </a:ext>
            </a:extLst>
          </p:cNvPr>
          <p:cNvCxnSpPr>
            <a:cxnSpLocks/>
          </p:cNvCxnSpPr>
          <p:nvPr/>
        </p:nvCxnSpPr>
        <p:spPr bwMode="auto">
          <a:xfrm>
            <a:off x="9557512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C232869-D078-B0DA-96E8-1DF98885CC48}"/>
              </a:ext>
            </a:extLst>
          </p:cNvPr>
          <p:cNvCxnSpPr>
            <a:cxnSpLocks/>
          </p:cNvCxnSpPr>
          <p:nvPr/>
        </p:nvCxnSpPr>
        <p:spPr bwMode="auto">
          <a:xfrm>
            <a:off x="9868916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2626D4E-C455-866F-CA66-DA88F82DD69F}"/>
              </a:ext>
            </a:extLst>
          </p:cNvPr>
          <p:cNvCxnSpPr>
            <a:cxnSpLocks/>
          </p:cNvCxnSpPr>
          <p:nvPr/>
        </p:nvCxnSpPr>
        <p:spPr bwMode="auto">
          <a:xfrm>
            <a:off x="10180320" y="4998720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B4B1639-77D0-3CCD-A392-B8E452353477}"/>
              </a:ext>
            </a:extLst>
          </p:cNvPr>
          <p:cNvCxnSpPr>
            <a:cxnSpLocks/>
          </p:cNvCxnSpPr>
          <p:nvPr/>
        </p:nvCxnSpPr>
        <p:spPr bwMode="auto">
          <a:xfrm flipH="1">
            <a:off x="2633472" y="2255520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36D7857-70BC-F93D-E257-BA9A0F5B1105}"/>
              </a:ext>
            </a:extLst>
          </p:cNvPr>
          <p:cNvCxnSpPr>
            <a:cxnSpLocks/>
          </p:cNvCxnSpPr>
          <p:nvPr/>
        </p:nvCxnSpPr>
        <p:spPr bwMode="auto">
          <a:xfrm flipH="1">
            <a:off x="2633472" y="2801722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52557BE-482C-8A0C-7C4B-32D661A5D885}"/>
              </a:ext>
            </a:extLst>
          </p:cNvPr>
          <p:cNvCxnSpPr>
            <a:cxnSpLocks/>
          </p:cNvCxnSpPr>
          <p:nvPr/>
        </p:nvCxnSpPr>
        <p:spPr bwMode="auto">
          <a:xfrm flipH="1">
            <a:off x="2633472" y="3347924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2A62EE-414E-7728-2E6D-5E04D6286B2A}"/>
              </a:ext>
            </a:extLst>
          </p:cNvPr>
          <p:cNvCxnSpPr>
            <a:cxnSpLocks/>
          </p:cNvCxnSpPr>
          <p:nvPr/>
        </p:nvCxnSpPr>
        <p:spPr bwMode="auto">
          <a:xfrm flipH="1">
            <a:off x="2633472" y="3894126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5E31463-A897-AE37-998D-4C2F69785EAE}"/>
              </a:ext>
            </a:extLst>
          </p:cNvPr>
          <p:cNvCxnSpPr>
            <a:cxnSpLocks/>
          </p:cNvCxnSpPr>
          <p:nvPr/>
        </p:nvCxnSpPr>
        <p:spPr bwMode="auto">
          <a:xfrm flipH="1">
            <a:off x="2633472" y="444032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6F036BD-84C1-E174-C7E2-85AAFB1A7F61}"/>
              </a:ext>
            </a:extLst>
          </p:cNvPr>
          <p:cNvCxnSpPr>
            <a:cxnSpLocks/>
          </p:cNvCxnSpPr>
          <p:nvPr/>
        </p:nvCxnSpPr>
        <p:spPr bwMode="auto">
          <a:xfrm flipH="1">
            <a:off x="2633472" y="498652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B36059A-4190-8826-AA42-1C48E5A77F99}"/>
              </a:ext>
            </a:extLst>
          </p:cNvPr>
          <p:cNvSpPr txBox="1"/>
          <p:nvPr/>
        </p:nvSpPr>
        <p:spPr bwMode="auto">
          <a:xfrm>
            <a:off x="2072640" y="2060448"/>
            <a:ext cx="633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2412D74-4EF2-139A-4931-5428720B2632}"/>
              </a:ext>
            </a:extLst>
          </p:cNvPr>
          <p:cNvSpPr txBox="1"/>
          <p:nvPr/>
        </p:nvSpPr>
        <p:spPr bwMode="auto">
          <a:xfrm>
            <a:off x="2072640" y="2607869"/>
            <a:ext cx="633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5FCC274-C0D6-45CA-1FAC-40DF224E6B91}"/>
              </a:ext>
            </a:extLst>
          </p:cNvPr>
          <p:cNvSpPr txBox="1"/>
          <p:nvPr/>
        </p:nvSpPr>
        <p:spPr bwMode="auto">
          <a:xfrm>
            <a:off x="2072640" y="3155290"/>
            <a:ext cx="633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70EE8B9-371F-36A2-8436-BB075446961B}"/>
              </a:ext>
            </a:extLst>
          </p:cNvPr>
          <p:cNvSpPr txBox="1"/>
          <p:nvPr/>
        </p:nvSpPr>
        <p:spPr bwMode="auto">
          <a:xfrm>
            <a:off x="2072640" y="3702711"/>
            <a:ext cx="633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C617CF4-68A6-A7C5-AA3B-E3B7B629BE3E}"/>
              </a:ext>
            </a:extLst>
          </p:cNvPr>
          <p:cNvSpPr txBox="1"/>
          <p:nvPr/>
        </p:nvSpPr>
        <p:spPr bwMode="auto">
          <a:xfrm>
            <a:off x="2072640" y="4250132"/>
            <a:ext cx="633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30F9580-464A-5CCD-0BE3-7DFA90D77383}"/>
              </a:ext>
            </a:extLst>
          </p:cNvPr>
          <p:cNvSpPr txBox="1"/>
          <p:nvPr/>
        </p:nvSpPr>
        <p:spPr bwMode="auto">
          <a:xfrm>
            <a:off x="2072640" y="4797552"/>
            <a:ext cx="633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360A7C0-7CC7-DEE5-6091-2368EA1F438F}"/>
              </a:ext>
            </a:extLst>
          </p:cNvPr>
          <p:cNvSpPr txBox="1"/>
          <p:nvPr/>
        </p:nvSpPr>
        <p:spPr bwMode="auto">
          <a:xfrm rot="16200000">
            <a:off x="765048" y="3448550"/>
            <a:ext cx="273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 (%)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B0DFE22-B46D-C58E-E924-B652DABEAA5D}"/>
              </a:ext>
            </a:extLst>
          </p:cNvPr>
          <p:cNvSpPr txBox="1"/>
          <p:nvPr/>
        </p:nvSpPr>
        <p:spPr bwMode="auto">
          <a:xfrm>
            <a:off x="99181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D0082B0-19E4-AA6C-433D-BF06FC498425}"/>
              </a:ext>
            </a:extLst>
          </p:cNvPr>
          <p:cNvSpPr txBox="1"/>
          <p:nvPr/>
        </p:nvSpPr>
        <p:spPr bwMode="auto">
          <a:xfrm>
            <a:off x="24505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28BD1E0-8902-2A07-0C86-264332D7E6AD}"/>
              </a:ext>
            </a:extLst>
          </p:cNvPr>
          <p:cNvSpPr txBox="1"/>
          <p:nvPr/>
        </p:nvSpPr>
        <p:spPr bwMode="auto">
          <a:xfrm>
            <a:off x="27617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B53D191-7FAD-2986-245E-8C838E9D6005}"/>
              </a:ext>
            </a:extLst>
          </p:cNvPr>
          <p:cNvSpPr txBox="1"/>
          <p:nvPr/>
        </p:nvSpPr>
        <p:spPr bwMode="auto">
          <a:xfrm>
            <a:off x="30728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887EB1F-A489-FB11-7404-976A27BA58F9}"/>
              </a:ext>
            </a:extLst>
          </p:cNvPr>
          <p:cNvSpPr txBox="1"/>
          <p:nvPr/>
        </p:nvSpPr>
        <p:spPr bwMode="auto">
          <a:xfrm>
            <a:off x="33840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97722DF-E661-8541-7BAA-9E6F5DEECCB6}"/>
              </a:ext>
            </a:extLst>
          </p:cNvPr>
          <p:cNvSpPr txBox="1"/>
          <p:nvPr/>
        </p:nvSpPr>
        <p:spPr bwMode="auto">
          <a:xfrm>
            <a:off x="36951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8E9EC7E-5F05-E180-DA8D-1357F84E2840}"/>
              </a:ext>
            </a:extLst>
          </p:cNvPr>
          <p:cNvSpPr txBox="1"/>
          <p:nvPr/>
        </p:nvSpPr>
        <p:spPr bwMode="auto">
          <a:xfrm>
            <a:off x="40063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02E6672-D31C-6ED3-1878-1D9763B7B1CC}"/>
              </a:ext>
            </a:extLst>
          </p:cNvPr>
          <p:cNvSpPr txBox="1"/>
          <p:nvPr/>
        </p:nvSpPr>
        <p:spPr bwMode="auto">
          <a:xfrm>
            <a:off x="43174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C095EE5-E39D-CB3A-7051-A3B78866DE76}"/>
              </a:ext>
            </a:extLst>
          </p:cNvPr>
          <p:cNvSpPr txBox="1"/>
          <p:nvPr/>
        </p:nvSpPr>
        <p:spPr bwMode="auto">
          <a:xfrm>
            <a:off x="46286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716E8FE-59AA-C948-8E7F-3296AB85654B}"/>
              </a:ext>
            </a:extLst>
          </p:cNvPr>
          <p:cNvSpPr txBox="1"/>
          <p:nvPr/>
        </p:nvSpPr>
        <p:spPr bwMode="auto">
          <a:xfrm>
            <a:off x="49397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914B44-E119-8E0D-203B-6270CE6F8C81}"/>
              </a:ext>
            </a:extLst>
          </p:cNvPr>
          <p:cNvSpPr txBox="1"/>
          <p:nvPr/>
        </p:nvSpPr>
        <p:spPr bwMode="auto">
          <a:xfrm>
            <a:off x="52509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791B628-B5B9-A09D-5A20-A0E5C4ADC5C2}"/>
              </a:ext>
            </a:extLst>
          </p:cNvPr>
          <p:cNvSpPr txBox="1"/>
          <p:nvPr/>
        </p:nvSpPr>
        <p:spPr bwMode="auto">
          <a:xfrm>
            <a:off x="55620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3D6620F-3112-43DA-CB87-99B963D75AC9}"/>
              </a:ext>
            </a:extLst>
          </p:cNvPr>
          <p:cNvSpPr txBox="1"/>
          <p:nvPr/>
        </p:nvSpPr>
        <p:spPr bwMode="auto">
          <a:xfrm>
            <a:off x="58732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6CB0374-64AA-80F5-AB90-F2AD57BA72AE}"/>
              </a:ext>
            </a:extLst>
          </p:cNvPr>
          <p:cNvSpPr txBox="1"/>
          <p:nvPr/>
        </p:nvSpPr>
        <p:spPr bwMode="auto">
          <a:xfrm>
            <a:off x="61843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018FA21-8D0E-D2A2-1069-5EA082BF3450}"/>
              </a:ext>
            </a:extLst>
          </p:cNvPr>
          <p:cNvSpPr txBox="1"/>
          <p:nvPr/>
        </p:nvSpPr>
        <p:spPr bwMode="auto">
          <a:xfrm>
            <a:off x="64955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C938322-8559-EC2A-BDB8-5DE4432A07DF}"/>
              </a:ext>
            </a:extLst>
          </p:cNvPr>
          <p:cNvSpPr txBox="1"/>
          <p:nvPr/>
        </p:nvSpPr>
        <p:spPr bwMode="auto">
          <a:xfrm>
            <a:off x="68066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FFA7E4C-53B2-D189-0258-A1D090039B3F}"/>
              </a:ext>
            </a:extLst>
          </p:cNvPr>
          <p:cNvSpPr txBox="1"/>
          <p:nvPr/>
        </p:nvSpPr>
        <p:spPr bwMode="auto">
          <a:xfrm>
            <a:off x="71178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87C7E93-7578-AFF4-B99C-FC3B65E20F34}"/>
              </a:ext>
            </a:extLst>
          </p:cNvPr>
          <p:cNvSpPr txBox="1"/>
          <p:nvPr/>
        </p:nvSpPr>
        <p:spPr bwMode="auto">
          <a:xfrm>
            <a:off x="74289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D9D41BD-453B-EADC-1803-097320FD9DDA}"/>
              </a:ext>
            </a:extLst>
          </p:cNvPr>
          <p:cNvSpPr txBox="1"/>
          <p:nvPr/>
        </p:nvSpPr>
        <p:spPr bwMode="auto">
          <a:xfrm>
            <a:off x="77401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7B39799-46C5-B0A8-F61A-B0EBD32DEC3D}"/>
              </a:ext>
            </a:extLst>
          </p:cNvPr>
          <p:cNvSpPr txBox="1"/>
          <p:nvPr/>
        </p:nvSpPr>
        <p:spPr bwMode="auto">
          <a:xfrm>
            <a:off x="80512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4AE61DB-9C61-45AF-BEDB-36AA503438DA}"/>
              </a:ext>
            </a:extLst>
          </p:cNvPr>
          <p:cNvSpPr txBox="1"/>
          <p:nvPr/>
        </p:nvSpPr>
        <p:spPr bwMode="auto">
          <a:xfrm>
            <a:off x="86735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1359550-3139-8564-A824-F9C622440074}"/>
              </a:ext>
            </a:extLst>
          </p:cNvPr>
          <p:cNvSpPr txBox="1"/>
          <p:nvPr/>
        </p:nvSpPr>
        <p:spPr bwMode="auto">
          <a:xfrm>
            <a:off x="89847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7C67ADA-2CE8-E200-5A6D-E888A8944059}"/>
              </a:ext>
            </a:extLst>
          </p:cNvPr>
          <p:cNvSpPr txBox="1"/>
          <p:nvPr/>
        </p:nvSpPr>
        <p:spPr bwMode="auto">
          <a:xfrm>
            <a:off x="929589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1D5DD22-C26F-0B6E-F665-81385850B886}"/>
              </a:ext>
            </a:extLst>
          </p:cNvPr>
          <p:cNvSpPr txBox="1"/>
          <p:nvPr/>
        </p:nvSpPr>
        <p:spPr bwMode="auto">
          <a:xfrm>
            <a:off x="96070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61EB79-3704-2271-5BA0-EF960B299656}"/>
              </a:ext>
            </a:extLst>
          </p:cNvPr>
          <p:cNvSpPr txBox="1"/>
          <p:nvPr/>
        </p:nvSpPr>
        <p:spPr bwMode="auto">
          <a:xfrm>
            <a:off x="8362442" y="5009693"/>
            <a:ext cx="530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38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6DE4E75-7261-FC7C-6E12-43295B00E06D}"/>
              </a:ext>
            </a:extLst>
          </p:cNvPr>
          <p:cNvGrpSpPr/>
          <p:nvPr/>
        </p:nvGrpSpPr>
        <p:grpSpPr>
          <a:xfrm>
            <a:off x="2711450" y="2254250"/>
            <a:ext cx="6821169" cy="770889"/>
            <a:chOff x="2711450" y="2254250"/>
            <a:chExt cx="6821169" cy="770889"/>
          </a:xfrm>
        </p:grpSpPr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2D585C2D-4C86-38DD-B740-7CC82ED9F610}"/>
                </a:ext>
              </a:extLst>
            </p:cNvPr>
            <p:cNvSpPr/>
            <p:nvPr/>
          </p:nvSpPr>
          <p:spPr bwMode="auto">
            <a:xfrm>
              <a:off x="4486274" y="2543174"/>
              <a:ext cx="5046345" cy="481965"/>
            </a:xfrm>
            <a:custGeom>
              <a:avLst/>
              <a:gdLst>
                <a:gd name="connsiteX0" fmla="*/ 5059680 w 5059680"/>
                <a:gd name="connsiteY0" fmla="*/ 487680 h 487680"/>
                <a:gd name="connsiteX1" fmla="*/ 3459480 w 5059680"/>
                <a:gd name="connsiteY1" fmla="*/ 487680 h 487680"/>
                <a:gd name="connsiteX2" fmla="*/ 3459480 w 5059680"/>
                <a:gd name="connsiteY2" fmla="*/ 411480 h 487680"/>
                <a:gd name="connsiteX3" fmla="*/ 3246120 w 5059680"/>
                <a:gd name="connsiteY3" fmla="*/ 411480 h 487680"/>
                <a:gd name="connsiteX4" fmla="*/ 3246120 w 5059680"/>
                <a:gd name="connsiteY4" fmla="*/ 411480 h 487680"/>
                <a:gd name="connsiteX5" fmla="*/ 3246120 w 5059680"/>
                <a:gd name="connsiteY5" fmla="*/ 411480 h 487680"/>
                <a:gd name="connsiteX6" fmla="*/ 3246120 w 5059680"/>
                <a:gd name="connsiteY6" fmla="*/ 411480 h 487680"/>
                <a:gd name="connsiteX7" fmla="*/ 3246120 w 5059680"/>
                <a:gd name="connsiteY7" fmla="*/ 358140 h 487680"/>
                <a:gd name="connsiteX8" fmla="*/ 2598420 w 5059680"/>
                <a:gd name="connsiteY8" fmla="*/ 358140 h 487680"/>
                <a:gd name="connsiteX9" fmla="*/ 2598420 w 5059680"/>
                <a:gd name="connsiteY9" fmla="*/ 358140 h 487680"/>
                <a:gd name="connsiteX10" fmla="*/ 2598420 w 5059680"/>
                <a:gd name="connsiteY10" fmla="*/ 358140 h 487680"/>
                <a:gd name="connsiteX11" fmla="*/ 2598420 w 5059680"/>
                <a:gd name="connsiteY11" fmla="*/ 358140 h 487680"/>
                <a:gd name="connsiteX12" fmla="*/ 2598420 w 5059680"/>
                <a:gd name="connsiteY12" fmla="*/ 358140 h 487680"/>
                <a:gd name="connsiteX13" fmla="*/ 2598420 w 5059680"/>
                <a:gd name="connsiteY13" fmla="*/ 304800 h 487680"/>
                <a:gd name="connsiteX14" fmla="*/ 1668780 w 5059680"/>
                <a:gd name="connsiteY14" fmla="*/ 304800 h 487680"/>
                <a:gd name="connsiteX15" fmla="*/ 1668780 w 5059680"/>
                <a:gd name="connsiteY15" fmla="*/ 243840 h 487680"/>
                <a:gd name="connsiteX16" fmla="*/ 1112520 w 5059680"/>
                <a:gd name="connsiteY16" fmla="*/ 243840 h 487680"/>
                <a:gd name="connsiteX17" fmla="*/ 1112520 w 5059680"/>
                <a:gd name="connsiteY17" fmla="*/ 243840 h 487680"/>
                <a:gd name="connsiteX18" fmla="*/ 1112520 w 5059680"/>
                <a:gd name="connsiteY18" fmla="*/ 243840 h 487680"/>
                <a:gd name="connsiteX19" fmla="*/ 1112520 w 5059680"/>
                <a:gd name="connsiteY19" fmla="*/ 190500 h 487680"/>
                <a:gd name="connsiteX20" fmla="*/ 845820 w 5059680"/>
                <a:gd name="connsiteY20" fmla="*/ 190500 h 487680"/>
                <a:gd name="connsiteX21" fmla="*/ 845820 w 5059680"/>
                <a:gd name="connsiteY21" fmla="*/ 114300 h 487680"/>
                <a:gd name="connsiteX22" fmla="*/ 525780 w 5059680"/>
                <a:gd name="connsiteY22" fmla="*/ 114300 h 487680"/>
                <a:gd name="connsiteX23" fmla="*/ 525780 w 5059680"/>
                <a:gd name="connsiteY23" fmla="*/ 68580 h 487680"/>
                <a:gd name="connsiteX24" fmla="*/ 502920 w 5059680"/>
                <a:gd name="connsiteY24" fmla="*/ 68580 h 487680"/>
                <a:gd name="connsiteX25" fmla="*/ 502920 w 5059680"/>
                <a:gd name="connsiteY25" fmla="*/ 68580 h 487680"/>
                <a:gd name="connsiteX26" fmla="*/ 502920 w 5059680"/>
                <a:gd name="connsiteY26" fmla="*/ 68580 h 487680"/>
                <a:gd name="connsiteX27" fmla="*/ 502920 w 5059680"/>
                <a:gd name="connsiteY27" fmla="*/ 68580 h 487680"/>
                <a:gd name="connsiteX28" fmla="*/ 502920 w 5059680"/>
                <a:gd name="connsiteY28" fmla="*/ 0 h 487680"/>
                <a:gd name="connsiteX29" fmla="*/ 0 w 5059680"/>
                <a:gd name="connsiteY29" fmla="*/ 0 h 487680"/>
                <a:gd name="connsiteX30" fmla="*/ 0 w 5059680"/>
                <a:gd name="connsiteY30" fmla="*/ 0 h 487680"/>
                <a:gd name="connsiteX31" fmla="*/ 0 w 5059680"/>
                <a:gd name="connsiteY31" fmla="*/ 0 h 487680"/>
                <a:gd name="connsiteX32" fmla="*/ 0 w 5059680"/>
                <a:gd name="connsiteY32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59680" h="487680">
                  <a:moveTo>
                    <a:pt x="5059680" y="487680"/>
                  </a:moveTo>
                  <a:lnTo>
                    <a:pt x="3459480" y="487680"/>
                  </a:lnTo>
                  <a:lnTo>
                    <a:pt x="3459480" y="411480"/>
                  </a:lnTo>
                  <a:lnTo>
                    <a:pt x="3246120" y="411480"/>
                  </a:lnTo>
                  <a:lnTo>
                    <a:pt x="3246120" y="411480"/>
                  </a:lnTo>
                  <a:lnTo>
                    <a:pt x="3246120" y="411480"/>
                  </a:lnTo>
                  <a:lnTo>
                    <a:pt x="3246120" y="411480"/>
                  </a:lnTo>
                  <a:lnTo>
                    <a:pt x="3246120" y="358140"/>
                  </a:lnTo>
                  <a:lnTo>
                    <a:pt x="2598420" y="358140"/>
                  </a:lnTo>
                  <a:lnTo>
                    <a:pt x="2598420" y="358140"/>
                  </a:lnTo>
                  <a:lnTo>
                    <a:pt x="2598420" y="358140"/>
                  </a:lnTo>
                  <a:lnTo>
                    <a:pt x="2598420" y="358140"/>
                  </a:lnTo>
                  <a:lnTo>
                    <a:pt x="2598420" y="358140"/>
                  </a:lnTo>
                  <a:lnTo>
                    <a:pt x="2598420" y="304800"/>
                  </a:lnTo>
                  <a:lnTo>
                    <a:pt x="1668780" y="304800"/>
                  </a:lnTo>
                  <a:lnTo>
                    <a:pt x="1668780" y="243840"/>
                  </a:lnTo>
                  <a:lnTo>
                    <a:pt x="1112520" y="243840"/>
                  </a:lnTo>
                  <a:lnTo>
                    <a:pt x="1112520" y="243840"/>
                  </a:lnTo>
                  <a:lnTo>
                    <a:pt x="1112520" y="243840"/>
                  </a:lnTo>
                  <a:lnTo>
                    <a:pt x="1112520" y="190500"/>
                  </a:lnTo>
                  <a:lnTo>
                    <a:pt x="845820" y="190500"/>
                  </a:lnTo>
                  <a:lnTo>
                    <a:pt x="845820" y="114300"/>
                  </a:lnTo>
                  <a:lnTo>
                    <a:pt x="525780" y="114300"/>
                  </a:lnTo>
                  <a:lnTo>
                    <a:pt x="525780" y="68580"/>
                  </a:lnTo>
                  <a:lnTo>
                    <a:pt x="502920" y="68580"/>
                  </a:lnTo>
                  <a:lnTo>
                    <a:pt x="502920" y="68580"/>
                  </a:lnTo>
                  <a:lnTo>
                    <a:pt x="502920" y="68580"/>
                  </a:lnTo>
                  <a:lnTo>
                    <a:pt x="502920" y="68580"/>
                  </a:lnTo>
                  <a:lnTo>
                    <a:pt x="5029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25E0C4BC-0856-8242-C13F-905B773C49F8}"/>
                </a:ext>
              </a:extLst>
            </p:cNvPr>
            <p:cNvSpPr/>
            <p:nvPr/>
          </p:nvSpPr>
          <p:spPr bwMode="auto">
            <a:xfrm>
              <a:off x="2711450" y="2254250"/>
              <a:ext cx="1781175" cy="288925"/>
            </a:xfrm>
            <a:custGeom>
              <a:avLst/>
              <a:gdLst>
                <a:gd name="connsiteX0" fmla="*/ 0 w 1781175"/>
                <a:gd name="connsiteY0" fmla="*/ 0 h 288925"/>
                <a:gd name="connsiteX1" fmla="*/ 1028700 w 1781175"/>
                <a:gd name="connsiteY1" fmla="*/ 0 h 288925"/>
                <a:gd name="connsiteX2" fmla="*/ 1028700 w 1781175"/>
                <a:gd name="connsiteY2" fmla="*/ 53975 h 288925"/>
                <a:gd name="connsiteX3" fmla="*/ 1047750 w 1781175"/>
                <a:gd name="connsiteY3" fmla="*/ 53975 h 288925"/>
                <a:gd name="connsiteX4" fmla="*/ 1047750 w 1781175"/>
                <a:gd name="connsiteY4" fmla="*/ 111125 h 288925"/>
                <a:gd name="connsiteX5" fmla="*/ 1279525 w 1781175"/>
                <a:gd name="connsiteY5" fmla="*/ 111125 h 288925"/>
                <a:gd name="connsiteX6" fmla="*/ 1279525 w 1781175"/>
                <a:gd name="connsiteY6" fmla="*/ 171450 h 288925"/>
                <a:gd name="connsiteX7" fmla="*/ 1536700 w 1781175"/>
                <a:gd name="connsiteY7" fmla="*/ 171450 h 288925"/>
                <a:gd name="connsiteX8" fmla="*/ 1536700 w 1781175"/>
                <a:gd name="connsiteY8" fmla="*/ 231775 h 288925"/>
                <a:gd name="connsiteX9" fmla="*/ 1746250 w 1781175"/>
                <a:gd name="connsiteY9" fmla="*/ 231775 h 288925"/>
                <a:gd name="connsiteX10" fmla="*/ 1746250 w 1781175"/>
                <a:gd name="connsiteY10" fmla="*/ 288925 h 288925"/>
                <a:gd name="connsiteX11" fmla="*/ 1781175 w 1781175"/>
                <a:gd name="connsiteY11" fmla="*/ 288925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1175" h="288925">
                  <a:moveTo>
                    <a:pt x="0" y="0"/>
                  </a:moveTo>
                  <a:lnTo>
                    <a:pt x="1028700" y="0"/>
                  </a:lnTo>
                  <a:lnTo>
                    <a:pt x="1028700" y="53975"/>
                  </a:lnTo>
                  <a:lnTo>
                    <a:pt x="1047750" y="53975"/>
                  </a:lnTo>
                  <a:lnTo>
                    <a:pt x="1047750" y="111125"/>
                  </a:lnTo>
                  <a:lnTo>
                    <a:pt x="1279525" y="111125"/>
                  </a:lnTo>
                  <a:lnTo>
                    <a:pt x="1279525" y="171450"/>
                  </a:lnTo>
                  <a:lnTo>
                    <a:pt x="1536700" y="171450"/>
                  </a:lnTo>
                  <a:lnTo>
                    <a:pt x="1536700" y="231775"/>
                  </a:lnTo>
                  <a:lnTo>
                    <a:pt x="1746250" y="231775"/>
                  </a:lnTo>
                  <a:lnTo>
                    <a:pt x="1746250" y="288925"/>
                  </a:lnTo>
                  <a:lnTo>
                    <a:pt x="1781175" y="288925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47A6589-43B3-EF7E-6242-E1B43952B158}"/>
              </a:ext>
            </a:extLst>
          </p:cNvPr>
          <p:cNvGrpSpPr/>
          <p:nvPr/>
        </p:nvGrpSpPr>
        <p:grpSpPr>
          <a:xfrm>
            <a:off x="3955515" y="2379479"/>
            <a:ext cx="5618346" cy="690846"/>
            <a:chOff x="3955515" y="2379479"/>
            <a:chExt cx="5618346" cy="690846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0D29558-D894-7A5E-95B9-C9FC32ED57F6}"/>
                </a:ext>
              </a:extLst>
            </p:cNvPr>
            <p:cNvSpPr/>
            <p:nvPr/>
          </p:nvSpPr>
          <p:spPr bwMode="auto">
            <a:xfrm>
              <a:off x="3955515" y="2379479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85281E8-D775-3640-692A-A527D6DF9A38}"/>
                </a:ext>
              </a:extLst>
            </p:cNvPr>
            <p:cNvSpPr/>
            <p:nvPr/>
          </p:nvSpPr>
          <p:spPr bwMode="auto">
            <a:xfrm>
              <a:off x="6051015" y="27382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12EDB58-2C48-80C9-563D-EB00FE39494E}"/>
                </a:ext>
              </a:extLst>
            </p:cNvPr>
            <p:cNvSpPr/>
            <p:nvPr/>
          </p:nvSpPr>
          <p:spPr bwMode="auto">
            <a:xfrm>
              <a:off x="7609940" y="285890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71C035C-5F88-1E97-7DD9-7148E4DCEACF}"/>
                </a:ext>
              </a:extLst>
            </p:cNvPr>
            <p:cNvSpPr/>
            <p:nvPr/>
          </p:nvSpPr>
          <p:spPr bwMode="auto">
            <a:xfrm>
              <a:off x="7870290" y="2919229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3723517-8B9F-5493-00DB-5C068C862602}"/>
                </a:ext>
              </a:extLst>
            </p:cNvPr>
            <p:cNvSpPr/>
            <p:nvPr/>
          </p:nvSpPr>
          <p:spPr bwMode="auto">
            <a:xfrm>
              <a:off x="9495890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DAB47AD-16E6-85A9-2738-12ED1BB43AAA}"/>
                </a:ext>
              </a:extLst>
            </p:cNvPr>
            <p:cNvSpPr/>
            <p:nvPr/>
          </p:nvSpPr>
          <p:spPr bwMode="auto">
            <a:xfrm>
              <a:off x="946731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D4DDE4A-56BD-1F30-0573-850D60B969F7}"/>
                </a:ext>
              </a:extLst>
            </p:cNvPr>
            <p:cNvSpPr/>
            <p:nvPr/>
          </p:nvSpPr>
          <p:spPr bwMode="auto">
            <a:xfrm>
              <a:off x="797506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F94DF2C-68FE-2DBB-E727-178BD1468BC2}"/>
                </a:ext>
              </a:extLst>
            </p:cNvPr>
            <p:cNvSpPr/>
            <p:nvPr/>
          </p:nvSpPr>
          <p:spPr bwMode="auto">
            <a:xfrm>
              <a:off x="803856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925F623-3957-7B4B-DF46-70C68D2B22EA}"/>
                </a:ext>
              </a:extLst>
            </p:cNvPr>
            <p:cNvSpPr/>
            <p:nvPr/>
          </p:nvSpPr>
          <p:spPr bwMode="auto">
            <a:xfrm>
              <a:off x="815921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9AA33BA-62A3-C560-19B6-6FFB47D5A86D}"/>
                </a:ext>
              </a:extLst>
            </p:cNvPr>
            <p:cNvSpPr/>
            <p:nvPr/>
          </p:nvSpPr>
          <p:spPr bwMode="auto">
            <a:xfrm>
              <a:off x="8206840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CFA142C-5E4F-BCB1-CE1B-93D6642F020F}"/>
                </a:ext>
              </a:extLst>
            </p:cNvPr>
            <p:cNvSpPr/>
            <p:nvPr/>
          </p:nvSpPr>
          <p:spPr bwMode="auto">
            <a:xfrm>
              <a:off x="8295740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EEE44A3-9B5A-4AED-24EA-5F7F421A1F85}"/>
                </a:ext>
              </a:extLst>
            </p:cNvPr>
            <p:cNvSpPr/>
            <p:nvPr/>
          </p:nvSpPr>
          <p:spPr bwMode="auto">
            <a:xfrm>
              <a:off x="838146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238F003-81C9-24CB-71DF-836597AD0836}"/>
                </a:ext>
              </a:extLst>
            </p:cNvPr>
            <p:cNvSpPr/>
            <p:nvPr/>
          </p:nvSpPr>
          <p:spPr bwMode="auto">
            <a:xfrm>
              <a:off x="848306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66560CB-979F-1C54-3C9E-5C9FC2D6134F}"/>
                </a:ext>
              </a:extLst>
            </p:cNvPr>
            <p:cNvSpPr/>
            <p:nvPr/>
          </p:nvSpPr>
          <p:spPr bwMode="auto">
            <a:xfrm>
              <a:off x="8511640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8AD0842-E79E-F0A3-1680-2D3EF7CE3E98}"/>
                </a:ext>
              </a:extLst>
            </p:cNvPr>
            <p:cNvSpPr/>
            <p:nvPr/>
          </p:nvSpPr>
          <p:spPr bwMode="auto">
            <a:xfrm>
              <a:off x="854021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17983BB-06A3-F6D1-8F81-F9F6E120C50A}"/>
                </a:ext>
              </a:extLst>
            </p:cNvPr>
            <p:cNvSpPr/>
            <p:nvPr/>
          </p:nvSpPr>
          <p:spPr bwMode="auto">
            <a:xfrm>
              <a:off x="862911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78D33BF-BDC7-4739-2C50-FF777498BBFC}"/>
                </a:ext>
              </a:extLst>
            </p:cNvPr>
            <p:cNvSpPr/>
            <p:nvPr/>
          </p:nvSpPr>
          <p:spPr bwMode="auto">
            <a:xfrm>
              <a:off x="869261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CB091C9-AD5B-390F-D817-A6DE0B77885B}"/>
                </a:ext>
              </a:extLst>
            </p:cNvPr>
            <p:cNvSpPr/>
            <p:nvPr/>
          </p:nvSpPr>
          <p:spPr bwMode="auto">
            <a:xfrm>
              <a:off x="8771990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F8D7C72-3144-DB4A-0272-4720399DA83B}"/>
                </a:ext>
              </a:extLst>
            </p:cNvPr>
            <p:cNvSpPr/>
            <p:nvPr/>
          </p:nvSpPr>
          <p:spPr bwMode="auto">
            <a:xfrm>
              <a:off x="880056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94AE9CE-8306-F6CF-C9B5-ECC61E6DA523}"/>
                </a:ext>
              </a:extLst>
            </p:cNvPr>
            <p:cNvSpPr/>
            <p:nvPr/>
          </p:nvSpPr>
          <p:spPr bwMode="auto">
            <a:xfrm>
              <a:off x="883866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F2ADD21-DED1-AB4C-7E8C-F4BB2FC0CAAD}"/>
                </a:ext>
              </a:extLst>
            </p:cNvPr>
            <p:cNvSpPr/>
            <p:nvPr/>
          </p:nvSpPr>
          <p:spPr bwMode="auto">
            <a:xfrm>
              <a:off x="9197440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9308ED1-857E-6552-4DEA-6ED793F0260E}"/>
                </a:ext>
              </a:extLst>
            </p:cNvPr>
            <p:cNvSpPr/>
            <p:nvPr/>
          </p:nvSpPr>
          <p:spPr bwMode="auto">
            <a:xfrm>
              <a:off x="9238715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D2D0872-FE23-3FB7-74AD-32C8335ADFF4}"/>
                </a:ext>
              </a:extLst>
            </p:cNvPr>
            <p:cNvSpPr/>
            <p:nvPr/>
          </p:nvSpPr>
          <p:spPr bwMode="auto">
            <a:xfrm>
              <a:off x="9267290" y="2992354"/>
              <a:ext cx="77971" cy="77971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0DC7AB4-99DF-7180-2F4B-2FCFCDEA4F7A}"/>
              </a:ext>
            </a:extLst>
          </p:cNvPr>
          <p:cNvGrpSpPr/>
          <p:nvPr/>
        </p:nvGrpSpPr>
        <p:grpSpPr>
          <a:xfrm>
            <a:off x="3105150" y="2254250"/>
            <a:ext cx="6162808" cy="1986614"/>
            <a:chOff x="3105150" y="2254250"/>
            <a:chExt cx="6162808" cy="1986614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FD54E90-5EA3-1375-6177-6CE0C7C1BBFD}"/>
                </a:ext>
              </a:extLst>
            </p:cNvPr>
            <p:cNvGrpSpPr/>
            <p:nvPr/>
          </p:nvGrpSpPr>
          <p:grpSpPr>
            <a:xfrm>
              <a:off x="3105150" y="2254250"/>
              <a:ext cx="6134100" cy="1943100"/>
              <a:chOff x="3105150" y="2254250"/>
              <a:chExt cx="6134100" cy="1943100"/>
            </a:xfrm>
          </p:grpSpPr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673BCA01-B263-9C38-2A05-37A16876A31C}"/>
                  </a:ext>
                </a:extLst>
              </p:cNvPr>
              <p:cNvSpPr/>
              <p:nvPr/>
            </p:nvSpPr>
            <p:spPr bwMode="auto">
              <a:xfrm>
                <a:off x="3105150" y="2254250"/>
                <a:ext cx="2927350" cy="1216025"/>
              </a:xfrm>
              <a:custGeom>
                <a:avLst/>
                <a:gdLst>
                  <a:gd name="connsiteX0" fmla="*/ 0 w 2927350"/>
                  <a:gd name="connsiteY0" fmla="*/ 0 h 1216025"/>
                  <a:gd name="connsiteX1" fmla="*/ 0 w 2927350"/>
                  <a:gd name="connsiteY1" fmla="*/ 60325 h 1216025"/>
                  <a:gd name="connsiteX2" fmla="*/ 552450 w 2927350"/>
                  <a:gd name="connsiteY2" fmla="*/ 60325 h 1216025"/>
                  <a:gd name="connsiteX3" fmla="*/ 552450 w 2927350"/>
                  <a:gd name="connsiteY3" fmla="*/ 136525 h 1216025"/>
                  <a:gd name="connsiteX4" fmla="*/ 641350 w 2927350"/>
                  <a:gd name="connsiteY4" fmla="*/ 136525 h 1216025"/>
                  <a:gd name="connsiteX5" fmla="*/ 641350 w 2927350"/>
                  <a:gd name="connsiteY5" fmla="*/ 219075 h 1216025"/>
                  <a:gd name="connsiteX6" fmla="*/ 1231900 w 2927350"/>
                  <a:gd name="connsiteY6" fmla="*/ 219075 h 1216025"/>
                  <a:gd name="connsiteX7" fmla="*/ 1231900 w 2927350"/>
                  <a:gd name="connsiteY7" fmla="*/ 282575 h 1216025"/>
                  <a:gd name="connsiteX8" fmla="*/ 1327150 w 2927350"/>
                  <a:gd name="connsiteY8" fmla="*/ 282575 h 1216025"/>
                  <a:gd name="connsiteX9" fmla="*/ 1327150 w 2927350"/>
                  <a:gd name="connsiteY9" fmla="*/ 371475 h 1216025"/>
                  <a:gd name="connsiteX10" fmla="*/ 1724025 w 2927350"/>
                  <a:gd name="connsiteY10" fmla="*/ 371475 h 1216025"/>
                  <a:gd name="connsiteX11" fmla="*/ 1724025 w 2927350"/>
                  <a:gd name="connsiteY11" fmla="*/ 444500 h 1216025"/>
                  <a:gd name="connsiteX12" fmla="*/ 1854200 w 2927350"/>
                  <a:gd name="connsiteY12" fmla="*/ 444500 h 1216025"/>
                  <a:gd name="connsiteX13" fmla="*/ 1854200 w 2927350"/>
                  <a:gd name="connsiteY13" fmla="*/ 514350 h 1216025"/>
                  <a:gd name="connsiteX14" fmla="*/ 1908175 w 2927350"/>
                  <a:gd name="connsiteY14" fmla="*/ 514350 h 1216025"/>
                  <a:gd name="connsiteX15" fmla="*/ 1908175 w 2927350"/>
                  <a:gd name="connsiteY15" fmla="*/ 584200 h 1216025"/>
                  <a:gd name="connsiteX16" fmla="*/ 1920875 w 2927350"/>
                  <a:gd name="connsiteY16" fmla="*/ 584200 h 1216025"/>
                  <a:gd name="connsiteX17" fmla="*/ 1920875 w 2927350"/>
                  <a:gd name="connsiteY17" fmla="*/ 612775 h 1216025"/>
                  <a:gd name="connsiteX18" fmla="*/ 1936750 w 2927350"/>
                  <a:gd name="connsiteY18" fmla="*/ 612775 h 1216025"/>
                  <a:gd name="connsiteX19" fmla="*/ 1936750 w 2927350"/>
                  <a:gd name="connsiteY19" fmla="*/ 673100 h 1216025"/>
                  <a:gd name="connsiteX20" fmla="*/ 2162175 w 2927350"/>
                  <a:gd name="connsiteY20" fmla="*/ 673100 h 1216025"/>
                  <a:gd name="connsiteX21" fmla="*/ 2162175 w 2927350"/>
                  <a:gd name="connsiteY21" fmla="*/ 758825 h 1216025"/>
                  <a:gd name="connsiteX22" fmla="*/ 2174875 w 2927350"/>
                  <a:gd name="connsiteY22" fmla="*/ 758825 h 1216025"/>
                  <a:gd name="connsiteX23" fmla="*/ 2174875 w 2927350"/>
                  <a:gd name="connsiteY23" fmla="*/ 831850 h 1216025"/>
                  <a:gd name="connsiteX24" fmla="*/ 2384425 w 2927350"/>
                  <a:gd name="connsiteY24" fmla="*/ 831850 h 1216025"/>
                  <a:gd name="connsiteX25" fmla="*/ 2384425 w 2927350"/>
                  <a:gd name="connsiteY25" fmla="*/ 914400 h 1216025"/>
                  <a:gd name="connsiteX26" fmla="*/ 2403475 w 2927350"/>
                  <a:gd name="connsiteY26" fmla="*/ 914400 h 1216025"/>
                  <a:gd name="connsiteX27" fmla="*/ 2403475 w 2927350"/>
                  <a:gd name="connsiteY27" fmla="*/ 993775 h 1216025"/>
                  <a:gd name="connsiteX28" fmla="*/ 2698750 w 2927350"/>
                  <a:gd name="connsiteY28" fmla="*/ 993775 h 1216025"/>
                  <a:gd name="connsiteX29" fmla="*/ 2698750 w 2927350"/>
                  <a:gd name="connsiteY29" fmla="*/ 1060450 h 1216025"/>
                  <a:gd name="connsiteX30" fmla="*/ 2774950 w 2927350"/>
                  <a:gd name="connsiteY30" fmla="*/ 1060450 h 1216025"/>
                  <a:gd name="connsiteX31" fmla="*/ 2774950 w 2927350"/>
                  <a:gd name="connsiteY31" fmla="*/ 1149350 h 1216025"/>
                  <a:gd name="connsiteX32" fmla="*/ 2927350 w 2927350"/>
                  <a:gd name="connsiteY32" fmla="*/ 1149350 h 1216025"/>
                  <a:gd name="connsiteX33" fmla="*/ 2927350 w 2927350"/>
                  <a:gd name="connsiteY33" fmla="*/ 1216025 h 121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927350" h="1216025">
                    <a:moveTo>
                      <a:pt x="0" y="0"/>
                    </a:moveTo>
                    <a:lnTo>
                      <a:pt x="0" y="60325"/>
                    </a:lnTo>
                    <a:lnTo>
                      <a:pt x="552450" y="60325"/>
                    </a:lnTo>
                    <a:lnTo>
                      <a:pt x="552450" y="136525"/>
                    </a:lnTo>
                    <a:lnTo>
                      <a:pt x="641350" y="136525"/>
                    </a:lnTo>
                    <a:lnTo>
                      <a:pt x="641350" y="219075"/>
                    </a:lnTo>
                    <a:lnTo>
                      <a:pt x="1231900" y="219075"/>
                    </a:lnTo>
                    <a:lnTo>
                      <a:pt x="1231900" y="282575"/>
                    </a:lnTo>
                    <a:lnTo>
                      <a:pt x="1327150" y="282575"/>
                    </a:lnTo>
                    <a:lnTo>
                      <a:pt x="1327150" y="371475"/>
                    </a:lnTo>
                    <a:lnTo>
                      <a:pt x="1724025" y="371475"/>
                    </a:lnTo>
                    <a:lnTo>
                      <a:pt x="1724025" y="444500"/>
                    </a:lnTo>
                    <a:lnTo>
                      <a:pt x="1854200" y="444500"/>
                    </a:lnTo>
                    <a:lnTo>
                      <a:pt x="1854200" y="514350"/>
                    </a:lnTo>
                    <a:lnTo>
                      <a:pt x="1908175" y="514350"/>
                    </a:lnTo>
                    <a:lnTo>
                      <a:pt x="1908175" y="584200"/>
                    </a:lnTo>
                    <a:lnTo>
                      <a:pt x="1920875" y="584200"/>
                    </a:lnTo>
                    <a:lnTo>
                      <a:pt x="1920875" y="612775"/>
                    </a:lnTo>
                    <a:lnTo>
                      <a:pt x="1936750" y="612775"/>
                    </a:lnTo>
                    <a:lnTo>
                      <a:pt x="1936750" y="673100"/>
                    </a:lnTo>
                    <a:lnTo>
                      <a:pt x="2162175" y="673100"/>
                    </a:lnTo>
                    <a:lnTo>
                      <a:pt x="2162175" y="758825"/>
                    </a:lnTo>
                    <a:lnTo>
                      <a:pt x="2174875" y="758825"/>
                    </a:lnTo>
                    <a:lnTo>
                      <a:pt x="2174875" y="831850"/>
                    </a:lnTo>
                    <a:lnTo>
                      <a:pt x="2384425" y="831850"/>
                    </a:lnTo>
                    <a:lnTo>
                      <a:pt x="2384425" y="914400"/>
                    </a:lnTo>
                    <a:lnTo>
                      <a:pt x="2403475" y="914400"/>
                    </a:lnTo>
                    <a:lnTo>
                      <a:pt x="2403475" y="993775"/>
                    </a:lnTo>
                    <a:lnTo>
                      <a:pt x="2698750" y="993775"/>
                    </a:lnTo>
                    <a:lnTo>
                      <a:pt x="2698750" y="1060450"/>
                    </a:lnTo>
                    <a:lnTo>
                      <a:pt x="2774950" y="1060450"/>
                    </a:lnTo>
                    <a:lnTo>
                      <a:pt x="2774950" y="1149350"/>
                    </a:lnTo>
                    <a:lnTo>
                      <a:pt x="2927350" y="1149350"/>
                    </a:lnTo>
                    <a:lnTo>
                      <a:pt x="2927350" y="1216025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4D51010D-80F1-C1C3-73DD-07738CEF72A1}"/>
                  </a:ext>
                </a:extLst>
              </p:cNvPr>
              <p:cNvSpPr/>
              <p:nvPr/>
            </p:nvSpPr>
            <p:spPr bwMode="auto">
              <a:xfrm>
                <a:off x="6026150" y="3463925"/>
                <a:ext cx="3213100" cy="733425"/>
              </a:xfrm>
              <a:custGeom>
                <a:avLst/>
                <a:gdLst>
                  <a:gd name="connsiteX0" fmla="*/ 0 w 3213100"/>
                  <a:gd name="connsiteY0" fmla="*/ 0 h 733425"/>
                  <a:gd name="connsiteX1" fmla="*/ 263525 w 3213100"/>
                  <a:gd name="connsiteY1" fmla="*/ 0 h 733425"/>
                  <a:gd name="connsiteX2" fmla="*/ 263525 w 3213100"/>
                  <a:gd name="connsiteY2" fmla="*/ 117475 h 733425"/>
                  <a:gd name="connsiteX3" fmla="*/ 288925 w 3213100"/>
                  <a:gd name="connsiteY3" fmla="*/ 117475 h 733425"/>
                  <a:gd name="connsiteX4" fmla="*/ 288925 w 3213100"/>
                  <a:gd name="connsiteY4" fmla="*/ 171450 h 733425"/>
                  <a:gd name="connsiteX5" fmla="*/ 377825 w 3213100"/>
                  <a:gd name="connsiteY5" fmla="*/ 171450 h 733425"/>
                  <a:gd name="connsiteX6" fmla="*/ 377825 w 3213100"/>
                  <a:gd name="connsiteY6" fmla="*/ 247650 h 733425"/>
                  <a:gd name="connsiteX7" fmla="*/ 704850 w 3213100"/>
                  <a:gd name="connsiteY7" fmla="*/ 247650 h 733425"/>
                  <a:gd name="connsiteX8" fmla="*/ 704850 w 3213100"/>
                  <a:gd name="connsiteY8" fmla="*/ 330200 h 733425"/>
                  <a:gd name="connsiteX9" fmla="*/ 977900 w 3213100"/>
                  <a:gd name="connsiteY9" fmla="*/ 330200 h 733425"/>
                  <a:gd name="connsiteX10" fmla="*/ 977900 w 3213100"/>
                  <a:gd name="connsiteY10" fmla="*/ 406400 h 733425"/>
                  <a:gd name="connsiteX11" fmla="*/ 1085850 w 3213100"/>
                  <a:gd name="connsiteY11" fmla="*/ 406400 h 733425"/>
                  <a:gd name="connsiteX12" fmla="*/ 1085850 w 3213100"/>
                  <a:gd name="connsiteY12" fmla="*/ 488950 h 733425"/>
                  <a:gd name="connsiteX13" fmla="*/ 1136650 w 3213100"/>
                  <a:gd name="connsiteY13" fmla="*/ 488950 h 733425"/>
                  <a:gd name="connsiteX14" fmla="*/ 1136650 w 3213100"/>
                  <a:gd name="connsiteY14" fmla="*/ 565150 h 733425"/>
                  <a:gd name="connsiteX15" fmla="*/ 2038350 w 3213100"/>
                  <a:gd name="connsiteY15" fmla="*/ 565150 h 733425"/>
                  <a:gd name="connsiteX16" fmla="*/ 2038350 w 3213100"/>
                  <a:gd name="connsiteY16" fmla="*/ 647700 h 733425"/>
                  <a:gd name="connsiteX17" fmla="*/ 2070100 w 3213100"/>
                  <a:gd name="connsiteY17" fmla="*/ 647700 h 733425"/>
                  <a:gd name="connsiteX18" fmla="*/ 2070100 w 3213100"/>
                  <a:gd name="connsiteY18" fmla="*/ 733425 h 733425"/>
                  <a:gd name="connsiteX19" fmla="*/ 3213100 w 3213100"/>
                  <a:gd name="connsiteY19" fmla="*/ 733425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13100" h="733425">
                    <a:moveTo>
                      <a:pt x="0" y="0"/>
                    </a:moveTo>
                    <a:lnTo>
                      <a:pt x="263525" y="0"/>
                    </a:lnTo>
                    <a:lnTo>
                      <a:pt x="263525" y="117475"/>
                    </a:lnTo>
                    <a:lnTo>
                      <a:pt x="288925" y="117475"/>
                    </a:lnTo>
                    <a:lnTo>
                      <a:pt x="288925" y="171450"/>
                    </a:lnTo>
                    <a:lnTo>
                      <a:pt x="377825" y="171450"/>
                    </a:lnTo>
                    <a:lnTo>
                      <a:pt x="377825" y="247650"/>
                    </a:lnTo>
                    <a:lnTo>
                      <a:pt x="704850" y="247650"/>
                    </a:lnTo>
                    <a:lnTo>
                      <a:pt x="704850" y="330200"/>
                    </a:lnTo>
                    <a:lnTo>
                      <a:pt x="977900" y="330200"/>
                    </a:lnTo>
                    <a:lnTo>
                      <a:pt x="977900" y="406400"/>
                    </a:lnTo>
                    <a:lnTo>
                      <a:pt x="1085850" y="406400"/>
                    </a:lnTo>
                    <a:lnTo>
                      <a:pt x="1085850" y="488950"/>
                    </a:lnTo>
                    <a:lnTo>
                      <a:pt x="1136650" y="488950"/>
                    </a:lnTo>
                    <a:lnTo>
                      <a:pt x="1136650" y="565150"/>
                    </a:lnTo>
                    <a:lnTo>
                      <a:pt x="2038350" y="565150"/>
                    </a:lnTo>
                    <a:lnTo>
                      <a:pt x="2038350" y="647700"/>
                    </a:lnTo>
                    <a:lnTo>
                      <a:pt x="2070100" y="647700"/>
                    </a:lnTo>
                    <a:lnTo>
                      <a:pt x="2070100" y="733425"/>
                    </a:lnTo>
                    <a:lnTo>
                      <a:pt x="3213100" y="733425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03ED9DAD-8A2E-364E-2984-11776101FE6C}"/>
                </a:ext>
              </a:extLst>
            </p:cNvPr>
            <p:cNvSpPr/>
            <p:nvPr/>
          </p:nvSpPr>
          <p:spPr bwMode="auto">
            <a:xfrm>
              <a:off x="3563887" y="227694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B78E784A-D70C-CBC3-EF6E-5576267DB514}"/>
                </a:ext>
              </a:extLst>
            </p:cNvPr>
            <p:cNvSpPr/>
            <p:nvPr/>
          </p:nvSpPr>
          <p:spPr bwMode="auto">
            <a:xfrm>
              <a:off x="4259212" y="242934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0251E8A-83D4-C8A0-ADEA-31E449F7B2E0}"/>
                </a:ext>
              </a:extLst>
            </p:cNvPr>
            <p:cNvSpPr/>
            <p:nvPr/>
          </p:nvSpPr>
          <p:spPr bwMode="auto">
            <a:xfrm>
              <a:off x="5008512" y="288654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2F8351BE-9E80-79F8-0A1D-6987E7D7E994}"/>
                </a:ext>
              </a:extLst>
            </p:cNvPr>
            <p:cNvSpPr/>
            <p:nvPr/>
          </p:nvSpPr>
          <p:spPr bwMode="auto">
            <a:xfrm>
              <a:off x="8161287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8269374D-1FC7-40CD-690D-725945E5BA67}"/>
                </a:ext>
              </a:extLst>
            </p:cNvPr>
            <p:cNvSpPr/>
            <p:nvPr/>
          </p:nvSpPr>
          <p:spPr bwMode="auto">
            <a:xfrm>
              <a:off x="7888237" y="399144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7DDDBF1-8E66-C1EA-C765-4F65935F3189}"/>
                </a:ext>
              </a:extLst>
            </p:cNvPr>
            <p:cNvSpPr/>
            <p:nvPr/>
          </p:nvSpPr>
          <p:spPr bwMode="auto">
            <a:xfrm>
              <a:off x="8339087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9BFE759B-0C43-C134-D5FA-4521161D3C83}"/>
                </a:ext>
              </a:extLst>
            </p:cNvPr>
            <p:cNvSpPr/>
            <p:nvPr/>
          </p:nvSpPr>
          <p:spPr bwMode="auto">
            <a:xfrm>
              <a:off x="8399412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9A0B707-83DA-BA2F-9FFC-0009DB99E7C3}"/>
                </a:ext>
              </a:extLst>
            </p:cNvPr>
            <p:cNvSpPr/>
            <p:nvPr/>
          </p:nvSpPr>
          <p:spPr bwMode="auto">
            <a:xfrm>
              <a:off x="8535937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C76584A-0C15-6023-FD3E-1EFEF1F8E7FB}"/>
                </a:ext>
              </a:extLst>
            </p:cNvPr>
            <p:cNvSpPr/>
            <p:nvPr/>
          </p:nvSpPr>
          <p:spPr bwMode="auto">
            <a:xfrm>
              <a:off x="9189987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1A72CAA-AF39-3071-4099-ECB2058A591A}"/>
                </a:ext>
              </a:extLst>
            </p:cNvPr>
            <p:cNvSpPr/>
            <p:nvPr/>
          </p:nvSpPr>
          <p:spPr bwMode="auto">
            <a:xfrm>
              <a:off x="8628012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707B19A-22EA-50FD-B3C2-C97C68980CD9}"/>
                </a:ext>
              </a:extLst>
            </p:cNvPr>
            <p:cNvSpPr/>
            <p:nvPr/>
          </p:nvSpPr>
          <p:spPr bwMode="auto">
            <a:xfrm>
              <a:off x="8840737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32D3D31-185A-E22B-E20E-586BCCDCBD34}"/>
                </a:ext>
              </a:extLst>
            </p:cNvPr>
            <p:cNvSpPr/>
            <p:nvPr/>
          </p:nvSpPr>
          <p:spPr bwMode="auto">
            <a:xfrm>
              <a:off x="8996312" y="4162893"/>
              <a:ext cx="77971" cy="77971"/>
            </a:xfrm>
            <a:prstGeom prst="ellips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75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33F22C4-763B-49A7-9CF7-DAEC5F28A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PROpel: AEs in &gt;10% of Patients</a:t>
            </a:r>
            <a:endParaRPr lang="en-US" altLang="en-US" dirty="0"/>
          </a:p>
        </p:txBody>
      </p:sp>
      <p:graphicFrame>
        <p:nvGraphicFramePr>
          <p:cNvPr id="46112" name="Group 32">
            <a:extLst>
              <a:ext uri="{FF2B5EF4-FFF2-40B4-BE49-F238E27FC236}">
                <a16:creationId xmlns:a16="http://schemas.microsoft.com/office/drawing/2014/main" id="{D7C5433A-81C8-4628-823D-0376ECD29BDF}"/>
              </a:ext>
            </a:extLst>
          </p:cNvPr>
          <p:cNvGraphicFramePr>
            <a:graphicFrameLocks noGrp="1"/>
          </p:cNvGraphicFramePr>
          <p:nvPr/>
        </p:nvGraphicFramePr>
        <p:xfrm>
          <a:off x="727073" y="1604963"/>
          <a:ext cx="5258092" cy="4067129"/>
        </p:xfrm>
        <a:graphic>
          <a:graphicData uri="http://schemas.openxmlformats.org/drawingml/2006/table">
            <a:tbl>
              <a:tblPr/>
              <a:tblGrid>
                <a:gridCol w="194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632">
                  <a:extLst>
                    <a:ext uri="{9D8B030D-6E8A-4147-A177-3AD203B41FA5}">
                      <a16:colId xmlns:a16="http://schemas.microsoft.com/office/drawing/2014/main" val="468746765"/>
                    </a:ext>
                  </a:extLst>
                </a:gridCol>
                <a:gridCol w="771913">
                  <a:extLst>
                    <a:ext uri="{9D8B030D-6E8A-4147-A177-3AD203B41FA5}">
                      <a16:colId xmlns:a16="http://schemas.microsoft.com/office/drawing/2014/main" val="4069657791"/>
                    </a:ext>
                  </a:extLst>
                </a:gridCol>
                <a:gridCol w="748147">
                  <a:extLst>
                    <a:ext uri="{9D8B030D-6E8A-4147-A177-3AD203B41FA5}">
                      <a16:colId xmlns:a16="http://schemas.microsoft.com/office/drawing/2014/main" val="81595047"/>
                    </a:ext>
                  </a:extLst>
                </a:gridCol>
              </a:tblGrid>
              <a:tr h="653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AEs, %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398)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396)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≥3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≥3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6319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Anemia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Fatigue/asthenia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Nausea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Back pain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812508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Diarrhea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86821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Constipation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415467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Decreased appetite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36326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Vomiting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83986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78E4AC40-02A9-DC86-2F96-1034BB841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5" y="5897618"/>
            <a:ext cx="10860252" cy="38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Pulmonary embolism: 7.3% vs 2.3%; cardiac failure events: 1.8% in both arms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F75F4B2B-3F69-D441-D646-6F331A89E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Saad. Lancet Oncol. 2023;24:1094.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6" name="Group 32">
            <a:extLst>
              <a:ext uri="{FF2B5EF4-FFF2-40B4-BE49-F238E27FC236}">
                <a16:creationId xmlns:a16="http://schemas.microsoft.com/office/drawing/2014/main" id="{54A560B5-2BAE-0555-1BF9-8E29D7E87286}"/>
              </a:ext>
            </a:extLst>
          </p:cNvPr>
          <p:cNvGraphicFramePr>
            <a:graphicFrameLocks noGrp="1"/>
          </p:cNvGraphicFramePr>
          <p:nvPr/>
        </p:nvGraphicFramePr>
        <p:xfrm>
          <a:off x="6206835" y="1604963"/>
          <a:ext cx="5258092" cy="4250020"/>
        </p:xfrm>
        <a:graphic>
          <a:graphicData uri="http://schemas.openxmlformats.org/drawingml/2006/table">
            <a:tbl>
              <a:tblPr/>
              <a:tblGrid>
                <a:gridCol w="194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632">
                  <a:extLst>
                    <a:ext uri="{9D8B030D-6E8A-4147-A177-3AD203B41FA5}">
                      <a16:colId xmlns:a16="http://schemas.microsoft.com/office/drawing/2014/main" val="468746765"/>
                    </a:ext>
                  </a:extLst>
                </a:gridCol>
                <a:gridCol w="771913">
                  <a:extLst>
                    <a:ext uri="{9D8B030D-6E8A-4147-A177-3AD203B41FA5}">
                      <a16:colId xmlns:a16="http://schemas.microsoft.com/office/drawing/2014/main" val="4069657791"/>
                    </a:ext>
                  </a:extLst>
                </a:gridCol>
                <a:gridCol w="748147">
                  <a:extLst>
                    <a:ext uri="{9D8B030D-6E8A-4147-A177-3AD203B41FA5}">
                      <a16:colId xmlns:a16="http://schemas.microsoft.com/office/drawing/2014/main" val="81595047"/>
                    </a:ext>
                  </a:extLst>
                </a:gridCol>
              </a:tblGrid>
              <a:tr h="653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AEs, %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Ola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398)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396)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≥3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≥3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6319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Hypertension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Arthralgia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COVID-19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Peripheral edema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812508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Dizziness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86821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Urinary tract infection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415467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Cough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36326"/>
                  </a:ext>
                </a:extLst>
              </a:tr>
              <a:tr h="396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Hot flush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83986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 bwMode="auto">
          <a:xfrm>
            <a:off x="3507971" y="2575860"/>
            <a:ext cx="972589" cy="532014"/>
          </a:xfrm>
          <a:prstGeom prst="ellipse">
            <a:avLst/>
          </a:prstGeom>
          <a:noFill/>
          <a:ln w="0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79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698"/>
            <a:ext cx="4219575" cy="3257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945" y="124691"/>
            <a:ext cx="1100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about combination activity in non-BRCA2 </a:t>
            </a:r>
            <a:r>
              <a:rPr lang="en-US" sz="2800" dirty="0" err="1">
                <a:solidFill>
                  <a:srgbClr val="C00000"/>
                </a:solidFill>
              </a:rPr>
              <a:t>HRRm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mCRPC</a:t>
            </a:r>
            <a:r>
              <a:rPr lang="en-US" sz="2800" dirty="0">
                <a:solidFill>
                  <a:srgbClr val="C00000"/>
                </a:solidFill>
              </a:rPr>
              <a:t> patients?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343" y="1115031"/>
            <a:ext cx="7152919" cy="2632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6343" y="802698"/>
            <a:ext cx="11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rPFS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343" y="3828617"/>
            <a:ext cx="7152919" cy="2565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0554" y="3747914"/>
            <a:ext cx="11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123196"/>
            <a:ext cx="469634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" b="0" i="0" u="none" strike="noStrike" baseline="0" dirty="0">
              <a:solidFill>
                <a:srgbClr val="000000"/>
              </a:solidFill>
              <a:latin typeface="HelveticaNeueLT Pro 45 Lt"/>
            </a:endParaRPr>
          </a:p>
          <a:p>
            <a:r>
              <a:rPr lang="en-US" sz="700" b="0" i="0" u="none" strike="noStrike" baseline="0" dirty="0">
                <a:solidFill>
                  <a:srgbClr val="000000"/>
                </a:solidFill>
                <a:latin typeface="HelveticaNeueLT Pro 45 Lt"/>
              </a:rPr>
              <a:t> 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• In the </a:t>
            </a:r>
            <a:r>
              <a:rPr lang="en-US" sz="1100" i="1" dirty="0">
                <a:solidFill>
                  <a:srgbClr val="221E1F"/>
                </a:solidFill>
                <a:latin typeface="HelveticaNeueLT Pro 45 Lt"/>
              </a:rPr>
              <a:t>CHEK2 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population, 5/7 (71%) patients in the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olaparib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arm and 8/12 (67%) patients in the placebo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arm had an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rPFS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event; median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rPFS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was 5.7 months with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olaparib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versus 13.8 months with placebo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</a:t>
            </a:r>
          </a:p>
          <a:p>
            <a:endParaRPr lang="en-US" sz="1100" dirty="0">
              <a:solidFill>
                <a:srgbClr val="221E1F"/>
              </a:solidFill>
              <a:latin typeface="HelveticaNeueLT Pro 45 Lt"/>
            </a:endParaRPr>
          </a:p>
          <a:p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• In the </a:t>
            </a:r>
            <a:r>
              <a:rPr lang="en-US" sz="1100" i="1" dirty="0">
                <a:solidFill>
                  <a:srgbClr val="221E1F"/>
                </a:solidFill>
                <a:latin typeface="HelveticaNeueLT Pro 45 Lt"/>
              </a:rPr>
              <a:t>BRCA1 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population, 0/6 (0%) patients in the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olaparib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arm and 3/3 (100%) patients in the placebo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arm had an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rPFS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event; median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rPFS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was not reached with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olaparib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versus 5.5 months with placebo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</a:t>
            </a:r>
          </a:p>
          <a:p>
            <a:endParaRPr lang="en-US" sz="1100" dirty="0">
              <a:solidFill>
                <a:srgbClr val="221E1F"/>
              </a:solidFill>
              <a:latin typeface="HelveticaNeueLT Pro 45 Lt"/>
            </a:endParaRPr>
          </a:p>
          <a:p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• In the </a:t>
            </a:r>
            <a:r>
              <a:rPr lang="en-US" sz="1100" i="1" dirty="0">
                <a:solidFill>
                  <a:srgbClr val="221E1F"/>
                </a:solidFill>
                <a:latin typeface="HelveticaNeueLT Pro 45 Lt"/>
              </a:rPr>
              <a:t>PALB2 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population, 1/3 (33%) patients in the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olaparib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arm and 3/4 (75%) patients in the placebo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arm had an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rPFS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event; median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rPFS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was not reached with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olaparib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versus 7.3 months with placebo plus </a:t>
            </a:r>
            <a:r>
              <a:rPr lang="en-US" sz="1100" dirty="0" err="1">
                <a:solidFill>
                  <a:srgbClr val="221E1F"/>
                </a:solidFill>
                <a:latin typeface="HelveticaNeueLT Pro 45 Lt"/>
              </a:rPr>
              <a:t>abiraterone</a:t>
            </a:r>
            <a:r>
              <a:rPr lang="en-US" sz="1100" dirty="0">
                <a:solidFill>
                  <a:srgbClr val="221E1F"/>
                </a:solidFill>
                <a:latin typeface="HelveticaNeueLT Pro 45 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0554" y="6118167"/>
            <a:ext cx="4262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PSA50 was 93% in BRCA2m with combo vs 31% with </a:t>
            </a:r>
            <a:r>
              <a:rPr lang="en-US" sz="1400" b="1" dirty="0" err="1"/>
              <a:t>abi</a:t>
            </a:r>
            <a:r>
              <a:rPr lang="en-US" sz="1400" b="1" dirty="0"/>
              <a:t>; for </a:t>
            </a:r>
            <a:r>
              <a:rPr lang="en-US" sz="1400" b="1" dirty="0" err="1"/>
              <a:t>ATMm</a:t>
            </a:r>
            <a:r>
              <a:rPr lang="en-US" sz="1400" b="1" dirty="0"/>
              <a:t> was 76 vs 75%; for CDK12 was 83 vs 62%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4582" y="586356"/>
            <a:ext cx="442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Shore, Armstrong et al GU 2024 abstract 165</a:t>
            </a:r>
          </a:p>
        </p:txBody>
      </p:sp>
    </p:spTree>
    <p:extLst>
      <p:ext uri="{BB962C8B-B14F-4D97-AF65-F5344CB8AC3E}">
        <p14:creationId xmlns:p14="http://schemas.microsoft.com/office/powerpoint/2010/main" val="2663300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1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Program Slides">
      <a:majorFont>
        <a:latin typeface="Roboto Condense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Program Slides">
      <a:majorFont>
        <a:latin typeface="Roboto Condense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9BF4D3-518D-4158-96C6-7BC19E00514B}"/>
</file>

<file path=customXml/itemProps2.xml><?xml version="1.0" encoding="utf-8"?>
<ds:datastoreItem xmlns:ds="http://schemas.openxmlformats.org/officeDocument/2006/customXml" ds:itemID="{BB98DA21-2685-4D3D-B999-FF27AA384A0E}"/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7898</Words>
  <Application>Microsoft Macintosh PowerPoint</Application>
  <PresentationFormat>Widescreen</PresentationFormat>
  <Paragraphs>1728</Paragraphs>
  <Slides>54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77" baseType="lpstr">
      <vt:lpstr>Arial</vt:lpstr>
      <vt:lpstr>Arial Black</vt:lpstr>
      <vt:lpstr>Calibri</vt:lpstr>
      <vt:lpstr>Calibri Light</vt:lpstr>
      <vt:lpstr>Courier New</vt:lpstr>
      <vt:lpstr>Euclid Circular B</vt:lpstr>
      <vt:lpstr>Helvetica</vt:lpstr>
      <vt:lpstr>HelveticaNeueLT Pro 45 Lt</vt:lpstr>
      <vt:lpstr>Montserrat SemiBold</vt:lpstr>
      <vt:lpstr>Proxima Nova Rg</vt:lpstr>
      <vt:lpstr>Roboto Condensed</vt:lpstr>
      <vt:lpstr>StarSymbol</vt:lpstr>
      <vt:lpstr>Times New Roman</vt:lpstr>
      <vt:lpstr>Trebuchet MS</vt:lpstr>
      <vt:lpstr>Wingdings</vt:lpstr>
      <vt:lpstr>Office Theme</vt:lpstr>
      <vt:lpstr>2022_CCO_Template</vt:lpstr>
      <vt:lpstr>1_2022_CCO_Template</vt:lpstr>
      <vt:lpstr>9_Office Theme</vt:lpstr>
      <vt:lpstr>6_Office Theme</vt:lpstr>
      <vt:lpstr>NORMAL SLIDES</vt:lpstr>
      <vt:lpstr>1_NORMAL SLIDES</vt:lpstr>
      <vt:lpstr>Default Design</vt:lpstr>
      <vt:lpstr>Other Available and Emerging Therapeutic Approaches in Prostate Cancer</vt:lpstr>
      <vt:lpstr>PROpel Trial: First-line Abiraterone/Prednisone ± Olaparib in mCRPC</vt:lpstr>
      <vt:lpstr>PROpel: rPFS (Primary Endpoint)</vt:lpstr>
      <vt:lpstr>PROpel: rPFS Subgroup Analysis </vt:lpstr>
      <vt:lpstr>PROpel: OS in ITT Population</vt:lpstr>
      <vt:lpstr>PROpel: OS by HRR Status</vt:lpstr>
      <vt:lpstr>PROpel: OS in BRCAm</vt:lpstr>
      <vt:lpstr>PROpel: AEs in &gt;10% of Patients</vt:lpstr>
      <vt:lpstr>PowerPoint Presentation</vt:lpstr>
      <vt:lpstr>PowerPoint Presentation</vt:lpstr>
      <vt:lpstr>MAGNITUDE: PSA Progression and/or rPFS in  HRRm- Cohort (Prespecified Early Futility Analysis)</vt:lpstr>
      <vt:lpstr>MAGNITUDE: Radiologic PFS by Central Review  (Primary Endpoint)</vt:lpstr>
      <vt:lpstr>PowerPoint Presentation</vt:lpstr>
      <vt:lpstr>TALAPRO-2: Enzalutamide ± Talazoparib as  First-Line Therapy for mCRPC</vt:lpstr>
      <vt:lpstr>TALAPRO-2: rPFS by BICR in Cohort 1 All Comers (Primary Endpoint)</vt:lpstr>
      <vt:lpstr>TALAPRO-2: Subgroup Analysis of rPFS by BICR Cohort 1</vt:lpstr>
      <vt:lpstr>TALAPRO-2: Overall Survival in All-Comers Population</vt:lpstr>
      <vt:lpstr>TALAPRO-2: rPFS by BICR in HRR-Deficient Cohort 2</vt:lpstr>
      <vt:lpstr>TALAPRO-2: rPFS by BICR in Cohort 2 Selected Gene Subgroups </vt:lpstr>
      <vt:lpstr>TALAPRO-2: Adverse Events</vt:lpstr>
      <vt:lpstr>TRITON3: Rucaparib vs Physician’s Choice in Progressing mCRPC With BRCA1/2 or ATM Alterations</vt:lpstr>
      <vt:lpstr>TRITON3: rPFS in BRCA-Altered Subgroup</vt:lpstr>
      <vt:lpstr>TRITON3: Interim OS in BRCA-Altered Subgroup</vt:lpstr>
      <vt:lpstr>TRITON3: Do Patients With ATM Mutations Benefit  From PARPi? </vt:lpstr>
      <vt:lpstr>PSMA-Lu177 vs Cabazitaxel: TheraP Trial</vt:lpstr>
      <vt:lpstr>Lu177-PSMA-617 Updates: TheraP</vt:lpstr>
      <vt:lpstr>Overall Survival by whole-body SUVmean quartiles </vt:lpstr>
      <vt:lpstr>PSA decline is associated with improved overall and progression-free survival with PSMA-Lu177</vt:lpstr>
      <vt:lpstr>PowerPoint Presentation</vt:lpstr>
      <vt:lpstr>PowerPoint Presentation</vt:lpstr>
      <vt:lpstr>PowerPoint Presentation</vt:lpstr>
      <vt:lpstr>PowerPoint Presentation</vt:lpstr>
      <vt:lpstr>177Lu-PSMA-617 Combination Therapy: LuPARP</vt:lpstr>
      <vt:lpstr>Enza-p: Synergy with ARSI Therapy?</vt:lpstr>
      <vt:lpstr>Enza-p Results</vt:lpstr>
      <vt:lpstr>RALU Study Lutetium 177-PSMA in Patients With Prior Radium (cont)</vt:lpstr>
      <vt:lpstr>RALU Study: Grade 3 to 4 Lab Abnormalities</vt:lpstr>
      <vt:lpstr>RALU Study: Lutetium 177-PSMA in Patients With Prior Radium 223 Safety and Effectiveness Outcomes </vt:lpstr>
      <vt:lpstr>RALU Study: Lutetium 177-PSMA in Patients With Prior Radium 223 Safety and Effectiveness Outcomes (cont) </vt:lpstr>
      <vt:lpstr>PowerPoint Presentation</vt:lpstr>
      <vt:lpstr>Lurbinectedin in Small Cell NEPC</vt:lpstr>
      <vt:lpstr>HPN328 is a DLL3-targeting T Cell Engager with strong activity in DLL3+ cancer models</vt:lpstr>
      <vt:lpstr>Anti-tumor Activity in 1 mg Priming Subjects Evaluable For Response&lt;br /&gt;</vt:lpstr>
      <vt:lpstr>PowerPoint Presentation</vt:lpstr>
      <vt:lpstr>Results</vt:lpstr>
      <vt:lpstr>Outcomes by AR Alteration Status</vt:lpstr>
      <vt:lpstr>CONTACT-02 Study Design</vt:lpstr>
      <vt:lpstr>Baseline Characteristics (ITT Population) </vt:lpstr>
      <vt:lpstr>PFS per BIRC* (PFS ITT Population†)</vt:lpstr>
      <vt:lpstr>PFS per BIRC Subgroup Analyses (PFS ITT Population)</vt:lpstr>
      <vt:lpstr>PFS per BIRC in Prespecified Subgroups*</vt:lpstr>
      <vt:lpstr>Interim OS (ITT Population)</vt:lpstr>
      <vt:lpstr>Interim OS in Prespecified Subgroups*</vt:lpstr>
      <vt:lpstr>Summary of Treatment-emergent AEs (Safety Population)*</vt:lpstr>
    </vt:vector>
  </TitlesOfParts>
  <Company>Duke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 Symposium 2024 Updates</dc:title>
  <dc:creator>Andrew Armstrong, M.D.</dc:creator>
  <cp:lastModifiedBy>Silvana Izquierdo</cp:lastModifiedBy>
  <cp:revision>36</cp:revision>
  <dcterms:created xsi:type="dcterms:W3CDTF">2024-02-05T13:53:19Z</dcterms:created>
  <dcterms:modified xsi:type="dcterms:W3CDTF">2024-02-28T14:35:00Z</dcterms:modified>
</cp:coreProperties>
</file>