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5.xml" ContentType="application/vnd.openxmlformats-officedocument.presentationml.slideLayout+xml"/>
  <Override PartName="/ppt/notesSlides/notesSlide12.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1.xml" ContentType="application/vnd.openxmlformats-officedocument.theme+xml"/>
  <Override PartName="/ppt/charts/colors2.xml" ContentType="application/vnd.ms-office.chartcolorstyle+xml"/>
  <Override PartName="/ppt/charts/style2.xml" ContentType="application/vnd.ms-office.chartstyle+xml"/>
  <Override PartName="/ppt/notesMasters/notesMaster1.xml" ContentType="application/vnd.openxmlformats-officedocument.presentationml.notesMaster+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37"/>
  </p:notesMasterIdLst>
  <p:sldIdLst>
    <p:sldId id="2076137110" r:id="rId3"/>
    <p:sldId id="2076137006" r:id="rId4"/>
    <p:sldId id="293" r:id="rId5"/>
    <p:sldId id="2076137009" r:id="rId6"/>
    <p:sldId id="295" r:id="rId7"/>
    <p:sldId id="2135245411" r:id="rId8"/>
    <p:sldId id="2147473963" r:id="rId9"/>
    <p:sldId id="2147473964" r:id="rId10"/>
    <p:sldId id="2147473965" r:id="rId11"/>
    <p:sldId id="2147473966" r:id="rId12"/>
    <p:sldId id="2147473967" r:id="rId13"/>
    <p:sldId id="2147473969" r:id="rId14"/>
    <p:sldId id="2147473972" r:id="rId15"/>
    <p:sldId id="2147473974" r:id="rId16"/>
    <p:sldId id="2147473975" r:id="rId17"/>
    <p:sldId id="351" r:id="rId18"/>
    <p:sldId id="353" r:id="rId19"/>
    <p:sldId id="354" r:id="rId20"/>
    <p:sldId id="355" r:id="rId21"/>
    <p:sldId id="325" r:id="rId22"/>
    <p:sldId id="332" r:id="rId23"/>
    <p:sldId id="348" r:id="rId24"/>
    <p:sldId id="347" r:id="rId25"/>
    <p:sldId id="350" r:id="rId26"/>
    <p:sldId id="2147473976" r:id="rId27"/>
    <p:sldId id="2147473979" r:id="rId28"/>
    <p:sldId id="2147470473" r:id="rId29"/>
    <p:sldId id="2147473977" r:id="rId30"/>
    <p:sldId id="2147473980" r:id="rId31"/>
    <p:sldId id="2147473981" r:id="rId32"/>
    <p:sldId id="2147471186" r:id="rId33"/>
    <p:sldId id="2147473992" r:id="rId34"/>
    <p:sldId id="2147474014" r:id="rId35"/>
    <p:sldId id="21474740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007EBE"/>
    <a:srgbClr val="0066FF"/>
    <a:srgbClr val="A1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6" autoAdjust="0"/>
    <p:restoredTop sz="94737"/>
  </p:normalViewPr>
  <p:slideViewPr>
    <p:cSldViewPr snapToGrid="0">
      <p:cViewPr varScale="1">
        <p:scale>
          <a:sx n="88" d="100"/>
          <a:sy n="88" d="100"/>
        </p:scale>
        <p:origin x="184" y="39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5724219918942"/>
          <c:y val="3.2869687332419066E-2"/>
          <c:w val="0.83256591556037229"/>
          <c:h val="0.84193203112208082"/>
        </c:manualLayout>
      </c:layout>
      <c:barChart>
        <c:barDir val="col"/>
        <c:grouping val="stacked"/>
        <c:varyColors val="0"/>
        <c:ser>
          <c:idx val="0"/>
          <c:order val="0"/>
          <c:tx>
            <c:strRef>
              <c:f>Sheet1!$B$1</c:f>
              <c:strCache>
                <c:ptCount val="1"/>
                <c:pt idx="0">
                  <c:v>CR</c:v>
                </c:pt>
              </c:strCache>
            </c:strRef>
          </c:tx>
          <c:spPr>
            <a:solidFill>
              <a:srgbClr val="0070C0"/>
            </a:solidFill>
            <a:ln>
              <a:noFill/>
            </a:ln>
            <a:effectLst/>
          </c:spPr>
          <c:invertIfNegative val="0"/>
          <c:dPt>
            <c:idx val="0"/>
            <c:invertIfNegative val="0"/>
            <c:bubble3D val="0"/>
            <c:spPr>
              <a:solidFill>
                <a:srgbClr val="009FBA">
                  <a:alpha val="50196"/>
                </a:srgbClr>
              </a:solidFill>
              <a:ln>
                <a:noFill/>
              </a:ln>
              <a:effectLst/>
            </c:spPr>
            <c:extLst>
              <c:ext xmlns:c16="http://schemas.microsoft.com/office/drawing/2014/chart" uri="{C3380CC4-5D6E-409C-BE32-E72D297353CC}">
                <c16:uniqueId val="{00000000-D4B8-42D3-9674-1702F8289666}"/>
              </c:ext>
            </c:extLst>
          </c:dPt>
          <c:dPt>
            <c:idx val="1"/>
            <c:invertIfNegative val="0"/>
            <c:bubble3D val="0"/>
            <c:spPr>
              <a:solidFill>
                <a:srgbClr val="595454">
                  <a:alpha val="50196"/>
                </a:srgbClr>
              </a:solidFill>
              <a:ln>
                <a:noFill/>
              </a:ln>
              <a:effectLst/>
            </c:spPr>
            <c:extLst>
              <c:ext xmlns:c16="http://schemas.microsoft.com/office/drawing/2014/chart" uri="{C3380CC4-5D6E-409C-BE32-E72D297353CC}">
                <c16:uniqueId val="{00000001-D4B8-42D3-9674-1702F8289666}"/>
              </c:ext>
            </c:extLst>
          </c:dPt>
          <c:dLbls>
            <c:dLbl>
              <c:idx val="0"/>
              <c:tx>
                <c:rich>
                  <a:bodyPr/>
                  <a:lstStyle/>
                  <a:p>
                    <a:fld id="{FA7A2251-0FAB-45D5-9BF5-DC97D20F3FA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4B8-42D3-9674-1702F8289666}"/>
                </c:ext>
              </c:extLst>
            </c:dLbl>
            <c:dLbl>
              <c:idx val="1"/>
              <c:tx>
                <c:rich>
                  <a:bodyPr/>
                  <a:lstStyle/>
                  <a:p>
                    <a:fld id="{BE1AE9D8-B6B2-4C0E-BAE2-DCD375A743F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4B8-42D3-9674-1702F828966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35.9</c:v>
                </c:pt>
                <c:pt idx="1">
                  <c:v>31.3</c:v>
                </c:pt>
              </c:numCache>
            </c:numRef>
          </c:val>
          <c:extLst>
            <c:ext xmlns:c16="http://schemas.microsoft.com/office/drawing/2014/chart" uri="{C3380CC4-5D6E-409C-BE32-E72D297353CC}">
              <c16:uniqueId val="{00000002-D4B8-42D3-9674-1702F8289666}"/>
            </c:ext>
          </c:extLst>
        </c:ser>
        <c:ser>
          <c:idx val="1"/>
          <c:order val="1"/>
          <c:tx>
            <c:strRef>
              <c:f>Sheet1!$C$1</c:f>
              <c:strCache>
                <c:ptCount val="1"/>
                <c:pt idx="0">
                  <c:v>PR</c:v>
                </c:pt>
              </c:strCache>
            </c:strRef>
          </c:tx>
          <c:spPr>
            <a:solidFill>
              <a:schemeClr val="accent1"/>
            </a:solidFill>
            <a:ln>
              <a:noFill/>
            </a:ln>
            <a:effectLst/>
          </c:spPr>
          <c:invertIfNegative val="0"/>
          <c:dPt>
            <c:idx val="0"/>
            <c:invertIfNegative val="0"/>
            <c:bubble3D val="0"/>
            <c:spPr>
              <a:solidFill>
                <a:srgbClr val="009FBA"/>
              </a:solidFill>
              <a:ln>
                <a:noFill/>
              </a:ln>
              <a:effectLst/>
            </c:spPr>
            <c:extLst>
              <c:ext xmlns:c16="http://schemas.microsoft.com/office/drawing/2014/chart" uri="{C3380CC4-5D6E-409C-BE32-E72D297353CC}">
                <c16:uniqueId val="{00000003-D4B8-42D3-9674-1702F8289666}"/>
              </c:ext>
            </c:extLst>
          </c:dPt>
          <c:dPt>
            <c:idx val="1"/>
            <c:invertIfNegative val="0"/>
            <c:bubble3D val="0"/>
            <c:spPr>
              <a:solidFill>
                <a:srgbClr val="595454"/>
              </a:solidFill>
              <a:ln>
                <a:noFill/>
              </a:ln>
              <a:effectLst/>
            </c:spPr>
            <c:extLst>
              <c:ext xmlns:c16="http://schemas.microsoft.com/office/drawing/2014/chart" uri="{C3380CC4-5D6E-409C-BE32-E72D297353CC}">
                <c16:uniqueId val="{00000004-D4B8-42D3-9674-1702F8289666}"/>
              </c:ext>
            </c:extLst>
          </c:dPt>
          <c:dLbls>
            <c:dLbl>
              <c:idx val="0"/>
              <c:tx>
                <c:rich>
                  <a:bodyPr/>
                  <a:lstStyle/>
                  <a:p>
                    <a:fld id="{F890C711-4398-444A-B472-7D301AF7789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4B8-42D3-9674-1702F8289666}"/>
                </c:ext>
              </c:extLst>
            </c:dLbl>
            <c:dLbl>
              <c:idx val="1"/>
              <c:tx>
                <c:rich>
                  <a:bodyPr/>
                  <a:lstStyle/>
                  <a:p>
                    <a:fld id="{640AA415-EA0E-48EE-AE29-6CE31B501F6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4B8-42D3-9674-1702F828966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General</c:formatCode>
                <c:ptCount val="2"/>
                <c:pt idx="0">
                  <c:v>21.7</c:v>
                </c:pt>
                <c:pt idx="1">
                  <c:v>11.8</c:v>
                </c:pt>
              </c:numCache>
            </c:numRef>
          </c:val>
          <c:extLst>
            <c:ext xmlns:c16="http://schemas.microsoft.com/office/drawing/2014/chart" uri="{C3380CC4-5D6E-409C-BE32-E72D297353CC}">
              <c16:uniqueId val="{00000005-D4B8-42D3-9674-1702F8289666}"/>
            </c:ext>
          </c:extLst>
        </c:ser>
        <c:dLbls>
          <c:showLegendKey val="0"/>
          <c:showVal val="0"/>
          <c:showCatName val="0"/>
          <c:showSerName val="0"/>
          <c:showPercent val="0"/>
          <c:showBubbleSize val="0"/>
        </c:dLbls>
        <c:gapWidth val="100"/>
        <c:overlap val="100"/>
        <c:axId val="1460132096"/>
        <c:axId val="1724161456"/>
      </c:barChart>
      <c:catAx>
        <c:axId val="14601320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24161456"/>
        <c:crosses val="autoZero"/>
        <c:auto val="1"/>
        <c:lblAlgn val="ctr"/>
        <c:lblOffset val="100"/>
        <c:noMultiLvlLbl val="0"/>
      </c:catAx>
      <c:valAx>
        <c:axId val="1724161456"/>
        <c:scaling>
          <c:orientation val="minMax"/>
        </c:scaling>
        <c:delete val="0"/>
        <c:axPos val="l"/>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6013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8705161854772E-2"/>
          <c:y val="0.18097222222222226"/>
          <c:w val="0.90286351706036749"/>
          <c:h val="0.61498432487605714"/>
        </c:manualLayout>
      </c:layout>
      <c:barChart>
        <c:barDir val="col"/>
        <c:grouping val="clustered"/>
        <c:varyColors val="0"/>
        <c:ser>
          <c:idx val="0"/>
          <c:order val="0"/>
          <c:tx>
            <c:strRef>
              <c:f>Sheet1!$D$3</c:f>
              <c:strCache>
                <c:ptCount val="1"/>
                <c:pt idx="0">
                  <c:v>cisplatin/PD(L)1</c:v>
                </c:pt>
              </c:strCache>
            </c:strRef>
          </c:tx>
          <c:spPr>
            <a:solidFill>
              <a:schemeClr val="accent1"/>
            </a:solidFill>
            <a:ln>
              <a:noFill/>
            </a:ln>
            <a:effectLst/>
          </c:spPr>
          <c:invertIfNegative val="0"/>
          <c:cat>
            <c:strRef>
              <c:f>Sheet1!$C$4:$C$6</c:f>
              <c:strCache>
                <c:ptCount val="3"/>
                <c:pt idx="0">
                  <c:v>atezo</c:v>
                </c:pt>
                <c:pt idx="1">
                  <c:v>nivo </c:v>
                </c:pt>
                <c:pt idx="2">
                  <c:v>pembro </c:v>
                </c:pt>
              </c:strCache>
            </c:strRef>
          </c:cat>
          <c:val>
            <c:numRef>
              <c:f>Sheet1!$D$4:$D$6</c:f>
              <c:numCache>
                <c:formatCode>General</c:formatCode>
                <c:ptCount val="3"/>
                <c:pt idx="0">
                  <c:v>6.4</c:v>
                </c:pt>
                <c:pt idx="1">
                  <c:v>7.6</c:v>
                </c:pt>
                <c:pt idx="2">
                  <c:v>7</c:v>
                </c:pt>
              </c:numCache>
            </c:numRef>
          </c:val>
          <c:extLst>
            <c:ext xmlns:c16="http://schemas.microsoft.com/office/drawing/2014/chart" uri="{C3380CC4-5D6E-409C-BE32-E72D297353CC}">
              <c16:uniqueId val="{00000000-AE88-4EA2-BCC0-38EC756B38D4}"/>
            </c:ext>
          </c:extLst>
        </c:ser>
        <c:ser>
          <c:idx val="1"/>
          <c:order val="1"/>
          <c:tx>
            <c:strRef>
              <c:f>Sheet1!$E$3</c:f>
              <c:strCache>
                <c:ptCount val="1"/>
                <c:pt idx="0">
                  <c:v>cisplatin</c:v>
                </c:pt>
              </c:strCache>
            </c:strRef>
          </c:tx>
          <c:spPr>
            <a:solidFill>
              <a:schemeClr val="bg1">
                <a:lumMod val="75000"/>
              </a:schemeClr>
            </a:solidFill>
            <a:ln>
              <a:noFill/>
            </a:ln>
            <a:effectLst/>
          </c:spPr>
          <c:invertIfNegative val="0"/>
          <c:cat>
            <c:strRef>
              <c:f>Sheet1!$C$4:$C$6</c:f>
              <c:strCache>
                <c:ptCount val="3"/>
                <c:pt idx="0">
                  <c:v>atezo</c:v>
                </c:pt>
                <c:pt idx="1">
                  <c:v>nivo </c:v>
                </c:pt>
                <c:pt idx="2">
                  <c:v>pembro </c:v>
                </c:pt>
              </c:strCache>
            </c:strRef>
          </c:cat>
          <c:val>
            <c:numRef>
              <c:f>Sheet1!$E$4:$E$6</c:f>
              <c:numCache>
                <c:formatCode>General</c:formatCode>
                <c:ptCount val="3"/>
                <c:pt idx="0">
                  <c:v>8.8000000000000007</c:v>
                </c:pt>
                <c:pt idx="1">
                  <c:v>7.9</c:v>
                </c:pt>
                <c:pt idx="2">
                  <c:v>8.5</c:v>
                </c:pt>
              </c:numCache>
            </c:numRef>
          </c:val>
          <c:extLst>
            <c:ext xmlns:c16="http://schemas.microsoft.com/office/drawing/2014/chart" uri="{C3380CC4-5D6E-409C-BE32-E72D297353CC}">
              <c16:uniqueId val="{00000001-AE88-4EA2-BCC0-38EC756B38D4}"/>
            </c:ext>
          </c:extLst>
        </c:ser>
        <c:dLbls>
          <c:showLegendKey val="0"/>
          <c:showVal val="0"/>
          <c:showCatName val="0"/>
          <c:showSerName val="0"/>
          <c:showPercent val="0"/>
          <c:showBubbleSize val="0"/>
        </c:dLbls>
        <c:gapWidth val="219"/>
        <c:overlap val="-27"/>
        <c:axId val="259582367"/>
        <c:axId val="190078063"/>
      </c:barChart>
      <c:catAx>
        <c:axId val="25958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078063"/>
        <c:crosses val="autoZero"/>
        <c:auto val="1"/>
        <c:lblAlgn val="ctr"/>
        <c:lblOffset val="100"/>
        <c:noMultiLvlLbl val="0"/>
      </c:catAx>
      <c:valAx>
        <c:axId val="1900780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5823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8705161854772E-2"/>
          <c:y val="0.18097222222222226"/>
          <c:w val="0.90286351706036749"/>
          <c:h val="0.61498432487605714"/>
        </c:manualLayout>
      </c:layout>
      <c:barChart>
        <c:barDir val="col"/>
        <c:grouping val="clustered"/>
        <c:varyColors val="0"/>
        <c:ser>
          <c:idx val="0"/>
          <c:order val="0"/>
          <c:tx>
            <c:strRef>
              <c:f>Sheet1!$D$3</c:f>
              <c:strCache>
                <c:ptCount val="1"/>
                <c:pt idx="0">
                  <c:v>cisplatin/PD(L)1</c:v>
                </c:pt>
              </c:strCache>
            </c:strRef>
          </c:tx>
          <c:spPr>
            <a:solidFill>
              <a:schemeClr val="accent1"/>
            </a:solidFill>
            <a:ln>
              <a:noFill/>
            </a:ln>
            <a:effectLst/>
          </c:spPr>
          <c:invertIfNegative val="0"/>
          <c:cat>
            <c:strRef>
              <c:f>Sheet1!$C$4:$C$6</c:f>
              <c:strCache>
                <c:ptCount val="3"/>
                <c:pt idx="0">
                  <c:v>atezo</c:v>
                </c:pt>
                <c:pt idx="1">
                  <c:v>nivo </c:v>
                </c:pt>
                <c:pt idx="2">
                  <c:v>pembro </c:v>
                </c:pt>
              </c:strCache>
            </c:strRef>
          </c:cat>
          <c:val>
            <c:numRef>
              <c:f>Sheet1!$D$4:$D$6</c:f>
              <c:numCache>
                <c:formatCode>General</c:formatCode>
                <c:ptCount val="3"/>
                <c:pt idx="0">
                  <c:v>13</c:v>
                </c:pt>
                <c:pt idx="1">
                  <c:v>19</c:v>
                </c:pt>
                <c:pt idx="2">
                  <c:v>16</c:v>
                </c:pt>
              </c:numCache>
            </c:numRef>
          </c:val>
          <c:extLst>
            <c:ext xmlns:c16="http://schemas.microsoft.com/office/drawing/2014/chart" uri="{C3380CC4-5D6E-409C-BE32-E72D297353CC}">
              <c16:uniqueId val="{00000000-8388-4975-B158-EB491C80F928}"/>
            </c:ext>
          </c:extLst>
        </c:ser>
        <c:ser>
          <c:idx val="1"/>
          <c:order val="1"/>
          <c:tx>
            <c:strRef>
              <c:f>Sheet1!$E$3</c:f>
              <c:strCache>
                <c:ptCount val="1"/>
                <c:pt idx="0">
                  <c:v>cisplatin</c:v>
                </c:pt>
              </c:strCache>
            </c:strRef>
          </c:tx>
          <c:spPr>
            <a:solidFill>
              <a:schemeClr val="bg1">
                <a:lumMod val="75000"/>
              </a:schemeClr>
            </a:solidFill>
            <a:ln>
              <a:noFill/>
            </a:ln>
            <a:effectLst/>
          </c:spPr>
          <c:invertIfNegative val="0"/>
          <c:cat>
            <c:strRef>
              <c:f>Sheet1!$C$4:$C$6</c:f>
              <c:strCache>
                <c:ptCount val="3"/>
                <c:pt idx="0">
                  <c:v>atezo</c:v>
                </c:pt>
                <c:pt idx="1">
                  <c:v>nivo </c:v>
                </c:pt>
                <c:pt idx="2">
                  <c:v>pembro </c:v>
                </c:pt>
              </c:strCache>
            </c:strRef>
          </c:cat>
          <c:val>
            <c:numRef>
              <c:f>Sheet1!$E$4:$E$6</c:f>
              <c:numCache>
                <c:formatCode>General</c:formatCode>
                <c:ptCount val="3"/>
                <c:pt idx="0">
                  <c:v>22</c:v>
                </c:pt>
                <c:pt idx="1">
                  <c:v>22</c:v>
                </c:pt>
                <c:pt idx="2">
                  <c:v>20</c:v>
                </c:pt>
              </c:numCache>
            </c:numRef>
          </c:val>
          <c:extLst>
            <c:ext xmlns:c16="http://schemas.microsoft.com/office/drawing/2014/chart" uri="{C3380CC4-5D6E-409C-BE32-E72D297353CC}">
              <c16:uniqueId val="{00000001-8388-4975-B158-EB491C80F928}"/>
            </c:ext>
          </c:extLst>
        </c:ser>
        <c:dLbls>
          <c:showLegendKey val="0"/>
          <c:showVal val="0"/>
          <c:showCatName val="0"/>
          <c:showSerName val="0"/>
          <c:showPercent val="0"/>
          <c:showBubbleSize val="0"/>
        </c:dLbls>
        <c:gapWidth val="219"/>
        <c:overlap val="-27"/>
        <c:axId val="259582367"/>
        <c:axId val="190078063"/>
      </c:barChart>
      <c:catAx>
        <c:axId val="25958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078063"/>
        <c:crosses val="autoZero"/>
        <c:auto val="1"/>
        <c:lblAlgn val="ctr"/>
        <c:lblOffset val="100"/>
        <c:noMultiLvlLbl val="0"/>
      </c:catAx>
      <c:valAx>
        <c:axId val="1900780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582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2229C-14DD-48AD-8A82-0624B68B6CE8}"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A2B26-EF7D-4028-BD26-B508C3EE9EAF}" type="slidenum">
              <a:rPr lang="en-GB" smtClean="0"/>
              <a:t>‹#›</a:t>
            </a:fld>
            <a:endParaRPr lang="en-GB"/>
          </a:p>
        </p:txBody>
      </p:sp>
    </p:spTree>
    <p:extLst>
      <p:ext uri="{BB962C8B-B14F-4D97-AF65-F5344CB8AC3E}">
        <p14:creationId xmlns:p14="http://schemas.microsoft.com/office/powerpoint/2010/main" val="155902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defRPr/>
            </a:pPr>
            <a:fld id="{1BA61DEE-F196-4ABE-A824-DE1201905644}" type="slidenum">
              <a:rPr lang="en-GB">
                <a:solidFill>
                  <a:srgbClr val="000000"/>
                </a:solidFill>
                <a:latin typeface="Arial" charset="0"/>
                <a:cs typeface="Arial" charset="0"/>
              </a:rPr>
              <a:pPr defTabSz="942289" fontAlgn="base">
                <a:spcBef>
                  <a:spcPct val="0"/>
                </a:spcBef>
                <a:spcAft>
                  <a:spcPct val="0"/>
                </a:spcAft>
                <a:defRPr/>
              </a:pPr>
              <a:t>2</a:t>
            </a:fld>
            <a:endParaRPr lang="en-GB">
              <a:solidFill>
                <a:srgbClr val="000000"/>
              </a:solidFill>
              <a:latin typeface="Arial" charset="0"/>
              <a:cs typeface="Arial" charset="0"/>
            </a:endParaRPr>
          </a:p>
        </p:txBody>
      </p:sp>
    </p:spTree>
    <p:extLst>
      <p:ext uri="{BB962C8B-B14F-4D97-AF65-F5344CB8AC3E}">
        <p14:creationId xmlns:p14="http://schemas.microsoft.com/office/powerpoint/2010/main" val="174099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                              </a:t>
            </a:r>
            <a:endParaRPr lang="en-US" sz="1200" strike="sngStrike" dirty="0">
              <a:solidFill>
                <a:srgbClr val="FF0000"/>
              </a:solidFill>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029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4008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a god in Norse mythology. </a:t>
            </a:r>
            <a:endParaRPr lang="en-GB" dirty="0"/>
          </a:p>
        </p:txBody>
      </p:sp>
      <p:sp>
        <p:nvSpPr>
          <p:cNvPr id="4" name="Slide Number Placeholder 3"/>
          <p:cNvSpPr>
            <a:spLocks noGrp="1"/>
          </p:cNvSpPr>
          <p:nvPr>
            <p:ph type="sldNum" sz="quarter" idx="5"/>
          </p:nvPr>
        </p:nvSpPr>
        <p:spPr/>
        <p:txBody>
          <a:bodyPr/>
          <a:lstStyle/>
          <a:p>
            <a:fld id="{3B5F6F73-ABE5-D949-AB2D-19602BBA9A78}" type="slidenum">
              <a:rPr lang="en-US" smtClean="0"/>
              <a:t>25</a:t>
            </a:fld>
            <a:endParaRPr lang="en-US"/>
          </a:p>
        </p:txBody>
      </p:sp>
    </p:spTree>
    <p:extLst>
      <p:ext uri="{BB962C8B-B14F-4D97-AF65-F5344CB8AC3E}">
        <p14:creationId xmlns:p14="http://schemas.microsoft.com/office/powerpoint/2010/main" val="194671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A61DEE-F196-4ABE-A824-DE1201905644}" type="slidenum">
              <a:rPr lang="en-GB" smtClean="0"/>
              <a:pPr>
                <a:defRPr/>
              </a:pPr>
              <a:t>4</a:t>
            </a:fld>
            <a:endParaRPr lang="en-GB" dirty="0"/>
          </a:p>
        </p:txBody>
      </p:sp>
    </p:spTree>
    <p:extLst>
      <p:ext uri="{BB962C8B-B14F-4D97-AF65-F5344CB8AC3E}">
        <p14:creationId xmlns:p14="http://schemas.microsoft.com/office/powerpoint/2010/main" val="156012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7912"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0E7FA-1659-4724-B04D-9C5482A4424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7033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5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2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55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30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54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622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FF69-772F-B044-5EAF-21430928B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7C13C8-8B4C-E509-9F56-E5B07534B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BD26E4-711E-0B1B-4B1E-E426CF3CECBB}"/>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80C44600-508A-8F80-1E1D-C2398749C6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32A561-5D15-3CE9-D3BB-BD666F890EF1}"/>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76530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C26B5-C8B1-EC25-B248-D877DF6C74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D902B5-55A1-3D3D-B990-36623ECD76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E1DEC8-069A-7C09-8E7B-A62561EDBFC6}"/>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7A48E6C6-B996-7B8B-D3A4-9B023FB28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22763C-EAB9-8CE8-59FA-CF9C13361EFA}"/>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3011889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F667E-AA40-6B18-AF9E-5428DA76CE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668142-2709-E751-B32B-D9B0B9FE2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582B8C-9B56-7D27-ECB2-048186DE6367}"/>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64C1405A-32E0-31C2-BD9E-D4E88F77D3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AB89D-7A3F-9166-E84A-C5A6099EC90B}"/>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05913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a:t>Click to add affiliations</a:t>
            </a:r>
          </a:p>
        </p:txBody>
      </p:sp>
    </p:spTree>
    <p:custDataLst>
      <p:tags r:id="rId1"/>
    </p:custDataLst>
    <p:extLst>
      <p:ext uri="{BB962C8B-B14F-4D97-AF65-F5344CB8AC3E}">
        <p14:creationId xmlns:p14="http://schemas.microsoft.com/office/powerpoint/2010/main" val="46769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a:solidFill>
                  <a:srgbClr val="433F3F"/>
                </a:solidFill>
              </a:rPr>
              <a:t>CheckMate 901</a:t>
            </a:r>
          </a:p>
        </p:txBody>
      </p:sp>
    </p:spTree>
    <p:extLst>
      <p:ext uri="{BB962C8B-B14F-4D97-AF65-F5344CB8AC3E}">
        <p14:creationId xmlns:p14="http://schemas.microsoft.com/office/powerpoint/2010/main" val="2468996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29874319"/>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6" name="Title 8"/>
          <p:cNvSpPr>
            <a:spLocks noGrp="1"/>
          </p:cNvSpPr>
          <p:nvPr>
            <p:ph type="title" hasCustomPrompt="1"/>
          </p:nvPr>
        </p:nvSpPr>
        <p:spPr>
          <a:xfrm>
            <a:off x="316086"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762987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379267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15311" y="3573518"/>
            <a:ext cx="11589407" cy="2552647"/>
          </a:xfrm>
          <a:prstGeom prst="rect">
            <a:avLst/>
          </a:prstGeom>
        </p:spPr>
        <p:txBody>
          <a:bodyPr vert="horz" lIns="91440" tIns="45720" rIns="91440" bIns="45720" rtlCol="0">
            <a:normAutofit/>
          </a:bodyPr>
          <a:lstStyle>
            <a:lvl1pPr marL="0" indent="0" algn="ctr">
              <a:buNone/>
              <a:defRPr b="1" baseline="0"/>
            </a:lvl1pPr>
          </a:lstStyle>
          <a:p>
            <a:pPr lvl="0"/>
            <a:r>
              <a:rPr lang="en-GB" dirty="0"/>
              <a:t>Click to edit sub-heading style</a:t>
            </a:r>
            <a:endParaRPr lang="en-US" dirty="0"/>
          </a:p>
        </p:txBody>
      </p:sp>
      <p:sp>
        <p:nvSpPr>
          <p:cNvPr id="3" name="Title 2"/>
          <p:cNvSpPr>
            <a:spLocks noGrp="1"/>
          </p:cNvSpPr>
          <p:nvPr>
            <p:ph type="title"/>
          </p:nvPr>
        </p:nvSpPr>
        <p:spPr>
          <a:xfrm>
            <a:off x="315311" y="2391781"/>
            <a:ext cx="11589407" cy="1037219"/>
          </a:xfrm>
        </p:spPr>
        <p:txBody>
          <a:bodyPr anchor="b"/>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1065934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2844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90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A7B2-BC34-26EF-FAA4-45D717F124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219C38-A9B0-3025-28DE-DA4838317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846C6-FF88-CE5A-3DB4-577F056E43BF}"/>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F4E9ED49-4A9D-C707-2326-99E368982A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381E9-13CF-1F4F-881A-170A3A0C8D05}"/>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2487765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689881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36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606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9048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213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55819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7346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8" y="1"/>
            <a:ext cx="10515600"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015709" y="6271708"/>
            <a:ext cx="2743200" cy="537773"/>
          </a:xfrm>
        </p:spPr>
        <p:txBody>
          <a:bodyPr anchor="b">
            <a:normAutofit/>
          </a:bodyPr>
          <a:lstStyle>
            <a:lvl1pPr marL="0" indent="0" algn="r">
              <a:buNone/>
              <a:defRPr sz="1000"/>
            </a:lvl1pPr>
            <a:lvl5pPr marL="1828800" indent="0">
              <a:buNone/>
              <a:defRPr/>
            </a:lvl5pPr>
          </a:lstStyle>
          <a:p>
            <a:pPr lvl="0"/>
            <a:r>
              <a:rPr lang="en-US" dirty="0"/>
              <a:t>Edit Master text styles</a:t>
            </a:r>
          </a:p>
        </p:txBody>
      </p:sp>
      <p:sp>
        <p:nvSpPr>
          <p:cNvPr id="10" name="Text Placeholder 7"/>
          <p:cNvSpPr>
            <a:spLocks noGrp="1"/>
          </p:cNvSpPr>
          <p:nvPr>
            <p:ph type="body" sz="quarter" idx="15"/>
          </p:nvPr>
        </p:nvSpPr>
        <p:spPr>
          <a:xfrm>
            <a:off x="467733" y="6271708"/>
            <a:ext cx="2743200" cy="537773"/>
          </a:xfrm>
        </p:spPr>
        <p:txBody>
          <a:bodyPr anchor="b">
            <a:normAutofit/>
          </a:bodyPr>
          <a:lstStyle>
            <a:lvl1pPr marL="0" indent="0" algn="l">
              <a:buNone/>
              <a:defRPr sz="1000"/>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004256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56">
          <p15:clr>
            <a:srgbClr val="FBAE40"/>
          </p15:clr>
        </p15:guide>
        <p15:guide id="4" orient="horz" pos="960">
          <p15:clr>
            <a:srgbClr val="FBAE40"/>
          </p15:clr>
        </p15:guide>
        <p15:guide id="5" pos="264">
          <p15:clr>
            <a:srgbClr val="FBAE40"/>
          </p15:clr>
        </p15:guide>
        <p15:guide id="6" pos="69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lvl1pPr>
              <a:defRPr b="0" i="0">
                <a:latin typeface="Calibri" panose="020F0502020204030204" pitchFamily="34" charset="0"/>
              </a:defRPr>
            </a:lvl1pPr>
          </a:lstStyle>
          <a:p>
            <a:endParaRPr lang="en-US" dirty="0">
              <a:solidFill>
                <a:srgbClr val="000000"/>
              </a:solidFill>
            </a:endParaRPr>
          </a:p>
        </p:txBody>
      </p:sp>
    </p:spTree>
    <p:extLst>
      <p:ext uri="{BB962C8B-B14F-4D97-AF65-F5344CB8AC3E}">
        <p14:creationId xmlns:p14="http://schemas.microsoft.com/office/powerpoint/2010/main" val="79334617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2021862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3410-0A4B-9BEC-E8D0-D892265F1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0D207F-BF10-EDA7-96D5-A90BD3374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857732-4910-A792-2747-326CC94CD6F6}"/>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6A0CA56C-E509-D0C4-D583-0F430CD46A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7073E-5191-CAB2-E425-37FCF2384BA4}"/>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339300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0" baseline="0">
                <a:solidFill>
                  <a:schemeClr val="accent4"/>
                </a:solidFill>
                <a:latin typeface="Calibri" panose="020F0502020204030204" pitchFamily="34" charset="0"/>
                <a:cs typeface="Calibri" panose="020F0502020204030204"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770344"/>
            <a:ext cx="10443633" cy="436798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3" name="Footer Placeholder 2">
            <a:extLst>
              <a:ext uri="{FF2B5EF4-FFF2-40B4-BE49-F238E27FC236}">
                <a16:creationId xmlns:a16="http://schemas.microsoft.com/office/drawing/2014/main" id="{8685FB5B-7D97-A948-AA3E-72F94D943D6F}"/>
              </a:ext>
            </a:extLst>
          </p:cNvPr>
          <p:cNvSpPr>
            <a:spLocks noGrp="1"/>
          </p:cNvSpPr>
          <p:nvPr>
            <p:ph type="ftr" sz="quarter" idx="14"/>
          </p:nvPr>
        </p:nvSpPr>
        <p:spPr/>
        <p:txBody>
          <a:bodyPr/>
          <a:lstStyle>
            <a:lvl1pPr>
              <a:defRPr b="0" i="0">
                <a:latin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2C35E29-91C1-2849-8161-ED515F2CC565}"/>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3FA443FF-3B28-3843-A944-F347B25657B5}"/>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b="0" i="0">
                <a:solidFill>
                  <a:schemeClr val="tx1">
                    <a:tint val="75000"/>
                  </a:schemeClr>
                </a:solidFill>
                <a:latin typeface="Calibri" panose="020F0502020204030204" pitchFamily="34" charset="0"/>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403409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2" y="552129"/>
            <a:ext cx="10706452" cy="553999"/>
          </a:xfrm>
        </p:spPr>
        <p:txBody>
          <a:bodyPr anchor="b">
            <a:noAutofit/>
          </a:bodyPr>
          <a:lstStyle>
            <a:lvl1pPr>
              <a:defRPr sz="2800" cap="all" baseline="0"/>
            </a:lvl1pPr>
          </a:lstStyle>
          <a:p>
            <a:r>
              <a:rPr lang="en-US" dirty="0"/>
              <a:t>Click to edit Master title style</a:t>
            </a:r>
          </a:p>
        </p:txBody>
      </p:sp>
      <p:sp>
        <p:nvSpPr>
          <p:cNvPr id="13" name="Text Placeholder 6"/>
          <p:cNvSpPr>
            <a:spLocks noGrp="1"/>
          </p:cNvSpPr>
          <p:nvPr>
            <p:ph type="body" sz="quarter" idx="12"/>
          </p:nvPr>
        </p:nvSpPr>
        <p:spPr>
          <a:xfrm>
            <a:off x="720000" y="1366345"/>
            <a:ext cx="10742400" cy="4766827"/>
          </a:xfrm>
        </p:spPr>
        <p:txBody>
          <a:bodyPr>
            <a:noAutofit/>
          </a:bodyPr>
          <a:lstStyle>
            <a:lvl1pPr marL="0" indent="0">
              <a:buNone/>
              <a:defRPr sz="1600" baseline="0"/>
            </a:lvl1pPr>
          </a:lstStyle>
          <a:p>
            <a:pPr lvl="0"/>
            <a:r>
              <a:rPr lang="en-US" dirty="0"/>
              <a:t>Click to edit Master text styles</a:t>
            </a:r>
          </a:p>
        </p:txBody>
      </p:sp>
      <p:sp>
        <p:nvSpPr>
          <p:cNvPr id="8" name="Text Placeholder 6">
            <a:extLst>
              <a:ext uri="{FF2B5EF4-FFF2-40B4-BE49-F238E27FC236}">
                <a16:creationId xmlns:a16="http://schemas.microsoft.com/office/drawing/2014/main" id="{4A49127F-7CCE-43C3-B3BB-B6FF80287B75}"/>
              </a:ext>
            </a:extLst>
          </p:cNvPr>
          <p:cNvSpPr>
            <a:spLocks noGrp="1"/>
          </p:cNvSpPr>
          <p:nvPr>
            <p:ph type="body" sz="quarter" idx="14" hasCustomPrompt="1"/>
          </p:nvPr>
        </p:nvSpPr>
        <p:spPr>
          <a:xfrm>
            <a:off x="3005960" y="6390297"/>
            <a:ext cx="8420493" cy="227999"/>
          </a:xfrm>
        </p:spPr>
        <p:txBody>
          <a:bodyPr anchor="b">
            <a:noAutofit/>
          </a:bodyPr>
          <a:lstStyle>
            <a:lvl1pPr marL="0" indent="0" algn="r">
              <a:buNone/>
              <a:defRPr sz="800" baseline="0"/>
            </a:lvl1pPr>
          </a:lstStyle>
          <a:p>
            <a:pPr lvl="0"/>
            <a:r>
              <a:rPr lang="en-US" dirty="0"/>
              <a:t>Refs abbreviations </a:t>
            </a:r>
            <a:r>
              <a:rPr lang="en-US" dirty="0" err="1"/>
              <a:t>etc</a:t>
            </a:r>
            <a:endParaRPr lang="en-US" dirty="0"/>
          </a:p>
        </p:txBody>
      </p:sp>
    </p:spTree>
    <p:extLst>
      <p:ext uri="{BB962C8B-B14F-4D97-AF65-F5344CB8AC3E}">
        <p14:creationId xmlns:p14="http://schemas.microsoft.com/office/powerpoint/2010/main" val="116256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lain 4:3 Title and Content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1"/>
              </a:spcBef>
              <a:defRPr>
                <a:latin typeface="Verdana" pitchFamily="34" charset="0"/>
              </a:defRPr>
            </a:lvl1pPr>
            <a:lvl2pPr>
              <a:spcBef>
                <a:spcPts val="600"/>
              </a:spcBef>
              <a:defRPr>
                <a:latin typeface="Verdana" pitchFamily="34" charset="0"/>
              </a:defRPr>
            </a:lvl2pPr>
            <a:lvl3pPr>
              <a:spcBef>
                <a:spcPts val="300"/>
              </a:spcBef>
              <a:defRPr>
                <a:latin typeface="Verdana" pitchFamily="34" charset="0"/>
              </a:defRPr>
            </a:lvl3pPr>
            <a:lvl4pPr>
              <a:spcBef>
                <a:spcPts val="200"/>
              </a:spcBef>
              <a:defRPr>
                <a:latin typeface="Verdana" pitchFamily="34" charset="0"/>
              </a:defRPr>
            </a:lvl4pPr>
            <a:lvl5pPr>
              <a:spcBef>
                <a:spcPts val="100"/>
              </a:spcBef>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rrowheads="1"/>
          </p:cNvSpPr>
          <p:nvPr>
            <p:ph type="sldNum" sz="quarter" idx="4"/>
          </p:nvPr>
        </p:nvSpPr>
        <p:spPr bwMode="gray">
          <a:xfrm>
            <a:off x="11446228" y="6482292"/>
            <a:ext cx="531283" cy="227179"/>
          </a:xfrm>
          <a:prstGeom prst="rect">
            <a:avLst/>
          </a:prstGeom>
          <a:ln/>
        </p:spPr>
        <p:txBody>
          <a:bodyPr vert="horz" wrap="square" lIns="91440" tIns="45720" rIns="91440" bIns="45720" numCol="1" anchor="t" anchorCtr="0" compatLnSpc="1">
            <a:prstTxWarp prst="textNoShape">
              <a:avLst/>
            </a:prstTxWarp>
          </a:bodyPr>
          <a:lstStyle>
            <a:lvl1pPr algn="r" eaLnBrk="0" hangingPunct="0">
              <a:defRPr sz="900">
                <a:solidFill>
                  <a:schemeClr val="bg1"/>
                </a:solidFill>
                <a:latin typeface="Verdana" pitchFamily="34" charset="0"/>
                <a:ea typeface="ＭＳ Ｐゴシック" pitchFamily="-105" charset="-128"/>
                <a:cs typeface="ＭＳ Ｐゴシック" pitchFamily="-105" charset="-128"/>
              </a:defRPr>
            </a:lvl1pPr>
          </a:lstStyle>
          <a:p>
            <a:pPr defTabSz="1219215">
              <a:defRPr/>
            </a:pPr>
            <a:fld id="{90F4EB35-EE5A-448A-9E19-B03AC0E4DE93}" type="slidenum">
              <a:rPr lang="en-US" b="0" smtClean="0">
                <a:solidFill>
                  <a:srgbClr val="FFFFFF"/>
                </a:solidFill>
              </a:rPr>
              <a:pPr defTabSz="1219215">
                <a:defRPr/>
              </a:pPr>
              <a:t>‹#›</a:t>
            </a:fld>
            <a:endParaRPr lang="en-US" b="0" dirty="0">
              <a:solidFill>
                <a:srgbClr val="FFFFFF"/>
              </a:solidFill>
            </a:endParaRPr>
          </a:p>
        </p:txBody>
      </p:sp>
    </p:spTree>
    <p:extLst>
      <p:ext uri="{BB962C8B-B14F-4D97-AF65-F5344CB8AC3E}">
        <p14:creationId xmlns:p14="http://schemas.microsoft.com/office/powerpoint/2010/main" val="5369871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365126"/>
            <a:ext cx="10972800" cy="636723"/>
          </a:xfrm>
        </p:spPr>
        <p:txBody>
          <a:bodyPr anchor="t"/>
          <a:lstStyle/>
          <a:p>
            <a:r>
              <a:rPr lang="en-US" dirty="0"/>
              <a:t>Click to edit Master title style</a:t>
            </a:r>
          </a:p>
        </p:txBody>
      </p:sp>
      <p:sp>
        <p:nvSpPr>
          <p:cNvPr id="8" name="Content Placeholder 7"/>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5"/>
          </p:nvPr>
        </p:nvSpPr>
        <p:spPr>
          <a:xfrm>
            <a:off x="3959671" y="6271847"/>
            <a:ext cx="5852160" cy="281354"/>
          </a:xfrm>
        </p:spPr>
        <p:txBody>
          <a:bodyPr lIns="0" tIns="0" rIns="0" bIns="0" anchor="b">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E2B3CA52-47E6-F24D-B9C9-06A83B5803C0}"/>
              </a:ext>
            </a:extLst>
          </p:cNvPr>
          <p:cNvSpPr>
            <a:spLocks noGrp="1"/>
          </p:cNvSpPr>
          <p:nvPr>
            <p:ph type="sldNum" sz="quarter" idx="16"/>
          </p:nvPr>
        </p:nvSpPr>
        <p:spPr/>
        <p:txBody>
          <a:bodyPr/>
          <a:lstStyle>
            <a:lvl1pPr>
              <a:defRPr b="0" i="0">
                <a:solidFill>
                  <a:schemeClr val="bg1"/>
                </a:solidFill>
                <a:latin typeface="Calibri" panose="020F0502020204030204" pitchFamily="34" charset="0"/>
              </a:defRPr>
            </a:lvl1pPr>
          </a:lstStyle>
          <a:p>
            <a:pPr>
              <a:defRPr/>
            </a:pPr>
            <a:fld id="{D60AF090-A2B5-9F4F-95BF-A5D748B5E517}" type="slidenum">
              <a:rPr lang="en-US" smtClean="0"/>
              <a:pPr>
                <a:defRPr/>
              </a:pPr>
              <a:t>‹#›</a:t>
            </a:fld>
            <a:endParaRPr lang="en-US" dirty="0"/>
          </a:p>
        </p:txBody>
      </p:sp>
    </p:spTree>
    <p:extLst>
      <p:ext uri="{BB962C8B-B14F-4D97-AF65-F5344CB8AC3E}">
        <p14:creationId xmlns:p14="http://schemas.microsoft.com/office/powerpoint/2010/main" val="1950556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060A28-1FBD-4244-A659-B3441F1A6A79}"/>
              </a:ext>
            </a:extLst>
          </p:cNvPr>
          <p:cNvSpPr/>
          <p:nvPr userDrawn="1"/>
        </p:nvSpPr>
        <p:spPr>
          <a:xfrm>
            <a:off x="0" y="1776413"/>
            <a:ext cx="12192000" cy="456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dirty="0">
              <a:solidFill>
                <a:prstClr val="white"/>
              </a:solidFill>
            </a:endParaRPr>
          </a:p>
        </p:txBody>
      </p:sp>
      <p:sp>
        <p:nvSpPr>
          <p:cNvPr id="7" name="Text Placeholder 4"/>
          <p:cNvSpPr>
            <a:spLocks noGrp="1"/>
          </p:cNvSpPr>
          <p:nvPr>
            <p:ph type="body" sz="quarter" idx="15"/>
          </p:nvPr>
        </p:nvSpPr>
        <p:spPr>
          <a:xfrm>
            <a:off x="3959671" y="6271847"/>
            <a:ext cx="5852160" cy="281354"/>
          </a:xfrm>
        </p:spPr>
        <p:txBody>
          <a:bodyPr lIns="0" tIns="0" rIns="0" bIns="0" anchor="b">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Click to edit Master text styles</a:t>
            </a:r>
          </a:p>
        </p:txBody>
      </p:sp>
      <p:sp>
        <p:nvSpPr>
          <p:cNvPr id="5" name="Text Placeholder 4"/>
          <p:cNvSpPr>
            <a:spLocks noGrp="1"/>
          </p:cNvSpPr>
          <p:nvPr>
            <p:ph type="body" sz="quarter" idx="16"/>
          </p:nvPr>
        </p:nvSpPr>
        <p:spPr>
          <a:xfrm>
            <a:off x="341273" y="5954780"/>
            <a:ext cx="11593513" cy="357188"/>
          </a:xfrm>
        </p:spPr>
        <p:txBody>
          <a:bodyPr lIns="0" tIns="0" rIns="0" bIns="0" anchor="b">
            <a:noAutofit/>
          </a:bodyPr>
          <a:lstStyle>
            <a:lvl1pPr marL="0" indent="0" algn="l">
              <a:lnSpc>
                <a:spcPts val="675"/>
              </a:lnSpc>
              <a:spcBef>
                <a:spcPts val="0"/>
              </a:spcBef>
              <a:buNone/>
              <a:defRPr sz="600">
                <a:solidFill>
                  <a:srgbClr val="1C315E"/>
                </a:solidFill>
              </a:defRPr>
            </a:lvl1pPr>
            <a:lvl5pPr>
              <a:defRPr/>
            </a:lvl5pPr>
          </a:lstStyle>
          <a:p>
            <a:pPr lvl="0"/>
            <a:r>
              <a:rPr lang="en-US"/>
              <a:t>Click to edit Master text styles</a:t>
            </a:r>
          </a:p>
        </p:txBody>
      </p:sp>
      <p:sp>
        <p:nvSpPr>
          <p:cNvPr id="6" name="Title 5"/>
          <p:cNvSpPr>
            <a:spLocks noGrp="1"/>
          </p:cNvSpPr>
          <p:nvPr>
            <p:ph type="title"/>
          </p:nvPr>
        </p:nvSpPr>
        <p:spPr>
          <a:xfrm>
            <a:off x="234564" y="365126"/>
            <a:ext cx="10972800" cy="604935"/>
          </a:xfrm>
        </p:spPr>
        <p:txBody>
          <a:bodyPr anchor="t"/>
          <a:lstStyle/>
          <a:p>
            <a:r>
              <a:rPr lang="en-US" dirty="0"/>
              <a:t>Click to edit Master title style</a:t>
            </a:r>
            <a:endParaRPr lang="en-GB" dirty="0"/>
          </a:p>
        </p:txBody>
      </p:sp>
      <p:sp>
        <p:nvSpPr>
          <p:cNvPr id="10" name="Text Placeholder 9"/>
          <p:cNvSpPr>
            <a:spLocks noGrp="1"/>
          </p:cNvSpPr>
          <p:nvPr>
            <p:ph type="body" sz="quarter" idx="17"/>
          </p:nvPr>
        </p:nvSpPr>
        <p:spPr>
          <a:xfrm>
            <a:off x="234247" y="1104902"/>
            <a:ext cx="10972799" cy="525117"/>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9" name="Slide Number Placeholder 3">
            <a:extLst>
              <a:ext uri="{FF2B5EF4-FFF2-40B4-BE49-F238E27FC236}">
                <a16:creationId xmlns:a16="http://schemas.microsoft.com/office/drawing/2014/main" id="{379B6331-C251-3746-8D25-79C1F59D75F8}"/>
              </a:ext>
            </a:extLst>
          </p:cNvPr>
          <p:cNvSpPr>
            <a:spLocks noGrp="1"/>
          </p:cNvSpPr>
          <p:nvPr>
            <p:ph type="sldNum" sz="quarter" idx="18"/>
          </p:nvPr>
        </p:nvSpPr>
        <p:spPr/>
        <p:txBody>
          <a:bodyPr/>
          <a:lstStyle>
            <a:lvl1pPr>
              <a:defRPr b="0" i="0">
                <a:latin typeface="Calibri" panose="020F0502020204030204" pitchFamily="34" charset="0"/>
              </a:defRPr>
            </a:lvl1pPr>
          </a:lstStyle>
          <a:p>
            <a:pPr>
              <a:defRPr/>
            </a:pPr>
            <a:fld id="{110DBE26-0334-EF48-AD24-10F13599FC07}" type="slidenum">
              <a:rPr lang="en-US" smtClean="0"/>
              <a:pPr>
                <a:defRPr/>
              </a:pPr>
              <a:t>‹#›</a:t>
            </a:fld>
            <a:endParaRPr lang="en-US"/>
          </a:p>
        </p:txBody>
      </p:sp>
    </p:spTree>
    <p:extLst>
      <p:ext uri="{BB962C8B-B14F-4D97-AF65-F5344CB8AC3E}">
        <p14:creationId xmlns:p14="http://schemas.microsoft.com/office/powerpoint/2010/main" val="13119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1490-541C-9C11-77B2-09F2FD143E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52EDD6-62F8-8AE3-2430-3D1120003E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568F4D-F568-CCC4-087D-A45CD9B06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036E1B-6B2E-FA90-C8A2-5B10E7691DEA}"/>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6" name="Footer Placeholder 5">
            <a:extLst>
              <a:ext uri="{FF2B5EF4-FFF2-40B4-BE49-F238E27FC236}">
                <a16:creationId xmlns:a16="http://schemas.microsoft.com/office/drawing/2014/main" id="{9F80157B-0B0B-8CEC-D374-26CEECF841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C19CDE-CF97-F40C-F4AD-E9A65730936E}"/>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02816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2E12-4B8D-FC0F-465B-E12606124E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2E009C-02ED-8168-5A7A-CDE72E125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8CBA36-D1FA-87DF-194E-A4E31BFD7C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F13AFA-3D73-7F8F-D145-0B4274461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F2C31-07E0-BC84-6FB7-12A2D57E5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B151F-81ED-B0CE-D241-E6B2AED7D458}"/>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8" name="Footer Placeholder 7">
            <a:extLst>
              <a:ext uri="{FF2B5EF4-FFF2-40B4-BE49-F238E27FC236}">
                <a16:creationId xmlns:a16="http://schemas.microsoft.com/office/drawing/2014/main" id="{71D245B6-558A-F588-C1AF-40A48357AA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BBD2F39-AC99-C2D0-A778-E75DBD641C3F}"/>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05769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CA80-59B2-AF50-29C8-05FFEBFFC9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04402B2-D2FD-7D34-BFB7-B8E2BC8E09CA}"/>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4" name="Footer Placeholder 3">
            <a:extLst>
              <a:ext uri="{FF2B5EF4-FFF2-40B4-BE49-F238E27FC236}">
                <a16:creationId xmlns:a16="http://schemas.microsoft.com/office/drawing/2014/main" id="{4D2CDA50-A89B-362B-FBCD-21E8BAF008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FB406B-3B9D-79BD-323D-556F5E8FCD30}"/>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302165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E7BF2B-1811-D8E1-C268-9002E4807702}"/>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3" name="Footer Placeholder 2">
            <a:extLst>
              <a:ext uri="{FF2B5EF4-FFF2-40B4-BE49-F238E27FC236}">
                <a16:creationId xmlns:a16="http://schemas.microsoft.com/office/drawing/2014/main" id="{95412654-6011-A27B-5D06-41D0ACFE8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B7973E-63B4-8202-19DD-A053B99D3C5B}"/>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252479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D2F2-917C-0EEF-36C0-A3AAD40D4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28B4DE-2950-0801-F083-5CEE1A4DD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1C90D1-2F32-90F9-6AEA-00C69FAF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43B58-5AC9-0F1F-B245-B0E98B4CDE92}"/>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6" name="Footer Placeholder 5">
            <a:extLst>
              <a:ext uri="{FF2B5EF4-FFF2-40B4-BE49-F238E27FC236}">
                <a16:creationId xmlns:a16="http://schemas.microsoft.com/office/drawing/2014/main" id="{84AA28E6-969D-BDCA-70E0-B79E049A7C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0DC20D-AB85-7DEC-194A-F4C8BA43F7AE}"/>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47498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361A-C5FE-3109-6A2C-9CB7176A5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6DB6F4-3697-2AFA-7F98-88E2FFE36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34D6FC-C645-53B4-C261-C73E2E9C2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BC836-4BF0-C268-6A8A-653E28339963}"/>
              </a:ext>
            </a:extLst>
          </p:cNvPr>
          <p:cNvSpPr>
            <a:spLocks noGrp="1"/>
          </p:cNvSpPr>
          <p:nvPr>
            <p:ph type="dt" sz="half" idx="10"/>
          </p:nvPr>
        </p:nvSpPr>
        <p:spPr/>
        <p:txBody>
          <a:bodyPr/>
          <a:lstStyle/>
          <a:p>
            <a:fld id="{1202B820-669E-457E-AE14-D2F66BF39EBF}" type="datetimeFigureOut">
              <a:rPr lang="en-GB" smtClean="0"/>
              <a:t>19/02/2024</a:t>
            </a:fld>
            <a:endParaRPr lang="en-GB"/>
          </a:p>
        </p:txBody>
      </p:sp>
      <p:sp>
        <p:nvSpPr>
          <p:cNvPr id="6" name="Footer Placeholder 5">
            <a:extLst>
              <a:ext uri="{FF2B5EF4-FFF2-40B4-BE49-F238E27FC236}">
                <a16:creationId xmlns:a16="http://schemas.microsoft.com/office/drawing/2014/main" id="{A0E92721-91CF-33F3-8AC3-620DB1E106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F7B615-4EF1-F38C-82A4-190BEA49C4E4}"/>
              </a:ext>
            </a:extLst>
          </p:cNvPr>
          <p:cNvSpPr>
            <a:spLocks noGrp="1"/>
          </p:cNvSpPr>
          <p:nvPr>
            <p:ph type="sldNum" sz="quarter" idx="12"/>
          </p:nvPr>
        </p:nvSpPr>
        <p:spPr/>
        <p:txBody>
          <a:bodyPr/>
          <a:lstStyle/>
          <a:p>
            <a:fld id="{9E174310-0B28-48D5-9615-83451FF8383B}" type="slidenum">
              <a:rPr lang="en-GB" smtClean="0"/>
              <a:t>‹#›</a:t>
            </a:fld>
            <a:endParaRPr lang="en-GB"/>
          </a:p>
        </p:txBody>
      </p:sp>
    </p:spTree>
    <p:extLst>
      <p:ext uri="{BB962C8B-B14F-4D97-AF65-F5344CB8AC3E}">
        <p14:creationId xmlns:p14="http://schemas.microsoft.com/office/powerpoint/2010/main" val="185925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F2CC4-C841-862C-6EB2-CE843BAE3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1B7099-A627-E701-EF91-716CF0B1C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62B3D-09C3-E958-856C-BCE179F6A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2B820-669E-457E-AE14-D2F66BF39EBF}" type="datetimeFigureOut">
              <a:rPr lang="en-GB" smtClean="0"/>
              <a:t>19/02/2024</a:t>
            </a:fld>
            <a:endParaRPr lang="en-GB"/>
          </a:p>
        </p:txBody>
      </p:sp>
      <p:sp>
        <p:nvSpPr>
          <p:cNvPr id="5" name="Footer Placeholder 4">
            <a:extLst>
              <a:ext uri="{FF2B5EF4-FFF2-40B4-BE49-F238E27FC236}">
                <a16:creationId xmlns:a16="http://schemas.microsoft.com/office/drawing/2014/main" id="{8F3932CD-C17B-9740-31EF-EB4232972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2BB129-83CB-07E5-6FBF-CC2681872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74310-0B28-48D5-9615-83451FF8383B}" type="slidenum">
              <a:rPr lang="en-GB" smtClean="0"/>
              <a:t>‹#›</a:t>
            </a:fld>
            <a:endParaRPr lang="en-GB"/>
          </a:p>
        </p:txBody>
      </p:sp>
    </p:spTree>
    <p:extLst>
      <p:ext uri="{BB962C8B-B14F-4D97-AF65-F5344CB8AC3E}">
        <p14:creationId xmlns:p14="http://schemas.microsoft.com/office/powerpoint/2010/main" val="3702608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6" r:id="rId14"/>
    <p:sldLayoutId id="2147483667" r:id="rId15"/>
    <p:sldLayoutId id="2147483670" r:id="rId16"/>
    <p:sldLayoutId id="21474836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9676875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tags" Target="../tags/tag1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wmf"/></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315311" y="2778527"/>
            <a:ext cx="11589407" cy="2552647"/>
          </a:xfrm>
        </p:spPr>
        <p:txBody>
          <a:bodyPr/>
          <a:lstStyle/>
          <a:p>
            <a:pPr>
              <a:spcAft>
                <a:spcPts val="0"/>
              </a:spcAft>
            </a:pPr>
            <a:r>
              <a:rPr lang="en-US" dirty="0"/>
              <a:t>Thomas Powles</a:t>
            </a:r>
          </a:p>
          <a:p>
            <a:r>
              <a:rPr lang="en-US" sz="1867" b="0" dirty="0"/>
              <a:t>Director of </a:t>
            </a:r>
            <a:r>
              <a:rPr lang="en-US" sz="1867" b="0" dirty="0" err="1"/>
              <a:t>Barts</a:t>
            </a:r>
            <a:r>
              <a:rPr lang="en-US" sz="1867" b="0" dirty="0"/>
              <a:t> Cancer Center. </a:t>
            </a:r>
            <a:br>
              <a:rPr lang="en-US" sz="1867" b="0" dirty="0"/>
            </a:br>
            <a:r>
              <a:rPr lang="en-US" sz="1867" b="0" dirty="0"/>
              <a:t>Professor of Urology Cancer, </a:t>
            </a:r>
            <a:r>
              <a:rPr lang="en-US" sz="1867" b="0" dirty="0" err="1"/>
              <a:t>Barts</a:t>
            </a:r>
            <a:r>
              <a:rPr lang="en-US" sz="1867" b="0" dirty="0"/>
              <a:t> Cancer Institute.</a:t>
            </a:r>
          </a:p>
        </p:txBody>
      </p:sp>
      <p:sp>
        <p:nvSpPr>
          <p:cNvPr id="2" name="Title 1"/>
          <p:cNvSpPr>
            <a:spLocks noGrp="1"/>
          </p:cNvSpPr>
          <p:nvPr>
            <p:ph type="title"/>
          </p:nvPr>
        </p:nvSpPr>
        <p:spPr>
          <a:xfrm>
            <a:off x="315310" y="989527"/>
            <a:ext cx="11589407" cy="1037219"/>
          </a:xfrm>
        </p:spPr>
        <p:txBody>
          <a:bodyPr>
            <a:noAutofit/>
          </a:bodyPr>
          <a:lstStyle/>
          <a:p>
            <a:r>
              <a:rPr lang="en-US" sz="3733" b="1">
                <a:solidFill>
                  <a:srgbClr val="0066FF"/>
                </a:solidFill>
              </a:rPr>
              <a:t>Improving </a:t>
            </a:r>
            <a:r>
              <a:rPr lang="en-US" sz="3733" b="1" dirty="0">
                <a:solidFill>
                  <a:srgbClr val="0066FF"/>
                </a:solidFill>
              </a:rPr>
              <a:t>outcomes in urothelial cancer </a:t>
            </a:r>
          </a:p>
        </p:txBody>
      </p:sp>
      <p:grpSp>
        <p:nvGrpSpPr>
          <p:cNvPr id="13" name="Group 12"/>
          <p:cNvGrpSpPr/>
          <p:nvPr/>
        </p:nvGrpSpPr>
        <p:grpSpPr>
          <a:xfrm>
            <a:off x="0" y="4282090"/>
            <a:ext cx="12192000" cy="2575911"/>
            <a:chOff x="49870" y="2821965"/>
            <a:chExt cx="9064799" cy="1915200"/>
          </a:xfrm>
        </p:grpSpPr>
        <p:pic>
          <p:nvPicPr>
            <p:cNvPr id="5" name="Picture 7" descr="th?id=H"/>
            <p:cNvPicPr>
              <a:picLocks noChangeAspect="1" noChangeArrowheads="1"/>
            </p:cNvPicPr>
            <p:nvPr/>
          </p:nvPicPr>
          <p:blipFill>
            <a:blip r:embed="rId2"/>
            <a:srcRect/>
            <a:stretch>
              <a:fillRect/>
            </a:stretch>
          </p:blipFill>
          <p:spPr bwMode="auto">
            <a:xfrm>
              <a:off x="2916238" y="2821965"/>
              <a:ext cx="1486779" cy="1915200"/>
            </a:xfrm>
            <a:prstGeom prst="rect">
              <a:avLst/>
            </a:prstGeom>
            <a:noFill/>
            <a:ln w="9525">
              <a:noFill/>
              <a:miter lim="800000"/>
              <a:headEnd/>
              <a:tailEnd/>
            </a:ln>
          </p:spPr>
        </p:pic>
        <p:pic>
          <p:nvPicPr>
            <p:cNvPr id="6" name="Picture 9" descr="th?id=H"/>
            <p:cNvPicPr>
              <a:picLocks noChangeAspect="1" noChangeArrowheads="1"/>
            </p:cNvPicPr>
            <p:nvPr/>
          </p:nvPicPr>
          <p:blipFill>
            <a:blip r:embed="rId3"/>
            <a:srcRect/>
            <a:stretch>
              <a:fillRect/>
            </a:stretch>
          </p:blipFill>
          <p:spPr bwMode="auto">
            <a:xfrm>
              <a:off x="49870" y="2821965"/>
              <a:ext cx="2865003" cy="1915200"/>
            </a:xfrm>
            <a:prstGeom prst="rect">
              <a:avLst/>
            </a:prstGeom>
            <a:noFill/>
            <a:ln w="9525">
              <a:noFill/>
              <a:miter lim="800000"/>
              <a:headEnd/>
              <a:tailEnd/>
            </a:ln>
          </p:spPr>
        </p:pic>
        <p:pic>
          <p:nvPicPr>
            <p:cNvPr id="7" name="Picture 11" descr="th?id=H"/>
            <p:cNvPicPr>
              <a:picLocks noChangeAspect="1" noChangeArrowheads="1"/>
            </p:cNvPicPr>
            <p:nvPr/>
          </p:nvPicPr>
          <p:blipFill>
            <a:blip r:embed="rId4"/>
            <a:srcRect/>
            <a:stretch>
              <a:fillRect/>
            </a:stretch>
          </p:blipFill>
          <p:spPr bwMode="auto">
            <a:xfrm>
              <a:off x="6570550" y="2821965"/>
              <a:ext cx="2544119" cy="1915200"/>
            </a:xfrm>
            <a:prstGeom prst="rect">
              <a:avLst/>
            </a:prstGeom>
            <a:noFill/>
            <a:ln w="9525">
              <a:noFill/>
              <a:miter lim="800000"/>
              <a:headEnd/>
              <a:tailEnd/>
            </a:ln>
          </p:spPr>
        </p:pic>
        <p:pic>
          <p:nvPicPr>
            <p:cNvPr id="8" name="Picture 13" descr="th?id=H"/>
            <p:cNvPicPr>
              <a:picLocks noChangeAspect="1" noChangeArrowheads="1"/>
            </p:cNvPicPr>
            <p:nvPr/>
          </p:nvPicPr>
          <p:blipFill>
            <a:blip r:embed="rId5"/>
            <a:srcRect/>
            <a:stretch>
              <a:fillRect/>
            </a:stretch>
          </p:blipFill>
          <p:spPr bwMode="auto">
            <a:xfrm>
              <a:off x="4356100" y="2821965"/>
              <a:ext cx="2214450" cy="1915200"/>
            </a:xfrm>
            <a:prstGeom prst="rect">
              <a:avLst/>
            </a:prstGeom>
            <a:noFill/>
            <a:ln w="9525">
              <a:noFill/>
              <a:miter lim="800000"/>
              <a:headEnd/>
              <a:tailEnd/>
            </a:ln>
          </p:spPr>
        </p:pic>
      </p:grpSp>
    </p:spTree>
    <p:extLst>
      <p:ext uri="{BB962C8B-B14F-4D97-AF65-F5344CB8AC3E}">
        <p14:creationId xmlns:p14="http://schemas.microsoft.com/office/powerpoint/2010/main" val="70821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DD7EA-1429-F5E2-E480-DB6B8D5C85B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232899" y="421241"/>
            <a:ext cx="9276620" cy="5979088"/>
          </a:xfrm>
          <a:prstGeom prst="rect">
            <a:avLst/>
          </a:prstGeom>
        </p:spPr>
      </p:pic>
      <p:sp>
        <p:nvSpPr>
          <p:cNvPr id="2" name="Title 1"/>
          <p:cNvSpPr>
            <a:spLocks noGrp="1"/>
          </p:cNvSpPr>
          <p:nvPr>
            <p:ph type="title"/>
          </p:nvPr>
        </p:nvSpPr>
        <p:spPr>
          <a:xfrm>
            <a:off x="838200" y="42173"/>
            <a:ext cx="10515600" cy="581079"/>
          </a:xfrm>
        </p:spPr>
        <p:txBody>
          <a:bodyPr>
            <a:normAutofit fontScale="90000"/>
          </a:bodyPr>
          <a:lstStyle/>
          <a:p>
            <a:r>
              <a:rPr lang="en-US" dirty="0">
                <a:solidFill>
                  <a:srgbClr val="433F3F"/>
                </a:solidFill>
              </a:rPr>
              <a:t>OS in subgroups</a:t>
            </a:r>
            <a:endParaRPr lang="en-US" baseline="30000" dirty="0">
              <a:solidFill>
                <a:srgbClr val="433F3F"/>
              </a:solidFill>
            </a:endParaRP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79950" y="6400329"/>
            <a:ext cx="11291124" cy="415498"/>
          </a:xfrm>
          <a:prstGeom prst="rect">
            <a:avLst/>
          </a:prstGeom>
          <a:noFill/>
        </p:spPr>
        <p:txBody>
          <a:bodyPr vert="horz" wrap="square" lIns="0" tIns="0" rIns="0" bIns="0" rtlCol="0" anchor="b" anchorCtr="0">
            <a:spAutoFit/>
          </a:bodyPr>
          <a:lstStyle/>
          <a:p>
            <a:pPr>
              <a:lnSpc>
                <a:spcPct val="90000"/>
              </a:lnSpc>
              <a:spcBef>
                <a:spcPts val="533"/>
              </a:spcBef>
              <a:defRPr/>
            </a:pPr>
            <a:r>
              <a:rPr lang="en-US" sz="1000" dirty="0">
                <a:solidFill>
                  <a:srgbClr val="433F3F"/>
                </a:solidFill>
                <a:latin typeface="Trebuchet MS" panose="020B0603020202020204" pitchFamily="34" charset="0"/>
                <a:cs typeface="Arial" panose="020B0604020202020204" pitchFamily="34" charset="0"/>
              </a:rPr>
              <a:t>All randomized patients. </a:t>
            </a:r>
            <a:r>
              <a:rPr lang="en-US" sz="1000" dirty="0">
                <a:latin typeface="Trebuchet MS" panose="020B0603020202020204" pitchFamily="34" charset="0"/>
                <a:cs typeface="Arial" panose="020B0604020202020204" pitchFamily="34" charset="0"/>
              </a:rPr>
              <a:t>HRs were not computed for subgroup categories (except for age, sex, race, and region) with &lt; 10 patients per treatment group. Categories without a meaningful estimate of the HR are not shown. Tumor PD-L1 expression level and presence/absence of liver metastases are per</a:t>
            </a:r>
            <a:r>
              <a:rPr lang="en-US" sz="1000" dirty="0">
                <a:solidFill>
                  <a:srgbClr val="433F3F"/>
                </a:solidFill>
                <a:latin typeface="Trebuchet MS" panose="020B0603020202020204" pitchFamily="34" charset="0"/>
                <a:cs typeface="Arial" panose="020B0604020202020204" pitchFamily="34" charset="0"/>
              </a:rPr>
              <a:t> interactive response technology. Previous systemic anticancer therapy refers to neoadjuvant/adjuvant treatments for patients undergoing radical resection or as part of a bladder-sparing approach in muscle-invasive bladder cancer.</a:t>
            </a:r>
          </a:p>
        </p:txBody>
      </p:sp>
    </p:spTree>
    <p:custDataLst>
      <p:tags r:id="rId1"/>
    </p:custDataLst>
    <p:extLst>
      <p:ext uri="{BB962C8B-B14F-4D97-AF65-F5344CB8AC3E}">
        <p14:creationId xmlns:p14="http://schemas.microsoft.com/office/powerpoint/2010/main" val="121942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EC4C7-51CA-9A0D-F278-5F4F24958696}"/>
              </a:ext>
            </a:extLst>
          </p:cNvPr>
          <p:cNvPicPr>
            <a:picLocks noChangeAspect="1"/>
          </p:cNvPicPr>
          <p:nvPr/>
        </p:nvPicPr>
        <p:blipFill>
          <a:blip r:embed="rId5"/>
          <a:stretch>
            <a:fillRect/>
          </a:stretch>
        </p:blipFill>
        <p:spPr>
          <a:xfrm>
            <a:off x="1429795" y="1243714"/>
            <a:ext cx="7733212" cy="4266079"/>
          </a:xfrm>
          <a:prstGeom prst="rect">
            <a:avLst/>
          </a:prstGeom>
        </p:spPr>
      </p:pic>
      <p:sp>
        <p:nvSpPr>
          <p:cNvPr id="2" name="Title 1"/>
          <p:cNvSpPr>
            <a:spLocks noGrp="1"/>
          </p:cNvSpPr>
          <p:nvPr>
            <p:ph type="title"/>
          </p:nvPr>
        </p:nvSpPr>
        <p:spPr>
          <a:xfrm>
            <a:off x="838200" y="27784"/>
            <a:ext cx="10515600" cy="1325563"/>
          </a:xfrm>
        </p:spPr>
        <p:txBody>
          <a:bodyPr/>
          <a:lstStyle/>
          <a:p>
            <a:r>
              <a:rPr lang="en-US" dirty="0">
                <a:solidFill>
                  <a:srgbClr val="433F3F"/>
                </a:solidFill>
              </a:rPr>
              <a:t>PFS per BICR (primary endpoint)</a:t>
            </a:r>
            <a:endParaRPr lang="en-US" baseline="30000" dirty="0">
              <a:solidFill>
                <a:srgbClr val="433F3F"/>
              </a:solidFill>
            </a:endParaRPr>
          </a:p>
        </p:txBody>
      </p:sp>
      <p:sp>
        <p:nvSpPr>
          <p:cNvPr id="3" name="TextBox 2">
            <a:extLst>
              <a:ext uri="{FF2B5EF4-FFF2-40B4-BE49-F238E27FC236}">
                <a16:creationId xmlns:a16="http://schemas.microsoft.com/office/drawing/2014/main" id="{D7CCEC71-22F8-A7D2-FCDF-ADCAB28AE812}"/>
              </a:ext>
            </a:extLst>
          </p:cNvPr>
          <p:cNvSpPr txBox="1"/>
          <p:nvPr>
            <p:custDataLst>
              <p:tags r:id="rId2"/>
            </p:custDataLst>
          </p:nvPr>
        </p:nvSpPr>
        <p:spPr>
          <a:xfrm>
            <a:off x="379950" y="5808452"/>
            <a:ext cx="11432098" cy="830997"/>
          </a:xfrm>
          <a:prstGeom prst="rect">
            <a:avLst/>
          </a:prstGeom>
          <a:noFill/>
        </p:spPr>
        <p:txBody>
          <a:bodyPr vert="horz" wrap="square" lIns="0" tIns="0" rIns="0" bIns="0" rtlCol="0" anchor="b" anchorCtr="0">
            <a:spAutoFit/>
          </a:bodyPr>
          <a:lstStyle/>
          <a:p>
            <a:pPr>
              <a:lnSpc>
                <a:spcPct val="90000"/>
              </a:lnSpc>
              <a:spcBef>
                <a:spcPts val="533"/>
              </a:spcBef>
              <a:defRPr/>
            </a:pPr>
            <a:r>
              <a:rPr lang="en-US" sz="1000" dirty="0">
                <a:solidFill>
                  <a:srgbClr val="433F3F"/>
                </a:solidFill>
                <a:latin typeface="Trebuchet MS"/>
                <a:cs typeface="Arial"/>
              </a:rPr>
              <a:t>Median (range) study follow-up was 33.6 (7.4–62.4) months. PFS was estimated in all randomized patients and defined as the time from date of randomization to date of first documented disease progression (per BICR assessments using RECIST v1.1) or death due to any cause, whichever occurred first. Patients who died without reported progression were considered to have progressed on the date of death. Patients who did not progress or die were censored on the last evaluable tumor assessment date. Patients without on-study tumor assessments who did not die were censored on the date of randomization. </a:t>
            </a:r>
            <a:r>
              <a:rPr lang="en-US" sz="1000" b="1" dirty="0">
                <a:solidFill>
                  <a:srgbClr val="433F3F"/>
                </a:solidFill>
                <a:latin typeface="Trebuchet MS"/>
                <a:cs typeface="Arial"/>
              </a:rPr>
              <a:t>Patients who started any subsequent anticancer therapy without prior reported progression were censored at the last evaluable tumor assessment before initiation of subsequent anticancer therapy.</a:t>
            </a:r>
            <a:br>
              <a:rPr lang="en-US" sz="1000" dirty="0">
                <a:solidFill>
                  <a:srgbClr val="433F3F"/>
                </a:solidFill>
                <a:latin typeface="Trebuchet MS"/>
                <a:cs typeface="Arial"/>
              </a:rPr>
            </a:br>
            <a:r>
              <a:rPr lang="en-US" sz="1000" dirty="0">
                <a:solidFill>
                  <a:srgbClr val="433F3F"/>
                </a:solidFill>
                <a:latin typeface="Trebuchet MS"/>
                <a:cs typeface="Arial"/>
              </a:rPr>
              <a:t>RECIST, Response Evaluation Criteria in Solid Tumors.</a:t>
            </a:r>
            <a:endParaRPr lang="en-US" sz="1000" dirty="0">
              <a:solidFill>
                <a:srgbClr val="433F3F"/>
              </a:solidFill>
              <a:latin typeface="Trebuchet MS" panose="020B0603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D3B1F2D9-6779-F35B-A7BC-B5B60C76C883}"/>
              </a:ext>
            </a:extLst>
          </p:cNvPr>
          <p:cNvGraphicFramePr>
            <a:graphicFrameLocks noGrp="1"/>
          </p:cNvGraphicFramePr>
          <p:nvPr/>
        </p:nvGraphicFramePr>
        <p:xfrm>
          <a:off x="7990736" y="1836871"/>
          <a:ext cx="3816000" cy="1463040"/>
        </p:xfrm>
        <a:graphic>
          <a:graphicData uri="http://schemas.openxmlformats.org/drawingml/2006/table">
            <a:tbl>
              <a:tblPr>
                <a:tableStyleId>{9D7B26C5-4107-4FEC-AEDC-1716B250A1EF}</a:tableStyleId>
              </a:tblPr>
              <a:tblGrid>
                <a:gridCol w="936000">
                  <a:extLst>
                    <a:ext uri="{9D8B030D-6E8A-4147-A177-3AD203B41FA5}">
                      <a16:colId xmlns:a16="http://schemas.microsoft.com/office/drawing/2014/main" val="20000"/>
                    </a:ext>
                  </a:extLst>
                </a:gridCol>
                <a:gridCol w="1368000">
                  <a:extLst>
                    <a:ext uri="{9D8B030D-6E8A-4147-A177-3AD203B41FA5}">
                      <a16:colId xmlns:a16="http://schemas.microsoft.com/office/drawing/2014/main" val="186678905"/>
                    </a:ext>
                  </a:extLst>
                </a:gridCol>
                <a:gridCol w="1512000">
                  <a:extLst>
                    <a:ext uri="{9D8B030D-6E8A-4147-A177-3AD203B41FA5}">
                      <a16:colId xmlns:a16="http://schemas.microsoft.com/office/drawing/2014/main" val="20001"/>
                    </a:ext>
                  </a:extLst>
                </a:gridCol>
              </a:tblGrid>
              <a:tr h="314325">
                <a:tc>
                  <a:txBody>
                    <a:bodyPr/>
                    <a:lstStyle/>
                    <a:p>
                      <a:pPr algn="l"/>
                      <a:r>
                        <a:rPr lang="en-GB" sz="1200" b="1">
                          <a:latin typeface="+mn-lt"/>
                          <a:cs typeface="Arial" panose="020B0604020202020204" pitchFamily="34" charset="0"/>
                        </a:rPr>
                        <a:t>Treatment</a:t>
                      </a:r>
                      <a:endParaRPr lang="en-US" sz="1200" b="1">
                        <a:latin typeface="+mn-lt"/>
                        <a:cs typeface="Arial" panose="020B0604020202020204"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latin typeface="+mn-lt"/>
                          <a:cs typeface="Arial" panose="020B0604020202020204" pitchFamily="34" charset="0"/>
                        </a:rPr>
                        <a:t>Events/patients</a:t>
                      </a:r>
                      <a:endParaRPr lang="en-US" baseline="30000"/>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latin typeface="+mn-lt"/>
                          <a:cs typeface="Arial" panose="020B0604020202020204" pitchFamily="34" charset="0"/>
                        </a:rPr>
                        <a:t>Median PFS (95% CI), months</a:t>
                      </a:r>
                      <a:endParaRPr lang="en-US" sz="1400" b="1" dirty="0">
                        <a:latin typeface="Arial" panose="020B0604020202020204" pitchFamily="34" charset="0"/>
                        <a:cs typeface="Arial" panose="020B0604020202020204" pitchFamily="34" charset="0"/>
                      </a:endParaRPr>
                    </a:p>
                  </a:txBody>
                  <a:tcPr marL="9144" marR="9144"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8595">
                <a:tc>
                  <a:txBody>
                    <a:bodyPr/>
                    <a:lstStyle/>
                    <a:p>
                      <a:pPr lvl="0" algn="l"/>
                      <a:r>
                        <a:rPr lang="en-US" sz="1200" b="1">
                          <a:solidFill>
                            <a:srgbClr val="009FBA"/>
                          </a:solidFill>
                          <a:latin typeface="+mn-lt"/>
                          <a:cs typeface="Arial" panose="020B0604020202020204" pitchFamily="34" charset="0"/>
                        </a:rPr>
                        <a:t>NIVO+GC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1200" b="1">
                          <a:solidFill>
                            <a:srgbClr val="009FBA"/>
                          </a:solidFill>
                          <a:latin typeface="+mn-lt"/>
                          <a:cs typeface="Arial" panose="020B0604020202020204" pitchFamily="34" charset="0"/>
                        </a:rPr>
                        <a:t>211/304</a:t>
                      </a:r>
                      <a:endParaRPr lang="en-US" sz="1200" b="1">
                        <a:solidFill>
                          <a:srgbClr val="009FBA"/>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200" b="1">
                          <a:solidFill>
                            <a:srgbClr val="009FBA"/>
                          </a:solidFill>
                          <a:latin typeface="+mn-lt"/>
                          <a:cs typeface="Arial" panose="020B0604020202020204" pitchFamily="34" charset="0"/>
                        </a:rPr>
                        <a:t>7.9 (7.6-9.5)</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8595">
                <a:tc>
                  <a:txBody>
                    <a:bodyPr/>
                    <a:lstStyle/>
                    <a:p>
                      <a:pPr algn="l"/>
                      <a:r>
                        <a:rPr lang="en-US" sz="1200" b="1">
                          <a:solidFill>
                            <a:srgbClr val="595454"/>
                          </a:solidFill>
                          <a:latin typeface="+mn-lt"/>
                          <a:cs typeface="Arial" panose="020B0604020202020204" pitchFamily="34" charset="0"/>
                        </a:rPr>
                        <a:t>GC</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solidFill>
                            <a:srgbClr val="595454"/>
                          </a:solidFill>
                          <a:latin typeface="+mn-lt"/>
                          <a:cs typeface="Arial" panose="020B0604020202020204" pitchFamily="34" charset="0"/>
                        </a:rPr>
                        <a:t>191/304</a:t>
                      </a:r>
                      <a:endParaRPr lang="en-US" sz="1200" b="1">
                        <a:solidFill>
                          <a:srgbClr val="595454"/>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a:solidFill>
                            <a:srgbClr val="595454"/>
                          </a:solidFill>
                          <a:latin typeface="+mn-lt"/>
                          <a:cs typeface="Arial" panose="020B0604020202020204" pitchFamily="34" charset="0"/>
                        </a:rPr>
                        <a:t>7.6 (6.1–7.8)</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4325">
                <a:tc gridSpan="3">
                  <a:txBody>
                    <a:bodyPr/>
                    <a:lstStyle/>
                    <a:p>
                      <a:pPr algn="ctr"/>
                      <a:r>
                        <a:rPr lang="it-IT" sz="1200" b="1" dirty="0">
                          <a:solidFill>
                            <a:schemeClr val="tx1"/>
                          </a:solidFill>
                          <a:latin typeface="+mn-lt"/>
                          <a:cs typeface="Arial" panose="020B0604020202020204" pitchFamily="34" charset="0"/>
                        </a:rPr>
                        <a:t>HR (95% CI), 0.72 (0.59–0.88)</a:t>
                      </a:r>
                    </a:p>
                    <a:p>
                      <a:pPr algn="ctr"/>
                      <a:r>
                        <a:rPr lang="it-IT" sz="1200" b="1" i="1" dirty="0">
                          <a:solidFill>
                            <a:schemeClr val="tx1"/>
                          </a:solidFill>
                          <a:latin typeface="+mn-lt"/>
                          <a:cs typeface="Arial" panose="020B0604020202020204" pitchFamily="34" charset="0"/>
                        </a:rPr>
                        <a:t>P</a:t>
                      </a:r>
                      <a:r>
                        <a:rPr lang="it-IT" sz="1200" b="1" dirty="0">
                          <a:solidFill>
                            <a:schemeClr val="tx1"/>
                          </a:solidFill>
                          <a:latin typeface="+mn-lt"/>
                          <a:cs typeface="Arial" panose="020B0604020202020204" pitchFamily="34" charset="0"/>
                        </a:rPr>
                        <a:t> = 0.0012</a:t>
                      </a:r>
                    </a:p>
                  </a:txBody>
                  <a:tcPr>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
        <p:nvSpPr>
          <p:cNvPr id="10" name="Rectangle 9">
            <a:extLst>
              <a:ext uri="{FF2B5EF4-FFF2-40B4-BE49-F238E27FC236}">
                <a16:creationId xmlns:a16="http://schemas.microsoft.com/office/drawing/2014/main" id="{014F97D1-350F-6D73-67E4-56BB98B315B7}"/>
              </a:ext>
            </a:extLst>
          </p:cNvPr>
          <p:cNvSpPr/>
          <p:nvPr/>
        </p:nvSpPr>
        <p:spPr>
          <a:xfrm>
            <a:off x="3333295" y="2538391"/>
            <a:ext cx="1277914" cy="1508105"/>
          </a:xfrm>
          <a:prstGeom prst="rect">
            <a:avLst/>
          </a:prstGeom>
          <a:noFill/>
        </p:spPr>
        <p:txBody>
          <a:bodyPr wrap="none">
            <a:spAutoFit/>
          </a:bodyPr>
          <a:lstStyle/>
          <a:p>
            <a:pPr defTabSz="685800"/>
            <a:r>
              <a:rPr lang="en-US" altLang="en-US" sz="1200" b="1" dirty="0">
                <a:solidFill>
                  <a:srgbClr val="595454"/>
                </a:solidFill>
                <a:latin typeface="Trebuchet MS" panose="020B0603020202020204" pitchFamily="34" charset="0"/>
                <a:cs typeface="Arial" panose="020B0604020202020204" pitchFamily="34" charset="0"/>
              </a:rPr>
              <a:t>12-month rate:</a:t>
            </a:r>
          </a:p>
          <a:p>
            <a:pPr defTabSz="685800"/>
            <a:endParaRPr lang="en-US" altLang="en-US" sz="12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009FBA"/>
                </a:solidFill>
                <a:latin typeface="Trebuchet MS" panose="020B0603020202020204" pitchFamily="34" charset="0"/>
                <a:cs typeface="Arial" panose="020B0604020202020204" pitchFamily="34" charset="0"/>
              </a:rPr>
              <a:t>34.2%</a:t>
            </a:r>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endParaRPr lang="en-US" altLang="en-US" sz="20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595454"/>
                </a:solidFill>
                <a:latin typeface="Trebuchet MS" panose="020B0603020202020204" pitchFamily="34" charset="0"/>
                <a:cs typeface="Arial" panose="020B0604020202020204" pitchFamily="34" charset="0"/>
              </a:rPr>
              <a:t>21.8%</a:t>
            </a:r>
          </a:p>
          <a:p>
            <a:pPr defTabSz="685800"/>
            <a:endParaRPr lang="en-US" sz="1200" dirty="0">
              <a:solidFill>
                <a:srgbClr val="595454"/>
              </a:solidFill>
              <a:latin typeface="Trebuchet MS" panose="020B0603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7DEFB9D-45FD-FC88-4D9C-33D09254CEA3}"/>
              </a:ext>
            </a:extLst>
          </p:cNvPr>
          <p:cNvSpPr/>
          <p:nvPr/>
        </p:nvSpPr>
        <p:spPr>
          <a:xfrm>
            <a:off x="1229500" y="4236340"/>
            <a:ext cx="461551" cy="130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370A79-917D-189C-BE77-9B5517B0D1DF}"/>
              </a:ext>
            </a:extLst>
          </p:cNvPr>
          <p:cNvSpPr/>
          <p:nvPr/>
        </p:nvSpPr>
        <p:spPr>
          <a:xfrm>
            <a:off x="5026437" y="2965199"/>
            <a:ext cx="2612571"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7544A9-122B-1637-B1F9-E96D9D08B647}"/>
              </a:ext>
            </a:extLst>
          </p:cNvPr>
          <p:cNvSpPr/>
          <p:nvPr/>
        </p:nvSpPr>
        <p:spPr>
          <a:xfrm>
            <a:off x="2716419" y="3858975"/>
            <a:ext cx="2484189"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8">
            <a:extLst>
              <a:ext uri="{FF2B5EF4-FFF2-40B4-BE49-F238E27FC236}">
                <a16:creationId xmlns:a16="http://schemas.microsoft.com/office/drawing/2014/main" id="{1DF62311-3440-FA80-43D3-42A5369647D5}"/>
              </a:ext>
            </a:extLst>
          </p:cNvPr>
          <p:cNvSpPr>
            <a:spLocks noChangeShapeType="1"/>
          </p:cNvSpPr>
          <p:nvPr/>
        </p:nvSpPr>
        <p:spPr bwMode="auto">
          <a:xfrm>
            <a:off x="3409874" y="3151320"/>
            <a:ext cx="0" cy="936000"/>
          </a:xfrm>
          <a:prstGeom prst="line">
            <a:avLst/>
          </a:prstGeom>
          <a:noFill/>
          <a:ln w="14288">
            <a:solidFill>
              <a:srgbClr val="A69F9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8">
            <a:extLst>
              <a:ext uri="{FF2B5EF4-FFF2-40B4-BE49-F238E27FC236}">
                <a16:creationId xmlns:a16="http://schemas.microsoft.com/office/drawing/2014/main" id="{E13F2156-A0BD-451A-E023-5E0F8658A7D0}"/>
              </a:ext>
            </a:extLst>
          </p:cNvPr>
          <p:cNvSpPr>
            <a:spLocks noChangeShapeType="1"/>
          </p:cNvSpPr>
          <p:nvPr/>
        </p:nvSpPr>
        <p:spPr bwMode="auto">
          <a:xfrm flipH="1">
            <a:off x="4780532" y="3440740"/>
            <a:ext cx="0" cy="648000"/>
          </a:xfrm>
          <a:prstGeom prst="line">
            <a:avLst/>
          </a:prstGeom>
          <a:noFill/>
          <a:ln w="14288">
            <a:solidFill>
              <a:srgbClr val="A69F9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63427FB0-22C3-8F09-4D0B-9B34AE8FF103}"/>
              </a:ext>
            </a:extLst>
          </p:cNvPr>
          <p:cNvSpPr/>
          <p:nvPr/>
        </p:nvSpPr>
        <p:spPr>
          <a:xfrm>
            <a:off x="4722624" y="2803160"/>
            <a:ext cx="1277914" cy="1477328"/>
          </a:xfrm>
          <a:prstGeom prst="rect">
            <a:avLst/>
          </a:prstGeom>
          <a:noFill/>
        </p:spPr>
        <p:txBody>
          <a:bodyPr wrap="none">
            <a:spAutoFit/>
          </a:bodyPr>
          <a:lstStyle/>
          <a:p>
            <a:pPr defTabSz="685800"/>
            <a:r>
              <a:rPr lang="en-US" altLang="en-US" sz="1200" b="1" dirty="0">
                <a:solidFill>
                  <a:srgbClr val="595454"/>
                </a:solidFill>
                <a:latin typeface="Trebuchet MS" panose="020B0603020202020204" pitchFamily="34" charset="0"/>
                <a:cs typeface="Arial" panose="020B0604020202020204" pitchFamily="34" charset="0"/>
              </a:rPr>
              <a:t>24-month rate:</a:t>
            </a:r>
          </a:p>
          <a:p>
            <a:pPr defTabSz="685800"/>
            <a:endParaRPr lang="en-US" altLang="en-US" sz="12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009FBA"/>
                </a:solidFill>
                <a:latin typeface="Trebuchet MS" panose="020B0603020202020204" pitchFamily="34" charset="0"/>
                <a:cs typeface="Arial" panose="020B0604020202020204" pitchFamily="34" charset="0"/>
              </a:rPr>
              <a:t>23.5%</a:t>
            </a:r>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endParaRPr lang="en-US" altLang="en-US"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595454"/>
                </a:solidFill>
                <a:latin typeface="Trebuchet MS" panose="020B0603020202020204" pitchFamily="34" charset="0"/>
                <a:cs typeface="Arial" panose="020B0604020202020204" pitchFamily="34" charset="0"/>
              </a:rPr>
              <a:t>9.6%</a:t>
            </a:r>
          </a:p>
          <a:p>
            <a:pPr defTabSz="685800"/>
            <a:endParaRPr lang="en-US" sz="1200" dirty="0">
              <a:solidFill>
                <a:srgbClr val="595454"/>
              </a:solidFill>
              <a:latin typeface="Trebuchet MS" panose="020B0603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55B846-BABA-3395-FEA6-460F5D228164}"/>
              </a:ext>
            </a:extLst>
          </p:cNvPr>
          <p:cNvSpPr txBox="1"/>
          <p:nvPr/>
        </p:nvSpPr>
        <p:spPr>
          <a:xfrm>
            <a:off x="707533" y="4796767"/>
            <a:ext cx="1034257" cy="338554"/>
          </a:xfrm>
          <a:prstGeom prst="rect">
            <a:avLst/>
          </a:prstGeom>
          <a:noFill/>
        </p:spPr>
        <p:txBody>
          <a:bodyPr wrap="none" rtlCol="0">
            <a:spAutoFit/>
          </a:bodyPr>
          <a:lstStyle/>
          <a:p>
            <a:pPr algn="r" defTabSz="1218987">
              <a:defRPr/>
            </a:pPr>
            <a:r>
              <a:rPr lang="en-IE" sz="1600" b="1">
                <a:solidFill>
                  <a:srgbClr val="009FBA"/>
                </a:solidFill>
                <a:latin typeface="Trebuchet MS" panose="020B0603020202020204"/>
              </a:rPr>
              <a:t>NIVO+GC</a:t>
            </a:r>
          </a:p>
        </p:txBody>
      </p:sp>
      <p:sp>
        <p:nvSpPr>
          <p:cNvPr id="17" name="TextBox 16">
            <a:extLst>
              <a:ext uri="{FF2B5EF4-FFF2-40B4-BE49-F238E27FC236}">
                <a16:creationId xmlns:a16="http://schemas.microsoft.com/office/drawing/2014/main" id="{582FE0F9-18B0-97CD-AF9F-6392E59D2079}"/>
              </a:ext>
            </a:extLst>
          </p:cNvPr>
          <p:cNvSpPr txBox="1"/>
          <p:nvPr/>
        </p:nvSpPr>
        <p:spPr>
          <a:xfrm>
            <a:off x="1294231" y="5214640"/>
            <a:ext cx="447558" cy="338554"/>
          </a:xfrm>
          <a:prstGeom prst="rect">
            <a:avLst/>
          </a:prstGeom>
          <a:noFill/>
        </p:spPr>
        <p:txBody>
          <a:bodyPr wrap="none" rtlCol="0">
            <a:spAutoFit/>
          </a:bodyPr>
          <a:lstStyle/>
          <a:p>
            <a:pPr algn="r" defTabSz="1218987">
              <a:defRPr/>
            </a:pPr>
            <a:r>
              <a:rPr lang="en-IE" sz="1600" b="1">
                <a:solidFill>
                  <a:srgbClr val="595454"/>
                </a:solidFill>
                <a:latin typeface="Trebuchet MS" panose="020B0603020202020204"/>
              </a:rPr>
              <a:t>GC</a:t>
            </a:r>
          </a:p>
        </p:txBody>
      </p:sp>
      <p:sp>
        <p:nvSpPr>
          <p:cNvPr id="18" name="TextBox 17">
            <a:extLst>
              <a:ext uri="{FF2B5EF4-FFF2-40B4-BE49-F238E27FC236}">
                <a16:creationId xmlns:a16="http://schemas.microsoft.com/office/drawing/2014/main" id="{ACFFD56A-6793-3400-75EA-1D65FEF54ADB}"/>
              </a:ext>
            </a:extLst>
          </p:cNvPr>
          <p:cNvSpPr txBox="1"/>
          <p:nvPr/>
        </p:nvSpPr>
        <p:spPr>
          <a:xfrm>
            <a:off x="691823" y="4447044"/>
            <a:ext cx="1049966" cy="338554"/>
          </a:xfrm>
          <a:prstGeom prst="rect">
            <a:avLst/>
          </a:prstGeom>
          <a:noFill/>
        </p:spPr>
        <p:txBody>
          <a:bodyPr wrap="none" rtlCol="0">
            <a:spAutoFit/>
          </a:bodyPr>
          <a:lstStyle/>
          <a:p>
            <a:pPr algn="r"/>
            <a:r>
              <a:rPr lang="en-IE" sz="1600" b="1" dirty="0"/>
              <a:t>No. at risk</a:t>
            </a:r>
            <a:endParaRPr lang="en-US" sz="1600" b="1" dirty="0"/>
          </a:p>
        </p:txBody>
      </p:sp>
      <p:sp>
        <p:nvSpPr>
          <p:cNvPr id="19" name="TextBox 18">
            <a:extLst>
              <a:ext uri="{FF2B5EF4-FFF2-40B4-BE49-F238E27FC236}">
                <a16:creationId xmlns:a16="http://schemas.microsoft.com/office/drawing/2014/main" id="{78A0A15F-FDED-BA75-0EBF-AA1BEB1C0002}"/>
              </a:ext>
            </a:extLst>
          </p:cNvPr>
          <p:cNvSpPr txBox="1"/>
          <p:nvPr/>
        </p:nvSpPr>
        <p:spPr>
          <a:xfrm rot="16200000">
            <a:off x="-457719" y="2697208"/>
            <a:ext cx="3071340" cy="307777"/>
          </a:xfrm>
          <a:prstGeom prst="rect">
            <a:avLst/>
          </a:prstGeom>
          <a:noFill/>
        </p:spPr>
        <p:txBody>
          <a:bodyPr wrap="square" rtlCol="0">
            <a:spAutoFit/>
          </a:bodyPr>
          <a:lstStyle/>
          <a:p>
            <a:pPr algn="ctr" defTabSz="1218987">
              <a:defRPr/>
            </a:pPr>
            <a:r>
              <a:rPr lang="en-IE" sz="1400" b="1">
                <a:solidFill>
                  <a:srgbClr val="433F3F"/>
                </a:solidFill>
                <a:latin typeface="Trebuchet MS" panose="020B0603020202020204"/>
              </a:rPr>
              <a:t>Probability (%)</a:t>
            </a:r>
            <a:endParaRPr lang="en-US" sz="1400" b="1">
              <a:solidFill>
                <a:srgbClr val="433F3F"/>
              </a:solidFill>
              <a:latin typeface="Trebuchet MS" panose="020B0603020202020204"/>
            </a:endParaRPr>
          </a:p>
        </p:txBody>
      </p:sp>
      <p:sp>
        <p:nvSpPr>
          <p:cNvPr id="12" name="TextBox 11">
            <a:extLst>
              <a:ext uri="{FF2B5EF4-FFF2-40B4-BE49-F238E27FC236}">
                <a16:creationId xmlns:a16="http://schemas.microsoft.com/office/drawing/2014/main" id="{E0C87F46-DAF6-6331-BC27-B86291424323}"/>
              </a:ext>
            </a:extLst>
          </p:cNvPr>
          <p:cNvSpPr txBox="1"/>
          <p:nvPr/>
        </p:nvSpPr>
        <p:spPr>
          <a:xfrm>
            <a:off x="7990736" y="991946"/>
            <a:ext cx="3816000" cy="646050"/>
          </a:xfrm>
          <a:prstGeom prst="rect">
            <a:avLst/>
          </a:prstGeom>
          <a:noFill/>
        </p:spPr>
        <p:txBody>
          <a:bodyPr wrap="square" lIns="0" tIns="0" rIns="0" bIns="0" rtlCol="0" anchor="t">
            <a:noAutofit/>
          </a:bodyPr>
          <a:lstStyle/>
          <a:p>
            <a:pPr>
              <a:buSzPct val="100000"/>
              <a:defRPr/>
            </a:pPr>
            <a:r>
              <a:rPr lang="en-US" sz="1200" b="1" dirty="0">
                <a:solidFill>
                  <a:srgbClr val="433F3F"/>
                </a:solidFill>
                <a:latin typeface="Trebuchet MS"/>
              </a:rPr>
              <a:t>PFS final analysis statistical boundaries: </a:t>
            </a:r>
          </a:p>
          <a:p>
            <a:pPr marL="171450" indent="-171450">
              <a:buSzPct val="100000"/>
              <a:buFont typeface="Arial" panose="020B0604020202020204" pitchFamily="34" charset="0"/>
              <a:buChar char="•"/>
              <a:defRPr/>
            </a:pPr>
            <a:r>
              <a:rPr lang="en-US" sz="1200" b="1" i="1" dirty="0">
                <a:solidFill>
                  <a:srgbClr val="433F3F"/>
                </a:solidFill>
                <a:latin typeface="Trebuchet MS"/>
              </a:rPr>
              <a:t>P</a:t>
            </a:r>
            <a:r>
              <a:rPr lang="en-US" sz="1200" b="1" dirty="0">
                <a:solidFill>
                  <a:srgbClr val="433F3F"/>
                </a:solidFill>
                <a:latin typeface="Trebuchet MS"/>
              </a:rPr>
              <a:t> value boundary, 0.01</a:t>
            </a:r>
          </a:p>
          <a:p>
            <a:pPr marL="171450" indent="-171450">
              <a:buSzPct val="100000"/>
              <a:buFont typeface="Arial" panose="020B0604020202020204" pitchFamily="34" charset="0"/>
              <a:buChar char="•"/>
              <a:defRPr/>
            </a:pPr>
            <a:r>
              <a:rPr lang="en-US" sz="1200" b="1" dirty="0">
                <a:solidFill>
                  <a:srgbClr val="433F3F"/>
                </a:solidFill>
                <a:latin typeface="Trebuchet MS"/>
              </a:rPr>
              <a:t>Critical HR, 0.7734</a:t>
            </a:r>
          </a:p>
        </p:txBody>
      </p:sp>
    </p:spTree>
    <p:custDataLst>
      <p:tags r:id="rId1"/>
    </p:custDataLst>
    <p:extLst>
      <p:ext uri="{BB962C8B-B14F-4D97-AF65-F5344CB8AC3E}">
        <p14:creationId xmlns:p14="http://schemas.microsoft.com/office/powerpoint/2010/main" val="288488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78" y="-77546"/>
            <a:ext cx="10515600" cy="1325563"/>
          </a:xfrm>
        </p:spPr>
        <p:txBody>
          <a:bodyPr/>
          <a:lstStyle/>
          <a:p>
            <a:r>
              <a:rPr lang="en-US" dirty="0">
                <a:solidFill>
                  <a:srgbClr val="433F3F"/>
                </a:solidFill>
              </a:rPr>
              <a:t>Objective response outcomes</a:t>
            </a:r>
            <a:endParaRPr lang="en-US" baseline="30000" dirty="0">
              <a:solidFill>
                <a:srgbClr val="433F3F"/>
              </a:solidFill>
            </a:endParaRP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79950" y="6085450"/>
            <a:ext cx="11541471" cy="553998"/>
          </a:xfrm>
          <a:prstGeom prst="rect">
            <a:avLst/>
          </a:prstGeom>
          <a:noFill/>
        </p:spPr>
        <p:txBody>
          <a:bodyPr vert="horz" wrap="square" lIns="0" tIns="0" rIns="0" bIns="0" rtlCol="0" anchor="b" anchorCtr="0">
            <a:spAutoFit/>
          </a:bodyPr>
          <a:lstStyle/>
          <a:p>
            <a:pPr defTabSz="1218987">
              <a:lnSpc>
                <a:spcPct val="90000"/>
              </a:lnSpc>
              <a:spcBef>
                <a:spcPts val="533"/>
              </a:spcBef>
              <a:defRPr/>
            </a:pPr>
            <a:r>
              <a:rPr lang="en-US" sz="1000" baseline="30000" dirty="0" err="1">
                <a:solidFill>
                  <a:srgbClr val="433F3F"/>
                </a:solidFill>
                <a:latin typeface="Trebuchet MS" panose="020B0603020202020204" pitchFamily="34" charset="0"/>
                <a:cs typeface="Arial" panose="020B0604020202020204" pitchFamily="34" charset="0"/>
              </a:rPr>
              <a:t>a</a:t>
            </a:r>
            <a:r>
              <a:rPr lang="en-US" sz="1000" dirty="0" err="1">
                <a:solidFill>
                  <a:srgbClr val="433F3F"/>
                </a:solidFill>
                <a:latin typeface="Trebuchet MS" panose="020B0603020202020204" pitchFamily="34" charset="0"/>
                <a:cs typeface="Arial" panose="020B0604020202020204" pitchFamily="34" charset="0"/>
              </a:rPr>
              <a:t>In</a:t>
            </a:r>
            <a:r>
              <a:rPr lang="en-US" sz="1000" dirty="0">
                <a:solidFill>
                  <a:srgbClr val="433F3F"/>
                </a:solidFill>
                <a:latin typeface="Trebuchet MS" panose="020B0603020202020204" pitchFamily="34" charset="0"/>
                <a:cs typeface="Arial" panose="020B0604020202020204" pitchFamily="34" charset="0"/>
              </a:rPr>
              <a:t> all randomized patients. </a:t>
            </a:r>
            <a:r>
              <a:rPr lang="en-US" sz="1000" baseline="30000" dirty="0" err="1">
                <a:solidFill>
                  <a:srgbClr val="433F3F"/>
                </a:solidFill>
                <a:latin typeface="Trebuchet MS" panose="020B0603020202020204" pitchFamily="34" charset="0"/>
                <a:cs typeface="Arial" panose="020B0604020202020204" pitchFamily="34" charset="0"/>
              </a:rPr>
              <a:t>b</a:t>
            </a:r>
            <a:r>
              <a:rPr lang="en-US" sz="1000" dirty="0" err="1">
                <a:solidFill>
                  <a:srgbClr val="433F3F"/>
                </a:solidFill>
                <a:latin typeface="Trebuchet MS" panose="020B0603020202020204" pitchFamily="34" charset="0"/>
                <a:cs typeface="Arial" panose="020B0604020202020204" pitchFamily="34" charset="0"/>
              </a:rPr>
              <a:t>The</a:t>
            </a:r>
            <a:r>
              <a:rPr lang="en-US" sz="1000" dirty="0">
                <a:solidFill>
                  <a:srgbClr val="433F3F"/>
                </a:solidFill>
                <a:latin typeface="Trebuchet MS" panose="020B0603020202020204" pitchFamily="34" charset="0"/>
                <a:cs typeface="Arial" panose="020B0604020202020204" pitchFamily="34" charset="0"/>
              </a:rPr>
              <a:t> most common reasons for UE response included death before first tumor assessment, withdrawal of consent, treatment stopped due to toxicity, patient never treated, and receipt of subsequent anticancer therapy before first tumor assessment. </a:t>
            </a:r>
            <a:r>
              <a:rPr lang="en-US" sz="1000" baseline="30000" dirty="0" err="1">
                <a:solidFill>
                  <a:srgbClr val="433F3F"/>
                </a:solidFill>
                <a:latin typeface="Trebuchet MS" panose="020B0603020202020204" pitchFamily="34" charset="0"/>
                <a:cs typeface="Arial" panose="020B0604020202020204" pitchFamily="34" charset="0"/>
              </a:rPr>
              <a:t>c</a:t>
            </a:r>
            <a:r>
              <a:rPr lang="en-US" sz="1000" dirty="0" err="1">
                <a:solidFill>
                  <a:srgbClr val="433F3F"/>
                </a:solidFill>
                <a:latin typeface="Trebuchet MS" panose="020B0603020202020204" pitchFamily="34" charset="0"/>
                <a:cs typeface="Arial" panose="020B0604020202020204" pitchFamily="34" charset="0"/>
              </a:rPr>
              <a:t>Based</a:t>
            </a:r>
            <a:r>
              <a:rPr lang="en-US" sz="1000" dirty="0">
                <a:solidFill>
                  <a:srgbClr val="433F3F"/>
                </a:solidFill>
                <a:latin typeface="Trebuchet MS" panose="020B0603020202020204" pitchFamily="34" charset="0"/>
                <a:cs typeface="Arial" panose="020B0604020202020204" pitchFamily="34" charset="0"/>
              </a:rPr>
              <a:t> on patients with an objective response per BICR (PR or CR as BOR). </a:t>
            </a:r>
            <a:r>
              <a:rPr lang="en-US" sz="1000" baseline="30000" dirty="0">
                <a:solidFill>
                  <a:srgbClr val="433F3F"/>
                </a:solidFill>
                <a:latin typeface="Trebuchet MS" panose="020B0603020202020204" pitchFamily="34" charset="0"/>
                <a:cs typeface="Arial" panose="020B0604020202020204" pitchFamily="34" charset="0"/>
              </a:rPr>
              <a:t>d</a:t>
            </a:r>
            <a:r>
              <a:rPr lang="en-US" sz="1000" dirty="0">
                <a:solidFill>
                  <a:srgbClr val="433F3F"/>
                </a:solidFill>
                <a:latin typeface="Trebuchet MS" panose="020B0603020202020204" pitchFamily="34" charset="0"/>
                <a:cs typeface="Arial" panose="020B0604020202020204" pitchFamily="34" charset="0"/>
              </a:rPr>
              <a:t>Based on patients with a CR per BICR. </a:t>
            </a:r>
            <a:br>
              <a:rPr lang="en-US" sz="1000" dirty="0">
                <a:solidFill>
                  <a:srgbClr val="433F3F"/>
                </a:solidFill>
                <a:latin typeface="Trebuchet MS" panose="020B0603020202020204" pitchFamily="34" charset="0"/>
                <a:cs typeface="Arial" panose="020B0604020202020204" pitchFamily="34" charset="0"/>
              </a:rPr>
            </a:br>
            <a:r>
              <a:rPr lang="en-US" sz="1000" dirty="0">
                <a:solidFill>
                  <a:srgbClr val="433F3F"/>
                </a:solidFill>
                <a:latin typeface="Trebuchet MS" panose="020B0603020202020204" pitchFamily="34" charset="0"/>
                <a:cs typeface="Arial" panose="020B0604020202020204" pitchFamily="34" charset="0"/>
              </a:rPr>
              <a:t>BOR, best overall response; CR, complete response; </a:t>
            </a:r>
            <a:r>
              <a:rPr lang="en-US" sz="1000" dirty="0" err="1">
                <a:solidFill>
                  <a:srgbClr val="433F3F"/>
                </a:solidFill>
                <a:latin typeface="Trebuchet MS" panose="020B0603020202020204" pitchFamily="34" charset="0"/>
                <a:cs typeface="Arial" panose="020B0604020202020204" pitchFamily="34" charset="0"/>
              </a:rPr>
              <a:t>DoCR</a:t>
            </a:r>
            <a:r>
              <a:rPr lang="en-US" sz="1000" dirty="0">
                <a:solidFill>
                  <a:srgbClr val="433F3F"/>
                </a:solidFill>
                <a:latin typeface="Trebuchet MS" panose="020B0603020202020204" pitchFamily="34" charset="0"/>
                <a:cs typeface="Arial" panose="020B0604020202020204" pitchFamily="34" charset="0"/>
              </a:rPr>
              <a:t>, duration of complete response; DoR, duration of objective response; NE, not estimable; PD, progressive disease; PR, partial response; </a:t>
            </a:r>
            <a:br>
              <a:rPr lang="en-US" sz="1000" dirty="0">
                <a:solidFill>
                  <a:srgbClr val="433F3F"/>
                </a:solidFill>
                <a:latin typeface="Trebuchet MS" panose="020B0603020202020204" pitchFamily="34" charset="0"/>
                <a:cs typeface="Arial" panose="020B0604020202020204" pitchFamily="34" charset="0"/>
              </a:rPr>
            </a:br>
            <a:r>
              <a:rPr lang="en-US" sz="1000" dirty="0">
                <a:solidFill>
                  <a:srgbClr val="433F3F"/>
                </a:solidFill>
                <a:latin typeface="Trebuchet MS" panose="020B0603020202020204" pitchFamily="34" charset="0"/>
                <a:cs typeface="Arial" panose="020B0604020202020204" pitchFamily="34" charset="0"/>
              </a:rPr>
              <a:t>Q, quartile; SD, stable disease; </a:t>
            </a:r>
            <a:r>
              <a:rPr lang="en-US" sz="1000" dirty="0" err="1">
                <a:solidFill>
                  <a:srgbClr val="433F3F"/>
                </a:solidFill>
                <a:latin typeface="Trebuchet MS" panose="020B0603020202020204" pitchFamily="34" charset="0"/>
                <a:cs typeface="Arial" panose="020B0604020202020204" pitchFamily="34" charset="0"/>
              </a:rPr>
              <a:t>TTCR</a:t>
            </a:r>
            <a:r>
              <a:rPr lang="en-US" sz="1000" dirty="0">
                <a:solidFill>
                  <a:srgbClr val="433F3F"/>
                </a:solidFill>
                <a:latin typeface="Trebuchet MS" panose="020B0603020202020204" pitchFamily="34" charset="0"/>
                <a:cs typeface="Arial" panose="020B0604020202020204" pitchFamily="34" charset="0"/>
              </a:rPr>
              <a:t>, time to complete response; </a:t>
            </a:r>
            <a:r>
              <a:rPr lang="en-US" sz="1000" dirty="0" err="1">
                <a:solidFill>
                  <a:srgbClr val="433F3F"/>
                </a:solidFill>
                <a:latin typeface="Trebuchet MS" panose="020B0603020202020204" pitchFamily="34" charset="0"/>
                <a:cs typeface="Arial" panose="020B0604020202020204" pitchFamily="34" charset="0"/>
              </a:rPr>
              <a:t>TTR</a:t>
            </a:r>
            <a:r>
              <a:rPr lang="en-US" sz="1000" dirty="0">
                <a:solidFill>
                  <a:srgbClr val="433F3F"/>
                </a:solidFill>
                <a:latin typeface="Trebuchet MS" panose="020B0603020202020204" pitchFamily="34" charset="0"/>
                <a:cs typeface="Arial" panose="020B0604020202020204" pitchFamily="34" charset="0"/>
              </a:rPr>
              <a:t>, time to objective response; UE, unevaluable.</a:t>
            </a:r>
          </a:p>
        </p:txBody>
      </p:sp>
      <p:graphicFrame>
        <p:nvGraphicFramePr>
          <p:cNvPr id="46" name="Table 45">
            <a:extLst>
              <a:ext uri="{FF2B5EF4-FFF2-40B4-BE49-F238E27FC236}">
                <a16:creationId xmlns:a16="http://schemas.microsoft.com/office/drawing/2014/main" id="{F7B755F5-C861-966B-C81A-E09B91BE679E}"/>
              </a:ext>
            </a:extLst>
          </p:cNvPr>
          <p:cNvGraphicFramePr>
            <a:graphicFrameLocks noGrp="1"/>
          </p:cNvGraphicFramePr>
          <p:nvPr/>
        </p:nvGraphicFramePr>
        <p:xfrm>
          <a:off x="6273179" y="1444073"/>
          <a:ext cx="5688000" cy="2624064"/>
        </p:xfrm>
        <a:graphic>
          <a:graphicData uri="http://schemas.openxmlformats.org/drawingml/2006/table">
            <a:tbl>
              <a:tblPr firstRow="1">
                <a:tableStyleId>{B301B821-A1FF-4177-AEE7-76D212191A09}</a:tableStyleId>
              </a:tblPr>
              <a:tblGrid>
                <a:gridCol w="2808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tblGrid>
              <a:tr h="4320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r>
                        <a:rPr lang="en-IE" sz="1300" b="1" noProof="0" dirty="0">
                          <a:solidFill>
                            <a:schemeClr val="bg1"/>
                          </a:solidFill>
                          <a:latin typeface="+mn-lt"/>
                          <a:ea typeface="MS Mincho"/>
                          <a:cs typeface="Times New Roman"/>
                        </a:rPr>
                        <a:t>Any objective </a:t>
                      </a:r>
                      <a:r>
                        <a:rPr lang="en-IE" sz="1300" b="1" noProof="0" dirty="0" err="1">
                          <a:solidFill>
                            <a:schemeClr val="bg1"/>
                          </a:solidFill>
                          <a:latin typeface="+mn-lt"/>
                          <a:ea typeface="MS Mincho"/>
                          <a:cs typeface="Times New Roman"/>
                        </a:rPr>
                        <a:t>response</a:t>
                      </a:r>
                      <a:r>
                        <a:rPr lang="en-IE" sz="1300" b="1" baseline="30000" noProof="0" dirty="0" err="1">
                          <a:solidFill>
                            <a:schemeClr val="bg1"/>
                          </a:solidFill>
                          <a:latin typeface="+mn-lt"/>
                          <a:ea typeface="MS Mincho"/>
                          <a:cs typeface="Times New Roman"/>
                        </a:rPr>
                        <a:t>c</a:t>
                      </a:r>
                      <a:endParaRPr lang="en-US" sz="1300" b="1" baseline="30000" noProof="0" dirty="0">
                        <a:solidFill>
                          <a:schemeClr val="bg1"/>
                        </a:solidFill>
                        <a:latin typeface="+mn-lt"/>
                        <a:ea typeface="MS Mincho"/>
                        <a:cs typeface="Times New Roman"/>
                      </a:endParaRPr>
                    </a:p>
                  </a:txBody>
                  <a:tcPr marL="121888" marR="121888" marT="45708" marB="45708"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NIVO</a:t>
                      </a:r>
                      <a:r>
                        <a:rPr lang="en-US" sz="1300" b="1" baseline="0"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175)</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131)</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5454"/>
                    </a:solidFill>
                  </a:tcPr>
                </a:tc>
                <a:extLst>
                  <a:ext uri="{0D108BD9-81ED-4DB2-BD59-A6C34878D82A}">
                    <a16:rowId xmlns:a16="http://schemas.microsoft.com/office/drawing/2014/main" val="3273892639"/>
                  </a:ext>
                </a:extLst>
              </a:tr>
              <a:tr h="432000">
                <a:tc>
                  <a:txBody>
                    <a:bodyPr/>
                    <a:lstStyle/>
                    <a:p>
                      <a:pPr marL="0" marR="0">
                        <a:lnSpc>
                          <a:spcPct val="115000"/>
                        </a:lnSpc>
                        <a:spcBef>
                          <a:spcPts val="0"/>
                        </a:spcBef>
                        <a:spcAft>
                          <a:spcPts val="0"/>
                        </a:spcAft>
                      </a:pPr>
                      <a:r>
                        <a:rPr lang="en-US" sz="1300" b="1" dirty="0">
                          <a:solidFill>
                            <a:srgbClr val="595454"/>
                          </a:solidFill>
                          <a:effectLst/>
                          <a:latin typeface="+mn-lt"/>
                          <a:ea typeface="Calibri" panose="020F0502020204030204" pitchFamily="34" charset="0"/>
                          <a:cs typeface="Times New Roman" panose="02020603050405020304" pitchFamily="18" charset="0"/>
                        </a:rPr>
                        <a:t>Median TTR (Q1-Q3), months</a:t>
                      </a:r>
                      <a:endParaRPr lang="en-US" sz="1300" b="1" baseline="30000" dirty="0">
                        <a:solidFill>
                          <a:srgbClr val="595454"/>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300" dirty="0">
                          <a:solidFill>
                            <a:schemeClr val="tx1"/>
                          </a:solidFill>
                          <a:effectLst/>
                          <a:latin typeface="+mn-lt"/>
                          <a:ea typeface="Calibri" panose="020F0502020204030204" pitchFamily="34" charset="0"/>
                          <a:cs typeface="Arial" panose="020B0604020202020204" pitchFamily="34" charset="0"/>
                        </a:rPr>
                        <a:t>2.1 (2.0–2.3)</a:t>
                      </a:r>
                    </a:p>
                  </a:txBody>
                  <a:tcPr marL="9525" marR="9525" marT="46990" marB="46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300">
                          <a:solidFill>
                            <a:schemeClr val="tx1"/>
                          </a:solidFill>
                          <a:effectLst/>
                          <a:latin typeface="+mn-lt"/>
                          <a:ea typeface="Calibri" panose="020F0502020204030204" pitchFamily="34" charset="0"/>
                          <a:cs typeface="Arial" panose="020B0604020202020204" pitchFamily="34" charset="0"/>
                        </a:rPr>
                        <a:t>2.1 (2.0–2.2)</a:t>
                      </a:r>
                    </a:p>
                  </a:txBody>
                  <a:tcPr marL="9525" marR="9525" marT="46990" marB="46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390430"/>
                  </a:ext>
                </a:extLst>
              </a:tr>
              <a:tr h="432000">
                <a:tc>
                  <a:txBody>
                    <a:bodyPr/>
                    <a:lstStyle/>
                    <a:p>
                      <a:pPr marL="0" marR="0">
                        <a:lnSpc>
                          <a:spcPct val="115000"/>
                        </a:lnSpc>
                        <a:spcBef>
                          <a:spcPts val="0"/>
                        </a:spcBef>
                        <a:spcAft>
                          <a:spcPts val="0"/>
                        </a:spcAft>
                      </a:pPr>
                      <a:r>
                        <a:rPr lang="en-US" sz="1300" b="1" dirty="0">
                          <a:solidFill>
                            <a:schemeClr val="tx1"/>
                          </a:solidFill>
                          <a:effectLst/>
                          <a:latin typeface="+mn-lt"/>
                          <a:ea typeface="Calibri" panose="020F0502020204030204" pitchFamily="34" charset="0"/>
                          <a:cs typeface="Times New Roman" panose="02020603050405020304" pitchFamily="18" charset="0"/>
                        </a:rPr>
                        <a:t>Median </a:t>
                      </a:r>
                      <a:r>
                        <a:rPr lang="en-US" sz="1300" b="1" dirty="0" err="1">
                          <a:solidFill>
                            <a:schemeClr val="tx1"/>
                          </a:solidFill>
                          <a:effectLst/>
                          <a:latin typeface="+mn-lt"/>
                          <a:ea typeface="Calibri" panose="020F0502020204030204" pitchFamily="34" charset="0"/>
                          <a:cs typeface="Times New Roman" panose="02020603050405020304" pitchFamily="18" charset="0"/>
                        </a:rPr>
                        <a:t>DoR</a:t>
                      </a:r>
                      <a:r>
                        <a:rPr lang="en-US" sz="1300" b="1" dirty="0">
                          <a:solidFill>
                            <a:schemeClr val="tx1"/>
                          </a:solidFill>
                          <a:effectLst/>
                          <a:latin typeface="+mn-lt"/>
                          <a:ea typeface="Calibri" panose="020F0502020204030204" pitchFamily="34" charset="0"/>
                          <a:cs typeface="Times New Roman" panose="02020603050405020304" pitchFamily="18" charset="0"/>
                        </a:rPr>
                        <a:t> (95% CI), months</a:t>
                      </a:r>
                      <a:endParaRPr lang="en-US" sz="1300" b="1" baseline="300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noProof="0" dirty="0">
                          <a:solidFill>
                            <a:schemeClr val="tx1"/>
                          </a:solidFill>
                          <a:effectLst/>
                          <a:latin typeface="+mn-lt"/>
                          <a:ea typeface="Times New Roman"/>
                          <a:cs typeface="Palatino Linotype"/>
                        </a:rPr>
                        <a:t>9.5 (7.6–15.1)</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noProof="0">
                          <a:solidFill>
                            <a:schemeClr val="tx1"/>
                          </a:solidFill>
                          <a:effectLst/>
                          <a:latin typeface="+mn-lt"/>
                          <a:ea typeface="Times New Roman"/>
                          <a:cs typeface="Palatino Linotype"/>
                        </a:rPr>
                        <a:t>7.3 (5.7–8.9)</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56866"/>
                  </a:ext>
                </a:extLst>
              </a:tr>
              <a:tr h="4320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r>
                        <a:rPr lang="en-IE" sz="1300" b="1" noProof="0" dirty="0">
                          <a:solidFill>
                            <a:schemeClr val="bg1"/>
                          </a:solidFill>
                          <a:latin typeface="+mn-lt"/>
                          <a:ea typeface="MS Mincho"/>
                          <a:cs typeface="Times New Roman"/>
                        </a:rPr>
                        <a:t>Complete </a:t>
                      </a:r>
                      <a:r>
                        <a:rPr lang="en-IE" sz="1300" b="1" noProof="0" dirty="0" err="1">
                          <a:solidFill>
                            <a:schemeClr val="bg1"/>
                          </a:solidFill>
                          <a:latin typeface="+mn-lt"/>
                          <a:ea typeface="MS Mincho"/>
                          <a:cs typeface="Times New Roman"/>
                        </a:rPr>
                        <a:t>response</a:t>
                      </a:r>
                      <a:r>
                        <a:rPr lang="en-IE" sz="1300" b="1" baseline="30000" noProof="0" dirty="0" err="1">
                          <a:solidFill>
                            <a:schemeClr val="bg1"/>
                          </a:solidFill>
                          <a:latin typeface="+mn-lt"/>
                          <a:ea typeface="MS Mincho"/>
                          <a:cs typeface="Times New Roman"/>
                        </a:rPr>
                        <a:t>d</a:t>
                      </a:r>
                      <a:endParaRPr lang="en-US" sz="1300" b="1" baseline="30000" noProof="0" dirty="0">
                        <a:solidFill>
                          <a:schemeClr val="bg1"/>
                        </a:solidFill>
                        <a:latin typeface="+mn-lt"/>
                        <a:ea typeface="MS Mincho"/>
                        <a:cs typeface="Times New Roman"/>
                      </a:endParaRPr>
                    </a:p>
                  </a:txBody>
                  <a:tcPr marL="121888" marR="121888" marT="45708" marB="45708"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NIVO</a:t>
                      </a:r>
                      <a:r>
                        <a:rPr lang="en-US" sz="1300" b="1" baseline="0"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66)</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36)</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5454"/>
                    </a:solidFill>
                  </a:tcPr>
                </a:tc>
                <a:extLst>
                  <a:ext uri="{0D108BD9-81ED-4DB2-BD59-A6C34878D82A}">
                    <a16:rowId xmlns:a16="http://schemas.microsoft.com/office/drawing/2014/main" val="1071525075"/>
                  </a:ext>
                </a:extLst>
              </a:tr>
              <a:tr h="432000">
                <a:tc>
                  <a:txBody>
                    <a:bodyPr/>
                    <a:lstStyle/>
                    <a:p>
                      <a:pPr marL="0" marR="0">
                        <a:lnSpc>
                          <a:spcPct val="115000"/>
                        </a:lnSpc>
                        <a:spcBef>
                          <a:spcPts val="0"/>
                        </a:spcBef>
                        <a:spcAft>
                          <a:spcPts val="0"/>
                        </a:spcAft>
                      </a:pPr>
                      <a:r>
                        <a:rPr lang="en-US" sz="1300" b="1" dirty="0">
                          <a:solidFill>
                            <a:srgbClr val="595454"/>
                          </a:solidFill>
                          <a:effectLst/>
                          <a:latin typeface="+mn-lt"/>
                          <a:ea typeface="Calibri" panose="020F0502020204030204" pitchFamily="34" charset="0"/>
                          <a:cs typeface="Times New Roman" panose="02020603050405020304" pitchFamily="18" charset="0"/>
                        </a:rPr>
                        <a:t>Median TTCR (Q1-Q3), months</a:t>
                      </a:r>
                      <a:endParaRPr lang="en-US" sz="1300" b="1" baseline="30000" dirty="0">
                        <a:solidFill>
                          <a:srgbClr val="595454"/>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2.1 (1.9-2.2)</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a:solidFill>
                            <a:schemeClr val="tx1"/>
                          </a:solidFill>
                          <a:effectLst/>
                          <a:latin typeface="+mn-lt"/>
                          <a:ea typeface="Times New Roman"/>
                          <a:cs typeface="Palatino Linotype"/>
                        </a:rPr>
                        <a:t>2.1 (1.9-2.2)</a:t>
                      </a:r>
                      <a:endParaRPr lang="en-US" sz="1300" b="0" noProof="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484297"/>
                  </a:ext>
                </a:extLst>
              </a:tr>
              <a:tr h="432000">
                <a:tc>
                  <a:txBody>
                    <a:bodyPr/>
                    <a:lstStyle/>
                    <a:p>
                      <a:pPr marL="0" marR="0">
                        <a:lnSpc>
                          <a:spcPct val="115000"/>
                        </a:lnSpc>
                        <a:spcBef>
                          <a:spcPts val="0"/>
                        </a:spcBef>
                        <a:spcAft>
                          <a:spcPts val="0"/>
                        </a:spcAft>
                      </a:pPr>
                      <a:r>
                        <a:rPr lang="en-US" sz="1300" b="1" dirty="0">
                          <a:solidFill>
                            <a:schemeClr val="tx1"/>
                          </a:solidFill>
                          <a:effectLst/>
                          <a:latin typeface="+mn-lt"/>
                          <a:ea typeface="Calibri" panose="020F0502020204030204" pitchFamily="34" charset="0"/>
                          <a:cs typeface="Times New Roman" panose="02020603050405020304" pitchFamily="18" charset="0"/>
                        </a:rPr>
                        <a:t>Median </a:t>
                      </a:r>
                      <a:r>
                        <a:rPr lang="en-US" sz="1300" b="1" dirty="0" err="1">
                          <a:solidFill>
                            <a:schemeClr val="tx1"/>
                          </a:solidFill>
                          <a:effectLst/>
                          <a:latin typeface="+mn-lt"/>
                          <a:ea typeface="Calibri" panose="020F0502020204030204" pitchFamily="34" charset="0"/>
                          <a:cs typeface="Times New Roman" panose="02020603050405020304" pitchFamily="18" charset="0"/>
                        </a:rPr>
                        <a:t>DoCR</a:t>
                      </a:r>
                      <a:r>
                        <a:rPr lang="en-US" sz="1300" b="1" dirty="0">
                          <a:solidFill>
                            <a:schemeClr val="tx1"/>
                          </a:solidFill>
                          <a:effectLst/>
                          <a:latin typeface="+mn-lt"/>
                          <a:ea typeface="Calibri" panose="020F0502020204030204" pitchFamily="34" charset="0"/>
                          <a:cs typeface="Times New Roman" panose="02020603050405020304" pitchFamily="18" charset="0"/>
                        </a:rPr>
                        <a:t> (95% CI), months</a:t>
                      </a:r>
                      <a:endParaRPr lang="en-US" sz="1300" b="1" baseline="300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37.1 (18.1-NE)</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13.2 (7.3-18.4)</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849621"/>
                  </a:ext>
                </a:extLst>
              </a:tr>
            </a:tbl>
          </a:graphicData>
        </a:graphic>
      </p:graphicFrame>
      <p:sp>
        <p:nvSpPr>
          <p:cNvPr id="47" name="TextBox 46">
            <a:extLst>
              <a:ext uri="{FF2B5EF4-FFF2-40B4-BE49-F238E27FC236}">
                <a16:creationId xmlns:a16="http://schemas.microsoft.com/office/drawing/2014/main" id="{58672E8B-CF8D-D276-C86A-3C3808F08F24}"/>
              </a:ext>
            </a:extLst>
          </p:cNvPr>
          <p:cNvSpPr txBox="1"/>
          <p:nvPr/>
        </p:nvSpPr>
        <p:spPr>
          <a:xfrm>
            <a:off x="6233423" y="938979"/>
            <a:ext cx="5688000" cy="338554"/>
          </a:xfrm>
          <a:prstGeom prst="rect">
            <a:avLst/>
          </a:prstGeom>
          <a:noFill/>
        </p:spPr>
        <p:txBody>
          <a:bodyPr wrap="square" rtlCol="0">
            <a:spAutoFit/>
          </a:bodyPr>
          <a:lstStyle/>
          <a:p>
            <a:pPr algn="ctr" defTabSz="1218987">
              <a:defRPr/>
            </a:pPr>
            <a:r>
              <a:rPr lang="en-IE" sz="1600" b="1">
                <a:solidFill>
                  <a:srgbClr val="433F3F"/>
                </a:solidFill>
                <a:latin typeface="Trebuchet MS" panose="020B0603020202020204"/>
              </a:rPr>
              <a:t>Time to and duration of responses</a:t>
            </a:r>
            <a:endParaRPr lang="en-US" sz="1600" b="1" baseline="30000">
              <a:solidFill>
                <a:srgbClr val="433F3F"/>
              </a:solidFill>
              <a:latin typeface="Trebuchet MS" panose="020B0603020202020204"/>
            </a:endParaRPr>
          </a:p>
        </p:txBody>
      </p:sp>
      <p:graphicFrame>
        <p:nvGraphicFramePr>
          <p:cNvPr id="3" name="Chart 2">
            <a:extLst>
              <a:ext uri="{FF2B5EF4-FFF2-40B4-BE49-F238E27FC236}">
                <a16:creationId xmlns:a16="http://schemas.microsoft.com/office/drawing/2014/main" id="{ACC77475-2EA4-DC7D-2A60-FF18BE1AA5FE}"/>
              </a:ext>
            </a:extLst>
          </p:cNvPr>
          <p:cNvGraphicFramePr/>
          <p:nvPr/>
        </p:nvGraphicFramePr>
        <p:xfrm>
          <a:off x="470069" y="1410411"/>
          <a:ext cx="5215117" cy="320549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E5E09B8C-7ACF-7B5D-8776-176F116F69D5}"/>
              </a:ext>
            </a:extLst>
          </p:cNvPr>
          <p:cNvSpPr txBox="1"/>
          <p:nvPr/>
        </p:nvSpPr>
        <p:spPr>
          <a:xfrm>
            <a:off x="1733505" y="5356532"/>
            <a:ext cx="1034257" cy="584775"/>
          </a:xfrm>
          <a:prstGeom prst="rect">
            <a:avLst/>
          </a:prstGeom>
          <a:noFill/>
        </p:spPr>
        <p:txBody>
          <a:bodyPr wrap="none" rtlCol="0">
            <a:spAutoFit/>
          </a:bodyPr>
          <a:lstStyle/>
          <a:p>
            <a:pPr algn="ctr" defTabSz="1218987">
              <a:defRPr/>
            </a:pPr>
            <a:r>
              <a:rPr lang="en-IE" sz="1600" b="1">
                <a:solidFill>
                  <a:srgbClr val="009FBA"/>
                </a:solidFill>
                <a:latin typeface="Trebuchet MS" panose="020B0603020202020204"/>
              </a:rPr>
              <a:t>NIVO+GC</a:t>
            </a:r>
          </a:p>
          <a:p>
            <a:pPr algn="ctr" defTabSz="1218987">
              <a:defRPr/>
            </a:pPr>
            <a:r>
              <a:rPr lang="en-IE" sz="1600">
                <a:solidFill>
                  <a:srgbClr val="009FBA"/>
                </a:solidFill>
                <a:latin typeface="Trebuchet MS" panose="020B0603020202020204"/>
              </a:rPr>
              <a:t>(N = 304)</a:t>
            </a:r>
            <a:endParaRPr lang="en-US" sz="1600" baseline="30000">
              <a:solidFill>
                <a:srgbClr val="009FBA"/>
              </a:solidFill>
              <a:latin typeface="Trebuchet MS" panose="020B0603020202020204"/>
            </a:endParaRPr>
          </a:p>
        </p:txBody>
      </p:sp>
      <p:sp>
        <p:nvSpPr>
          <p:cNvPr id="5" name="TextBox 4">
            <a:extLst>
              <a:ext uri="{FF2B5EF4-FFF2-40B4-BE49-F238E27FC236}">
                <a16:creationId xmlns:a16="http://schemas.microsoft.com/office/drawing/2014/main" id="{44BFA040-D37E-4B51-7ABC-04120089333D}"/>
              </a:ext>
            </a:extLst>
          </p:cNvPr>
          <p:cNvSpPr txBox="1"/>
          <p:nvPr/>
        </p:nvSpPr>
        <p:spPr>
          <a:xfrm>
            <a:off x="3917363" y="5356532"/>
            <a:ext cx="1021433" cy="584775"/>
          </a:xfrm>
          <a:prstGeom prst="rect">
            <a:avLst/>
          </a:prstGeom>
          <a:noFill/>
        </p:spPr>
        <p:txBody>
          <a:bodyPr wrap="none" rtlCol="0">
            <a:spAutoFit/>
          </a:bodyPr>
          <a:lstStyle/>
          <a:p>
            <a:pPr algn="ctr" defTabSz="1218987">
              <a:defRPr/>
            </a:pPr>
            <a:r>
              <a:rPr lang="en-IE" sz="1600" b="1">
                <a:solidFill>
                  <a:srgbClr val="595454"/>
                </a:solidFill>
                <a:latin typeface="Trebuchet MS" panose="020B0603020202020204"/>
              </a:rPr>
              <a:t>GC</a:t>
            </a:r>
          </a:p>
          <a:p>
            <a:pPr algn="ctr" defTabSz="1218987">
              <a:defRPr/>
            </a:pPr>
            <a:r>
              <a:rPr lang="en-IE" sz="1600">
                <a:solidFill>
                  <a:srgbClr val="595454"/>
                </a:solidFill>
                <a:latin typeface="Trebuchet MS" panose="020B0603020202020204"/>
              </a:rPr>
              <a:t>(N = 304)</a:t>
            </a:r>
            <a:endParaRPr lang="en-US" sz="1600" baseline="30000">
              <a:solidFill>
                <a:srgbClr val="595454"/>
              </a:solidFill>
              <a:latin typeface="Trebuchet MS" panose="020B0603020202020204"/>
            </a:endParaRPr>
          </a:p>
        </p:txBody>
      </p:sp>
      <p:sp>
        <p:nvSpPr>
          <p:cNvPr id="11" name="TextBox 10">
            <a:extLst>
              <a:ext uri="{FF2B5EF4-FFF2-40B4-BE49-F238E27FC236}">
                <a16:creationId xmlns:a16="http://schemas.microsoft.com/office/drawing/2014/main" id="{341F6C5D-586E-6EC7-562A-A6F5FAE9A4E3}"/>
              </a:ext>
            </a:extLst>
          </p:cNvPr>
          <p:cNvSpPr txBox="1"/>
          <p:nvPr/>
        </p:nvSpPr>
        <p:spPr>
          <a:xfrm rot="16200000">
            <a:off x="-867135" y="2721729"/>
            <a:ext cx="2708300" cy="276999"/>
          </a:xfrm>
          <a:prstGeom prst="rect">
            <a:avLst/>
          </a:prstGeom>
          <a:noFill/>
        </p:spPr>
        <p:txBody>
          <a:bodyPr wrap="square" rtlCol="0">
            <a:spAutoFit/>
          </a:bodyPr>
          <a:lstStyle/>
          <a:p>
            <a:pPr algn="ctr" defTabSz="1218987">
              <a:defRPr/>
            </a:pPr>
            <a:r>
              <a:rPr lang="en-IE" sz="1200" b="1">
                <a:solidFill>
                  <a:srgbClr val="433F3F"/>
                </a:solidFill>
                <a:latin typeface="Trebuchet MS" panose="020B0603020202020204"/>
              </a:rPr>
              <a:t>Patients (%)</a:t>
            </a:r>
            <a:endParaRPr lang="en-US" sz="1200" b="1">
              <a:solidFill>
                <a:srgbClr val="433F3F"/>
              </a:solidFill>
              <a:latin typeface="Trebuchet MS" panose="020B0603020202020204"/>
            </a:endParaRPr>
          </a:p>
        </p:txBody>
      </p:sp>
      <p:sp>
        <p:nvSpPr>
          <p:cNvPr id="12" name="TextBox 11">
            <a:extLst>
              <a:ext uri="{FF2B5EF4-FFF2-40B4-BE49-F238E27FC236}">
                <a16:creationId xmlns:a16="http://schemas.microsoft.com/office/drawing/2014/main" id="{15A91F4F-7507-114A-2CA3-3833C10E090D}"/>
              </a:ext>
            </a:extLst>
          </p:cNvPr>
          <p:cNvSpPr txBox="1"/>
          <p:nvPr/>
        </p:nvSpPr>
        <p:spPr>
          <a:xfrm>
            <a:off x="1681302" y="1457814"/>
            <a:ext cx="1152939" cy="553998"/>
          </a:xfrm>
          <a:prstGeom prst="rect">
            <a:avLst/>
          </a:prstGeom>
          <a:noFill/>
        </p:spPr>
        <p:txBody>
          <a:bodyPr wrap="square" lIns="0" rIns="0" rtlCol="0">
            <a:spAutoFit/>
          </a:bodyPr>
          <a:lstStyle/>
          <a:p>
            <a:pPr algn="ctr" defTabSz="1218987">
              <a:defRPr/>
            </a:pPr>
            <a:r>
              <a:rPr lang="en-IE" sz="1600" b="1">
                <a:latin typeface="Trebuchet MS" panose="020B0603020202020204"/>
              </a:rPr>
              <a:t>57.6% </a:t>
            </a:r>
            <a:br>
              <a:rPr lang="en-IE" sz="1200" b="1">
                <a:latin typeface="Trebuchet MS" panose="020B0603020202020204"/>
              </a:rPr>
            </a:br>
            <a:r>
              <a:rPr lang="en-IE" sz="1400">
                <a:solidFill>
                  <a:schemeClr val="bg1">
                    <a:lumMod val="65000"/>
                  </a:schemeClr>
                </a:solidFill>
                <a:latin typeface="Trebuchet MS" panose="020B0603020202020204"/>
              </a:rPr>
              <a:t>(51.8-63.2)</a:t>
            </a:r>
            <a:endParaRPr lang="en-US" sz="1200">
              <a:solidFill>
                <a:schemeClr val="bg1">
                  <a:lumMod val="65000"/>
                </a:schemeClr>
              </a:solidFill>
              <a:latin typeface="Trebuchet MS" panose="020B0603020202020204"/>
            </a:endParaRPr>
          </a:p>
        </p:txBody>
      </p:sp>
      <p:sp>
        <p:nvSpPr>
          <p:cNvPr id="13" name="TextBox 12">
            <a:extLst>
              <a:ext uri="{FF2B5EF4-FFF2-40B4-BE49-F238E27FC236}">
                <a16:creationId xmlns:a16="http://schemas.microsoft.com/office/drawing/2014/main" id="{7F8569B6-93DF-4996-F365-3A487819C738}"/>
              </a:ext>
            </a:extLst>
          </p:cNvPr>
          <p:cNvSpPr txBox="1"/>
          <p:nvPr/>
        </p:nvSpPr>
        <p:spPr>
          <a:xfrm>
            <a:off x="3880087" y="2013342"/>
            <a:ext cx="1081127" cy="553998"/>
          </a:xfrm>
          <a:prstGeom prst="rect">
            <a:avLst/>
          </a:prstGeom>
          <a:noFill/>
        </p:spPr>
        <p:txBody>
          <a:bodyPr wrap="square" lIns="0" rIns="0" rtlCol="0">
            <a:spAutoFit/>
          </a:bodyPr>
          <a:lstStyle/>
          <a:p>
            <a:pPr algn="ctr" defTabSz="1218987">
              <a:defRPr/>
            </a:pPr>
            <a:r>
              <a:rPr lang="en-IE" sz="1600" b="1">
                <a:latin typeface="Trebuchet MS" panose="020B0603020202020204"/>
              </a:rPr>
              <a:t>43.1% </a:t>
            </a:r>
            <a:br>
              <a:rPr lang="en-IE" sz="1200" b="1">
                <a:latin typeface="Trebuchet MS" panose="020B0603020202020204"/>
              </a:rPr>
            </a:br>
            <a:r>
              <a:rPr lang="en-IE" sz="1400">
                <a:solidFill>
                  <a:schemeClr val="bg1">
                    <a:lumMod val="65000"/>
                  </a:schemeClr>
                </a:solidFill>
                <a:latin typeface="Trebuchet MS" panose="020B0603020202020204"/>
              </a:rPr>
              <a:t>(37.5-48.9)</a:t>
            </a:r>
            <a:endParaRPr lang="en-US" sz="1200">
              <a:solidFill>
                <a:schemeClr val="bg1">
                  <a:lumMod val="65000"/>
                </a:schemeClr>
              </a:solidFill>
              <a:latin typeface="Trebuchet MS" panose="020B0603020202020204"/>
            </a:endParaRPr>
          </a:p>
        </p:txBody>
      </p:sp>
      <p:graphicFrame>
        <p:nvGraphicFramePr>
          <p:cNvPr id="14" name="Table 6">
            <a:extLst>
              <a:ext uri="{FF2B5EF4-FFF2-40B4-BE49-F238E27FC236}">
                <a16:creationId xmlns:a16="http://schemas.microsoft.com/office/drawing/2014/main" id="{829D24AF-6A72-58ED-4793-6F0A7495C9BC}"/>
              </a:ext>
            </a:extLst>
          </p:cNvPr>
          <p:cNvGraphicFramePr>
            <a:graphicFrameLocks noGrp="1"/>
          </p:cNvGraphicFramePr>
          <p:nvPr/>
        </p:nvGraphicFramePr>
        <p:xfrm>
          <a:off x="505717" y="4285016"/>
          <a:ext cx="4644000" cy="1112520"/>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3249029564"/>
                    </a:ext>
                  </a:extLst>
                </a:gridCol>
                <a:gridCol w="2268000">
                  <a:extLst>
                    <a:ext uri="{9D8B030D-6E8A-4147-A177-3AD203B41FA5}">
                      <a16:colId xmlns:a16="http://schemas.microsoft.com/office/drawing/2014/main" val="1733278838"/>
                    </a:ext>
                  </a:extLst>
                </a:gridCol>
                <a:gridCol w="324000">
                  <a:extLst>
                    <a:ext uri="{9D8B030D-6E8A-4147-A177-3AD203B41FA5}">
                      <a16:colId xmlns:a16="http://schemas.microsoft.com/office/drawing/2014/main" val="3443930873"/>
                    </a:ext>
                  </a:extLst>
                </a:gridCol>
                <a:gridCol w="1440000">
                  <a:extLst>
                    <a:ext uri="{9D8B030D-6E8A-4147-A177-3AD203B41FA5}">
                      <a16:colId xmlns:a16="http://schemas.microsoft.com/office/drawing/2014/main" val="3829978685"/>
                    </a:ext>
                  </a:extLst>
                </a:gridCol>
              </a:tblGrid>
              <a:tr h="370840">
                <a:tc>
                  <a:txBody>
                    <a:bodyPr/>
                    <a:lstStyle/>
                    <a:p>
                      <a:r>
                        <a:rPr lang="en-IE" sz="1300" b="1">
                          <a:solidFill>
                            <a:schemeClr val="tx1"/>
                          </a:solidFill>
                        </a:rPr>
                        <a:t>SD</a:t>
                      </a:r>
                      <a:endParaRPr lang="en-US" sz="13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25.3%</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28.3%</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25450"/>
                  </a:ext>
                </a:extLst>
              </a:tr>
              <a:tr h="370840">
                <a:tc>
                  <a:txBody>
                    <a:bodyPr/>
                    <a:lstStyle/>
                    <a:p>
                      <a:r>
                        <a:rPr lang="en-IE" sz="1300" b="1">
                          <a:solidFill>
                            <a:schemeClr val="tx1"/>
                          </a:solidFill>
                        </a:rPr>
                        <a:t>PD</a:t>
                      </a:r>
                      <a:endParaRPr lang="en-US" sz="13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9.5%</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12.8%</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608823"/>
                  </a:ext>
                </a:extLst>
              </a:tr>
              <a:tr h="370840">
                <a:tc>
                  <a:txBody>
                    <a:bodyPr/>
                    <a:lstStyle/>
                    <a:p>
                      <a:r>
                        <a:rPr lang="en-IE" sz="1300" b="1" err="1">
                          <a:solidFill>
                            <a:schemeClr val="tx1"/>
                          </a:solidFill>
                        </a:rPr>
                        <a:t>UE</a:t>
                      </a:r>
                      <a:r>
                        <a:rPr lang="en-IE" sz="1300" b="1" baseline="30000" err="1">
                          <a:solidFill>
                            <a:schemeClr val="tx1"/>
                          </a:solidFill>
                        </a:rPr>
                        <a:t>b</a:t>
                      </a:r>
                      <a:endParaRPr lang="en-US" sz="1300" b="1" baseline="300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7.6%</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15.8%</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6359736"/>
                  </a:ext>
                </a:extLst>
              </a:tr>
            </a:tbl>
          </a:graphicData>
        </a:graphic>
      </p:graphicFrame>
      <p:cxnSp>
        <p:nvCxnSpPr>
          <p:cNvPr id="15" name="Straight Connector 14">
            <a:extLst>
              <a:ext uri="{FF2B5EF4-FFF2-40B4-BE49-F238E27FC236}">
                <a16:creationId xmlns:a16="http://schemas.microsoft.com/office/drawing/2014/main" id="{170C206E-E983-58F9-A647-27F1224155BF}"/>
              </a:ext>
            </a:extLst>
          </p:cNvPr>
          <p:cNvCxnSpPr/>
          <p:nvPr/>
        </p:nvCxnSpPr>
        <p:spPr>
          <a:xfrm>
            <a:off x="1072747" y="5387224"/>
            <a:ext cx="44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204F47-20C9-632F-16E1-2FB05EB5E037}"/>
              </a:ext>
            </a:extLst>
          </p:cNvPr>
          <p:cNvSpPr/>
          <p:nvPr/>
        </p:nvSpPr>
        <p:spPr>
          <a:xfrm>
            <a:off x="5377500" y="1668973"/>
            <a:ext cx="156648" cy="155014"/>
          </a:xfrm>
          <a:prstGeom prst="rect">
            <a:avLst/>
          </a:prstGeom>
          <a:solidFill>
            <a:srgbClr val="009FB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23728669-EE71-2ABA-20E6-D229EA55F6F3}"/>
              </a:ext>
            </a:extLst>
          </p:cNvPr>
          <p:cNvSpPr/>
          <p:nvPr/>
        </p:nvSpPr>
        <p:spPr>
          <a:xfrm>
            <a:off x="5378640" y="1444073"/>
            <a:ext cx="155509" cy="155014"/>
          </a:xfrm>
          <a:prstGeom prst="rect">
            <a:avLst/>
          </a:prstGeom>
          <a:solidFill>
            <a:srgbClr val="009F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7167A36B-1C46-D32A-A265-12D885FE618E}"/>
              </a:ext>
            </a:extLst>
          </p:cNvPr>
          <p:cNvSpPr/>
          <p:nvPr/>
        </p:nvSpPr>
        <p:spPr>
          <a:xfrm>
            <a:off x="5615935" y="1668973"/>
            <a:ext cx="155509" cy="155016"/>
          </a:xfrm>
          <a:prstGeom prst="rect">
            <a:avLst/>
          </a:prstGeom>
          <a:solidFill>
            <a:srgbClr val="5954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5158E8C5-7766-7F7C-2667-B444AF50CDBE}"/>
              </a:ext>
            </a:extLst>
          </p:cNvPr>
          <p:cNvSpPr/>
          <p:nvPr/>
        </p:nvSpPr>
        <p:spPr>
          <a:xfrm>
            <a:off x="5615933" y="1444074"/>
            <a:ext cx="155510" cy="155015"/>
          </a:xfrm>
          <a:prstGeom prst="rect">
            <a:avLst/>
          </a:prstGeom>
          <a:solidFill>
            <a:srgbClr val="5954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Box 33">
            <a:extLst>
              <a:ext uri="{FF2B5EF4-FFF2-40B4-BE49-F238E27FC236}">
                <a16:creationId xmlns:a16="http://schemas.microsoft.com/office/drawing/2014/main" id="{8C0285B8-AF87-F29A-E929-0ADDFD5B5402}"/>
              </a:ext>
            </a:extLst>
          </p:cNvPr>
          <p:cNvSpPr txBox="1"/>
          <p:nvPr/>
        </p:nvSpPr>
        <p:spPr>
          <a:xfrm>
            <a:off x="4967611" y="1352854"/>
            <a:ext cx="380232" cy="307777"/>
          </a:xfrm>
          <a:prstGeom prst="rect">
            <a:avLst/>
          </a:prstGeom>
          <a:noFill/>
        </p:spPr>
        <p:txBody>
          <a:bodyPr wrap="none" rtlCol="0">
            <a:spAutoFit/>
          </a:bodyPr>
          <a:lstStyle/>
          <a:p>
            <a:r>
              <a:rPr lang="en-US" sz="1400" b="1"/>
              <a:t>CR</a:t>
            </a:r>
          </a:p>
        </p:txBody>
      </p:sp>
      <p:sp>
        <p:nvSpPr>
          <p:cNvPr id="36" name="TextBox 35">
            <a:extLst>
              <a:ext uri="{FF2B5EF4-FFF2-40B4-BE49-F238E27FC236}">
                <a16:creationId xmlns:a16="http://schemas.microsoft.com/office/drawing/2014/main" id="{7A06BC05-CF47-66AB-68D2-CB32EB856C50}"/>
              </a:ext>
            </a:extLst>
          </p:cNvPr>
          <p:cNvSpPr txBox="1"/>
          <p:nvPr/>
        </p:nvSpPr>
        <p:spPr>
          <a:xfrm>
            <a:off x="4975741" y="1599807"/>
            <a:ext cx="381836" cy="307777"/>
          </a:xfrm>
          <a:prstGeom prst="rect">
            <a:avLst/>
          </a:prstGeom>
          <a:noFill/>
        </p:spPr>
        <p:txBody>
          <a:bodyPr wrap="none" rtlCol="0">
            <a:spAutoFit/>
          </a:bodyPr>
          <a:lstStyle/>
          <a:p>
            <a:r>
              <a:rPr lang="en-US" sz="1400" b="1"/>
              <a:t>PR</a:t>
            </a:r>
          </a:p>
        </p:txBody>
      </p:sp>
      <p:sp>
        <p:nvSpPr>
          <p:cNvPr id="16" name="TextBox 15">
            <a:extLst>
              <a:ext uri="{FF2B5EF4-FFF2-40B4-BE49-F238E27FC236}">
                <a16:creationId xmlns:a16="http://schemas.microsoft.com/office/drawing/2014/main" id="{94518B01-B8D6-0753-FF2E-3E1903FE41E6}"/>
              </a:ext>
            </a:extLst>
          </p:cNvPr>
          <p:cNvSpPr txBox="1"/>
          <p:nvPr/>
        </p:nvSpPr>
        <p:spPr>
          <a:xfrm>
            <a:off x="5806740" y="4389652"/>
            <a:ext cx="5701806" cy="338554"/>
          </a:xfrm>
          <a:prstGeom prst="rect">
            <a:avLst/>
          </a:prstGeom>
          <a:noFill/>
        </p:spPr>
        <p:txBody>
          <a:bodyPr wrap="square" rtlCol="0">
            <a:spAutoFit/>
          </a:bodyPr>
          <a:lstStyle/>
          <a:p>
            <a:pPr algn="ctr" defTabSz="1218987">
              <a:defRPr/>
            </a:pPr>
            <a:r>
              <a:rPr lang="en-IE" sz="1600" b="1" dirty="0">
                <a:solidFill>
                  <a:srgbClr val="433F3F"/>
                </a:solidFill>
                <a:latin typeface="Trebuchet MS" panose="020B0603020202020204"/>
              </a:rPr>
              <a:t>ORR (95% CI) and BOR per </a:t>
            </a:r>
            <a:r>
              <a:rPr lang="en-IE" sz="1600" b="1" dirty="0" err="1">
                <a:solidFill>
                  <a:srgbClr val="433F3F"/>
                </a:solidFill>
                <a:latin typeface="Trebuchet MS" panose="020B0603020202020204"/>
              </a:rPr>
              <a:t>BICR</a:t>
            </a:r>
            <a:r>
              <a:rPr lang="en-IE" sz="1600" b="1" baseline="30000" dirty="0" err="1">
                <a:solidFill>
                  <a:srgbClr val="433F3F"/>
                </a:solidFill>
                <a:latin typeface="Trebuchet MS" panose="020B0603020202020204"/>
              </a:rPr>
              <a:t>a</a:t>
            </a:r>
            <a:endParaRPr lang="en-US" sz="1600" b="1" baseline="30000" dirty="0">
              <a:solidFill>
                <a:srgbClr val="433F3F"/>
              </a:solidFill>
              <a:latin typeface="Trebuchet MS" panose="020B0603020202020204"/>
            </a:endParaRPr>
          </a:p>
        </p:txBody>
      </p:sp>
      <p:cxnSp>
        <p:nvCxnSpPr>
          <p:cNvPr id="17" name="Straight Connector 16">
            <a:extLst>
              <a:ext uri="{FF2B5EF4-FFF2-40B4-BE49-F238E27FC236}">
                <a16:creationId xmlns:a16="http://schemas.microsoft.com/office/drawing/2014/main" id="{139B5542-3348-447D-2AB2-5338B3BB5F2C}"/>
              </a:ext>
            </a:extLst>
          </p:cNvPr>
          <p:cNvCxnSpPr>
            <a:cxnSpLocks/>
          </p:cNvCxnSpPr>
          <p:nvPr/>
        </p:nvCxnSpPr>
        <p:spPr>
          <a:xfrm>
            <a:off x="6096000" y="1026068"/>
            <a:ext cx="0" cy="48871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311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A3BF-90D4-FEA3-1F7E-F0674B50CAA6}"/>
              </a:ext>
            </a:extLst>
          </p:cNvPr>
          <p:cNvSpPr>
            <a:spLocks noGrp="1"/>
          </p:cNvSpPr>
          <p:nvPr>
            <p:ph type="title"/>
          </p:nvPr>
        </p:nvSpPr>
        <p:spPr/>
        <p:txBody>
          <a:bodyPr>
            <a:normAutofit/>
          </a:bodyPr>
          <a:lstStyle/>
          <a:p>
            <a:r>
              <a:rPr lang="en-US" sz="4000" b="1" dirty="0"/>
              <a:t>Was cisplatin + nivolumab in CM901 a black swan event or should we have seen it coming?</a:t>
            </a:r>
            <a:endParaRPr lang="en-GB" sz="4000" b="1" dirty="0"/>
          </a:p>
        </p:txBody>
      </p:sp>
      <p:graphicFrame>
        <p:nvGraphicFramePr>
          <p:cNvPr id="3" name="Table 2">
            <a:extLst>
              <a:ext uri="{FF2B5EF4-FFF2-40B4-BE49-F238E27FC236}">
                <a16:creationId xmlns:a16="http://schemas.microsoft.com/office/drawing/2014/main" id="{28B49672-9B66-63AC-77A4-CB1A54E91BE7}"/>
              </a:ext>
            </a:extLst>
          </p:cNvPr>
          <p:cNvGraphicFramePr>
            <a:graphicFrameLocks noGrp="1"/>
          </p:cNvGraphicFramePr>
          <p:nvPr/>
        </p:nvGraphicFramePr>
        <p:xfrm>
          <a:off x="584199" y="1945640"/>
          <a:ext cx="10659535" cy="1630680"/>
        </p:xfrm>
        <a:graphic>
          <a:graphicData uri="http://schemas.openxmlformats.org/drawingml/2006/table">
            <a:tbl>
              <a:tblPr firstRow="1" bandRow="1">
                <a:tableStyleId>{5C22544A-7EE6-4342-B048-85BDC9FD1C3A}</a:tableStyleId>
              </a:tblPr>
              <a:tblGrid>
                <a:gridCol w="2131907">
                  <a:extLst>
                    <a:ext uri="{9D8B030D-6E8A-4147-A177-3AD203B41FA5}">
                      <a16:colId xmlns:a16="http://schemas.microsoft.com/office/drawing/2014/main" val="4160144791"/>
                    </a:ext>
                  </a:extLst>
                </a:gridCol>
                <a:gridCol w="2131907">
                  <a:extLst>
                    <a:ext uri="{9D8B030D-6E8A-4147-A177-3AD203B41FA5}">
                      <a16:colId xmlns:a16="http://schemas.microsoft.com/office/drawing/2014/main" val="1205056536"/>
                    </a:ext>
                  </a:extLst>
                </a:gridCol>
                <a:gridCol w="2131907">
                  <a:extLst>
                    <a:ext uri="{9D8B030D-6E8A-4147-A177-3AD203B41FA5}">
                      <a16:colId xmlns:a16="http://schemas.microsoft.com/office/drawing/2014/main" val="484427400"/>
                    </a:ext>
                  </a:extLst>
                </a:gridCol>
                <a:gridCol w="2131907">
                  <a:extLst>
                    <a:ext uri="{9D8B030D-6E8A-4147-A177-3AD203B41FA5}">
                      <a16:colId xmlns:a16="http://schemas.microsoft.com/office/drawing/2014/main" val="3829811638"/>
                    </a:ext>
                  </a:extLst>
                </a:gridCol>
                <a:gridCol w="2131907">
                  <a:extLst>
                    <a:ext uri="{9D8B030D-6E8A-4147-A177-3AD203B41FA5}">
                      <a16:colId xmlns:a16="http://schemas.microsoft.com/office/drawing/2014/main" val="1064154399"/>
                    </a:ext>
                  </a:extLst>
                </a:gridCol>
              </a:tblGrid>
              <a:tr h="370840">
                <a:tc>
                  <a:txBody>
                    <a:bodyPr/>
                    <a:lstStyle/>
                    <a:p>
                      <a:r>
                        <a:rPr lang="en-US" dirty="0"/>
                        <a:t>Cisplatin + PD(L)1</a:t>
                      </a:r>
                      <a:endParaRPr lang="en-GB" dirty="0"/>
                    </a:p>
                  </a:txBody>
                  <a:tcPr/>
                </a:tc>
                <a:tc>
                  <a:txBody>
                    <a:bodyPr/>
                    <a:lstStyle/>
                    <a:p>
                      <a:r>
                        <a:rPr lang="en-US" dirty="0"/>
                        <a:t>CR/PR</a:t>
                      </a:r>
                      <a:endParaRPr lang="en-GB" dirty="0"/>
                    </a:p>
                  </a:txBody>
                  <a:tcPr/>
                </a:tc>
                <a:tc>
                  <a:txBody>
                    <a:bodyPr/>
                    <a:lstStyle/>
                    <a:p>
                      <a:r>
                        <a:rPr lang="en-US" sz="1400" dirty="0"/>
                        <a:t>PFS HRs for the cisplatin population </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OS HRs for the cisplatin population </a:t>
                      </a:r>
                      <a:endParaRPr lang="en-GB" sz="1400" dirty="0"/>
                    </a:p>
                  </a:txBody>
                  <a:tcPr/>
                </a:tc>
                <a:tc>
                  <a:txBody>
                    <a:bodyPr/>
                    <a:lstStyle/>
                    <a:p>
                      <a:r>
                        <a:rPr lang="en-US" sz="1400" dirty="0"/>
                        <a:t>Subsequent IO therapy </a:t>
                      </a:r>
                    </a:p>
                    <a:p>
                      <a:r>
                        <a:rPr lang="en-US" sz="1400" dirty="0"/>
                        <a:t>For control arm</a:t>
                      </a:r>
                      <a:endParaRPr lang="en-GB" sz="1400" dirty="0"/>
                    </a:p>
                  </a:txBody>
                  <a:tcPr/>
                </a:tc>
                <a:extLst>
                  <a:ext uri="{0D108BD9-81ED-4DB2-BD59-A6C34878D82A}">
                    <a16:rowId xmlns:a16="http://schemas.microsoft.com/office/drawing/2014/main" val="2077971285"/>
                  </a:ext>
                </a:extLst>
              </a:tr>
              <a:tr h="370840">
                <a:tc>
                  <a:txBody>
                    <a:bodyPr/>
                    <a:lstStyle/>
                    <a:p>
                      <a:r>
                        <a:rPr lang="en-US" dirty="0"/>
                        <a:t>atezolizumab</a:t>
                      </a:r>
                      <a:endParaRPr lang="en-GB" dirty="0"/>
                    </a:p>
                  </a:txBody>
                  <a:tcPr>
                    <a:solidFill>
                      <a:schemeClr val="accent2">
                        <a:lumMod val="20000"/>
                        <a:lumOff val="80000"/>
                      </a:schemeClr>
                    </a:solidFill>
                  </a:tcPr>
                </a:tc>
                <a:tc>
                  <a:txBody>
                    <a:bodyPr/>
                    <a:lstStyle/>
                    <a:p>
                      <a:r>
                        <a:rPr lang="en-US" dirty="0"/>
                        <a:t>17/64</a:t>
                      </a:r>
                      <a:endParaRPr lang="en-GB" dirty="0"/>
                    </a:p>
                  </a:txBody>
                  <a:tcPr>
                    <a:solidFill>
                      <a:schemeClr val="accent2">
                        <a:lumMod val="20000"/>
                        <a:lumOff val="80000"/>
                      </a:schemeClr>
                    </a:solidFill>
                  </a:tcPr>
                </a:tc>
                <a:tc>
                  <a:txBody>
                    <a:bodyPr/>
                    <a:lstStyle/>
                    <a:p>
                      <a:r>
                        <a:rPr lang="en-US" dirty="0"/>
                        <a:t>0.73 (0.55-0.97)</a:t>
                      </a:r>
                      <a:endParaRPr lang="en-GB" dirty="0"/>
                    </a:p>
                  </a:txBody>
                  <a:tcPr>
                    <a:solidFill>
                      <a:schemeClr val="accent2">
                        <a:lumMod val="20000"/>
                        <a:lumOff val="80000"/>
                      </a:schemeClr>
                    </a:solidFill>
                  </a:tcPr>
                </a:tc>
                <a:tc>
                  <a:txBody>
                    <a:bodyPr/>
                    <a:lstStyle/>
                    <a:p>
                      <a:r>
                        <a:rPr lang="en-US" sz="1800" dirty="0"/>
                        <a:t>0.76 (0.52-1.01)</a:t>
                      </a:r>
                    </a:p>
                  </a:txBody>
                  <a:tcPr>
                    <a:solidFill>
                      <a:schemeClr val="accent2">
                        <a:lumMod val="20000"/>
                        <a:lumOff val="80000"/>
                      </a:schemeClr>
                    </a:solidFill>
                  </a:tcPr>
                </a:tc>
                <a:tc>
                  <a:txBody>
                    <a:bodyPr/>
                    <a:lstStyle/>
                    <a:p>
                      <a:r>
                        <a:rPr lang="en-US" dirty="0"/>
                        <a:t>25%</a:t>
                      </a:r>
                      <a:endParaRPr lang="en-GB" dirty="0"/>
                    </a:p>
                  </a:txBody>
                  <a:tcPr>
                    <a:solidFill>
                      <a:schemeClr val="accent2">
                        <a:lumMod val="20000"/>
                        <a:lumOff val="80000"/>
                      </a:schemeClr>
                    </a:solidFill>
                  </a:tcPr>
                </a:tc>
                <a:extLst>
                  <a:ext uri="{0D108BD9-81ED-4DB2-BD59-A6C34878D82A}">
                    <a16:rowId xmlns:a16="http://schemas.microsoft.com/office/drawing/2014/main" val="2800780664"/>
                  </a:ext>
                </a:extLst>
              </a:tr>
              <a:tr h="370840">
                <a:tc>
                  <a:txBody>
                    <a:bodyPr/>
                    <a:lstStyle/>
                    <a:p>
                      <a:r>
                        <a:rPr lang="en-US" dirty="0"/>
                        <a:t>Nivolumab </a:t>
                      </a:r>
                      <a:endParaRPr lang="en-GB" dirty="0"/>
                    </a:p>
                  </a:txBody>
                  <a:tcPr>
                    <a:solidFill>
                      <a:schemeClr val="accent2">
                        <a:lumMod val="20000"/>
                        <a:lumOff val="80000"/>
                      </a:schemeClr>
                    </a:solidFill>
                  </a:tcPr>
                </a:tc>
                <a:tc>
                  <a:txBody>
                    <a:bodyPr/>
                    <a:lstStyle/>
                    <a:p>
                      <a:r>
                        <a:rPr lang="en-US" dirty="0"/>
                        <a:t>22/58</a:t>
                      </a:r>
                      <a:endParaRPr lang="en-GB" dirty="0"/>
                    </a:p>
                  </a:txBody>
                  <a:tcPr>
                    <a:solidFill>
                      <a:schemeClr val="accent2">
                        <a:lumMod val="20000"/>
                        <a:lumOff val="80000"/>
                      </a:schemeClr>
                    </a:solidFill>
                  </a:tcPr>
                </a:tc>
                <a:tc>
                  <a:txBody>
                    <a:bodyPr/>
                    <a:lstStyle/>
                    <a:p>
                      <a:r>
                        <a:rPr lang="en-US" dirty="0"/>
                        <a:t>0.72 (0.59-0.88)</a:t>
                      </a:r>
                      <a:endParaRPr lang="en-GB" dirty="0"/>
                    </a:p>
                  </a:txBody>
                  <a:tcPr>
                    <a:solidFill>
                      <a:schemeClr val="accent2">
                        <a:lumMod val="20000"/>
                        <a:lumOff val="80000"/>
                      </a:schemeClr>
                    </a:solidFill>
                  </a:tcPr>
                </a:tc>
                <a:tc>
                  <a:txBody>
                    <a:bodyPr/>
                    <a:lstStyle/>
                    <a:p>
                      <a:r>
                        <a:rPr lang="en-US" sz="1800" b="0" dirty="0">
                          <a:solidFill>
                            <a:prstClr val="black"/>
                          </a:solidFill>
                        </a:rPr>
                        <a:t>0.78 (0.63, 0.96)</a:t>
                      </a:r>
                      <a:endParaRPr lang="en-GB" b="0" dirty="0"/>
                    </a:p>
                  </a:txBody>
                  <a:tcPr>
                    <a:solidFill>
                      <a:schemeClr val="accent2">
                        <a:lumMod val="20000"/>
                        <a:lumOff val="80000"/>
                      </a:schemeClr>
                    </a:solidFill>
                  </a:tcPr>
                </a:tc>
                <a:tc>
                  <a:txBody>
                    <a:bodyPr/>
                    <a:lstStyle/>
                    <a:p>
                      <a:r>
                        <a:rPr lang="en-US" dirty="0"/>
                        <a:t>51% </a:t>
                      </a:r>
                      <a:r>
                        <a:rPr lang="en-US" sz="1400" dirty="0"/>
                        <a:t>(20% maintenance)</a:t>
                      </a:r>
                      <a:endParaRPr lang="en-GB" sz="1400" dirty="0"/>
                    </a:p>
                  </a:txBody>
                  <a:tcPr>
                    <a:solidFill>
                      <a:schemeClr val="accent2">
                        <a:lumMod val="20000"/>
                        <a:lumOff val="80000"/>
                      </a:schemeClr>
                    </a:solidFill>
                  </a:tcPr>
                </a:tc>
                <a:extLst>
                  <a:ext uri="{0D108BD9-81ED-4DB2-BD59-A6C34878D82A}">
                    <a16:rowId xmlns:a16="http://schemas.microsoft.com/office/drawing/2014/main" val="3570582785"/>
                  </a:ext>
                </a:extLst>
              </a:tr>
              <a:tr h="370840">
                <a:tc>
                  <a:txBody>
                    <a:bodyPr/>
                    <a:lstStyle/>
                    <a:p>
                      <a:r>
                        <a:rPr lang="en-US" dirty="0"/>
                        <a:t>Pembrolizumab </a:t>
                      </a:r>
                      <a:endParaRPr lang="en-GB" dirty="0"/>
                    </a:p>
                  </a:txBody>
                  <a:tcPr>
                    <a:solidFill>
                      <a:schemeClr val="accent2">
                        <a:lumMod val="20000"/>
                        <a:lumOff val="80000"/>
                      </a:schemeClr>
                    </a:solidFill>
                  </a:tcPr>
                </a:tc>
                <a:tc>
                  <a:txBody>
                    <a:bodyPr/>
                    <a:lstStyle/>
                    <a:p>
                      <a:r>
                        <a:rPr lang="en-US" dirty="0"/>
                        <a:t>18/49</a:t>
                      </a:r>
                      <a:endParaRPr lang="en-GB" dirty="0"/>
                    </a:p>
                  </a:txBody>
                  <a:tcPr>
                    <a:solidFill>
                      <a:schemeClr val="accent2">
                        <a:lumMod val="20000"/>
                        <a:lumOff val="80000"/>
                      </a:schemeClr>
                    </a:solidFill>
                  </a:tcPr>
                </a:tc>
                <a:tc>
                  <a:txBody>
                    <a:bodyPr/>
                    <a:lstStyle/>
                    <a:p>
                      <a:r>
                        <a:rPr lang="en-US" dirty="0"/>
                        <a:t>0.67 (0.51-0.89)</a:t>
                      </a:r>
                      <a:endParaRPr lang="en-GB" dirty="0"/>
                    </a:p>
                  </a:txBody>
                  <a:tcPr>
                    <a:solidFill>
                      <a:schemeClr val="accent2">
                        <a:lumMod val="20000"/>
                        <a:lumOff val="80000"/>
                      </a:schemeClr>
                    </a:solidFill>
                  </a:tcPr>
                </a:tc>
                <a:tc>
                  <a:txBody>
                    <a:bodyPr/>
                    <a:lstStyle/>
                    <a:p>
                      <a:r>
                        <a:rPr lang="en-US" sz="1800" dirty="0"/>
                        <a:t>0.88 (0.67-1.15)</a:t>
                      </a:r>
                    </a:p>
                  </a:txBody>
                  <a:tcPr>
                    <a:solidFill>
                      <a:schemeClr val="accent2">
                        <a:lumMod val="20000"/>
                        <a:lumOff val="80000"/>
                      </a:schemeClr>
                    </a:solidFill>
                  </a:tcPr>
                </a:tc>
                <a:tc>
                  <a:txBody>
                    <a:bodyPr/>
                    <a:lstStyle/>
                    <a:p>
                      <a:r>
                        <a:rPr lang="en-US" dirty="0"/>
                        <a:t>48%</a:t>
                      </a:r>
                      <a:endParaRPr lang="en-GB" dirty="0"/>
                    </a:p>
                  </a:txBody>
                  <a:tcPr>
                    <a:solidFill>
                      <a:schemeClr val="accent2">
                        <a:lumMod val="20000"/>
                        <a:lumOff val="80000"/>
                      </a:schemeClr>
                    </a:solidFill>
                  </a:tcPr>
                </a:tc>
                <a:extLst>
                  <a:ext uri="{0D108BD9-81ED-4DB2-BD59-A6C34878D82A}">
                    <a16:rowId xmlns:a16="http://schemas.microsoft.com/office/drawing/2014/main" val="3519853638"/>
                  </a:ext>
                </a:extLst>
              </a:tr>
            </a:tbl>
          </a:graphicData>
        </a:graphic>
      </p:graphicFrame>
      <p:sp>
        <p:nvSpPr>
          <p:cNvPr id="8" name="TextBox 7">
            <a:extLst>
              <a:ext uri="{FF2B5EF4-FFF2-40B4-BE49-F238E27FC236}">
                <a16:creationId xmlns:a16="http://schemas.microsoft.com/office/drawing/2014/main" id="{1B8F8F59-1067-2A73-D648-82EB9DF16389}"/>
              </a:ext>
            </a:extLst>
          </p:cNvPr>
          <p:cNvSpPr txBox="1"/>
          <p:nvPr/>
        </p:nvSpPr>
        <p:spPr>
          <a:xfrm>
            <a:off x="1041400" y="3870867"/>
            <a:ext cx="3339569" cy="369332"/>
          </a:xfrm>
          <a:prstGeom prst="rect">
            <a:avLst/>
          </a:prstGeom>
          <a:noFill/>
        </p:spPr>
        <p:txBody>
          <a:bodyPr wrap="none" rtlCol="0">
            <a:spAutoFit/>
          </a:bodyPr>
          <a:lstStyle/>
          <a:p>
            <a:r>
              <a:rPr lang="en-US" dirty="0"/>
              <a:t>Median Progression Free survival</a:t>
            </a:r>
            <a:endParaRPr lang="en-GB" dirty="0"/>
          </a:p>
        </p:txBody>
      </p:sp>
      <p:graphicFrame>
        <p:nvGraphicFramePr>
          <p:cNvPr id="17" name="Chart 16">
            <a:extLst>
              <a:ext uri="{FF2B5EF4-FFF2-40B4-BE49-F238E27FC236}">
                <a16:creationId xmlns:a16="http://schemas.microsoft.com/office/drawing/2014/main" id="{1B755EDC-BAD3-0C61-0EBD-D82A684CB96D}"/>
              </a:ext>
            </a:extLst>
          </p:cNvPr>
          <p:cNvGraphicFramePr>
            <a:graphicFrameLocks/>
          </p:cNvGraphicFramePr>
          <p:nvPr/>
        </p:nvGraphicFramePr>
        <p:xfrm>
          <a:off x="503767" y="4114800"/>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8" name="Straight Connector 17">
            <a:extLst>
              <a:ext uri="{FF2B5EF4-FFF2-40B4-BE49-F238E27FC236}">
                <a16:creationId xmlns:a16="http://schemas.microsoft.com/office/drawing/2014/main" id="{E8954945-DC95-55AD-DA05-B9602D0FF186}"/>
              </a:ext>
            </a:extLst>
          </p:cNvPr>
          <p:cNvCxnSpPr>
            <a:cxnSpLocks/>
          </p:cNvCxnSpPr>
          <p:nvPr/>
        </p:nvCxnSpPr>
        <p:spPr>
          <a:xfrm>
            <a:off x="3086099" y="4787900"/>
            <a:ext cx="0" cy="27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F582E9-19DC-35F2-93C5-CD03440A544C}"/>
              </a:ext>
            </a:extLst>
          </p:cNvPr>
          <p:cNvCxnSpPr>
            <a:cxnSpLocks/>
          </p:cNvCxnSpPr>
          <p:nvPr/>
        </p:nvCxnSpPr>
        <p:spPr>
          <a:xfrm>
            <a:off x="2702185" y="4889500"/>
            <a:ext cx="0" cy="279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62C60-022A-C390-5FD3-D6832E72863B}"/>
              </a:ext>
            </a:extLst>
          </p:cNvPr>
          <p:cNvCxnSpPr>
            <a:cxnSpLocks/>
          </p:cNvCxnSpPr>
          <p:nvPr/>
        </p:nvCxnSpPr>
        <p:spPr>
          <a:xfrm>
            <a:off x="4449234" y="4686300"/>
            <a:ext cx="0" cy="393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2CCF31-A665-1DD8-CAA8-BA7763781DE5}"/>
              </a:ext>
            </a:extLst>
          </p:cNvPr>
          <p:cNvCxnSpPr>
            <a:cxnSpLocks/>
          </p:cNvCxnSpPr>
          <p:nvPr/>
        </p:nvCxnSpPr>
        <p:spPr>
          <a:xfrm>
            <a:off x="4059767" y="4908550"/>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1B755EDC-BAD3-0C61-0EBD-D82A684CB96D}"/>
              </a:ext>
            </a:extLst>
          </p:cNvPr>
          <p:cNvGraphicFramePr>
            <a:graphicFrameLocks/>
          </p:cNvGraphicFramePr>
          <p:nvPr/>
        </p:nvGraphicFramePr>
        <p:xfrm>
          <a:off x="561340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42BFC60A-1F22-AB52-F71F-D96F3819878C}"/>
              </a:ext>
            </a:extLst>
          </p:cNvPr>
          <p:cNvSpPr txBox="1"/>
          <p:nvPr/>
        </p:nvSpPr>
        <p:spPr>
          <a:xfrm>
            <a:off x="6565182" y="3930134"/>
            <a:ext cx="2439835" cy="369332"/>
          </a:xfrm>
          <a:prstGeom prst="rect">
            <a:avLst/>
          </a:prstGeom>
          <a:noFill/>
        </p:spPr>
        <p:txBody>
          <a:bodyPr wrap="none" rtlCol="0">
            <a:spAutoFit/>
          </a:bodyPr>
          <a:lstStyle/>
          <a:p>
            <a:r>
              <a:rPr lang="en-US" dirty="0"/>
              <a:t>Median Overall survival </a:t>
            </a:r>
            <a:endParaRPr lang="en-GB" dirty="0"/>
          </a:p>
        </p:txBody>
      </p:sp>
      <p:cxnSp>
        <p:nvCxnSpPr>
          <p:cNvPr id="26" name="Straight Connector 25">
            <a:extLst>
              <a:ext uri="{FF2B5EF4-FFF2-40B4-BE49-F238E27FC236}">
                <a16:creationId xmlns:a16="http://schemas.microsoft.com/office/drawing/2014/main" id="{ED134D97-F7E7-44D8-9CE9-66D94F76A29E}"/>
              </a:ext>
            </a:extLst>
          </p:cNvPr>
          <p:cNvCxnSpPr>
            <a:cxnSpLocks/>
          </p:cNvCxnSpPr>
          <p:nvPr/>
        </p:nvCxnSpPr>
        <p:spPr>
          <a:xfrm>
            <a:off x="8191500" y="4616450"/>
            <a:ext cx="0" cy="412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47B8F4-106F-19CA-4467-F65CF848213F}"/>
              </a:ext>
            </a:extLst>
          </p:cNvPr>
          <p:cNvCxnSpPr>
            <a:cxnSpLocks/>
          </p:cNvCxnSpPr>
          <p:nvPr/>
        </p:nvCxnSpPr>
        <p:spPr>
          <a:xfrm>
            <a:off x="7785100" y="4798483"/>
            <a:ext cx="0" cy="412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6EAAF0-62D5-9878-4A68-5CE4A020BAC2}"/>
              </a:ext>
            </a:extLst>
          </p:cNvPr>
          <p:cNvCxnSpPr>
            <a:cxnSpLocks/>
          </p:cNvCxnSpPr>
          <p:nvPr/>
        </p:nvCxnSpPr>
        <p:spPr>
          <a:xfrm>
            <a:off x="9556484" y="4686300"/>
            <a:ext cx="0" cy="5651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108A35-4342-64F9-A0A8-436338585187}"/>
              </a:ext>
            </a:extLst>
          </p:cNvPr>
          <p:cNvCxnSpPr>
            <a:cxnSpLocks/>
          </p:cNvCxnSpPr>
          <p:nvPr/>
        </p:nvCxnSpPr>
        <p:spPr>
          <a:xfrm>
            <a:off x="9175484" y="5004858"/>
            <a:ext cx="0" cy="4815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8D4F5B-CBB8-FDCF-FA81-998D475A107D}"/>
              </a:ext>
            </a:extLst>
          </p:cNvPr>
          <p:cNvSpPr/>
          <p:nvPr/>
        </p:nvSpPr>
        <p:spPr>
          <a:xfrm>
            <a:off x="1117601" y="6266392"/>
            <a:ext cx="7619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atezo</a:t>
            </a:r>
            <a:endParaRPr lang="en-GB" dirty="0"/>
          </a:p>
        </p:txBody>
      </p:sp>
      <p:sp>
        <p:nvSpPr>
          <p:cNvPr id="38" name="Rectangle 37">
            <a:extLst>
              <a:ext uri="{FF2B5EF4-FFF2-40B4-BE49-F238E27FC236}">
                <a16:creationId xmlns:a16="http://schemas.microsoft.com/office/drawing/2014/main" id="{45DDA783-0D1F-ED8E-3803-A0E7A1FA1D2F}"/>
              </a:ext>
            </a:extLst>
          </p:cNvPr>
          <p:cNvSpPr/>
          <p:nvPr/>
        </p:nvSpPr>
        <p:spPr>
          <a:xfrm>
            <a:off x="6248401" y="6256867"/>
            <a:ext cx="7619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atezo</a:t>
            </a:r>
            <a:endParaRPr lang="en-GB" dirty="0"/>
          </a:p>
        </p:txBody>
      </p:sp>
      <p:sp>
        <p:nvSpPr>
          <p:cNvPr id="39" name="Rectangle 38">
            <a:extLst>
              <a:ext uri="{FF2B5EF4-FFF2-40B4-BE49-F238E27FC236}">
                <a16:creationId xmlns:a16="http://schemas.microsoft.com/office/drawing/2014/main" id="{1384F399-8BBC-DD9D-46D7-2CBBF5FB655A}"/>
              </a:ext>
            </a:extLst>
          </p:cNvPr>
          <p:cNvSpPr/>
          <p:nvPr/>
        </p:nvSpPr>
        <p:spPr>
          <a:xfrm>
            <a:off x="2493434" y="6256867"/>
            <a:ext cx="7619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nivo</a:t>
            </a:r>
            <a:endParaRPr lang="en-GB" dirty="0"/>
          </a:p>
        </p:txBody>
      </p:sp>
      <p:sp>
        <p:nvSpPr>
          <p:cNvPr id="40" name="Rectangle 39">
            <a:extLst>
              <a:ext uri="{FF2B5EF4-FFF2-40B4-BE49-F238E27FC236}">
                <a16:creationId xmlns:a16="http://schemas.microsoft.com/office/drawing/2014/main" id="{FA61D9F8-2D9B-4FFC-E4F8-BCDF4046BB6D}"/>
              </a:ext>
            </a:extLst>
          </p:cNvPr>
          <p:cNvSpPr/>
          <p:nvPr/>
        </p:nvSpPr>
        <p:spPr>
          <a:xfrm>
            <a:off x="7645401" y="6266392"/>
            <a:ext cx="7619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nivo</a:t>
            </a:r>
            <a:endParaRPr lang="en-GB" dirty="0"/>
          </a:p>
        </p:txBody>
      </p:sp>
      <p:sp>
        <p:nvSpPr>
          <p:cNvPr id="41" name="Rectangle 40">
            <a:extLst>
              <a:ext uri="{FF2B5EF4-FFF2-40B4-BE49-F238E27FC236}">
                <a16:creationId xmlns:a16="http://schemas.microsoft.com/office/drawing/2014/main" id="{A2ABB0A2-D1DB-21EC-F352-E68D869E6535}"/>
              </a:ext>
            </a:extLst>
          </p:cNvPr>
          <p:cNvSpPr/>
          <p:nvPr/>
        </p:nvSpPr>
        <p:spPr>
          <a:xfrm>
            <a:off x="3839634" y="6266392"/>
            <a:ext cx="8508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pembro</a:t>
            </a:r>
            <a:endParaRPr lang="en-GB" sz="1600" dirty="0"/>
          </a:p>
        </p:txBody>
      </p:sp>
      <p:sp>
        <p:nvSpPr>
          <p:cNvPr id="42" name="Rectangle 41">
            <a:extLst>
              <a:ext uri="{FF2B5EF4-FFF2-40B4-BE49-F238E27FC236}">
                <a16:creationId xmlns:a16="http://schemas.microsoft.com/office/drawing/2014/main" id="{90B5BEB6-BAA6-B252-EE91-F928F4EC6D8B}"/>
              </a:ext>
            </a:extLst>
          </p:cNvPr>
          <p:cNvSpPr/>
          <p:nvPr/>
        </p:nvSpPr>
        <p:spPr>
          <a:xfrm>
            <a:off x="8945033" y="6266392"/>
            <a:ext cx="850899" cy="317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pembro</a:t>
            </a:r>
            <a:endParaRPr lang="en-GB" sz="1600" dirty="0"/>
          </a:p>
        </p:txBody>
      </p:sp>
      <p:sp>
        <p:nvSpPr>
          <p:cNvPr id="4" name="Rectangle 3">
            <a:extLst>
              <a:ext uri="{FF2B5EF4-FFF2-40B4-BE49-F238E27FC236}">
                <a16:creationId xmlns:a16="http://schemas.microsoft.com/office/drawing/2014/main" id="{BFE1BC46-D3D0-1E70-ADA4-FE2E23888463}"/>
              </a:ext>
            </a:extLst>
          </p:cNvPr>
          <p:cNvSpPr/>
          <p:nvPr/>
        </p:nvSpPr>
        <p:spPr>
          <a:xfrm>
            <a:off x="5047148" y="3924584"/>
            <a:ext cx="243503" cy="248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0D1BFFA-0D4A-DC0D-A9CA-3D28464E594A}"/>
              </a:ext>
            </a:extLst>
          </p:cNvPr>
          <p:cNvSpPr/>
          <p:nvPr/>
        </p:nvSpPr>
        <p:spPr>
          <a:xfrm>
            <a:off x="5047104" y="4272847"/>
            <a:ext cx="243503" cy="24864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62A37B2-21F2-D8F2-3C4A-9DAB3E9C4C8E}"/>
              </a:ext>
            </a:extLst>
          </p:cNvPr>
          <p:cNvSpPr txBox="1"/>
          <p:nvPr/>
        </p:nvSpPr>
        <p:spPr>
          <a:xfrm>
            <a:off x="5261943" y="3864242"/>
            <a:ext cx="960006" cy="369332"/>
          </a:xfrm>
          <a:prstGeom prst="rect">
            <a:avLst/>
          </a:prstGeom>
          <a:noFill/>
        </p:spPr>
        <p:txBody>
          <a:bodyPr wrap="none" rtlCol="0">
            <a:spAutoFit/>
          </a:bodyPr>
          <a:lstStyle/>
          <a:p>
            <a:r>
              <a:rPr lang="en-US" dirty="0"/>
              <a:t>cisplatin</a:t>
            </a:r>
            <a:endParaRPr lang="en-GB" dirty="0"/>
          </a:p>
        </p:txBody>
      </p:sp>
      <p:sp>
        <p:nvSpPr>
          <p:cNvPr id="7" name="TextBox 6">
            <a:extLst>
              <a:ext uri="{FF2B5EF4-FFF2-40B4-BE49-F238E27FC236}">
                <a16:creationId xmlns:a16="http://schemas.microsoft.com/office/drawing/2014/main" id="{13EABEB0-AF91-CD26-C1B0-1213BBF5711B}"/>
              </a:ext>
            </a:extLst>
          </p:cNvPr>
          <p:cNvSpPr txBox="1"/>
          <p:nvPr/>
        </p:nvSpPr>
        <p:spPr>
          <a:xfrm>
            <a:off x="5256740" y="4184671"/>
            <a:ext cx="1285416" cy="369332"/>
          </a:xfrm>
          <a:prstGeom prst="rect">
            <a:avLst/>
          </a:prstGeom>
          <a:noFill/>
        </p:spPr>
        <p:txBody>
          <a:bodyPr wrap="none" rtlCol="0">
            <a:spAutoFit/>
          </a:bodyPr>
          <a:lstStyle/>
          <a:p>
            <a:r>
              <a:rPr lang="en-US" dirty="0"/>
              <a:t>Cisplatin/IO</a:t>
            </a:r>
            <a:endParaRPr lang="en-GB" dirty="0"/>
          </a:p>
        </p:txBody>
      </p:sp>
      <p:sp>
        <p:nvSpPr>
          <p:cNvPr id="9" name="TextBox 8">
            <a:extLst>
              <a:ext uri="{FF2B5EF4-FFF2-40B4-BE49-F238E27FC236}">
                <a16:creationId xmlns:a16="http://schemas.microsoft.com/office/drawing/2014/main" id="{36F12B60-729D-8CFD-55C4-A3F43EEC43DA}"/>
              </a:ext>
            </a:extLst>
          </p:cNvPr>
          <p:cNvSpPr txBox="1"/>
          <p:nvPr/>
        </p:nvSpPr>
        <p:spPr>
          <a:xfrm>
            <a:off x="10185400" y="6169709"/>
            <a:ext cx="1835246" cy="646331"/>
          </a:xfrm>
          <a:prstGeom prst="rect">
            <a:avLst/>
          </a:prstGeom>
          <a:noFill/>
        </p:spPr>
        <p:txBody>
          <a:bodyPr wrap="none" rtlCol="0">
            <a:spAutoFit/>
          </a:bodyPr>
          <a:lstStyle/>
          <a:p>
            <a:r>
              <a:rPr lang="en-US" sz="1200" dirty="0" err="1"/>
              <a:t>Galski</a:t>
            </a:r>
            <a:r>
              <a:rPr lang="en-US" sz="1200" dirty="0"/>
              <a:t> et al Lancet 21</a:t>
            </a:r>
          </a:p>
          <a:p>
            <a:r>
              <a:rPr lang="en-US" sz="1200" dirty="0"/>
              <a:t>Powles et al Lancet </a:t>
            </a:r>
            <a:r>
              <a:rPr lang="en-US" sz="1200" dirty="0" err="1"/>
              <a:t>onc</a:t>
            </a:r>
            <a:r>
              <a:rPr lang="en-US" sz="1200" dirty="0"/>
              <a:t> 21</a:t>
            </a:r>
          </a:p>
          <a:p>
            <a:r>
              <a:rPr lang="en-US" sz="1200" dirty="0"/>
              <a:t>Van Der Heijden NEJM 23</a:t>
            </a:r>
            <a:endParaRPr lang="en-GB" sz="1200" dirty="0"/>
          </a:p>
        </p:txBody>
      </p:sp>
      <p:pic>
        <p:nvPicPr>
          <p:cNvPr id="11" name="Picture 10">
            <a:extLst>
              <a:ext uri="{FF2B5EF4-FFF2-40B4-BE49-F238E27FC236}">
                <a16:creationId xmlns:a16="http://schemas.microsoft.com/office/drawing/2014/main" id="{6A6C74E3-8477-BE3F-6C69-DFF6C2DE18A5}"/>
              </a:ext>
            </a:extLst>
          </p:cNvPr>
          <p:cNvPicPr>
            <a:picLocks noChangeAspect="1"/>
          </p:cNvPicPr>
          <p:nvPr/>
        </p:nvPicPr>
        <p:blipFill>
          <a:blip r:embed="rId4"/>
          <a:stretch>
            <a:fillRect/>
          </a:stretch>
        </p:blipFill>
        <p:spPr>
          <a:xfrm>
            <a:off x="10574868" y="4751120"/>
            <a:ext cx="1419387" cy="1399396"/>
          </a:xfrm>
          <a:prstGeom prst="rect">
            <a:avLst/>
          </a:prstGeom>
        </p:spPr>
      </p:pic>
    </p:spTree>
    <p:extLst>
      <p:ext uri="{BB962C8B-B14F-4D97-AF65-F5344CB8AC3E}">
        <p14:creationId xmlns:p14="http://schemas.microsoft.com/office/powerpoint/2010/main" val="425673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C033A-51B8-7750-56F2-BC56FCAA90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21636" y="882543"/>
            <a:ext cx="5884505" cy="2954949"/>
          </a:xfrm>
          <a:prstGeom prst="rect">
            <a:avLst/>
          </a:prstGeom>
        </p:spPr>
      </p:pic>
      <p:sp>
        <p:nvSpPr>
          <p:cNvPr id="2" name="Title 1">
            <a:extLst>
              <a:ext uri="{FF2B5EF4-FFF2-40B4-BE49-F238E27FC236}">
                <a16:creationId xmlns:a16="http://schemas.microsoft.com/office/drawing/2014/main" id="{FFCB1E98-932E-D755-CD3F-53BB908FD647}"/>
              </a:ext>
            </a:extLst>
          </p:cNvPr>
          <p:cNvSpPr>
            <a:spLocks noGrp="1"/>
          </p:cNvSpPr>
          <p:nvPr>
            <p:ph type="title"/>
          </p:nvPr>
        </p:nvSpPr>
        <p:spPr>
          <a:xfrm>
            <a:off x="123974" y="122791"/>
            <a:ext cx="11515530" cy="1325563"/>
          </a:xfrm>
        </p:spPr>
        <p:txBody>
          <a:bodyPr/>
          <a:lstStyle/>
          <a:p>
            <a:r>
              <a:rPr lang="en-US" b="1" dirty="0">
                <a:solidFill>
                  <a:schemeClr val="accent1"/>
                </a:solidFill>
              </a:rPr>
              <a:t>The PFS curves for chemo + IO suggest benefit is in the maintenance phase</a:t>
            </a:r>
            <a:endParaRPr lang="en-GB" b="1" dirty="0">
              <a:solidFill>
                <a:schemeClr val="accent1"/>
              </a:solidFill>
            </a:endParaRPr>
          </a:p>
        </p:txBody>
      </p:sp>
      <p:grpSp>
        <p:nvGrpSpPr>
          <p:cNvPr id="6" name="Group 5">
            <a:extLst>
              <a:ext uri="{FF2B5EF4-FFF2-40B4-BE49-F238E27FC236}">
                <a16:creationId xmlns:a16="http://schemas.microsoft.com/office/drawing/2014/main" id="{41F534F9-7F7C-5C48-EE1B-306A61ECCB50}"/>
              </a:ext>
            </a:extLst>
          </p:cNvPr>
          <p:cNvGrpSpPr/>
          <p:nvPr/>
        </p:nvGrpSpPr>
        <p:grpSpPr>
          <a:xfrm>
            <a:off x="5523722" y="3984967"/>
            <a:ext cx="5008985" cy="2752531"/>
            <a:chOff x="225051" y="2211388"/>
            <a:chExt cx="5047037" cy="3537341"/>
          </a:xfrm>
        </p:grpSpPr>
        <p:sp>
          <p:nvSpPr>
            <p:cNvPr id="7" name="AutoShape 3">
              <a:extLst>
                <a:ext uri="{FF2B5EF4-FFF2-40B4-BE49-F238E27FC236}">
                  <a16:creationId xmlns:a16="http://schemas.microsoft.com/office/drawing/2014/main" id="{16631839-DFB3-4C86-0645-0A70CF096751}"/>
                </a:ext>
              </a:extLst>
            </p:cNvPr>
            <p:cNvSpPr>
              <a:spLocks noChangeAspect="1" noChangeArrowheads="1" noTextEdit="1"/>
            </p:cNvSpPr>
            <p:nvPr/>
          </p:nvSpPr>
          <p:spPr bwMode="auto">
            <a:xfrm>
              <a:off x="392113" y="2211388"/>
              <a:ext cx="48799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5">
              <a:extLst>
                <a:ext uri="{FF2B5EF4-FFF2-40B4-BE49-F238E27FC236}">
                  <a16:creationId xmlns:a16="http://schemas.microsoft.com/office/drawing/2014/main" id="{B1AF1246-C6D2-876F-791D-07E56080026A}"/>
                </a:ext>
              </a:extLst>
            </p:cNvPr>
            <p:cNvSpPr>
              <a:spLocks noChangeArrowheads="1"/>
            </p:cNvSpPr>
            <p:nvPr/>
          </p:nvSpPr>
          <p:spPr bwMode="auto">
            <a:xfrm>
              <a:off x="392113" y="2211388"/>
              <a:ext cx="1588"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000" dirty="0"/>
            </a:p>
          </p:txBody>
        </p:sp>
        <p:sp>
          <p:nvSpPr>
            <p:cNvPr id="9" name="Rectangle 7">
              <a:extLst>
                <a:ext uri="{FF2B5EF4-FFF2-40B4-BE49-F238E27FC236}">
                  <a16:creationId xmlns:a16="http://schemas.microsoft.com/office/drawing/2014/main" id="{EF9D6919-711A-176F-FE5A-478A80C1A3E2}"/>
                </a:ext>
              </a:extLst>
            </p:cNvPr>
            <p:cNvSpPr>
              <a:spLocks noChangeArrowheads="1"/>
            </p:cNvSpPr>
            <p:nvPr/>
          </p:nvSpPr>
          <p:spPr bwMode="auto">
            <a:xfrm>
              <a:off x="819151" y="538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1113970F-5391-F6EE-0D15-6225EDD373B5}"/>
                </a:ext>
              </a:extLst>
            </p:cNvPr>
            <p:cNvSpPr>
              <a:spLocks noChangeArrowheads="1"/>
            </p:cNvSpPr>
            <p:nvPr/>
          </p:nvSpPr>
          <p:spPr bwMode="auto">
            <a:xfrm>
              <a:off x="1127126" y="538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1A54EBD8-6E27-D3C0-5E8F-F9CB280AD8C3}"/>
                </a:ext>
              </a:extLst>
            </p:cNvPr>
            <p:cNvSpPr>
              <a:spLocks noChangeArrowheads="1"/>
            </p:cNvSpPr>
            <p:nvPr/>
          </p:nvSpPr>
          <p:spPr bwMode="auto">
            <a:xfrm>
              <a:off x="1433513" y="538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6</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2" name="Rectangle 10">
              <a:extLst>
                <a:ext uri="{FF2B5EF4-FFF2-40B4-BE49-F238E27FC236}">
                  <a16:creationId xmlns:a16="http://schemas.microsoft.com/office/drawing/2014/main" id="{36B3AECE-DDDB-08EE-03D8-625473A7B73F}"/>
                </a:ext>
              </a:extLst>
            </p:cNvPr>
            <p:cNvSpPr>
              <a:spLocks noChangeArrowheads="1"/>
            </p:cNvSpPr>
            <p:nvPr/>
          </p:nvSpPr>
          <p:spPr bwMode="auto">
            <a:xfrm>
              <a:off x="1741488" y="538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9</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3" name="Rectangle 11">
              <a:extLst>
                <a:ext uri="{FF2B5EF4-FFF2-40B4-BE49-F238E27FC236}">
                  <a16:creationId xmlns:a16="http://schemas.microsoft.com/office/drawing/2014/main" id="{E68E9D25-FC81-1DB8-72EC-048B89C1633C}"/>
                </a:ext>
              </a:extLst>
            </p:cNvPr>
            <p:cNvSpPr>
              <a:spLocks noChangeArrowheads="1"/>
            </p:cNvSpPr>
            <p:nvPr/>
          </p:nvSpPr>
          <p:spPr bwMode="auto">
            <a:xfrm>
              <a:off x="2008188"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12</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4" name="Rectangle 12">
              <a:extLst>
                <a:ext uri="{FF2B5EF4-FFF2-40B4-BE49-F238E27FC236}">
                  <a16:creationId xmlns:a16="http://schemas.microsoft.com/office/drawing/2014/main" id="{CD4262DC-EBE7-34D2-1A18-2245582EF7EF}"/>
                </a:ext>
              </a:extLst>
            </p:cNvPr>
            <p:cNvSpPr>
              <a:spLocks noChangeArrowheads="1"/>
            </p:cNvSpPr>
            <p:nvPr/>
          </p:nvSpPr>
          <p:spPr bwMode="auto">
            <a:xfrm>
              <a:off x="2314576"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15</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5" name="Rectangle 13">
              <a:extLst>
                <a:ext uri="{FF2B5EF4-FFF2-40B4-BE49-F238E27FC236}">
                  <a16:creationId xmlns:a16="http://schemas.microsoft.com/office/drawing/2014/main" id="{65AACD17-25AA-2F7F-F950-332D992E68E0}"/>
                </a:ext>
              </a:extLst>
            </p:cNvPr>
            <p:cNvSpPr>
              <a:spLocks noChangeArrowheads="1"/>
            </p:cNvSpPr>
            <p:nvPr/>
          </p:nvSpPr>
          <p:spPr bwMode="auto">
            <a:xfrm>
              <a:off x="2622551"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18</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6" name="Rectangle 14">
              <a:extLst>
                <a:ext uri="{FF2B5EF4-FFF2-40B4-BE49-F238E27FC236}">
                  <a16:creationId xmlns:a16="http://schemas.microsoft.com/office/drawing/2014/main" id="{F6A0BDCD-1FEB-04E8-4DFA-860D7A6A5E1C}"/>
                </a:ext>
              </a:extLst>
            </p:cNvPr>
            <p:cNvSpPr>
              <a:spLocks noChangeArrowheads="1"/>
            </p:cNvSpPr>
            <p:nvPr/>
          </p:nvSpPr>
          <p:spPr bwMode="auto">
            <a:xfrm>
              <a:off x="2928938"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21</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7" name="Rectangle 15">
              <a:extLst>
                <a:ext uri="{FF2B5EF4-FFF2-40B4-BE49-F238E27FC236}">
                  <a16:creationId xmlns:a16="http://schemas.microsoft.com/office/drawing/2014/main" id="{5F7A5E33-0EAC-2B03-2271-80B96EB827F2}"/>
                </a:ext>
              </a:extLst>
            </p:cNvPr>
            <p:cNvSpPr>
              <a:spLocks noChangeArrowheads="1"/>
            </p:cNvSpPr>
            <p:nvPr/>
          </p:nvSpPr>
          <p:spPr bwMode="auto">
            <a:xfrm>
              <a:off x="3238501"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24</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93A0FDDA-36AD-4A5A-2C9B-AA21F706618F}"/>
                </a:ext>
              </a:extLst>
            </p:cNvPr>
            <p:cNvSpPr>
              <a:spLocks noChangeArrowheads="1"/>
            </p:cNvSpPr>
            <p:nvPr/>
          </p:nvSpPr>
          <p:spPr bwMode="auto">
            <a:xfrm>
              <a:off x="3544888"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27</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22067B13-8244-75E6-8017-AAFF10046E95}"/>
                </a:ext>
              </a:extLst>
            </p:cNvPr>
            <p:cNvSpPr>
              <a:spLocks noChangeArrowheads="1"/>
            </p:cNvSpPr>
            <p:nvPr/>
          </p:nvSpPr>
          <p:spPr bwMode="auto">
            <a:xfrm>
              <a:off x="3852863"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73161F5D-F644-4417-857F-214657311327}"/>
                </a:ext>
              </a:extLst>
            </p:cNvPr>
            <p:cNvSpPr>
              <a:spLocks noChangeArrowheads="1"/>
            </p:cNvSpPr>
            <p:nvPr/>
          </p:nvSpPr>
          <p:spPr bwMode="auto">
            <a:xfrm>
              <a:off x="4159251"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33</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18268881-30A7-415F-D017-5313C6FC6179}"/>
                </a:ext>
              </a:extLst>
            </p:cNvPr>
            <p:cNvSpPr>
              <a:spLocks noChangeArrowheads="1"/>
            </p:cNvSpPr>
            <p:nvPr/>
          </p:nvSpPr>
          <p:spPr bwMode="auto">
            <a:xfrm>
              <a:off x="4467226"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36</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55C3D6B3-C41F-B76A-4533-4FC062285773}"/>
                </a:ext>
              </a:extLst>
            </p:cNvPr>
            <p:cNvSpPr>
              <a:spLocks noChangeArrowheads="1"/>
            </p:cNvSpPr>
            <p:nvPr/>
          </p:nvSpPr>
          <p:spPr bwMode="auto">
            <a:xfrm>
              <a:off x="4773613"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39</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3" name="Rectangle 21">
              <a:extLst>
                <a:ext uri="{FF2B5EF4-FFF2-40B4-BE49-F238E27FC236}">
                  <a16:creationId xmlns:a16="http://schemas.microsoft.com/office/drawing/2014/main" id="{E6F1AA22-3CA5-790E-CFA7-D619DA959A88}"/>
                </a:ext>
              </a:extLst>
            </p:cNvPr>
            <p:cNvSpPr>
              <a:spLocks noChangeArrowheads="1"/>
            </p:cNvSpPr>
            <p:nvPr/>
          </p:nvSpPr>
          <p:spPr bwMode="auto">
            <a:xfrm>
              <a:off x="5081588" y="538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42</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4" name="Freeform 22">
              <a:extLst>
                <a:ext uri="{FF2B5EF4-FFF2-40B4-BE49-F238E27FC236}">
                  <a16:creationId xmlns:a16="http://schemas.microsoft.com/office/drawing/2014/main" id="{D8736971-B1ED-F6D9-BE47-0FCC6D13BFE9}"/>
                </a:ext>
              </a:extLst>
            </p:cNvPr>
            <p:cNvSpPr>
              <a:spLocks noEditPoints="1"/>
            </p:cNvSpPr>
            <p:nvPr/>
          </p:nvSpPr>
          <p:spPr bwMode="auto">
            <a:xfrm>
              <a:off x="844551" y="5272088"/>
              <a:ext cx="4333875" cy="84137"/>
            </a:xfrm>
            <a:custGeom>
              <a:avLst/>
              <a:gdLst>
                <a:gd name="T0" fmla="*/ 0 w 2730"/>
                <a:gd name="T1" fmla="*/ 0 h 53"/>
                <a:gd name="T2" fmla="*/ 2730 w 2730"/>
                <a:gd name="T3" fmla="*/ 0 h 53"/>
                <a:gd name="T4" fmla="*/ 9 w 2730"/>
                <a:gd name="T5" fmla="*/ 0 h 53"/>
                <a:gd name="T6" fmla="*/ 9 w 2730"/>
                <a:gd name="T7" fmla="*/ 53 h 53"/>
                <a:gd name="T8" fmla="*/ 203 w 2730"/>
                <a:gd name="T9" fmla="*/ 0 h 53"/>
                <a:gd name="T10" fmla="*/ 203 w 2730"/>
                <a:gd name="T11" fmla="*/ 53 h 53"/>
                <a:gd name="T12" fmla="*/ 396 w 2730"/>
                <a:gd name="T13" fmla="*/ 0 h 53"/>
                <a:gd name="T14" fmla="*/ 396 w 2730"/>
                <a:gd name="T15" fmla="*/ 53 h 53"/>
                <a:gd name="T16" fmla="*/ 590 w 2730"/>
                <a:gd name="T17" fmla="*/ 0 h 53"/>
                <a:gd name="T18" fmla="*/ 590 w 2730"/>
                <a:gd name="T19" fmla="*/ 53 h 53"/>
                <a:gd name="T20" fmla="*/ 783 w 2730"/>
                <a:gd name="T21" fmla="*/ 0 h 53"/>
                <a:gd name="T22" fmla="*/ 783 w 2730"/>
                <a:gd name="T23" fmla="*/ 53 h 53"/>
                <a:gd name="T24" fmla="*/ 977 w 2730"/>
                <a:gd name="T25" fmla="*/ 0 h 53"/>
                <a:gd name="T26" fmla="*/ 977 w 2730"/>
                <a:gd name="T27" fmla="*/ 53 h 53"/>
                <a:gd name="T28" fmla="*/ 1170 w 2730"/>
                <a:gd name="T29" fmla="*/ 0 h 53"/>
                <a:gd name="T30" fmla="*/ 1170 w 2730"/>
                <a:gd name="T31" fmla="*/ 53 h 53"/>
                <a:gd name="T32" fmla="*/ 1364 w 2730"/>
                <a:gd name="T33" fmla="*/ 0 h 53"/>
                <a:gd name="T34" fmla="*/ 1364 w 2730"/>
                <a:gd name="T35" fmla="*/ 53 h 53"/>
                <a:gd name="T36" fmla="*/ 1558 w 2730"/>
                <a:gd name="T37" fmla="*/ 0 h 53"/>
                <a:gd name="T38" fmla="*/ 1558 w 2730"/>
                <a:gd name="T39" fmla="*/ 53 h 53"/>
                <a:gd name="T40" fmla="*/ 1752 w 2730"/>
                <a:gd name="T41" fmla="*/ 0 h 53"/>
                <a:gd name="T42" fmla="*/ 1752 w 2730"/>
                <a:gd name="T43" fmla="*/ 53 h 53"/>
                <a:gd name="T44" fmla="*/ 1945 w 2730"/>
                <a:gd name="T45" fmla="*/ 0 h 53"/>
                <a:gd name="T46" fmla="*/ 1945 w 2730"/>
                <a:gd name="T47" fmla="*/ 53 h 53"/>
                <a:gd name="T48" fmla="*/ 2139 w 2730"/>
                <a:gd name="T49" fmla="*/ 0 h 53"/>
                <a:gd name="T50" fmla="*/ 2139 w 2730"/>
                <a:gd name="T51" fmla="*/ 53 h 53"/>
                <a:gd name="T52" fmla="*/ 2333 w 2730"/>
                <a:gd name="T53" fmla="*/ 0 h 53"/>
                <a:gd name="T54" fmla="*/ 2333 w 2730"/>
                <a:gd name="T55" fmla="*/ 53 h 53"/>
                <a:gd name="T56" fmla="*/ 2526 w 2730"/>
                <a:gd name="T57" fmla="*/ 0 h 53"/>
                <a:gd name="T58" fmla="*/ 2526 w 2730"/>
                <a:gd name="T59" fmla="*/ 53 h 53"/>
                <a:gd name="T60" fmla="*/ 2720 w 2730"/>
                <a:gd name="T61" fmla="*/ 0 h 53"/>
                <a:gd name="T62" fmla="*/ 2720 w 2730"/>
                <a:gd name="T6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30" h="53">
                  <a:moveTo>
                    <a:pt x="0" y="0"/>
                  </a:moveTo>
                  <a:lnTo>
                    <a:pt x="2730" y="0"/>
                  </a:lnTo>
                  <a:moveTo>
                    <a:pt x="9" y="0"/>
                  </a:moveTo>
                  <a:lnTo>
                    <a:pt x="9" y="53"/>
                  </a:lnTo>
                  <a:moveTo>
                    <a:pt x="203" y="0"/>
                  </a:moveTo>
                  <a:lnTo>
                    <a:pt x="203" y="53"/>
                  </a:lnTo>
                  <a:moveTo>
                    <a:pt x="396" y="0"/>
                  </a:moveTo>
                  <a:lnTo>
                    <a:pt x="396" y="53"/>
                  </a:lnTo>
                  <a:moveTo>
                    <a:pt x="590" y="0"/>
                  </a:moveTo>
                  <a:lnTo>
                    <a:pt x="590" y="53"/>
                  </a:lnTo>
                  <a:moveTo>
                    <a:pt x="783" y="0"/>
                  </a:moveTo>
                  <a:lnTo>
                    <a:pt x="783" y="53"/>
                  </a:lnTo>
                  <a:moveTo>
                    <a:pt x="977" y="0"/>
                  </a:moveTo>
                  <a:lnTo>
                    <a:pt x="977" y="53"/>
                  </a:lnTo>
                  <a:moveTo>
                    <a:pt x="1170" y="0"/>
                  </a:moveTo>
                  <a:lnTo>
                    <a:pt x="1170" y="53"/>
                  </a:lnTo>
                  <a:moveTo>
                    <a:pt x="1364" y="0"/>
                  </a:moveTo>
                  <a:lnTo>
                    <a:pt x="1364" y="53"/>
                  </a:lnTo>
                  <a:moveTo>
                    <a:pt x="1558" y="0"/>
                  </a:moveTo>
                  <a:lnTo>
                    <a:pt x="1558" y="53"/>
                  </a:lnTo>
                  <a:moveTo>
                    <a:pt x="1752" y="0"/>
                  </a:moveTo>
                  <a:lnTo>
                    <a:pt x="1752" y="53"/>
                  </a:lnTo>
                  <a:moveTo>
                    <a:pt x="1945" y="0"/>
                  </a:moveTo>
                  <a:lnTo>
                    <a:pt x="1945" y="53"/>
                  </a:lnTo>
                  <a:moveTo>
                    <a:pt x="2139" y="0"/>
                  </a:moveTo>
                  <a:lnTo>
                    <a:pt x="2139" y="53"/>
                  </a:lnTo>
                  <a:moveTo>
                    <a:pt x="2333" y="0"/>
                  </a:moveTo>
                  <a:lnTo>
                    <a:pt x="2333" y="53"/>
                  </a:lnTo>
                  <a:moveTo>
                    <a:pt x="2526" y="0"/>
                  </a:moveTo>
                  <a:lnTo>
                    <a:pt x="2526" y="53"/>
                  </a:lnTo>
                  <a:moveTo>
                    <a:pt x="2720" y="0"/>
                  </a:moveTo>
                  <a:lnTo>
                    <a:pt x="2720" y="53"/>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000" dirty="0"/>
            </a:p>
          </p:txBody>
        </p:sp>
        <p:sp>
          <p:nvSpPr>
            <p:cNvPr id="25" name="Rectangle 23">
              <a:extLst>
                <a:ext uri="{FF2B5EF4-FFF2-40B4-BE49-F238E27FC236}">
                  <a16:creationId xmlns:a16="http://schemas.microsoft.com/office/drawing/2014/main" id="{213E7F0C-7FD7-DB34-38BA-42D072F6E643}"/>
                </a:ext>
              </a:extLst>
            </p:cNvPr>
            <p:cNvSpPr>
              <a:spLocks noChangeArrowheads="1"/>
            </p:cNvSpPr>
            <p:nvPr/>
          </p:nvSpPr>
          <p:spPr bwMode="auto">
            <a:xfrm>
              <a:off x="665163" y="51895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6" name="Rectangle 24">
              <a:extLst>
                <a:ext uri="{FF2B5EF4-FFF2-40B4-BE49-F238E27FC236}">
                  <a16:creationId xmlns:a16="http://schemas.microsoft.com/office/drawing/2014/main" id="{368D2BE9-3B55-CFF9-BE13-C40FC8D8A4AA}"/>
                </a:ext>
              </a:extLst>
            </p:cNvPr>
            <p:cNvSpPr>
              <a:spLocks noChangeArrowheads="1"/>
            </p:cNvSpPr>
            <p:nvPr/>
          </p:nvSpPr>
          <p:spPr bwMode="auto">
            <a:xfrm>
              <a:off x="585788" y="49117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10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7" name="Rectangle 25">
              <a:extLst>
                <a:ext uri="{FF2B5EF4-FFF2-40B4-BE49-F238E27FC236}">
                  <a16:creationId xmlns:a16="http://schemas.microsoft.com/office/drawing/2014/main" id="{56A2C100-7D23-AD1E-DD0C-EA4E1DB765BF}"/>
                </a:ext>
              </a:extLst>
            </p:cNvPr>
            <p:cNvSpPr>
              <a:spLocks noChangeArrowheads="1"/>
            </p:cNvSpPr>
            <p:nvPr/>
          </p:nvSpPr>
          <p:spPr bwMode="auto">
            <a:xfrm>
              <a:off x="585788" y="46323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20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8" name="Rectangle 26">
              <a:extLst>
                <a:ext uri="{FF2B5EF4-FFF2-40B4-BE49-F238E27FC236}">
                  <a16:creationId xmlns:a16="http://schemas.microsoft.com/office/drawing/2014/main" id="{F0AA8FA2-BBB7-FD0B-01E0-A8E0BF2D90E9}"/>
                </a:ext>
              </a:extLst>
            </p:cNvPr>
            <p:cNvSpPr>
              <a:spLocks noChangeArrowheads="1"/>
            </p:cNvSpPr>
            <p:nvPr/>
          </p:nvSpPr>
          <p:spPr bwMode="auto">
            <a:xfrm>
              <a:off x="585788" y="43529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30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9" name="Rectangle 27">
              <a:extLst>
                <a:ext uri="{FF2B5EF4-FFF2-40B4-BE49-F238E27FC236}">
                  <a16:creationId xmlns:a16="http://schemas.microsoft.com/office/drawing/2014/main" id="{ED03FA4C-61DE-3DAA-1285-0B1B51B18645}"/>
                </a:ext>
              </a:extLst>
            </p:cNvPr>
            <p:cNvSpPr>
              <a:spLocks noChangeArrowheads="1"/>
            </p:cNvSpPr>
            <p:nvPr/>
          </p:nvSpPr>
          <p:spPr bwMode="auto">
            <a:xfrm>
              <a:off x="585788" y="40735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40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0" name="Rectangle 28">
              <a:extLst>
                <a:ext uri="{FF2B5EF4-FFF2-40B4-BE49-F238E27FC236}">
                  <a16:creationId xmlns:a16="http://schemas.microsoft.com/office/drawing/2014/main" id="{869552EA-9D20-6885-659C-8C20A6D8B64E}"/>
                </a:ext>
              </a:extLst>
            </p:cNvPr>
            <p:cNvSpPr>
              <a:spLocks noChangeArrowheads="1"/>
            </p:cNvSpPr>
            <p:nvPr/>
          </p:nvSpPr>
          <p:spPr bwMode="auto">
            <a:xfrm>
              <a:off x="585788" y="37941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50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1" name="Rectangle 29">
              <a:extLst>
                <a:ext uri="{FF2B5EF4-FFF2-40B4-BE49-F238E27FC236}">
                  <a16:creationId xmlns:a16="http://schemas.microsoft.com/office/drawing/2014/main" id="{58D67D3B-E436-B7D7-E69D-8058DFCA3190}"/>
                </a:ext>
              </a:extLst>
            </p:cNvPr>
            <p:cNvSpPr>
              <a:spLocks noChangeArrowheads="1"/>
            </p:cNvSpPr>
            <p:nvPr/>
          </p:nvSpPr>
          <p:spPr bwMode="auto">
            <a:xfrm>
              <a:off x="585788" y="35147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60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id="{ADE045FE-144E-B6C0-6636-76E5F4246951}"/>
                </a:ext>
              </a:extLst>
            </p:cNvPr>
            <p:cNvSpPr>
              <a:spLocks noChangeArrowheads="1"/>
            </p:cNvSpPr>
            <p:nvPr/>
          </p:nvSpPr>
          <p:spPr bwMode="auto">
            <a:xfrm>
              <a:off x="585788" y="32353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70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3" name="Rectangle 31">
              <a:extLst>
                <a:ext uri="{FF2B5EF4-FFF2-40B4-BE49-F238E27FC236}">
                  <a16:creationId xmlns:a16="http://schemas.microsoft.com/office/drawing/2014/main" id="{89488841-38FD-4DF1-CDD0-DDA0A856CF51}"/>
                </a:ext>
              </a:extLst>
            </p:cNvPr>
            <p:cNvSpPr>
              <a:spLocks noChangeArrowheads="1"/>
            </p:cNvSpPr>
            <p:nvPr/>
          </p:nvSpPr>
          <p:spPr bwMode="auto">
            <a:xfrm>
              <a:off x="585788" y="29559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80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4" name="Rectangle 32">
              <a:extLst>
                <a:ext uri="{FF2B5EF4-FFF2-40B4-BE49-F238E27FC236}">
                  <a16:creationId xmlns:a16="http://schemas.microsoft.com/office/drawing/2014/main" id="{0043D227-783C-BC7C-664F-12D26982DEC8}"/>
                </a:ext>
              </a:extLst>
            </p:cNvPr>
            <p:cNvSpPr>
              <a:spLocks noChangeArrowheads="1"/>
            </p:cNvSpPr>
            <p:nvPr/>
          </p:nvSpPr>
          <p:spPr bwMode="auto">
            <a:xfrm>
              <a:off x="585788" y="267652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90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5" name="Rectangle 33">
              <a:extLst>
                <a:ext uri="{FF2B5EF4-FFF2-40B4-BE49-F238E27FC236}">
                  <a16:creationId xmlns:a16="http://schemas.microsoft.com/office/drawing/2014/main" id="{1C8CAD67-DD82-B6E6-5FB9-A9493D654611}"/>
                </a:ext>
              </a:extLst>
            </p:cNvPr>
            <p:cNvSpPr>
              <a:spLocks noChangeArrowheads="1"/>
            </p:cNvSpPr>
            <p:nvPr/>
          </p:nvSpPr>
          <p:spPr bwMode="auto">
            <a:xfrm>
              <a:off x="504826" y="2397125"/>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panose="020B0604020202020204" pitchFamily="34" charset="0"/>
                </a:rPr>
                <a:t>100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6" name="Freeform 34">
              <a:extLst>
                <a:ext uri="{FF2B5EF4-FFF2-40B4-BE49-F238E27FC236}">
                  <a16:creationId xmlns:a16="http://schemas.microsoft.com/office/drawing/2014/main" id="{EA2A6CE2-93A8-994F-00F3-F5AB2ACEBE01}"/>
                </a:ext>
              </a:extLst>
            </p:cNvPr>
            <p:cNvSpPr>
              <a:spLocks noEditPoints="1"/>
            </p:cNvSpPr>
            <p:nvPr/>
          </p:nvSpPr>
          <p:spPr bwMode="auto">
            <a:xfrm>
              <a:off x="773113" y="2463800"/>
              <a:ext cx="85725" cy="2822575"/>
            </a:xfrm>
            <a:custGeom>
              <a:avLst/>
              <a:gdLst>
                <a:gd name="T0" fmla="*/ 54 w 54"/>
                <a:gd name="T1" fmla="*/ 1778 h 1778"/>
                <a:gd name="T2" fmla="*/ 54 w 54"/>
                <a:gd name="T3" fmla="*/ 0 h 1778"/>
                <a:gd name="T4" fmla="*/ 54 w 54"/>
                <a:gd name="T5" fmla="*/ 1769 h 1778"/>
                <a:gd name="T6" fmla="*/ 0 w 54"/>
                <a:gd name="T7" fmla="*/ 1769 h 1778"/>
                <a:gd name="T8" fmla="*/ 54 w 54"/>
                <a:gd name="T9" fmla="*/ 1593 h 1778"/>
                <a:gd name="T10" fmla="*/ 0 w 54"/>
                <a:gd name="T11" fmla="*/ 1593 h 1778"/>
                <a:gd name="T12" fmla="*/ 54 w 54"/>
                <a:gd name="T13" fmla="*/ 1417 h 1778"/>
                <a:gd name="T14" fmla="*/ 0 w 54"/>
                <a:gd name="T15" fmla="*/ 1417 h 1778"/>
                <a:gd name="T16" fmla="*/ 54 w 54"/>
                <a:gd name="T17" fmla="*/ 1241 h 1778"/>
                <a:gd name="T18" fmla="*/ 0 w 54"/>
                <a:gd name="T19" fmla="*/ 1241 h 1778"/>
                <a:gd name="T20" fmla="*/ 54 w 54"/>
                <a:gd name="T21" fmla="*/ 1065 h 1778"/>
                <a:gd name="T22" fmla="*/ 0 w 54"/>
                <a:gd name="T23" fmla="*/ 1065 h 1778"/>
                <a:gd name="T24" fmla="*/ 54 w 54"/>
                <a:gd name="T25" fmla="*/ 889 h 1778"/>
                <a:gd name="T26" fmla="*/ 0 w 54"/>
                <a:gd name="T27" fmla="*/ 889 h 1778"/>
                <a:gd name="T28" fmla="*/ 54 w 54"/>
                <a:gd name="T29" fmla="*/ 713 h 1778"/>
                <a:gd name="T30" fmla="*/ 0 w 54"/>
                <a:gd name="T31" fmla="*/ 713 h 1778"/>
                <a:gd name="T32" fmla="*/ 54 w 54"/>
                <a:gd name="T33" fmla="*/ 537 h 1778"/>
                <a:gd name="T34" fmla="*/ 0 w 54"/>
                <a:gd name="T35" fmla="*/ 537 h 1778"/>
                <a:gd name="T36" fmla="*/ 54 w 54"/>
                <a:gd name="T37" fmla="*/ 361 h 1778"/>
                <a:gd name="T38" fmla="*/ 0 w 54"/>
                <a:gd name="T39" fmla="*/ 361 h 1778"/>
                <a:gd name="T40" fmla="*/ 54 w 54"/>
                <a:gd name="T41" fmla="*/ 185 h 1778"/>
                <a:gd name="T42" fmla="*/ 0 w 54"/>
                <a:gd name="T43" fmla="*/ 185 h 1778"/>
                <a:gd name="T44" fmla="*/ 54 w 54"/>
                <a:gd name="T45" fmla="*/ 9 h 1778"/>
                <a:gd name="T46" fmla="*/ 0 w 54"/>
                <a:gd name="T47" fmla="*/ 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1778">
                  <a:moveTo>
                    <a:pt x="54" y="1778"/>
                  </a:moveTo>
                  <a:lnTo>
                    <a:pt x="54" y="0"/>
                  </a:lnTo>
                  <a:moveTo>
                    <a:pt x="54" y="1769"/>
                  </a:moveTo>
                  <a:lnTo>
                    <a:pt x="0" y="1769"/>
                  </a:lnTo>
                  <a:moveTo>
                    <a:pt x="54" y="1593"/>
                  </a:moveTo>
                  <a:lnTo>
                    <a:pt x="0" y="1593"/>
                  </a:lnTo>
                  <a:moveTo>
                    <a:pt x="54" y="1417"/>
                  </a:moveTo>
                  <a:lnTo>
                    <a:pt x="0" y="1417"/>
                  </a:lnTo>
                  <a:moveTo>
                    <a:pt x="54" y="1241"/>
                  </a:moveTo>
                  <a:lnTo>
                    <a:pt x="0" y="1241"/>
                  </a:lnTo>
                  <a:moveTo>
                    <a:pt x="54" y="1065"/>
                  </a:moveTo>
                  <a:lnTo>
                    <a:pt x="0" y="1065"/>
                  </a:lnTo>
                  <a:moveTo>
                    <a:pt x="54" y="889"/>
                  </a:moveTo>
                  <a:lnTo>
                    <a:pt x="0" y="889"/>
                  </a:lnTo>
                  <a:moveTo>
                    <a:pt x="54" y="713"/>
                  </a:moveTo>
                  <a:lnTo>
                    <a:pt x="0" y="713"/>
                  </a:lnTo>
                  <a:moveTo>
                    <a:pt x="54" y="537"/>
                  </a:moveTo>
                  <a:lnTo>
                    <a:pt x="0" y="537"/>
                  </a:lnTo>
                  <a:moveTo>
                    <a:pt x="54" y="361"/>
                  </a:moveTo>
                  <a:lnTo>
                    <a:pt x="0" y="361"/>
                  </a:lnTo>
                  <a:moveTo>
                    <a:pt x="54" y="185"/>
                  </a:moveTo>
                  <a:lnTo>
                    <a:pt x="0" y="185"/>
                  </a:lnTo>
                  <a:moveTo>
                    <a:pt x="54" y="9"/>
                  </a:moveTo>
                  <a:lnTo>
                    <a:pt x="0" y="9"/>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35">
              <a:extLst>
                <a:ext uri="{FF2B5EF4-FFF2-40B4-BE49-F238E27FC236}">
                  <a16:creationId xmlns:a16="http://schemas.microsoft.com/office/drawing/2014/main" id="{E86E19BF-3539-DC83-BDDE-2C1007955912}"/>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36">
              <a:extLst>
                <a:ext uri="{FF2B5EF4-FFF2-40B4-BE49-F238E27FC236}">
                  <a16:creationId xmlns:a16="http://schemas.microsoft.com/office/drawing/2014/main" id="{0C8520A4-C9FE-295A-BD81-DF3149C96274}"/>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37">
              <a:extLst>
                <a:ext uri="{FF2B5EF4-FFF2-40B4-BE49-F238E27FC236}">
                  <a16:creationId xmlns:a16="http://schemas.microsoft.com/office/drawing/2014/main" id="{E443740F-2A2E-95FE-E9EF-6FD72EF65732}"/>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38">
              <a:extLst>
                <a:ext uri="{FF2B5EF4-FFF2-40B4-BE49-F238E27FC236}">
                  <a16:creationId xmlns:a16="http://schemas.microsoft.com/office/drawing/2014/main" id="{6FDF91DB-E662-F39C-25A6-133490DF70E8}"/>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39">
              <a:extLst>
                <a:ext uri="{FF2B5EF4-FFF2-40B4-BE49-F238E27FC236}">
                  <a16:creationId xmlns:a16="http://schemas.microsoft.com/office/drawing/2014/main" id="{EA05D5C7-4FA2-802C-BC31-300D7DC5400D}"/>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40">
              <a:extLst>
                <a:ext uri="{FF2B5EF4-FFF2-40B4-BE49-F238E27FC236}">
                  <a16:creationId xmlns:a16="http://schemas.microsoft.com/office/drawing/2014/main" id="{0A3DC23F-8333-319C-F8C1-D03116920D90}"/>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Line 41">
              <a:extLst>
                <a:ext uri="{FF2B5EF4-FFF2-40B4-BE49-F238E27FC236}">
                  <a16:creationId xmlns:a16="http://schemas.microsoft.com/office/drawing/2014/main" id="{6096441C-8A70-F426-1334-A463C4DCEBEE}"/>
                </a:ext>
              </a:extLst>
            </p:cNvPr>
            <p:cNvSpPr>
              <a:spLocks noChangeShapeType="1"/>
            </p:cNvSpPr>
            <p:nvPr/>
          </p:nvSpPr>
          <p:spPr bwMode="auto">
            <a:xfrm>
              <a:off x="862013" y="24399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42">
              <a:extLst>
                <a:ext uri="{FF2B5EF4-FFF2-40B4-BE49-F238E27FC236}">
                  <a16:creationId xmlns:a16="http://schemas.microsoft.com/office/drawing/2014/main" id="{05FAA3B0-DE63-43DD-B39C-7A7442D675E3}"/>
                </a:ext>
              </a:extLst>
            </p:cNvPr>
            <p:cNvSpPr>
              <a:spLocks noChangeShapeType="1"/>
            </p:cNvSpPr>
            <p:nvPr/>
          </p:nvSpPr>
          <p:spPr bwMode="auto">
            <a:xfrm>
              <a:off x="1060451" y="26273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43">
              <a:extLst>
                <a:ext uri="{FF2B5EF4-FFF2-40B4-BE49-F238E27FC236}">
                  <a16:creationId xmlns:a16="http://schemas.microsoft.com/office/drawing/2014/main" id="{E3559137-29A0-7DB7-C5E3-25908E58003C}"/>
                </a:ext>
              </a:extLst>
            </p:cNvPr>
            <p:cNvSpPr>
              <a:spLocks noChangeShapeType="1"/>
            </p:cNvSpPr>
            <p:nvPr/>
          </p:nvSpPr>
          <p:spPr bwMode="auto">
            <a:xfrm>
              <a:off x="1069976" y="26844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44">
              <a:extLst>
                <a:ext uri="{FF2B5EF4-FFF2-40B4-BE49-F238E27FC236}">
                  <a16:creationId xmlns:a16="http://schemas.microsoft.com/office/drawing/2014/main" id="{9FCF878F-D19D-85D6-F269-DADD603C8BD5}"/>
                </a:ext>
              </a:extLst>
            </p:cNvPr>
            <p:cNvSpPr>
              <a:spLocks noChangeShapeType="1"/>
            </p:cNvSpPr>
            <p:nvPr/>
          </p:nvSpPr>
          <p:spPr bwMode="auto">
            <a:xfrm>
              <a:off x="1074738" y="26844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45">
              <a:extLst>
                <a:ext uri="{FF2B5EF4-FFF2-40B4-BE49-F238E27FC236}">
                  <a16:creationId xmlns:a16="http://schemas.microsoft.com/office/drawing/2014/main" id="{06DCFC59-30BC-35F6-CC53-D1C88CA2668B}"/>
                </a:ext>
              </a:extLst>
            </p:cNvPr>
            <p:cNvSpPr>
              <a:spLocks noChangeShapeType="1"/>
            </p:cNvSpPr>
            <p:nvPr/>
          </p:nvSpPr>
          <p:spPr bwMode="auto">
            <a:xfrm>
              <a:off x="1074738" y="26844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46">
              <a:extLst>
                <a:ext uri="{FF2B5EF4-FFF2-40B4-BE49-F238E27FC236}">
                  <a16:creationId xmlns:a16="http://schemas.microsoft.com/office/drawing/2014/main" id="{BA371B0D-1FD7-44A8-EA26-62B589E62005}"/>
                </a:ext>
              </a:extLst>
            </p:cNvPr>
            <p:cNvSpPr>
              <a:spLocks noChangeShapeType="1"/>
            </p:cNvSpPr>
            <p:nvPr/>
          </p:nvSpPr>
          <p:spPr bwMode="auto">
            <a:xfrm>
              <a:off x="1101726" y="278130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47">
              <a:extLst>
                <a:ext uri="{FF2B5EF4-FFF2-40B4-BE49-F238E27FC236}">
                  <a16:creationId xmlns:a16="http://schemas.microsoft.com/office/drawing/2014/main" id="{5E48C560-5845-1DD6-FAB9-4C46487BB092}"/>
                </a:ext>
              </a:extLst>
            </p:cNvPr>
            <p:cNvSpPr>
              <a:spLocks noChangeShapeType="1"/>
            </p:cNvSpPr>
            <p:nvPr/>
          </p:nvSpPr>
          <p:spPr bwMode="auto">
            <a:xfrm>
              <a:off x="126365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48">
              <a:extLst>
                <a:ext uri="{FF2B5EF4-FFF2-40B4-BE49-F238E27FC236}">
                  <a16:creationId xmlns:a16="http://schemas.microsoft.com/office/drawing/2014/main" id="{AD81B0D0-6D06-B1F2-857E-8AFC41E7C805}"/>
                </a:ext>
              </a:extLst>
            </p:cNvPr>
            <p:cNvSpPr>
              <a:spLocks noChangeShapeType="1"/>
            </p:cNvSpPr>
            <p:nvPr/>
          </p:nvSpPr>
          <p:spPr bwMode="auto">
            <a:xfrm>
              <a:off x="127000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49">
              <a:extLst>
                <a:ext uri="{FF2B5EF4-FFF2-40B4-BE49-F238E27FC236}">
                  <a16:creationId xmlns:a16="http://schemas.microsoft.com/office/drawing/2014/main" id="{9F5B49CB-786C-A7F7-0B70-F06709D5282D}"/>
                </a:ext>
              </a:extLst>
            </p:cNvPr>
            <p:cNvSpPr>
              <a:spLocks noChangeShapeType="1"/>
            </p:cNvSpPr>
            <p:nvPr/>
          </p:nvSpPr>
          <p:spPr bwMode="auto">
            <a:xfrm>
              <a:off x="1273176"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50">
              <a:extLst>
                <a:ext uri="{FF2B5EF4-FFF2-40B4-BE49-F238E27FC236}">
                  <a16:creationId xmlns:a16="http://schemas.microsoft.com/office/drawing/2014/main" id="{D8E9A31A-F12F-4204-7D64-49C572A23075}"/>
                </a:ext>
              </a:extLst>
            </p:cNvPr>
            <p:cNvSpPr>
              <a:spLocks noChangeShapeType="1"/>
            </p:cNvSpPr>
            <p:nvPr/>
          </p:nvSpPr>
          <p:spPr bwMode="auto">
            <a:xfrm>
              <a:off x="1273176"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51">
              <a:extLst>
                <a:ext uri="{FF2B5EF4-FFF2-40B4-BE49-F238E27FC236}">
                  <a16:creationId xmlns:a16="http://schemas.microsoft.com/office/drawing/2014/main" id="{45744BDC-A967-6C11-4A07-C13C49213815}"/>
                </a:ext>
              </a:extLst>
            </p:cNvPr>
            <p:cNvSpPr>
              <a:spLocks noChangeShapeType="1"/>
            </p:cNvSpPr>
            <p:nvPr/>
          </p:nvSpPr>
          <p:spPr bwMode="auto">
            <a:xfrm>
              <a:off x="128270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52">
              <a:extLst>
                <a:ext uri="{FF2B5EF4-FFF2-40B4-BE49-F238E27FC236}">
                  <a16:creationId xmlns:a16="http://schemas.microsoft.com/office/drawing/2014/main" id="{C292EDD3-B368-22B5-6691-F7E85341455B}"/>
                </a:ext>
              </a:extLst>
            </p:cNvPr>
            <p:cNvSpPr>
              <a:spLocks noChangeShapeType="1"/>
            </p:cNvSpPr>
            <p:nvPr/>
          </p:nvSpPr>
          <p:spPr bwMode="auto">
            <a:xfrm>
              <a:off x="128270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Line 53">
              <a:extLst>
                <a:ext uri="{FF2B5EF4-FFF2-40B4-BE49-F238E27FC236}">
                  <a16:creationId xmlns:a16="http://schemas.microsoft.com/office/drawing/2014/main" id="{4A9B0BE4-6610-2606-FE9E-73732848DEEF}"/>
                </a:ext>
              </a:extLst>
            </p:cNvPr>
            <p:cNvSpPr>
              <a:spLocks noChangeShapeType="1"/>
            </p:cNvSpPr>
            <p:nvPr/>
          </p:nvSpPr>
          <p:spPr bwMode="auto">
            <a:xfrm>
              <a:off x="128270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54">
              <a:extLst>
                <a:ext uri="{FF2B5EF4-FFF2-40B4-BE49-F238E27FC236}">
                  <a16:creationId xmlns:a16="http://schemas.microsoft.com/office/drawing/2014/main" id="{DD98FE18-2BFF-11A7-E062-CC39376EDF55}"/>
                </a:ext>
              </a:extLst>
            </p:cNvPr>
            <p:cNvSpPr>
              <a:spLocks noChangeShapeType="1"/>
            </p:cNvSpPr>
            <p:nvPr/>
          </p:nvSpPr>
          <p:spPr bwMode="auto">
            <a:xfrm>
              <a:off x="1282701" y="28971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Line 55">
              <a:extLst>
                <a:ext uri="{FF2B5EF4-FFF2-40B4-BE49-F238E27FC236}">
                  <a16:creationId xmlns:a16="http://schemas.microsoft.com/office/drawing/2014/main" id="{3D04D91B-3658-8303-2A5C-DD022E851B43}"/>
                </a:ext>
              </a:extLst>
            </p:cNvPr>
            <p:cNvSpPr>
              <a:spLocks noChangeShapeType="1"/>
            </p:cNvSpPr>
            <p:nvPr/>
          </p:nvSpPr>
          <p:spPr bwMode="auto">
            <a:xfrm>
              <a:off x="1287463" y="29178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Line 56">
              <a:extLst>
                <a:ext uri="{FF2B5EF4-FFF2-40B4-BE49-F238E27FC236}">
                  <a16:creationId xmlns:a16="http://schemas.microsoft.com/office/drawing/2014/main" id="{3D462F7E-2C82-1DE4-D97E-4BDA0A149FE7}"/>
                </a:ext>
              </a:extLst>
            </p:cNvPr>
            <p:cNvSpPr>
              <a:spLocks noChangeShapeType="1"/>
            </p:cNvSpPr>
            <p:nvPr/>
          </p:nvSpPr>
          <p:spPr bwMode="auto">
            <a:xfrm>
              <a:off x="1287463" y="29178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57">
              <a:extLst>
                <a:ext uri="{FF2B5EF4-FFF2-40B4-BE49-F238E27FC236}">
                  <a16:creationId xmlns:a16="http://schemas.microsoft.com/office/drawing/2014/main" id="{965BDC91-4D4E-BE68-BDB6-BFF0755B8901}"/>
                </a:ext>
              </a:extLst>
            </p:cNvPr>
            <p:cNvSpPr>
              <a:spLocks noChangeShapeType="1"/>
            </p:cNvSpPr>
            <p:nvPr/>
          </p:nvSpPr>
          <p:spPr bwMode="auto">
            <a:xfrm>
              <a:off x="1287463" y="29178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Line 58">
              <a:extLst>
                <a:ext uri="{FF2B5EF4-FFF2-40B4-BE49-F238E27FC236}">
                  <a16:creationId xmlns:a16="http://schemas.microsoft.com/office/drawing/2014/main" id="{0F29579A-5C4B-316F-7C80-D7626B3CCFA5}"/>
                </a:ext>
              </a:extLst>
            </p:cNvPr>
            <p:cNvSpPr>
              <a:spLocks noChangeShapeType="1"/>
            </p:cNvSpPr>
            <p:nvPr/>
          </p:nvSpPr>
          <p:spPr bwMode="auto">
            <a:xfrm>
              <a:off x="1290638" y="295910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Line 59">
              <a:extLst>
                <a:ext uri="{FF2B5EF4-FFF2-40B4-BE49-F238E27FC236}">
                  <a16:creationId xmlns:a16="http://schemas.microsoft.com/office/drawing/2014/main" id="{D9836A1C-9431-ACD2-C9BC-90BD411189AB}"/>
                </a:ext>
              </a:extLst>
            </p:cNvPr>
            <p:cNvSpPr>
              <a:spLocks noChangeShapeType="1"/>
            </p:cNvSpPr>
            <p:nvPr/>
          </p:nvSpPr>
          <p:spPr bwMode="auto">
            <a:xfrm>
              <a:off x="1296988" y="29813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Line 60">
              <a:extLst>
                <a:ext uri="{FF2B5EF4-FFF2-40B4-BE49-F238E27FC236}">
                  <a16:creationId xmlns:a16="http://schemas.microsoft.com/office/drawing/2014/main" id="{C6794C53-C264-4F67-13E7-CB138B2A05E4}"/>
                </a:ext>
              </a:extLst>
            </p:cNvPr>
            <p:cNvSpPr>
              <a:spLocks noChangeShapeType="1"/>
            </p:cNvSpPr>
            <p:nvPr/>
          </p:nvSpPr>
          <p:spPr bwMode="auto">
            <a:xfrm>
              <a:off x="1296988" y="29813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Line 61">
              <a:extLst>
                <a:ext uri="{FF2B5EF4-FFF2-40B4-BE49-F238E27FC236}">
                  <a16:creationId xmlns:a16="http://schemas.microsoft.com/office/drawing/2014/main" id="{C0E15374-1839-5B00-FF64-DBB987F3BCB4}"/>
                </a:ext>
              </a:extLst>
            </p:cNvPr>
            <p:cNvSpPr>
              <a:spLocks noChangeShapeType="1"/>
            </p:cNvSpPr>
            <p:nvPr/>
          </p:nvSpPr>
          <p:spPr bwMode="auto">
            <a:xfrm>
              <a:off x="1300163" y="29813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62">
              <a:extLst>
                <a:ext uri="{FF2B5EF4-FFF2-40B4-BE49-F238E27FC236}">
                  <a16:creationId xmlns:a16="http://schemas.microsoft.com/office/drawing/2014/main" id="{BA6ACC73-F2FC-30B8-65E3-77E79B598AC9}"/>
                </a:ext>
              </a:extLst>
            </p:cNvPr>
            <p:cNvSpPr>
              <a:spLocks noChangeShapeType="1"/>
            </p:cNvSpPr>
            <p:nvPr/>
          </p:nvSpPr>
          <p:spPr bwMode="auto">
            <a:xfrm>
              <a:off x="1309688" y="300355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Line 63">
              <a:extLst>
                <a:ext uri="{FF2B5EF4-FFF2-40B4-BE49-F238E27FC236}">
                  <a16:creationId xmlns:a16="http://schemas.microsoft.com/office/drawing/2014/main" id="{BFD247CA-0C97-9925-977E-FD8EB2E2333A}"/>
                </a:ext>
              </a:extLst>
            </p:cNvPr>
            <p:cNvSpPr>
              <a:spLocks noChangeShapeType="1"/>
            </p:cNvSpPr>
            <p:nvPr/>
          </p:nvSpPr>
          <p:spPr bwMode="auto">
            <a:xfrm>
              <a:off x="1317626" y="300355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64">
              <a:extLst>
                <a:ext uri="{FF2B5EF4-FFF2-40B4-BE49-F238E27FC236}">
                  <a16:creationId xmlns:a16="http://schemas.microsoft.com/office/drawing/2014/main" id="{ADACE5F6-201B-11D7-C296-845019ABFA5F}"/>
                </a:ext>
              </a:extLst>
            </p:cNvPr>
            <p:cNvSpPr>
              <a:spLocks noChangeShapeType="1"/>
            </p:cNvSpPr>
            <p:nvPr/>
          </p:nvSpPr>
          <p:spPr bwMode="auto">
            <a:xfrm>
              <a:off x="1379538" y="307340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65">
              <a:extLst>
                <a:ext uri="{FF2B5EF4-FFF2-40B4-BE49-F238E27FC236}">
                  <a16:creationId xmlns:a16="http://schemas.microsoft.com/office/drawing/2014/main" id="{41DA8E2F-35DB-3521-200A-3B6402F1D9B7}"/>
                </a:ext>
              </a:extLst>
            </p:cNvPr>
            <p:cNvSpPr>
              <a:spLocks noChangeShapeType="1"/>
            </p:cNvSpPr>
            <p:nvPr/>
          </p:nvSpPr>
          <p:spPr bwMode="auto">
            <a:xfrm>
              <a:off x="1416051" y="30972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66">
              <a:extLst>
                <a:ext uri="{FF2B5EF4-FFF2-40B4-BE49-F238E27FC236}">
                  <a16:creationId xmlns:a16="http://schemas.microsoft.com/office/drawing/2014/main" id="{0187658F-F957-57CD-44AC-9C80237DDB9C}"/>
                </a:ext>
              </a:extLst>
            </p:cNvPr>
            <p:cNvSpPr>
              <a:spLocks noChangeShapeType="1"/>
            </p:cNvSpPr>
            <p:nvPr/>
          </p:nvSpPr>
          <p:spPr bwMode="auto">
            <a:xfrm>
              <a:off x="1454151" y="30972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Line 67">
              <a:extLst>
                <a:ext uri="{FF2B5EF4-FFF2-40B4-BE49-F238E27FC236}">
                  <a16:creationId xmlns:a16="http://schemas.microsoft.com/office/drawing/2014/main" id="{ACEECE27-04F6-2F85-19BF-83EC62384CC5}"/>
                </a:ext>
              </a:extLst>
            </p:cNvPr>
            <p:cNvSpPr>
              <a:spLocks noChangeShapeType="1"/>
            </p:cNvSpPr>
            <p:nvPr/>
          </p:nvSpPr>
          <p:spPr bwMode="auto">
            <a:xfrm>
              <a:off x="1474788" y="30972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Line 68">
              <a:extLst>
                <a:ext uri="{FF2B5EF4-FFF2-40B4-BE49-F238E27FC236}">
                  <a16:creationId xmlns:a16="http://schemas.microsoft.com/office/drawing/2014/main" id="{F3D2CE5B-E47C-12A6-C1FA-3A9F264E8BB8}"/>
                </a:ext>
              </a:extLst>
            </p:cNvPr>
            <p:cNvSpPr>
              <a:spLocks noChangeShapeType="1"/>
            </p:cNvSpPr>
            <p:nvPr/>
          </p:nvSpPr>
          <p:spPr bwMode="auto">
            <a:xfrm>
              <a:off x="1481138" y="319563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Line 69">
              <a:extLst>
                <a:ext uri="{FF2B5EF4-FFF2-40B4-BE49-F238E27FC236}">
                  <a16:creationId xmlns:a16="http://schemas.microsoft.com/office/drawing/2014/main" id="{BB3AE1AB-EBFA-EBD4-E68D-2933C4A849EA}"/>
                </a:ext>
              </a:extLst>
            </p:cNvPr>
            <p:cNvSpPr>
              <a:spLocks noChangeShapeType="1"/>
            </p:cNvSpPr>
            <p:nvPr/>
          </p:nvSpPr>
          <p:spPr bwMode="auto">
            <a:xfrm>
              <a:off x="1487488" y="319563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Line 70">
              <a:extLst>
                <a:ext uri="{FF2B5EF4-FFF2-40B4-BE49-F238E27FC236}">
                  <a16:creationId xmlns:a16="http://schemas.microsoft.com/office/drawing/2014/main" id="{8A83A332-B055-E6F4-6B84-17BBFAB9638C}"/>
                </a:ext>
              </a:extLst>
            </p:cNvPr>
            <p:cNvSpPr>
              <a:spLocks noChangeShapeType="1"/>
            </p:cNvSpPr>
            <p:nvPr/>
          </p:nvSpPr>
          <p:spPr bwMode="auto">
            <a:xfrm>
              <a:off x="1497013" y="33194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Line 71">
              <a:extLst>
                <a:ext uri="{FF2B5EF4-FFF2-40B4-BE49-F238E27FC236}">
                  <a16:creationId xmlns:a16="http://schemas.microsoft.com/office/drawing/2014/main" id="{F2DCB3B6-1A4A-582A-054E-E4930A5328B4}"/>
                </a:ext>
              </a:extLst>
            </p:cNvPr>
            <p:cNvSpPr>
              <a:spLocks noChangeShapeType="1"/>
            </p:cNvSpPr>
            <p:nvPr/>
          </p:nvSpPr>
          <p:spPr bwMode="auto">
            <a:xfrm>
              <a:off x="1528763" y="368300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72">
              <a:extLst>
                <a:ext uri="{FF2B5EF4-FFF2-40B4-BE49-F238E27FC236}">
                  <a16:creationId xmlns:a16="http://schemas.microsoft.com/office/drawing/2014/main" id="{347D2A8E-33DF-EAF8-15D8-C17C67579DBF}"/>
                </a:ext>
              </a:extLst>
            </p:cNvPr>
            <p:cNvSpPr>
              <a:spLocks noChangeShapeType="1"/>
            </p:cNvSpPr>
            <p:nvPr/>
          </p:nvSpPr>
          <p:spPr bwMode="auto">
            <a:xfrm>
              <a:off x="1574801" y="37893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Line 73">
              <a:extLst>
                <a:ext uri="{FF2B5EF4-FFF2-40B4-BE49-F238E27FC236}">
                  <a16:creationId xmlns:a16="http://schemas.microsoft.com/office/drawing/2014/main" id="{714C4AB0-94B8-5830-05F1-056C4354751A}"/>
                </a:ext>
              </a:extLst>
            </p:cNvPr>
            <p:cNvSpPr>
              <a:spLocks noChangeShapeType="1"/>
            </p:cNvSpPr>
            <p:nvPr/>
          </p:nvSpPr>
          <p:spPr bwMode="auto">
            <a:xfrm>
              <a:off x="1643063" y="395128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74">
              <a:extLst>
                <a:ext uri="{FF2B5EF4-FFF2-40B4-BE49-F238E27FC236}">
                  <a16:creationId xmlns:a16="http://schemas.microsoft.com/office/drawing/2014/main" id="{07EE81E6-1BDD-3CBD-B9BC-7F73E810909F}"/>
                </a:ext>
              </a:extLst>
            </p:cNvPr>
            <p:cNvSpPr>
              <a:spLocks noChangeShapeType="1"/>
            </p:cNvSpPr>
            <p:nvPr/>
          </p:nvSpPr>
          <p:spPr bwMode="auto">
            <a:xfrm>
              <a:off x="1703388" y="4148138"/>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75">
              <a:extLst>
                <a:ext uri="{FF2B5EF4-FFF2-40B4-BE49-F238E27FC236}">
                  <a16:creationId xmlns:a16="http://schemas.microsoft.com/office/drawing/2014/main" id="{350BDB96-B3F7-73A2-A3E5-8EC81477A737}"/>
                </a:ext>
              </a:extLst>
            </p:cNvPr>
            <p:cNvSpPr>
              <a:spLocks noChangeShapeType="1"/>
            </p:cNvSpPr>
            <p:nvPr/>
          </p:nvSpPr>
          <p:spPr bwMode="auto">
            <a:xfrm>
              <a:off x="1784351" y="45767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Line 76">
              <a:extLst>
                <a:ext uri="{FF2B5EF4-FFF2-40B4-BE49-F238E27FC236}">
                  <a16:creationId xmlns:a16="http://schemas.microsoft.com/office/drawing/2014/main" id="{C5FC5753-5EDF-38AA-AC6F-16E531F0C0EB}"/>
                </a:ext>
              </a:extLst>
            </p:cNvPr>
            <p:cNvSpPr>
              <a:spLocks noChangeShapeType="1"/>
            </p:cNvSpPr>
            <p:nvPr/>
          </p:nvSpPr>
          <p:spPr bwMode="auto">
            <a:xfrm>
              <a:off x="1912938" y="457676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Line 77">
              <a:extLst>
                <a:ext uri="{FF2B5EF4-FFF2-40B4-BE49-F238E27FC236}">
                  <a16:creationId xmlns:a16="http://schemas.microsoft.com/office/drawing/2014/main" id="{7343E1A4-978A-D031-43C8-39EDDDCEBCE6}"/>
                </a:ext>
              </a:extLst>
            </p:cNvPr>
            <p:cNvSpPr>
              <a:spLocks noChangeShapeType="1"/>
            </p:cNvSpPr>
            <p:nvPr/>
          </p:nvSpPr>
          <p:spPr bwMode="auto">
            <a:xfrm>
              <a:off x="1930401" y="463867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Line 78">
              <a:extLst>
                <a:ext uri="{FF2B5EF4-FFF2-40B4-BE49-F238E27FC236}">
                  <a16:creationId xmlns:a16="http://schemas.microsoft.com/office/drawing/2014/main" id="{EA23F2E4-07FB-E71A-B344-13B3E720AAA2}"/>
                </a:ext>
              </a:extLst>
            </p:cNvPr>
            <p:cNvSpPr>
              <a:spLocks noChangeShapeType="1"/>
            </p:cNvSpPr>
            <p:nvPr/>
          </p:nvSpPr>
          <p:spPr bwMode="auto">
            <a:xfrm>
              <a:off x="2003426" y="4705350"/>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Line 79">
              <a:extLst>
                <a:ext uri="{FF2B5EF4-FFF2-40B4-BE49-F238E27FC236}">
                  <a16:creationId xmlns:a16="http://schemas.microsoft.com/office/drawing/2014/main" id="{23459A42-C54F-4032-501B-B96C290F0FD6}"/>
                </a:ext>
              </a:extLst>
            </p:cNvPr>
            <p:cNvSpPr>
              <a:spLocks noChangeShapeType="1"/>
            </p:cNvSpPr>
            <p:nvPr/>
          </p:nvSpPr>
          <p:spPr bwMode="auto">
            <a:xfrm>
              <a:off x="2295526" y="48101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Line 80">
              <a:extLst>
                <a:ext uri="{FF2B5EF4-FFF2-40B4-BE49-F238E27FC236}">
                  <a16:creationId xmlns:a16="http://schemas.microsoft.com/office/drawing/2014/main" id="{CD4B3D65-2B20-A26A-C892-4383F1806D19}"/>
                </a:ext>
              </a:extLst>
            </p:cNvPr>
            <p:cNvSpPr>
              <a:spLocks noChangeShapeType="1"/>
            </p:cNvSpPr>
            <p:nvPr/>
          </p:nvSpPr>
          <p:spPr bwMode="auto">
            <a:xfrm>
              <a:off x="2336801" y="4810125"/>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Line 81">
              <a:extLst>
                <a:ext uri="{FF2B5EF4-FFF2-40B4-BE49-F238E27FC236}">
                  <a16:creationId xmlns:a16="http://schemas.microsoft.com/office/drawing/2014/main" id="{609F0FD4-CD93-6FEA-E31D-0788144576DB}"/>
                </a:ext>
              </a:extLst>
            </p:cNvPr>
            <p:cNvSpPr>
              <a:spLocks noChangeShapeType="1"/>
            </p:cNvSpPr>
            <p:nvPr/>
          </p:nvSpPr>
          <p:spPr bwMode="auto">
            <a:xfrm>
              <a:off x="3263901"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Line 82">
              <a:extLst>
                <a:ext uri="{FF2B5EF4-FFF2-40B4-BE49-F238E27FC236}">
                  <a16:creationId xmlns:a16="http://schemas.microsoft.com/office/drawing/2014/main" id="{43468929-DB3C-565E-9BC6-901F2004BDC8}"/>
                </a:ext>
              </a:extLst>
            </p:cNvPr>
            <p:cNvSpPr>
              <a:spLocks noChangeShapeType="1"/>
            </p:cNvSpPr>
            <p:nvPr/>
          </p:nvSpPr>
          <p:spPr bwMode="auto">
            <a:xfrm>
              <a:off x="3517901"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5" name="Line 83">
              <a:extLst>
                <a:ext uri="{FF2B5EF4-FFF2-40B4-BE49-F238E27FC236}">
                  <a16:creationId xmlns:a16="http://schemas.microsoft.com/office/drawing/2014/main" id="{33F22EB0-F1EF-25E0-3862-C859BFDD9345}"/>
                </a:ext>
              </a:extLst>
            </p:cNvPr>
            <p:cNvSpPr>
              <a:spLocks noChangeShapeType="1"/>
            </p:cNvSpPr>
            <p:nvPr/>
          </p:nvSpPr>
          <p:spPr bwMode="auto">
            <a:xfrm>
              <a:off x="3595688"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6" name="Line 84">
              <a:extLst>
                <a:ext uri="{FF2B5EF4-FFF2-40B4-BE49-F238E27FC236}">
                  <a16:creationId xmlns:a16="http://schemas.microsoft.com/office/drawing/2014/main" id="{CD064A6A-F63F-C6E4-F40C-793EBED4BE27}"/>
                </a:ext>
              </a:extLst>
            </p:cNvPr>
            <p:cNvSpPr>
              <a:spLocks noChangeShapeType="1"/>
            </p:cNvSpPr>
            <p:nvPr/>
          </p:nvSpPr>
          <p:spPr bwMode="auto">
            <a:xfrm>
              <a:off x="3835401"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Line 85">
              <a:extLst>
                <a:ext uri="{FF2B5EF4-FFF2-40B4-BE49-F238E27FC236}">
                  <a16:creationId xmlns:a16="http://schemas.microsoft.com/office/drawing/2014/main" id="{1337A27A-09A4-0605-85AD-6F63779EB2DD}"/>
                </a:ext>
              </a:extLst>
            </p:cNvPr>
            <p:cNvSpPr>
              <a:spLocks noChangeShapeType="1"/>
            </p:cNvSpPr>
            <p:nvPr/>
          </p:nvSpPr>
          <p:spPr bwMode="auto">
            <a:xfrm>
              <a:off x="4384676"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8" name="Line 86">
              <a:extLst>
                <a:ext uri="{FF2B5EF4-FFF2-40B4-BE49-F238E27FC236}">
                  <a16:creationId xmlns:a16="http://schemas.microsoft.com/office/drawing/2014/main" id="{4C69ED45-EF3A-0E44-DA91-6DE7852B927A}"/>
                </a:ext>
              </a:extLst>
            </p:cNvPr>
            <p:cNvSpPr>
              <a:spLocks noChangeShapeType="1"/>
            </p:cNvSpPr>
            <p:nvPr/>
          </p:nvSpPr>
          <p:spPr bwMode="auto">
            <a:xfrm>
              <a:off x="4408488"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Line 87">
              <a:extLst>
                <a:ext uri="{FF2B5EF4-FFF2-40B4-BE49-F238E27FC236}">
                  <a16:creationId xmlns:a16="http://schemas.microsoft.com/office/drawing/2014/main" id="{8FD4FD85-FE1E-5BF9-FD3E-230F384583F1}"/>
                </a:ext>
              </a:extLst>
            </p:cNvPr>
            <p:cNvSpPr>
              <a:spLocks noChangeShapeType="1"/>
            </p:cNvSpPr>
            <p:nvPr/>
          </p:nvSpPr>
          <p:spPr bwMode="auto">
            <a:xfrm>
              <a:off x="4668838" y="4938713"/>
              <a:ext cx="0" cy="38100"/>
            </a:xfrm>
            <a:prstGeom prst="line">
              <a:avLst/>
            </a:prstGeom>
            <a:noFill/>
            <a:ln w="1905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88">
              <a:extLst>
                <a:ext uri="{FF2B5EF4-FFF2-40B4-BE49-F238E27FC236}">
                  <a16:creationId xmlns:a16="http://schemas.microsoft.com/office/drawing/2014/main" id="{2AF95F4A-1E06-DD77-E2DE-B55AB0416A27}"/>
                </a:ext>
              </a:extLst>
            </p:cNvPr>
            <p:cNvSpPr>
              <a:spLocks/>
            </p:cNvSpPr>
            <p:nvPr/>
          </p:nvSpPr>
          <p:spPr bwMode="auto">
            <a:xfrm>
              <a:off x="858838" y="2478088"/>
              <a:ext cx="3810000" cy="2498725"/>
            </a:xfrm>
            <a:custGeom>
              <a:avLst/>
              <a:gdLst>
                <a:gd name="T0" fmla="*/ 63 w 2400"/>
                <a:gd name="T1" fmla="*/ 12 h 1574"/>
                <a:gd name="T2" fmla="*/ 72 w 2400"/>
                <a:gd name="T3" fmla="*/ 36 h 1574"/>
                <a:gd name="T4" fmla="*/ 85 w 2400"/>
                <a:gd name="T5" fmla="*/ 60 h 1574"/>
                <a:gd name="T6" fmla="*/ 123 w 2400"/>
                <a:gd name="T7" fmla="*/ 71 h 1574"/>
                <a:gd name="T8" fmla="*/ 125 w 2400"/>
                <a:gd name="T9" fmla="*/ 118 h 1574"/>
                <a:gd name="T10" fmla="*/ 127 w 2400"/>
                <a:gd name="T11" fmla="*/ 130 h 1574"/>
                <a:gd name="T12" fmla="*/ 131 w 2400"/>
                <a:gd name="T13" fmla="*/ 154 h 1574"/>
                <a:gd name="T14" fmla="*/ 138 w 2400"/>
                <a:gd name="T15" fmla="*/ 166 h 1574"/>
                <a:gd name="T16" fmla="*/ 142 w 2400"/>
                <a:gd name="T17" fmla="*/ 190 h 1574"/>
                <a:gd name="T18" fmla="*/ 150 w 2400"/>
                <a:gd name="T19" fmla="*/ 215 h 1574"/>
                <a:gd name="T20" fmla="*/ 194 w 2400"/>
                <a:gd name="T21" fmla="*/ 227 h 1574"/>
                <a:gd name="T22" fmla="*/ 240 w 2400"/>
                <a:gd name="T23" fmla="*/ 251 h 1574"/>
                <a:gd name="T24" fmla="*/ 248 w 2400"/>
                <a:gd name="T25" fmla="*/ 276 h 1574"/>
                <a:gd name="T26" fmla="*/ 255 w 2400"/>
                <a:gd name="T27" fmla="*/ 288 h 1574"/>
                <a:gd name="T28" fmla="*/ 267 w 2400"/>
                <a:gd name="T29" fmla="*/ 288 h 1574"/>
                <a:gd name="T30" fmla="*/ 270 w 2400"/>
                <a:gd name="T31" fmla="*/ 301 h 1574"/>
                <a:gd name="T32" fmla="*/ 272 w 2400"/>
                <a:gd name="T33" fmla="*/ 341 h 1574"/>
                <a:gd name="T34" fmla="*/ 278 w 2400"/>
                <a:gd name="T35" fmla="*/ 355 h 1574"/>
                <a:gd name="T36" fmla="*/ 289 w 2400"/>
                <a:gd name="T37" fmla="*/ 355 h 1574"/>
                <a:gd name="T38" fmla="*/ 299 w 2400"/>
                <a:gd name="T39" fmla="*/ 385 h 1574"/>
                <a:gd name="T40" fmla="*/ 337 w 2400"/>
                <a:gd name="T41" fmla="*/ 414 h 1574"/>
                <a:gd name="T42" fmla="*/ 375 w 2400"/>
                <a:gd name="T43" fmla="*/ 414 h 1574"/>
                <a:gd name="T44" fmla="*/ 388 w 2400"/>
                <a:gd name="T45" fmla="*/ 445 h 1574"/>
                <a:gd name="T46" fmla="*/ 392 w 2400"/>
                <a:gd name="T47" fmla="*/ 476 h 1574"/>
                <a:gd name="T48" fmla="*/ 396 w 2400"/>
                <a:gd name="T49" fmla="*/ 492 h 1574"/>
                <a:gd name="T50" fmla="*/ 400 w 2400"/>
                <a:gd name="T51" fmla="*/ 554 h 1574"/>
                <a:gd name="T52" fmla="*/ 402 w 2400"/>
                <a:gd name="T53" fmla="*/ 650 h 1574"/>
                <a:gd name="T54" fmla="*/ 407 w 2400"/>
                <a:gd name="T55" fmla="*/ 716 h 1574"/>
                <a:gd name="T56" fmla="*/ 413 w 2400"/>
                <a:gd name="T57" fmla="*/ 749 h 1574"/>
                <a:gd name="T58" fmla="*/ 422 w 2400"/>
                <a:gd name="T59" fmla="*/ 783 h 1574"/>
                <a:gd name="T60" fmla="*/ 430 w 2400"/>
                <a:gd name="T61" fmla="*/ 833 h 1574"/>
                <a:gd name="T62" fmla="*/ 454 w 2400"/>
                <a:gd name="T63" fmla="*/ 867 h 1574"/>
                <a:gd name="T64" fmla="*/ 462 w 2400"/>
                <a:gd name="T65" fmla="*/ 902 h 1574"/>
                <a:gd name="T66" fmla="*/ 475 w 2400"/>
                <a:gd name="T67" fmla="*/ 935 h 1574"/>
                <a:gd name="T68" fmla="*/ 494 w 2400"/>
                <a:gd name="T69" fmla="*/ 952 h 1574"/>
                <a:gd name="T70" fmla="*/ 509 w 2400"/>
                <a:gd name="T71" fmla="*/ 988 h 1574"/>
                <a:gd name="T72" fmla="*/ 513 w 2400"/>
                <a:gd name="T73" fmla="*/ 1023 h 1574"/>
                <a:gd name="T74" fmla="*/ 522 w 2400"/>
                <a:gd name="T75" fmla="*/ 1058 h 1574"/>
                <a:gd name="T76" fmla="*/ 534 w 2400"/>
                <a:gd name="T77" fmla="*/ 1076 h 1574"/>
                <a:gd name="T78" fmla="*/ 536 w 2400"/>
                <a:gd name="T79" fmla="*/ 1130 h 1574"/>
                <a:gd name="T80" fmla="*/ 547 w 2400"/>
                <a:gd name="T81" fmla="*/ 1202 h 1574"/>
                <a:gd name="T82" fmla="*/ 551 w 2400"/>
                <a:gd name="T83" fmla="*/ 1256 h 1574"/>
                <a:gd name="T84" fmla="*/ 558 w 2400"/>
                <a:gd name="T85" fmla="*/ 1292 h 1574"/>
                <a:gd name="T86" fmla="*/ 570 w 2400"/>
                <a:gd name="T87" fmla="*/ 1328 h 1574"/>
                <a:gd name="T88" fmla="*/ 581 w 2400"/>
                <a:gd name="T89" fmla="*/ 1346 h 1574"/>
                <a:gd name="T90" fmla="*/ 670 w 2400"/>
                <a:gd name="T91" fmla="*/ 1346 h 1574"/>
                <a:gd name="T92" fmla="*/ 675 w 2400"/>
                <a:gd name="T93" fmla="*/ 1385 h 1574"/>
                <a:gd name="T94" fmla="*/ 685 w 2400"/>
                <a:gd name="T95" fmla="*/ 1427 h 1574"/>
                <a:gd name="T96" fmla="*/ 737 w 2400"/>
                <a:gd name="T97" fmla="*/ 1449 h 1574"/>
                <a:gd name="T98" fmla="*/ 774 w 2400"/>
                <a:gd name="T99" fmla="*/ 1471 h 1574"/>
                <a:gd name="T100" fmla="*/ 905 w 2400"/>
                <a:gd name="T101" fmla="*/ 1493 h 1574"/>
                <a:gd name="T102" fmla="*/ 968 w 2400"/>
                <a:gd name="T103" fmla="*/ 1493 h 1574"/>
                <a:gd name="T104" fmla="*/ 982 w 2400"/>
                <a:gd name="T105" fmla="*/ 1547 h 1574"/>
                <a:gd name="T106" fmla="*/ 1161 w 2400"/>
                <a:gd name="T107" fmla="*/ 1574 h 1574"/>
                <a:gd name="T108" fmla="*/ 1515 w 2400"/>
                <a:gd name="T109" fmla="*/ 1574 h 1574"/>
                <a:gd name="T110" fmla="*/ 1675 w 2400"/>
                <a:gd name="T111" fmla="*/ 1574 h 1574"/>
                <a:gd name="T112" fmla="*/ 1743 w 2400"/>
                <a:gd name="T113" fmla="*/ 1574 h 1574"/>
                <a:gd name="T114" fmla="*/ 1936 w 2400"/>
                <a:gd name="T115" fmla="*/ 1574 h 1574"/>
                <a:gd name="T116" fmla="*/ 2221 w 2400"/>
                <a:gd name="T117" fmla="*/ 1574 h 1574"/>
                <a:gd name="T118" fmla="*/ 2324 w 2400"/>
                <a:gd name="T119" fmla="*/ 1574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0" h="1574">
                  <a:moveTo>
                    <a:pt x="0" y="0"/>
                  </a:moveTo>
                  <a:lnTo>
                    <a:pt x="0" y="0"/>
                  </a:lnTo>
                  <a:lnTo>
                    <a:pt x="0" y="0"/>
                  </a:lnTo>
                  <a:lnTo>
                    <a:pt x="2" y="0"/>
                  </a:lnTo>
                  <a:lnTo>
                    <a:pt x="63" y="0"/>
                  </a:lnTo>
                  <a:lnTo>
                    <a:pt x="63" y="12"/>
                  </a:lnTo>
                  <a:lnTo>
                    <a:pt x="63" y="12"/>
                  </a:lnTo>
                  <a:lnTo>
                    <a:pt x="68" y="12"/>
                  </a:lnTo>
                  <a:lnTo>
                    <a:pt x="68" y="24"/>
                  </a:lnTo>
                  <a:lnTo>
                    <a:pt x="68" y="24"/>
                  </a:lnTo>
                  <a:lnTo>
                    <a:pt x="72" y="24"/>
                  </a:lnTo>
                  <a:lnTo>
                    <a:pt x="72" y="36"/>
                  </a:lnTo>
                  <a:lnTo>
                    <a:pt x="72" y="36"/>
                  </a:lnTo>
                  <a:lnTo>
                    <a:pt x="74" y="36"/>
                  </a:lnTo>
                  <a:lnTo>
                    <a:pt x="74" y="48"/>
                  </a:lnTo>
                  <a:lnTo>
                    <a:pt x="74" y="48"/>
                  </a:lnTo>
                  <a:lnTo>
                    <a:pt x="85" y="48"/>
                  </a:lnTo>
                  <a:lnTo>
                    <a:pt x="85" y="60"/>
                  </a:lnTo>
                  <a:lnTo>
                    <a:pt x="85" y="60"/>
                  </a:lnTo>
                  <a:lnTo>
                    <a:pt x="106" y="60"/>
                  </a:lnTo>
                  <a:lnTo>
                    <a:pt x="106" y="71"/>
                  </a:lnTo>
                  <a:lnTo>
                    <a:pt x="106" y="71"/>
                  </a:lnTo>
                  <a:lnTo>
                    <a:pt x="123" y="71"/>
                  </a:lnTo>
                  <a:lnTo>
                    <a:pt x="123" y="71"/>
                  </a:lnTo>
                  <a:lnTo>
                    <a:pt x="123" y="71"/>
                  </a:lnTo>
                  <a:lnTo>
                    <a:pt x="123" y="71"/>
                  </a:lnTo>
                  <a:lnTo>
                    <a:pt x="123" y="94"/>
                  </a:lnTo>
                  <a:lnTo>
                    <a:pt x="125" y="94"/>
                  </a:lnTo>
                  <a:lnTo>
                    <a:pt x="125" y="94"/>
                  </a:lnTo>
                  <a:lnTo>
                    <a:pt x="125" y="118"/>
                  </a:lnTo>
                  <a:lnTo>
                    <a:pt x="125" y="118"/>
                  </a:lnTo>
                  <a:lnTo>
                    <a:pt x="127" y="118"/>
                  </a:lnTo>
                  <a:lnTo>
                    <a:pt x="127" y="118"/>
                  </a:lnTo>
                  <a:lnTo>
                    <a:pt x="127" y="118"/>
                  </a:lnTo>
                  <a:lnTo>
                    <a:pt x="127" y="118"/>
                  </a:lnTo>
                  <a:lnTo>
                    <a:pt x="127" y="130"/>
                  </a:lnTo>
                  <a:lnTo>
                    <a:pt x="127" y="130"/>
                  </a:lnTo>
                  <a:lnTo>
                    <a:pt x="129" y="130"/>
                  </a:lnTo>
                  <a:lnTo>
                    <a:pt x="129" y="142"/>
                  </a:lnTo>
                  <a:lnTo>
                    <a:pt x="129" y="142"/>
                  </a:lnTo>
                  <a:lnTo>
                    <a:pt x="131" y="142"/>
                  </a:lnTo>
                  <a:lnTo>
                    <a:pt x="131" y="154"/>
                  </a:lnTo>
                  <a:lnTo>
                    <a:pt x="131" y="154"/>
                  </a:lnTo>
                  <a:lnTo>
                    <a:pt x="133" y="154"/>
                  </a:lnTo>
                  <a:lnTo>
                    <a:pt x="133" y="154"/>
                  </a:lnTo>
                  <a:lnTo>
                    <a:pt x="136" y="154"/>
                  </a:lnTo>
                  <a:lnTo>
                    <a:pt x="138" y="154"/>
                  </a:lnTo>
                  <a:lnTo>
                    <a:pt x="138" y="166"/>
                  </a:lnTo>
                  <a:lnTo>
                    <a:pt x="138" y="166"/>
                  </a:lnTo>
                  <a:lnTo>
                    <a:pt x="140" y="166"/>
                  </a:lnTo>
                  <a:lnTo>
                    <a:pt x="140" y="178"/>
                  </a:lnTo>
                  <a:lnTo>
                    <a:pt x="140" y="178"/>
                  </a:lnTo>
                  <a:lnTo>
                    <a:pt x="142" y="178"/>
                  </a:lnTo>
                  <a:lnTo>
                    <a:pt x="142" y="190"/>
                  </a:lnTo>
                  <a:lnTo>
                    <a:pt x="142" y="190"/>
                  </a:lnTo>
                  <a:lnTo>
                    <a:pt x="148" y="190"/>
                  </a:lnTo>
                  <a:lnTo>
                    <a:pt x="148" y="202"/>
                  </a:lnTo>
                  <a:lnTo>
                    <a:pt x="148" y="202"/>
                  </a:lnTo>
                  <a:lnTo>
                    <a:pt x="150" y="202"/>
                  </a:lnTo>
                  <a:lnTo>
                    <a:pt x="150" y="215"/>
                  </a:lnTo>
                  <a:lnTo>
                    <a:pt x="153" y="215"/>
                  </a:lnTo>
                  <a:lnTo>
                    <a:pt x="182" y="215"/>
                  </a:lnTo>
                  <a:lnTo>
                    <a:pt x="182" y="227"/>
                  </a:lnTo>
                  <a:lnTo>
                    <a:pt x="182" y="227"/>
                  </a:lnTo>
                  <a:lnTo>
                    <a:pt x="194" y="227"/>
                  </a:lnTo>
                  <a:lnTo>
                    <a:pt x="194" y="227"/>
                  </a:lnTo>
                  <a:lnTo>
                    <a:pt x="194" y="227"/>
                  </a:lnTo>
                  <a:lnTo>
                    <a:pt x="216" y="227"/>
                  </a:lnTo>
                  <a:lnTo>
                    <a:pt x="216" y="239"/>
                  </a:lnTo>
                  <a:lnTo>
                    <a:pt x="216" y="239"/>
                  </a:lnTo>
                  <a:lnTo>
                    <a:pt x="240" y="239"/>
                  </a:lnTo>
                  <a:lnTo>
                    <a:pt x="240" y="251"/>
                  </a:lnTo>
                  <a:lnTo>
                    <a:pt x="240" y="251"/>
                  </a:lnTo>
                  <a:lnTo>
                    <a:pt x="242" y="251"/>
                  </a:lnTo>
                  <a:lnTo>
                    <a:pt x="242" y="264"/>
                  </a:lnTo>
                  <a:lnTo>
                    <a:pt x="242" y="264"/>
                  </a:lnTo>
                  <a:lnTo>
                    <a:pt x="248" y="264"/>
                  </a:lnTo>
                  <a:lnTo>
                    <a:pt x="248" y="276"/>
                  </a:lnTo>
                  <a:lnTo>
                    <a:pt x="248" y="276"/>
                  </a:lnTo>
                  <a:lnTo>
                    <a:pt x="250" y="276"/>
                  </a:lnTo>
                  <a:lnTo>
                    <a:pt x="250" y="288"/>
                  </a:lnTo>
                  <a:lnTo>
                    <a:pt x="250" y="288"/>
                  </a:lnTo>
                  <a:lnTo>
                    <a:pt x="255" y="288"/>
                  </a:lnTo>
                  <a:lnTo>
                    <a:pt x="255" y="288"/>
                  </a:lnTo>
                  <a:lnTo>
                    <a:pt x="255" y="288"/>
                  </a:lnTo>
                  <a:lnTo>
                    <a:pt x="259" y="288"/>
                  </a:lnTo>
                  <a:lnTo>
                    <a:pt x="259" y="288"/>
                  </a:lnTo>
                  <a:lnTo>
                    <a:pt x="261" y="288"/>
                  </a:lnTo>
                  <a:lnTo>
                    <a:pt x="267" y="288"/>
                  </a:lnTo>
                  <a:lnTo>
                    <a:pt x="267" y="288"/>
                  </a:lnTo>
                  <a:lnTo>
                    <a:pt x="267" y="288"/>
                  </a:lnTo>
                  <a:lnTo>
                    <a:pt x="267" y="288"/>
                  </a:lnTo>
                  <a:lnTo>
                    <a:pt x="267" y="301"/>
                  </a:lnTo>
                  <a:lnTo>
                    <a:pt x="267" y="301"/>
                  </a:lnTo>
                  <a:lnTo>
                    <a:pt x="270" y="301"/>
                  </a:lnTo>
                  <a:lnTo>
                    <a:pt x="270" y="301"/>
                  </a:lnTo>
                  <a:lnTo>
                    <a:pt x="270" y="301"/>
                  </a:lnTo>
                  <a:lnTo>
                    <a:pt x="270" y="301"/>
                  </a:lnTo>
                  <a:lnTo>
                    <a:pt x="270" y="327"/>
                  </a:lnTo>
                  <a:lnTo>
                    <a:pt x="272" y="327"/>
                  </a:lnTo>
                  <a:lnTo>
                    <a:pt x="272" y="327"/>
                  </a:lnTo>
                  <a:lnTo>
                    <a:pt x="272" y="341"/>
                  </a:lnTo>
                  <a:lnTo>
                    <a:pt x="272" y="341"/>
                  </a:lnTo>
                  <a:lnTo>
                    <a:pt x="276" y="341"/>
                  </a:lnTo>
                  <a:lnTo>
                    <a:pt x="276" y="341"/>
                  </a:lnTo>
                  <a:lnTo>
                    <a:pt x="278" y="341"/>
                  </a:lnTo>
                  <a:lnTo>
                    <a:pt x="278" y="341"/>
                  </a:lnTo>
                  <a:lnTo>
                    <a:pt x="278" y="355"/>
                  </a:lnTo>
                  <a:lnTo>
                    <a:pt x="278" y="355"/>
                  </a:lnTo>
                  <a:lnTo>
                    <a:pt x="284" y="355"/>
                  </a:lnTo>
                  <a:lnTo>
                    <a:pt x="284" y="355"/>
                  </a:lnTo>
                  <a:lnTo>
                    <a:pt x="284" y="355"/>
                  </a:lnTo>
                  <a:lnTo>
                    <a:pt x="289" y="355"/>
                  </a:lnTo>
                  <a:lnTo>
                    <a:pt x="289" y="355"/>
                  </a:lnTo>
                  <a:lnTo>
                    <a:pt x="293" y="355"/>
                  </a:lnTo>
                  <a:lnTo>
                    <a:pt x="299" y="355"/>
                  </a:lnTo>
                  <a:lnTo>
                    <a:pt x="299" y="355"/>
                  </a:lnTo>
                  <a:lnTo>
                    <a:pt x="299" y="355"/>
                  </a:lnTo>
                  <a:lnTo>
                    <a:pt x="299" y="355"/>
                  </a:lnTo>
                  <a:lnTo>
                    <a:pt x="299" y="385"/>
                  </a:lnTo>
                  <a:lnTo>
                    <a:pt x="299" y="385"/>
                  </a:lnTo>
                  <a:lnTo>
                    <a:pt x="328" y="385"/>
                  </a:lnTo>
                  <a:lnTo>
                    <a:pt x="328" y="399"/>
                  </a:lnTo>
                  <a:lnTo>
                    <a:pt x="328" y="399"/>
                  </a:lnTo>
                  <a:lnTo>
                    <a:pt x="337" y="399"/>
                  </a:lnTo>
                  <a:lnTo>
                    <a:pt x="337" y="414"/>
                  </a:lnTo>
                  <a:lnTo>
                    <a:pt x="337" y="414"/>
                  </a:lnTo>
                  <a:lnTo>
                    <a:pt x="351" y="414"/>
                  </a:lnTo>
                  <a:lnTo>
                    <a:pt x="351" y="414"/>
                  </a:lnTo>
                  <a:lnTo>
                    <a:pt x="351" y="414"/>
                  </a:lnTo>
                  <a:lnTo>
                    <a:pt x="375" y="414"/>
                  </a:lnTo>
                  <a:lnTo>
                    <a:pt x="375" y="414"/>
                  </a:lnTo>
                  <a:lnTo>
                    <a:pt x="375" y="414"/>
                  </a:lnTo>
                  <a:lnTo>
                    <a:pt x="387" y="414"/>
                  </a:lnTo>
                  <a:lnTo>
                    <a:pt x="387" y="414"/>
                  </a:lnTo>
                  <a:lnTo>
                    <a:pt x="388" y="414"/>
                  </a:lnTo>
                  <a:lnTo>
                    <a:pt x="388" y="414"/>
                  </a:lnTo>
                  <a:lnTo>
                    <a:pt x="388" y="445"/>
                  </a:lnTo>
                  <a:lnTo>
                    <a:pt x="388" y="445"/>
                  </a:lnTo>
                  <a:lnTo>
                    <a:pt x="392" y="445"/>
                  </a:lnTo>
                  <a:lnTo>
                    <a:pt x="392" y="445"/>
                  </a:lnTo>
                  <a:lnTo>
                    <a:pt x="392" y="445"/>
                  </a:lnTo>
                  <a:lnTo>
                    <a:pt x="392" y="445"/>
                  </a:lnTo>
                  <a:lnTo>
                    <a:pt x="392" y="476"/>
                  </a:lnTo>
                  <a:lnTo>
                    <a:pt x="392" y="476"/>
                  </a:lnTo>
                  <a:lnTo>
                    <a:pt x="396" y="476"/>
                  </a:lnTo>
                  <a:lnTo>
                    <a:pt x="396" y="476"/>
                  </a:lnTo>
                  <a:lnTo>
                    <a:pt x="396" y="476"/>
                  </a:lnTo>
                  <a:lnTo>
                    <a:pt x="396" y="476"/>
                  </a:lnTo>
                  <a:lnTo>
                    <a:pt x="396" y="492"/>
                  </a:lnTo>
                  <a:lnTo>
                    <a:pt x="396" y="492"/>
                  </a:lnTo>
                  <a:lnTo>
                    <a:pt x="398" y="492"/>
                  </a:lnTo>
                  <a:lnTo>
                    <a:pt x="398" y="507"/>
                  </a:lnTo>
                  <a:lnTo>
                    <a:pt x="400" y="507"/>
                  </a:lnTo>
                  <a:lnTo>
                    <a:pt x="400" y="507"/>
                  </a:lnTo>
                  <a:lnTo>
                    <a:pt x="400" y="554"/>
                  </a:lnTo>
                  <a:lnTo>
                    <a:pt x="400" y="554"/>
                  </a:lnTo>
                  <a:lnTo>
                    <a:pt x="402" y="554"/>
                  </a:lnTo>
                  <a:lnTo>
                    <a:pt x="402" y="554"/>
                  </a:lnTo>
                  <a:lnTo>
                    <a:pt x="402" y="554"/>
                  </a:lnTo>
                  <a:lnTo>
                    <a:pt x="402" y="554"/>
                  </a:lnTo>
                  <a:lnTo>
                    <a:pt x="402" y="650"/>
                  </a:lnTo>
                  <a:lnTo>
                    <a:pt x="405" y="650"/>
                  </a:lnTo>
                  <a:lnTo>
                    <a:pt x="405" y="650"/>
                  </a:lnTo>
                  <a:lnTo>
                    <a:pt x="405" y="700"/>
                  </a:lnTo>
                  <a:lnTo>
                    <a:pt x="405" y="700"/>
                  </a:lnTo>
                  <a:lnTo>
                    <a:pt x="407" y="700"/>
                  </a:lnTo>
                  <a:lnTo>
                    <a:pt x="407" y="716"/>
                  </a:lnTo>
                  <a:lnTo>
                    <a:pt x="407" y="716"/>
                  </a:lnTo>
                  <a:lnTo>
                    <a:pt x="409" y="716"/>
                  </a:lnTo>
                  <a:lnTo>
                    <a:pt x="409" y="733"/>
                  </a:lnTo>
                  <a:lnTo>
                    <a:pt x="409" y="733"/>
                  </a:lnTo>
                  <a:lnTo>
                    <a:pt x="413" y="733"/>
                  </a:lnTo>
                  <a:lnTo>
                    <a:pt x="413" y="749"/>
                  </a:lnTo>
                  <a:lnTo>
                    <a:pt x="417" y="749"/>
                  </a:lnTo>
                  <a:lnTo>
                    <a:pt x="417" y="749"/>
                  </a:lnTo>
                  <a:lnTo>
                    <a:pt x="417" y="783"/>
                  </a:lnTo>
                  <a:lnTo>
                    <a:pt x="417" y="783"/>
                  </a:lnTo>
                  <a:lnTo>
                    <a:pt x="422" y="783"/>
                  </a:lnTo>
                  <a:lnTo>
                    <a:pt x="422" y="783"/>
                  </a:lnTo>
                  <a:lnTo>
                    <a:pt x="424" y="783"/>
                  </a:lnTo>
                  <a:lnTo>
                    <a:pt x="424" y="783"/>
                  </a:lnTo>
                  <a:lnTo>
                    <a:pt x="424" y="816"/>
                  </a:lnTo>
                  <a:lnTo>
                    <a:pt x="424" y="816"/>
                  </a:lnTo>
                  <a:lnTo>
                    <a:pt x="430" y="816"/>
                  </a:lnTo>
                  <a:lnTo>
                    <a:pt x="430" y="833"/>
                  </a:lnTo>
                  <a:lnTo>
                    <a:pt x="430" y="833"/>
                  </a:lnTo>
                  <a:lnTo>
                    <a:pt x="449" y="833"/>
                  </a:lnTo>
                  <a:lnTo>
                    <a:pt x="449" y="850"/>
                  </a:lnTo>
                  <a:lnTo>
                    <a:pt x="451" y="850"/>
                  </a:lnTo>
                  <a:lnTo>
                    <a:pt x="454" y="850"/>
                  </a:lnTo>
                  <a:lnTo>
                    <a:pt x="454" y="867"/>
                  </a:lnTo>
                  <a:lnTo>
                    <a:pt x="454" y="867"/>
                  </a:lnTo>
                  <a:lnTo>
                    <a:pt x="456" y="867"/>
                  </a:lnTo>
                  <a:lnTo>
                    <a:pt x="456" y="885"/>
                  </a:lnTo>
                  <a:lnTo>
                    <a:pt x="456" y="885"/>
                  </a:lnTo>
                  <a:lnTo>
                    <a:pt x="462" y="885"/>
                  </a:lnTo>
                  <a:lnTo>
                    <a:pt x="462" y="902"/>
                  </a:lnTo>
                  <a:lnTo>
                    <a:pt x="462" y="902"/>
                  </a:lnTo>
                  <a:lnTo>
                    <a:pt x="471" y="902"/>
                  </a:lnTo>
                  <a:lnTo>
                    <a:pt x="471" y="919"/>
                  </a:lnTo>
                  <a:lnTo>
                    <a:pt x="471" y="919"/>
                  </a:lnTo>
                  <a:lnTo>
                    <a:pt x="475" y="919"/>
                  </a:lnTo>
                  <a:lnTo>
                    <a:pt x="475" y="935"/>
                  </a:lnTo>
                  <a:lnTo>
                    <a:pt x="475" y="935"/>
                  </a:lnTo>
                  <a:lnTo>
                    <a:pt x="481" y="935"/>
                  </a:lnTo>
                  <a:lnTo>
                    <a:pt x="481" y="952"/>
                  </a:lnTo>
                  <a:lnTo>
                    <a:pt x="481" y="952"/>
                  </a:lnTo>
                  <a:lnTo>
                    <a:pt x="494" y="952"/>
                  </a:lnTo>
                  <a:lnTo>
                    <a:pt x="494" y="952"/>
                  </a:lnTo>
                  <a:lnTo>
                    <a:pt x="494" y="952"/>
                  </a:lnTo>
                  <a:lnTo>
                    <a:pt x="505" y="952"/>
                  </a:lnTo>
                  <a:lnTo>
                    <a:pt x="505" y="970"/>
                  </a:lnTo>
                  <a:lnTo>
                    <a:pt x="505" y="970"/>
                  </a:lnTo>
                  <a:lnTo>
                    <a:pt x="509" y="970"/>
                  </a:lnTo>
                  <a:lnTo>
                    <a:pt x="509" y="988"/>
                  </a:lnTo>
                  <a:lnTo>
                    <a:pt x="509" y="988"/>
                  </a:lnTo>
                  <a:lnTo>
                    <a:pt x="511" y="988"/>
                  </a:lnTo>
                  <a:lnTo>
                    <a:pt x="511" y="1005"/>
                  </a:lnTo>
                  <a:lnTo>
                    <a:pt x="511" y="1005"/>
                  </a:lnTo>
                  <a:lnTo>
                    <a:pt x="513" y="1005"/>
                  </a:lnTo>
                  <a:lnTo>
                    <a:pt x="513" y="1023"/>
                  </a:lnTo>
                  <a:lnTo>
                    <a:pt x="513" y="1023"/>
                  </a:lnTo>
                  <a:lnTo>
                    <a:pt x="519" y="1023"/>
                  </a:lnTo>
                  <a:lnTo>
                    <a:pt x="519" y="1040"/>
                  </a:lnTo>
                  <a:lnTo>
                    <a:pt x="519" y="1040"/>
                  </a:lnTo>
                  <a:lnTo>
                    <a:pt x="522" y="1040"/>
                  </a:lnTo>
                  <a:lnTo>
                    <a:pt x="522" y="1058"/>
                  </a:lnTo>
                  <a:lnTo>
                    <a:pt x="522" y="1058"/>
                  </a:lnTo>
                  <a:lnTo>
                    <a:pt x="528" y="1058"/>
                  </a:lnTo>
                  <a:lnTo>
                    <a:pt x="528" y="1076"/>
                  </a:lnTo>
                  <a:lnTo>
                    <a:pt x="532" y="1076"/>
                  </a:lnTo>
                  <a:lnTo>
                    <a:pt x="534" y="1076"/>
                  </a:lnTo>
                  <a:lnTo>
                    <a:pt x="534" y="1076"/>
                  </a:lnTo>
                  <a:lnTo>
                    <a:pt x="534" y="1076"/>
                  </a:lnTo>
                  <a:lnTo>
                    <a:pt x="534" y="1076"/>
                  </a:lnTo>
                  <a:lnTo>
                    <a:pt x="534" y="1112"/>
                  </a:lnTo>
                  <a:lnTo>
                    <a:pt x="534" y="1112"/>
                  </a:lnTo>
                  <a:lnTo>
                    <a:pt x="536" y="1112"/>
                  </a:lnTo>
                  <a:lnTo>
                    <a:pt x="536" y="1130"/>
                  </a:lnTo>
                  <a:lnTo>
                    <a:pt x="536" y="1130"/>
                  </a:lnTo>
                  <a:lnTo>
                    <a:pt x="545" y="1130"/>
                  </a:lnTo>
                  <a:lnTo>
                    <a:pt x="545" y="1148"/>
                  </a:lnTo>
                  <a:lnTo>
                    <a:pt x="547" y="1148"/>
                  </a:lnTo>
                  <a:lnTo>
                    <a:pt x="547" y="1148"/>
                  </a:lnTo>
                  <a:lnTo>
                    <a:pt x="547" y="1202"/>
                  </a:lnTo>
                  <a:lnTo>
                    <a:pt x="549" y="1202"/>
                  </a:lnTo>
                  <a:lnTo>
                    <a:pt x="549" y="1202"/>
                  </a:lnTo>
                  <a:lnTo>
                    <a:pt x="549" y="1238"/>
                  </a:lnTo>
                  <a:lnTo>
                    <a:pt x="549" y="1238"/>
                  </a:lnTo>
                  <a:lnTo>
                    <a:pt x="551" y="1238"/>
                  </a:lnTo>
                  <a:lnTo>
                    <a:pt x="551" y="1256"/>
                  </a:lnTo>
                  <a:lnTo>
                    <a:pt x="551" y="1256"/>
                  </a:lnTo>
                  <a:lnTo>
                    <a:pt x="553" y="1256"/>
                  </a:lnTo>
                  <a:lnTo>
                    <a:pt x="553" y="1274"/>
                  </a:lnTo>
                  <a:lnTo>
                    <a:pt x="553" y="1274"/>
                  </a:lnTo>
                  <a:lnTo>
                    <a:pt x="558" y="1274"/>
                  </a:lnTo>
                  <a:lnTo>
                    <a:pt x="558" y="1292"/>
                  </a:lnTo>
                  <a:lnTo>
                    <a:pt x="558" y="1292"/>
                  </a:lnTo>
                  <a:lnTo>
                    <a:pt x="568" y="1292"/>
                  </a:lnTo>
                  <a:lnTo>
                    <a:pt x="568" y="1310"/>
                  </a:lnTo>
                  <a:lnTo>
                    <a:pt x="568" y="1310"/>
                  </a:lnTo>
                  <a:lnTo>
                    <a:pt x="570" y="1310"/>
                  </a:lnTo>
                  <a:lnTo>
                    <a:pt x="570" y="1328"/>
                  </a:lnTo>
                  <a:lnTo>
                    <a:pt x="570" y="1328"/>
                  </a:lnTo>
                  <a:lnTo>
                    <a:pt x="581" y="1328"/>
                  </a:lnTo>
                  <a:lnTo>
                    <a:pt x="581" y="1328"/>
                  </a:lnTo>
                  <a:lnTo>
                    <a:pt x="581" y="1328"/>
                  </a:lnTo>
                  <a:lnTo>
                    <a:pt x="581" y="1328"/>
                  </a:lnTo>
                  <a:lnTo>
                    <a:pt x="581" y="1346"/>
                  </a:lnTo>
                  <a:lnTo>
                    <a:pt x="583" y="1346"/>
                  </a:lnTo>
                  <a:lnTo>
                    <a:pt x="664" y="1346"/>
                  </a:lnTo>
                  <a:lnTo>
                    <a:pt x="664" y="1346"/>
                  </a:lnTo>
                  <a:lnTo>
                    <a:pt x="664" y="1346"/>
                  </a:lnTo>
                  <a:lnTo>
                    <a:pt x="670" y="1346"/>
                  </a:lnTo>
                  <a:lnTo>
                    <a:pt x="670" y="1346"/>
                  </a:lnTo>
                  <a:lnTo>
                    <a:pt x="670" y="1346"/>
                  </a:lnTo>
                  <a:lnTo>
                    <a:pt x="670" y="1346"/>
                  </a:lnTo>
                  <a:lnTo>
                    <a:pt x="670" y="1385"/>
                  </a:lnTo>
                  <a:lnTo>
                    <a:pt x="670" y="1385"/>
                  </a:lnTo>
                  <a:lnTo>
                    <a:pt x="675" y="1385"/>
                  </a:lnTo>
                  <a:lnTo>
                    <a:pt x="675" y="1385"/>
                  </a:lnTo>
                  <a:lnTo>
                    <a:pt x="675" y="1385"/>
                  </a:lnTo>
                  <a:lnTo>
                    <a:pt x="679" y="1385"/>
                  </a:lnTo>
                  <a:lnTo>
                    <a:pt x="679" y="1406"/>
                  </a:lnTo>
                  <a:lnTo>
                    <a:pt x="679" y="1406"/>
                  </a:lnTo>
                  <a:lnTo>
                    <a:pt x="685" y="1406"/>
                  </a:lnTo>
                  <a:lnTo>
                    <a:pt x="685" y="1427"/>
                  </a:lnTo>
                  <a:lnTo>
                    <a:pt x="685" y="1427"/>
                  </a:lnTo>
                  <a:lnTo>
                    <a:pt x="721" y="1427"/>
                  </a:lnTo>
                  <a:lnTo>
                    <a:pt x="721" y="1427"/>
                  </a:lnTo>
                  <a:lnTo>
                    <a:pt x="721" y="1427"/>
                  </a:lnTo>
                  <a:lnTo>
                    <a:pt x="737" y="1427"/>
                  </a:lnTo>
                  <a:lnTo>
                    <a:pt x="737" y="1449"/>
                  </a:lnTo>
                  <a:lnTo>
                    <a:pt x="737" y="1449"/>
                  </a:lnTo>
                  <a:lnTo>
                    <a:pt x="744" y="1449"/>
                  </a:lnTo>
                  <a:lnTo>
                    <a:pt x="744" y="1471"/>
                  </a:lnTo>
                  <a:lnTo>
                    <a:pt x="744" y="1471"/>
                  </a:lnTo>
                  <a:lnTo>
                    <a:pt x="774" y="1471"/>
                  </a:lnTo>
                  <a:lnTo>
                    <a:pt x="774" y="1471"/>
                  </a:lnTo>
                  <a:lnTo>
                    <a:pt x="774" y="1471"/>
                  </a:lnTo>
                  <a:lnTo>
                    <a:pt x="814" y="1471"/>
                  </a:lnTo>
                  <a:lnTo>
                    <a:pt x="814" y="1493"/>
                  </a:lnTo>
                  <a:lnTo>
                    <a:pt x="814" y="1493"/>
                  </a:lnTo>
                  <a:lnTo>
                    <a:pt x="905" y="1493"/>
                  </a:lnTo>
                  <a:lnTo>
                    <a:pt x="905" y="1493"/>
                  </a:lnTo>
                  <a:lnTo>
                    <a:pt x="905" y="1493"/>
                  </a:lnTo>
                  <a:lnTo>
                    <a:pt x="931" y="1493"/>
                  </a:lnTo>
                  <a:lnTo>
                    <a:pt x="931" y="1493"/>
                  </a:lnTo>
                  <a:lnTo>
                    <a:pt x="931" y="1493"/>
                  </a:lnTo>
                  <a:lnTo>
                    <a:pt x="968" y="1493"/>
                  </a:lnTo>
                  <a:lnTo>
                    <a:pt x="968" y="1493"/>
                  </a:lnTo>
                  <a:lnTo>
                    <a:pt x="968" y="1493"/>
                  </a:lnTo>
                  <a:lnTo>
                    <a:pt x="973" y="1493"/>
                  </a:lnTo>
                  <a:lnTo>
                    <a:pt x="973" y="1520"/>
                  </a:lnTo>
                  <a:lnTo>
                    <a:pt x="973" y="1520"/>
                  </a:lnTo>
                  <a:lnTo>
                    <a:pt x="982" y="1520"/>
                  </a:lnTo>
                  <a:lnTo>
                    <a:pt x="982" y="1547"/>
                  </a:lnTo>
                  <a:lnTo>
                    <a:pt x="982" y="1547"/>
                  </a:lnTo>
                  <a:lnTo>
                    <a:pt x="990" y="1547"/>
                  </a:lnTo>
                  <a:lnTo>
                    <a:pt x="990" y="1574"/>
                  </a:lnTo>
                  <a:lnTo>
                    <a:pt x="990" y="1574"/>
                  </a:lnTo>
                  <a:lnTo>
                    <a:pt x="1161" y="1574"/>
                  </a:lnTo>
                  <a:lnTo>
                    <a:pt x="1161" y="1574"/>
                  </a:lnTo>
                  <a:lnTo>
                    <a:pt x="1161" y="1574"/>
                  </a:lnTo>
                  <a:lnTo>
                    <a:pt x="1356" y="1574"/>
                  </a:lnTo>
                  <a:lnTo>
                    <a:pt x="1356" y="1574"/>
                  </a:lnTo>
                  <a:lnTo>
                    <a:pt x="1356" y="1574"/>
                  </a:lnTo>
                  <a:lnTo>
                    <a:pt x="1515" y="1574"/>
                  </a:lnTo>
                  <a:lnTo>
                    <a:pt x="1515" y="1574"/>
                  </a:lnTo>
                  <a:lnTo>
                    <a:pt x="1515" y="1574"/>
                  </a:lnTo>
                  <a:lnTo>
                    <a:pt x="1549" y="1574"/>
                  </a:lnTo>
                  <a:lnTo>
                    <a:pt x="1549" y="1574"/>
                  </a:lnTo>
                  <a:lnTo>
                    <a:pt x="1549" y="1574"/>
                  </a:lnTo>
                  <a:lnTo>
                    <a:pt x="1675" y="1574"/>
                  </a:lnTo>
                  <a:lnTo>
                    <a:pt x="1675" y="1574"/>
                  </a:lnTo>
                  <a:lnTo>
                    <a:pt x="1675" y="1574"/>
                  </a:lnTo>
                  <a:lnTo>
                    <a:pt x="1724" y="1574"/>
                  </a:lnTo>
                  <a:lnTo>
                    <a:pt x="1724" y="1574"/>
                  </a:lnTo>
                  <a:lnTo>
                    <a:pt x="1724" y="1574"/>
                  </a:lnTo>
                  <a:lnTo>
                    <a:pt x="1743" y="1574"/>
                  </a:lnTo>
                  <a:lnTo>
                    <a:pt x="1743" y="1574"/>
                  </a:lnTo>
                  <a:lnTo>
                    <a:pt x="1743" y="1574"/>
                  </a:lnTo>
                  <a:lnTo>
                    <a:pt x="1875" y="1574"/>
                  </a:lnTo>
                  <a:lnTo>
                    <a:pt x="1875" y="1574"/>
                  </a:lnTo>
                  <a:lnTo>
                    <a:pt x="1875" y="1574"/>
                  </a:lnTo>
                  <a:lnTo>
                    <a:pt x="1936" y="1574"/>
                  </a:lnTo>
                  <a:lnTo>
                    <a:pt x="1936" y="1574"/>
                  </a:lnTo>
                  <a:lnTo>
                    <a:pt x="1936" y="1574"/>
                  </a:lnTo>
                  <a:lnTo>
                    <a:pt x="2130" y="1574"/>
                  </a:lnTo>
                  <a:lnTo>
                    <a:pt x="2130" y="1574"/>
                  </a:lnTo>
                  <a:lnTo>
                    <a:pt x="2130" y="1574"/>
                  </a:lnTo>
                  <a:lnTo>
                    <a:pt x="2221" y="1574"/>
                  </a:lnTo>
                  <a:lnTo>
                    <a:pt x="2221" y="1574"/>
                  </a:lnTo>
                  <a:lnTo>
                    <a:pt x="2221" y="1574"/>
                  </a:lnTo>
                  <a:lnTo>
                    <a:pt x="2236" y="1574"/>
                  </a:lnTo>
                  <a:lnTo>
                    <a:pt x="2236" y="1574"/>
                  </a:lnTo>
                  <a:lnTo>
                    <a:pt x="2236" y="1574"/>
                  </a:lnTo>
                  <a:lnTo>
                    <a:pt x="2324" y="1574"/>
                  </a:lnTo>
                  <a:lnTo>
                    <a:pt x="2324" y="1574"/>
                  </a:lnTo>
                  <a:lnTo>
                    <a:pt x="2324" y="1574"/>
                  </a:lnTo>
                  <a:lnTo>
                    <a:pt x="2400" y="1574"/>
                  </a:lnTo>
                  <a:lnTo>
                    <a:pt x="2400" y="1574"/>
                  </a:lnTo>
                </a:path>
              </a:pathLst>
            </a:custGeom>
            <a:noFill/>
            <a:ln w="9525" cap="flat">
              <a:solidFill>
                <a:srgbClr val="6000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Line 89">
              <a:extLst>
                <a:ext uri="{FF2B5EF4-FFF2-40B4-BE49-F238E27FC236}">
                  <a16:creationId xmlns:a16="http://schemas.microsoft.com/office/drawing/2014/main" id="{88806071-4D5B-7179-7A4A-398C4F2F678B}"/>
                </a:ext>
              </a:extLst>
            </p:cNvPr>
            <p:cNvSpPr>
              <a:spLocks noChangeShapeType="1"/>
            </p:cNvSpPr>
            <p:nvPr/>
          </p:nvSpPr>
          <p:spPr bwMode="auto">
            <a:xfrm>
              <a:off x="1054101" y="260032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Line 90">
              <a:extLst>
                <a:ext uri="{FF2B5EF4-FFF2-40B4-BE49-F238E27FC236}">
                  <a16:creationId xmlns:a16="http://schemas.microsoft.com/office/drawing/2014/main" id="{BB4291E8-693C-9E36-58FB-DDF3BC892011}"/>
                </a:ext>
              </a:extLst>
            </p:cNvPr>
            <p:cNvSpPr>
              <a:spLocks noChangeShapeType="1"/>
            </p:cNvSpPr>
            <p:nvPr/>
          </p:nvSpPr>
          <p:spPr bwMode="auto">
            <a:xfrm>
              <a:off x="1057276" y="260032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Line 91">
              <a:extLst>
                <a:ext uri="{FF2B5EF4-FFF2-40B4-BE49-F238E27FC236}">
                  <a16:creationId xmlns:a16="http://schemas.microsoft.com/office/drawing/2014/main" id="{44B5C271-D936-172D-1678-D85A06B09B14}"/>
                </a:ext>
              </a:extLst>
            </p:cNvPr>
            <p:cNvSpPr>
              <a:spLocks noChangeShapeType="1"/>
            </p:cNvSpPr>
            <p:nvPr/>
          </p:nvSpPr>
          <p:spPr bwMode="auto">
            <a:xfrm>
              <a:off x="1074738" y="27098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Line 92">
              <a:extLst>
                <a:ext uri="{FF2B5EF4-FFF2-40B4-BE49-F238E27FC236}">
                  <a16:creationId xmlns:a16="http://schemas.microsoft.com/office/drawing/2014/main" id="{154A61C6-6E56-FAC8-F4EC-EE1FE6462122}"/>
                </a:ext>
              </a:extLst>
            </p:cNvPr>
            <p:cNvSpPr>
              <a:spLocks noChangeShapeType="1"/>
            </p:cNvSpPr>
            <p:nvPr/>
          </p:nvSpPr>
          <p:spPr bwMode="auto">
            <a:xfrm>
              <a:off x="1074738" y="27098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Line 93">
              <a:extLst>
                <a:ext uri="{FF2B5EF4-FFF2-40B4-BE49-F238E27FC236}">
                  <a16:creationId xmlns:a16="http://schemas.microsoft.com/office/drawing/2014/main" id="{7220FE30-77D0-B434-6C80-8C8396E20114}"/>
                </a:ext>
              </a:extLst>
            </p:cNvPr>
            <p:cNvSpPr>
              <a:spLocks noChangeShapeType="1"/>
            </p:cNvSpPr>
            <p:nvPr/>
          </p:nvSpPr>
          <p:spPr bwMode="auto">
            <a:xfrm>
              <a:off x="1084263" y="276542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Line 94">
              <a:extLst>
                <a:ext uri="{FF2B5EF4-FFF2-40B4-BE49-F238E27FC236}">
                  <a16:creationId xmlns:a16="http://schemas.microsoft.com/office/drawing/2014/main" id="{643DC448-205B-B76D-DFDA-C19B22E90078}"/>
                </a:ext>
              </a:extLst>
            </p:cNvPr>
            <p:cNvSpPr>
              <a:spLocks noChangeShapeType="1"/>
            </p:cNvSpPr>
            <p:nvPr/>
          </p:nvSpPr>
          <p:spPr bwMode="auto">
            <a:xfrm>
              <a:off x="1290638" y="29511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Line 95">
              <a:extLst>
                <a:ext uri="{FF2B5EF4-FFF2-40B4-BE49-F238E27FC236}">
                  <a16:creationId xmlns:a16="http://schemas.microsoft.com/office/drawing/2014/main" id="{3F0F6B89-668E-7B3C-378C-51F6AC2F5551}"/>
                </a:ext>
              </a:extLst>
            </p:cNvPr>
            <p:cNvSpPr>
              <a:spLocks noChangeShapeType="1"/>
            </p:cNvSpPr>
            <p:nvPr/>
          </p:nvSpPr>
          <p:spPr bwMode="auto">
            <a:xfrm>
              <a:off x="1303338" y="29511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Line 96">
              <a:extLst>
                <a:ext uri="{FF2B5EF4-FFF2-40B4-BE49-F238E27FC236}">
                  <a16:creationId xmlns:a16="http://schemas.microsoft.com/office/drawing/2014/main" id="{40D6497C-0B07-15F9-5D0D-C5A89774C1C0}"/>
                </a:ext>
              </a:extLst>
            </p:cNvPr>
            <p:cNvSpPr>
              <a:spLocks noChangeShapeType="1"/>
            </p:cNvSpPr>
            <p:nvPr/>
          </p:nvSpPr>
          <p:spPr bwMode="auto">
            <a:xfrm>
              <a:off x="1430338" y="300831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97">
              <a:extLst>
                <a:ext uri="{FF2B5EF4-FFF2-40B4-BE49-F238E27FC236}">
                  <a16:creationId xmlns:a16="http://schemas.microsoft.com/office/drawing/2014/main" id="{26038396-010F-27C2-7266-52A209A91E9F}"/>
                </a:ext>
              </a:extLst>
            </p:cNvPr>
            <p:cNvSpPr>
              <a:spLocks noChangeShapeType="1"/>
            </p:cNvSpPr>
            <p:nvPr/>
          </p:nvSpPr>
          <p:spPr bwMode="auto">
            <a:xfrm>
              <a:off x="1481138" y="31416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Line 98">
              <a:extLst>
                <a:ext uri="{FF2B5EF4-FFF2-40B4-BE49-F238E27FC236}">
                  <a16:creationId xmlns:a16="http://schemas.microsoft.com/office/drawing/2014/main" id="{D486B2D3-E916-4E6D-E7BC-B9F972D3FC10}"/>
                </a:ext>
              </a:extLst>
            </p:cNvPr>
            <p:cNvSpPr>
              <a:spLocks noChangeShapeType="1"/>
            </p:cNvSpPr>
            <p:nvPr/>
          </p:nvSpPr>
          <p:spPr bwMode="auto">
            <a:xfrm>
              <a:off x="1511301" y="335121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Line 99">
              <a:extLst>
                <a:ext uri="{FF2B5EF4-FFF2-40B4-BE49-F238E27FC236}">
                  <a16:creationId xmlns:a16="http://schemas.microsoft.com/office/drawing/2014/main" id="{79998F0D-7F64-6ABC-D2EF-AAD36A7CC664}"/>
                </a:ext>
              </a:extLst>
            </p:cNvPr>
            <p:cNvSpPr>
              <a:spLocks noChangeShapeType="1"/>
            </p:cNvSpPr>
            <p:nvPr/>
          </p:nvSpPr>
          <p:spPr bwMode="auto">
            <a:xfrm>
              <a:off x="1544638" y="3468688"/>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Line 100">
              <a:extLst>
                <a:ext uri="{FF2B5EF4-FFF2-40B4-BE49-F238E27FC236}">
                  <a16:creationId xmlns:a16="http://schemas.microsoft.com/office/drawing/2014/main" id="{661F7EC7-FA4D-1555-94C9-53D7E6D6119C}"/>
                </a:ext>
              </a:extLst>
            </p:cNvPr>
            <p:cNvSpPr>
              <a:spLocks noChangeShapeType="1"/>
            </p:cNvSpPr>
            <p:nvPr/>
          </p:nvSpPr>
          <p:spPr bwMode="auto">
            <a:xfrm>
              <a:off x="1660526" y="356711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Line 101">
              <a:extLst>
                <a:ext uri="{FF2B5EF4-FFF2-40B4-BE49-F238E27FC236}">
                  <a16:creationId xmlns:a16="http://schemas.microsoft.com/office/drawing/2014/main" id="{072AAF3B-70BD-97F3-581E-2A086BFA8CFF}"/>
                </a:ext>
              </a:extLst>
            </p:cNvPr>
            <p:cNvSpPr>
              <a:spLocks noChangeShapeType="1"/>
            </p:cNvSpPr>
            <p:nvPr/>
          </p:nvSpPr>
          <p:spPr bwMode="auto">
            <a:xfrm>
              <a:off x="1663701" y="356711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Line 102">
              <a:extLst>
                <a:ext uri="{FF2B5EF4-FFF2-40B4-BE49-F238E27FC236}">
                  <a16:creationId xmlns:a16="http://schemas.microsoft.com/office/drawing/2014/main" id="{95D44177-ADC5-B2B4-1CAF-4EB3AF6A0E76}"/>
                </a:ext>
              </a:extLst>
            </p:cNvPr>
            <p:cNvSpPr>
              <a:spLocks noChangeShapeType="1"/>
            </p:cNvSpPr>
            <p:nvPr/>
          </p:nvSpPr>
          <p:spPr bwMode="auto">
            <a:xfrm>
              <a:off x="1690688" y="35861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Line 103">
              <a:extLst>
                <a:ext uri="{FF2B5EF4-FFF2-40B4-BE49-F238E27FC236}">
                  <a16:creationId xmlns:a16="http://schemas.microsoft.com/office/drawing/2014/main" id="{029E86CB-B690-3E6E-87F8-64BCDE8B7D17}"/>
                </a:ext>
              </a:extLst>
            </p:cNvPr>
            <p:cNvSpPr>
              <a:spLocks noChangeShapeType="1"/>
            </p:cNvSpPr>
            <p:nvPr/>
          </p:nvSpPr>
          <p:spPr bwMode="auto">
            <a:xfrm>
              <a:off x="1709738" y="37084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6" name="Line 104">
              <a:extLst>
                <a:ext uri="{FF2B5EF4-FFF2-40B4-BE49-F238E27FC236}">
                  <a16:creationId xmlns:a16="http://schemas.microsoft.com/office/drawing/2014/main" id="{7DDF2808-7D89-C882-16E2-D90095EB74C6}"/>
                </a:ext>
              </a:extLst>
            </p:cNvPr>
            <p:cNvSpPr>
              <a:spLocks noChangeShapeType="1"/>
            </p:cNvSpPr>
            <p:nvPr/>
          </p:nvSpPr>
          <p:spPr bwMode="auto">
            <a:xfrm>
              <a:off x="1804988" y="395446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7" name="Line 105">
              <a:extLst>
                <a:ext uri="{FF2B5EF4-FFF2-40B4-BE49-F238E27FC236}">
                  <a16:creationId xmlns:a16="http://schemas.microsoft.com/office/drawing/2014/main" id="{7EA26175-5951-7844-6A41-473606354AA2}"/>
                </a:ext>
              </a:extLst>
            </p:cNvPr>
            <p:cNvSpPr>
              <a:spLocks noChangeShapeType="1"/>
            </p:cNvSpPr>
            <p:nvPr/>
          </p:nvSpPr>
          <p:spPr bwMode="auto">
            <a:xfrm>
              <a:off x="1922463" y="4100513"/>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Line 106">
              <a:extLst>
                <a:ext uri="{FF2B5EF4-FFF2-40B4-BE49-F238E27FC236}">
                  <a16:creationId xmlns:a16="http://schemas.microsoft.com/office/drawing/2014/main" id="{D4B824EF-E531-CA60-3484-2D2295A6B315}"/>
                </a:ext>
              </a:extLst>
            </p:cNvPr>
            <p:cNvSpPr>
              <a:spLocks noChangeShapeType="1"/>
            </p:cNvSpPr>
            <p:nvPr/>
          </p:nvSpPr>
          <p:spPr bwMode="auto">
            <a:xfrm>
              <a:off x="2144713" y="42545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9" name="Line 107">
              <a:extLst>
                <a:ext uri="{FF2B5EF4-FFF2-40B4-BE49-F238E27FC236}">
                  <a16:creationId xmlns:a16="http://schemas.microsoft.com/office/drawing/2014/main" id="{8D81F316-0390-DD91-394B-3A5FFBBDA9E0}"/>
                </a:ext>
              </a:extLst>
            </p:cNvPr>
            <p:cNvSpPr>
              <a:spLocks noChangeShapeType="1"/>
            </p:cNvSpPr>
            <p:nvPr/>
          </p:nvSpPr>
          <p:spPr bwMode="auto">
            <a:xfrm>
              <a:off x="2986088" y="45212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Line 108">
              <a:extLst>
                <a:ext uri="{FF2B5EF4-FFF2-40B4-BE49-F238E27FC236}">
                  <a16:creationId xmlns:a16="http://schemas.microsoft.com/office/drawing/2014/main" id="{2623C319-01AB-974F-E2CD-DCB316AF4818}"/>
                </a:ext>
              </a:extLst>
            </p:cNvPr>
            <p:cNvSpPr>
              <a:spLocks noChangeShapeType="1"/>
            </p:cNvSpPr>
            <p:nvPr/>
          </p:nvSpPr>
          <p:spPr bwMode="auto">
            <a:xfrm>
              <a:off x="3000376" y="45212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Line 109">
              <a:extLst>
                <a:ext uri="{FF2B5EF4-FFF2-40B4-BE49-F238E27FC236}">
                  <a16:creationId xmlns:a16="http://schemas.microsoft.com/office/drawing/2014/main" id="{2FC72CEC-ED56-D034-0367-C5FC067835D5}"/>
                </a:ext>
              </a:extLst>
            </p:cNvPr>
            <p:cNvSpPr>
              <a:spLocks noChangeShapeType="1"/>
            </p:cNvSpPr>
            <p:nvPr/>
          </p:nvSpPr>
          <p:spPr bwMode="auto">
            <a:xfrm>
              <a:off x="3216276" y="45466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Line 110">
              <a:extLst>
                <a:ext uri="{FF2B5EF4-FFF2-40B4-BE49-F238E27FC236}">
                  <a16:creationId xmlns:a16="http://schemas.microsoft.com/office/drawing/2014/main" id="{40FF7DF9-1C54-B25A-DB28-788A402E0F29}"/>
                </a:ext>
              </a:extLst>
            </p:cNvPr>
            <p:cNvSpPr>
              <a:spLocks noChangeShapeType="1"/>
            </p:cNvSpPr>
            <p:nvPr/>
          </p:nvSpPr>
          <p:spPr bwMode="auto">
            <a:xfrm>
              <a:off x="3267076" y="45466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3" name="Line 111">
              <a:extLst>
                <a:ext uri="{FF2B5EF4-FFF2-40B4-BE49-F238E27FC236}">
                  <a16:creationId xmlns:a16="http://schemas.microsoft.com/office/drawing/2014/main" id="{C4303AE8-2DB4-707D-0FFF-4E54EAAFE1FC}"/>
                </a:ext>
              </a:extLst>
            </p:cNvPr>
            <p:cNvSpPr>
              <a:spLocks noChangeShapeType="1"/>
            </p:cNvSpPr>
            <p:nvPr/>
          </p:nvSpPr>
          <p:spPr bwMode="auto">
            <a:xfrm>
              <a:off x="3270251" y="4546600"/>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Line 112">
              <a:extLst>
                <a:ext uri="{FF2B5EF4-FFF2-40B4-BE49-F238E27FC236}">
                  <a16:creationId xmlns:a16="http://schemas.microsoft.com/office/drawing/2014/main" id="{1DD0940B-2C10-3A7B-6ADE-EDC5042D5097}"/>
                </a:ext>
              </a:extLst>
            </p:cNvPr>
            <p:cNvSpPr>
              <a:spLocks noChangeShapeType="1"/>
            </p:cNvSpPr>
            <p:nvPr/>
          </p:nvSpPr>
          <p:spPr bwMode="auto">
            <a:xfrm>
              <a:off x="3529013" y="45751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5" name="Line 113">
              <a:extLst>
                <a:ext uri="{FF2B5EF4-FFF2-40B4-BE49-F238E27FC236}">
                  <a16:creationId xmlns:a16="http://schemas.microsoft.com/office/drawing/2014/main" id="{4CB46766-9131-B220-3B73-7848DEA933CB}"/>
                </a:ext>
              </a:extLst>
            </p:cNvPr>
            <p:cNvSpPr>
              <a:spLocks noChangeShapeType="1"/>
            </p:cNvSpPr>
            <p:nvPr/>
          </p:nvSpPr>
          <p:spPr bwMode="auto">
            <a:xfrm>
              <a:off x="3544888" y="45751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6" name="Line 114">
              <a:extLst>
                <a:ext uri="{FF2B5EF4-FFF2-40B4-BE49-F238E27FC236}">
                  <a16:creationId xmlns:a16="http://schemas.microsoft.com/office/drawing/2014/main" id="{F7F3F7E4-9163-F970-3BFD-08C193221520}"/>
                </a:ext>
              </a:extLst>
            </p:cNvPr>
            <p:cNvSpPr>
              <a:spLocks noChangeShapeType="1"/>
            </p:cNvSpPr>
            <p:nvPr/>
          </p:nvSpPr>
          <p:spPr bwMode="auto">
            <a:xfrm>
              <a:off x="3556001" y="45751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Line 115">
              <a:extLst>
                <a:ext uri="{FF2B5EF4-FFF2-40B4-BE49-F238E27FC236}">
                  <a16:creationId xmlns:a16="http://schemas.microsoft.com/office/drawing/2014/main" id="{7E219FEE-F9BC-2859-C54A-61FC592DAFE6}"/>
                </a:ext>
              </a:extLst>
            </p:cNvPr>
            <p:cNvSpPr>
              <a:spLocks noChangeShapeType="1"/>
            </p:cNvSpPr>
            <p:nvPr/>
          </p:nvSpPr>
          <p:spPr bwMode="auto">
            <a:xfrm>
              <a:off x="3814763" y="4611688"/>
              <a:ext cx="0" cy="36512"/>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Line 116">
              <a:extLst>
                <a:ext uri="{FF2B5EF4-FFF2-40B4-BE49-F238E27FC236}">
                  <a16:creationId xmlns:a16="http://schemas.microsoft.com/office/drawing/2014/main" id="{5BE20CEE-FB5F-12BB-61F5-A101E110EA87}"/>
                </a:ext>
              </a:extLst>
            </p:cNvPr>
            <p:cNvSpPr>
              <a:spLocks noChangeShapeType="1"/>
            </p:cNvSpPr>
            <p:nvPr/>
          </p:nvSpPr>
          <p:spPr bwMode="auto">
            <a:xfrm>
              <a:off x="3825876" y="4611688"/>
              <a:ext cx="0" cy="36512"/>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Line 117">
              <a:extLst>
                <a:ext uri="{FF2B5EF4-FFF2-40B4-BE49-F238E27FC236}">
                  <a16:creationId xmlns:a16="http://schemas.microsoft.com/office/drawing/2014/main" id="{FB3690E2-E510-BB8B-3AEC-A7A1BAD89F79}"/>
                </a:ext>
              </a:extLst>
            </p:cNvPr>
            <p:cNvSpPr>
              <a:spLocks noChangeShapeType="1"/>
            </p:cNvSpPr>
            <p:nvPr/>
          </p:nvSpPr>
          <p:spPr bwMode="auto">
            <a:xfrm>
              <a:off x="3832226" y="4611688"/>
              <a:ext cx="0" cy="36512"/>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0" name="Line 118">
              <a:extLst>
                <a:ext uri="{FF2B5EF4-FFF2-40B4-BE49-F238E27FC236}">
                  <a16:creationId xmlns:a16="http://schemas.microsoft.com/office/drawing/2014/main" id="{D444C1DD-5594-D451-0AD4-0943701D51EE}"/>
                </a:ext>
              </a:extLst>
            </p:cNvPr>
            <p:cNvSpPr>
              <a:spLocks noChangeShapeType="1"/>
            </p:cNvSpPr>
            <p:nvPr/>
          </p:nvSpPr>
          <p:spPr bwMode="auto">
            <a:xfrm>
              <a:off x="383857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Line 119">
              <a:extLst>
                <a:ext uri="{FF2B5EF4-FFF2-40B4-BE49-F238E27FC236}">
                  <a16:creationId xmlns:a16="http://schemas.microsoft.com/office/drawing/2014/main" id="{9B17611E-C6BD-3DA6-EE4C-0D04A1B69A30}"/>
                </a:ext>
              </a:extLst>
            </p:cNvPr>
            <p:cNvSpPr>
              <a:spLocks noChangeShapeType="1"/>
            </p:cNvSpPr>
            <p:nvPr/>
          </p:nvSpPr>
          <p:spPr bwMode="auto">
            <a:xfrm>
              <a:off x="3852863"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Line 120">
              <a:extLst>
                <a:ext uri="{FF2B5EF4-FFF2-40B4-BE49-F238E27FC236}">
                  <a16:creationId xmlns:a16="http://schemas.microsoft.com/office/drawing/2014/main" id="{D2CB1228-F769-0067-2743-0AECE147938D}"/>
                </a:ext>
              </a:extLst>
            </p:cNvPr>
            <p:cNvSpPr>
              <a:spLocks noChangeShapeType="1"/>
            </p:cNvSpPr>
            <p:nvPr/>
          </p:nvSpPr>
          <p:spPr bwMode="auto">
            <a:xfrm>
              <a:off x="4100513"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Line 121">
              <a:extLst>
                <a:ext uri="{FF2B5EF4-FFF2-40B4-BE49-F238E27FC236}">
                  <a16:creationId xmlns:a16="http://schemas.microsoft.com/office/drawing/2014/main" id="{06B6A245-5CE0-8DC0-B157-191BE0ACFD76}"/>
                </a:ext>
              </a:extLst>
            </p:cNvPr>
            <p:cNvSpPr>
              <a:spLocks noChangeShapeType="1"/>
            </p:cNvSpPr>
            <p:nvPr/>
          </p:nvSpPr>
          <p:spPr bwMode="auto">
            <a:xfrm>
              <a:off x="4114801"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Line 122">
              <a:extLst>
                <a:ext uri="{FF2B5EF4-FFF2-40B4-BE49-F238E27FC236}">
                  <a16:creationId xmlns:a16="http://schemas.microsoft.com/office/drawing/2014/main" id="{35827702-0DCE-68FC-E069-F4CABE44B95F}"/>
                </a:ext>
              </a:extLst>
            </p:cNvPr>
            <p:cNvSpPr>
              <a:spLocks noChangeShapeType="1"/>
            </p:cNvSpPr>
            <p:nvPr/>
          </p:nvSpPr>
          <p:spPr bwMode="auto">
            <a:xfrm>
              <a:off x="412432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Line 123">
              <a:extLst>
                <a:ext uri="{FF2B5EF4-FFF2-40B4-BE49-F238E27FC236}">
                  <a16:creationId xmlns:a16="http://schemas.microsoft.com/office/drawing/2014/main" id="{EB7B5365-F7B4-4650-251A-DA13D503F5BE}"/>
                </a:ext>
              </a:extLst>
            </p:cNvPr>
            <p:cNvSpPr>
              <a:spLocks noChangeShapeType="1"/>
            </p:cNvSpPr>
            <p:nvPr/>
          </p:nvSpPr>
          <p:spPr bwMode="auto">
            <a:xfrm>
              <a:off x="413702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6" name="Line 124">
              <a:extLst>
                <a:ext uri="{FF2B5EF4-FFF2-40B4-BE49-F238E27FC236}">
                  <a16:creationId xmlns:a16="http://schemas.microsoft.com/office/drawing/2014/main" id="{BFB46880-9676-0DE8-AF4F-EE501D649691}"/>
                </a:ext>
              </a:extLst>
            </p:cNvPr>
            <p:cNvSpPr>
              <a:spLocks noChangeShapeType="1"/>
            </p:cNvSpPr>
            <p:nvPr/>
          </p:nvSpPr>
          <p:spPr bwMode="auto">
            <a:xfrm>
              <a:off x="438467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7" name="Line 125">
              <a:extLst>
                <a:ext uri="{FF2B5EF4-FFF2-40B4-BE49-F238E27FC236}">
                  <a16:creationId xmlns:a16="http://schemas.microsoft.com/office/drawing/2014/main" id="{5815DCA8-9749-8B63-C62A-69285A63F906}"/>
                </a:ext>
              </a:extLst>
            </p:cNvPr>
            <p:cNvSpPr>
              <a:spLocks noChangeShapeType="1"/>
            </p:cNvSpPr>
            <p:nvPr/>
          </p:nvSpPr>
          <p:spPr bwMode="auto">
            <a:xfrm>
              <a:off x="439737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8" name="Line 126">
              <a:extLst>
                <a:ext uri="{FF2B5EF4-FFF2-40B4-BE49-F238E27FC236}">
                  <a16:creationId xmlns:a16="http://schemas.microsoft.com/office/drawing/2014/main" id="{AA6B1DB4-4098-6272-2C1F-0DC82A65A7E8}"/>
                </a:ext>
              </a:extLst>
            </p:cNvPr>
            <p:cNvSpPr>
              <a:spLocks noChangeShapeType="1"/>
            </p:cNvSpPr>
            <p:nvPr/>
          </p:nvSpPr>
          <p:spPr bwMode="auto">
            <a:xfrm>
              <a:off x="4662488"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9" name="Line 127">
              <a:extLst>
                <a:ext uri="{FF2B5EF4-FFF2-40B4-BE49-F238E27FC236}">
                  <a16:creationId xmlns:a16="http://schemas.microsoft.com/office/drawing/2014/main" id="{CD1A0372-8764-A8C6-B072-D9E561ABD60A}"/>
                </a:ext>
              </a:extLst>
            </p:cNvPr>
            <p:cNvSpPr>
              <a:spLocks noChangeShapeType="1"/>
            </p:cNvSpPr>
            <p:nvPr/>
          </p:nvSpPr>
          <p:spPr bwMode="auto">
            <a:xfrm>
              <a:off x="4672013"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0" name="Line 128">
              <a:extLst>
                <a:ext uri="{FF2B5EF4-FFF2-40B4-BE49-F238E27FC236}">
                  <a16:creationId xmlns:a16="http://schemas.microsoft.com/office/drawing/2014/main" id="{7DC29D7F-6BC5-8599-6ED8-F4E620BF3A43}"/>
                </a:ext>
              </a:extLst>
            </p:cNvPr>
            <p:cNvSpPr>
              <a:spLocks noChangeShapeType="1"/>
            </p:cNvSpPr>
            <p:nvPr/>
          </p:nvSpPr>
          <p:spPr bwMode="auto">
            <a:xfrm>
              <a:off x="4683126" y="4651375"/>
              <a:ext cx="0" cy="38100"/>
            </a:xfrm>
            <a:prstGeom prst="line">
              <a:avLst/>
            </a:prstGeom>
            <a:noFill/>
            <a:ln w="1905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129">
              <a:extLst>
                <a:ext uri="{FF2B5EF4-FFF2-40B4-BE49-F238E27FC236}">
                  <a16:creationId xmlns:a16="http://schemas.microsoft.com/office/drawing/2014/main" id="{AAB8F984-5D4E-2B22-66F7-6F23AB2706B6}"/>
                </a:ext>
              </a:extLst>
            </p:cNvPr>
            <p:cNvSpPr>
              <a:spLocks/>
            </p:cNvSpPr>
            <p:nvPr/>
          </p:nvSpPr>
          <p:spPr bwMode="auto">
            <a:xfrm>
              <a:off x="858838" y="2478088"/>
              <a:ext cx="3824288" cy="2211387"/>
            </a:xfrm>
            <a:custGeom>
              <a:avLst/>
              <a:gdLst>
                <a:gd name="T0" fmla="*/ 6 w 2409"/>
                <a:gd name="T1" fmla="*/ 12 h 1393"/>
                <a:gd name="T2" fmla="*/ 78 w 2409"/>
                <a:gd name="T3" fmla="*/ 34 h 1393"/>
                <a:gd name="T4" fmla="*/ 108 w 2409"/>
                <a:gd name="T5" fmla="*/ 67 h 1393"/>
                <a:gd name="T6" fmla="*/ 119 w 2409"/>
                <a:gd name="T7" fmla="*/ 90 h 1393"/>
                <a:gd name="T8" fmla="*/ 133 w 2409"/>
                <a:gd name="T9" fmla="*/ 113 h 1393"/>
                <a:gd name="T10" fmla="*/ 138 w 2409"/>
                <a:gd name="T11" fmla="*/ 182 h 1393"/>
                <a:gd name="T12" fmla="*/ 142 w 2409"/>
                <a:gd name="T13" fmla="*/ 205 h 1393"/>
                <a:gd name="T14" fmla="*/ 146 w 2409"/>
                <a:gd name="T15" fmla="*/ 228 h 1393"/>
                <a:gd name="T16" fmla="*/ 150 w 2409"/>
                <a:gd name="T17" fmla="*/ 263 h 1393"/>
                <a:gd name="T18" fmla="*/ 257 w 2409"/>
                <a:gd name="T19" fmla="*/ 263 h 1393"/>
                <a:gd name="T20" fmla="*/ 270 w 2409"/>
                <a:gd name="T21" fmla="*/ 299 h 1393"/>
                <a:gd name="T22" fmla="*/ 280 w 2409"/>
                <a:gd name="T23" fmla="*/ 322 h 1393"/>
                <a:gd name="T24" fmla="*/ 306 w 2409"/>
                <a:gd name="T25" fmla="*/ 346 h 1393"/>
                <a:gd name="T26" fmla="*/ 379 w 2409"/>
                <a:gd name="T27" fmla="*/ 358 h 1393"/>
                <a:gd name="T28" fmla="*/ 387 w 2409"/>
                <a:gd name="T29" fmla="*/ 382 h 1393"/>
                <a:gd name="T30" fmla="*/ 392 w 2409"/>
                <a:gd name="T31" fmla="*/ 418 h 1393"/>
                <a:gd name="T32" fmla="*/ 396 w 2409"/>
                <a:gd name="T33" fmla="*/ 454 h 1393"/>
                <a:gd name="T34" fmla="*/ 402 w 2409"/>
                <a:gd name="T35" fmla="*/ 502 h 1393"/>
                <a:gd name="T36" fmla="*/ 405 w 2409"/>
                <a:gd name="T37" fmla="*/ 562 h 1393"/>
                <a:gd name="T38" fmla="*/ 417 w 2409"/>
                <a:gd name="T39" fmla="*/ 586 h 1393"/>
                <a:gd name="T40" fmla="*/ 419 w 2409"/>
                <a:gd name="T41" fmla="*/ 635 h 1393"/>
                <a:gd name="T42" fmla="*/ 432 w 2409"/>
                <a:gd name="T43" fmla="*/ 648 h 1393"/>
                <a:gd name="T44" fmla="*/ 485 w 2409"/>
                <a:gd name="T45" fmla="*/ 660 h 1393"/>
                <a:gd name="T46" fmla="*/ 502 w 2409"/>
                <a:gd name="T47" fmla="*/ 710 h 1393"/>
                <a:gd name="T48" fmla="*/ 515 w 2409"/>
                <a:gd name="T49" fmla="*/ 722 h 1393"/>
                <a:gd name="T50" fmla="*/ 534 w 2409"/>
                <a:gd name="T51" fmla="*/ 735 h 1393"/>
                <a:gd name="T52" fmla="*/ 536 w 2409"/>
                <a:gd name="T53" fmla="*/ 864 h 1393"/>
                <a:gd name="T54" fmla="*/ 549 w 2409"/>
                <a:gd name="T55" fmla="*/ 890 h 1393"/>
                <a:gd name="T56" fmla="*/ 553 w 2409"/>
                <a:gd name="T57" fmla="*/ 928 h 1393"/>
                <a:gd name="T58" fmla="*/ 581 w 2409"/>
                <a:gd name="T59" fmla="*/ 954 h 1393"/>
                <a:gd name="T60" fmla="*/ 621 w 2409"/>
                <a:gd name="T61" fmla="*/ 967 h 1393"/>
                <a:gd name="T62" fmla="*/ 662 w 2409"/>
                <a:gd name="T63" fmla="*/ 993 h 1393"/>
                <a:gd name="T64" fmla="*/ 668 w 2409"/>
                <a:gd name="T65" fmla="*/ 1033 h 1393"/>
                <a:gd name="T66" fmla="*/ 673 w 2409"/>
                <a:gd name="T67" fmla="*/ 1046 h 1393"/>
                <a:gd name="T68" fmla="*/ 733 w 2409"/>
                <a:gd name="T69" fmla="*/ 1101 h 1393"/>
                <a:gd name="T70" fmla="*/ 803 w 2409"/>
                <a:gd name="T71" fmla="*/ 1129 h 1393"/>
                <a:gd name="T72" fmla="*/ 810 w 2409"/>
                <a:gd name="T73" fmla="*/ 1143 h 1393"/>
                <a:gd name="T74" fmla="*/ 969 w 2409"/>
                <a:gd name="T75" fmla="*/ 1157 h 1393"/>
                <a:gd name="T76" fmla="*/ 986 w 2409"/>
                <a:gd name="T77" fmla="*/ 1199 h 1393"/>
                <a:gd name="T78" fmla="*/ 1073 w 2409"/>
                <a:gd name="T79" fmla="*/ 1227 h 1393"/>
                <a:gd name="T80" fmla="*/ 1145 w 2409"/>
                <a:gd name="T81" fmla="*/ 1255 h 1393"/>
                <a:gd name="T82" fmla="*/ 1161 w 2409"/>
                <a:gd name="T83" fmla="*/ 1283 h 1393"/>
                <a:gd name="T84" fmla="*/ 1332 w 2409"/>
                <a:gd name="T85" fmla="*/ 1311 h 1393"/>
                <a:gd name="T86" fmla="*/ 1356 w 2409"/>
                <a:gd name="T87" fmla="*/ 1311 h 1393"/>
                <a:gd name="T88" fmla="*/ 1485 w 2409"/>
                <a:gd name="T89" fmla="*/ 1327 h 1393"/>
                <a:gd name="T90" fmla="*/ 1521 w 2409"/>
                <a:gd name="T91" fmla="*/ 1327 h 1393"/>
                <a:gd name="T92" fmla="*/ 1692 w 2409"/>
                <a:gd name="T93" fmla="*/ 1345 h 1393"/>
                <a:gd name="T94" fmla="*/ 1701 w 2409"/>
                <a:gd name="T95" fmla="*/ 1367 h 1393"/>
                <a:gd name="T96" fmla="*/ 1862 w 2409"/>
                <a:gd name="T97" fmla="*/ 1367 h 1393"/>
                <a:gd name="T98" fmla="*/ 1877 w 2409"/>
                <a:gd name="T99" fmla="*/ 1393 h 1393"/>
                <a:gd name="T100" fmla="*/ 1936 w 2409"/>
                <a:gd name="T101" fmla="*/ 1393 h 1393"/>
                <a:gd name="T102" fmla="*/ 2051 w 2409"/>
                <a:gd name="T103" fmla="*/ 1393 h 1393"/>
                <a:gd name="T104" fmla="*/ 2130 w 2409"/>
                <a:gd name="T105" fmla="*/ 1393 h 1393"/>
                <a:gd name="T106" fmla="*/ 2229 w 2409"/>
                <a:gd name="T107" fmla="*/ 1393 h 1393"/>
                <a:gd name="T108" fmla="*/ 2396 w 2409"/>
                <a:gd name="T109" fmla="*/ 1393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9" h="1393">
                  <a:moveTo>
                    <a:pt x="0" y="0"/>
                  </a:moveTo>
                  <a:lnTo>
                    <a:pt x="0" y="0"/>
                  </a:lnTo>
                  <a:lnTo>
                    <a:pt x="0" y="0"/>
                  </a:lnTo>
                  <a:lnTo>
                    <a:pt x="0" y="0"/>
                  </a:lnTo>
                  <a:lnTo>
                    <a:pt x="6" y="0"/>
                  </a:lnTo>
                  <a:lnTo>
                    <a:pt x="6" y="12"/>
                  </a:lnTo>
                  <a:lnTo>
                    <a:pt x="6" y="12"/>
                  </a:lnTo>
                  <a:lnTo>
                    <a:pt x="17" y="12"/>
                  </a:lnTo>
                  <a:lnTo>
                    <a:pt x="17" y="23"/>
                  </a:lnTo>
                  <a:lnTo>
                    <a:pt x="17" y="23"/>
                  </a:lnTo>
                  <a:lnTo>
                    <a:pt x="29" y="23"/>
                  </a:lnTo>
                  <a:lnTo>
                    <a:pt x="29" y="34"/>
                  </a:lnTo>
                  <a:lnTo>
                    <a:pt x="29" y="34"/>
                  </a:lnTo>
                  <a:lnTo>
                    <a:pt x="78" y="34"/>
                  </a:lnTo>
                  <a:lnTo>
                    <a:pt x="78" y="34"/>
                  </a:lnTo>
                  <a:lnTo>
                    <a:pt x="78" y="34"/>
                  </a:lnTo>
                  <a:lnTo>
                    <a:pt x="78" y="34"/>
                  </a:lnTo>
                  <a:lnTo>
                    <a:pt x="78" y="57"/>
                  </a:lnTo>
                  <a:lnTo>
                    <a:pt x="78" y="57"/>
                  </a:lnTo>
                  <a:lnTo>
                    <a:pt x="108" y="57"/>
                  </a:lnTo>
                  <a:lnTo>
                    <a:pt x="108" y="67"/>
                  </a:lnTo>
                  <a:lnTo>
                    <a:pt x="108" y="67"/>
                  </a:lnTo>
                  <a:lnTo>
                    <a:pt x="114" y="67"/>
                  </a:lnTo>
                  <a:lnTo>
                    <a:pt x="114" y="79"/>
                  </a:lnTo>
                  <a:lnTo>
                    <a:pt x="114" y="79"/>
                  </a:lnTo>
                  <a:lnTo>
                    <a:pt x="119" y="79"/>
                  </a:lnTo>
                  <a:lnTo>
                    <a:pt x="119" y="90"/>
                  </a:lnTo>
                  <a:lnTo>
                    <a:pt x="119" y="90"/>
                  </a:lnTo>
                  <a:lnTo>
                    <a:pt x="121" y="90"/>
                  </a:lnTo>
                  <a:lnTo>
                    <a:pt x="121" y="101"/>
                  </a:lnTo>
                  <a:lnTo>
                    <a:pt x="125" y="101"/>
                  </a:lnTo>
                  <a:lnTo>
                    <a:pt x="125" y="101"/>
                  </a:lnTo>
                  <a:lnTo>
                    <a:pt x="125" y="113"/>
                  </a:lnTo>
                  <a:lnTo>
                    <a:pt x="125" y="113"/>
                  </a:lnTo>
                  <a:lnTo>
                    <a:pt x="133" y="113"/>
                  </a:lnTo>
                  <a:lnTo>
                    <a:pt x="133" y="124"/>
                  </a:lnTo>
                  <a:lnTo>
                    <a:pt x="136" y="124"/>
                  </a:lnTo>
                  <a:lnTo>
                    <a:pt x="136" y="124"/>
                  </a:lnTo>
                  <a:lnTo>
                    <a:pt x="136" y="170"/>
                  </a:lnTo>
                  <a:lnTo>
                    <a:pt x="136" y="170"/>
                  </a:lnTo>
                  <a:lnTo>
                    <a:pt x="138" y="170"/>
                  </a:lnTo>
                  <a:lnTo>
                    <a:pt x="138" y="182"/>
                  </a:lnTo>
                  <a:lnTo>
                    <a:pt x="138" y="182"/>
                  </a:lnTo>
                  <a:lnTo>
                    <a:pt x="140" y="182"/>
                  </a:lnTo>
                  <a:lnTo>
                    <a:pt x="140" y="193"/>
                  </a:lnTo>
                  <a:lnTo>
                    <a:pt x="140" y="193"/>
                  </a:lnTo>
                  <a:lnTo>
                    <a:pt x="142" y="193"/>
                  </a:lnTo>
                  <a:lnTo>
                    <a:pt x="142" y="205"/>
                  </a:lnTo>
                  <a:lnTo>
                    <a:pt x="142" y="205"/>
                  </a:lnTo>
                  <a:lnTo>
                    <a:pt x="144" y="205"/>
                  </a:lnTo>
                  <a:lnTo>
                    <a:pt x="144" y="205"/>
                  </a:lnTo>
                  <a:lnTo>
                    <a:pt x="144" y="205"/>
                  </a:lnTo>
                  <a:lnTo>
                    <a:pt x="144" y="205"/>
                  </a:lnTo>
                  <a:lnTo>
                    <a:pt x="144" y="228"/>
                  </a:lnTo>
                  <a:lnTo>
                    <a:pt x="144" y="228"/>
                  </a:lnTo>
                  <a:lnTo>
                    <a:pt x="146" y="228"/>
                  </a:lnTo>
                  <a:lnTo>
                    <a:pt x="146" y="240"/>
                  </a:lnTo>
                  <a:lnTo>
                    <a:pt x="146" y="240"/>
                  </a:lnTo>
                  <a:lnTo>
                    <a:pt x="148" y="240"/>
                  </a:lnTo>
                  <a:lnTo>
                    <a:pt x="148" y="252"/>
                  </a:lnTo>
                  <a:lnTo>
                    <a:pt x="148" y="252"/>
                  </a:lnTo>
                  <a:lnTo>
                    <a:pt x="150" y="252"/>
                  </a:lnTo>
                  <a:lnTo>
                    <a:pt x="150" y="263"/>
                  </a:lnTo>
                  <a:lnTo>
                    <a:pt x="150" y="263"/>
                  </a:lnTo>
                  <a:lnTo>
                    <a:pt x="194" y="263"/>
                  </a:lnTo>
                  <a:lnTo>
                    <a:pt x="194" y="263"/>
                  </a:lnTo>
                  <a:lnTo>
                    <a:pt x="194" y="263"/>
                  </a:lnTo>
                  <a:lnTo>
                    <a:pt x="257" y="263"/>
                  </a:lnTo>
                  <a:lnTo>
                    <a:pt x="257" y="263"/>
                  </a:lnTo>
                  <a:lnTo>
                    <a:pt x="257" y="263"/>
                  </a:lnTo>
                  <a:lnTo>
                    <a:pt x="257" y="263"/>
                  </a:lnTo>
                  <a:lnTo>
                    <a:pt x="257" y="287"/>
                  </a:lnTo>
                  <a:lnTo>
                    <a:pt x="257" y="287"/>
                  </a:lnTo>
                  <a:lnTo>
                    <a:pt x="259" y="287"/>
                  </a:lnTo>
                  <a:lnTo>
                    <a:pt x="259" y="299"/>
                  </a:lnTo>
                  <a:lnTo>
                    <a:pt x="259" y="299"/>
                  </a:lnTo>
                  <a:lnTo>
                    <a:pt x="270" y="299"/>
                  </a:lnTo>
                  <a:lnTo>
                    <a:pt x="270" y="310"/>
                  </a:lnTo>
                  <a:lnTo>
                    <a:pt x="270" y="310"/>
                  </a:lnTo>
                  <a:lnTo>
                    <a:pt x="272" y="310"/>
                  </a:lnTo>
                  <a:lnTo>
                    <a:pt x="272" y="322"/>
                  </a:lnTo>
                  <a:lnTo>
                    <a:pt x="272" y="322"/>
                  </a:lnTo>
                  <a:lnTo>
                    <a:pt x="280" y="322"/>
                  </a:lnTo>
                  <a:lnTo>
                    <a:pt x="280" y="322"/>
                  </a:lnTo>
                  <a:lnTo>
                    <a:pt x="280" y="322"/>
                  </a:lnTo>
                  <a:lnTo>
                    <a:pt x="284" y="322"/>
                  </a:lnTo>
                  <a:lnTo>
                    <a:pt x="284" y="334"/>
                  </a:lnTo>
                  <a:lnTo>
                    <a:pt x="284" y="334"/>
                  </a:lnTo>
                  <a:lnTo>
                    <a:pt x="306" y="334"/>
                  </a:lnTo>
                  <a:lnTo>
                    <a:pt x="306" y="346"/>
                  </a:lnTo>
                  <a:lnTo>
                    <a:pt x="306" y="346"/>
                  </a:lnTo>
                  <a:lnTo>
                    <a:pt x="349" y="346"/>
                  </a:lnTo>
                  <a:lnTo>
                    <a:pt x="349" y="358"/>
                  </a:lnTo>
                  <a:lnTo>
                    <a:pt x="349" y="358"/>
                  </a:lnTo>
                  <a:lnTo>
                    <a:pt x="360" y="358"/>
                  </a:lnTo>
                  <a:lnTo>
                    <a:pt x="360" y="358"/>
                  </a:lnTo>
                  <a:lnTo>
                    <a:pt x="360" y="358"/>
                  </a:lnTo>
                  <a:lnTo>
                    <a:pt x="379" y="358"/>
                  </a:lnTo>
                  <a:lnTo>
                    <a:pt x="379" y="358"/>
                  </a:lnTo>
                  <a:lnTo>
                    <a:pt x="379" y="358"/>
                  </a:lnTo>
                  <a:lnTo>
                    <a:pt x="379" y="358"/>
                  </a:lnTo>
                  <a:lnTo>
                    <a:pt x="379" y="382"/>
                  </a:lnTo>
                  <a:lnTo>
                    <a:pt x="379" y="382"/>
                  </a:lnTo>
                  <a:lnTo>
                    <a:pt x="387" y="382"/>
                  </a:lnTo>
                  <a:lnTo>
                    <a:pt x="387" y="382"/>
                  </a:lnTo>
                  <a:lnTo>
                    <a:pt x="388" y="382"/>
                  </a:lnTo>
                  <a:lnTo>
                    <a:pt x="388" y="382"/>
                  </a:lnTo>
                  <a:lnTo>
                    <a:pt x="388" y="406"/>
                  </a:lnTo>
                  <a:lnTo>
                    <a:pt x="388" y="406"/>
                  </a:lnTo>
                  <a:lnTo>
                    <a:pt x="390" y="406"/>
                  </a:lnTo>
                  <a:lnTo>
                    <a:pt x="390" y="418"/>
                  </a:lnTo>
                  <a:lnTo>
                    <a:pt x="392" y="418"/>
                  </a:lnTo>
                  <a:lnTo>
                    <a:pt x="392" y="418"/>
                  </a:lnTo>
                  <a:lnTo>
                    <a:pt x="392" y="442"/>
                  </a:lnTo>
                  <a:lnTo>
                    <a:pt x="392" y="442"/>
                  </a:lnTo>
                  <a:lnTo>
                    <a:pt x="394" y="442"/>
                  </a:lnTo>
                  <a:lnTo>
                    <a:pt x="394" y="454"/>
                  </a:lnTo>
                  <a:lnTo>
                    <a:pt x="394" y="454"/>
                  </a:lnTo>
                  <a:lnTo>
                    <a:pt x="396" y="454"/>
                  </a:lnTo>
                  <a:lnTo>
                    <a:pt x="396" y="466"/>
                  </a:lnTo>
                  <a:lnTo>
                    <a:pt x="400" y="466"/>
                  </a:lnTo>
                  <a:lnTo>
                    <a:pt x="400" y="466"/>
                  </a:lnTo>
                  <a:lnTo>
                    <a:pt x="400" y="502"/>
                  </a:lnTo>
                  <a:lnTo>
                    <a:pt x="400" y="502"/>
                  </a:lnTo>
                  <a:lnTo>
                    <a:pt x="402" y="502"/>
                  </a:lnTo>
                  <a:lnTo>
                    <a:pt x="402" y="502"/>
                  </a:lnTo>
                  <a:lnTo>
                    <a:pt x="402" y="502"/>
                  </a:lnTo>
                  <a:lnTo>
                    <a:pt x="402" y="502"/>
                  </a:lnTo>
                  <a:lnTo>
                    <a:pt x="402" y="550"/>
                  </a:lnTo>
                  <a:lnTo>
                    <a:pt x="402" y="550"/>
                  </a:lnTo>
                  <a:lnTo>
                    <a:pt x="405" y="550"/>
                  </a:lnTo>
                  <a:lnTo>
                    <a:pt x="405" y="562"/>
                  </a:lnTo>
                  <a:lnTo>
                    <a:pt x="405" y="562"/>
                  </a:lnTo>
                  <a:lnTo>
                    <a:pt x="409" y="562"/>
                  </a:lnTo>
                  <a:lnTo>
                    <a:pt x="409" y="574"/>
                  </a:lnTo>
                  <a:lnTo>
                    <a:pt x="411" y="574"/>
                  </a:lnTo>
                  <a:lnTo>
                    <a:pt x="411" y="574"/>
                  </a:lnTo>
                  <a:lnTo>
                    <a:pt x="411" y="586"/>
                  </a:lnTo>
                  <a:lnTo>
                    <a:pt x="411" y="586"/>
                  </a:lnTo>
                  <a:lnTo>
                    <a:pt x="417" y="586"/>
                  </a:lnTo>
                  <a:lnTo>
                    <a:pt x="417" y="586"/>
                  </a:lnTo>
                  <a:lnTo>
                    <a:pt x="417" y="586"/>
                  </a:lnTo>
                  <a:lnTo>
                    <a:pt x="417" y="586"/>
                  </a:lnTo>
                  <a:lnTo>
                    <a:pt x="417" y="623"/>
                  </a:lnTo>
                  <a:lnTo>
                    <a:pt x="417" y="623"/>
                  </a:lnTo>
                  <a:lnTo>
                    <a:pt x="419" y="623"/>
                  </a:lnTo>
                  <a:lnTo>
                    <a:pt x="419" y="635"/>
                  </a:lnTo>
                  <a:lnTo>
                    <a:pt x="419" y="635"/>
                  </a:lnTo>
                  <a:lnTo>
                    <a:pt x="422" y="635"/>
                  </a:lnTo>
                  <a:lnTo>
                    <a:pt x="422" y="648"/>
                  </a:lnTo>
                  <a:lnTo>
                    <a:pt x="422" y="648"/>
                  </a:lnTo>
                  <a:lnTo>
                    <a:pt x="432" y="648"/>
                  </a:lnTo>
                  <a:lnTo>
                    <a:pt x="432" y="648"/>
                  </a:lnTo>
                  <a:lnTo>
                    <a:pt x="432" y="648"/>
                  </a:lnTo>
                  <a:lnTo>
                    <a:pt x="477" y="648"/>
                  </a:lnTo>
                  <a:lnTo>
                    <a:pt x="477" y="660"/>
                  </a:lnTo>
                  <a:lnTo>
                    <a:pt x="477" y="660"/>
                  </a:lnTo>
                  <a:lnTo>
                    <a:pt x="485" y="660"/>
                  </a:lnTo>
                  <a:lnTo>
                    <a:pt x="485" y="660"/>
                  </a:lnTo>
                  <a:lnTo>
                    <a:pt x="485" y="660"/>
                  </a:lnTo>
                  <a:lnTo>
                    <a:pt x="485" y="660"/>
                  </a:lnTo>
                  <a:lnTo>
                    <a:pt x="485" y="685"/>
                  </a:lnTo>
                  <a:lnTo>
                    <a:pt x="485" y="685"/>
                  </a:lnTo>
                  <a:lnTo>
                    <a:pt x="500" y="685"/>
                  </a:lnTo>
                  <a:lnTo>
                    <a:pt x="500" y="697"/>
                  </a:lnTo>
                  <a:lnTo>
                    <a:pt x="500" y="697"/>
                  </a:lnTo>
                  <a:lnTo>
                    <a:pt x="502" y="697"/>
                  </a:lnTo>
                  <a:lnTo>
                    <a:pt x="502" y="710"/>
                  </a:lnTo>
                  <a:lnTo>
                    <a:pt x="502" y="710"/>
                  </a:lnTo>
                  <a:lnTo>
                    <a:pt x="505" y="710"/>
                  </a:lnTo>
                  <a:lnTo>
                    <a:pt x="505" y="710"/>
                  </a:lnTo>
                  <a:lnTo>
                    <a:pt x="507" y="710"/>
                  </a:lnTo>
                  <a:lnTo>
                    <a:pt x="515" y="710"/>
                  </a:lnTo>
                  <a:lnTo>
                    <a:pt x="515" y="722"/>
                  </a:lnTo>
                  <a:lnTo>
                    <a:pt x="515" y="722"/>
                  </a:lnTo>
                  <a:lnTo>
                    <a:pt x="524" y="722"/>
                  </a:lnTo>
                  <a:lnTo>
                    <a:pt x="524" y="722"/>
                  </a:lnTo>
                  <a:lnTo>
                    <a:pt x="524" y="722"/>
                  </a:lnTo>
                  <a:lnTo>
                    <a:pt x="532" y="722"/>
                  </a:lnTo>
                  <a:lnTo>
                    <a:pt x="532" y="735"/>
                  </a:lnTo>
                  <a:lnTo>
                    <a:pt x="532" y="735"/>
                  </a:lnTo>
                  <a:lnTo>
                    <a:pt x="534" y="735"/>
                  </a:lnTo>
                  <a:lnTo>
                    <a:pt x="534" y="735"/>
                  </a:lnTo>
                  <a:lnTo>
                    <a:pt x="534" y="735"/>
                  </a:lnTo>
                  <a:lnTo>
                    <a:pt x="534" y="735"/>
                  </a:lnTo>
                  <a:lnTo>
                    <a:pt x="534" y="799"/>
                  </a:lnTo>
                  <a:lnTo>
                    <a:pt x="536" y="799"/>
                  </a:lnTo>
                  <a:lnTo>
                    <a:pt x="536" y="799"/>
                  </a:lnTo>
                  <a:lnTo>
                    <a:pt x="536" y="864"/>
                  </a:lnTo>
                  <a:lnTo>
                    <a:pt x="536" y="864"/>
                  </a:lnTo>
                  <a:lnTo>
                    <a:pt x="539" y="864"/>
                  </a:lnTo>
                  <a:lnTo>
                    <a:pt x="539" y="877"/>
                  </a:lnTo>
                  <a:lnTo>
                    <a:pt x="539" y="877"/>
                  </a:lnTo>
                  <a:lnTo>
                    <a:pt x="547" y="877"/>
                  </a:lnTo>
                  <a:lnTo>
                    <a:pt x="547" y="890"/>
                  </a:lnTo>
                  <a:lnTo>
                    <a:pt x="549" y="890"/>
                  </a:lnTo>
                  <a:lnTo>
                    <a:pt x="549" y="890"/>
                  </a:lnTo>
                  <a:lnTo>
                    <a:pt x="549" y="916"/>
                  </a:lnTo>
                  <a:lnTo>
                    <a:pt x="549" y="916"/>
                  </a:lnTo>
                  <a:lnTo>
                    <a:pt x="551" y="916"/>
                  </a:lnTo>
                  <a:lnTo>
                    <a:pt x="551" y="928"/>
                  </a:lnTo>
                  <a:lnTo>
                    <a:pt x="551" y="928"/>
                  </a:lnTo>
                  <a:lnTo>
                    <a:pt x="553" y="928"/>
                  </a:lnTo>
                  <a:lnTo>
                    <a:pt x="553" y="941"/>
                  </a:lnTo>
                  <a:lnTo>
                    <a:pt x="553" y="941"/>
                  </a:lnTo>
                  <a:lnTo>
                    <a:pt x="570" y="941"/>
                  </a:lnTo>
                  <a:lnTo>
                    <a:pt x="570" y="954"/>
                  </a:lnTo>
                  <a:lnTo>
                    <a:pt x="570" y="954"/>
                  </a:lnTo>
                  <a:lnTo>
                    <a:pt x="581" y="954"/>
                  </a:lnTo>
                  <a:lnTo>
                    <a:pt x="581" y="954"/>
                  </a:lnTo>
                  <a:lnTo>
                    <a:pt x="581" y="954"/>
                  </a:lnTo>
                  <a:lnTo>
                    <a:pt x="596" y="954"/>
                  </a:lnTo>
                  <a:lnTo>
                    <a:pt x="596" y="954"/>
                  </a:lnTo>
                  <a:lnTo>
                    <a:pt x="596" y="954"/>
                  </a:lnTo>
                  <a:lnTo>
                    <a:pt x="621" y="954"/>
                  </a:lnTo>
                  <a:lnTo>
                    <a:pt x="621" y="967"/>
                  </a:lnTo>
                  <a:lnTo>
                    <a:pt x="621" y="967"/>
                  </a:lnTo>
                  <a:lnTo>
                    <a:pt x="658" y="967"/>
                  </a:lnTo>
                  <a:lnTo>
                    <a:pt x="658" y="980"/>
                  </a:lnTo>
                  <a:lnTo>
                    <a:pt x="658" y="980"/>
                  </a:lnTo>
                  <a:lnTo>
                    <a:pt x="660" y="980"/>
                  </a:lnTo>
                  <a:lnTo>
                    <a:pt x="660" y="993"/>
                  </a:lnTo>
                  <a:lnTo>
                    <a:pt x="660" y="993"/>
                  </a:lnTo>
                  <a:lnTo>
                    <a:pt x="662" y="993"/>
                  </a:lnTo>
                  <a:lnTo>
                    <a:pt x="662" y="1007"/>
                  </a:lnTo>
                  <a:lnTo>
                    <a:pt x="662" y="1007"/>
                  </a:lnTo>
                  <a:lnTo>
                    <a:pt x="668" y="1007"/>
                  </a:lnTo>
                  <a:lnTo>
                    <a:pt x="668" y="1007"/>
                  </a:lnTo>
                  <a:lnTo>
                    <a:pt x="668" y="1007"/>
                  </a:lnTo>
                  <a:lnTo>
                    <a:pt x="668" y="1007"/>
                  </a:lnTo>
                  <a:lnTo>
                    <a:pt x="668" y="1033"/>
                  </a:lnTo>
                  <a:lnTo>
                    <a:pt x="668" y="1033"/>
                  </a:lnTo>
                  <a:lnTo>
                    <a:pt x="670" y="1033"/>
                  </a:lnTo>
                  <a:lnTo>
                    <a:pt x="670" y="1046"/>
                  </a:lnTo>
                  <a:lnTo>
                    <a:pt x="670" y="1046"/>
                  </a:lnTo>
                  <a:lnTo>
                    <a:pt x="673" y="1046"/>
                  </a:lnTo>
                  <a:lnTo>
                    <a:pt x="673" y="1046"/>
                  </a:lnTo>
                  <a:lnTo>
                    <a:pt x="673" y="1046"/>
                  </a:lnTo>
                  <a:lnTo>
                    <a:pt x="673" y="1046"/>
                  </a:lnTo>
                  <a:lnTo>
                    <a:pt x="673" y="1088"/>
                  </a:lnTo>
                  <a:lnTo>
                    <a:pt x="673" y="1088"/>
                  </a:lnTo>
                  <a:lnTo>
                    <a:pt x="724" y="1088"/>
                  </a:lnTo>
                  <a:lnTo>
                    <a:pt x="724" y="1101"/>
                  </a:lnTo>
                  <a:lnTo>
                    <a:pt x="724" y="1101"/>
                  </a:lnTo>
                  <a:lnTo>
                    <a:pt x="733" y="1101"/>
                  </a:lnTo>
                  <a:lnTo>
                    <a:pt x="733" y="1115"/>
                  </a:lnTo>
                  <a:lnTo>
                    <a:pt x="733" y="1115"/>
                  </a:lnTo>
                  <a:lnTo>
                    <a:pt x="774" y="1115"/>
                  </a:lnTo>
                  <a:lnTo>
                    <a:pt x="774" y="1115"/>
                  </a:lnTo>
                  <a:lnTo>
                    <a:pt x="774" y="1115"/>
                  </a:lnTo>
                  <a:lnTo>
                    <a:pt x="803" y="1115"/>
                  </a:lnTo>
                  <a:lnTo>
                    <a:pt x="803" y="1129"/>
                  </a:lnTo>
                  <a:lnTo>
                    <a:pt x="803" y="1129"/>
                  </a:lnTo>
                  <a:lnTo>
                    <a:pt x="805" y="1129"/>
                  </a:lnTo>
                  <a:lnTo>
                    <a:pt x="805" y="1143"/>
                  </a:lnTo>
                  <a:lnTo>
                    <a:pt x="805" y="1143"/>
                  </a:lnTo>
                  <a:lnTo>
                    <a:pt x="810" y="1143"/>
                  </a:lnTo>
                  <a:lnTo>
                    <a:pt x="810" y="1143"/>
                  </a:lnTo>
                  <a:lnTo>
                    <a:pt x="810" y="1143"/>
                  </a:lnTo>
                  <a:lnTo>
                    <a:pt x="869" y="1143"/>
                  </a:lnTo>
                  <a:lnTo>
                    <a:pt x="869" y="1157"/>
                  </a:lnTo>
                  <a:lnTo>
                    <a:pt x="869" y="1157"/>
                  </a:lnTo>
                  <a:lnTo>
                    <a:pt x="968" y="1157"/>
                  </a:lnTo>
                  <a:lnTo>
                    <a:pt x="968" y="1157"/>
                  </a:lnTo>
                  <a:lnTo>
                    <a:pt x="968" y="1157"/>
                  </a:lnTo>
                  <a:lnTo>
                    <a:pt x="969" y="1157"/>
                  </a:lnTo>
                  <a:lnTo>
                    <a:pt x="969" y="1171"/>
                  </a:lnTo>
                  <a:lnTo>
                    <a:pt x="969" y="1171"/>
                  </a:lnTo>
                  <a:lnTo>
                    <a:pt x="986" y="1171"/>
                  </a:lnTo>
                  <a:lnTo>
                    <a:pt x="986" y="1171"/>
                  </a:lnTo>
                  <a:lnTo>
                    <a:pt x="986" y="1171"/>
                  </a:lnTo>
                  <a:lnTo>
                    <a:pt x="986" y="1171"/>
                  </a:lnTo>
                  <a:lnTo>
                    <a:pt x="986" y="1199"/>
                  </a:lnTo>
                  <a:lnTo>
                    <a:pt x="986" y="1199"/>
                  </a:lnTo>
                  <a:lnTo>
                    <a:pt x="997" y="1199"/>
                  </a:lnTo>
                  <a:lnTo>
                    <a:pt x="997" y="1213"/>
                  </a:lnTo>
                  <a:lnTo>
                    <a:pt x="997" y="1213"/>
                  </a:lnTo>
                  <a:lnTo>
                    <a:pt x="1073" y="1213"/>
                  </a:lnTo>
                  <a:lnTo>
                    <a:pt x="1073" y="1227"/>
                  </a:lnTo>
                  <a:lnTo>
                    <a:pt x="1073" y="1227"/>
                  </a:lnTo>
                  <a:lnTo>
                    <a:pt x="1129" y="1227"/>
                  </a:lnTo>
                  <a:lnTo>
                    <a:pt x="1129" y="1241"/>
                  </a:lnTo>
                  <a:lnTo>
                    <a:pt x="1129" y="1241"/>
                  </a:lnTo>
                  <a:lnTo>
                    <a:pt x="1138" y="1241"/>
                  </a:lnTo>
                  <a:lnTo>
                    <a:pt x="1138" y="1255"/>
                  </a:lnTo>
                  <a:lnTo>
                    <a:pt x="1138" y="1255"/>
                  </a:lnTo>
                  <a:lnTo>
                    <a:pt x="1145" y="1255"/>
                  </a:lnTo>
                  <a:lnTo>
                    <a:pt x="1145" y="1269"/>
                  </a:lnTo>
                  <a:lnTo>
                    <a:pt x="1145" y="1269"/>
                  </a:lnTo>
                  <a:lnTo>
                    <a:pt x="1153" y="1269"/>
                  </a:lnTo>
                  <a:lnTo>
                    <a:pt x="1153" y="1283"/>
                  </a:lnTo>
                  <a:lnTo>
                    <a:pt x="1153" y="1283"/>
                  </a:lnTo>
                  <a:lnTo>
                    <a:pt x="1161" y="1283"/>
                  </a:lnTo>
                  <a:lnTo>
                    <a:pt x="1161" y="1283"/>
                  </a:lnTo>
                  <a:lnTo>
                    <a:pt x="1161" y="1283"/>
                  </a:lnTo>
                  <a:lnTo>
                    <a:pt x="1223" y="1283"/>
                  </a:lnTo>
                  <a:lnTo>
                    <a:pt x="1223" y="1297"/>
                  </a:lnTo>
                  <a:lnTo>
                    <a:pt x="1223" y="1297"/>
                  </a:lnTo>
                  <a:lnTo>
                    <a:pt x="1332" y="1297"/>
                  </a:lnTo>
                  <a:lnTo>
                    <a:pt x="1332" y="1311"/>
                  </a:lnTo>
                  <a:lnTo>
                    <a:pt x="1332" y="1311"/>
                  </a:lnTo>
                  <a:lnTo>
                    <a:pt x="1340" y="1311"/>
                  </a:lnTo>
                  <a:lnTo>
                    <a:pt x="1340" y="1311"/>
                  </a:lnTo>
                  <a:lnTo>
                    <a:pt x="1340" y="1311"/>
                  </a:lnTo>
                  <a:lnTo>
                    <a:pt x="1349" y="1311"/>
                  </a:lnTo>
                  <a:lnTo>
                    <a:pt x="1349" y="1311"/>
                  </a:lnTo>
                  <a:lnTo>
                    <a:pt x="1349" y="1311"/>
                  </a:lnTo>
                  <a:lnTo>
                    <a:pt x="1356" y="1311"/>
                  </a:lnTo>
                  <a:lnTo>
                    <a:pt x="1356" y="1311"/>
                  </a:lnTo>
                  <a:lnTo>
                    <a:pt x="1356" y="1311"/>
                  </a:lnTo>
                  <a:lnTo>
                    <a:pt x="1430" y="1311"/>
                  </a:lnTo>
                  <a:lnTo>
                    <a:pt x="1430" y="1327"/>
                  </a:lnTo>
                  <a:lnTo>
                    <a:pt x="1430" y="1327"/>
                  </a:lnTo>
                  <a:lnTo>
                    <a:pt x="1485" y="1327"/>
                  </a:lnTo>
                  <a:lnTo>
                    <a:pt x="1485" y="1327"/>
                  </a:lnTo>
                  <a:lnTo>
                    <a:pt x="1485" y="1327"/>
                  </a:lnTo>
                  <a:lnTo>
                    <a:pt x="1517" y="1327"/>
                  </a:lnTo>
                  <a:lnTo>
                    <a:pt x="1517" y="1327"/>
                  </a:lnTo>
                  <a:lnTo>
                    <a:pt x="1519" y="1327"/>
                  </a:lnTo>
                  <a:lnTo>
                    <a:pt x="1521" y="1327"/>
                  </a:lnTo>
                  <a:lnTo>
                    <a:pt x="1521" y="1327"/>
                  </a:lnTo>
                  <a:lnTo>
                    <a:pt x="1521" y="1327"/>
                  </a:lnTo>
                  <a:lnTo>
                    <a:pt x="1545" y="1327"/>
                  </a:lnTo>
                  <a:lnTo>
                    <a:pt x="1545" y="1345"/>
                  </a:lnTo>
                  <a:lnTo>
                    <a:pt x="1549" y="1345"/>
                  </a:lnTo>
                  <a:lnTo>
                    <a:pt x="1682" y="1345"/>
                  </a:lnTo>
                  <a:lnTo>
                    <a:pt x="1682" y="1345"/>
                  </a:lnTo>
                  <a:lnTo>
                    <a:pt x="1682" y="1345"/>
                  </a:lnTo>
                  <a:lnTo>
                    <a:pt x="1692" y="1345"/>
                  </a:lnTo>
                  <a:lnTo>
                    <a:pt x="1692" y="1345"/>
                  </a:lnTo>
                  <a:lnTo>
                    <a:pt x="1692" y="1345"/>
                  </a:lnTo>
                  <a:lnTo>
                    <a:pt x="1694" y="1345"/>
                  </a:lnTo>
                  <a:lnTo>
                    <a:pt x="1694" y="1345"/>
                  </a:lnTo>
                  <a:lnTo>
                    <a:pt x="1699" y="1345"/>
                  </a:lnTo>
                  <a:lnTo>
                    <a:pt x="1701" y="1345"/>
                  </a:lnTo>
                  <a:lnTo>
                    <a:pt x="1701" y="1367"/>
                  </a:lnTo>
                  <a:lnTo>
                    <a:pt x="1701" y="1367"/>
                  </a:lnTo>
                  <a:lnTo>
                    <a:pt x="1743" y="1367"/>
                  </a:lnTo>
                  <a:lnTo>
                    <a:pt x="1743" y="1367"/>
                  </a:lnTo>
                  <a:lnTo>
                    <a:pt x="1743" y="1367"/>
                  </a:lnTo>
                  <a:lnTo>
                    <a:pt x="1862" y="1367"/>
                  </a:lnTo>
                  <a:lnTo>
                    <a:pt x="1862" y="1367"/>
                  </a:lnTo>
                  <a:lnTo>
                    <a:pt x="1862" y="1367"/>
                  </a:lnTo>
                  <a:lnTo>
                    <a:pt x="1869" y="1367"/>
                  </a:lnTo>
                  <a:lnTo>
                    <a:pt x="1869" y="1367"/>
                  </a:lnTo>
                  <a:lnTo>
                    <a:pt x="1873" y="1367"/>
                  </a:lnTo>
                  <a:lnTo>
                    <a:pt x="1873" y="1367"/>
                  </a:lnTo>
                  <a:lnTo>
                    <a:pt x="1873" y="1393"/>
                  </a:lnTo>
                  <a:lnTo>
                    <a:pt x="1873" y="1393"/>
                  </a:lnTo>
                  <a:lnTo>
                    <a:pt x="1877" y="1393"/>
                  </a:lnTo>
                  <a:lnTo>
                    <a:pt x="1877" y="1393"/>
                  </a:lnTo>
                  <a:lnTo>
                    <a:pt x="1877" y="1393"/>
                  </a:lnTo>
                  <a:lnTo>
                    <a:pt x="1886" y="1393"/>
                  </a:lnTo>
                  <a:lnTo>
                    <a:pt x="1886" y="1393"/>
                  </a:lnTo>
                  <a:lnTo>
                    <a:pt x="1886" y="1393"/>
                  </a:lnTo>
                  <a:lnTo>
                    <a:pt x="1936" y="1393"/>
                  </a:lnTo>
                  <a:lnTo>
                    <a:pt x="1936" y="1393"/>
                  </a:lnTo>
                  <a:lnTo>
                    <a:pt x="1936" y="1393"/>
                  </a:lnTo>
                  <a:lnTo>
                    <a:pt x="2042" y="1393"/>
                  </a:lnTo>
                  <a:lnTo>
                    <a:pt x="2042" y="1393"/>
                  </a:lnTo>
                  <a:lnTo>
                    <a:pt x="2042" y="1393"/>
                  </a:lnTo>
                  <a:lnTo>
                    <a:pt x="2051" y="1393"/>
                  </a:lnTo>
                  <a:lnTo>
                    <a:pt x="2051" y="1393"/>
                  </a:lnTo>
                  <a:lnTo>
                    <a:pt x="2051" y="1393"/>
                  </a:lnTo>
                  <a:lnTo>
                    <a:pt x="2057" y="1393"/>
                  </a:lnTo>
                  <a:lnTo>
                    <a:pt x="2057" y="1393"/>
                  </a:lnTo>
                  <a:lnTo>
                    <a:pt x="2057" y="1393"/>
                  </a:lnTo>
                  <a:lnTo>
                    <a:pt x="2065" y="1393"/>
                  </a:lnTo>
                  <a:lnTo>
                    <a:pt x="2065" y="1393"/>
                  </a:lnTo>
                  <a:lnTo>
                    <a:pt x="2065" y="1393"/>
                  </a:lnTo>
                  <a:lnTo>
                    <a:pt x="2130" y="1393"/>
                  </a:lnTo>
                  <a:lnTo>
                    <a:pt x="2130" y="1393"/>
                  </a:lnTo>
                  <a:lnTo>
                    <a:pt x="2130" y="1393"/>
                  </a:lnTo>
                  <a:lnTo>
                    <a:pt x="2221" y="1393"/>
                  </a:lnTo>
                  <a:lnTo>
                    <a:pt x="2221" y="1393"/>
                  </a:lnTo>
                  <a:lnTo>
                    <a:pt x="2221" y="1393"/>
                  </a:lnTo>
                  <a:lnTo>
                    <a:pt x="2229" y="1393"/>
                  </a:lnTo>
                  <a:lnTo>
                    <a:pt x="2229" y="1393"/>
                  </a:lnTo>
                  <a:lnTo>
                    <a:pt x="2229" y="1393"/>
                  </a:lnTo>
                  <a:lnTo>
                    <a:pt x="2324" y="1393"/>
                  </a:lnTo>
                  <a:lnTo>
                    <a:pt x="2324" y="1393"/>
                  </a:lnTo>
                  <a:lnTo>
                    <a:pt x="2324" y="1393"/>
                  </a:lnTo>
                  <a:lnTo>
                    <a:pt x="2396" y="1393"/>
                  </a:lnTo>
                  <a:lnTo>
                    <a:pt x="2396" y="1393"/>
                  </a:lnTo>
                  <a:lnTo>
                    <a:pt x="2396" y="1393"/>
                  </a:lnTo>
                  <a:lnTo>
                    <a:pt x="2402" y="1393"/>
                  </a:lnTo>
                  <a:lnTo>
                    <a:pt x="2402" y="1393"/>
                  </a:lnTo>
                  <a:lnTo>
                    <a:pt x="2402" y="1393"/>
                  </a:lnTo>
                  <a:lnTo>
                    <a:pt x="2409" y="1393"/>
                  </a:lnTo>
                  <a:lnTo>
                    <a:pt x="2409" y="1393"/>
                  </a:lnTo>
                </a:path>
              </a:pathLst>
            </a:custGeom>
            <a:noFill/>
            <a:ln w="952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2" name="TextBox 131">
              <a:extLst>
                <a:ext uri="{FF2B5EF4-FFF2-40B4-BE49-F238E27FC236}">
                  <a16:creationId xmlns:a16="http://schemas.microsoft.com/office/drawing/2014/main" id="{EA99CD47-81D8-B7D1-BC7C-ECA9E15FD25B}"/>
                </a:ext>
              </a:extLst>
            </p:cNvPr>
            <p:cNvSpPr txBox="1"/>
            <p:nvPr/>
          </p:nvSpPr>
          <p:spPr>
            <a:xfrm flipH="1">
              <a:off x="2123412" y="3698541"/>
              <a:ext cx="688889" cy="430887"/>
            </a:xfrm>
            <a:prstGeom prst="rect">
              <a:avLst/>
            </a:prstGeom>
            <a:solidFill>
              <a:schemeClr val="bg1"/>
            </a:solidFill>
          </p:spPr>
          <p:txBody>
            <a:bodyPr wrap="square" lIns="0" tIns="0" rIns="0" bIns="0" rtlCol="0" anchor="t" anchorCtr="0">
              <a:spAutoFit/>
            </a:bodyPr>
            <a:lstStyle/>
            <a:p>
              <a:r>
                <a:rPr lang="en-US" sz="1400" b="1" kern="600" spc="30" dirty="0">
                  <a:solidFill>
                    <a:srgbClr val="00857C"/>
                  </a:solidFill>
                </a:rPr>
                <a:t>36.6%</a:t>
              </a:r>
            </a:p>
            <a:p>
              <a:r>
                <a:rPr lang="en-US" sz="1400" b="1" kern="600" spc="30" dirty="0">
                  <a:solidFill>
                    <a:srgbClr val="600039"/>
                  </a:solidFill>
                </a:rPr>
                <a:t>16.4%</a:t>
              </a:r>
            </a:p>
          </p:txBody>
        </p:sp>
        <p:cxnSp>
          <p:nvCxnSpPr>
            <p:cNvPr id="133" name="Straight Connector 132">
              <a:extLst>
                <a:ext uri="{FF2B5EF4-FFF2-40B4-BE49-F238E27FC236}">
                  <a16:creationId xmlns:a16="http://schemas.microsoft.com/office/drawing/2014/main" id="{200A3D18-FE83-C46F-0781-C213CED80201}"/>
                </a:ext>
              </a:extLst>
            </p:cNvPr>
            <p:cNvCxnSpPr>
              <a:cxnSpLocks/>
            </p:cNvCxnSpPr>
            <p:nvPr/>
          </p:nvCxnSpPr>
          <p:spPr>
            <a:xfrm>
              <a:off x="2080132" y="3735836"/>
              <a:ext cx="0" cy="1512000"/>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4" name="TextBox 133">
              <a:extLst>
                <a:ext uri="{FF2B5EF4-FFF2-40B4-BE49-F238E27FC236}">
                  <a16:creationId xmlns:a16="http://schemas.microsoft.com/office/drawing/2014/main" id="{9FC7151D-BE41-F47F-6A74-93C4D41C704B}"/>
                </a:ext>
              </a:extLst>
            </p:cNvPr>
            <p:cNvSpPr txBox="1"/>
            <p:nvPr/>
          </p:nvSpPr>
          <p:spPr>
            <a:xfrm flipH="1">
              <a:off x="2748103" y="4039773"/>
              <a:ext cx="690279" cy="430887"/>
            </a:xfrm>
            <a:prstGeom prst="rect">
              <a:avLst/>
            </a:prstGeom>
            <a:solidFill>
              <a:schemeClr val="bg1"/>
            </a:solidFill>
          </p:spPr>
          <p:txBody>
            <a:bodyPr wrap="square" lIns="0" tIns="0" rIns="0" bIns="0" rtlCol="0" anchor="t" anchorCtr="0">
              <a:spAutoFit/>
            </a:bodyPr>
            <a:lstStyle/>
            <a:p>
              <a:r>
                <a:rPr lang="en-US" sz="1400" b="1" kern="600" spc="30" dirty="0">
                  <a:solidFill>
                    <a:srgbClr val="00857C"/>
                  </a:solidFill>
                </a:rPr>
                <a:t>27.1%</a:t>
              </a:r>
            </a:p>
            <a:p>
              <a:r>
                <a:rPr lang="en-US" sz="1400" b="1" kern="600" spc="30" dirty="0">
                  <a:solidFill>
                    <a:srgbClr val="600039"/>
                  </a:solidFill>
                </a:rPr>
                <a:t>10.6%</a:t>
              </a:r>
            </a:p>
          </p:txBody>
        </p:sp>
        <p:cxnSp>
          <p:nvCxnSpPr>
            <p:cNvPr id="135" name="Straight Connector 134">
              <a:extLst>
                <a:ext uri="{FF2B5EF4-FFF2-40B4-BE49-F238E27FC236}">
                  <a16:creationId xmlns:a16="http://schemas.microsoft.com/office/drawing/2014/main" id="{3D0A2374-1113-3A75-94F0-DB00307E2306}"/>
                </a:ext>
              </a:extLst>
            </p:cNvPr>
            <p:cNvCxnSpPr>
              <a:cxnSpLocks/>
            </p:cNvCxnSpPr>
            <p:nvPr/>
          </p:nvCxnSpPr>
          <p:spPr>
            <a:xfrm>
              <a:off x="2699225" y="4101319"/>
              <a:ext cx="0" cy="1188000"/>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D3CA3CC8-F207-29BF-A792-16E07C2B47E9}"/>
                </a:ext>
              </a:extLst>
            </p:cNvPr>
            <p:cNvSpPr txBox="1"/>
            <p:nvPr/>
          </p:nvSpPr>
          <p:spPr>
            <a:xfrm rot="16200000">
              <a:off x="-715111" y="3562672"/>
              <a:ext cx="2141933" cy="261610"/>
            </a:xfrm>
            <a:prstGeom prst="rect">
              <a:avLst/>
            </a:prstGeom>
            <a:noFill/>
          </p:spPr>
          <p:txBody>
            <a:bodyPr wrap="none" rtlCol="0">
              <a:spAutoFit/>
            </a:bodyPr>
            <a:lstStyle/>
            <a:p>
              <a:r>
                <a:rPr lang="en-GB" sz="1100" b="1" dirty="0">
                  <a:latin typeface="Arial" panose="020B0604020202020204" pitchFamily="34" charset="0"/>
                  <a:cs typeface="Arial" panose="020B0604020202020204" pitchFamily="34" charset="0"/>
                </a:rPr>
                <a:t>Progression-Free Survival, %</a:t>
              </a:r>
            </a:p>
          </p:txBody>
        </p:sp>
        <p:sp>
          <p:nvSpPr>
            <p:cNvPr id="137" name="TextBox 136">
              <a:extLst>
                <a:ext uri="{FF2B5EF4-FFF2-40B4-BE49-F238E27FC236}">
                  <a16:creationId xmlns:a16="http://schemas.microsoft.com/office/drawing/2014/main" id="{C76FBD4E-893C-3E6B-17CA-FAA8759E4F26}"/>
                </a:ext>
              </a:extLst>
            </p:cNvPr>
            <p:cNvSpPr txBox="1"/>
            <p:nvPr/>
          </p:nvSpPr>
          <p:spPr>
            <a:xfrm>
              <a:off x="2351415" y="5487119"/>
              <a:ext cx="921771" cy="261610"/>
            </a:xfrm>
            <a:prstGeom prst="rect">
              <a:avLst/>
            </a:prstGeom>
            <a:noFill/>
          </p:spPr>
          <p:txBody>
            <a:bodyPr wrap="square" rtlCol="0">
              <a:spAutoFit/>
            </a:bodyPr>
            <a:lstStyle/>
            <a:p>
              <a:pPr algn="ctr"/>
              <a:r>
                <a:rPr lang="en-GB" sz="1100" b="1" dirty="0">
                  <a:latin typeface="Arial" panose="020B0604020202020204" pitchFamily="34" charset="0"/>
                  <a:cs typeface="Arial" panose="020B0604020202020204" pitchFamily="34" charset="0"/>
                </a:rPr>
                <a:t>Months</a:t>
              </a:r>
            </a:p>
          </p:txBody>
        </p:sp>
      </p:grpSp>
      <p:graphicFrame>
        <p:nvGraphicFramePr>
          <p:cNvPr id="138" name="Table 165">
            <a:extLst>
              <a:ext uri="{FF2B5EF4-FFF2-40B4-BE49-F238E27FC236}">
                <a16:creationId xmlns:a16="http://schemas.microsoft.com/office/drawing/2014/main" id="{FE95834D-D53C-AEAC-49C1-319DB2BCB0A8}"/>
              </a:ext>
            </a:extLst>
          </p:cNvPr>
          <p:cNvGraphicFramePr>
            <a:graphicFrameLocks noGrp="1"/>
          </p:cNvGraphicFramePr>
          <p:nvPr/>
        </p:nvGraphicFramePr>
        <p:xfrm>
          <a:off x="8192302" y="3980828"/>
          <a:ext cx="3819601" cy="1382167"/>
        </p:xfrm>
        <a:graphic>
          <a:graphicData uri="http://schemas.openxmlformats.org/drawingml/2006/table">
            <a:tbl>
              <a:tblPr firstRow="1" bandRow="1"/>
              <a:tblGrid>
                <a:gridCol w="1311033">
                  <a:extLst>
                    <a:ext uri="{9D8B030D-6E8A-4147-A177-3AD203B41FA5}">
                      <a16:colId xmlns:a16="http://schemas.microsoft.com/office/drawing/2014/main" val="410809215"/>
                    </a:ext>
                  </a:extLst>
                </a:gridCol>
                <a:gridCol w="691661">
                  <a:extLst>
                    <a:ext uri="{9D8B030D-6E8A-4147-A177-3AD203B41FA5}">
                      <a16:colId xmlns:a16="http://schemas.microsoft.com/office/drawing/2014/main" val="3803856705"/>
                    </a:ext>
                  </a:extLst>
                </a:gridCol>
                <a:gridCol w="1051662">
                  <a:extLst>
                    <a:ext uri="{9D8B030D-6E8A-4147-A177-3AD203B41FA5}">
                      <a16:colId xmlns:a16="http://schemas.microsoft.com/office/drawing/2014/main" val="347450880"/>
                    </a:ext>
                  </a:extLst>
                </a:gridCol>
                <a:gridCol w="765245">
                  <a:extLst>
                    <a:ext uri="{9D8B030D-6E8A-4147-A177-3AD203B41FA5}">
                      <a16:colId xmlns:a16="http://schemas.microsoft.com/office/drawing/2014/main" val="1227850018"/>
                    </a:ext>
                  </a:extLst>
                </a:gridCol>
              </a:tblGrid>
              <a:tr h="366353">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endParaRPr lang="en-US" sz="11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algn="ctr"/>
                      <a:r>
                        <a:rPr lang="en-US" sz="1100" b="1" dirty="0">
                          <a:solidFill>
                            <a:schemeClr val="tx1"/>
                          </a:solidFill>
                          <a:latin typeface="Arial" panose="020B0604020202020204" pitchFamily="34" charset="0"/>
                          <a:cs typeface="Arial" panose="020B0604020202020204" pitchFamily="34" charset="0"/>
                        </a:rPr>
                        <a:t>Events, </a:t>
                      </a:r>
                    </a:p>
                    <a:p>
                      <a:pPr algn="ctr"/>
                      <a:r>
                        <a:rPr lang="en-US" sz="1100" b="1" dirty="0">
                          <a:solidFill>
                            <a:schemeClr val="tx1"/>
                          </a:solidFill>
                          <a:latin typeface="Arial" panose="020B0604020202020204" pitchFamily="34" charset="0"/>
                          <a:cs typeface="Arial" panose="020B0604020202020204" pitchFamily="34" charset="0"/>
                        </a:rPr>
                        <a:t>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algn="ctr"/>
                      <a:r>
                        <a:rPr lang="en-US" sz="1100" b="1" dirty="0">
                          <a:solidFill>
                            <a:schemeClr val="tx1"/>
                          </a:solidFill>
                          <a:latin typeface="Arial" panose="020B0604020202020204" pitchFamily="34" charset="0"/>
                          <a:cs typeface="Arial" panose="020B0604020202020204" pitchFamily="34" charset="0"/>
                        </a:rPr>
                        <a:t>PFS, median </a:t>
                      </a:r>
                    </a:p>
                    <a:p>
                      <a:pPr algn="ctr"/>
                      <a:r>
                        <a:rPr lang="en-US" sz="1100" b="1" dirty="0">
                          <a:solidFill>
                            <a:schemeClr val="tx1"/>
                          </a:solidFill>
                          <a:latin typeface="Arial" panose="020B0604020202020204" pitchFamily="34" charset="0"/>
                          <a:cs typeface="Arial" panose="020B0604020202020204" pitchFamily="34" charset="0"/>
                        </a:rPr>
                        <a:t>(95% CI), months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HR </a:t>
                      </a:r>
                    </a:p>
                    <a:p>
                      <a:pPr algn="ctr"/>
                      <a:r>
                        <a:rPr lang="en-US" sz="1100" b="1" dirty="0">
                          <a:solidFill>
                            <a:schemeClr val="tx1"/>
                          </a:solidFill>
                          <a:latin typeface="Arial" panose="020B0604020202020204" pitchFamily="34" charset="0"/>
                          <a:cs typeface="Arial" panose="020B0604020202020204" pitchFamily="34" charset="0"/>
                        </a:rPr>
                        <a:t>(95%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7022486"/>
                  </a:ext>
                </a:extLst>
              </a:tr>
              <a:tr h="512894">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r>
                        <a:rPr lang="en-US" sz="1100" b="1" dirty="0">
                          <a:solidFill>
                            <a:srgbClr val="00857C"/>
                          </a:solidFill>
                          <a:latin typeface="Arial" panose="020B0604020202020204" pitchFamily="34" charset="0"/>
                          <a:cs typeface="Arial" panose="020B0604020202020204" pitchFamily="34" charset="0"/>
                        </a:rPr>
                        <a:t>Pembrolizumab + cisplatin–based chemotherapy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algn="ctr"/>
                      <a:r>
                        <a:rPr lang="en-US" sz="1100" b="0" dirty="0">
                          <a:solidFill>
                            <a:srgbClr val="00857C"/>
                          </a:solidFill>
                          <a:latin typeface="Arial" panose="020B0604020202020204" pitchFamily="34" charset="0"/>
                          <a:cs typeface="Arial" panose="020B0604020202020204" pitchFamily="34" charset="0"/>
                        </a:rPr>
                        <a:t>109 (69.9)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marL="0" marR="0" lvl="0" indent="0" algn="ctr" defTabSz="342946" rtl="0" eaLnBrk="1" fontAlgn="auto" latinLnBrk="0" hangingPunct="1">
                        <a:lnSpc>
                          <a:spcPct val="100000"/>
                        </a:lnSpc>
                        <a:spcBef>
                          <a:spcPts val="0"/>
                        </a:spcBef>
                        <a:spcAft>
                          <a:spcPts val="0"/>
                        </a:spcAft>
                        <a:buClrTx/>
                        <a:buSzTx/>
                        <a:buFontTx/>
                        <a:buNone/>
                        <a:tabLst/>
                        <a:defRPr/>
                      </a:pPr>
                      <a:r>
                        <a:rPr lang="en-US" sz="1100" b="0" dirty="0">
                          <a:solidFill>
                            <a:srgbClr val="00857C"/>
                          </a:solidFill>
                          <a:latin typeface="Arial" panose="020B0604020202020204" pitchFamily="34" charset="0"/>
                          <a:cs typeface="Arial" panose="020B0604020202020204" pitchFamily="34" charset="0"/>
                        </a:rPr>
                        <a:t>8.5 (8.2-10.3)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342946"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0.67 </a:t>
                      </a:r>
                      <a:br>
                        <a:rPr lang="en-US" sz="1100" b="0" dirty="0">
                          <a:solidFill>
                            <a:schemeClr val="tx1"/>
                          </a:solidFill>
                          <a:latin typeface="Arial" panose="020B0604020202020204" pitchFamily="34" charset="0"/>
                          <a:cs typeface="Arial" panose="020B0604020202020204" pitchFamily="34" charset="0"/>
                        </a:rPr>
                      </a:br>
                      <a:r>
                        <a:rPr lang="en-US" sz="1100" b="0" dirty="0">
                          <a:solidFill>
                            <a:schemeClr val="tx1"/>
                          </a:solidFill>
                          <a:latin typeface="Arial" panose="020B0604020202020204" pitchFamily="34" charset="0"/>
                          <a:cs typeface="Arial" panose="020B0604020202020204" pitchFamily="34" charset="0"/>
                        </a:rPr>
                        <a:t>(0.51-0.89)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3067450"/>
                  </a:ext>
                </a:extLst>
              </a:tr>
              <a:tr h="366353">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r>
                        <a:rPr lang="en-US" sz="1100" b="1" dirty="0">
                          <a:solidFill>
                            <a:srgbClr val="600039"/>
                          </a:solidFill>
                          <a:latin typeface="Arial" panose="020B0604020202020204" pitchFamily="34" charset="0"/>
                          <a:cs typeface="Arial" panose="020B0604020202020204" pitchFamily="34" charset="0"/>
                        </a:rPr>
                        <a:t>Cisplatin-based chemotherapy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algn="ctr"/>
                      <a:r>
                        <a:rPr lang="en-US" sz="1100" b="0" dirty="0">
                          <a:solidFill>
                            <a:srgbClr val="600039"/>
                          </a:solidFill>
                          <a:latin typeface="Arial" panose="020B0604020202020204" pitchFamily="34" charset="0"/>
                          <a:cs typeface="Arial" panose="020B0604020202020204" pitchFamily="34" charset="0"/>
                        </a:rPr>
                        <a:t>98 (62.8)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50" rtl="0" eaLnBrk="1" latinLnBrk="0" hangingPunct="1">
                        <a:defRPr sz="1867" kern="1200">
                          <a:solidFill>
                            <a:schemeClr val="tx1"/>
                          </a:solidFill>
                          <a:latin typeface="Arial"/>
                        </a:defRPr>
                      </a:lvl1pPr>
                      <a:lvl2pPr marL="457250" algn="l" defTabSz="457250" rtl="0" eaLnBrk="1" latinLnBrk="0" hangingPunct="1">
                        <a:defRPr sz="1867" kern="1200">
                          <a:solidFill>
                            <a:schemeClr val="tx1"/>
                          </a:solidFill>
                          <a:latin typeface="Arial"/>
                        </a:defRPr>
                      </a:lvl2pPr>
                      <a:lvl3pPr marL="914498" algn="l" defTabSz="457250" rtl="0" eaLnBrk="1" latinLnBrk="0" hangingPunct="1">
                        <a:defRPr sz="1867" kern="1200">
                          <a:solidFill>
                            <a:schemeClr val="tx1"/>
                          </a:solidFill>
                          <a:latin typeface="Arial"/>
                        </a:defRPr>
                      </a:lvl3pPr>
                      <a:lvl4pPr marL="1371748" algn="l" defTabSz="457250" rtl="0" eaLnBrk="1" latinLnBrk="0" hangingPunct="1">
                        <a:defRPr sz="1867" kern="1200">
                          <a:solidFill>
                            <a:schemeClr val="tx1"/>
                          </a:solidFill>
                          <a:latin typeface="Arial"/>
                        </a:defRPr>
                      </a:lvl4pPr>
                      <a:lvl5pPr marL="1828998" algn="l" defTabSz="457250" rtl="0" eaLnBrk="1" latinLnBrk="0" hangingPunct="1">
                        <a:defRPr sz="1867" kern="1200">
                          <a:solidFill>
                            <a:schemeClr val="tx1"/>
                          </a:solidFill>
                          <a:latin typeface="Arial"/>
                        </a:defRPr>
                      </a:lvl5pPr>
                      <a:lvl6pPr marL="2286248" algn="l" defTabSz="457250" rtl="0" eaLnBrk="1" latinLnBrk="0" hangingPunct="1">
                        <a:defRPr sz="1867" kern="1200">
                          <a:solidFill>
                            <a:schemeClr val="tx1"/>
                          </a:solidFill>
                          <a:latin typeface="Arial"/>
                        </a:defRPr>
                      </a:lvl6pPr>
                      <a:lvl7pPr marL="2743497" algn="l" defTabSz="457250" rtl="0" eaLnBrk="1" latinLnBrk="0" hangingPunct="1">
                        <a:defRPr sz="1867" kern="1200">
                          <a:solidFill>
                            <a:schemeClr val="tx1"/>
                          </a:solidFill>
                          <a:latin typeface="Arial"/>
                        </a:defRPr>
                      </a:lvl7pPr>
                      <a:lvl8pPr marL="3200747" algn="l" defTabSz="457250" rtl="0" eaLnBrk="1" latinLnBrk="0" hangingPunct="1">
                        <a:defRPr sz="1867" kern="1200">
                          <a:solidFill>
                            <a:schemeClr val="tx1"/>
                          </a:solidFill>
                          <a:latin typeface="Arial"/>
                        </a:defRPr>
                      </a:lvl8pPr>
                      <a:lvl9pPr marL="3657997" algn="l" defTabSz="457250" rtl="0" eaLnBrk="1" latinLnBrk="0" hangingPunct="1">
                        <a:defRPr sz="1867" kern="1200">
                          <a:solidFill>
                            <a:schemeClr val="tx1"/>
                          </a:solidFill>
                          <a:latin typeface="Arial"/>
                        </a:defRPr>
                      </a:lvl9pPr>
                    </a:lstStyle>
                    <a:p>
                      <a:pPr marL="0" marR="0" lvl="0" indent="0" algn="ctr" defTabSz="342946" rtl="0" eaLnBrk="1" fontAlgn="auto" latinLnBrk="0" hangingPunct="1">
                        <a:lnSpc>
                          <a:spcPct val="100000"/>
                        </a:lnSpc>
                        <a:spcBef>
                          <a:spcPts val="0"/>
                        </a:spcBef>
                        <a:spcAft>
                          <a:spcPts val="0"/>
                        </a:spcAft>
                        <a:buClrTx/>
                        <a:buSzTx/>
                        <a:buFontTx/>
                        <a:buNone/>
                        <a:tabLst/>
                        <a:defRPr/>
                      </a:pPr>
                      <a:r>
                        <a:rPr lang="en-US" sz="1100" b="0" dirty="0">
                          <a:solidFill>
                            <a:srgbClr val="600039"/>
                          </a:solidFill>
                          <a:latin typeface="Arial" panose="020B0604020202020204" pitchFamily="34" charset="0"/>
                          <a:cs typeface="Arial" panose="020B0604020202020204" pitchFamily="34" charset="0"/>
                        </a:rPr>
                        <a:t>7.1 (6.3-8.0)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342946" rtl="0" eaLnBrk="1" fontAlgn="auto" latinLnBrk="0" hangingPunct="1">
                        <a:lnSpc>
                          <a:spcPct val="100000"/>
                        </a:lnSpc>
                        <a:spcBef>
                          <a:spcPts val="0"/>
                        </a:spcBef>
                        <a:spcAft>
                          <a:spcPts val="0"/>
                        </a:spcAft>
                        <a:buClrTx/>
                        <a:buSzTx/>
                        <a:buFontTx/>
                        <a:buNone/>
                        <a:tabLst/>
                        <a:defRPr/>
                      </a:pPr>
                      <a:endParaRPr lang="en-US" sz="1200" b="1" dirty="0">
                        <a:solidFill>
                          <a:srgbClr val="A20060"/>
                        </a:solidFill>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7627119"/>
                  </a:ext>
                </a:extLst>
              </a:tr>
            </a:tbl>
          </a:graphicData>
        </a:graphic>
      </p:graphicFrame>
      <p:pic>
        <p:nvPicPr>
          <p:cNvPr id="141" name="Picture 140">
            <a:extLst>
              <a:ext uri="{FF2B5EF4-FFF2-40B4-BE49-F238E27FC236}">
                <a16:creationId xmlns:a16="http://schemas.microsoft.com/office/drawing/2014/main" id="{DCAFAF8C-48DC-82E3-4A62-1873FBC701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654" y="2053970"/>
            <a:ext cx="5231596" cy="3700168"/>
          </a:xfrm>
          <a:prstGeom prst="rect">
            <a:avLst/>
          </a:prstGeom>
        </p:spPr>
      </p:pic>
      <p:graphicFrame>
        <p:nvGraphicFramePr>
          <p:cNvPr id="142" name="Table 141">
            <a:extLst>
              <a:ext uri="{FF2B5EF4-FFF2-40B4-BE49-F238E27FC236}">
                <a16:creationId xmlns:a16="http://schemas.microsoft.com/office/drawing/2014/main" id="{4164B5AF-B5CE-B221-25AF-9169F7B63F19}"/>
              </a:ext>
            </a:extLst>
          </p:cNvPr>
          <p:cNvGraphicFramePr>
            <a:graphicFrameLocks noGrp="1"/>
          </p:cNvGraphicFramePr>
          <p:nvPr/>
        </p:nvGraphicFramePr>
        <p:xfrm>
          <a:off x="1706887" y="1727378"/>
          <a:ext cx="3816000" cy="1320165"/>
        </p:xfrm>
        <a:graphic>
          <a:graphicData uri="http://schemas.openxmlformats.org/drawingml/2006/table">
            <a:tbl>
              <a:tblPr>
                <a:tableStyleId>{9D7B26C5-4107-4FEC-AEDC-1716B250A1EF}</a:tableStyleId>
              </a:tblPr>
              <a:tblGrid>
                <a:gridCol w="936000">
                  <a:extLst>
                    <a:ext uri="{9D8B030D-6E8A-4147-A177-3AD203B41FA5}">
                      <a16:colId xmlns:a16="http://schemas.microsoft.com/office/drawing/2014/main" val="20000"/>
                    </a:ext>
                  </a:extLst>
                </a:gridCol>
                <a:gridCol w="1368000">
                  <a:extLst>
                    <a:ext uri="{9D8B030D-6E8A-4147-A177-3AD203B41FA5}">
                      <a16:colId xmlns:a16="http://schemas.microsoft.com/office/drawing/2014/main" val="186678905"/>
                    </a:ext>
                  </a:extLst>
                </a:gridCol>
                <a:gridCol w="1512000">
                  <a:extLst>
                    <a:ext uri="{9D8B030D-6E8A-4147-A177-3AD203B41FA5}">
                      <a16:colId xmlns:a16="http://schemas.microsoft.com/office/drawing/2014/main" val="20001"/>
                    </a:ext>
                  </a:extLst>
                </a:gridCol>
              </a:tblGrid>
              <a:tr h="314325">
                <a:tc>
                  <a:txBody>
                    <a:bodyPr/>
                    <a:lstStyle/>
                    <a:p>
                      <a:pPr algn="l"/>
                      <a:r>
                        <a:rPr lang="en-GB" sz="1200" b="1" dirty="0">
                          <a:latin typeface="+mn-lt"/>
                          <a:cs typeface="Arial" panose="020B0604020202020204" pitchFamily="34" charset="0"/>
                        </a:rPr>
                        <a:t>Treatment</a:t>
                      </a:r>
                      <a:endParaRPr lang="en-US" sz="1200" b="1" dirty="0">
                        <a:latin typeface="+mn-lt"/>
                        <a:cs typeface="Arial" panose="020B0604020202020204"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dirty="0">
                          <a:latin typeface="+mn-lt"/>
                          <a:cs typeface="Arial" panose="020B0604020202020204" pitchFamily="34" charset="0"/>
                        </a:rPr>
                        <a:t>Events/patients</a:t>
                      </a:r>
                      <a:endParaRPr lang="en-US" baseline="30000" dirty="0"/>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latin typeface="+mn-lt"/>
                          <a:cs typeface="Arial" panose="020B0604020202020204" pitchFamily="34" charset="0"/>
                        </a:rPr>
                        <a:t>Median PFS (95% CI), </a:t>
                      </a:r>
                      <a:br>
                        <a:rPr lang="en-US" sz="1200" b="1" dirty="0">
                          <a:latin typeface="+mn-lt"/>
                          <a:cs typeface="Arial" panose="020B0604020202020204" pitchFamily="34" charset="0"/>
                        </a:rPr>
                      </a:br>
                      <a:r>
                        <a:rPr lang="en-US" sz="1200" b="1" dirty="0">
                          <a:latin typeface="+mn-lt"/>
                          <a:cs typeface="Arial" panose="020B0604020202020204" pitchFamily="34" charset="0"/>
                        </a:rPr>
                        <a:t>months</a:t>
                      </a:r>
                      <a:endParaRPr lang="en-US" sz="1400" b="1" dirty="0">
                        <a:latin typeface="Arial" panose="020B0604020202020204" pitchFamily="34" charset="0"/>
                        <a:cs typeface="Arial" panose="020B0604020202020204" pitchFamily="34" charset="0"/>
                      </a:endParaRPr>
                    </a:p>
                  </a:txBody>
                  <a:tcPr marL="0" marR="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8595">
                <a:tc>
                  <a:txBody>
                    <a:bodyPr/>
                    <a:lstStyle/>
                    <a:p>
                      <a:pPr lvl="0" algn="l"/>
                      <a:r>
                        <a:rPr lang="en-US" sz="1200" b="1" dirty="0">
                          <a:solidFill>
                            <a:srgbClr val="009FBA"/>
                          </a:solidFill>
                          <a:latin typeface="+mn-lt"/>
                          <a:cs typeface="Arial" panose="020B0604020202020204" pitchFamily="34" charset="0"/>
                        </a:rPr>
                        <a:t>NIVO+GC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1200" b="1" dirty="0">
                          <a:solidFill>
                            <a:srgbClr val="009FBA"/>
                          </a:solidFill>
                          <a:latin typeface="+mn-lt"/>
                          <a:cs typeface="Arial" panose="020B0604020202020204" pitchFamily="34" charset="0"/>
                        </a:rPr>
                        <a:t>229/304</a:t>
                      </a:r>
                      <a:endParaRPr lang="en-US" sz="1200" b="1" dirty="0">
                        <a:solidFill>
                          <a:srgbClr val="009FBA"/>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200" b="1" dirty="0">
                          <a:solidFill>
                            <a:srgbClr val="009FBA"/>
                          </a:solidFill>
                          <a:latin typeface="+mn-lt"/>
                          <a:cs typeface="Arial" panose="020B0604020202020204" pitchFamily="34" charset="0"/>
                        </a:rPr>
                        <a:t>7.9 (7.6-9.5)</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8595">
                <a:tc>
                  <a:txBody>
                    <a:bodyPr/>
                    <a:lstStyle/>
                    <a:p>
                      <a:pPr algn="l"/>
                      <a:r>
                        <a:rPr lang="en-US" sz="1200" b="1" dirty="0">
                          <a:solidFill>
                            <a:srgbClr val="595454"/>
                          </a:solidFill>
                          <a:latin typeface="+mn-lt"/>
                          <a:cs typeface="Arial" panose="020B0604020202020204" pitchFamily="34" charset="0"/>
                        </a:rPr>
                        <a:t>GC</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dirty="0">
                          <a:solidFill>
                            <a:srgbClr val="595454"/>
                          </a:solidFill>
                          <a:latin typeface="+mn-lt"/>
                          <a:cs typeface="Arial" panose="020B0604020202020204" pitchFamily="34" charset="0"/>
                        </a:rPr>
                        <a:t>248/304</a:t>
                      </a:r>
                      <a:endParaRPr lang="en-US" sz="1200" b="1" dirty="0">
                        <a:solidFill>
                          <a:srgbClr val="595454"/>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rgbClr val="595454"/>
                          </a:solidFill>
                          <a:latin typeface="+mn-lt"/>
                          <a:cs typeface="Arial" panose="020B0604020202020204" pitchFamily="34" charset="0"/>
                        </a:rPr>
                        <a:t>7.5 (6.1–7.8)</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4325">
                <a:tc gridSpan="3">
                  <a:txBody>
                    <a:bodyPr/>
                    <a:lstStyle/>
                    <a:p>
                      <a:pPr algn="ctr"/>
                      <a:r>
                        <a:rPr lang="it-IT" sz="1200" b="1" dirty="0">
                          <a:solidFill>
                            <a:schemeClr val="tx1"/>
                          </a:solidFill>
                          <a:latin typeface="+mn-lt"/>
                          <a:cs typeface="Arial" panose="020B0604020202020204" pitchFamily="34" charset="0"/>
                        </a:rPr>
                        <a:t>HR (95% CI), 0.74 (0.62–0.89)</a:t>
                      </a:r>
                    </a:p>
                  </a:txBody>
                  <a:tcPr>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dirty="0">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dirty="0">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Tree>
    <p:extLst>
      <p:ext uri="{BB962C8B-B14F-4D97-AF65-F5344CB8AC3E}">
        <p14:creationId xmlns:p14="http://schemas.microsoft.com/office/powerpoint/2010/main" val="307189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3488-9466-31E3-A849-6F79E32DDB36}"/>
              </a:ext>
            </a:extLst>
          </p:cNvPr>
          <p:cNvSpPr>
            <a:spLocks noGrp="1"/>
          </p:cNvSpPr>
          <p:nvPr>
            <p:ph type="title"/>
          </p:nvPr>
        </p:nvSpPr>
        <p:spPr>
          <a:xfrm>
            <a:off x="482600" y="265513"/>
            <a:ext cx="11506200" cy="1325563"/>
          </a:xfrm>
        </p:spPr>
        <p:txBody>
          <a:bodyPr>
            <a:normAutofit/>
          </a:bodyPr>
          <a:lstStyle/>
          <a:p>
            <a:r>
              <a:rPr lang="en-US" sz="3600" b="1" dirty="0">
                <a:solidFill>
                  <a:schemeClr val="accent1"/>
                </a:solidFill>
              </a:rPr>
              <a:t>Are the cisplatin/IO data better than the carboplatin/IO data?</a:t>
            </a:r>
            <a:endParaRPr lang="en-GB" sz="3600" b="1" dirty="0">
              <a:solidFill>
                <a:schemeClr val="accent1"/>
              </a:solidFill>
            </a:endParaRPr>
          </a:p>
        </p:txBody>
      </p:sp>
      <p:graphicFrame>
        <p:nvGraphicFramePr>
          <p:cNvPr id="3" name="Table 2">
            <a:extLst>
              <a:ext uri="{FF2B5EF4-FFF2-40B4-BE49-F238E27FC236}">
                <a16:creationId xmlns:a16="http://schemas.microsoft.com/office/drawing/2014/main" id="{5AF08E4F-9902-EBA6-8DF3-D9443A1D6FFB}"/>
              </a:ext>
            </a:extLst>
          </p:cNvPr>
          <p:cNvGraphicFramePr>
            <a:graphicFrameLocks noGrp="1"/>
          </p:cNvGraphicFramePr>
          <p:nvPr/>
        </p:nvGraphicFramePr>
        <p:xfrm>
          <a:off x="1489264" y="1889170"/>
          <a:ext cx="8882950" cy="2026920"/>
        </p:xfrm>
        <a:graphic>
          <a:graphicData uri="http://schemas.openxmlformats.org/drawingml/2006/table">
            <a:tbl>
              <a:tblPr firstRow="1" bandRow="1">
                <a:tableStyleId>{5C22544A-7EE6-4342-B048-85BDC9FD1C3A}</a:tableStyleId>
              </a:tblPr>
              <a:tblGrid>
                <a:gridCol w="1776590">
                  <a:extLst>
                    <a:ext uri="{9D8B030D-6E8A-4147-A177-3AD203B41FA5}">
                      <a16:colId xmlns:a16="http://schemas.microsoft.com/office/drawing/2014/main" val="4160144791"/>
                    </a:ext>
                  </a:extLst>
                </a:gridCol>
                <a:gridCol w="1776590">
                  <a:extLst>
                    <a:ext uri="{9D8B030D-6E8A-4147-A177-3AD203B41FA5}">
                      <a16:colId xmlns:a16="http://schemas.microsoft.com/office/drawing/2014/main" val="3085159112"/>
                    </a:ext>
                  </a:extLst>
                </a:gridCol>
                <a:gridCol w="1776590">
                  <a:extLst>
                    <a:ext uri="{9D8B030D-6E8A-4147-A177-3AD203B41FA5}">
                      <a16:colId xmlns:a16="http://schemas.microsoft.com/office/drawing/2014/main" val="1205056536"/>
                    </a:ext>
                  </a:extLst>
                </a:gridCol>
                <a:gridCol w="1776590">
                  <a:extLst>
                    <a:ext uri="{9D8B030D-6E8A-4147-A177-3AD203B41FA5}">
                      <a16:colId xmlns:a16="http://schemas.microsoft.com/office/drawing/2014/main" val="484427400"/>
                    </a:ext>
                  </a:extLst>
                </a:gridCol>
                <a:gridCol w="1776590">
                  <a:extLst>
                    <a:ext uri="{9D8B030D-6E8A-4147-A177-3AD203B41FA5}">
                      <a16:colId xmlns:a16="http://schemas.microsoft.com/office/drawing/2014/main" val="3829811638"/>
                    </a:ext>
                  </a:extLst>
                </a:gridCol>
              </a:tblGrid>
              <a:tr h="370840">
                <a:tc>
                  <a:txBody>
                    <a:bodyPr/>
                    <a:lstStyle/>
                    <a:p>
                      <a:r>
                        <a:rPr lang="en-US" dirty="0"/>
                        <a:t>Cisplatin + PD(L)1</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 difference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(CT+IO vs CT)</a:t>
                      </a:r>
                      <a:endParaRPr lang="en-GB" dirty="0"/>
                    </a:p>
                    <a:p>
                      <a:r>
                        <a:rPr lang="en-US" dirty="0"/>
                        <a:t> </a:t>
                      </a:r>
                      <a:endParaRPr lang="en-GB" dirty="0"/>
                    </a:p>
                  </a:txBody>
                  <a:tcPr/>
                </a:tc>
                <a:tc>
                  <a:txBody>
                    <a:bodyPr/>
                    <a:lstStyle/>
                    <a:p>
                      <a:r>
                        <a:rPr lang="en-US" dirty="0"/>
                        <a:t>RR difference (CT+IO vs CT)</a:t>
                      </a:r>
                      <a:endParaRPr lang="en-GB" dirty="0"/>
                    </a:p>
                  </a:txBody>
                  <a:tcPr/>
                </a:tc>
                <a:tc>
                  <a:txBody>
                    <a:bodyPr/>
                    <a:lstStyle/>
                    <a:p>
                      <a:r>
                        <a:rPr lang="en-US" sz="1400" dirty="0"/>
                        <a:t>PFS HRs for the cisplatin population </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OS HRs for the cisplatin population </a:t>
                      </a:r>
                      <a:endParaRPr lang="en-GB" sz="1400" dirty="0"/>
                    </a:p>
                  </a:txBody>
                  <a:tcPr/>
                </a:tc>
                <a:extLst>
                  <a:ext uri="{0D108BD9-81ED-4DB2-BD59-A6C34878D82A}">
                    <a16:rowId xmlns:a16="http://schemas.microsoft.com/office/drawing/2014/main" val="2077971285"/>
                  </a:ext>
                </a:extLst>
              </a:tr>
              <a:tr h="370840">
                <a:tc>
                  <a:txBody>
                    <a:bodyPr/>
                    <a:lstStyle/>
                    <a:p>
                      <a:r>
                        <a:rPr lang="en-US" dirty="0"/>
                        <a:t>atezolizumab</a:t>
                      </a:r>
                      <a:endParaRPr lang="en-GB" dirty="0"/>
                    </a:p>
                  </a:txBody>
                  <a:tcPr>
                    <a:solidFill>
                      <a:schemeClr val="accent2">
                        <a:lumMod val="20000"/>
                        <a:lumOff val="80000"/>
                      </a:schemeClr>
                    </a:solidFill>
                  </a:tcPr>
                </a:tc>
                <a:tc>
                  <a:txBody>
                    <a:bodyPr/>
                    <a:lstStyle/>
                    <a:p>
                      <a:pPr algn="ctr"/>
                      <a:r>
                        <a:rPr lang="en-US" dirty="0"/>
                        <a:t>+8%</a:t>
                      </a:r>
                      <a:endParaRPr lang="en-GB" dirty="0"/>
                    </a:p>
                  </a:txBody>
                  <a:tcPr>
                    <a:solidFill>
                      <a:schemeClr val="accent2">
                        <a:lumMod val="20000"/>
                        <a:lumOff val="80000"/>
                      </a:schemeClr>
                    </a:solidFill>
                  </a:tcPr>
                </a:tc>
                <a:tc>
                  <a:txBody>
                    <a:bodyPr/>
                    <a:lstStyle/>
                    <a:p>
                      <a:pPr algn="ctr"/>
                      <a:r>
                        <a:rPr lang="en-US" dirty="0"/>
                        <a:t>-1%</a:t>
                      </a:r>
                      <a:endParaRPr lang="en-GB" dirty="0"/>
                    </a:p>
                  </a:txBody>
                  <a:tcPr>
                    <a:solidFill>
                      <a:schemeClr val="accent2">
                        <a:lumMod val="20000"/>
                        <a:lumOff val="80000"/>
                      </a:schemeClr>
                    </a:solidFill>
                  </a:tcPr>
                </a:tc>
                <a:tc>
                  <a:txBody>
                    <a:bodyPr/>
                    <a:lstStyle/>
                    <a:p>
                      <a:r>
                        <a:rPr lang="en-US" dirty="0"/>
                        <a:t>0.73 (0.55-0.97)</a:t>
                      </a:r>
                      <a:endParaRPr lang="en-GB" dirty="0"/>
                    </a:p>
                  </a:txBody>
                  <a:tcPr>
                    <a:solidFill>
                      <a:schemeClr val="accent2">
                        <a:lumMod val="20000"/>
                        <a:lumOff val="80000"/>
                      </a:schemeClr>
                    </a:solidFill>
                  </a:tcPr>
                </a:tc>
                <a:tc>
                  <a:txBody>
                    <a:bodyPr/>
                    <a:lstStyle/>
                    <a:p>
                      <a:r>
                        <a:rPr lang="en-US" sz="1800" dirty="0"/>
                        <a:t>0.76 (0.52-1.01)</a:t>
                      </a:r>
                    </a:p>
                  </a:txBody>
                  <a:tcPr>
                    <a:solidFill>
                      <a:schemeClr val="accent2">
                        <a:lumMod val="20000"/>
                        <a:lumOff val="80000"/>
                      </a:schemeClr>
                    </a:solidFill>
                  </a:tcPr>
                </a:tc>
                <a:extLst>
                  <a:ext uri="{0D108BD9-81ED-4DB2-BD59-A6C34878D82A}">
                    <a16:rowId xmlns:a16="http://schemas.microsoft.com/office/drawing/2014/main" val="2800780664"/>
                  </a:ext>
                </a:extLst>
              </a:tr>
              <a:tr h="370840">
                <a:tc>
                  <a:txBody>
                    <a:bodyPr/>
                    <a:lstStyle/>
                    <a:p>
                      <a:r>
                        <a:rPr lang="en-US" dirty="0"/>
                        <a:t>Nivolumab </a:t>
                      </a:r>
                      <a:endParaRPr lang="en-GB" dirty="0"/>
                    </a:p>
                  </a:txBody>
                  <a:tcPr>
                    <a:solidFill>
                      <a:schemeClr val="accent2">
                        <a:lumMod val="20000"/>
                        <a:lumOff val="80000"/>
                      </a:schemeClr>
                    </a:solidFill>
                  </a:tcPr>
                </a:tc>
                <a:tc>
                  <a:txBody>
                    <a:bodyPr/>
                    <a:lstStyle/>
                    <a:p>
                      <a:pPr algn="ctr"/>
                      <a:r>
                        <a:rPr lang="en-US" dirty="0"/>
                        <a:t>+10%</a:t>
                      </a:r>
                      <a:endParaRPr lang="en-GB" dirty="0"/>
                    </a:p>
                  </a:txBody>
                  <a:tcPr>
                    <a:solidFill>
                      <a:schemeClr val="accent2">
                        <a:lumMod val="20000"/>
                        <a:lumOff val="80000"/>
                      </a:schemeClr>
                    </a:solidFill>
                  </a:tcPr>
                </a:tc>
                <a:tc>
                  <a:txBody>
                    <a:bodyPr/>
                    <a:lstStyle/>
                    <a:p>
                      <a:pPr algn="ctr"/>
                      <a:r>
                        <a:rPr lang="en-US" dirty="0"/>
                        <a:t>+15%</a:t>
                      </a:r>
                      <a:endParaRPr lang="en-GB" dirty="0"/>
                    </a:p>
                  </a:txBody>
                  <a:tcPr>
                    <a:solidFill>
                      <a:schemeClr val="accent2">
                        <a:lumMod val="20000"/>
                        <a:lumOff val="80000"/>
                      </a:schemeClr>
                    </a:solidFill>
                  </a:tcPr>
                </a:tc>
                <a:tc>
                  <a:txBody>
                    <a:bodyPr/>
                    <a:lstStyle/>
                    <a:p>
                      <a:r>
                        <a:rPr lang="en-US" dirty="0"/>
                        <a:t>0.72 (0.59-0.88)</a:t>
                      </a:r>
                      <a:endParaRPr lang="en-GB" dirty="0"/>
                    </a:p>
                  </a:txBody>
                  <a:tcPr>
                    <a:solidFill>
                      <a:schemeClr val="accent2">
                        <a:lumMod val="20000"/>
                        <a:lumOff val="80000"/>
                      </a:schemeClr>
                    </a:solidFill>
                  </a:tcPr>
                </a:tc>
                <a:tc>
                  <a:txBody>
                    <a:bodyPr/>
                    <a:lstStyle/>
                    <a:p>
                      <a:r>
                        <a:rPr lang="en-US" sz="1800" b="0" dirty="0">
                          <a:solidFill>
                            <a:prstClr val="black"/>
                          </a:solidFill>
                        </a:rPr>
                        <a:t>0.78 (0.63, 0.96)</a:t>
                      </a:r>
                      <a:endParaRPr lang="en-GB" b="0" dirty="0"/>
                    </a:p>
                  </a:txBody>
                  <a:tcPr>
                    <a:solidFill>
                      <a:schemeClr val="accent2">
                        <a:lumMod val="20000"/>
                        <a:lumOff val="80000"/>
                      </a:schemeClr>
                    </a:solidFill>
                  </a:tcPr>
                </a:tc>
                <a:extLst>
                  <a:ext uri="{0D108BD9-81ED-4DB2-BD59-A6C34878D82A}">
                    <a16:rowId xmlns:a16="http://schemas.microsoft.com/office/drawing/2014/main" val="3570582785"/>
                  </a:ext>
                </a:extLst>
              </a:tr>
              <a:tr h="370840">
                <a:tc>
                  <a:txBody>
                    <a:bodyPr/>
                    <a:lstStyle/>
                    <a:p>
                      <a:r>
                        <a:rPr lang="en-US" dirty="0"/>
                        <a:t>Pembrolizumab </a:t>
                      </a:r>
                      <a:endParaRPr lang="en-GB" dirty="0"/>
                    </a:p>
                  </a:txBody>
                  <a:tcPr>
                    <a:solidFill>
                      <a:schemeClr val="accent2">
                        <a:lumMod val="20000"/>
                        <a:lumOff val="80000"/>
                      </a:schemeClr>
                    </a:solidFill>
                  </a:tcPr>
                </a:tc>
                <a:tc>
                  <a:txBody>
                    <a:bodyPr/>
                    <a:lstStyle/>
                    <a:p>
                      <a:pPr algn="ctr"/>
                      <a:r>
                        <a:rPr lang="en-US" dirty="0"/>
                        <a:t>+3%</a:t>
                      </a:r>
                      <a:endParaRPr lang="en-GB" dirty="0"/>
                    </a:p>
                  </a:txBody>
                  <a:tcPr>
                    <a:solidFill>
                      <a:schemeClr val="accent2">
                        <a:lumMod val="20000"/>
                        <a:lumOff val="80000"/>
                      </a:schemeClr>
                    </a:solidFill>
                  </a:tcPr>
                </a:tc>
                <a:tc>
                  <a:txBody>
                    <a:bodyPr/>
                    <a:lstStyle/>
                    <a:p>
                      <a:pPr algn="ctr"/>
                      <a:r>
                        <a:rPr lang="en-US" dirty="0"/>
                        <a:t>+15%</a:t>
                      </a:r>
                      <a:endParaRPr lang="en-GB" dirty="0"/>
                    </a:p>
                  </a:txBody>
                  <a:tcPr>
                    <a:solidFill>
                      <a:schemeClr val="accent2">
                        <a:lumMod val="20000"/>
                        <a:lumOff val="80000"/>
                      </a:schemeClr>
                    </a:solidFill>
                  </a:tcPr>
                </a:tc>
                <a:tc>
                  <a:txBody>
                    <a:bodyPr/>
                    <a:lstStyle/>
                    <a:p>
                      <a:r>
                        <a:rPr lang="en-US" dirty="0"/>
                        <a:t>0.67 (0.51-0.89)</a:t>
                      </a:r>
                      <a:endParaRPr lang="en-GB" dirty="0"/>
                    </a:p>
                  </a:txBody>
                  <a:tcPr>
                    <a:solidFill>
                      <a:schemeClr val="accent2">
                        <a:lumMod val="20000"/>
                        <a:lumOff val="80000"/>
                      </a:schemeClr>
                    </a:solidFill>
                  </a:tcPr>
                </a:tc>
                <a:tc>
                  <a:txBody>
                    <a:bodyPr/>
                    <a:lstStyle/>
                    <a:p>
                      <a:r>
                        <a:rPr lang="en-US" sz="1800" dirty="0"/>
                        <a:t>0.88 (0.67-1.15)</a:t>
                      </a:r>
                    </a:p>
                  </a:txBody>
                  <a:tcPr>
                    <a:solidFill>
                      <a:schemeClr val="accent2">
                        <a:lumMod val="20000"/>
                        <a:lumOff val="80000"/>
                      </a:schemeClr>
                    </a:solidFill>
                  </a:tcPr>
                </a:tc>
                <a:extLst>
                  <a:ext uri="{0D108BD9-81ED-4DB2-BD59-A6C34878D82A}">
                    <a16:rowId xmlns:a16="http://schemas.microsoft.com/office/drawing/2014/main" val="3519853638"/>
                  </a:ext>
                </a:extLst>
              </a:tr>
            </a:tbl>
          </a:graphicData>
        </a:graphic>
      </p:graphicFrame>
      <p:graphicFrame>
        <p:nvGraphicFramePr>
          <p:cNvPr id="4" name="Table 3">
            <a:extLst>
              <a:ext uri="{FF2B5EF4-FFF2-40B4-BE49-F238E27FC236}">
                <a16:creationId xmlns:a16="http://schemas.microsoft.com/office/drawing/2014/main" id="{2D6E9AD9-39A2-6171-EC7F-97007E7FB4B7}"/>
              </a:ext>
            </a:extLst>
          </p:cNvPr>
          <p:cNvGraphicFramePr>
            <a:graphicFrameLocks noGrp="1"/>
          </p:cNvGraphicFramePr>
          <p:nvPr/>
        </p:nvGraphicFramePr>
        <p:xfrm>
          <a:off x="1489269" y="4092530"/>
          <a:ext cx="8882945" cy="2194560"/>
        </p:xfrm>
        <a:graphic>
          <a:graphicData uri="http://schemas.openxmlformats.org/drawingml/2006/table">
            <a:tbl>
              <a:tblPr firstRow="1" bandRow="1">
                <a:tableStyleId>{5C22544A-7EE6-4342-B048-85BDC9FD1C3A}</a:tableStyleId>
              </a:tblPr>
              <a:tblGrid>
                <a:gridCol w="1776589">
                  <a:extLst>
                    <a:ext uri="{9D8B030D-6E8A-4147-A177-3AD203B41FA5}">
                      <a16:colId xmlns:a16="http://schemas.microsoft.com/office/drawing/2014/main" val="4160144791"/>
                    </a:ext>
                  </a:extLst>
                </a:gridCol>
                <a:gridCol w="1776589">
                  <a:extLst>
                    <a:ext uri="{9D8B030D-6E8A-4147-A177-3AD203B41FA5}">
                      <a16:colId xmlns:a16="http://schemas.microsoft.com/office/drawing/2014/main" val="2375679892"/>
                    </a:ext>
                  </a:extLst>
                </a:gridCol>
                <a:gridCol w="1776589">
                  <a:extLst>
                    <a:ext uri="{9D8B030D-6E8A-4147-A177-3AD203B41FA5}">
                      <a16:colId xmlns:a16="http://schemas.microsoft.com/office/drawing/2014/main" val="1205056536"/>
                    </a:ext>
                  </a:extLst>
                </a:gridCol>
                <a:gridCol w="1776589">
                  <a:extLst>
                    <a:ext uri="{9D8B030D-6E8A-4147-A177-3AD203B41FA5}">
                      <a16:colId xmlns:a16="http://schemas.microsoft.com/office/drawing/2014/main" val="484427400"/>
                    </a:ext>
                  </a:extLst>
                </a:gridCol>
                <a:gridCol w="1776589">
                  <a:extLst>
                    <a:ext uri="{9D8B030D-6E8A-4147-A177-3AD203B41FA5}">
                      <a16:colId xmlns:a16="http://schemas.microsoft.com/office/drawing/2014/main" val="3829811638"/>
                    </a:ext>
                  </a:extLst>
                </a:gridCol>
              </a:tblGrid>
              <a:tr h="370840">
                <a:tc>
                  <a:txBody>
                    <a:bodyPr/>
                    <a:lstStyle/>
                    <a:p>
                      <a:r>
                        <a:rPr lang="en-US" dirty="0"/>
                        <a:t>Carboplatin + PD(L)1</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 difference  (CT+IO vs CT)</a:t>
                      </a:r>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RR difference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(CT+IO vs CT)</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PFS HRs for the carboplatin population </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OS HRs for the carboplatin population </a:t>
                      </a:r>
                      <a:endParaRPr lang="en-GB" sz="1400" dirty="0"/>
                    </a:p>
                  </a:txBody>
                  <a:tcPr/>
                </a:tc>
                <a:extLst>
                  <a:ext uri="{0D108BD9-81ED-4DB2-BD59-A6C34878D82A}">
                    <a16:rowId xmlns:a16="http://schemas.microsoft.com/office/drawing/2014/main" val="2077971285"/>
                  </a:ext>
                </a:extLst>
              </a:tr>
              <a:tr h="370840">
                <a:tc>
                  <a:txBody>
                    <a:bodyPr/>
                    <a:lstStyle/>
                    <a:p>
                      <a:r>
                        <a:rPr lang="en-US" sz="1800" dirty="0">
                          <a:latin typeface="+mn-lt"/>
                        </a:rPr>
                        <a:t>atezolizumab</a:t>
                      </a:r>
                      <a:endParaRPr lang="en-GB" sz="1800" dirty="0">
                        <a:latin typeface="+mn-lt"/>
                      </a:endParaRPr>
                    </a:p>
                  </a:txBody>
                  <a:tcPr>
                    <a:solidFill>
                      <a:schemeClr val="bg1">
                        <a:lumMod val="85000"/>
                      </a:schemeClr>
                    </a:solidFill>
                  </a:tcPr>
                </a:tc>
                <a:tc>
                  <a:txBody>
                    <a:bodyPr/>
                    <a:lstStyle/>
                    <a:p>
                      <a:pPr algn="ctr"/>
                      <a:r>
                        <a:rPr lang="en-US" sz="1800" dirty="0">
                          <a:latin typeface="+mn-lt"/>
                        </a:rPr>
                        <a:t>+6%</a:t>
                      </a:r>
                      <a:endParaRPr lang="en-GB" sz="1800" dirty="0">
                        <a:latin typeface="+mn-lt"/>
                      </a:endParaRPr>
                    </a:p>
                  </a:txBody>
                  <a:tcPr>
                    <a:solidFill>
                      <a:schemeClr val="bg1">
                        <a:lumMod val="85000"/>
                      </a:schemeClr>
                    </a:solidFill>
                  </a:tcPr>
                </a:tc>
                <a:tc>
                  <a:txBody>
                    <a:bodyPr/>
                    <a:lstStyle/>
                    <a:p>
                      <a:pPr algn="ctr"/>
                      <a:r>
                        <a:rPr lang="en-US" sz="1800" dirty="0">
                          <a:latin typeface="+mn-lt"/>
                        </a:rPr>
                        <a:t>+6%</a:t>
                      </a:r>
                      <a:endParaRPr lang="en-GB" sz="1800" dirty="0">
                        <a:latin typeface="+mn-lt"/>
                      </a:endParaRPr>
                    </a:p>
                  </a:txBody>
                  <a:tcPr>
                    <a:solidFill>
                      <a:schemeClr val="bg1">
                        <a:lumMod val="85000"/>
                      </a:schemeClr>
                    </a:solidFill>
                  </a:tcPr>
                </a:tc>
                <a:tc>
                  <a:txBody>
                    <a:bodyPr/>
                    <a:lstStyle/>
                    <a:p>
                      <a:pPr algn="l"/>
                      <a:r>
                        <a:rPr lang="en-US" sz="1800" dirty="0">
                          <a:latin typeface="+mn-lt"/>
                        </a:rPr>
                        <a:t>0.84 (7.0-1.02)</a:t>
                      </a:r>
                    </a:p>
                    <a:p>
                      <a:pPr algn="l"/>
                      <a:endParaRPr lang="en-GB" sz="1800" dirty="0">
                        <a:latin typeface="+mn-lt"/>
                      </a:endParaRPr>
                    </a:p>
                  </a:txBody>
                  <a:tcPr>
                    <a:solidFill>
                      <a:schemeClr val="bg1">
                        <a:lumMod val="85000"/>
                      </a:schemeClr>
                    </a:solidFill>
                  </a:tcPr>
                </a:tc>
                <a:tc>
                  <a:txBody>
                    <a:bodyPr/>
                    <a:lstStyle/>
                    <a:p>
                      <a:pPr algn="l"/>
                      <a:r>
                        <a:rPr lang="en-US" sz="1800" dirty="0">
                          <a:latin typeface="+mn-lt"/>
                        </a:rPr>
                        <a:t>0.89 (0.79-1.08)</a:t>
                      </a:r>
                      <a:endParaRPr lang="en-GB" sz="1800" dirty="0">
                        <a:latin typeface="+mn-lt"/>
                      </a:endParaRPr>
                    </a:p>
                  </a:txBody>
                  <a:tcPr>
                    <a:solidFill>
                      <a:schemeClr val="bg1">
                        <a:lumMod val="85000"/>
                      </a:schemeClr>
                    </a:solidFill>
                  </a:tcPr>
                </a:tc>
                <a:extLst>
                  <a:ext uri="{0D108BD9-81ED-4DB2-BD59-A6C34878D82A}">
                    <a16:rowId xmlns:a16="http://schemas.microsoft.com/office/drawing/2014/main" val="2800780664"/>
                  </a:ext>
                </a:extLst>
              </a:tr>
              <a:tr h="0">
                <a:tc>
                  <a:txBody>
                    <a:bodyPr/>
                    <a:lstStyle/>
                    <a:p>
                      <a:r>
                        <a:rPr lang="en-US" sz="1800" dirty="0">
                          <a:latin typeface="+mn-lt"/>
                        </a:rPr>
                        <a:t>Pembrolizumab </a:t>
                      </a:r>
                      <a:endParaRPr lang="en-GB" sz="1800" dirty="0">
                        <a:latin typeface="+mn-lt"/>
                      </a:endParaRPr>
                    </a:p>
                  </a:txBody>
                  <a:tcPr>
                    <a:solidFill>
                      <a:schemeClr val="bg1">
                        <a:lumMod val="85000"/>
                      </a:schemeClr>
                    </a:solidFill>
                  </a:tcPr>
                </a:tc>
                <a:tc>
                  <a:txBody>
                    <a:bodyPr/>
                    <a:lstStyle/>
                    <a:p>
                      <a:pPr algn="ctr"/>
                      <a:r>
                        <a:rPr lang="en-US" sz="1800" dirty="0">
                          <a:latin typeface="+mn-lt"/>
                        </a:rPr>
                        <a:t>+2%</a:t>
                      </a:r>
                      <a:endParaRPr lang="en-GB" sz="1800" dirty="0">
                        <a:latin typeface="+mn-lt"/>
                      </a:endParaRPr>
                    </a:p>
                  </a:txBody>
                  <a:tcPr>
                    <a:solidFill>
                      <a:schemeClr val="bg1">
                        <a:lumMod val="85000"/>
                      </a:schemeClr>
                    </a:solidFill>
                  </a:tcPr>
                </a:tc>
                <a:tc>
                  <a:txBody>
                    <a:bodyPr/>
                    <a:lstStyle/>
                    <a:p>
                      <a:pPr algn="ctr"/>
                      <a:r>
                        <a:rPr lang="en-US" sz="1800" dirty="0">
                          <a:latin typeface="+mn-lt"/>
                        </a:rPr>
                        <a:t>+5%</a:t>
                      </a:r>
                      <a:endParaRPr lang="en-GB" sz="1800" dirty="0">
                        <a:latin typeface="+mn-lt"/>
                      </a:endParaRPr>
                    </a:p>
                  </a:txBody>
                  <a:tcPr>
                    <a:solidFill>
                      <a:schemeClr val="bg1">
                        <a:lumMod val="85000"/>
                      </a:schemeClr>
                    </a:solidFill>
                  </a:tcPr>
                </a:tc>
                <a:tc>
                  <a:txBody>
                    <a:bodyPr/>
                    <a:lstStyle/>
                    <a:p>
                      <a:pPr marL="0" marR="0" lvl="0" indent="0" algn="l" defTabSz="342946"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0.86 (0.68-1.09)</a:t>
                      </a:r>
                    </a:p>
                    <a:p>
                      <a:pPr algn="l"/>
                      <a:endParaRPr lang="en-GB" sz="1800" dirty="0">
                        <a:latin typeface="+mn-lt"/>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0.84 (0.67-1.06)</a:t>
                      </a:r>
                    </a:p>
                    <a:p>
                      <a:pPr algn="l"/>
                      <a:endParaRPr lang="en-US" sz="1800" dirty="0">
                        <a:latin typeface="+mn-lt"/>
                      </a:endParaRPr>
                    </a:p>
                  </a:txBody>
                  <a:tcPr>
                    <a:solidFill>
                      <a:schemeClr val="bg1">
                        <a:lumMod val="85000"/>
                      </a:schemeClr>
                    </a:solidFill>
                  </a:tcPr>
                </a:tc>
                <a:extLst>
                  <a:ext uri="{0D108BD9-81ED-4DB2-BD59-A6C34878D82A}">
                    <a16:rowId xmlns:a16="http://schemas.microsoft.com/office/drawing/2014/main" val="3519853638"/>
                  </a:ext>
                </a:extLst>
              </a:tr>
            </a:tbl>
          </a:graphicData>
        </a:graphic>
      </p:graphicFrame>
      <p:pic>
        <p:nvPicPr>
          <p:cNvPr id="6" name="Picture 5">
            <a:extLst>
              <a:ext uri="{FF2B5EF4-FFF2-40B4-BE49-F238E27FC236}">
                <a16:creationId xmlns:a16="http://schemas.microsoft.com/office/drawing/2014/main" id="{4A23A6C7-B427-5B3D-412B-44D2774FD5C3}"/>
              </a:ext>
            </a:extLst>
          </p:cNvPr>
          <p:cNvPicPr>
            <a:picLocks noChangeAspect="1"/>
          </p:cNvPicPr>
          <p:nvPr/>
        </p:nvPicPr>
        <p:blipFill>
          <a:blip r:embed="rId2"/>
          <a:stretch>
            <a:fillRect/>
          </a:stretch>
        </p:blipFill>
        <p:spPr>
          <a:xfrm>
            <a:off x="10814825" y="5500222"/>
            <a:ext cx="1377175" cy="1357778"/>
          </a:xfrm>
          <a:prstGeom prst="rect">
            <a:avLst/>
          </a:prstGeom>
        </p:spPr>
      </p:pic>
    </p:spTree>
    <p:extLst>
      <p:ext uri="{BB962C8B-B14F-4D97-AF65-F5344CB8AC3E}">
        <p14:creationId xmlns:p14="http://schemas.microsoft.com/office/powerpoint/2010/main" val="347220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63EBDD-1C33-281F-D4C8-FB18E7C36113}"/>
              </a:ext>
            </a:extLst>
          </p:cNvPr>
          <p:cNvSpPr>
            <a:spLocks noGrp="1"/>
          </p:cNvSpPr>
          <p:nvPr>
            <p:ph type="body" idx="1"/>
          </p:nvPr>
        </p:nvSpPr>
        <p:spPr>
          <a:xfrm>
            <a:off x="489400" y="4008606"/>
            <a:ext cx="11213200" cy="1544277"/>
          </a:xfrm>
        </p:spPr>
        <p:txBody>
          <a:bodyPr/>
          <a:lstStyle/>
          <a:p>
            <a:pPr marL="0" indent="0" defTabSz="1219140">
              <a:spcBef>
                <a:spcPts val="800"/>
              </a:spcBef>
            </a:pPr>
            <a:r>
              <a:rPr lang="en-US" sz="1600" dirty="0">
                <a:solidFill>
                  <a:schemeClr val="tx1"/>
                </a:solidFill>
                <a:cs typeface="Arial"/>
              </a:rPr>
              <a:t>Stratification factors: cisplatin eligibility (eligible/ineligible), PD-L1 expression (high/low), liver metastases (present/absent) </a:t>
            </a:r>
          </a:p>
          <a:p>
            <a:pPr marL="0" indent="0" defTabSz="1219140">
              <a:spcBef>
                <a:spcPts val="800"/>
              </a:spcBef>
            </a:pPr>
            <a:r>
              <a:rPr lang="en-US" sz="1600" dirty="0">
                <a:solidFill>
                  <a:schemeClr val="tx1"/>
                </a:solidFill>
                <a:cs typeface="Arial"/>
              </a:rPr>
              <a:t>Cisplatin eligibility and assignment/dosing of cisplatin vs carboplatin were protocol-defined; patients received 3-week cycles of EV (1.25 mg/kg; IV) on Days 1 and 8 and P (200 mg; IV) on Day 1</a:t>
            </a:r>
          </a:p>
          <a:p>
            <a:pPr marL="0" indent="0" defTabSz="1219140">
              <a:spcBef>
                <a:spcPts val="800"/>
              </a:spcBef>
            </a:pPr>
            <a:r>
              <a:rPr lang="en-US" sz="1600" dirty="0">
                <a:solidFill>
                  <a:schemeClr val="tx1"/>
                </a:solidFill>
                <a:cs typeface="Arial"/>
              </a:rPr>
              <a:t>Statistical plan for analysis: the first planned analysis was performed after approximately 526 PFS (final) and 356 OS events (interim); if OS was positive at interim, the OS interim analysis was considered final</a:t>
            </a:r>
            <a:endParaRPr lang="en-US" dirty="0">
              <a:solidFill>
                <a:schemeClr val="tx1"/>
              </a:solidFill>
            </a:endParaRPr>
          </a:p>
        </p:txBody>
      </p:sp>
      <p:sp>
        <p:nvSpPr>
          <p:cNvPr id="5" name="Text Placeholder 4">
            <a:extLst>
              <a:ext uri="{FF2B5EF4-FFF2-40B4-BE49-F238E27FC236}">
                <a16:creationId xmlns:a16="http://schemas.microsoft.com/office/drawing/2014/main" id="{4D63F1DD-5BE2-7079-755F-FA7AE51D7FED}"/>
              </a:ext>
            </a:extLst>
          </p:cNvPr>
          <p:cNvSpPr>
            <a:spLocks noGrp="1"/>
          </p:cNvSpPr>
          <p:nvPr>
            <p:ph type="body" idx="12"/>
          </p:nvPr>
        </p:nvSpPr>
        <p:spPr/>
        <p:txBody>
          <a:bodyPr/>
          <a:lstStyle/>
          <a:p>
            <a:r>
              <a:rPr lang="en-US" dirty="0"/>
              <a:t>Powles et al.</a:t>
            </a:r>
          </a:p>
        </p:txBody>
      </p:sp>
      <p:sp>
        <p:nvSpPr>
          <p:cNvPr id="6" name="Title 2">
            <a:extLst>
              <a:ext uri="{FF2B5EF4-FFF2-40B4-BE49-F238E27FC236}">
                <a16:creationId xmlns:a16="http://schemas.microsoft.com/office/drawing/2014/main" id="{BA214F77-70F7-7FE8-E17E-C44A3340C1FF}"/>
              </a:ext>
            </a:extLst>
          </p:cNvPr>
          <p:cNvSpPr>
            <a:spLocks noGrp="1"/>
          </p:cNvSpPr>
          <p:nvPr>
            <p:ph type="ctrTitle"/>
          </p:nvPr>
        </p:nvSpPr>
        <p:spPr>
          <a:xfrm>
            <a:off x="366285" y="163758"/>
            <a:ext cx="11211983" cy="575733"/>
          </a:xfrm>
        </p:spPr>
        <p:txBody>
          <a:bodyPr/>
          <a:lstStyle/>
          <a:p>
            <a:r>
              <a:rPr lang="en-US" dirty="0"/>
              <a:t>EV-302/KEYNOTE-A39 (NCT04223856)</a:t>
            </a:r>
          </a:p>
        </p:txBody>
      </p:sp>
      <p:sp>
        <p:nvSpPr>
          <p:cNvPr id="8" name="TextBox 7">
            <a:extLst>
              <a:ext uri="{FF2B5EF4-FFF2-40B4-BE49-F238E27FC236}">
                <a16:creationId xmlns:a16="http://schemas.microsoft.com/office/drawing/2014/main" id="{5CB570BD-2291-16AF-12C0-C162D1234BFB}"/>
              </a:ext>
            </a:extLst>
          </p:cNvPr>
          <p:cNvSpPr txBox="1"/>
          <p:nvPr/>
        </p:nvSpPr>
        <p:spPr>
          <a:xfrm>
            <a:off x="4519576" y="5625747"/>
            <a:ext cx="7672425" cy="738664"/>
          </a:xfrm>
          <a:prstGeom prst="rect">
            <a:avLst/>
          </a:prstGeom>
          <a:noFill/>
        </p:spPr>
        <p:txBody>
          <a:bodyPr wrap="square" lIns="121920" tIns="60960" rIns="121920" bIns="60960" rtlCol="0" anchor="t">
            <a:spAutoFit/>
          </a:bodyPr>
          <a:lstStyle/>
          <a:p>
            <a:r>
              <a:rPr lang="en-US" sz="800" dirty="0"/>
              <a:t>BICR, blinded independent central review; ECOG PS, Eastern Cooperative Oncology Group performance status; GFR, glomerular filtration rate; ORR, overall response rate; PFS, progression-free survival; R, randomization; RECIST, Response Evaluation Criteria in Solid Tumors</a:t>
            </a:r>
          </a:p>
          <a:p>
            <a:r>
              <a:rPr lang="en-US" sz="800" baseline="30000" dirty="0" err="1"/>
              <a:t>a</a:t>
            </a:r>
            <a:r>
              <a:rPr lang="en-US" sz="800" dirty="0" err="1"/>
              <a:t>Measured</a:t>
            </a:r>
            <a:r>
              <a:rPr lang="en-US" sz="800" dirty="0"/>
              <a:t> by the Cockcroft-Gault formula, Modification of Diet in Renal Disease, or 24-hour urine</a:t>
            </a:r>
          </a:p>
          <a:p>
            <a:r>
              <a:rPr lang="en-US" sz="800" baseline="30000" dirty="0" err="1"/>
              <a:t>b</a:t>
            </a:r>
            <a:r>
              <a:rPr lang="en-US" sz="800" dirty="0" err="1"/>
              <a:t>Patients</a:t>
            </a:r>
            <a:r>
              <a:rPr lang="en-US" sz="800" dirty="0"/>
              <a:t> with ECOG PS of 2 were required to also meet the additional criteria: hemoglobin ≥10 g/dL, GFR ≥50mL/min, may not have NYHA class III heart failure</a:t>
            </a:r>
            <a:endParaRPr lang="en-US" sz="800" baseline="30000" dirty="0"/>
          </a:p>
          <a:p>
            <a:r>
              <a:rPr lang="en-US" sz="800" baseline="30000" dirty="0" err="1"/>
              <a:t>c</a:t>
            </a:r>
            <a:r>
              <a:rPr lang="en-US" sz="800" dirty="0" err="1"/>
              <a:t>Maintenance</a:t>
            </a:r>
            <a:r>
              <a:rPr lang="en-US" sz="800" dirty="0"/>
              <a:t> therapy could be used following completion and/or discontinuation of platinum-containing therapy</a:t>
            </a:r>
            <a:endParaRPr lang="en-US" sz="800" strike="sngStrike" baseline="30000" dirty="0"/>
          </a:p>
        </p:txBody>
      </p:sp>
      <p:sp>
        <p:nvSpPr>
          <p:cNvPr id="9" name="TextBox 8">
            <a:extLst>
              <a:ext uri="{FF2B5EF4-FFF2-40B4-BE49-F238E27FC236}">
                <a16:creationId xmlns:a16="http://schemas.microsoft.com/office/drawing/2014/main" id="{9B037D4A-AD7F-CB4B-D017-001ED4302EA3}"/>
              </a:ext>
            </a:extLst>
          </p:cNvPr>
          <p:cNvSpPr txBox="1"/>
          <p:nvPr/>
        </p:nvSpPr>
        <p:spPr>
          <a:xfrm>
            <a:off x="357663" y="5986013"/>
            <a:ext cx="3342055"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 FPI: 7 Apr 2020, LPI: 09 Nov 2022</a:t>
            </a:r>
          </a:p>
        </p:txBody>
      </p:sp>
      <p:sp>
        <p:nvSpPr>
          <p:cNvPr id="28" name="Rectangle: Rounded Corners 27">
            <a:extLst>
              <a:ext uri="{FF2B5EF4-FFF2-40B4-BE49-F238E27FC236}">
                <a16:creationId xmlns:a16="http://schemas.microsoft.com/office/drawing/2014/main" id="{519CDC0D-E808-3A28-C4B0-BE3FFB71EE48}"/>
              </a:ext>
            </a:extLst>
          </p:cNvPr>
          <p:cNvSpPr/>
          <p:nvPr/>
        </p:nvSpPr>
        <p:spPr>
          <a:xfrm>
            <a:off x="565079" y="830479"/>
            <a:ext cx="2106117" cy="3152136"/>
          </a:xfrm>
          <a:prstGeom prst="roundRect">
            <a:avLst>
              <a:gd name="adj" fmla="val 6061"/>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lIns="121920" tIns="60960" rIns="121920" bIns="60960" rtlCol="0" anchor="ctr"/>
          <a:lstStyle/>
          <a:p>
            <a:r>
              <a:rPr lang="en-US" sz="2400" b="1" u="sng" dirty="0">
                <a:solidFill>
                  <a:schemeClr val="tx1"/>
                </a:solidFill>
                <a:latin typeface="Arial Narrow"/>
              </a:rPr>
              <a:t>Patient population</a:t>
            </a:r>
          </a:p>
          <a:p>
            <a:pPr marL="156629" indent="-156629">
              <a:buClr>
                <a:schemeClr val="tx1"/>
              </a:buClr>
              <a:buFont typeface="Arial" panose="020B0604020202020204" pitchFamily="34" charset="0"/>
              <a:buChar char="•"/>
            </a:pPr>
            <a:r>
              <a:rPr lang="en-US" sz="1600" dirty="0">
                <a:solidFill>
                  <a:schemeClr val="tx1"/>
                </a:solidFill>
                <a:latin typeface="Arial Narrow"/>
              </a:rPr>
              <a:t>Previously untreated la/</a:t>
            </a:r>
            <a:r>
              <a:rPr lang="en-US" sz="1600" dirty="0" err="1">
                <a:solidFill>
                  <a:schemeClr val="tx1"/>
                </a:solidFill>
                <a:latin typeface="Arial Narrow"/>
              </a:rPr>
              <a:t>mUC</a:t>
            </a:r>
            <a:endParaRPr lang="en-US" sz="1600" dirty="0">
              <a:solidFill>
                <a:schemeClr val="tx1"/>
              </a:solidFill>
              <a:latin typeface="Arial Narrow"/>
            </a:endParaRPr>
          </a:p>
          <a:p>
            <a:pPr marL="156629" indent="-156629">
              <a:buClr>
                <a:schemeClr val="tx1"/>
              </a:buClr>
              <a:buFont typeface="Arial" panose="020B0604020202020204" pitchFamily="34" charset="0"/>
              <a:buChar char="•"/>
            </a:pPr>
            <a:r>
              <a:rPr lang="en-US" sz="1600" dirty="0">
                <a:solidFill>
                  <a:schemeClr val="tx1"/>
                </a:solidFill>
                <a:latin typeface="Arial Narrow"/>
              </a:rPr>
              <a:t>Eligible for platinum, EV, and P </a:t>
            </a:r>
            <a:endParaRPr lang="en-US" sz="1600" dirty="0">
              <a:solidFill>
                <a:schemeClr val="tx1"/>
              </a:solidFill>
              <a:latin typeface="Arial Narrow" panose="020B0606020202030204" pitchFamily="34" charset="0"/>
            </a:endParaRPr>
          </a:p>
          <a:p>
            <a:pPr marL="156629" indent="-156629">
              <a:buClr>
                <a:schemeClr val="tx1"/>
              </a:buClr>
              <a:buFont typeface="Arial" panose="020B0604020202020204" pitchFamily="34" charset="0"/>
              <a:buChar char="•"/>
            </a:pPr>
            <a:r>
              <a:rPr lang="en-US" sz="1600" dirty="0">
                <a:solidFill>
                  <a:schemeClr val="tx1"/>
                </a:solidFill>
                <a:latin typeface="Arial Narrow"/>
              </a:rPr>
              <a:t>PD-(L)1 inhibitor naive</a:t>
            </a:r>
          </a:p>
          <a:p>
            <a:pPr marL="156629" indent="-156629">
              <a:buClr>
                <a:schemeClr val="tx1"/>
              </a:buClr>
              <a:buFont typeface="Arial" panose="020B0604020202020204" pitchFamily="34" charset="0"/>
              <a:buChar char="•"/>
            </a:pPr>
            <a:r>
              <a:rPr lang="en-US" sz="1600" dirty="0">
                <a:solidFill>
                  <a:schemeClr val="tx1"/>
                </a:solidFill>
                <a:latin typeface="Arial Narrow"/>
              </a:rPr>
              <a:t>GFR </a:t>
            </a:r>
            <a:r>
              <a:rPr lang="en-US" sz="1600">
                <a:solidFill>
                  <a:schemeClr val="tx1"/>
                </a:solidFill>
                <a:latin typeface="Arial Narrow"/>
              </a:rPr>
              <a:t>≥30 mL/min</a:t>
            </a:r>
            <a:r>
              <a:rPr lang="en-US" sz="1600" baseline="30000">
                <a:solidFill>
                  <a:schemeClr val="tx1"/>
                </a:solidFill>
                <a:latin typeface="Arial Narrow"/>
              </a:rPr>
              <a:t>a</a:t>
            </a:r>
            <a:endParaRPr lang="en-US" sz="1600" dirty="0">
              <a:solidFill>
                <a:schemeClr val="tx1"/>
              </a:solidFill>
              <a:latin typeface="Arial Narrow"/>
            </a:endParaRPr>
          </a:p>
          <a:p>
            <a:pPr marL="156629" indent="-156629">
              <a:buClr>
                <a:schemeClr val="tx1"/>
              </a:buClr>
              <a:buFont typeface="Arial" panose="020B0604020202020204" pitchFamily="34" charset="0"/>
              <a:buChar char="•"/>
            </a:pPr>
            <a:r>
              <a:rPr lang="en-US" sz="1600" dirty="0">
                <a:solidFill>
                  <a:schemeClr val="tx1"/>
                </a:solidFill>
                <a:latin typeface="Arial Narrow"/>
              </a:rPr>
              <a:t>ECOG PS ≤2</a:t>
            </a:r>
            <a:r>
              <a:rPr lang="en-US" sz="1600" baseline="30000" dirty="0">
                <a:solidFill>
                  <a:schemeClr val="tx1"/>
                </a:solidFill>
                <a:latin typeface="Arial Narrow"/>
              </a:rPr>
              <a:t>b</a:t>
            </a:r>
            <a:endParaRPr lang="en-US" sz="1600" dirty="0">
              <a:solidFill>
                <a:schemeClr val="tx1"/>
              </a:solidFill>
              <a:latin typeface="Arial Narrow"/>
            </a:endParaRPr>
          </a:p>
        </p:txBody>
      </p:sp>
      <p:sp>
        <p:nvSpPr>
          <p:cNvPr id="31" name="Rectangle: Rounded Corners 30">
            <a:extLst>
              <a:ext uri="{FF2B5EF4-FFF2-40B4-BE49-F238E27FC236}">
                <a16:creationId xmlns:a16="http://schemas.microsoft.com/office/drawing/2014/main" id="{0D029D68-1F42-6D00-8C0B-0C3D149C5F2E}"/>
              </a:ext>
            </a:extLst>
          </p:cNvPr>
          <p:cNvSpPr/>
          <p:nvPr/>
        </p:nvSpPr>
        <p:spPr>
          <a:xfrm>
            <a:off x="4111993" y="906079"/>
            <a:ext cx="2834192" cy="1076149"/>
          </a:xfrm>
          <a:prstGeom prst="roundRect">
            <a:avLst>
              <a:gd name="adj" fmla="val 6061"/>
            </a:avLst>
          </a:prstGeom>
          <a:solidFill>
            <a:srgbClr val="1B3358"/>
          </a:solidFill>
          <a:ln w="12700"/>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b="1" dirty="0">
                <a:latin typeface="Arial Narrow"/>
              </a:rPr>
              <a:t>EV + Pembrolizumab</a:t>
            </a:r>
            <a:endParaRPr lang="en-US" sz="2400" dirty="0"/>
          </a:p>
          <a:p>
            <a:pPr algn="ctr"/>
            <a:r>
              <a:rPr lang="en-US" sz="1400" dirty="0">
                <a:latin typeface="Arial Narrow"/>
              </a:rPr>
              <a:t>No maximum treatment cycles for EV, maximum 35 cycles for P</a:t>
            </a:r>
          </a:p>
        </p:txBody>
      </p:sp>
      <p:sp>
        <p:nvSpPr>
          <p:cNvPr id="32" name="Rectangle: Rounded Corners 31">
            <a:extLst>
              <a:ext uri="{FF2B5EF4-FFF2-40B4-BE49-F238E27FC236}">
                <a16:creationId xmlns:a16="http://schemas.microsoft.com/office/drawing/2014/main" id="{7EB67D5A-BAA6-D764-E91C-DE2F2F9D89F3}"/>
              </a:ext>
            </a:extLst>
          </p:cNvPr>
          <p:cNvSpPr/>
          <p:nvPr/>
        </p:nvSpPr>
        <p:spPr>
          <a:xfrm>
            <a:off x="4105411" y="2829134"/>
            <a:ext cx="2847356" cy="1086172"/>
          </a:xfrm>
          <a:prstGeom prst="roundRect">
            <a:avLst>
              <a:gd name="adj" fmla="val 6061"/>
            </a:avLst>
          </a:prstGeom>
          <a:solidFill>
            <a:srgbClr val="7F7F7F"/>
          </a:solidFill>
          <a:ln w="12700"/>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b="1" dirty="0" err="1">
                <a:latin typeface="Arial Narrow"/>
              </a:rPr>
              <a:t>Chemotherapy</a:t>
            </a:r>
            <a:r>
              <a:rPr lang="en-US" sz="2400" b="1" baseline="30000" dirty="0" err="1">
                <a:latin typeface="Arial Narrow"/>
              </a:rPr>
              <a:t>c</a:t>
            </a:r>
            <a:endParaRPr lang="en-US" sz="2400" b="1" baseline="30000" dirty="0">
              <a:latin typeface="Arial Narrow"/>
            </a:endParaRPr>
          </a:p>
          <a:p>
            <a:pPr algn="ctr"/>
            <a:r>
              <a:rPr lang="en-US" sz="1400" dirty="0">
                <a:solidFill>
                  <a:schemeClr val="bg1"/>
                </a:solidFill>
                <a:latin typeface="Arial Narrow"/>
              </a:rPr>
              <a:t>(Cisplatin or carboplatin + gemcitabine)</a:t>
            </a:r>
          </a:p>
          <a:p>
            <a:pPr algn="ctr"/>
            <a:r>
              <a:rPr lang="en-US" sz="1400" dirty="0">
                <a:latin typeface="Arial Narrow"/>
              </a:rPr>
              <a:t>Maximum 6 cycles</a:t>
            </a:r>
          </a:p>
        </p:txBody>
      </p:sp>
      <p:grpSp>
        <p:nvGrpSpPr>
          <p:cNvPr id="35" name="Group 34">
            <a:extLst>
              <a:ext uri="{FF2B5EF4-FFF2-40B4-BE49-F238E27FC236}">
                <a16:creationId xmlns:a16="http://schemas.microsoft.com/office/drawing/2014/main" id="{8642451F-86D2-00D3-10D6-FD2A9D01F0E5}"/>
              </a:ext>
            </a:extLst>
          </p:cNvPr>
          <p:cNvGrpSpPr/>
          <p:nvPr/>
        </p:nvGrpSpPr>
        <p:grpSpPr>
          <a:xfrm>
            <a:off x="3417946" y="2103557"/>
            <a:ext cx="600893" cy="605979"/>
            <a:chOff x="3117276" y="1549175"/>
            <a:chExt cx="450670" cy="454484"/>
          </a:xfrm>
        </p:grpSpPr>
        <p:sp>
          <p:nvSpPr>
            <p:cNvPr id="33" name="Oval 32">
              <a:extLst>
                <a:ext uri="{FF2B5EF4-FFF2-40B4-BE49-F238E27FC236}">
                  <a16:creationId xmlns:a16="http://schemas.microsoft.com/office/drawing/2014/main" id="{7A859EDE-03AA-58D7-35BD-BAF39BBF7A1E}"/>
                </a:ext>
              </a:extLst>
            </p:cNvPr>
            <p:cNvSpPr/>
            <p:nvPr/>
          </p:nvSpPr>
          <p:spPr>
            <a:xfrm>
              <a:off x="3117276" y="1552989"/>
              <a:ext cx="450670" cy="450670"/>
            </a:xfrm>
            <a:prstGeom prst="ellipse">
              <a:avLst/>
            </a:prstGeom>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CA7163C0-0046-406A-6CA4-51F3FA9AEAA0}"/>
                </a:ext>
              </a:extLst>
            </p:cNvPr>
            <p:cNvSpPr txBox="1"/>
            <p:nvPr/>
          </p:nvSpPr>
          <p:spPr>
            <a:xfrm>
              <a:off x="3141720" y="1549175"/>
              <a:ext cx="401782" cy="392415"/>
            </a:xfrm>
            <a:prstGeom prst="rect">
              <a:avLst/>
            </a:prstGeom>
            <a:noFill/>
          </p:spPr>
          <p:txBody>
            <a:bodyPr wrap="square" rtlCol="0">
              <a:spAutoFit/>
            </a:bodyPr>
            <a:lstStyle/>
            <a:p>
              <a:pPr algn="ctr"/>
              <a:r>
                <a:rPr lang="en-US" sz="1400" b="1">
                  <a:latin typeface="Arial Narrow" panose="020B0606020202030204" pitchFamily="34" charset="0"/>
                </a:rPr>
                <a:t>R</a:t>
              </a:r>
            </a:p>
            <a:p>
              <a:pPr algn="ctr"/>
              <a:r>
                <a:rPr lang="en-US" sz="1400" b="1">
                  <a:latin typeface="Arial Narrow" panose="020B0606020202030204" pitchFamily="34" charset="0"/>
                </a:rPr>
                <a:t>1:1</a:t>
              </a:r>
            </a:p>
          </p:txBody>
        </p:sp>
      </p:grpSp>
      <p:sp>
        <p:nvSpPr>
          <p:cNvPr id="36" name="TextBox 35">
            <a:extLst>
              <a:ext uri="{FF2B5EF4-FFF2-40B4-BE49-F238E27FC236}">
                <a16:creationId xmlns:a16="http://schemas.microsoft.com/office/drawing/2014/main" id="{9490D716-CBE7-1070-87F0-527756456123}"/>
              </a:ext>
            </a:extLst>
          </p:cNvPr>
          <p:cNvSpPr txBox="1"/>
          <p:nvPr/>
        </p:nvSpPr>
        <p:spPr>
          <a:xfrm>
            <a:off x="2686619" y="2011224"/>
            <a:ext cx="683200" cy="338554"/>
          </a:xfrm>
          <a:prstGeom prst="rect">
            <a:avLst/>
          </a:prstGeom>
          <a:noFill/>
        </p:spPr>
        <p:txBody>
          <a:bodyPr wrap="none" rtlCol="0">
            <a:spAutoFit/>
          </a:bodyPr>
          <a:lstStyle/>
          <a:p>
            <a:pPr algn="l"/>
            <a:r>
              <a:rPr lang="en-US" sz="1600" dirty="0">
                <a:latin typeface="Arial Narrow" panose="020B0606020202030204" pitchFamily="34" charset="0"/>
              </a:rPr>
              <a:t>N=886</a:t>
            </a:r>
          </a:p>
        </p:txBody>
      </p:sp>
      <p:cxnSp>
        <p:nvCxnSpPr>
          <p:cNvPr id="38" name="Straight Connector 37">
            <a:extLst>
              <a:ext uri="{FF2B5EF4-FFF2-40B4-BE49-F238E27FC236}">
                <a16:creationId xmlns:a16="http://schemas.microsoft.com/office/drawing/2014/main" id="{75061939-88E6-3F4A-6E36-5618EF872BA8}"/>
              </a:ext>
            </a:extLst>
          </p:cNvPr>
          <p:cNvCxnSpPr>
            <a:cxnSpLocks/>
            <a:stCxn id="28" idx="3"/>
            <a:endCxn id="33" idx="2"/>
          </p:cNvCxnSpPr>
          <p:nvPr/>
        </p:nvCxnSpPr>
        <p:spPr>
          <a:xfrm>
            <a:off x="2671196" y="2406547"/>
            <a:ext cx="746749" cy="25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B545C8D-635E-2FD6-0364-AD62B71129E5}"/>
              </a:ext>
            </a:extLst>
          </p:cNvPr>
          <p:cNvCxnSpPr>
            <a:cxnSpLocks/>
            <a:stCxn id="34" idx="0"/>
            <a:endCxn id="31" idx="1"/>
          </p:cNvCxnSpPr>
          <p:nvPr/>
        </p:nvCxnSpPr>
        <p:spPr>
          <a:xfrm rot="5400000" flipH="1" flipV="1">
            <a:off x="3585492" y="1577056"/>
            <a:ext cx="659403" cy="39360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F4BAF359-0BE7-3F21-D043-7E1C91414AB0}"/>
              </a:ext>
            </a:extLst>
          </p:cNvPr>
          <p:cNvCxnSpPr>
            <a:cxnSpLocks/>
            <a:stCxn id="33" idx="4"/>
            <a:endCxn id="32" idx="1"/>
          </p:cNvCxnSpPr>
          <p:nvPr/>
        </p:nvCxnSpPr>
        <p:spPr>
          <a:xfrm rot="16200000" flipH="1">
            <a:off x="3580561" y="2847368"/>
            <a:ext cx="662684" cy="3870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4987BCD-737B-3476-12D4-2B72455CD241}"/>
              </a:ext>
            </a:extLst>
          </p:cNvPr>
          <p:cNvSpPr/>
          <p:nvPr/>
        </p:nvSpPr>
        <p:spPr>
          <a:xfrm>
            <a:off x="7507646" y="795280"/>
            <a:ext cx="4026316" cy="3170553"/>
          </a:xfrm>
          <a:prstGeom prst="roundRect">
            <a:avLst>
              <a:gd name="adj" fmla="val 2155"/>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defTabSz="1219140">
              <a:spcBef>
                <a:spcPts val="800"/>
              </a:spcBef>
            </a:pPr>
            <a:r>
              <a:rPr lang="en-US" sz="2400" b="1" u="sng" dirty="0">
                <a:solidFill>
                  <a:schemeClr val="tx1"/>
                </a:solidFill>
                <a:latin typeface="Arial Narrow" panose="020B0606020202030204" pitchFamily="34" charset="0"/>
                <a:cs typeface="Arial"/>
              </a:rPr>
              <a:t>Dual primary endpoints: </a:t>
            </a:r>
          </a:p>
          <a:p>
            <a:pPr marL="230712" indent="-228594" defTabSz="1219140">
              <a:spcBef>
                <a:spcPts val="800"/>
              </a:spcBef>
              <a:buClr>
                <a:schemeClr val="tx1"/>
              </a:buClr>
              <a:buFont typeface="Arial" panose="020B0604020202020204" pitchFamily="34" charset="0"/>
              <a:buChar char="•"/>
            </a:pPr>
            <a:r>
              <a:rPr lang="en-US" sz="1600" b="1" dirty="0">
                <a:solidFill>
                  <a:schemeClr val="tx1"/>
                </a:solidFill>
                <a:latin typeface="Arial Narrow" panose="020B0606020202030204" pitchFamily="34" charset="0"/>
                <a:cs typeface="Arial"/>
              </a:rPr>
              <a:t>PFS</a:t>
            </a:r>
            <a:r>
              <a:rPr lang="en-US" sz="1600" dirty="0">
                <a:solidFill>
                  <a:schemeClr val="tx1"/>
                </a:solidFill>
                <a:latin typeface="Arial Narrow" panose="020B0606020202030204" pitchFamily="34" charset="0"/>
                <a:cs typeface="Arial"/>
              </a:rPr>
              <a:t> </a:t>
            </a:r>
            <a:r>
              <a:rPr lang="en-US" sz="1600" b="1" dirty="0">
                <a:solidFill>
                  <a:schemeClr val="tx1"/>
                </a:solidFill>
                <a:latin typeface="Arial Narrow" panose="020B0606020202030204" pitchFamily="34" charset="0"/>
                <a:cs typeface="Arial"/>
              </a:rPr>
              <a:t>by BICR</a:t>
            </a:r>
          </a:p>
          <a:p>
            <a:pPr marL="230712" indent="-228594" defTabSz="1219140">
              <a:spcBef>
                <a:spcPts val="800"/>
              </a:spcBef>
              <a:buClr>
                <a:schemeClr val="tx1"/>
              </a:buClr>
              <a:buFont typeface="Arial" panose="020B0604020202020204" pitchFamily="34" charset="0"/>
              <a:buChar char="•"/>
            </a:pPr>
            <a:r>
              <a:rPr lang="en-US" sz="1600" b="1" dirty="0">
                <a:solidFill>
                  <a:schemeClr val="tx1"/>
                </a:solidFill>
                <a:latin typeface="Arial Narrow" panose="020B0606020202030204" pitchFamily="34" charset="0"/>
                <a:cs typeface="Arial"/>
              </a:rPr>
              <a:t>OS</a:t>
            </a:r>
            <a:r>
              <a:rPr lang="en-US" sz="1600" dirty="0">
                <a:solidFill>
                  <a:schemeClr val="tx1"/>
                </a:solidFill>
                <a:latin typeface="Arial Narrow" panose="020B0606020202030204" pitchFamily="34" charset="0"/>
                <a:cs typeface="Arial"/>
              </a:rPr>
              <a:t> </a:t>
            </a:r>
          </a:p>
          <a:p>
            <a:pPr defTabSz="1219140">
              <a:spcBef>
                <a:spcPts val="800"/>
              </a:spcBef>
            </a:pPr>
            <a:r>
              <a:rPr lang="en-US" sz="2400" b="1" u="sng" dirty="0">
                <a:solidFill>
                  <a:schemeClr val="tx1"/>
                </a:solidFill>
                <a:latin typeface="Arial Narrow" panose="020B0606020202030204" pitchFamily="34" charset="0"/>
                <a:cs typeface="Arial"/>
              </a:rPr>
              <a:t>Select secondary endpoints</a:t>
            </a:r>
            <a:r>
              <a:rPr lang="en-US" sz="2400" u="sng" dirty="0">
                <a:solidFill>
                  <a:schemeClr val="tx1"/>
                </a:solidFill>
                <a:latin typeface="Arial Narrow" panose="020B0606020202030204" pitchFamily="34" charset="0"/>
                <a:cs typeface="Arial"/>
              </a:rPr>
              <a:t>: </a:t>
            </a:r>
          </a:p>
          <a:p>
            <a:pPr marL="230712" indent="-228594" defTabSz="1219140">
              <a:spcBef>
                <a:spcPts val="800"/>
              </a:spcBef>
              <a:buFont typeface="Arial" panose="020B0604020202020204" pitchFamily="34" charset="0"/>
              <a:buChar char="•"/>
            </a:pPr>
            <a:r>
              <a:rPr lang="en-US" sz="1600" dirty="0">
                <a:solidFill>
                  <a:schemeClr val="tx1"/>
                </a:solidFill>
                <a:latin typeface="Arial Narrow" panose="020B0606020202030204" pitchFamily="34" charset="0"/>
                <a:cs typeface="Arial"/>
              </a:rPr>
              <a:t>ORR per RECIST v1.1 by BICR and investigator assessment</a:t>
            </a:r>
          </a:p>
          <a:p>
            <a:pPr marL="230712" indent="-228594" defTabSz="1219140">
              <a:spcBef>
                <a:spcPts val="800"/>
              </a:spcBef>
              <a:buFont typeface="Arial" panose="020B0604020202020204" pitchFamily="34" charset="0"/>
              <a:buChar char="•"/>
            </a:pPr>
            <a:r>
              <a:rPr lang="en-US" sz="1600" dirty="0">
                <a:solidFill>
                  <a:schemeClr val="tx1"/>
                </a:solidFill>
                <a:latin typeface="Arial Narrow" panose="020B0606020202030204" pitchFamily="34" charset="0"/>
                <a:cs typeface="Arial"/>
              </a:rPr>
              <a:t>Safety</a:t>
            </a:r>
          </a:p>
        </p:txBody>
      </p:sp>
      <p:sp>
        <p:nvSpPr>
          <p:cNvPr id="63" name="Rectangle 62">
            <a:extLst>
              <a:ext uri="{FF2B5EF4-FFF2-40B4-BE49-F238E27FC236}">
                <a16:creationId xmlns:a16="http://schemas.microsoft.com/office/drawing/2014/main" id="{F2010AB8-DBA1-894E-4F9B-D1B0A38C4BA1}"/>
              </a:ext>
            </a:extLst>
          </p:cNvPr>
          <p:cNvSpPr/>
          <p:nvPr/>
        </p:nvSpPr>
        <p:spPr>
          <a:xfrm>
            <a:off x="4075505" y="2014312"/>
            <a:ext cx="2960548" cy="760545"/>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Narrow" panose="020B0606020202030204" pitchFamily="34" charset="0"/>
              </a:rPr>
              <a:t>Treatment until disease progression per BICR, clinical progression, unacceptable toxicity, or completion of maximum cycles</a:t>
            </a:r>
          </a:p>
        </p:txBody>
      </p:sp>
    </p:spTree>
    <p:extLst>
      <p:ext uri="{BB962C8B-B14F-4D97-AF65-F5344CB8AC3E}">
        <p14:creationId xmlns:p14="http://schemas.microsoft.com/office/powerpoint/2010/main" val="1586166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aph of a graph&#10;&#10;Description automatically generated with medium confidence">
            <a:extLst>
              <a:ext uri="{FF2B5EF4-FFF2-40B4-BE49-F238E27FC236}">
                <a16:creationId xmlns:a16="http://schemas.microsoft.com/office/drawing/2014/main" id="{DD63B849-205D-AE84-678E-DAED2D69903B}"/>
              </a:ext>
            </a:extLst>
          </p:cNvPr>
          <p:cNvPicPr>
            <a:picLocks noChangeAspect="1"/>
          </p:cNvPicPr>
          <p:nvPr/>
        </p:nvPicPr>
        <p:blipFill>
          <a:blip r:embed="rId2"/>
          <a:stretch>
            <a:fillRect/>
          </a:stretch>
        </p:blipFill>
        <p:spPr>
          <a:xfrm>
            <a:off x="560337" y="1251330"/>
            <a:ext cx="9517908" cy="4559817"/>
          </a:xfrm>
          <a:prstGeom prst="rect">
            <a:avLst/>
          </a:prstGeom>
        </p:spPr>
      </p:pic>
      <p:sp>
        <p:nvSpPr>
          <p:cNvPr id="5" name="Text Placeholder 4">
            <a:extLst>
              <a:ext uri="{FF2B5EF4-FFF2-40B4-BE49-F238E27FC236}">
                <a16:creationId xmlns:a16="http://schemas.microsoft.com/office/drawing/2014/main" id="{C0219D13-AF6A-DA64-27A3-99F6D14BD195}"/>
              </a:ext>
            </a:extLst>
          </p:cNvPr>
          <p:cNvSpPr>
            <a:spLocks noGrp="1"/>
          </p:cNvSpPr>
          <p:nvPr>
            <p:ph type="body" idx="12"/>
          </p:nvPr>
        </p:nvSpPr>
        <p:spPr/>
        <p:txBody>
          <a:bodyPr/>
          <a:lstStyle/>
          <a:p>
            <a:r>
              <a:rPr lang="en-US"/>
              <a:t>Powles et al.</a:t>
            </a:r>
          </a:p>
        </p:txBody>
      </p:sp>
      <p:sp>
        <p:nvSpPr>
          <p:cNvPr id="6" name="Title 2">
            <a:extLst>
              <a:ext uri="{FF2B5EF4-FFF2-40B4-BE49-F238E27FC236}">
                <a16:creationId xmlns:a16="http://schemas.microsoft.com/office/drawing/2014/main" id="{0D21F89E-6DAA-118A-7F50-07EACDDE15B5}"/>
              </a:ext>
            </a:extLst>
          </p:cNvPr>
          <p:cNvSpPr>
            <a:spLocks noGrp="1"/>
          </p:cNvSpPr>
          <p:nvPr>
            <p:ph type="ctrTitle"/>
          </p:nvPr>
        </p:nvSpPr>
        <p:spPr>
          <a:xfrm>
            <a:off x="372909" y="191010"/>
            <a:ext cx="11211983" cy="575733"/>
          </a:xfrm>
        </p:spPr>
        <p:txBody>
          <a:bodyPr/>
          <a:lstStyle/>
          <a:p>
            <a:r>
              <a:rPr lang="en-US"/>
              <a:t>Progression-Free Survival per BICR</a:t>
            </a:r>
          </a:p>
        </p:txBody>
      </p:sp>
      <p:sp>
        <p:nvSpPr>
          <p:cNvPr id="7" name="Subtitle 1">
            <a:extLst>
              <a:ext uri="{FF2B5EF4-FFF2-40B4-BE49-F238E27FC236}">
                <a16:creationId xmlns:a16="http://schemas.microsoft.com/office/drawing/2014/main" id="{034916EA-1065-FD7A-243C-3B3AF69B468E}"/>
              </a:ext>
            </a:extLst>
          </p:cNvPr>
          <p:cNvSpPr>
            <a:spLocks noGrp="1"/>
          </p:cNvSpPr>
          <p:nvPr>
            <p:ph type="subTitle" idx="2"/>
          </p:nvPr>
        </p:nvSpPr>
        <p:spPr>
          <a:xfrm>
            <a:off x="503006" y="620687"/>
            <a:ext cx="11081885" cy="601133"/>
          </a:xfrm>
        </p:spPr>
        <p:txBody>
          <a:bodyPr/>
          <a:lstStyle/>
          <a:p>
            <a:r>
              <a:rPr lang="en-US"/>
              <a:t>Risk of progression or death was reduced by 55% in patients who received EV+P </a:t>
            </a:r>
          </a:p>
          <a:p>
            <a:endParaRPr lang="en-US"/>
          </a:p>
        </p:txBody>
      </p:sp>
      <p:sp>
        <p:nvSpPr>
          <p:cNvPr id="11" name="TextBox 10">
            <a:extLst>
              <a:ext uri="{FF2B5EF4-FFF2-40B4-BE49-F238E27FC236}">
                <a16:creationId xmlns:a16="http://schemas.microsoft.com/office/drawing/2014/main" id="{D024A485-33FE-4A94-E44D-8BCC63DB8804}"/>
              </a:ext>
            </a:extLst>
          </p:cNvPr>
          <p:cNvSpPr txBox="1"/>
          <p:nvPr/>
        </p:nvSpPr>
        <p:spPr>
          <a:xfrm>
            <a:off x="5766177" y="5915874"/>
            <a:ext cx="6086689" cy="461665"/>
          </a:xfrm>
          <a:prstGeom prst="rect">
            <a:avLst/>
          </a:prstGeom>
          <a:noFill/>
        </p:spPr>
        <p:txBody>
          <a:bodyPr wrap="square">
            <a:spAutoFit/>
          </a:bodyPr>
          <a:lstStyle/>
          <a:p>
            <a:r>
              <a:rPr lang="en-US" sz="800" dirty="0"/>
              <a:t>PFS at 12 and 18 months as estimated using Kaplan-Meier method</a:t>
            </a:r>
          </a:p>
          <a:p>
            <a:r>
              <a:rPr lang="en-US" sz="800" dirty="0"/>
              <a:t>HR, hazard ratio; </a:t>
            </a:r>
            <a:r>
              <a:rPr lang="en-US" sz="800" dirty="0" err="1"/>
              <a:t>mPFS</a:t>
            </a:r>
            <a:r>
              <a:rPr lang="en-US" sz="800" dirty="0"/>
              <a:t>, median progression-free survival</a:t>
            </a:r>
          </a:p>
          <a:p>
            <a:r>
              <a:rPr lang="en-US" sz="800" baseline="30000" dirty="0" err="1"/>
              <a:t>a</a:t>
            </a:r>
            <a:r>
              <a:rPr lang="en-US" sz="800" dirty="0" err="1"/>
              <a:t>Calculated</a:t>
            </a:r>
            <a:r>
              <a:rPr lang="en-US" sz="800" dirty="0"/>
              <a:t> using stratified Cox proportional hazards model; a hazard ratio &lt;1 favors the EV+P arm</a:t>
            </a:r>
          </a:p>
        </p:txBody>
      </p:sp>
      <p:sp>
        <p:nvSpPr>
          <p:cNvPr id="15" name="TextBox 14">
            <a:extLst>
              <a:ext uri="{FF2B5EF4-FFF2-40B4-BE49-F238E27FC236}">
                <a16:creationId xmlns:a16="http://schemas.microsoft.com/office/drawing/2014/main" id="{4D4D0B4F-E349-D6C1-4903-74A69A578551}"/>
              </a:ext>
            </a:extLst>
          </p:cNvPr>
          <p:cNvSpPr txBox="1"/>
          <p:nvPr/>
        </p:nvSpPr>
        <p:spPr>
          <a:xfrm>
            <a:off x="372909" y="5926997"/>
            <a:ext cx="2463684" cy="256545"/>
          </a:xfrm>
          <a:prstGeom prst="rect">
            <a:avLst/>
          </a:prstGeom>
          <a:noFill/>
        </p:spPr>
        <p:txBody>
          <a:bodyPr wrap="square" rtlCol="0">
            <a:spAutoFit/>
          </a:bodyPr>
          <a:lstStyle/>
          <a:p>
            <a:pPr algn="l"/>
            <a:r>
              <a:rPr lang="en-US" sz="1067">
                <a:latin typeface="Arial Narrow" panose="020B0606020202030204" pitchFamily="34" charset="0"/>
              </a:rPr>
              <a:t>Data cutoff: 08 Aug 2023</a:t>
            </a:r>
            <a:endParaRPr lang="en-US" sz="1067">
              <a:highlight>
                <a:srgbClr val="FFFF00"/>
              </a:highlight>
              <a:latin typeface="Arial Narrow" panose="020B0606020202030204" pitchFamily="34" charset="0"/>
            </a:endParaRPr>
          </a:p>
        </p:txBody>
      </p:sp>
      <p:graphicFrame>
        <p:nvGraphicFramePr>
          <p:cNvPr id="8" name="Table 15">
            <a:extLst>
              <a:ext uri="{FF2B5EF4-FFF2-40B4-BE49-F238E27FC236}">
                <a16:creationId xmlns:a16="http://schemas.microsoft.com/office/drawing/2014/main" id="{F4F80F4E-4C10-8D0E-3E97-F6B5FE600185}"/>
              </a:ext>
            </a:extLst>
          </p:cNvPr>
          <p:cNvGraphicFramePr>
            <a:graphicFrameLocks noGrp="1"/>
          </p:cNvGraphicFramePr>
          <p:nvPr/>
        </p:nvGraphicFramePr>
        <p:xfrm>
          <a:off x="5297470" y="1321655"/>
          <a:ext cx="6733166" cy="1153160"/>
        </p:xfrm>
        <a:graphic>
          <a:graphicData uri="http://schemas.openxmlformats.org/drawingml/2006/table">
            <a:tbl>
              <a:tblPr firstRow="1">
                <a:tableStyleId>{5C22544A-7EE6-4342-B048-85BDC9FD1C3A}</a:tableStyleId>
              </a:tblPr>
              <a:tblGrid>
                <a:gridCol w="1233779">
                  <a:extLst>
                    <a:ext uri="{9D8B030D-6E8A-4147-A177-3AD203B41FA5}">
                      <a16:colId xmlns:a16="http://schemas.microsoft.com/office/drawing/2014/main" val="1620595448"/>
                    </a:ext>
                  </a:extLst>
                </a:gridCol>
                <a:gridCol w="529940">
                  <a:extLst>
                    <a:ext uri="{9D8B030D-6E8A-4147-A177-3AD203B41FA5}">
                      <a16:colId xmlns:a16="http://schemas.microsoft.com/office/drawing/2014/main" val="1640937718"/>
                    </a:ext>
                  </a:extLst>
                </a:gridCol>
                <a:gridCol w="1059883">
                  <a:extLst>
                    <a:ext uri="{9D8B030D-6E8A-4147-A177-3AD203B41FA5}">
                      <a16:colId xmlns:a16="http://schemas.microsoft.com/office/drawing/2014/main" val="3814257456"/>
                    </a:ext>
                  </a:extLst>
                </a:gridCol>
                <a:gridCol w="1059883">
                  <a:extLst>
                    <a:ext uri="{9D8B030D-6E8A-4147-A177-3AD203B41FA5}">
                      <a16:colId xmlns:a16="http://schemas.microsoft.com/office/drawing/2014/main" val="2442361270"/>
                    </a:ext>
                  </a:extLst>
                </a:gridCol>
                <a:gridCol w="999013">
                  <a:extLst>
                    <a:ext uri="{9D8B030D-6E8A-4147-A177-3AD203B41FA5}">
                      <a16:colId xmlns:a16="http://schemas.microsoft.com/office/drawing/2014/main" val="3801252573"/>
                    </a:ext>
                  </a:extLst>
                </a:gridCol>
                <a:gridCol w="1850668">
                  <a:extLst>
                    <a:ext uri="{9D8B030D-6E8A-4147-A177-3AD203B41FA5}">
                      <a16:colId xmlns:a16="http://schemas.microsoft.com/office/drawing/2014/main" val="1193574235"/>
                    </a:ext>
                  </a:extLst>
                </a:gridCol>
              </a:tblGrid>
              <a:tr h="447040">
                <a:tc>
                  <a:txBody>
                    <a:bodyPr/>
                    <a:lstStyle/>
                    <a:p>
                      <a:endParaRPr lang="en-US" sz="1500">
                        <a:latin typeface="Arial Narrow" panose="020B0606020202030204" pitchFamily="34" charset="0"/>
                      </a:endParaRPr>
                    </a:p>
                  </a:txBody>
                  <a:tcPr marL="60960" marR="60960" marT="0" marB="0"/>
                </a:tc>
                <a:tc>
                  <a:txBody>
                    <a:bodyPr/>
                    <a:lstStyle/>
                    <a:p>
                      <a:pPr algn="ctr"/>
                      <a:r>
                        <a:rPr lang="en-US" sz="1500" b="1">
                          <a:latin typeface="Arial Narrow"/>
                        </a:rPr>
                        <a:t>N</a:t>
                      </a:r>
                    </a:p>
                  </a:txBody>
                  <a:tcPr marL="60960" marR="60960" marT="0" marB="0" anchor="b"/>
                </a:tc>
                <a:tc>
                  <a:txBody>
                    <a:bodyPr/>
                    <a:lstStyle/>
                    <a:p>
                      <a:pPr algn="ctr"/>
                      <a:r>
                        <a:rPr lang="en-US" sz="1500" b="1">
                          <a:latin typeface="Arial Narrow"/>
                        </a:rPr>
                        <a:t>Events (%)</a:t>
                      </a:r>
                    </a:p>
                  </a:txBody>
                  <a:tcPr marL="60960" marR="60960" marT="0" marB="0" anchor="b">
                    <a:solidFill>
                      <a:srgbClr val="1B3358"/>
                    </a:solidFill>
                  </a:tcPr>
                </a:tc>
                <a:tc>
                  <a:txBody>
                    <a:bodyPr/>
                    <a:lstStyle/>
                    <a:p>
                      <a:pPr algn="ctr"/>
                      <a:r>
                        <a:rPr lang="en-US" sz="1500" b="1" err="1">
                          <a:latin typeface="Arial Narrow"/>
                        </a:rPr>
                        <a:t>HR</a:t>
                      </a:r>
                      <a:r>
                        <a:rPr lang="en-US" sz="1500" b="1" baseline="30000" err="1">
                          <a:latin typeface="Arial Narrow"/>
                        </a:rPr>
                        <a:t>a</a:t>
                      </a:r>
                      <a:endParaRPr lang="en-US" sz="1500" b="1" baseline="0">
                        <a:latin typeface="Arial Narrow"/>
                      </a:endParaRPr>
                    </a:p>
                    <a:p>
                      <a:pPr algn="ctr"/>
                      <a:r>
                        <a:rPr lang="en-US" sz="1500" b="1">
                          <a:latin typeface="Arial Narrow"/>
                        </a:rPr>
                        <a:t>(95% CI)</a:t>
                      </a:r>
                    </a:p>
                  </a:txBody>
                  <a:tcPr marL="60960" marR="60960" marT="0" marB="0" anchor="b">
                    <a:solidFill>
                      <a:srgbClr val="3D9DA0"/>
                    </a:solidFill>
                  </a:tcPr>
                </a:tc>
                <a:tc>
                  <a:txBody>
                    <a:bodyPr/>
                    <a:lstStyle/>
                    <a:p>
                      <a:pPr algn="ctr"/>
                      <a:r>
                        <a:rPr lang="en-US" sz="1500" b="1">
                          <a:latin typeface="Arial Narrow"/>
                        </a:rPr>
                        <a:t>2-sided</a:t>
                      </a:r>
                    </a:p>
                    <a:p>
                      <a:pPr algn="ctr"/>
                      <a:r>
                        <a:rPr lang="en-US" sz="1500" b="1">
                          <a:latin typeface="Arial Narrow"/>
                        </a:rPr>
                        <a:t>P value</a:t>
                      </a:r>
                    </a:p>
                  </a:txBody>
                  <a:tcPr marL="60960" marR="60960" marT="0" marB="0" anchor="b"/>
                </a:tc>
                <a:tc>
                  <a:txBody>
                    <a:bodyPr/>
                    <a:lstStyle/>
                    <a:p>
                      <a:pPr algn="ctr"/>
                      <a:r>
                        <a:rPr lang="en-US" sz="1500" b="1">
                          <a:latin typeface="Arial Narrow"/>
                        </a:rPr>
                        <a:t>mPFS (95% CI), months</a:t>
                      </a:r>
                    </a:p>
                  </a:txBody>
                  <a:tcPr marL="60960" marR="60960" marT="0" marB="0" anchor="b"/>
                </a:tc>
                <a:extLst>
                  <a:ext uri="{0D108BD9-81ED-4DB2-BD59-A6C34878D82A}">
                    <a16:rowId xmlns:a16="http://schemas.microsoft.com/office/drawing/2014/main" val="1826252621"/>
                  </a:ext>
                </a:extLst>
              </a:tr>
              <a:tr h="345440">
                <a:tc>
                  <a:txBody>
                    <a:bodyPr/>
                    <a:lstStyle/>
                    <a:p>
                      <a:r>
                        <a:rPr lang="en-US" sz="1500" b="1">
                          <a:solidFill>
                            <a:srgbClr val="1B3358"/>
                          </a:solidFill>
                          <a:latin typeface="Arial Narrow"/>
                        </a:rPr>
                        <a:t>EV+P</a:t>
                      </a:r>
                    </a:p>
                  </a:txBody>
                  <a:tcPr marL="60960" marR="60960" marT="0" marB="0" anchor="ctr"/>
                </a:tc>
                <a:tc>
                  <a:txBody>
                    <a:bodyPr/>
                    <a:lstStyle/>
                    <a:p>
                      <a:pPr algn="ctr"/>
                      <a:r>
                        <a:rPr lang="en-US" sz="1500" b="1">
                          <a:solidFill>
                            <a:srgbClr val="1B3358"/>
                          </a:solidFill>
                          <a:latin typeface="Arial Narrow"/>
                        </a:rPr>
                        <a:t>442</a:t>
                      </a:r>
                    </a:p>
                  </a:txBody>
                  <a:tcPr marL="60960" marR="6096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ea typeface="Times New Roman" panose="02020603050405020304" pitchFamily="18" charset="0"/>
                          <a:cs typeface="Times New Roman"/>
                        </a:rPr>
                        <a:t>223 (50.5)</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a:rPr>
                        <a:t>0.45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(0.38-0.54)</a:t>
                      </a:r>
                      <a:endParaRPr lang="en-US" sz="1500" b="1" strike="noStrike" dirty="0">
                        <a:solidFill>
                          <a:srgbClr val="1B3358"/>
                        </a:solidFill>
                        <a:effectLst/>
                        <a:latin typeface="Arial Narrow" panose="020B0606020202030204" pitchFamily="34" charset="0"/>
                        <a:ea typeface="Times New Roman" panose="02020603050405020304" pitchFamily="18" charset="0"/>
                        <a:cs typeface="Times New Roman"/>
                      </a:endParaRPr>
                    </a:p>
                  </a:txBody>
                  <a:tcPr marL="60960" marR="6096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a:rPr>
                        <a:t>&lt;0.00001</a:t>
                      </a:r>
                      <a:endParaRPr lang="en-US" sz="1500" b="1" strike="noStrike">
                        <a:solidFill>
                          <a:srgbClr val="1B3358"/>
                        </a:solidFill>
                        <a:effectLst/>
                        <a:latin typeface="Arial Narrow"/>
                        <a:ea typeface="Times New Roman" panose="02020603050405020304" pitchFamily="18" charset="0"/>
                        <a:cs typeface="Times New Roman"/>
                      </a:endParaRPr>
                    </a:p>
                  </a:txBody>
                  <a:tcPr marL="60960" marR="6096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ea typeface="Times New Roman" panose="02020603050405020304" pitchFamily="18" charset="0"/>
                          <a:cs typeface="Times New Roman"/>
                        </a:rPr>
                        <a:t>12.5 (10.4-16.6)</a:t>
                      </a:r>
                      <a:endParaRPr lang="en-US" sz="1500" b="1">
                        <a:solidFill>
                          <a:srgbClr val="1B3358"/>
                        </a:solidFill>
                        <a:latin typeface="Arial Narrow" panose="020B0606020202030204" pitchFamily="34" charset="0"/>
                        <a:ea typeface="Times New Roman" panose="02020603050405020304" pitchFamily="18" charset="0"/>
                        <a:cs typeface="Times New Roman"/>
                      </a:endParaRPr>
                    </a:p>
                  </a:txBody>
                  <a:tcPr marL="60960" marR="60960" marT="0" marB="0" anchor="ctr"/>
                </a:tc>
                <a:extLst>
                  <a:ext uri="{0D108BD9-81ED-4DB2-BD59-A6C34878D82A}">
                    <a16:rowId xmlns:a16="http://schemas.microsoft.com/office/drawing/2014/main" val="809473256"/>
                  </a:ext>
                </a:extLst>
              </a:tr>
              <a:tr h="345440">
                <a:tc>
                  <a:txBody>
                    <a:bodyPr/>
                    <a:lstStyle/>
                    <a:p>
                      <a:r>
                        <a:rPr lang="en-US" sz="1500" b="1">
                          <a:solidFill>
                            <a:srgbClr val="7F7F7F"/>
                          </a:solidFill>
                          <a:latin typeface="Arial Narrow" panose="020B0606020202030204" pitchFamily="34" charset="0"/>
                        </a:rPr>
                        <a:t>Chemotherapy</a:t>
                      </a:r>
                      <a:endParaRPr lang="en-US" sz="1500"/>
                    </a:p>
                  </a:txBody>
                  <a:tcPr marL="60960" marR="60960" marT="60960" marB="60960" anchor="ctr"/>
                </a:tc>
                <a:tc>
                  <a:txBody>
                    <a:bodyPr/>
                    <a:lstStyle/>
                    <a:p>
                      <a:pPr algn="ctr"/>
                      <a:r>
                        <a:rPr lang="en-US" sz="1500" b="1">
                          <a:solidFill>
                            <a:srgbClr val="7F7F7F"/>
                          </a:solidFill>
                          <a:latin typeface="Arial Narrow"/>
                        </a:rPr>
                        <a:t>444</a:t>
                      </a:r>
                      <a:endParaRPr lang="en-US" sz="1500"/>
                    </a:p>
                  </a:txBody>
                  <a:tcPr marL="60960" marR="60960" marT="60960" marB="609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a:solidFill>
                            <a:srgbClr val="7F7F7F"/>
                          </a:solidFill>
                          <a:latin typeface="Arial Narrow"/>
                        </a:rPr>
                        <a:t>307 (69.1)</a:t>
                      </a:r>
                      <a:endParaRPr lang="en-US" sz="1500"/>
                    </a:p>
                  </a:txBody>
                  <a:tcPr marL="60960" marR="60960" marT="0" marB="0"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7F7F7F"/>
                          </a:solidFill>
                          <a:effectLst/>
                          <a:latin typeface="Arial Narrow"/>
                          <a:ea typeface="Times New Roman" panose="02020603050405020304" pitchFamily="18" charset="0"/>
                          <a:cs typeface="Times New Roman"/>
                        </a:rPr>
                        <a:t>6.3 (6.2-6.5)</a:t>
                      </a:r>
                    </a:p>
                  </a:txBody>
                  <a:tcPr marL="60960" marR="60960" marT="0" marB="0" anchor="ctr"/>
                </a:tc>
                <a:extLst>
                  <a:ext uri="{0D108BD9-81ED-4DB2-BD59-A6C34878D82A}">
                    <a16:rowId xmlns:a16="http://schemas.microsoft.com/office/drawing/2014/main" val="541001628"/>
                  </a:ext>
                </a:extLst>
              </a:tr>
            </a:tbl>
          </a:graphicData>
        </a:graphic>
      </p:graphicFrame>
      <p:grpSp>
        <p:nvGrpSpPr>
          <p:cNvPr id="16" name="Group 15">
            <a:extLst>
              <a:ext uri="{FF2B5EF4-FFF2-40B4-BE49-F238E27FC236}">
                <a16:creationId xmlns:a16="http://schemas.microsoft.com/office/drawing/2014/main" id="{B603D70E-6197-431E-3A72-325D79191B65}"/>
              </a:ext>
            </a:extLst>
          </p:cNvPr>
          <p:cNvGrpSpPr/>
          <p:nvPr/>
        </p:nvGrpSpPr>
        <p:grpSpPr>
          <a:xfrm>
            <a:off x="3817150" y="2512810"/>
            <a:ext cx="2956625" cy="2135391"/>
            <a:chOff x="2862862" y="1884607"/>
            <a:chExt cx="2217469" cy="1601543"/>
          </a:xfrm>
        </p:grpSpPr>
        <p:cxnSp>
          <p:nvCxnSpPr>
            <p:cNvPr id="18" name="Straight Connector 17">
              <a:extLst>
                <a:ext uri="{FF2B5EF4-FFF2-40B4-BE49-F238E27FC236}">
                  <a16:creationId xmlns:a16="http://schemas.microsoft.com/office/drawing/2014/main" id="{E3825E93-F206-16A8-C141-5C9454CCF86D}"/>
                </a:ext>
              </a:extLst>
            </p:cNvPr>
            <p:cNvCxnSpPr>
              <a:cxnSpLocks/>
            </p:cNvCxnSpPr>
            <p:nvPr/>
          </p:nvCxnSpPr>
          <p:spPr>
            <a:xfrm>
              <a:off x="3416300" y="2203450"/>
              <a:ext cx="0" cy="128270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3AB848-91EC-6969-6587-A4356F309D41}"/>
                </a:ext>
              </a:extLst>
            </p:cNvPr>
            <p:cNvCxnSpPr>
              <a:cxnSpLocks/>
            </p:cNvCxnSpPr>
            <p:nvPr/>
          </p:nvCxnSpPr>
          <p:spPr>
            <a:xfrm>
              <a:off x="4532730" y="2378562"/>
              <a:ext cx="1" cy="110758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D7D536-E6F2-C6F3-BF98-BA4D5BF07AE6}"/>
                </a:ext>
              </a:extLst>
            </p:cNvPr>
            <p:cNvSpPr txBox="1"/>
            <p:nvPr/>
          </p:nvSpPr>
          <p:spPr>
            <a:xfrm>
              <a:off x="3164387" y="1884607"/>
              <a:ext cx="555681" cy="284742"/>
            </a:xfrm>
            <a:prstGeom prst="rect">
              <a:avLst/>
            </a:prstGeom>
            <a:noFill/>
          </p:spPr>
          <p:txBody>
            <a:bodyPr wrap="none" rtlCol="0">
              <a:spAutoFit/>
            </a:bodyPr>
            <a:lstStyle/>
            <a:p>
              <a:r>
                <a:rPr lang="en-US" sz="1867" b="1">
                  <a:solidFill>
                    <a:srgbClr val="1B3358"/>
                  </a:solidFill>
                  <a:latin typeface="Arial Narrow"/>
                  <a:ea typeface="Times New Roman" panose="02020603050405020304" pitchFamily="18" charset="0"/>
                  <a:cs typeface="Times New Roman"/>
                </a:rPr>
                <a:t>50.7%</a:t>
              </a:r>
            </a:p>
          </p:txBody>
        </p:sp>
        <p:sp>
          <p:nvSpPr>
            <p:cNvPr id="34" name="TextBox 33">
              <a:extLst>
                <a:ext uri="{FF2B5EF4-FFF2-40B4-BE49-F238E27FC236}">
                  <a16:creationId xmlns:a16="http://schemas.microsoft.com/office/drawing/2014/main" id="{38F18005-6788-E21C-9C1D-4C08570747CB}"/>
                </a:ext>
              </a:extLst>
            </p:cNvPr>
            <p:cNvSpPr txBox="1"/>
            <p:nvPr/>
          </p:nvSpPr>
          <p:spPr>
            <a:xfrm>
              <a:off x="2862862" y="2926294"/>
              <a:ext cx="555681" cy="284742"/>
            </a:xfrm>
            <a:prstGeom prst="rect">
              <a:avLst/>
            </a:prstGeom>
            <a:noFill/>
          </p:spPr>
          <p:txBody>
            <a:bodyPr wrap="none" rtlCol="0">
              <a:spAutoFit/>
            </a:bodyPr>
            <a:lstStyle/>
            <a:p>
              <a:r>
                <a:rPr lang="en-US" sz="1867" b="1">
                  <a:solidFill>
                    <a:srgbClr val="7F7F7F"/>
                  </a:solidFill>
                  <a:latin typeface="Arial Narrow"/>
                  <a:ea typeface="Times New Roman" panose="02020603050405020304" pitchFamily="18" charset="0"/>
                  <a:cs typeface="Times New Roman"/>
                </a:rPr>
                <a:t>21.6%</a:t>
              </a:r>
            </a:p>
          </p:txBody>
        </p:sp>
        <p:sp>
          <p:nvSpPr>
            <p:cNvPr id="35" name="TextBox 34">
              <a:extLst>
                <a:ext uri="{FF2B5EF4-FFF2-40B4-BE49-F238E27FC236}">
                  <a16:creationId xmlns:a16="http://schemas.microsoft.com/office/drawing/2014/main" id="{70660785-1C27-C1FF-0713-727086696CCE}"/>
                </a:ext>
              </a:extLst>
            </p:cNvPr>
            <p:cNvSpPr txBox="1"/>
            <p:nvPr/>
          </p:nvSpPr>
          <p:spPr>
            <a:xfrm>
              <a:off x="4532729" y="3195040"/>
              <a:ext cx="547602" cy="284742"/>
            </a:xfrm>
            <a:prstGeom prst="rect">
              <a:avLst/>
            </a:prstGeom>
            <a:noFill/>
          </p:spPr>
          <p:txBody>
            <a:bodyPr wrap="none" rtlCol="0">
              <a:spAutoFit/>
            </a:bodyPr>
            <a:lstStyle/>
            <a:p>
              <a:r>
                <a:rPr lang="en-US" sz="1867" b="1">
                  <a:solidFill>
                    <a:srgbClr val="7F7F7F"/>
                  </a:solidFill>
                  <a:latin typeface="Arial Narrow"/>
                  <a:ea typeface="Times New Roman" panose="02020603050405020304" pitchFamily="18" charset="0"/>
                  <a:cs typeface="Times New Roman"/>
                </a:rPr>
                <a:t>11.7%</a:t>
              </a:r>
            </a:p>
          </p:txBody>
        </p:sp>
        <p:sp>
          <p:nvSpPr>
            <p:cNvPr id="32" name="TextBox 31">
              <a:extLst>
                <a:ext uri="{FF2B5EF4-FFF2-40B4-BE49-F238E27FC236}">
                  <a16:creationId xmlns:a16="http://schemas.microsoft.com/office/drawing/2014/main" id="{B9C74CD7-8EEE-4E22-F6BA-C60676B06DF8}"/>
                </a:ext>
              </a:extLst>
            </p:cNvPr>
            <p:cNvSpPr txBox="1"/>
            <p:nvPr/>
          </p:nvSpPr>
          <p:spPr>
            <a:xfrm>
              <a:off x="4231206" y="1964675"/>
              <a:ext cx="603048" cy="284742"/>
            </a:xfrm>
            <a:prstGeom prst="rect">
              <a:avLst/>
            </a:prstGeom>
            <a:noFill/>
          </p:spPr>
          <p:txBody>
            <a:bodyPr wrap="square">
              <a:spAutoFit/>
            </a:bodyPr>
            <a:lstStyle/>
            <a:p>
              <a:pPr algn="ctr" defTabSz="1219170">
                <a:defRPr/>
              </a:pPr>
              <a:r>
                <a:rPr lang="en-US" sz="1867" b="1">
                  <a:solidFill>
                    <a:srgbClr val="1B3358"/>
                  </a:solidFill>
                  <a:latin typeface="Arial Narrow"/>
                  <a:ea typeface="Times New Roman" panose="02020603050405020304" pitchFamily="18" charset="0"/>
                  <a:cs typeface="Times New Roman"/>
                </a:rPr>
                <a:t>43.9%</a:t>
              </a:r>
            </a:p>
          </p:txBody>
        </p:sp>
      </p:grpSp>
    </p:spTree>
    <p:extLst>
      <p:ext uri="{BB962C8B-B14F-4D97-AF65-F5344CB8AC3E}">
        <p14:creationId xmlns:p14="http://schemas.microsoft.com/office/powerpoint/2010/main" val="41161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aph of a graph&#10;&#10;Description automatically generated with medium confidence">
            <a:extLst>
              <a:ext uri="{FF2B5EF4-FFF2-40B4-BE49-F238E27FC236}">
                <a16:creationId xmlns:a16="http://schemas.microsoft.com/office/drawing/2014/main" id="{88576113-8E99-9DA0-5F31-E4F86C03033B}"/>
              </a:ext>
            </a:extLst>
          </p:cNvPr>
          <p:cNvPicPr>
            <a:picLocks noChangeAspect="1"/>
          </p:cNvPicPr>
          <p:nvPr/>
        </p:nvPicPr>
        <p:blipFill>
          <a:blip r:embed="rId3"/>
          <a:stretch>
            <a:fillRect/>
          </a:stretch>
        </p:blipFill>
        <p:spPr>
          <a:xfrm>
            <a:off x="616170" y="1263714"/>
            <a:ext cx="9517908" cy="4580137"/>
          </a:xfrm>
          <a:prstGeom prst="rect">
            <a:avLst/>
          </a:prstGeom>
        </p:spPr>
      </p:pic>
      <p:sp>
        <p:nvSpPr>
          <p:cNvPr id="3" name="Title 2">
            <a:extLst>
              <a:ext uri="{FF2B5EF4-FFF2-40B4-BE49-F238E27FC236}">
                <a16:creationId xmlns:a16="http://schemas.microsoft.com/office/drawing/2014/main" id="{AF709FEC-5922-05E1-8419-6C7E8BCA2E97}"/>
              </a:ext>
            </a:extLst>
          </p:cNvPr>
          <p:cNvSpPr>
            <a:spLocks noGrp="1"/>
          </p:cNvSpPr>
          <p:nvPr>
            <p:ph type="ctrTitle"/>
          </p:nvPr>
        </p:nvSpPr>
        <p:spPr>
          <a:xfrm>
            <a:off x="395185" y="182519"/>
            <a:ext cx="11213020" cy="576000"/>
          </a:xfrm>
        </p:spPr>
        <p:txBody>
          <a:bodyPr/>
          <a:lstStyle/>
          <a:p>
            <a:r>
              <a:rPr lang="en-US"/>
              <a:t>Overall Survival</a:t>
            </a:r>
          </a:p>
        </p:txBody>
      </p:sp>
      <p:sp>
        <p:nvSpPr>
          <p:cNvPr id="5" name="Text Placeholder 4">
            <a:extLst>
              <a:ext uri="{FF2B5EF4-FFF2-40B4-BE49-F238E27FC236}">
                <a16:creationId xmlns:a16="http://schemas.microsoft.com/office/drawing/2014/main" id="{CBFCDFDF-61FD-0BAE-E7BF-441B035C13EC}"/>
              </a:ext>
            </a:extLst>
          </p:cNvPr>
          <p:cNvSpPr>
            <a:spLocks noGrp="1"/>
          </p:cNvSpPr>
          <p:nvPr>
            <p:ph type="body" idx="12"/>
          </p:nvPr>
        </p:nvSpPr>
        <p:spPr/>
        <p:txBody>
          <a:bodyPr/>
          <a:lstStyle/>
          <a:p>
            <a:r>
              <a:rPr lang="en-US"/>
              <a:t>Powles et al.</a:t>
            </a:r>
          </a:p>
        </p:txBody>
      </p:sp>
      <p:sp>
        <p:nvSpPr>
          <p:cNvPr id="6" name="Subtitle 1">
            <a:extLst>
              <a:ext uri="{FF2B5EF4-FFF2-40B4-BE49-F238E27FC236}">
                <a16:creationId xmlns:a16="http://schemas.microsoft.com/office/drawing/2014/main" id="{72609A2E-B49D-D8E2-B382-DBB7377A3697}"/>
              </a:ext>
            </a:extLst>
          </p:cNvPr>
          <p:cNvSpPr txBox="1">
            <a:spLocks/>
          </p:cNvSpPr>
          <p:nvPr/>
        </p:nvSpPr>
        <p:spPr>
          <a:xfrm>
            <a:off x="539695" y="580569"/>
            <a:ext cx="11213200"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667"/>
              <a:t>Risk of death was reduced by 53% in patients who received EV+P </a:t>
            </a:r>
          </a:p>
        </p:txBody>
      </p:sp>
      <p:sp>
        <p:nvSpPr>
          <p:cNvPr id="12" name="TextBox 11">
            <a:extLst>
              <a:ext uri="{FF2B5EF4-FFF2-40B4-BE49-F238E27FC236}">
                <a16:creationId xmlns:a16="http://schemas.microsoft.com/office/drawing/2014/main" id="{3B2255EE-D5C1-1D98-BBDE-F29986E49104}"/>
              </a:ext>
            </a:extLst>
          </p:cNvPr>
          <p:cNvSpPr txBox="1"/>
          <p:nvPr/>
        </p:nvSpPr>
        <p:spPr>
          <a:xfrm>
            <a:off x="5809032" y="5926996"/>
            <a:ext cx="6104296" cy="461665"/>
          </a:xfrm>
          <a:prstGeom prst="rect">
            <a:avLst/>
          </a:prstGeom>
          <a:noFill/>
        </p:spPr>
        <p:txBody>
          <a:bodyPr wrap="square" rtlCol="0">
            <a:spAutoFit/>
          </a:bodyPr>
          <a:lstStyle/>
          <a:p>
            <a:r>
              <a:rPr lang="en-US" sz="800" dirty="0"/>
              <a:t>OS at 12 and 18 months was estimated using Kaplan-Meier method</a:t>
            </a:r>
          </a:p>
          <a:p>
            <a:r>
              <a:rPr lang="en-US" sz="800" dirty="0" err="1"/>
              <a:t>mOS</a:t>
            </a:r>
            <a:r>
              <a:rPr lang="en-US" sz="800" dirty="0"/>
              <a:t>, median overall survival; NR, not reached</a:t>
            </a:r>
          </a:p>
          <a:p>
            <a:pPr algn="l"/>
            <a:r>
              <a:rPr lang="en-US" sz="800" baseline="30000" dirty="0" err="1"/>
              <a:t>a</a:t>
            </a:r>
            <a:r>
              <a:rPr lang="en-US" sz="800" dirty="0" err="1"/>
              <a:t>Calculated</a:t>
            </a:r>
            <a:r>
              <a:rPr lang="en-US" sz="800" dirty="0"/>
              <a:t> using stratified Cox proportional hazards model. A hazard ratio &lt;1 favors the EV+P arm</a:t>
            </a:r>
          </a:p>
        </p:txBody>
      </p:sp>
      <p:sp>
        <p:nvSpPr>
          <p:cNvPr id="13" name="TextBox 12">
            <a:extLst>
              <a:ext uri="{FF2B5EF4-FFF2-40B4-BE49-F238E27FC236}">
                <a16:creationId xmlns:a16="http://schemas.microsoft.com/office/drawing/2014/main" id="{DA773C0C-E822-A334-68B6-FB08F83D8DAE}"/>
              </a:ext>
            </a:extLst>
          </p:cNvPr>
          <p:cNvSpPr txBox="1"/>
          <p:nvPr/>
        </p:nvSpPr>
        <p:spPr>
          <a:xfrm>
            <a:off x="372909" y="5926997"/>
            <a:ext cx="2463684"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a:t>
            </a:r>
            <a:endParaRPr lang="en-US" sz="1067" dirty="0">
              <a:highlight>
                <a:srgbClr val="FFFF00"/>
              </a:highlight>
              <a:latin typeface="Arial Narrow" panose="020B0606020202030204" pitchFamily="34" charset="0"/>
            </a:endParaRPr>
          </a:p>
        </p:txBody>
      </p:sp>
      <p:sp>
        <p:nvSpPr>
          <p:cNvPr id="9" name="TextBox 8">
            <a:extLst>
              <a:ext uri="{FF2B5EF4-FFF2-40B4-BE49-F238E27FC236}">
                <a16:creationId xmlns:a16="http://schemas.microsoft.com/office/drawing/2014/main" id="{A29B808D-2A7A-3B29-A423-2C2AB8F8A935}"/>
              </a:ext>
            </a:extLst>
          </p:cNvPr>
          <p:cNvSpPr txBox="1"/>
          <p:nvPr/>
        </p:nvSpPr>
        <p:spPr>
          <a:xfrm>
            <a:off x="8804447" y="2191058"/>
            <a:ext cx="3676072" cy="369332"/>
          </a:xfrm>
          <a:prstGeom prst="rect">
            <a:avLst/>
          </a:prstGeom>
          <a:noFill/>
        </p:spPr>
        <p:txBody>
          <a:bodyPr wrap="square" lIns="121920" tIns="60960" rIns="121920" bIns="60960" rtlCol="0" anchor="t">
            <a:spAutoFit/>
          </a:bodyPr>
          <a:lstStyle/>
          <a:p>
            <a:r>
              <a:rPr lang="en-US" sz="1600" b="1">
                <a:latin typeface="Arial Narrow"/>
                <a:ea typeface="Times New Roman" panose="02020603050405020304" pitchFamily="18" charset="0"/>
                <a:cs typeface="Times New Roman"/>
              </a:rPr>
              <a:t>Median survival follow-up: 17.2 months</a:t>
            </a:r>
            <a:endParaRPr lang="en-US" sz="1600" b="1">
              <a:latin typeface="Arial Narrow" panose="020B0606020202030204" pitchFamily="34" charset="0"/>
              <a:ea typeface="Times New Roman" panose="02020603050405020304" pitchFamily="18" charset="0"/>
              <a:cs typeface="Times New Roman"/>
            </a:endParaRPr>
          </a:p>
        </p:txBody>
      </p:sp>
      <p:graphicFrame>
        <p:nvGraphicFramePr>
          <p:cNvPr id="28" name="Table 15">
            <a:extLst>
              <a:ext uri="{FF2B5EF4-FFF2-40B4-BE49-F238E27FC236}">
                <a16:creationId xmlns:a16="http://schemas.microsoft.com/office/drawing/2014/main" id="{11D16B4F-008E-8E00-40C5-A05CEACE6BA4}"/>
              </a:ext>
            </a:extLst>
          </p:cNvPr>
          <p:cNvGraphicFramePr>
            <a:graphicFrameLocks noGrp="1"/>
          </p:cNvGraphicFramePr>
          <p:nvPr>
            <p:extLst>
              <p:ext uri="{D42A27DB-BD31-4B8C-83A1-F6EECF244321}">
                <p14:modId xmlns:p14="http://schemas.microsoft.com/office/powerpoint/2010/main" val="980381950"/>
              </p:ext>
            </p:extLst>
          </p:nvPr>
        </p:nvGraphicFramePr>
        <p:xfrm>
          <a:off x="5496170" y="1148864"/>
          <a:ext cx="6695830" cy="1092200"/>
        </p:xfrm>
        <a:graphic>
          <a:graphicData uri="http://schemas.openxmlformats.org/drawingml/2006/table">
            <a:tbl>
              <a:tblPr firstRow="1">
                <a:tableStyleId>{5C22544A-7EE6-4342-B048-85BDC9FD1C3A}</a:tableStyleId>
              </a:tblPr>
              <a:tblGrid>
                <a:gridCol w="1249951">
                  <a:extLst>
                    <a:ext uri="{9D8B030D-6E8A-4147-A177-3AD203B41FA5}">
                      <a16:colId xmlns:a16="http://schemas.microsoft.com/office/drawing/2014/main" val="1620595448"/>
                    </a:ext>
                  </a:extLst>
                </a:gridCol>
                <a:gridCol w="523349">
                  <a:extLst>
                    <a:ext uri="{9D8B030D-6E8A-4147-A177-3AD203B41FA5}">
                      <a16:colId xmlns:a16="http://schemas.microsoft.com/office/drawing/2014/main" val="1640937718"/>
                    </a:ext>
                  </a:extLst>
                </a:gridCol>
                <a:gridCol w="889835">
                  <a:extLst>
                    <a:ext uri="{9D8B030D-6E8A-4147-A177-3AD203B41FA5}">
                      <a16:colId xmlns:a16="http://schemas.microsoft.com/office/drawing/2014/main" val="530800841"/>
                    </a:ext>
                  </a:extLst>
                </a:gridCol>
                <a:gridCol w="1232641">
                  <a:extLst>
                    <a:ext uri="{9D8B030D-6E8A-4147-A177-3AD203B41FA5}">
                      <a16:colId xmlns:a16="http://schemas.microsoft.com/office/drawing/2014/main" val="3814257456"/>
                    </a:ext>
                  </a:extLst>
                </a:gridCol>
                <a:gridCol w="817714">
                  <a:extLst>
                    <a:ext uri="{9D8B030D-6E8A-4147-A177-3AD203B41FA5}">
                      <a16:colId xmlns:a16="http://schemas.microsoft.com/office/drawing/2014/main" val="3801252573"/>
                    </a:ext>
                  </a:extLst>
                </a:gridCol>
                <a:gridCol w="1982340">
                  <a:extLst>
                    <a:ext uri="{9D8B030D-6E8A-4147-A177-3AD203B41FA5}">
                      <a16:colId xmlns:a16="http://schemas.microsoft.com/office/drawing/2014/main" val="1486267660"/>
                    </a:ext>
                  </a:extLst>
                </a:gridCol>
              </a:tblGrid>
              <a:tr h="447040">
                <a:tc>
                  <a:txBody>
                    <a:bodyPr/>
                    <a:lstStyle/>
                    <a:p>
                      <a:endParaRPr lang="en-US" sz="1500">
                        <a:latin typeface="Arial Narrow" panose="020B0606020202030204" pitchFamily="34" charset="0"/>
                      </a:endParaRPr>
                    </a:p>
                  </a:txBody>
                  <a:tcPr marL="60960" marR="60960" marT="0" marB="0"/>
                </a:tc>
                <a:tc>
                  <a:txBody>
                    <a:bodyPr/>
                    <a:lstStyle/>
                    <a:p>
                      <a:pPr algn="ctr"/>
                      <a:r>
                        <a:rPr lang="en-US" sz="1500" b="1">
                          <a:latin typeface="Arial Narrow" panose="020B0606020202030204" pitchFamily="34" charset="0"/>
                        </a:rPr>
                        <a:t>N</a:t>
                      </a:r>
                    </a:p>
                  </a:txBody>
                  <a:tcPr marL="60960" marR="60960" marT="0" marB="0" anchor="b"/>
                </a:tc>
                <a:tc>
                  <a:txBody>
                    <a:bodyPr/>
                    <a:lstStyle/>
                    <a:p>
                      <a:pPr algn="ctr"/>
                      <a:r>
                        <a:rPr lang="en-US" sz="1500" b="1">
                          <a:latin typeface="Arial Narrow" panose="020B0606020202030204" pitchFamily="34" charset="0"/>
                        </a:rPr>
                        <a:t>Events (%)</a:t>
                      </a:r>
                    </a:p>
                  </a:txBody>
                  <a:tcPr marL="60960" marR="60960" marT="0" marB="0" anchor="b"/>
                </a:tc>
                <a:tc>
                  <a:txBody>
                    <a:bodyPr/>
                    <a:lstStyle/>
                    <a:p>
                      <a:pPr algn="ctr"/>
                      <a:r>
                        <a:rPr lang="en-US" sz="1500" b="1" err="1">
                          <a:latin typeface="Arial Narrow" panose="020B0606020202030204" pitchFamily="34" charset="0"/>
                        </a:rPr>
                        <a:t>HR</a:t>
                      </a:r>
                      <a:r>
                        <a:rPr lang="en-US" sz="1500" b="1" baseline="30000" err="1">
                          <a:latin typeface="Arial Narrow" panose="020B0606020202030204" pitchFamily="34" charset="0"/>
                        </a:rPr>
                        <a:t>a</a:t>
                      </a:r>
                      <a:endParaRPr lang="en-US" sz="1500" b="1" baseline="0">
                        <a:latin typeface="Arial Narrow" panose="020B0606020202030204" pitchFamily="34" charset="0"/>
                      </a:endParaRPr>
                    </a:p>
                    <a:p>
                      <a:pPr algn="ctr"/>
                      <a:r>
                        <a:rPr lang="en-US" sz="1500" b="1">
                          <a:latin typeface="Arial Narrow" panose="020B0606020202030204" pitchFamily="34" charset="0"/>
                        </a:rPr>
                        <a:t>(95% CI)</a:t>
                      </a:r>
                    </a:p>
                  </a:txBody>
                  <a:tcPr marL="60960" marR="60960" marT="0" marB="0" anchor="b">
                    <a:solidFill>
                      <a:srgbClr val="3D9DA0"/>
                    </a:solidFill>
                  </a:tcPr>
                </a:tc>
                <a:tc>
                  <a:txBody>
                    <a:bodyPr/>
                    <a:lstStyle/>
                    <a:p>
                      <a:pPr algn="ctr"/>
                      <a:r>
                        <a:rPr lang="en-US" sz="1500" b="1">
                          <a:latin typeface="Arial Narrow" panose="020B0606020202030204" pitchFamily="34" charset="0"/>
                        </a:rPr>
                        <a:t>2-sided</a:t>
                      </a:r>
                    </a:p>
                    <a:p>
                      <a:pPr algn="ctr"/>
                      <a:r>
                        <a:rPr lang="en-US" sz="1500" b="1">
                          <a:latin typeface="Arial Narrow" panose="020B0606020202030204" pitchFamily="34" charset="0"/>
                        </a:rPr>
                        <a:t>P value</a:t>
                      </a:r>
                    </a:p>
                  </a:txBody>
                  <a:tcPr marL="60960" marR="60960" marT="0" marB="0" anchor="b"/>
                </a:tc>
                <a:tc>
                  <a:txBody>
                    <a:bodyPr/>
                    <a:lstStyle/>
                    <a:p>
                      <a:pPr algn="ctr"/>
                      <a:r>
                        <a:rPr lang="en-US" sz="1500" b="1">
                          <a:latin typeface="Arial Narrow" panose="020B0606020202030204" pitchFamily="34" charset="0"/>
                        </a:rPr>
                        <a:t>mOS (95% CI), months</a:t>
                      </a:r>
                    </a:p>
                  </a:txBody>
                  <a:tcPr marL="60960" marR="60960" marT="0" marB="0" anchor="b"/>
                </a:tc>
                <a:extLst>
                  <a:ext uri="{0D108BD9-81ED-4DB2-BD59-A6C34878D82A}">
                    <a16:rowId xmlns:a16="http://schemas.microsoft.com/office/drawing/2014/main" val="1826252621"/>
                  </a:ext>
                </a:extLst>
              </a:tr>
              <a:tr h="284480">
                <a:tc>
                  <a:txBody>
                    <a:bodyPr/>
                    <a:lstStyle/>
                    <a:p>
                      <a:r>
                        <a:rPr lang="en-US" sz="1500" b="1" dirty="0">
                          <a:solidFill>
                            <a:srgbClr val="1B3358"/>
                          </a:solidFill>
                          <a:latin typeface="Arial Narrow" panose="020B0606020202030204" pitchFamily="34" charset="0"/>
                        </a:rPr>
                        <a:t>EV+P</a:t>
                      </a:r>
                    </a:p>
                  </a:txBody>
                  <a:tcPr marL="60960" marR="60960" marT="0" marB="0" anchor="ctr"/>
                </a:tc>
                <a:tc>
                  <a:txBody>
                    <a:bodyPr/>
                    <a:lstStyle/>
                    <a:p>
                      <a:pPr algn="ctr"/>
                      <a:r>
                        <a:rPr lang="en-US" sz="1500" b="1">
                          <a:solidFill>
                            <a:srgbClr val="1B3358"/>
                          </a:solidFill>
                          <a:latin typeface="Arial Narrow" panose="020B0606020202030204" pitchFamily="34" charset="0"/>
                        </a:rPr>
                        <a:t>442</a:t>
                      </a:r>
                    </a:p>
                  </a:txBody>
                  <a:tcPr marL="60960" marR="60960" marT="0" marB="0" anchor="ctr"/>
                </a:tc>
                <a:tc>
                  <a:txBody>
                    <a:bodyPr/>
                    <a:lstStyle/>
                    <a:p>
                      <a:pPr algn="ctr"/>
                      <a:r>
                        <a:rPr lang="en-US" sz="1500" b="1">
                          <a:solidFill>
                            <a:srgbClr val="1B3358"/>
                          </a:solidFill>
                          <a:latin typeface="Arial Narrow" panose="020B0606020202030204" pitchFamily="34" charset="0"/>
                        </a:rPr>
                        <a:t>133 (30.1)</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0.47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(0.38-0.58)</a:t>
                      </a:r>
                    </a:p>
                  </a:txBody>
                  <a:tcPr marL="60960" marR="60960" marT="0" marB="0" anchor="ctr">
                    <a:solidFill>
                      <a:srgbClr val="3D9DA0">
                        <a:alpha val="30196"/>
                      </a:srgbClr>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rPr>
                        <a:t>&lt;0.00001</a:t>
                      </a:r>
                      <a:endParaRPr lang="en-US" sz="1500" b="1" strike="noStrike">
                        <a:solidFill>
                          <a:srgbClr val="1B3358"/>
                        </a:solidFill>
                        <a:effectLst/>
                        <a:latin typeface="Arial Narrow" panose="020B0606020202030204" pitchFamily="34" charset="0"/>
                        <a:ea typeface="Times New Roman" panose="02020603050405020304" pitchFamily="18" charset="0"/>
                        <a:cs typeface="Times New Roman"/>
                      </a:endParaRPr>
                    </a:p>
                  </a:txBody>
                  <a:tcPr marL="60960" marR="60960" marT="0" marB="0" anchor="ctr"/>
                </a:tc>
                <a:tc>
                  <a:txBody>
                    <a:bodyPr/>
                    <a:lstStyle/>
                    <a:p>
                      <a:pPr algn="ctr"/>
                      <a:r>
                        <a:rPr lang="en-US" sz="1500" b="1" strike="noStrike">
                          <a:solidFill>
                            <a:srgbClr val="1B3358"/>
                          </a:solidFill>
                          <a:effectLst/>
                          <a:latin typeface="Arial Narrow"/>
                          <a:ea typeface="Times New Roman" panose="02020603050405020304" pitchFamily="18" charset="0"/>
                          <a:cs typeface="Times New Roman"/>
                        </a:rPr>
                        <a:t>31.5 (25.4</a:t>
                      </a:r>
                      <a:r>
                        <a:rPr lang="en-US" sz="1500" b="1">
                          <a:solidFill>
                            <a:srgbClr val="1B3358"/>
                          </a:solidFill>
                          <a:latin typeface="Arial Narrow"/>
                          <a:ea typeface="Times New Roman" panose="02020603050405020304" pitchFamily="18" charset="0"/>
                          <a:cs typeface="Times New Roman"/>
                        </a:rPr>
                        <a:t>-</a:t>
                      </a:r>
                      <a:r>
                        <a:rPr lang="en-US" sz="1500" b="1" strike="noStrike">
                          <a:solidFill>
                            <a:srgbClr val="1B3358"/>
                          </a:solidFill>
                          <a:effectLst/>
                          <a:latin typeface="Arial Narrow"/>
                          <a:ea typeface="Times New Roman" panose="02020603050405020304" pitchFamily="18" charset="0"/>
                          <a:cs typeface="Times New Roman"/>
                        </a:rPr>
                        <a:t>NR)</a:t>
                      </a:r>
                      <a:endParaRPr lang="en-US" sz="1500" b="1">
                        <a:solidFill>
                          <a:srgbClr val="1B3358"/>
                        </a:solidFill>
                        <a:latin typeface="Arial Narrow"/>
                        <a:ea typeface="Times New Roman" panose="02020603050405020304" pitchFamily="18" charset="0"/>
                        <a:cs typeface="Times New Roman"/>
                      </a:endParaRPr>
                    </a:p>
                  </a:txBody>
                  <a:tcPr marL="60960" marR="60960" marT="0" marB="0" anchor="ctr"/>
                </a:tc>
                <a:extLst>
                  <a:ext uri="{0D108BD9-81ED-4DB2-BD59-A6C34878D82A}">
                    <a16:rowId xmlns:a16="http://schemas.microsoft.com/office/drawing/2014/main" val="809473256"/>
                  </a:ext>
                </a:extLst>
              </a:tr>
              <a:tr h="345440">
                <a:tc>
                  <a:txBody>
                    <a:bodyPr/>
                    <a:lstStyle/>
                    <a:p>
                      <a:r>
                        <a:rPr lang="en-US" sz="1500" b="1">
                          <a:solidFill>
                            <a:srgbClr val="7F7F7F"/>
                          </a:solidFill>
                          <a:latin typeface="Arial Narrow" panose="020B0606020202030204" pitchFamily="34" charset="0"/>
                        </a:rPr>
                        <a:t>Chemotherapy</a:t>
                      </a:r>
                    </a:p>
                  </a:txBody>
                  <a:tcPr marL="60960" marR="60960" marT="60960" marB="60960" anchor="ctr"/>
                </a:tc>
                <a:tc>
                  <a:txBody>
                    <a:bodyPr/>
                    <a:lstStyle/>
                    <a:p>
                      <a:pPr algn="ctr"/>
                      <a:r>
                        <a:rPr lang="en-US" sz="1500" b="1">
                          <a:solidFill>
                            <a:srgbClr val="7F7F7F"/>
                          </a:solidFill>
                          <a:latin typeface="Arial Narrow" panose="020B0606020202030204" pitchFamily="34" charset="0"/>
                        </a:rPr>
                        <a:t>444</a:t>
                      </a:r>
                    </a:p>
                  </a:txBody>
                  <a:tcPr marL="60960" marR="60960" marT="60960" marB="60960" anchor="ctr"/>
                </a:tc>
                <a:tc>
                  <a:txBody>
                    <a:bodyPr/>
                    <a:lstStyle/>
                    <a:p>
                      <a:pPr algn="ctr"/>
                      <a:r>
                        <a:rPr lang="en-US" sz="1500" b="1">
                          <a:solidFill>
                            <a:srgbClr val="7F7F7F"/>
                          </a:solidFill>
                          <a:latin typeface="Arial Narrow" panose="020B0606020202030204" pitchFamily="34" charset="0"/>
                        </a:rPr>
                        <a:t>226 (50.9)</a:t>
                      </a:r>
                    </a:p>
                  </a:txBody>
                  <a:tcPr marL="60960" marR="60960" marT="60960" marB="6096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tc>
                  <a:txBody>
                    <a:bodyPr/>
                    <a:lstStyle/>
                    <a:p>
                      <a:pPr algn="ctr"/>
                      <a:r>
                        <a:rPr lang="en-US" sz="1500" b="1" strike="noStrike" dirty="0">
                          <a:solidFill>
                            <a:srgbClr val="7F7F7F"/>
                          </a:solidFill>
                          <a:effectLst/>
                          <a:latin typeface="Arial Narrow"/>
                          <a:ea typeface="Times New Roman" panose="02020603050405020304" pitchFamily="18" charset="0"/>
                          <a:cs typeface="Times New Roman"/>
                        </a:rPr>
                        <a:t>16.1 (13.9-18.3)</a:t>
                      </a:r>
                    </a:p>
                  </a:txBody>
                  <a:tcPr marL="60960" marR="60960" marT="60960" marB="60960" anchor="ctr"/>
                </a:tc>
                <a:extLst>
                  <a:ext uri="{0D108BD9-81ED-4DB2-BD59-A6C34878D82A}">
                    <a16:rowId xmlns:a16="http://schemas.microsoft.com/office/drawing/2014/main" val="1398645386"/>
                  </a:ext>
                </a:extLst>
              </a:tr>
            </a:tbl>
          </a:graphicData>
        </a:graphic>
      </p:graphicFrame>
      <p:grpSp>
        <p:nvGrpSpPr>
          <p:cNvPr id="14" name="Group 13">
            <a:extLst>
              <a:ext uri="{FF2B5EF4-FFF2-40B4-BE49-F238E27FC236}">
                <a16:creationId xmlns:a16="http://schemas.microsoft.com/office/drawing/2014/main" id="{DB5B7544-A8BA-590A-706E-0E040EA26971}"/>
              </a:ext>
            </a:extLst>
          </p:cNvPr>
          <p:cNvGrpSpPr/>
          <p:nvPr/>
        </p:nvGrpSpPr>
        <p:grpSpPr>
          <a:xfrm>
            <a:off x="3558873" y="1626039"/>
            <a:ext cx="2128449" cy="3033613"/>
            <a:chOff x="2669155" y="1219529"/>
            <a:chExt cx="1596337" cy="2275210"/>
          </a:xfrm>
        </p:grpSpPr>
        <p:cxnSp>
          <p:nvCxnSpPr>
            <p:cNvPr id="18" name="Straight Connector 17">
              <a:extLst>
                <a:ext uri="{FF2B5EF4-FFF2-40B4-BE49-F238E27FC236}">
                  <a16:creationId xmlns:a16="http://schemas.microsoft.com/office/drawing/2014/main" id="{5C598110-DAB6-A628-74BD-DF6CEEF0B49E}"/>
                </a:ext>
              </a:extLst>
            </p:cNvPr>
            <p:cNvCxnSpPr>
              <a:cxnSpLocks/>
            </p:cNvCxnSpPr>
            <p:nvPr/>
          </p:nvCxnSpPr>
          <p:spPr>
            <a:xfrm>
              <a:off x="3222790" y="1558485"/>
              <a:ext cx="0" cy="193625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474723-83D6-18DE-F5E6-5FCEAB6580AD}"/>
                </a:ext>
              </a:extLst>
            </p:cNvPr>
            <p:cNvCxnSpPr>
              <a:cxnSpLocks/>
            </p:cNvCxnSpPr>
            <p:nvPr/>
          </p:nvCxnSpPr>
          <p:spPr>
            <a:xfrm>
              <a:off x="4208375" y="1781792"/>
              <a:ext cx="10838" cy="1712947"/>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70ADA4-6547-A7C0-AD66-22A704B3F4A7}"/>
                </a:ext>
              </a:extLst>
            </p:cNvPr>
            <p:cNvSpPr txBox="1"/>
            <p:nvPr/>
          </p:nvSpPr>
          <p:spPr>
            <a:xfrm>
              <a:off x="2970680" y="1219529"/>
              <a:ext cx="555681" cy="284742"/>
            </a:xfrm>
            <a:prstGeom prst="rect">
              <a:avLst/>
            </a:prstGeom>
            <a:noFill/>
          </p:spPr>
          <p:txBody>
            <a:bodyPr wrap="none" rtlCol="0">
              <a:spAutoFit/>
            </a:bodyPr>
            <a:lstStyle/>
            <a:p>
              <a:r>
                <a:rPr lang="en-US" sz="1867" b="1">
                  <a:solidFill>
                    <a:srgbClr val="1B3358"/>
                  </a:solidFill>
                  <a:latin typeface="Arial Narrow"/>
                  <a:ea typeface="Times New Roman" panose="02020603050405020304" pitchFamily="18" charset="0"/>
                  <a:cs typeface="Times New Roman"/>
                </a:rPr>
                <a:t>78.2%</a:t>
              </a:r>
            </a:p>
          </p:txBody>
        </p:sp>
        <p:sp>
          <p:nvSpPr>
            <p:cNvPr id="21" name="TextBox 20">
              <a:extLst>
                <a:ext uri="{FF2B5EF4-FFF2-40B4-BE49-F238E27FC236}">
                  <a16:creationId xmlns:a16="http://schemas.microsoft.com/office/drawing/2014/main" id="{C969CC60-1E31-53DB-511A-9884A8287FBC}"/>
                </a:ext>
              </a:extLst>
            </p:cNvPr>
            <p:cNvSpPr txBox="1"/>
            <p:nvPr/>
          </p:nvSpPr>
          <p:spPr>
            <a:xfrm>
              <a:off x="3662444" y="1720774"/>
              <a:ext cx="603048" cy="284742"/>
            </a:xfrm>
            <a:prstGeom prst="rect">
              <a:avLst/>
            </a:prstGeom>
            <a:noFill/>
          </p:spPr>
          <p:txBody>
            <a:bodyPr wrap="square">
              <a:spAutoFit/>
            </a:bodyPr>
            <a:lstStyle/>
            <a:p>
              <a:pPr algn="ctr" defTabSz="1219170">
                <a:defRPr/>
              </a:pPr>
              <a:r>
                <a:rPr lang="en-US" sz="1867" b="1">
                  <a:solidFill>
                    <a:srgbClr val="1B3358"/>
                  </a:solidFill>
                  <a:latin typeface="Arial Narrow"/>
                  <a:ea typeface="Times New Roman" panose="02020603050405020304" pitchFamily="18" charset="0"/>
                  <a:cs typeface="Times New Roman"/>
                </a:rPr>
                <a:t>69.5%</a:t>
              </a:r>
            </a:p>
          </p:txBody>
        </p:sp>
        <p:sp>
          <p:nvSpPr>
            <p:cNvPr id="22" name="TextBox 21">
              <a:extLst>
                <a:ext uri="{FF2B5EF4-FFF2-40B4-BE49-F238E27FC236}">
                  <a16:creationId xmlns:a16="http://schemas.microsoft.com/office/drawing/2014/main" id="{54A6632A-131F-0FFA-7BF5-F842080DBB6F}"/>
                </a:ext>
              </a:extLst>
            </p:cNvPr>
            <p:cNvSpPr txBox="1"/>
            <p:nvPr/>
          </p:nvSpPr>
          <p:spPr>
            <a:xfrm>
              <a:off x="2669155" y="1920292"/>
              <a:ext cx="555681" cy="284742"/>
            </a:xfrm>
            <a:prstGeom prst="rect">
              <a:avLst/>
            </a:prstGeom>
            <a:noFill/>
          </p:spPr>
          <p:txBody>
            <a:bodyPr wrap="none" rtlCol="0">
              <a:spAutoFit/>
            </a:bodyPr>
            <a:lstStyle/>
            <a:p>
              <a:r>
                <a:rPr lang="en-US" sz="1867" b="1">
                  <a:solidFill>
                    <a:srgbClr val="7F7F7F"/>
                  </a:solidFill>
                  <a:latin typeface="Arial Narrow"/>
                  <a:ea typeface="Times New Roman" panose="02020603050405020304" pitchFamily="18" charset="0"/>
                  <a:cs typeface="Times New Roman"/>
                </a:rPr>
                <a:t>61.4%</a:t>
              </a:r>
            </a:p>
          </p:txBody>
        </p:sp>
        <p:sp>
          <p:nvSpPr>
            <p:cNvPr id="23" name="TextBox 22">
              <a:extLst>
                <a:ext uri="{FF2B5EF4-FFF2-40B4-BE49-F238E27FC236}">
                  <a16:creationId xmlns:a16="http://schemas.microsoft.com/office/drawing/2014/main" id="{A30F361D-F696-16BE-D640-2C9E2F55C88D}"/>
                </a:ext>
              </a:extLst>
            </p:cNvPr>
            <p:cNvSpPr txBox="1"/>
            <p:nvPr/>
          </p:nvSpPr>
          <p:spPr>
            <a:xfrm>
              <a:off x="3662442" y="2330488"/>
              <a:ext cx="555681" cy="284742"/>
            </a:xfrm>
            <a:prstGeom prst="rect">
              <a:avLst/>
            </a:prstGeom>
            <a:noFill/>
          </p:spPr>
          <p:txBody>
            <a:bodyPr wrap="none" rtlCol="0">
              <a:spAutoFit/>
            </a:bodyPr>
            <a:lstStyle/>
            <a:p>
              <a:r>
                <a:rPr lang="en-US" sz="1867" b="1">
                  <a:solidFill>
                    <a:srgbClr val="7F7F7F"/>
                  </a:solidFill>
                  <a:latin typeface="Arial Narrow"/>
                  <a:ea typeface="Times New Roman" panose="02020603050405020304" pitchFamily="18" charset="0"/>
                  <a:cs typeface="Times New Roman"/>
                </a:rPr>
                <a:t>44.7%</a:t>
              </a:r>
            </a:p>
          </p:txBody>
        </p:sp>
      </p:grpSp>
    </p:spTree>
    <p:extLst>
      <p:ext uri="{BB962C8B-B14F-4D97-AF65-F5344CB8AC3E}">
        <p14:creationId xmlns:p14="http://schemas.microsoft.com/office/powerpoint/2010/main" val="37687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BDDAC4-AB0C-FA28-C927-8A2061E0544D}"/>
              </a:ext>
            </a:extLst>
          </p:cNvPr>
          <p:cNvPicPr>
            <a:picLocks noChangeAspect="1"/>
          </p:cNvPicPr>
          <p:nvPr/>
        </p:nvPicPr>
        <p:blipFill>
          <a:blip r:embed="rId2"/>
          <a:stretch>
            <a:fillRect/>
          </a:stretch>
        </p:blipFill>
        <p:spPr>
          <a:xfrm>
            <a:off x="711200" y="1185634"/>
            <a:ext cx="10684933" cy="3574213"/>
          </a:xfrm>
          <a:prstGeom prst="rect">
            <a:avLst/>
          </a:prstGeom>
        </p:spPr>
      </p:pic>
      <p:sp>
        <p:nvSpPr>
          <p:cNvPr id="6" name="Title 2">
            <a:extLst>
              <a:ext uri="{FF2B5EF4-FFF2-40B4-BE49-F238E27FC236}">
                <a16:creationId xmlns:a16="http://schemas.microsoft.com/office/drawing/2014/main" id="{74B21F87-0B4A-60E7-7E89-751700AE8B33}"/>
              </a:ext>
            </a:extLst>
          </p:cNvPr>
          <p:cNvSpPr>
            <a:spLocks noGrp="1"/>
          </p:cNvSpPr>
          <p:nvPr>
            <p:ph type="ctrTitle"/>
          </p:nvPr>
        </p:nvSpPr>
        <p:spPr>
          <a:xfrm>
            <a:off x="489490" y="149311"/>
            <a:ext cx="11213020" cy="576000"/>
          </a:xfrm>
        </p:spPr>
        <p:txBody>
          <a:bodyPr/>
          <a:lstStyle/>
          <a:p>
            <a:r>
              <a:rPr lang="en-US"/>
              <a:t>OS Subgroup Analysis: Cisplatin Eligibility</a:t>
            </a:r>
          </a:p>
        </p:txBody>
      </p:sp>
      <p:sp>
        <p:nvSpPr>
          <p:cNvPr id="5" name="Text Placeholder 4">
            <a:extLst>
              <a:ext uri="{FF2B5EF4-FFF2-40B4-BE49-F238E27FC236}">
                <a16:creationId xmlns:a16="http://schemas.microsoft.com/office/drawing/2014/main" id="{CC94B0B1-4C8E-1366-7EF0-63E4B61755AD}"/>
              </a:ext>
            </a:extLst>
          </p:cNvPr>
          <p:cNvSpPr>
            <a:spLocks noGrp="1"/>
          </p:cNvSpPr>
          <p:nvPr>
            <p:ph type="body" idx="12"/>
          </p:nvPr>
        </p:nvSpPr>
        <p:spPr/>
        <p:txBody>
          <a:bodyPr/>
          <a:lstStyle/>
          <a:p>
            <a:r>
              <a:rPr lang="en-US"/>
              <a:t>Powles et al.</a:t>
            </a:r>
          </a:p>
        </p:txBody>
      </p:sp>
      <p:sp>
        <p:nvSpPr>
          <p:cNvPr id="2" name="Subtitle 1">
            <a:extLst>
              <a:ext uri="{FF2B5EF4-FFF2-40B4-BE49-F238E27FC236}">
                <a16:creationId xmlns:a16="http://schemas.microsoft.com/office/drawing/2014/main" id="{80690378-95BC-C7CC-3F26-CCE03C168359}"/>
              </a:ext>
            </a:extLst>
          </p:cNvPr>
          <p:cNvSpPr txBox="1">
            <a:spLocks/>
          </p:cNvSpPr>
          <p:nvPr/>
        </p:nvSpPr>
        <p:spPr>
          <a:xfrm>
            <a:off x="633554" y="543783"/>
            <a:ext cx="11144797"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667"/>
              <a:t>OS benefit was consistent with overall population regardless of cisplatin eligibility</a:t>
            </a:r>
          </a:p>
        </p:txBody>
      </p:sp>
      <p:sp>
        <p:nvSpPr>
          <p:cNvPr id="8" name="Subtitle 1">
            <a:extLst>
              <a:ext uri="{FF2B5EF4-FFF2-40B4-BE49-F238E27FC236}">
                <a16:creationId xmlns:a16="http://schemas.microsoft.com/office/drawing/2014/main" id="{D143906F-18CD-A36B-ABE3-44BBE274B080}"/>
              </a:ext>
            </a:extLst>
          </p:cNvPr>
          <p:cNvSpPr txBox="1">
            <a:spLocks/>
          </p:cNvSpPr>
          <p:nvPr/>
        </p:nvSpPr>
        <p:spPr>
          <a:xfrm>
            <a:off x="2451940" y="1087297"/>
            <a:ext cx="2409969"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a:r>
              <a:rPr lang="en-US" sz="1867" b="1">
                <a:solidFill>
                  <a:srgbClr val="0E2B52"/>
                </a:solidFill>
              </a:rPr>
              <a:t>Cisplatin-eligible</a:t>
            </a:r>
          </a:p>
        </p:txBody>
      </p:sp>
      <p:sp>
        <p:nvSpPr>
          <p:cNvPr id="10" name="Subtitle 1">
            <a:extLst>
              <a:ext uri="{FF2B5EF4-FFF2-40B4-BE49-F238E27FC236}">
                <a16:creationId xmlns:a16="http://schemas.microsoft.com/office/drawing/2014/main" id="{B9E4CDD9-1979-0352-84EC-32C55D2B65C9}"/>
              </a:ext>
            </a:extLst>
          </p:cNvPr>
          <p:cNvSpPr txBox="1">
            <a:spLocks/>
          </p:cNvSpPr>
          <p:nvPr/>
        </p:nvSpPr>
        <p:spPr>
          <a:xfrm>
            <a:off x="8003145" y="1119783"/>
            <a:ext cx="2409969"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a:r>
              <a:rPr lang="en-US" sz="1867" b="1">
                <a:solidFill>
                  <a:srgbClr val="0E2B52"/>
                </a:solidFill>
              </a:rPr>
              <a:t>Cisplatin-ineligible</a:t>
            </a:r>
          </a:p>
        </p:txBody>
      </p:sp>
      <p:graphicFrame>
        <p:nvGraphicFramePr>
          <p:cNvPr id="11" name="Table 15">
            <a:extLst>
              <a:ext uri="{FF2B5EF4-FFF2-40B4-BE49-F238E27FC236}">
                <a16:creationId xmlns:a16="http://schemas.microsoft.com/office/drawing/2014/main" id="{E192C26E-ADBA-726B-F15E-3FBE51233614}"/>
              </a:ext>
            </a:extLst>
          </p:cNvPr>
          <p:cNvGraphicFramePr>
            <a:graphicFrameLocks noGrp="1"/>
          </p:cNvGraphicFramePr>
          <p:nvPr/>
        </p:nvGraphicFramePr>
        <p:xfrm>
          <a:off x="977154" y="4969120"/>
          <a:ext cx="4867262" cy="934720"/>
        </p:xfrm>
        <a:graphic>
          <a:graphicData uri="http://schemas.openxmlformats.org/drawingml/2006/table">
            <a:tbl>
              <a:tblPr firstRow="1">
                <a:tableStyleId>{5C22544A-7EE6-4342-B048-85BDC9FD1C3A}</a:tableStyleId>
              </a:tblPr>
              <a:tblGrid>
                <a:gridCol w="1093693">
                  <a:extLst>
                    <a:ext uri="{9D8B030D-6E8A-4147-A177-3AD203B41FA5}">
                      <a16:colId xmlns:a16="http://schemas.microsoft.com/office/drawing/2014/main" val="1620595448"/>
                    </a:ext>
                  </a:extLst>
                </a:gridCol>
                <a:gridCol w="776865">
                  <a:extLst>
                    <a:ext uri="{9D8B030D-6E8A-4147-A177-3AD203B41FA5}">
                      <a16:colId xmlns:a16="http://schemas.microsoft.com/office/drawing/2014/main" val="1640937718"/>
                    </a:ext>
                  </a:extLst>
                </a:gridCol>
                <a:gridCol w="1089711">
                  <a:extLst>
                    <a:ext uri="{9D8B030D-6E8A-4147-A177-3AD203B41FA5}">
                      <a16:colId xmlns:a16="http://schemas.microsoft.com/office/drawing/2014/main" val="3814257456"/>
                    </a:ext>
                  </a:extLst>
                </a:gridCol>
                <a:gridCol w="1906993">
                  <a:extLst>
                    <a:ext uri="{9D8B030D-6E8A-4147-A177-3AD203B41FA5}">
                      <a16:colId xmlns:a16="http://schemas.microsoft.com/office/drawing/2014/main" val="1869065122"/>
                    </a:ext>
                  </a:extLst>
                </a:gridCol>
              </a:tblGrid>
              <a:tr h="406400">
                <a:tc>
                  <a:txBody>
                    <a:bodyPr/>
                    <a:lstStyle/>
                    <a:p>
                      <a:endParaRPr lang="en-US" sz="1300">
                        <a:latin typeface="Arial Narrow" panose="020B0606020202030204" pitchFamily="34" charset="0"/>
                      </a:endParaRPr>
                    </a:p>
                  </a:txBody>
                  <a:tcPr marL="60960" marR="60960" marT="0" marB="0"/>
                </a:tc>
                <a:tc>
                  <a:txBody>
                    <a:bodyPr/>
                    <a:lstStyle/>
                    <a:p>
                      <a:pPr algn="ctr"/>
                      <a:r>
                        <a:rPr lang="en-US" sz="1300" b="1">
                          <a:latin typeface="Arial Narrow"/>
                        </a:rPr>
                        <a:t>Events, n</a:t>
                      </a:r>
                    </a:p>
                  </a:txBody>
                  <a:tcPr marL="60960" marR="60960" marT="0" marB="0" anchor="b"/>
                </a:tc>
                <a:tc>
                  <a:txBody>
                    <a:bodyPr/>
                    <a:lstStyle/>
                    <a:p>
                      <a:pPr algn="ctr"/>
                      <a:r>
                        <a:rPr lang="en-US" sz="1300" b="1">
                          <a:latin typeface="Arial Narrow"/>
                        </a:rPr>
                        <a:t>HR</a:t>
                      </a:r>
                    </a:p>
                    <a:p>
                      <a:pPr algn="ctr"/>
                      <a:r>
                        <a:rPr lang="en-US" sz="1300" b="1">
                          <a:latin typeface="Arial Narrow"/>
                        </a:rPr>
                        <a:t>(95% CI)</a:t>
                      </a:r>
                    </a:p>
                  </a:txBody>
                  <a:tcPr marL="60960" marR="60960" marT="0" marB="0" anchor="b">
                    <a:solidFill>
                      <a:srgbClr val="3D9DA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Narrow"/>
                        </a:rPr>
                        <a:t>mOS (95% CI), months</a:t>
                      </a:r>
                    </a:p>
                  </a:txBody>
                  <a:tcPr marL="60960" marR="60960" marT="0" marB="0" anchor="b">
                    <a:solidFill>
                      <a:srgbClr val="1B3358"/>
                    </a:solidFill>
                  </a:tcPr>
                </a:tc>
                <a:extLst>
                  <a:ext uri="{0D108BD9-81ED-4DB2-BD59-A6C34878D82A}">
                    <a16:rowId xmlns:a16="http://schemas.microsoft.com/office/drawing/2014/main" val="1826252621"/>
                  </a:ext>
                </a:extLst>
              </a:tr>
              <a:tr h="203200">
                <a:tc>
                  <a:txBody>
                    <a:bodyPr/>
                    <a:lstStyle/>
                    <a:p>
                      <a:r>
                        <a:rPr lang="en-US" sz="1300" b="1">
                          <a:solidFill>
                            <a:srgbClr val="1B3358"/>
                          </a:solidFill>
                          <a:latin typeface="Arial Narrow"/>
                        </a:rPr>
                        <a:t>EV+P</a:t>
                      </a:r>
                    </a:p>
                  </a:txBody>
                  <a:tcPr marL="60960" marR="60960" marT="0" marB="0" anchor="ctr"/>
                </a:tc>
                <a:tc>
                  <a:txBody>
                    <a:bodyPr/>
                    <a:lstStyle/>
                    <a:p>
                      <a:pPr algn="ctr"/>
                      <a:r>
                        <a:rPr lang="en-US" sz="1300" b="1" dirty="0">
                          <a:solidFill>
                            <a:srgbClr val="1B3358"/>
                          </a:solidFill>
                          <a:latin typeface="Arial Narrow"/>
                        </a:rPr>
                        <a:t>69</a:t>
                      </a:r>
                    </a:p>
                  </a:txBody>
                  <a:tcPr marL="60960" marR="60960" marT="0" marB="0" anchor="ctr"/>
                </a:tc>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rPr>
                        <a:t>0.53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rPr>
                        <a:t>(0.39-0.72)</a:t>
                      </a:r>
                      <a:endParaRPr lang="en-US" sz="1300" b="1" strike="noStrike" dirty="0">
                        <a:solidFill>
                          <a:srgbClr val="1B3358"/>
                        </a:solidFill>
                        <a:effectLst/>
                        <a:latin typeface="Arial Narrow"/>
                        <a:ea typeface="Times New Roman" panose="02020603050405020304" pitchFamily="18" charset="0"/>
                        <a:cs typeface="Times New Roman"/>
                      </a:endParaRPr>
                    </a:p>
                  </a:txBody>
                  <a:tcPr marL="60960" marR="6096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a:solidFill>
                            <a:srgbClr val="1B3358"/>
                          </a:solidFill>
                          <a:effectLst/>
                          <a:latin typeface="Arial Narrow"/>
                          <a:ea typeface="Times New Roman" panose="02020603050405020304" pitchFamily="18" charset="0"/>
                          <a:cs typeface="Times New Roman"/>
                        </a:rPr>
                        <a:t>31.5 (25.4</a:t>
                      </a:r>
                      <a:r>
                        <a:rPr lang="en-US" sz="1300" b="1">
                          <a:solidFill>
                            <a:srgbClr val="1B3358"/>
                          </a:solidFill>
                          <a:latin typeface="Arial Narrow"/>
                          <a:ea typeface="Times New Roman" panose="02020603050405020304" pitchFamily="18" charset="0"/>
                          <a:cs typeface="Times New Roman"/>
                        </a:rPr>
                        <a:t>-NR</a:t>
                      </a:r>
                      <a:r>
                        <a:rPr lang="en-US" sz="1300" b="1" strike="noStrike">
                          <a:solidFill>
                            <a:srgbClr val="1B3358"/>
                          </a:solidFill>
                          <a:effectLst/>
                          <a:latin typeface="Arial Narrow"/>
                          <a:ea typeface="Times New Roman" panose="02020603050405020304" pitchFamily="18" charset="0"/>
                          <a:cs typeface="Times New Roman"/>
                        </a:rPr>
                        <a:t>)</a:t>
                      </a:r>
                    </a:p>
                  </a:txBody>
                  <a:tcPr marL="60960" marR="60960" marT="0" marB="0" anchor="ctr"/>
                </a:tc>
                <a:extLst>
                  <a:ext uri="{0D108BD9-81ED-4DB2-BD59-A6C34878D82A}">
                    <a16:rowId xmlns:a16="http://schemas.microsoft.com/office/drawing/2014/main" val="809473256"/>
                  </a:ext>
                </a:extLst>
              </a:tr>
              <a:tr h="94827">
                <a:tc rowSpan="2">
                  <a:txBody>
                    <a:bodyPr/>
                    <a:lstStyle/>
                    <a:p>
                      <a:r>
                        <a:rPr lang="en-US" sz="1300" b="1">
                          <a:solidFill>
                            <a:srgbClr val="7F7F7F"/>
                          </a:solidFill>
                          <a:latin typeface="Arial Narrow"/>
                        </a:rPr>
                        <a:t>Chemotherapy</a:t>
                      </a:r>
                    </a:p>
                  </a:txBody>
                  <a:tcPr marL="60960" marR="60960" marT="60960" marB="60960" anchor="ctr"/>
                </a:tc>
                <a:tc rowSpan="2">
                  <a:txBody>
                    <a:bodyPr/>
                    <a:lstStyle/>
                    <a:p>
                      <a:pPr algn="ctr"/>
                      <a:r>
                        <a:rPr lang="en-US" sz="1300" b="1">
                          <a:solidFill>
                            <a:srgbClr val="7F7F7F"/>
                          </a:solidFill>
                          <a:latin typeface="Arial Narrow"/>
                        </a:rPr>
                        <a:t>106</a:t>
                      </a:r>
                    </a:p>
                  </a:txBody>
                  <a:tcPr marL="60960" marR="60960" marT="60960" marB="6096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extLst>
                  <a:ext uri="{0D108BD9-81ED-4DB2-BD59-A6C34878D82A}">
                    <a16:rowId xmlns:a16="http://schemas.microsoft.com/office/drawing/2014/main" val="1398645386"/>
                  </a:ext>
                </a:extLst>
              </a:tr>
              <a:tr h="23029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7F7F7F"/>
                          </a:solidFill>
                          <a:effectLst/>
                          <a:latin typeface="Arial Narrow"/>
                          <a:ea typeface="Times New Roman" panose="02020603050405020304" pitchFamily="18" charset="0"/>
                          <a:cs typeface="Times New Roman"/>
                        </a:rPr>
                        <a:t>18.4 (16.4-27.5)</a:t>
                      </a:r>
                    </a:p>
                  </a:txBody>
                  <a:tcPr marL="60960" marR="60960" marT="0" marB="0" anchor="ctr"/>
                </a:tc>
                <a:extLst>
                  <a:ext uri="{0D108BD9-81ED-4DB2-BD59-A6C34878D82A}">
                    <a16:rowId xmlns:a16="http://schemas.microsoft.com/office/drawing/2014/main" val="404749105"/>
                  </a:ext>
                </a:extLst>
              </a:tr>
            </a:tbl>
          </a:graphicData>
        </a:graphic>
      </p:graphicFrame>
      <p:graphicFrame>
        <p:nvGraphicFramePr>
          <p:cNvPr id="34" name="Table 15">
            <a:extLst>
              <a:ext uri="{FF2B5EF4-FFF2-40B4-BE49-F238E27FC236}">
                <a16:creationId xmlns:a16="http://schemas.microsoft.com/office/drawing/2014/main" id="{78F84E8F-23F9-228E-92A3-CBCDF469B3B7}"/>
              </a:ext>
            </a:extLst>
          </p:cNvPr>
          <p:cNvGraphicFramePr>
            <a:graphicFrameLocks noGrp="1"/>
          </p:cNvGraphicFramePr>
          <p:nvPr/>
        </p:nvGraphicFramePr>
        <p:xfrm>
          <a:off x="6454588" y="4971585"/>
          <a:ext cx="5066504" cy="934720"/>
        </p:xfrm>
        <a:graphic>
          <a:graphicData uri="http://schemas.openxmlformats.org/drawingml/2006/table">
            <a:tbl>
              <a:tblPr firstRow="1">
                <a:tableStyleId>{5C22544A-7EE6-4342-B048-85BDC9FD1C3A}</a:tableStyleId>
              </a:tblPr>
              <a:tblGrid>
                <a:gridCol w="1129553">
                  <a:extLst>
                    <a:ext uri="{9D8B030D-6E8A-4147-A177-3AD203B41FA5}">
                      <a16:colId xmlns:a16="http://schemas.microsoft.com/office/drawing/2014/main" val="1620595448"/>
                    </a:ext>
                  </a:extLst>
                </a:gridCol>
                <a:gridCol w="797859">
                  <a:extLst>
                    <a:ext uri="{9D8B030D-6E8A-4147-A177-3AD203B41FA5}">
                      <a16:colId xmlns:a16="http://schemas.microsoft.com/office/drawing/2014/main" val="1640937718"/>
                    </a:ext>
                  </a:extLst>
                </a:gridCol>
                <a:gridCol w="1246024">
                  <a:extLst>
                    <a:ext uri="{9D8B030D-6E8A-4147-A177-3AD203B41FA5}">
                      <a16:colId xmlns:a16="http://schemas.microsoft.com/office/drawing/2014/main" val="3814257456"/>
                    </a:ext>
                  </a:extLst>
                </a:gridCol>
                <a:gridCol w="1893068">
                  <a:extLst>
                    <a:ext uri="{9D8B030D-6E8A-4147-A177-3AD203B41FA5}">
                      <a16:colId xmlns:a16="http://schemas.microsoft.com/office/drawing/2014/main" val="92746755"/>
                    </a:ext>
                  </a:extLst>
                </a:gridCol>
              </a:tblGrid>
              <a:tr h="406400">
                <a:tc>
                  <a:txBody>
                    <a:bodyPr/>
                    <a:lstStyle/>
                    <a:p>
                      <a:endParaRPr lang="en-US" sz="1300">
                        <a:latin typeface="Arial Narrow" panose="020B0606020202030204" pitchFamily="34" charset="0"/>
                      </a:endParaRPr>
                    </a:p>
                  </a:txBody>
                  <a:tcPr marL="60960" marR="60960" marT="0" marB="0"/>
                </a:tc>
                <a:tc>
                  <a:txBody>
                    <a:bodyPr/>
                    <a:lstStyle/>
                    <a:p>
                      <a:pPr algn="ctr"/>
                      <a:r>
                        <a:rPr lang="en-US" sz="1300" b="1">
                          <a:latin typeface="Arial Narrow"/>
                        </a:rPr>
                        <a:t>Events, n</a:t>
                      </a:r>
                    </a:p>
                  </a:txBody>
                  <a:tcPr marL="60960" marR="60960" marT="0" marB="0" anchor="b"/>
                </a:tc>
                <a:tc>
                  <a:txBody>
                    <a:bodyPr/>
                    <a:lstStyle/>
                    <a:p>
                      <a:pPr algn="ctr"/>
                      <a:r>
                        <a:rPr lang="en-US" sz="1300" b="1">
                          <a:latin typeface="Arial Narrow"/>
                        </a:rPr>
                        <a:t>HR</a:t>
                      </a:r>
                    </a:p>
                    <a:p>
                      <a:pPr algn="ctr"/>
                      <a:r>
                        <a:rPr lang="en-US" sz="1300" b="1">
                          <a:latin typeface="Arial Narrow"/>
                        </a:rPr>
                        <a:t>(95% CI)</a:t>
                      </a:r>
                    </a:p>
                  </a:txBody>
                  <a:tcPr marL="60960" marR="60960" marT="0" marB="0" anchor="b">
                    <a:solidFill>
                      <a:srgbClr val="3D9DA0"/>
                    </a:solidFill>
                  </a:tcPr>
                </a:tc>
                <a:tc>
                  <a:txBody>
                    <a:bodyPr/>
                    <a:lstStyle/>
                    <a:p>
                      <a:pPr algn="ctr"/>
                      <a:r>
                        <a:rPr lang="en-US" sz="1300" b="1">
                          <a:latin typeface="Arial Narrow"/>
                        </a:rPr>
                        <a:t>mOS (95% CI), months</a:t>
                      </a:r>
                    </a:p>
                  </a:txBody>
                  <a:tcPr marL="60960" marR="60960" marT="0" marB="0" anchor="b">
                    <a:solidFill>
                      <a:srgbClr val="1B3358"/>
                    </a:solidFill>
                  </a:tcPr>
                </a:tc>
                <a:extLst>
                  <a:ext uri="{0D108BD9-81ED-4DB2-BD59-A6C34878D82A}">
                    <a16:rowId xmlns:a16="http://schemas.microsoft.com/office/drawing/2014/main" val="1826252621"/>
                  </a:ext>
                </a:extLst>
              </a:tr>
              <a:tr h="203200">
                <a:tc>
                  <a:txBody>
                    <a:bodyPr/>
                    <a:lstStyle/>
                    <a:p>
                      <a:r>
                        <a:rPr lang="en-US" sz="1300" b="1">
                          <a:solidFill>
                            <a:srgbClr val="1B3358"/>
                          </a:solidFill>
                          <a:latin typeface="Arial Narrow"/>
                        </a:rPr>
                        <a:t>EV+P</a:t>
                      </a:r>
                    </a:p>
                  </a:txBody>
                  <a:tcPr marL="60960" marR="60960" marT="0" marB="0" anchor="ctr"/>
                </a:tc>
                <a:tc>
                  <a:txBody>
                    <a:bodyPr/>
                    <a:lstStyle/>
                    <a:p>
                      <a:pPr algn="ctr"/>
                      <a:r>
                        <a:rPr lang="en-US" sz="1300" b="1">
                          <a:solidFill>
                            <a:srgbClr val="1B3358"/>
                          </a:solidFill>
                          <a:latin typeface="Arial Narrow"/>
                        </a:rPr>
                        <a:t>64</a:t>
                      </a:r>
                    </a:p>
                  </a:txBody>
                  <a:tcPr marL="60960" marR="60960" marT="0" marB="0" anchor="ctr"/>
                </a:tc>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ea typeface="Times New Roman" panose="02020603050405020304" pitchFamily="18" charset="0"/>
                          <a:cs typeface="Times New Roman"/>
                        </a:rPr>
                        <a:t>0.43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ea typeface="Times New Roman" panose="02020603050405020304" pitchFamily="18" charset="0"/>
                          <a:cs typeface="Times New Roman"/>
                        </a:rPr>
                        <a:t>(0.31-0.59)</a:t>
                      </a:r>
                    </a:p>
                  </a:txBody>
                  <a:tcPr marL="60960" marR="6096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solidFill>
                            <a:srgbClr val="1B3358"/>
                          </a:solidFill>
                          <a:latin typeface="Arial Narrow"/>
                          <a:ea typeface="Times New Roman" panose="02020603050405020304" pitchFamily="18" charset="0"/>
                          <a:cs typeface="Times New Roman"/>
                        </a:rPr>
                        <a:t>NR</a:t>
                      </a:r>
                      <a:r>
                        <a:rPr lang="en-US" sz="1300" b="1" strike="noStrike">
                          <a:solidFill>
                            <a:srgbClr val="1B3358"/>
                          </a:solidFill>
                          <a:effectLst/>
                          <a:latin typeface="Arial Narrow"/>
                          <a:ea typeface="Times New Roman" panose="02020603050405020304" pitchFamily="18" charset="0"/>
                          <a:cs typeface="Times New Roman"/>
                        </a:rPr>
                        <a:t> (20.7-</a:t>
                      </a:r>
                      <a:r>
                        <a:rPr lang="en-US" sz="1300" b="1">
                          <a:solidFill>
                            <a:srgbClr val="1B3358"/>
                          </a:solidFill>
                          <a:latin typeface="Arial Narrow"/>
                          <a:ea typeface="Times New Roman" panose="02020603050405020304" pitchFamily="18" charset="0"/>
                          <a:cs typeface="Times New Roman"/>
                        </a:rPr>
                        <a:t>NR</a:t>
                      </a:r>
                      <a:r>
                        <a:rPr lang="en-US" sz="1300" b="1" strike="noStrike">
                          <a:solidFill>
                            <a:srgbClr val="1B3358"/>
                          </a:solidFill>
                          <a:effectLst/>
                          <a:latin typeface="Arial Narrow"/>
                          <a:ea typeface="Times New Roman" panose="02020603050405020304" pitchFamily="18" charset="0"/>
                          <a:cs typeface="Times New Roman"/>
                        </a:rPr>
                        <a:t>)</a:t>
                      </a:r>
                    </a:p>
                  </a:txBody>
                  <a:tcPr marL="60960" marR="60960" marT="0" marB="0" anchor="ctr"/>
                </a:tc>
                <a:extLst>
                  <a:ext uri="{0D108BD9-81ED-4DB2-BD59-A6C34878D82A}">
                    <a16:rowId xmlns:a16="http://schemas.microsoft.com/office/drawing/2014/main" val="809473256"/>
                  </a:ext>
                </a:extLst>
              </a:tr>
              <a:tr h="94827">
                <a:tc rowSpan="2">
                  <a:txBody>
                    <a:bodyPr/>
                    <a:lstStyle/>
                    <a:p>
                      <a:r>
                        <a:rPr lang="en-US" sz="1300" b="1">
                          <a:solidFill>
                            <a:srgbClr val="7F7F7F"/>
                          </a:solidFill>
                          <a:latin typeface="Arial Narrow"/>
                        </a:rPr>
                        <a:t>Chemotherapy</a:t>
                      </a:r>
                    </a:p>
                  </a:txBody>
                  <a:tcPr marL="60960" marR="60960" marT="60960" marB="60960" anchor="ctr"/>
                </a:tc>
                <a:tc rowSpan="2">
                  <a:txBody>
                    <a:bodyPr/>
                    <a:lstStyle/>
                    <a:p>
                      <a:pPr algn="ctr"/>
                      <a:r>
                        <a:rPr lang="en-US" sz="1300" b="1">
                          <a:solidFill>
                            <a:srgbClr val="7F7F7F"/>
                          </a:solidFill>
                          <a:latin typeface="Arial Narrow"/>
                        </a:rPr>
                        <a:t>120</a:t>
                      </a:r>
                    </a:p>
                  </a:txBody>
                  <a:tcPr marL="60960" marR="60960" marT="60960" marB="6096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extLst>
                  <a:ext uri="{0D108BD9-81ED-4DB2-BD59-A6C34878D82A}">
                    <a16:rowId xmlns:a16="http://schemas.microsoft.com/office/drawing/2014/main" val="1398645386"/>
                  </a:ext>
                </a:extLst>
              </a:tr>
              <a:tr h="23029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7F7F7F"/>
                          </a:solidFill>
                          <a:effectLst/>
                          <a:latin typeface="Arial Narrow"/>
                          <a:ea typeface="Times New Roman" panose="02020603050405020304" pitchFamily="18" charset="0"/>
                          <a:cs typeface="Times New Roman"/>
                        </a:rPr>
                        <a:t>12.7 (11.4-15.5)</a:t>
                      </a:r>
                    </a:p>
                  </a:txBody>
                  <a:tcPr marL="60960" marR="60960" marT="0" marB="0" anchor="ctr"/>
                </a:tc>
                <a:extLst>
                  <a:ext uri="{0D108BD9-81ED-4DB2-BD59-A6C34878D82A}">
                    <a16:rowId xmlns:a16="http://schemas.microsoft.com/office/drawing/2014/main" val="1574300910"/>
                  </a:ext>
                </a:extLst>
              </a:tr>
            </a:tbl>
          </a:graphicData>
        </a:graphic>
      </p:graphicFrame>
      <p:sp>
        <p:nvSpPr>
          <p:cNvPr id="3" name="TextBox 2">
            <a:extLst>
              <a:ext uri="{FF2B5EF4-FFF2-40B4-BE49-F238E27FC236}">
                <a16:creationId xmlns:a16="http://schemas.microsoft.com/office/drawing/2014/main" id="{784D7A97-12C9-0AE6-166D-3FB4E64FB261}"/>
              </a:ext>
            </a:extLst>
          </p:cNvPr>
          <p:cNvSpPr txBox="1"/>
          <p:nvPr/>
        </p:nvSpPr>
        <p:spPr>
          <a:xfrm>
            <a:off x="381873" y="5938689"/>
            <a:ext cx="2463684"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a:t>
            </a:r>
            <a:endParaRPr lang="en-US" sz="1067"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55095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3594-BD6C-4F5F-B93D-2390413EFA4A}"/>
              </a:ext>
            </a:extLst>
          </p:cNvPr>
          <p:cNvSpPr>
            <a:spLocks noGrp="1"/>
          </p:cNvSpPr>
          <p:nvPr>
            <p:ph type="title"/>
          </p:nvPr>
        </p:nvSpPr>
        <p:spPr>
          <a:xfrm>
            <a:off x="838199" y="117536"/>
            <a:ext cx="11198807" cy="790427"/>
          </a:xfrm>
        </p:spPr>
        <p:txBody>
          <a:bodyPr anchor="ctr">
            <a:noAutofit/>
          </a:bodyPr>
          <a:lstStyle/>
          <a:p>
            <a:r>
              <a:rPr lang="en-US" sz="4000" b="1" dirty="0"/>
              <a:t>JAVELIN Bladder 100 study design </a:t>
            </a:r>
            <a:r>
              <a:rPr lang="en-GB" sz="4000" b="1" dirty="0"/>
              <a:t>(NCT02603432)</a:t>
            </a:r>
            <a:r>
              <a:rPr lang="en-GB" sz="4000" b="1" baseline="30000" dirty="0"/>
              <a:t>1,2</a:t>
            </a:r>
            <a:endParaRPr lang="en-US" sz="4000" b="1" dirty="0"/>
          </a:p>
        </p:txBody>
      </p:sp>
      <p:sp>
        <p:nvSpPr>
          <p:cNvPr id="18" name="Content Placeholder 2">
            <a:extLst>
              <a:ext uri="{FF2B5EF4-FFF2-40B4-BE49-F238E27FC236}">
                <a16:creationId xmlns:a16="http://schemas.microsoft.com/office/drawing/2014/main" id="{FA138633-1B07-4DEF-A2DB-9CFE4A39BEB9}"/>
              </a:ext>
            </a:extLst>
          </p:cNvPr>
          <p:cNvSpPr txBox="1">
            <a:spLocks/>
          </p:cNvSpPr>
          <p:nvPr/>
        </p:nvSpPr>
        <p:spPr>
          <a:xfrm>
            <a:off x="838200" y="5907249"/>
            <a:ext cx="11201400" cy="85984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defRPr/>
            </a:pPr>
            <a:r>
              <a:rPr lang="en-GB" sz="1000" b="1" dirty="0">
                <a:solidFill>
                  <a:schemeClr val="bg2">
                    <a:lumMod val="10000"/>
                  </a:schemeClr>
                </a:solidFill>
                <a:latin typeface="Calibri" panose="020F0502020204030204" pitchFamily="34" charset="0"/>
                <a:cs typeface="Calibri" panose="020F0502020204030204" pitchFamily="34" charset="0"/>
              </a:rPr>
              <a:t>BSC</a:t>
            </a:r>
            <a:r>
              <a:rPr lang="en-GB" sz="1000" dirty="0">
                <a:solidFill>
                  <a:schemeClr val="bg2">
                    <a:lumMod val="10000"/>
                  </a:schemeClr>
                </a:solidFill>
                <a:latin typeface="Calibri" panose="020F0502020204030204" pitchFamily="34" charset="0"/>
                <a:cs typeface="Calibri" panose="020F0502020204030204" pitchFamily="34" charset="0"/>
              </a:rPr>
              <a:t>, best supportive care; </a:t>
            </a:r>
            <a:r>
              <a:rPr lang="en-GB" sz="1000" b="1" dirty="0">
                <a:solidFill>
                  <a:schemeClr val="bg2">
                    <a:lumMod val="10000"/>
                  </a:schemeClr>
                </a:solidFill>
                <a:latin typeface="Calibri" panose="020F0502020204030204" pitchFamily="34" charset="0"/>
                <a:cs typeface="Calibri" panose="020F0502020204030204" pitchFamily="34" charset="0"/>
              </a:rPr>
              <a:t>CR, </a:t>
            </a:r>
            <a:r>
              <a:rPr lang="en-GB" sz="1000" dirty="0">
                <a:solidFill>
                  <a:schemeClr val="bg2">
                    <a:lumMod val="10000"/>
                  </a:schemeClr>
                </a:solidFill>
                <a:latin typeface="Calibri" panose="020F0502020204030204" pitchFamily="34" charset="0"/>
                <a:cs typeface="Calibri" panose="020F0502020204030204" pitchFamily="34" charset="0"/>
              </a:rPr>
              <a:t>complete response; </a:t>
            </a:r>
            <a:r>
              <a:rPr lang="en-GB" sz="1000" b="1" dirty="0">
                <a:solidFill>
                  <a:schemeClr val="bg2">
                    <a:lumMod val="10000"/>
                  </a:schemeClr>
                </a:solidFill>
                <a:latin typeface="Calibri" panose="020F0502020204030204" pitchFamily="34" charset="0"/>
                <a:cs typeface="Calibri" panose="020F0502020204030204" pitchFamily="34" charset="0"/>
              </a:rPr>
              <a:t>IV,</a:t>
            </a:r>
            <a:r>
              <a:rPr lang="en-GB" sz="1000" dirty="0">
                <a:solidFill>
                  <a:schemeClr val="bg2">
                    <a:lumMod val="10000"/>
                  </a:schemeClr>
                </a:solidFill>
                <a:latin typeface="Calibri" panose="020F0502020204030204" pitchFamily="34" charset="0"/>
                <a:cs typeface="Calibri" panose="020F0502020204030204" pitchFamily="34" charset="0"/>
              </a:rPr>
              <a:t> intravenous; </a:t>
            </a:r>
            <a:r>
              <a:rPr lang="en-GB" sz="1000" b="1" dirty="0">
                <a:solidFill>
                  <a:schemeClr val="bg2">
                    <a:lumMod val="10000"/>
                  </a:schemeClr>
                </a:solidFill>
                <a:latin typeface="Calibri" panose="020F0502020204030204" pitchFamily="34" charset="0"/>
                <a:cs typeface="Calibri" panose="020F0502020204030204" pitchFamily="34" charset="0"/>
              </a:rPr>
              <a:t>PR</a:t>
            </a:r>
            <a:r>
              <a:rPr lang="en-GB" sz="1000" dirty="0">
                <a:solidFill>
                  <a:schemeClr val="bg2">
                    <a:lumMod val="10000"/>
                  </a:schemeClr>
                </a:solidFill>
                <a:latin typeface="Calibri" panose="020F0502020204030204" pitchFamily="34" charset="0"/>
                <a:cs typeface="Calibri" panose="020F0502020204030204" pitchFamily="34" charset="0"/>
              </a:rPr>
              <a:t>, partial response; </a:t>
            </a:r>
            <a:r>
              <a:rPr lang="en-GB" sz="1000" b="1" dirty="0">
                <a:solidFill>
                  <a:schemeClr val="bg2">
                    <a:lumMod val="10000"/>
                  </a:schemeClr>
                </a:solidFill>
                <a:latin typeface="Calibri" panose="020F0502020204030204" pitchFamily="34" charset="0"/>
                <a:cs typeface="Calibri" panose="020F0502020204030204" pitchFamily="34" charset="0"/>
              </a:rPr>
              <a:t>PRO</a:t>
            </a:r>
            <a:r>
              <a:rPr lang="en-GB" sz="1000" dirty="0">
                <a:solidFill>
                  <a:schemeClr val="bg2">
                    <a:lumMod val="10000"/>
                  </a:schemeClr>
                </a:solidFill>
                <a:latin typeface="Calibri" panose="020F0502020204030204" pitchFamily="34" charset="0"/>
                <a:cs typeface="Calibri" panose="020F0502020204030204" pitchFamily="34" charset="0"/>
              </a:rPr>
              <a:t>, patient reported outcome; </a:t>
            </a:r>
            <a:r>
              <a:rPr lang="en-GB" sz="1000" b="1" dirty="0">
                <a:solidFill>
                  <a:schemeClr val="bg2">
                    <a:lumMod val="10000"/>
                  </a:schemeClr>
                </a:solidFill>
                <a:latin typeface="Calibri" panose="020F0502020204030204" pitchFamily="34" charset="0"/>
                <a:cs typeface="Calibri" panose="020F0502020204030204" pitchFamily="34" charset="0"/>
              </a:rPr>
              <a:t>Q2W, </a:t>
            </a:r>
            <a:r>
              <a:rPr lang="en-GB" sz="1000" dirty="0">
                <a:solidFill>
                  <a:schemeClr val="bg2">
                    <a:lumMod val="10000"/>
                  </a:schemeClr>
                </a:solidFill>
                <a:latin typeface="Calibri" panose="020F0502020204030204" pitchFamily="34" charset="0"/>
                <a:cs typeface="Calibri" panose="020F0502020204030204" pitchFamily="34" charset="0"/>
              </a:rPr>
              <a:t>every 2 weeks; </a:t>
            </a:r>
            <a:r>
              <a:rPr lang="en-GB" sz="1000" b="1" dirty="0">
                <a:solidFill>
                  <a:schemeClr val="bg2">
                    <a:lumMod val="10000"/>
                  </a:schemeClr>
                </a:solidFill>
                <a:latin typeface="Calibri" panose="020F0502020204030204" pitchFamily="34" charset="0"/>
                <a:cs typeface="Calibri" panose="020F0502020204030204" pitchFamily="34" charset="0"/>
              </a:rPr>
              <a:t>R</a:t>
            </a:r>
            <a:r>
              <a:rPr lang="en-GB" sz="1000" dirty="0">
                <a:solidFill>
                  <a:schemeClr val="bg2">
                    <a:lumMod val="10000"/>
                  </a:schemeClr>
                </a:solidFill>
                <a:latin typeface="Calibri" panose="020F0502020204030204" pitchFamily="34" charset="0"/>
                <a:cs typeface="Calibri" panose="020F0502020204030204" pitchFamily="34" charset="0"/>
              </a:rPr>
              <a:t>, randomization; </a:t>
            </a:r>
            <a:r>
              <a:rPr lang="en-GB" sz="1000" b="1" dirty="0">
                <a:solidFill>
                  <a:schemeClr val="bg2">
                    <a:lumMod val="10000"/>
                  </a:schemeClr>
                </a:solidFill>
                <a:latin typeface="Calibri" panose="020F0502020204030204" pitchFamily="34" charset="0"/>
                <a:cs typeface="Calibri" panose="020F0502020204030204" pitchFamily="34" charset="0"/>
              </a:rPr>
              <a:t>RECIST 1.1, </a:t>
            </a:r>
            <a:r>
              <a:rPr lang="en-GB" sz="1000" dirty="0">
                <a:solidFill>
                  <a:schemeClr val="bg2">
                    <a:lumMod val="10000"/>
                  </a:schemeClr>
                </a:solidFill>
                <a:latin typeface="Calibri" panose="020F0502020204030204" pitchFamily="34" charset="0"/>
                <a:cs typeface="Calibri" panose="020F0502020204030204" pitchFamily="34" charset="0"/>
              </a:rPr>
              <a:t>Response Evaluation Criteria in Solid Tumours version 1.1; </a:t>
            </a:r>
            <a:r>
              <a:rPr lang="en-GB" sz="1000" b="1" dirty="0">
                <a:solidFill>
                  <a:schemeClr val="bg2">
                    <a:lumMod val="10000"/>
                  </a:schemeClr>
                </a:solidFill>
                <a:latin typeface="Calibri" panose="020F0502020204030204" pitchFamily="34" charset="0"/>
                <a:cs typeface="Calibri" panose="020F0502020204030204" pitchFamily="34" charset="0"/>
              </a:rPr>
              <a:t>SD</a:t>
            </a:r>
            <a:r>
              <a:rPr lang="en-GB" sz="1000" dirty="0">
                <a:solidFill>
                  <a:schemeClr val="bg2">
                    <a:lumMod val="10000"/>
                  </a:schemeClr>
                </a:solidFill>
                <a:latin typeface="Calibri" panose="020F0502020204030204" pitchFamily="34" charset="0"/>
                <a:cs typeface="Calibri" panose="020F0502020204030204" pitchFamily="34" charset="0"/>
              </a:rPr>
              <a:t>, stable disease</a:t>
            </a:r>
          </a:p>
          <a:p>
            <a:pPr marL="0" indent="0">
              <a:spcBef>
                <a:spcPts val="300"/>
              </a:spcBef>
              <a:buNone/>
              <a:defRPr/>
            </a:pPr>
            <a:r>
              <a:rPr lang="en-GB" sz="1000" dirty="0">
                <a:solidFill>
                  <a:schemeClr val="bg2">
                    <a:lumMod val="10000"/>
                  </a:schemeClr>
                </a:solidFill>
                <a:latin typeface="Calibri" panose="020F0502020204030204" pitchFamily="34" charset="0"/>
                <a:cs typeface="Calibri" panose="020F0502020204030204" pitchFamily="34" charset="0"/>
              </a:rPr>
              <a:t>*BSC (</a:t>
            </a:r>
            <a:r>
              <a:rPr lang="en-GB" sz="1000" dirty="0" err="1">
                <a:solidFill>
                  <a:schemeClr val="bg2">
                    <a:lumMod val="10000"/>
                  </a:schemeClr>
                </a:solidFill>
                <a:latin typeface="Calibri" panose="020F0502020204030204" pitchFamily="34" charset="0"/>
                <a:cs typeface="Calibri" panose="020F0502020204030204" pitchFamily="34" charset="0"/>
              </a:rPr>
              <a:t>eg</a:t>
            </a:r>
            <a:r>
              <a:rPr lang="en-GB" sz="1000" dirty="0">
                <a:solidFill>
                  <a:schemeClr val="bg2">
                    <a:lumMod val="10000"/>
                  </a:schemeClr>
                </a:solidFill>
                <a:latin typeface="Calibri" panose="020F0502020204030204" pitchFamily="34" charset="0"/>
                <a:cs typeface="Calibri" panose="020F0502020204030204" pitchFamily="34" charset="0"/>
              </a:rPr>
              <a:t>, antibiotics, nutritional support, hydration, or pain management) was administered per local practice based on patient needs and clinical judgment; other systemic antitumour therapy was not permitted,</a:t>
            </a:r>
            <a:br>
              <a:rPr lang="en-GB" sz="1000" dirty="0">
                <a:solidFill>
                  <a:schemeClr val="bg2">
                    <a:lumMod val="10000"/>
                  </a:schemeClr>
                </a:solidFill>
                <a:latin typeface="Calibri" panose="020F0502020204030204" pitchFamily="34" charset="0"/>
                <a:cs typeface="Calibri" panose="020F0502020204030204" pitchFamily="34" charset="0"/>
              </a:rPr>
            </a:br>
            <a:r>
              <a:rPr lang="en-GB" sz="1000" dirty="0">
                <a:solidFill>
                  <a:schemeClr val="bg2">
                    <a:lumMod val="10000"/>
                  </a:schemeClr>
                </a:solidFill>
                <a:latin typeface="Calibri" panose="020F0502020204030204" pitchFamily="34" charset="0"/>
                <a:cs typeface="Calibri" panose="020F0502020204030204" pitchFamily="34" charset="0"/>
              </a:rPr>
              <a:t> but palliative local radiotherapy for isolated lesions was acceptable.</a:t>
            </a:r>
          </a:p>
          <a:p>
            <a:pPr marL="0" indent="0">
              <a:spcBef>
                <a:spcPts val="300"/>
              </a:spcBef>
              <a:buNone/>
              <a:defRPr/>
            </a:pPr>
            <a:r>
              <a:rPr lang="en-GB" sz="1000" dirty="0">
                <a:solidFill>
                  <a:schemeClr val="bg2">
                    <a:lumMod val="10000"/>
                  </a:schemeClr>
                </a:solidFill>
                <a:latin typeface="Calibri" panose="020F0502020204030204" pitchFamily="34" charset="0"/>
                <a:cs typeface="Calibri" panose="020F0502020204030204" pitchFamily="34" charset="0"/>
              </a:rPr>
              <a:t>1. Powles T, et al. N </a:t>
            </a:r>
            <a:r>
              <a:rPr lang="en-GB" sz="1000" dirty="0" err="1">
                <a:solidFill>
                  <a:schemeClr val="bg2">
                    <a:lumMod val="10000"/>
                  </a:schemeClr>
                </a:solidFill>
                <a:latin typeface="Calibri" panose="020F0502020204030204" pitchFamily="34" charset="0"/>
                <a:cs typeface="Calibri" panose="020F0502020204030204" pitchFamily="34" charset="0"/>
              </a:rPr>
              <a:t>Engl</a:t>
            </a:r>
            <a:r>
              <a:rPr lang="en-GB" sz="1000" dirty="0">
                <a:solidFill>
                  <a:schemeClr val="bg2">
                    <a:lumMod val="10000"/>
                  </a:schemeClr>
                </a:solidFill>
                <a:latin typeface="Calibri" panose="020F0502020204030204" pitchFamily="34" charset="0"/>
                <a:cs typeface="Calibri" panose="020F0502020204030204" pitchFamily="34" charset="0"/>
              </a:rPr>
              <a:t> J Med 2020;383:1218–30; 2. Powles T, et al. Oral presentation at ASCO 2020 (Abstract LBA1).</a:t>
            </a:r>
          </a:p>
        </p:txBody>
      </p:sp>
      <p:sp>
        <p:nvSpPr>
          <p:cNvPr id="17" name="Rectangle: Rounded Corners 16">
            <a:extLst>
              <a:ext uri="{FF2B5EF4-FFF2-40B4-BE49-F238E27FC236}">
                <a16:creationId xmlns:a16="http://schemas.microsoft.com/office/drawing/2014/main" id="{CAD8B40B-7EE5-426D-B7B5-8F8F2B211162}"/>
              </a:ext>
            </a:extLst>
          </p:cNvPr>
          <p:cNvSpPr/>
          <p:nvPr/>
        </p:nvSpPr>
        <p:spPr>
          <a:xfrm>
            <a:off x="8818153" y="1577414"/>
            <a:ext cx="2906235" cy="3061587"/>
          </a:xfrm>
          <a:prstGeom prst="roundRect">
            <a:avLst>
              <a:gd name="adj" fmla="val 8113"/>
            </a:avLst>
          </a:prstGeom>
          <a:noFill/>
          <a:ln w="28575">
            <a:solidFill>
              <a:schemeClr val="bg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lIns="72000" rIns="36000" rtlCol="0" anchor="ctr"/>
          <a:lstStyle/>
          <a:p>
            <a:pPr defTabSz="914377" fontAlgn="base">
              <a:spcBef>
                <a:spcPts val="600"/>
              </a:spcBef>
              <a:spcAft>
                <a:spcPts val="225"/>
              </a:spcAft>
              <a:defRPr/>
            </a:pPr>
            <a:r>
              <a:rPr lang="en-GB" sz="1600" b="1" i="1" dirty="0">
                <a:solidFill>
                  <a:schemeClr val="bg2">
                    <a:lumMod val="10000"/>
                  </a:schemeClr>
                </a:solidFill>
                <a:latin typeface="Calibri" panose="020F0502020204030204" pitchFamily="34" charset="0"/>
                <a:cs typeface="Calibri" panose="020F0502020204030204" pitchFamily="34" charset="0"/>
              </a:rPr>
              <a:t>Primary endpoint</a:t>
            </a:r>
          </a:p>
          <a:p>
            <a:pPr marL="285744" indent="-285744" defTabSz="914377" fontAlgn="base">
              <a:spcBef>
                <a:spcPct val="0"/>
              </a:spcBef>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OS</a:t>
            </a:r>
          </a:p>
          <a:p>
            <a:pPr defTabSz="914377" fontAlgn="base">
              <a:spcAft>
                <a:spcPts val="225"/>
              </a:spcAft>
              <a:defRPr/>
            </a:pPr>
            <a:r>
              <a:rPr lang="en-GB" sz="1600" b="1" i="1" dirty="0">
                <a:solidFill>
                  <a:schemeClr val="bg2">
                    <a:lumMod val="10000"/>
                  </a:schemeClr>
                </a:solidFill>
                <a:latin typeface="Calibri" panose="020F0502020204030204" pitchFamily="34" charset="0"/>
                <a:cs typeface="Calibri" panose="020F0502020204030204" pitchFamily="34" charset="0"/>
              </a:rPr>
              <a:t>Primary analysis populations</a:t>
            </a:r>
          </a:p>
          <a:p>
            <a:pPr marL="285744" indent="-285744" defTabSz="914377" fontAlgn="base">
              <a:spcBef>
                <a:spcPct val="0"/>
              </a:spcBef>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All randomised patients</a:t>
            </a:r>
          </a:p>
          <a:p>
            <a:pPr marL="285744" indent="-285744" defTabSz="914377" fontAlgn="base">
              <a:spcBef>
                <a:spcPct val="0"/>
              </a:spcBef>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PD-L1+ population</a:t>
            </a:r>
            <a:endParaRPr lang="en-GB" sz="1600" baseline="30000" dirty="0">
              <a:solidFill>
                <a:schemeClr val="bg2">
                  <a:lumMod val="10000"/>
                </a:schemeClr>
              </a:solidFill>
              <a:latin typeface="Calibri" panose="020F0502020204030204" pitchFamily="34" charset="0"/>
              <a:cs typeface="Calibri" panose="020F0502020204030204" pitchFamily="34" charset="0"/>
            </a:endParaRPr>
          </a:p>
          <a:p>
            <a:pPr defTabSz="914377" fontAlgn="base">
              <a:spcBef>
                <a:spcPts val="1200"/>
              </a:spcBef>
              <a:spcAft>
                <a:spcPts val="225"/>
              </a:spcAft>
              <a:defRPr/>
            </a:pPr>
            <a:r>
              <a:rPr lang="en-GB" sz="1600" b="1" i="1" dirty="0">
                <a:solidFill>
                  <a:schemeClr val="bg2">
                    <a:lumMod val="10000"/>
                  </a:schemeClr>
                </a:solidFill>
                <a:latin typeface="Calibri" panose="020F0502020204030204" pitchFamily="34" charset="0"/>
                <a:cs typeface="Calibri" panose="020F0502020204030204" pitchFamily="34" charset="0"/>
              </a:rPr>
              <a:t>Secondary endpoints</a:t>
            </a:r>
          </a:p>
          <a:p>
            <a:pPr marL="285744" indent="-285744">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PFS and objective response per RECIST 1.1</a:t>
            </a:r>
            <a:endParaRPr lang="en-GB" sz="1600" strike="sngStrike" dirty="0">
              <a:solidFill>
                <a:schemeClr val="bg2">
                  <a:lumMod val="10000"/>
                </a:schemeClr>
              </a:solidFill>
              <a:latin typeface="Calibri" panose="020F0502020204030204" pitchFamily="34" charset="0"/>
              <a:cs typeface="Calibri" panose="020F0502020204030204" pitchFamily="34" charset="0"/>
            </a:endParaRPr>
          </a:p>
          <a:p>
            <a:pPr marL="285744" indent="-285744">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Safety and tolerability</a:t>
            </a:r>
          </a:p>
          <a:p>
            <a:pPr marL="285744" indent="-285744" defTabSz="914377" fontAlgn="base">
              <a:spcBef>
                <a:spcPct val="0"/>
              </a:spcBef>
              <a:spcAft>
                <a:spcPts val="225"/>
              </a:spcAft>
              <a:buFont typeface="Arial" panose="020B0604020202020204" pitchFamily="34" charset="0"/>
              <a:buChar char="•"/>
              <a:defRPr/>
            </a:pPr>
            <a:r>
              <a:rPr lang="en-GB" sz="1600" dirty="0">
                <a:solidFill>
                  <a:schemeClr val="bg2">
                    <a:lumMod val="10000"/>
                  </a:schemeClr>
                </a:solidFill>
                <a:latin typeface="Calibri" panose="020F0502020204030204" pitchFamily="34" charset="0"/>
                <a:cs typeface="Calibri" panose="020F0502020204030204" pitchFamily="34" charset="0"/>
              </a:rPr>
              <a:t>PROs</a:t>
            </a:r>
          </a:p>
        </p:txBody>
      </p:sp>
      <p:cxnSp>
        <p:nvCxnSpPr>
          <p:cNvPr id="14" name="Straight Arrow Connector 68">
            <a:extLst>
              <a:ext uri="{FF2B5EF4-FFF2-40B4-BE49-F238E27FC236}">
                <a16:creationId xmlns:a16="http://schemas.microsoft.com/office/drawing/2014/main" id="{144372BF-C2B1-4AE5-B4F1-832801459C3E}"/>
              </a:ext>
            </a:extLst>
          </p:cNvPr>
          <p:cNvCxnSpPr>
            <a:cxnSpLocks noChangeShapeType="1"/>
            <a:stCxn id="11" idx="3"/>
            <a:endCxn id="20" idx="2"/>
          </p:cNvCxnSpPr>
          <p:nvPr/>
        </p:nvCxnSpPr>
        <p:spPr bwMode="auto">
          <a:xfrm>
            <a:off x="3855437" y="3108208"/>
            <a:ext cx="1808452" cy="6963"/>
          </a:xfrm>
          <a:prstGeom prst="straightConnector1">
            <a:avLst/>
          </a:prstGeom>
          <a:noFill/>
          <a:ln w="28575" cap="rnd">
            <a:solidFill>
              <a:schemeClr val="bg2">
                <a:lumMod val="75000"/>
              </a:schemeClr>
            </a:solidFill>
            <a:round/>
            <a:headEnd/>
            <a:tailEnd/>
          </a:ln>
          <a:extLst>
            <a:ext uri="{909E8E84-426E-40DD-AFC4-6F175D3DCCD1}">
              <a14:hiddenFill xmlns:a14="http://schemas.microsoft.com/office/drawing/2010/main">
                <a:noFill/>
              </a14:hiddenFill>
            </a:ext>
          </a:extLst>
        </p:spPr>
      </p:cxnSp>
      <p:cxnSp>
        <p:nvCxnSpPr>
          <p:cNvPr id="16" name="Straight Arrow Connector 13">
            <a:extLst>
              <a:ext uri="{FF2B5EF4-FFF2-40B4-BE49-F238E27FC236}">
                <a16:creationId xmlns:a16="http://schemas.microsoft.com/office/drawing/2014/main" id="{FD74A559-0946-4A74-96B9-830343144DC1}"/>
              </a:ext>
            </a:extLst>
          </p:cNvPr>
          <p:cNvCxnSpPr>
            <a:cxnSpLocks noChangeShapeType="1"/>
            <a:stCxn id="20" idx="0"/>
            <a:endCxn id="22" idx="1"/>
          </p:cNvCxnSpPr>
          <p:nvPr/>
        </p:nvCxnSpPr>
        <p:spPr bwMode="auto">
          <a:xfrm rot="5400000" flipH="1" flipV="1">
            <a:off x="5884249" y="2374624"/>
            <a:ext cx="520187" cy="384907"/>
          </a:xfrm>
          <a:prstGeom prst="bentConnector2">
            <a:avLst/>
          </a:prstGeom>
          <a:noFill/>
          <a:ln w="28575" cap="rnd">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14">
            <a:extLst>
              <a:ext uri="{FF2B5EF4-FFF2-40B4-BE49-F238E27FC236}">
                <a16:creationId xmlns:a16="http://schemas.microsoft.com/office/drawing/2014/main" id="{CE204D78-9796-4551-8CDB-205A8807E519}"/>
              </a:ext>
            </a:extLst>
          </p:cNvPr>
          <p:cNvCxnSpPr>
            <a:cxnSpLocks noChangeShapeType="1"/>
            <a:stCxn id="20" idx="4"/>
            <a:endCxn id="24" idx="1"/>
          </p:cNvCxnSpPr>
          <p:nvPr/>
        </p:nvCxnSpPr>
        <p:spPr bwMode="auto">
          <a:xfrm rot="16200000" flipH="1">
            <a:off x="5891212" y="3463846"/>
            <a:ext cx="506261" cy="384907"/>
          </a:xfrm>
          <a:prstGeom prst="bentConnector2">
            <a:avLst/>
          </a:prstGeom>
          <a:noFill/>
          <a:ln w="28575" cap="rnd">
            <a:solidFill>
              <a:schemeClr val="bg2">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sp>
        <p:nvSpPr>
          <p:cNvPr id="20" name="Oval 77">
            <a:extLst>
              <a:ext uri="{FF2B5EF4-FFF2-40B4-BE49-F238E27FC236}">
                <a16:creationId xmlns:a16="http://schemas.microsoft.com/office/drawing/2014/main" id="{8C34293F-0EF4-42EF-A688-3A203621CB7A}"/>
              </a:ext>
            </a:extLst>
          </p:cNvPr>
          <p:cNvSpPr>
            <a:spLocks noChangeArrowheads="1"/>
          </p:cNvSpPr>
          <p:nvPr/>
        </p:nvSpPr>
        <p:spPr bwMode="auto">
          <a:xfrm>
            <a:off x="5663888" y="2827170"/>
            <a:ext cx="576000" cy="576000"/>
          </a:xfrm>
          <a:prstGeom prst="ellipse">
            <a:avLst/>
          </a:prstGeom>
          <a:solidFill>
            <a:srgbClr val="FFFFFF"/>
          </a:solidFill>
          <a:ln w="28575" cap="rnd" algn="ctr">
            <a:solidFill>
              <a:schemeClr val="bg2">
                <a:lumMod val="75000"/>
              </a:schemeClr>
            </a:solidFill>
            <a:round/>
            <a:headEnd/>
            <a:tailEnd/>
          </a:ln>
        </p:spPr>
        <p:txBody>
          <a:bodyPr lIns="0" tIns="0" rIns="0" bIns="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defRPr/>
            </a:pPr>
            <a:r>
              <a:rPr lang="en-US" altLang="en-US" sz="1500" kern="0">
                <a:latin typeface="Calibri" panose="020F0502020204030204" pitchFamily="34" charset="0"/>
                <a:cs typeface="Calibri" panose="020F0502020204030204" pitchFamily="34" charset="0"/>
              </a:rPr>
              <a:t>R </a:t>
            </a:r>
            <a:br>
              <a:rPr lang="en-US" altLang="en-US" sz="1500" kern="0">
                <a:latin typeface="Calibri" panose="020F0502020204030204" pitchFamily="34" charset="0"/>
                <a:cs typeface="Calibri" panose="020F0502020204030204" pitchFamily="34" charset="0"/>
              </a:rPr>
            </a:br>
            <a:r>
              <a:rPr lang="en-US" altLang="en-US" sz="1500" kern="0">
                <a:latin typeface="Calibri" panose="020F0502020204030204" pitchFamily="34" charset="0"/>
                <a:cs typeface="Calibri" panose="020F0502020204030204" pitchFamily="34" charset="0"/>
              </a:rPr>
              <a:t>1:1</a:t>
            </a:r>
          </a:p>
        </p:txBody>
      </p:sp>
      <p:sp>
        <p:nvSpPr>
          <p:cNvPr id="22" name="Rectangle: Rounded Corners 21">
            <a:extLst>
              <a:ext uri="{FF2B5EF4-FFF2-40B4-BE49-F238E27FC236}">
                <a16:creationId xmlns:a16="http://schemas.microsoft.com/office/drawing/2014/main" id="{149D2C8B-2E2C-4195-AEFE-5AF0C75E34C7}"/>
              </a:ext>
            </a:extLst>
          </p:cNvPr>
          <p:cNvSpPr/>
          <p:nvPr/>
        </p:nvSpPr>
        <p:spPr>
          <a:xfrm>
            <a:off x="6336795" y="1748984"/>
            <a:ext cx="2106872" cy="1116000"/>
          </a:xfrm>
          <a:prstGeom prst="roundRect">
            <a:avLst/>
          </a:prstGeom>
          <a:solidFill>
            <a:srgbClr val="0070C0"/>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27000" tIns="27000" rIns="27000" bIns="27000" rtlCol="0" anchor="ctr"/>
          <a:lstStyle/>
          <a:p>
            <a:pPr algn="ctr">
              <a:spcBef>
                <a:spcPts val="451"/>
              </a:spcBef>
              <a:defRPr/>
            </a:pPr>
            <a:r>
              <a:rPr lang="en-GB" sz="1700" b="1">
                <a:solidFill>
                  <a:schemeClr val="bg1"/>
                </a:solidFill>
                <a:latin typeface="Calibri" panose="020F0502020204030204" pitchFamily="34" charset="0"/>
                <a:cs typeface="Calibri" panose="020F0502020204030204" pitchFamily="34" charset="0"/>
              </a:rPr>
              <a:t>Avelumab</a:t>
            </a:r>
            <a:r>
              <a:rPr lang="en-GB" sz="1600" b="1">
                <a:solidFill>
                  <a:schemeClr val="bg1"/>
                </a:solidFill>
                <a:latin typeface="Calibri" panose="020F0502020204030204" pitchFamily="34" charset="0"/>
                <a:cs typeface="Calibri" panose="020F0502020204030204" pitchFamily="34" charset="0"/>
              </a:rPr>
              <a:t> </a:t>
            </a:r>
            <a:br>
              <a:rPr lang="en-GB" sz="1600" b="1">
                <a:solidFill>
                  <a:schemeClr val="bg1"/>
                </a:solidFill>
                <a:latin typeface="Calibri" panose="020F0502020204030204" pitchFamily="34" charset="0"/>
                <a:cs typeface="Calibri" panose="020F0502020204030204" pitchFamily="34" charset="0"/>
              </a:rPr>
            </a:br>
            <a:r>
              <a:rPr lang="en-GB" sz="1200">
                <a:solidFill>
                  <a:schemeClr val="bg1"/>
                </a:solidFill>
                <a:latin typeface="Calibri" panose="020F0502020204030204" pitchFamily="34" charset="0"/>
                <a:cs typeface="Calibri" panose="020F0502020204030204" pitchFamily="34" charset="0"/>
              </a:rPr>
              <a:t>10 mg/kg IV Q2W </a:t>
            </a:r>
            <a:br>
              <a:rPr lang="en-GB" sz="1600" b="1">
                <a:solidFill>
                  <a:schemeClr val="bg1"/>
                </a:solidFill>
                <a:latin typeface="Calibri" panose="020F0502020204030204" pitchFamily="34" charset="0"/>
                <a:cs typeface="Calibri" panose="020F0502020204030204" pitchFamily="34" charset="0"/>
              </a:rPr>
            </a:br>
            <a:r>
              <a:rPr lang="en-GB" sz="1700" b="1">
                <a:solidFill>
                  <a:schemeClr val="bg1"/>
                </a:solidFill>
                <a:latin typeface="Calibri" panose="020F0502020204030204" pitchFamily="34" charset="0"/>
                <a:cs typeface="Calibri" panose="020F0502020204030204" pitchFamily="34" charset="0"/>
              </a:rPr>
              <a:t>+ BSC*</a:t>
            </a:r>
            <a:br>
              <a:rPr lang="en-GB" sz="1700" b="1" baseline="30000">
                <a:solidFill>
                  <a:schemeClr val="bg1"/>
                </a:solidFill>
                <a:latin typeface="Calibri" panose="020F0502020204030204" pitchFamily="34" charset="0"/>
                <a:cs typeface="Calibri" panose="020F0502020204030204" pitchFamily="34" charset="0"/>
              </a:rPr>
            </a:br>
            <a:r>
              <a:rPr lang="en-GB" sz="1700" b="1">
                <a:solidFill>
                  <a:schemeClr val="bg1"/>
                </a:solidFill>
                <a:latin typeface="Calibri" panose="020F0502020204030204" pitchFamily="34" charset="0"/>
                <a:cs typeface="Calibri" panose="020F0502020204030204" pitchFamily="34" charset="0"/>
              </a:rPr>
              <a:t>n=350</a:t>
            </a:r>
          </a:p>
        </p:txBody>
      </p:sp>
      <p:sp>
        <p:nvSpPr>
          <p:cNvPr id="24" name="Rectangle: Rounded Corners 23">
            <a:extLst>
              <a:ext uri="{FF2B5EF4-FFF2-40B4-BE49-F238E27FC236}">
                <a16:creationId xmlns:a16="http://schemas.microsoft.com/office/drawing/2014/main" id="{4C6A87EA-655A-44ED-B768-50774DE40152}"/>
              </a:ext>
            </a:extLst>
          </p:cNvPr>
          <p:cNvSpPr/>
          <p:nvPr/>
        </p:nvSpPr>
        <p:spPr>
          <a:xfrm>
            <a:off x="6336795" y="3351432"/>
            <a:ext cx="2106872" cy="1116000"/>
          </a:xfrm>
          <a:prstGeom prst="roundRect">
            <a:avLst/>
          </a:prstGeom>
          <a:solidFill>
            <a:srgbClr val="FF0000"/>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27000" tIns="27000" rIns="27000" bIns="27000" rtlCol="0" anchor="ctr"/>
          <a:lstStyle/>
          <a:p>
            <a:pPr algn="ctr" defTabSz="914377" fontAlgn="base">
              <a:spcBef>
                <a:spcPts val="451"/>
              </a:spcBef>
              <a:spcAft>
                <a:spcPct val="0"/>
              </a:spcAft>
              <a:defRPr/>
            </a:pPr>
            <a:r>
              <a:rPr lang="en-GB" sz="1700" b="1">
                <a:solidFill>
                  <a:schemeClr val="bg1"/>
                </a:solidFill>
                <a:latin typeface="Calibri" panose="020F0502020204030204" pitchFamily="34" charset="0"/>
                <a:cs typeface="Calibri" panose="020F0502020204030204" pitchFamily="34" charset="0"/>
              </a:rPr>
              <a:t>BSC alone</a:t>
            </a:r>
            <a:r>
              <a:rPr lang="en-GB" sz="1700">
                <a:solidFill>
                  <a:schemeClr val="bg1"/>
                </a:solidFill>
                <a:latin typeface="Calibri" panose="020F0502020204030204" pitchFamily="34" charset="0"/>
                <a:cs typeface="Calibri" panose="020F0502020204030204" pitchFamily="34" charset="0"/>
              </a:rPr>
              <a:t>*</a:t>
            </a:r>
            <a:br>
              <a:rPr lang="en-GB" sz="1700">
                <a:solidFill>
                  <a:schemeClr val="bg1"/>
                </a:solidFill>
                <a:latin typeface="Calibri" panose="020F0502020204030204" pitchFamily="34" charset="0"/>
                <a:cs typeface="Calibri" panose="020F0502020204030204" pitchFamily="34" charset="0"/>
              </a:rPr>
            </a:br>
            <a:r>
              <a:rPr lang="en-GB" sz="1700" b="1">
                <a:solidFill>
                  <a:schemeClr val="bg1"/>
                </a:solidFill>
                <a:latin typeface="Calibri" panose="020F0502020204030204" pitchFamily="34" charset="0"/>
                <a:cs typeface="Calibri" panose="020F0502020204030204" pitchFamily="34" charset="0"/>
              </a:rPr>
              <a:t>n=350</a:t>
            </a:r>
          </a:p>
        </p:txBody>
      </p:sp>
      <p:sp>
        <p:nvSpPr>
          <p:cNvPr id="26" name="Content Placeholder 2">
            <a:extLst>
              <a:ext uri="{FF2B5EF4-FFF2-40B4-BE49-F238E27FC236}">
                <a16:creationId xmlns:a16="http://schemas.microsoft.com/office/drawing/2014/main" id="{6F1D3CD6-7A95-41A4-A693-FED529B17D12}"/>
              </a:ext>
            </a:extLst>
          </p:cNvPr>
          <p:cNvSpPr txBox="1">
            <a:spLocks/>
          </p:cNvSpPr>
          <p:nvPr/>
        </p:nvSpPr>
        <p:spPr>
          <a:xfrm>
            <a:off x="3861042" y="2604191"/>
            <a:ext cx="1969565" cy="473773"/>
          </a:xfrm>
          <a:prstGeom prst="rect">
            <a:avLst/>
          </a:prstGeom>
        </p:spPr>
        <p:txBody>
          <a:bodyPr vert="horz" lIns="0" tIns="35100" rIns="0" bIns="3429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fontAlgn="base">
              <a:lnSpc>
                <a:spcPct val="100000"/>
              </a:lnSpc>
              <a:spcBef>
                <a:spcPts val="1200"/>
              </a:spcBef>
              <a:spcAft>
                <a:spcPct val="0"/>
              </a:spcAft>
              <a:buNone/>
              <a:defRPr/>
            </a:pPr>
            <a:r>
              <a:rPr lang="en-GB" sz="1500">
                <a:solidFill>
                  <a:schemeClr val="bg2">
                    <a:lumMod val="10000"/>
                  </a:schemeClr>
                </a:solidFill>
                <a:latin typeface="Calibri" panose="020F0502020204030204" pitchFamily="34" charset="0"/>
                <a:cs typeface="Calibri" panose="020F0502020204030204" pitchFamily="34" charset="0"/>
              </a:rPr>
              <a:t>Treatment-free interval</a:t>
            </a:r>
            <a:br>
              <a:rPr lang="en-GB" sz="1500">
                <a:solidFill>
                  <a:schemeClr val="bg2">
                    <a:lumMod val="10000"/>
                  </a:schemeClr>
                </a:solidFill>
                <a:latin typeface="Calibri" panose="020F0502020204030204" pitchFamily="34" charset="0"/>
                <a:cs typeface="Calibri" panose="020F0502020204030204" pitchFamily="34" charset="0"/>
              </a:rPr>
            </a:br>
            <a:r>
              <a:rPr lang="en-GB" sz="1500">
                <a:solidFill>
                  <a:schemeClr val="bg2">
                    <a:lumMod val="10000"/>
                  </a:schemeClr>
                </a:solidFill>
                <a:latin typeface="Calibri" panose="020F0502020204030204" pitchFamily="34" charset="0"/>
                <a:cs typeface="Calibri" panose="020F0502020204030204" pitchFamily="34" charset="0"/>
              </a:rPr>
              <a:t>4-10 weeks</a:t>
            </a:r>
          </a:p>
        </p:txBody>
      </p:sp>
      <p:sp>
        <p:nvSpPr>
          <p:cNvPr id="6" name="TextBox 5">
            <a:extLst>
              <a:ext uri="{FF2B5EF4-FFF2-40B4-BE49-F238E27FC236}">
                <a16:creationId xmlns:a16="http://schemas.microsoft.com/office/drawing/2014/main" id="{8B2D5F32-4028-4FC9-825B-B828C72CA4DA}"/>
              </a:ext>
            </a:extLst>
          </p:cNvPr>
          <p:cNvSpPr txBox="1"/>
          <p:nvPr/>
        </p:nvSpPr>
        <p:spPr>
          <a:xfrm>
            <a:off x="4030277" y="4194015"/>
            <a:ext cx="3843223" cy="815608"/>
          </a:xfrm>
          <a:prstGeom prst="rect">
            <a:avLst/>
          </a:prstGeom>
          <a:noFill/>
        </p:spPr>
        <p:txBody>
          <a:bodyPr wrap="square" rtlCol="0">
            <a:spAutoFit/>
          </a:bodyPr>
          <a:lstStyle/>
          <a:p>
            <a:pPr>
              <a:spcBef>
                <a:spcPts val="300"/>
              </a:spcBef>
              <a:defRPr/>
            </a:pPr>
            <a:r>
              <a:rPr lang="en-GB" sz="1400" b="1" dirty="0">
                <a:solidFill>
                  <a:schemeClr val="bg2">
                    <a:lumMod val="10000"/>
                  </a:schemeClr>
                </a:solidFill>
                <a:latin typeface="Calibri" panose="020F0502020204030204" pitchFamily="34" charset="0"/>
                <a:cs typeface="Calibri" panose="020F0502020204030204" pitchFamily="34" charset="0"/>
              </a:rPr>
              <a:t>Stratification</a:t>
            </a:r>
          </a:p>
          <a:p>
            <a:pPr marL="137157" indent="-137157">
              <a:spcBef>
                <a:spcPts val="300"/>
              </a:spcBef>
              <a:buFont typeface="Arial" panose="020B0604020202020204" pitchFamily="34" charset="0"/>
              <a:buChar char="•"/>
              <a:defRPr/>
            </a:pPr>
            <a:r>
              <a:rPr lang="en-GB" sz="1400" dirty="0">
                <a:solidFill>
                  <a:schemeClr val="bg2">
                    <a:lumMod val="10000"/>
                  </a:schemeClr>
                </a:solidFill>
                <a:latin typeface="Calibri" panose="020F0502020204030204" pitchFamily="34" charset="0"/>
                <a:cs typeface="Calibri" panose="020F0502020204030204" pitchFamily="34" charset="0"/>
              </a:rPr>
              <a:t>Best response to 1st-line chemo (CR or PR vs SD)</a:t>
            </a:r>
          </a:p>
          <a:p>
            <a:pPr marL="137157" indent="-137157">
              <a:spcBef>
                <a:spcPts val="300"/>
              </a:spcBef>
              <a:buFont typeface="Arial" panose="020B0604020202020204" pitchFamily="34" charset="0"/>
              <a:buChar char="•"/>
              <a:defRPr/>
            </a:pPr>
            <a:r>
              <a:rPr lang="en-GB" sz="1400" dirty="0">
                <a:solidFill>
                  <a:schemeClr val="bg2">
                    <a:lumMod val="10000"/>
                  </a:schemeClr>
                </a:solidFill>
                <a:latin typeface="Calibri" panose="020F0502020204030204" pitchFamily="34" charset="0"/>
                <a:cs typeface="Calibri" panose="020F0502020204030204" pitchFamily="34" charset="0"/>
              </a:rPr>
              <a:t>Metastatic site (visceral vs non-visceral)</a:t>
            </a:r>
            <a:endParaRPr lang="en-US" sz="1400" dirty="0">
              <a:solidFill>
                <a:schemeClr val="bg2">
                  <a:lumMod val="10000"/>
                </a:schemeClr>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DDCAB69D-D83D-41BB-BAF5-7E6D00EA6F8F}"/>
              </a:ext>
            </a:extLst>
          </p:cNvPr>
          <p:cNvSpPr/>
          <p:nvPr/>
        </p:nvSpPr>
        <p:spPr>
          <a:xfrm>
            <a:off x="827000" y="1748984"/>
            <a:ext cx="3028437" cy="2718448"/>
          </a:xfrm>
          <a:prstGeom prst="roundRect">
            <a:avLst>
              <a:gd name="adj" fmla="val 8113"/>
            </a:avLst>
          </a:prstGeom>
          <a:solidFill>
            <a:schemeClr val="accent5"/>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72000" rIns="36000" rtlCol="0" anchor="ctr"/>
          <a:lstStyle/>
          <a:p>
            <a:pPr marL="182558" indent="-182558" defTabSz="914377" fontAlgn="base">
              <a:spcBef>
                <a:spcPts val="600"/>
              </a:spcBef>
              <a:buFont typeface="Arial" panose="020B0604020202020204" pitchFamily="34" charset="0"/>
              <a:buChar char="•"/>
              <a:defRPr/>
            </a:pPr>
            <a:r>
              <a:rPr lang="en-GB" sz="1700" b="1">
                <a:solidFill>
                  <a:schemeClr val="bg1"/>
                </a:solidFill>
                <a:latin typeface="Calibri" panose="020F0502020204030204" pitchFamily="34" charset="0"/>
                <a:cs typeface="Calibri" panose="020F0502020204030204" pitchFamily="34" charset="0"/>
              </a:rPr>
              <a:t>CR, PR, or SD with standard 1st-line chemotherapy </a:t>
            </a:r>
            <a:br>
              <a:rPr lang="en-GB" sz="1700" b="1">
                <a:solidFill>
                  <a:schemeClr val="bg1"/>
                </a:solidFill>
                <a:latin typeface="Calibri" panose="020F0502020204030204" pitchFamily="34" charset="0"/>
                <a:cs typeface="Calibri" panose="020F0502020204030204" pitchFamily="34" charset="0"/>
              </a:rPr>
            </a:br>
            <a:r>
              <a:rPr lang="en-GB" sz="1700" b="1">
                <a:solidFill>
                  <a:schemeClr val="bg1"/>
                </a:solidFill>
                <a:latin typeface="Calibri" panose="020F0502020204030204" pitchFamily="34" charset="0"/>
                <a:cs typeface="Calibri" panose="020F0502020204030204" pitchFamily="34" charset="0"/>
              </a:rPr>
              <a:t>(4-6 cycles)</a:t>
            </a:r>
          </a:p>
          <a:p>
            <a:pPr marL="355591" lvl="1" indent="-173034">
              <a:spcBef>
                <a:spcPts val="600"/>
              </a:spcBef>
              <a:buFont typeface="Arial" panose="020B0604020202020204" pitchFamily="34" charset="0"/>
              <a:buChar char="–"/>
              <a:defRPr/>
            </a:pPr>
            <a:r>
              <a:rPr lang="en-GB" sz="1700" b="1">
                <a:solidFill>
                  <a:schemeClr val="bg1"/>
                </a:solidFill>
                <a:latin typeface="Calibri" panose="020F0502020204030204" pitchFamily="34" charset="0"/>
                <a:cs typeface="Calibri" panose="020F0502020204030204" pitchFamily="34" charset="0"/>
              </a:rPr>
              <a:t>Cisplatin + gemcitabine or</a:t>
            </a:r>
          </a:p>
          <a:p>
            <a:pPr marL="355591" lvl="1" indent="-173034">
              <a:spcBef>
                <a:spcPts val="600"/>
              </a:spcBef>
              <a:buFont typeface="Arial" panose="020B0604020202020204" pitchFamily="34" charset="0"/>
              <a:buChar char="–"/>
              <a:defRPr/>
            </a:pPr>
            <a:r>
              <a:rPr lang="en-GB" sz="1700" b="1">
                <a:solidFill>
                  <a:schemeClr val="bg1"/>
                </a:solidFill>
                <a:latin typeface="Calibri" panose="020F0502020204030204" pitchFamily="34" charset="0"/>
                <a:cs typeface="Calibri" panose="020F0502020204030204" pitchFamily="34" charset="0"/>
              </a:rPr>
              <a:t>Carboplatin + gemcitabine</a:t>
            </a:r>
          </a:p>
          <a:p>
            <a:pPr marL="182558" indent="-182558">
              <a:spcBef>
                <a:spcPts val="2400"/>
              </a:spcBef>
              <a:spcAft>
                <a:spcPts val="600"/>
              </a:spcAft>
              <a:buFont typeface="Arial" panose="020B0604020202020204" pitchFamily="34" charset="0"/>
              <a:buChar char="•"/>
              <a:defRPr/>
            </a:pPr>
            <a:r>
              <a:rPr lang="en-GB" sz="1700" b="1">
                <a:solidFill>
                  <a:schemeClr val="bg1"/>
                </a:solidFill>
                <a:latin typeface="Calibri" panose="020F0502020204030204" pitchFamily="34" charset="0"/>
                <a:cs typeface="Calibri" panose="020F0502020204030204" pitchFamily="34" charset="0"/>
              </a:rPr>
              <a:t>Unresectable locally advanced or metastatic UC</a:t>
            </a:r>
          </a:p>
        </p:txBody>
      </p:sp>
      <p:sp>
        <p:nvSpPr>
          <p:cNvPr id="21" name="Rectangle 20">
            <a:extLst>
              <a:ext uri="{FF2B5EF4-FFF2-40B4-BE49-F238E27FC236}">
                <a16:creationId xmlns:a16="http://schemas.microsoft.com/office/drawing/2014/main" id="{FAEA6A71-EC47-4921-8886-2323C7CD843A}"/>
              </a:ext>
            </a:extLst>
          </p:cNvPr>
          <p:cNvSpPr/>
          <p:nvPr/>
        </p:nvSpPr>
        <p:spPr>
          <a:xfrm>
            <a:off x="6336796" y="2861986"/>
            <a:ext cx="2096451" cy="492443"/>
          </a:xfrm>
          <a:prstGeom prst="rect">
            <a:avLst/>
          </a:prstGeom>
        </p:spPr>
        <p:txBody>
          <a:bodyPr wrap="square" anchor="ctr">
            <a:spAutoFit/>
          </a:bodyPr>
          <a:lstStyle/>
          <a:p>
            <a:pPr algn="ctr"/>
            <a:r>
              <a:rPr lang="en-GB" sz="1300">
                <a:solidFill>
                  <a:srgbClr val="000000"/>
                </a:solidFill>
                <a:latin typeface="Calibri" panose="020F0502020204030204" pitchFamily="34" charset="0"/>
                <a:cs typeface="Calibri" panose="020F0502020204030204" pitchFamily="34" charset="0"/>
              </a:rPr>
              <a:t>Until PD, unacceptable </a:t>
            </a:r>
            <a:br>
              <a:rPr lang="en-GB" sz="1300">
                <a:solidFill>
                  <a:srgbClr val="000000"/>
                </a:solidFill>
                <a:latin typeface="Calibri" panose="020F0502020204030204" pitchFamily="34" charset="0"/>
                <a:cs typeface="Calibri" panose="020F0502020204030204" pitchFamily="34" charset="0"/>
              </a:rPr>
            </a:br>
            <a:r>
              <a:rPr lang="en-GB" sz="1300">
                <a:solidFill>
                  <a:srgbClr val="000000"/>
                </a:solidFill>
                <a:latin typeface="Calibri" panose="020F0502020204030204" pitchFamily="34" charset="0"/>
                <a:cs typeface="Calibri" panose="020F0502020204030204" pitchFamily="34" charset="0"/>
              </a:rPr>
              <a:t>toxicity, or withdrawal</a:t>
            </a:r>
            <a:endParaRPr lang="en-US" sz="130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F57E3A3-4544-47A7-91AF-F99369631AF8}"/>
              </a:ext>
            </a:extLst>
          </p:cNvPr>
          <p:cNvSpPr/>
          <p:nvPr/>
        </p:nvSpPr>
        <p:spPr>
          <a:xfrm>
            <a:off x="5961414" y="967352"/>
            <a:ext cx="5762975" cy="323165"/>
          </a:xfrm>
          <a:prstGeom prst="rect">
            <a:avLst/>
          </a:prstGeom>
        </p:spPr>
        <p:txBody>
          <a:bodyPr wrap="square">
            <a:spAutoFit/>
          </a:bodyPr>
          <a:lstStyle/>
          <a:p>
            <a:pPr algn="ctr" fontAlgn="base">
              <a:spcBef>
                <a:spcPts val="600"/>
              </a:spcBef>
              <a:spcAft>
                <a:spcPts val="225"/>
              </a:spcAft>
              <a:defRPr/>
            </a:pPr>
            <a:r>
              <a:rPr lang="en-GB" sz="1500" b="1" dirty="0">
                <a:solidFill>
                  <a:srgbClr val="000000"/>
                </a:solidFill>
                <a:latin typeface="Calibri" panose="020F0502020204030204" pitchFamily="34" charset="0"/>
                <a:cs typeface="Calibri" panose="020F0502020204030204" pitchFamily="34" charset="0"/>
              </a:rPr>
              <a:t>All endpoints measured post randomisation (after chemotherapy)</a:t>
            </a:r>
          </a:p>
        </p:txBody>
      </p:sp>
      <p:cxnSp>
        <p:nvCxnSpPr>
          <p:cNvPr id="7" name="Straight Arrow Connector 6">
            <a:extLst>
              <a:ext uri="{FF2B5EF4-FFF2-40B4-BE49-F238E27FC236}">
                <a16:creationId xmlns:a16="http://schemas.microsoft.com/office/drawing/2014/main" id="{A18D7FE3-FEF6-4011-87A1-F2EB3CE7BF42}"/>
              </a:ext>
            </a:extLst>
          </p:cNvPr>
          <p:cNvCxnSpPr>
            <a:cxnSpLocks/>
          </p:cNvCxnSpPr>
          <p:nvPr/>
        </p:nvCxnSpPr>
        <p:spPr>
          <a:xfrm>
            <a:off x="5951889" y="1353036"/>
            <a:ext cx="5772499"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BF71190-5150-41DC-9A60-3E98418273E0}"/>
              </a:ext>
            </a:extLst>
          </p:cNvPr>
          <p:cNvSpPr txBox="1"/>
          <p:nvPr/>
        </p:nvSpPr>
        <p:spPr>
          <a:xfrm>
            <a:off x="838200" y="5373424"/>
            <a:ext cx="11315701" cy="523220"/>
          </a:xfrm>
          <a:prstGeom prst="rect">
            <a:avLst/>
          </a:prstGeom>
          <a:noFill/>
        </p:spPr>
        <p:txBody>
          <a:bodyPr wrap="square" rtlCol="0">
            <a:spAutoFit/>
          </a:bodyPr>
          <a:lstStyle/>
          <a:p>
            <a:r>
              <a:rPr lang="en-US" sz="1400" dirty="0">
                <a:solidFill>
                  <a:srgbClr val="000000"/>
                </a:solidFill>
                <a:latin typeface="Calibri" panose="020F0502020204030204" pitchFamily="34" charset="0"/>
                <a:cs typeface="Calibri" panose="020F0502020204030204" pitchFamily="34" charset="0"/>
              </a:rPr>
              <a:t>PD-L1+ status was defined as PD-L1 expression in ≥25% of </a:t>
            </a:r>
            <a:r>
              <a:rPr lang="en-US" sz="1400" dirty="0" err="1">
                <a:solidFill>
                  <a:srgbClr val="000000"/>
                </a:solidFill>
                <a:latin typeface="Calibri" panose="020F0502020204030204" pitchFamily="34" charset="0"/>
                <a:cs typeface="Calibri" panose="020F0502020204030204" pitchFamily="34" charset="0"/>
              </a:rPr>
              <a:t>tumour</a:t>
            </a:r>
            <a:r>
              <a:rPr lang="en-US" sz="1400" dirty="0">
                <a:solidFill>
                  <a:srgbClr val="000000"/>
                </a:solidFill>
                <a:latin typeface="Calibri" panose="020F0502020204030204" pitchFamily="34" charset="0"/>
                <a:cs typeface="Calibri" panose="020F0502020204030204" pitchFamily="34" charset="0"/>
              </a:rPr>
              <a:t> cells or in ≥25% or 100% of </a:t>
            </a:r>
            <a:r>
              <a:rPr lang="en-US" sz="1400" dirty="0" err="1">
                <a:solidFill>
                  <a:srgbClr val="000000"/>
                </a:solidFill>
                <a:latin typeface="Calibri" panose="020F0502020204030204" pitchFamily="34" charset="0"/>
                <a:cs typeface="Calibri" panose="020F0502020204030204" pitchFamily="34" charset="0"/>
              </a:rPr>
              <a:t>tumour</a:t>
            </a:r>
            <a:r>
              <a:rPr lang="en-US" sz="1400" dirty="0">
                <a:solidFill>
                  <a:srgbClr val="000000"/>
                </a:solidFill>
                <a:latin typeface="Calibri" panose="020F0502020204030204" pitchFamily="34" charset="0"/>
                <a:cs typeface="Calibri" panose="020F0502020204030204" pitchFamily="34" charset="0"/>
              </a:rPr>
              <a:t>-associated immune cells if the percentage of immune cells was &gt;1% or ≤1%, respectively, </a:t>
            </a:r>
            <a:r>
              <a:rPr lang="en-US" sz="1400" dirty="0">
                <a:solidFill>
                  <a:schemeClr val="bg2">
                    <a:lumMod val="10000"/>
                  </a:schemeClr>
                </a:solidFill>
                <a:latin typeface="Calibri" panose="020F0502020204030204" pitchFamily="34" charset="0"/>
                <a:cs typeface="Calibri" panose="020F0502020204030204" pitchFamily="34" charset="0"/>
              </a:rPr>
              <a:t>using the Ventana SP263 assay</a:t>
            </a:r>
            <a:r>
              <a:rPr lang="en-US" sz="1400" dirty="0">
                <a:solidFill>
                  <a:srgbClr val="000000"/>
                </a:solidFill>
                <a:latin typeface="Calibri" panose="020F0502020204030204" pitchFamily="34" charset="0"/>
                <a:cs typeface="Calibri" panose="020F0502020204030204" pitchFamily="34" charset="0"/>
              </a:rPr>
              <a:t>; 358 patients (51%) had a </a:t>
            </a:r>
            <a:r>
              <a:rPr lang="pt-BR" sz="1400" dirty="0">
                <a:solidFill>
                  <a:srgbClr val="000000"/>
                </a:solidFill>
                <a:latin typeface="Calibri" panose="020F0502020204030204" pitchFamily="34" charset="0"/>
                <a:cs typeface="Calibri" panose="020F0502020204030204" pitchFamily="34" charset="0"/>
              </a:rPr>
              <a:t>PD-L1–positive </a:t>
            </a:r>
            <a:r>
              <a:rPr lang="pt-BR" sz="1400" dirty="0" err="1">
                <a:solidFill>
                  <a:srgbClr val="000000"/>
                </a:solidFill>
                <a:latin typeface="Calibri" panose="020F0502020204030204" pitchFamily="34" charset="0"/>
                <a:cs typeface="Calibri" panose="020F0502020204030204" pitchFamily="34" charset="0"/>
              </a:rPr>
              <a:t>tumour</a:t>
            </a:r>
            <a:endParaRPr lang="en-US" sz="1400" dirty="0">
              <a:solidFill>
                <a:srgbClr val="000000"/>
              </a:solidFill>
              <a:latin typeface="Calibri" panose="020F0502020204030204" pitchFamily="34" charset="0"/>
              <a:cs typeface="Calibri" panose="020F0502020204030204" pitchFamily="34" charset="0"/>
            </a:endParaRPr>
          </a:p>
        </p:txBody>
      </p:sp>
      <p:sp>
        <p:nvSpPr>
          <p:cNvPr id="23" name="Content Placeholder 2">
            <a:extLst>
              <a:ext uri="{FF2B5EF4-FFF2-40B4-BE49-F238E27FC236}">
                <a16:creationId xmlns:a16="http://schemas.microsoft.com/office/drawing/2014/main" id="{02800760-2E6E-4C2C-B988-1681EDDD2E44}"/>
              </a:ext>
            </a:extLst>
          </p:cNvPr>
          <p:cNvSpPr txBox="1">
            <a:spLocks/>
          </p:cNvSpPr>
          <p:nvPr/>
        </p:nvSpPr>
        <p:spPr>
          <a:xfrm>
            <a:off x="4255953" y="3154700"/>
            <a:ext cx="1179745" cy="368679"/>
          </a:xfrm>
          <a:prstGeom prst="rect">
            <a:avLst/>
          </a:prstGeom>
        </p:spPr>
        <p:txBody>
          <a:bodyPr vert="horz" lIns="0" tIns="35100" rIns="0" bIns="3429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600"/>
              </a:spcBef>
              <a:spcAft>
                <a:spcPct val="0"/>
              </a:spcAft>
              <a:buNone/>
              <a:defRPr/>
            </a:pPr>
            <a:r>
              <a:rPr lang="en-GB" sz="1700" b="1">
                <a:solidFill>
                  <a:schemeClr val="bg2">
                    <a:lumMod val="10000"/>
                  </a:schemeClr>
                </a:solidFill>
                <a:latin typeface="Calibri" panose="020F0502020204030204" pitchFamily="34" charset="0"/>
                <a:cs typeface="Calibri" panose="020F0502020204030204" pitchFamily="34" charset="0"/>
              </a:rPr>
              <a:t>N=700</a:t>
            </a:r>
          </a:p>
        </p:txBody>
      </p:sp>
      <p:sp>
        <p:nvSpPr>
          <p:cNvPr id="25" name="Slide Number Placeholder 3">
            <a:extLst>
              <a:ext uri="{FF2B5EF4-FFF2-40B4-BE49-F238E27FC236}">
                <a16:creationId xmlns:a16="http://schemas.microsoft.com/office/drawing/2014/main" id="{29EAFD6D-DAAB-7B42-817A-4457F0485520}"/>
              </a:ext>
            </a:extLst>
          </p:cNvPr>
          <p:cNvSpPr txBox="1">
            <a:spLocks/>
          </p:cNvSpPr>
          <p:nvPr/>
        </p:nvSpPr>
        <p:spPr>
          <a:xfrm>
            <a:off x="11653519" y="6569922"/>
            <a:ext cx="383488"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FBAD49-1F68-914B-9DFB-5D552C1A2BEB}" type="slidenum">
              <a:rPr lang="en-US" smtClean="0">
                <a:latin typeface="Calibri"/>
                <a:cs typeface="Calibri"/>
              </a:rPr>
              <a:pPr/>
              <a:t>2</a:t>
            </a:fld>
            <a:endParaRPr lang="en-US">
              <a:latin typeface="Calibri"/>
              <a:cs typeface="Calibri"/>
            </a:endParaRPr>
          </a:p>
        </p:txBody>
      </p:sp>
    </p:spTree>
    <p:custDataLst>
      <p:tags r:id="rId1"/>
    </p:custDataLst>
    <p:extLst>
      <p:ext uri="{BB962C8B-B14F-4D97-AF65-F5344CB8AC3E}">
        <p14:creationId xmlns:p14="http://schemas.microsoft.com/office/powerpoint/2010/main" val="1427271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arison of a survival curve&#10;&#10;Description automatically generated">
            <a:extLst>
              <a:ext uri="{FF2B5EF4-FFF2-40B4-BE49-F238E27FC236}">
                <a16:creationId xmlns:a16="http://schemas.microsoft.com/office/drawing/2014/main" id="{E130B4CE-AE4F-1CBD-1A6C-9D6FD36F7288}"/>
              </a:ext>
            </a:extLst>
          </p:cNvPr>
          <p:cNvPicPr>
            <a:picLocks noChangeAspect="1"/>
          </p:cNvPicPr>
          <p:nvPr/>
        </p:nvPicPr>
        <p:blipFill>
          <a:blip r:embed="rId2"/>
          <a:stretch>
            <a:fillRect/>
          </a:stretch>
        </p:blipFill>
        <p:spPr>
          <a:xfrm>
            <a:off x="605883" y="1245772"/>
            <a:ext cx="10850136" cy="3632337"/>
          </a:xfrm>
          <a:prstGeom prst="rect">
            <a:avLst/>
          </a:prstGeom>
        </p:spPr>
      </p:pic>
      <p:sp>
        <p:nvSpPr>
          <p:cNvPr id="5" name="Text Placeholder 4">
            <a:extLst>
              <a:ext uri="{FF2B5EF4-FFF2-40B4-BE49-F238E27FC236}">
                <a16:creationId xmlns:a16="http://schemas.microsoft.com/office/drawing/2014/main" id="{CC94B0B1-4C8E-1366-7EF0-63E4B61755AD}"/>
              </a:ext>
            </a:extLst>
          </p:cNvPr>
          <p:cNvSpPr>
            <a:spLocks noGrp="1"/>
          </p:cNvSpPr>
          <p:nvPr>
            <p:ph type="body" idx="12"/>
          </p:nvPr>
        </p:nvSpPr>
        <p:spPr/>
        <p:txBody>
          <a:bodyPr/>
          <a:lstStyle/>
          <a:p>
            <a:r>
              <a:rPr lang="en-US"/>
              <a:t>Powles et al.</a:t>
            </a:r>
          </a:p>
        </p:txBody>
      </p:sp>
      <p:sp>
        <p:nvSpPr>
          <p:cNvPr id="6" name="Title 2">
            <a:extLst>
              <a:ext uri="{FF2B5EF4-FFF2-40B4-BE49-F238E27FC236}">
                <a16:creationId xmlns:a16="http://schemas.microsoft.com/office/drawing/2014/main" id="{74B21F87-0B4A-60E7-7E89-751700AE8B33}"/>
              </a:ext>
            </a:extLst>
          </p:cNvPr>
          <p:cNvSpPr>
            <a:spLocks noGrp="1"/>
          </p:cNvSpPr>
          <p:nvPr>
            <p:ph type="ctrTitle"/>
          </p:nvPr>
        </p:nvSpPr>
        <p:spPr>
          <a:xfrm>
            <a:off x="240000" y="159206"/>
            <a:ext cx="11712001" cy="575733"/>
          </a:xfrm>
        </p:spPr>
        <p:txBody>
          <a:bodyPr/>
          <a:lstStyle/>
          <a:p>
            <a:r>
              <a:rPr lang="en-US"/>
              <a:t>OS Subgroup Analysis: PD-L1 Expression</a:t>
            </a:r>
          </a:p>
        </p:txBody>
      </p:sp>
      <p:graphicFrame>
        <p:nvGraphicFramePr>
          <p:cNvPr id="7" name="Table 15">
            <a:extLst>
              <a:ext uri="{FF2B5EF4-FFF2-40B4-BE49-F238E27FC236}">
                <a16:creationId xmlns:a16="http://schemas.microsoft.com/office/drawing/2014/main" id="{E1B202E8-7DC3-D1F1-B27E-4A13CB3A99CE}"/>
              </a:ext>
            </a:extLst>
          </p:cNvPr>
          <p:cNvGraphicFramePr>
            <a:graphicFrameLocks noGrp="1"/>
          </p:cNvGraphicFramePr>
          <p:nvPr/>
        </p:nvGraphicFramePr>
        <p:xfrm>
          <a:off x="6758471" y="5050189"/>
          <a:ext cx="4806882" cy="934720"/>
        </p:xfrm>
        <a:graphic>
          <a:graphicData uri="http://schemas.openxmlformats.org/drawingml/2006/table">
            <a:tbl>
              <a:tblPr firstRow="1">
                <a:tableStyleId>{5C22544A-7EE6-4342-B048-85BDC9FD1C3A}</a:tableStyleId>
              </a:tblPr>
              <a:tblGrid>
                <a:gridCol w="1138517">
                  <a:extLst>
                    <a:ext uri="{9D8B030D-6E8A-4147-A177-3AD203B41FA5}">
                      <a16:colId xmlns:a16="http://schemas.microsoft.com/office/drawing/2014/main" val="1620595448"/>
                    </a:ext>
                  </a:extLst>
                </a:gridCol>
                <a:gridCol w="765181">
                  <a:extLst>
                    <a:ext uri="{9D8B030D-6E8A-4147-A177-3AD203B41FA5}">
                      <a16:colId xmlns:a16="http://schemas.microsoft.com/office/drawing/2014/main" val="1640937718"/>
                    </a:ext>
                  </a:extLst>
                </a:gridCol>
                <a:gridCol w="1055703">
                  <a:extLst>
                    <a:ext uri="{9D8B030D-6E8A-4147-A177-3AD203B41FA5}">
                      <a16:colId xmlns:a16="http://schemas.microsoft.com/office/drawing/2014/main" val="3814257456"/>
                    </a:ext>
                  </a:extLst>
                </a:gridCol>
                <a:gridCol w="1847481">
                  <a:extLst>
                    <a:ext uri="{9D8B030D-6E8A-4147-A177-3AD203B41FA5}">
                      <a16:colId xmlns:a16="http://schemas.microsoft.com/office/drawing/2014/main" val="17370709"/>
                    </a:ext>
                  </a:extLst>
                </a:gridCol>
              </a:tblGrid>
              <a:tr h="406400">
                <a:tc>
                  <a:txBody>
                    <a:bodyPr/>
                    <a:lstStyle/>
                    <a:p>
                      <a:endParaRPr lang="en-US" sz="1300">
                        <a:latin typeface="Arial Narrow" panose="020B0606020202030204" pitchFamily="34" charset="0"/>
                      </a:endParaRPr>
                    </a:p>
                  </a:txBody>
                  <a:tcPr marL="60960" marR="60960" marT="0" marB="0"/>
                </a:tc>
                <a:tc>
                  <a:txBody>
                    <a:bodyPr/>
                    <a:lstStyle/>
                    <a:p>
                      <a:pPr algn="ctr"/>
                      <a:r>
                        <a:rPr lang="en-US" sz="1300" b="1">
                          <a:latin typeface="Arial Narrow"/>
                        </a:rPr>
                        <a:t>Events, n</a:t>
                      </a:r>
                    </a:p>
                  </a:txBody>
                  <a:tcPr marL="60960" marR="60960" marT="0" marB="0" anchor="b"/>
                </a:tc>
                <a:tc>
                  <a:txBody>
                    <a:bodyPr/>
                    <a:lstStyle/>
                    <a:p>
                      <a:pPr algn="ctr"/>
                      <a:r>
                        <a:rPr lang="en-US" sz="1300" b="1">
                          <a:latin typeface="Arial Narrow"/>
                        </a:rPr>
                        <a:t>HR</a:t>
                      </a:r>
                    </a:p>
                    <a:p>
                      <a:pPr algn="ctr"/>
                      <a:r>
                        <a:rPr lang="en-US" sz="1300" b="1">
                          <a:latin typeface="Arial Narrow"/>
                        </a:rPr>
                        <a:t>(95% CI)</a:t>
                      </a:r>
                    </a:p>
                  </a:txBody>
                  <a:tcPr marL="60960" marR="60960" marT="0" marB="0" anchor="b">
                    <a:solidFill>
                      <a:srgbClr val="3D9DA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Narrow"/>
                        </a:rPr>
                        <a:t>mOS (95% CI), months</a:t>
                      </a:r>
                    </a:p>
                  </a:txBody>
                  <a:tcPr marL="60960" marR="60960" marT="0" marB="0" anchor="b">
                    <a:solidFill>
                      <a:srgbClr val="1B3358"/>
                    </a:solidFill>
                  </a:tcPr>
                </a:tc>
                <a:extLst>
                  <a:ext uri="{0D108BD9-81ED-4DB2-BD59-A6C34878D82A}">
                    <a16:rowId xmlns:a16="http://schemas.microsoft.com/office/drawing/2014/main" val="1826252621"/>
                  </a:ext>
                </a:extLst>
              </a:tr>
              <a:tr h="203200">
                <a:tc>
                  <a:txBody>
                    <a:bodyPr/>
                    <a:lstStyle/>
                    <a:p>
                      <a:r>
                        <a:rPr lang="en-US" sz="1300" b="1">
                          <a:solidFill>
                            <a:srgbClr val="1B3358"/>
                          </a:solidFill>
                          <a:latin typeface="Arial Narrow"/>
                        </a:rPr>
                        <a:t>EV+P</a:t>
                      </a:r>
                    </a:p>
                  </a:txBody>
                  <a:tcPr marL="60960" marR="6096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solidFill>
                            <a:srgbClr val="1B3358"/>
                          </a:solidFill>
                          <a:latin typeface="Arial Narrow" panose="020B0606020202030204" pitchFamily="34" charset="0"/>
                        </a:rPr>
                        <a:t>53</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rPr>
                        <a:t>0.44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a:rPr>
                        <a:t>(0.31-0.61)</a:t>
                      </a:r>
                      <a:endParaRPr lang="en-US" sz="1300" b="1" strike="noStrike" dirty="0">
                        <a:solidFill>
                          <a:srgbClr val="1B3358"/>
                        </a:solidFill>
                        <a:effectLst/>
                        <a:latin typeface="Arial Narrow"/>
                        <a:ea typeface="Times New Roman" panose="02020603050405020304" pitchFamily="18" charset="0"/>
                        <a:cs typeface="Times New Roman"/>
                      </a:endParaRPr>
                    </a:p>
                  </a:txBody>
                  <a:tcPr marL="60960" marR="60960" marT="0" marB="0" anchor="ctr">
                    <a:solidFill>
                      <a:srgbClr val="C3E0E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solidFill>
                            <a:srgbClr val="1B3358"/>
                          </a:solidFill>
                          <a:latin typeface="Arial Narrow"/>
                          <a:ea typeface="Times New Roman" panose="02020603050405020304" pitchFamily="18" charset="0"/>
                          <a:cs typeface="Times New Roman"/>
                        </a:rPr>
                        <a:t>NR (</a:t>
                      </a:r>
                      <a:r>
                        <a:rPr lang="en-US" sz="1300" b="1" strike="noStrike">
                          <a:solidFill>
                            <a:srgbClr val="1B3358"/>
                          </a:solidFill>
                          <a:effectLst/>
                          <a:latin typeface="Arial Narrow"/>
                          <a:ea typeface="Times New Roman" panose="02020603050405020304" pitchFamily="18" charset="0"/>
                          <a:cs typeface="Times New Roman"/>
                        </a:rPr>
                        <a:t>22.3-</a:t>
                      </a:r>
                      <a:r>
                        <a:rPr lang="en-US" sz="1300" b="1">
                          <a:solidFill>
                            <a:srgbClr val="1B3358"/>
                          </a:solidFill>
                          <a:latin typeface="Arial Narrow"/>
                          <a:ea typeface="Times New Roman" panose="02020603050405020304" pitchFamily="18" charset="0"/>
                          <a:cs typeface="Times New Roman"/>
                        </a:rPr>
                        <a:t>NR</a:t>
                      </a:r>
                      <a:r>
                        <a:rPr lang="en-US" sz="1300" b="1" strike="noStrike">
                          <a:solidFill>
                            <a:srgbClr val="1B3358"/>
                          </a:solidFill>
                          <a:effectLst/>
                          <a:latin typeface="Arial Narrow"/>
                          <a:ea typeface="Times New Roman" panose="02020603050405020304" pitchFamily="18" charset="0"/>
                          <a:cs typeface="Times New Roman"/>
                        </a:rPr>
                        <a:t>)</a:t>
                      </a:r>
                    </a:p>
                  </a:txBody>
                  <a:tcPr marL="60960" marR="60960" marT="0" marB="0" anchor="ctr"/>
                </a:tc>
                <a:extLst>
                  <a:ext uri="{0D108BD9-81ED-4DB2-BD59-A6C34878D82A}">
                    <a16:rowId xmlns:a16="http://schemas.microsoft.com/office/drawing/2014/main" val="809473256"/>
                  </a:ext>
                </a:extLst>
              </a:tr>
              <a:tr h="325120">
                <a:tc>
                  <a:txBody>
                    <a:bodyPr/>
                    <a:lstStyle/>
                    <a:p>
                      <a:r>
                        <a:rPr lang="en-US" sz="1300" b="1">
                          <a:solidFill>
                            <a:srgbClr val="7F7F7F"/>
                          </a:solidFill>
                          <a:latin typeface="Arial Narrow"/>
                        </a:rPr>
                        <a:t>Chemotherapy</a:t>
                      </a:r>
                    </a:p>
                  </a:txBody>
                  <a:tcPr marL="60960" marR="60960" marT="60960" marB="60960" anchor="ctr"/>
                </a:tc>
                <a:tc>
                  <a:txBody>
                    <a:bodyPr/>
                    <a:lstStyle/>
                    <a:p>
                      <a:pPr lvl="0" algn="ctr">
                        <a:buNone/>
                      </a:pPr>
                      <a:r>
                        <a:rPr lang="en-US" sz="1300" b="1">
                          <a:solidFill>
                            <a:srgbClr val="7F7F7F"/>
                          </a:solidFill>
                          <a:latin typeface="Arial Narrow"/>
                        </a:rPr>
                        <a:t>99</a:t>
                      </a:r>
                    </a:p>
                  </a:txBody>
                  <a:tcPr marL="60960" marR="60960" marT="60960" marB="60960" anchor="ctr"/>
                </a:tc>
                <a:tc vMerge="1">
                  <a:txBody>
                    <a:bodyPr/>
                    <a:lstStyle/>
                    <a:p>
                      <a:pPr algn="ctr"/>
                      <a:endParaRPr lang="en-US" sz="800">
                        <a:latin typeface="Arial Narrow" panose="020B0606020202030204" pitchFamily="34" charset="0"/>
                      </a:endParaRPr>
                    </a:p>
                  </a:txBody>
                  <a:tcPr/>
                </a:tc>
                <a:tc>
                  <a:txBody>
                    <a:bodyPr/>
                    <a:lstStyle/>
                    <a:p>
                      <a:pPr algn="ctr"/>
                      <a:r>
                        <a:rPr lang="en-US" sz="1300" b="1" strike="noStrike" dirty="0">
                          <a:solidFill>
                            <a:srgbClr val="7F7F7F"/>
                          </a:solidFill>
                          <a:effectLst/>
                          <a:latin typeface="Arial Narrow"/>
                          <a:ea typeface="Times New Roman" panose="02020603050405020304" pitchFamily="18" charset="0"/>
                          <a:cs typeface="Times New Roman"/>
                        </a:rPr>
                        <a:t>15.5 (12.9-17.7)</a:t>
                      </a:r>
                      <a:endParaRPr lang="en-US" sz="2400" dirty="0">
                        <a:latin typeface="Arial Narrow"/>
                      </a:endParaRPr>
                    </a:p>
                  </a:txBody>
                  <a:tcPr marL="60960" marR="60960" marT="0" marB="0" anchor="ctr"/>
                </a:tc>
                <a:extLst>
                  <a:ext uri="{0D108BD9-81ED-4DB2-BD59-A6C34878D82A}">
                    <a16:rowId xmlns:a16="http://schemas.microsoft.com/office/drawing/2014/main" val="1398645386"/>
                  </a:ext>
                </a:extLst>
              </a:tr>
            </a:tbl>
          </a:graphicData>
        </a:graphic>
      </p:graphicFrame>
      <p:graphicFrame>
        <p:nvGraphicFramePr>
          <p:cNvPr id="11" name="Table 15">
            <a:extLst>
              <a:ext uri="{FF2B5EF4-FFF2-40B4-BE49-F238E27FC236}">
                <a16:creationId xmlns:a16="http://schemas.microsoft.com/office/drawing/2014/main" id="{613AD246-2656-8911-71A4-651DB958A1B5}"/>
              </a:ext>
            </a:extLst>
          </p:cNvPr>
          <p:cNvGraphicFramePr>
            <a:graphicFrameLocks noGrp="1"/>
          </p:cNvGraphicFramePr>
          <p:nvPr/>
        </p:nvGraphicFramePr>
        <p:xfrm>
          <a:off x="1102660" y="5050189"/>
          <a:ext cx="4740955" cy="934720"/>
        </p:xfrm>
        <a:graphic>
          <a:graphicData uri="http://schemas.openxmlformats.org/drawingml/2006/table">
            <a:tbl>
              <a:tblPr firstRow="1">
                <a:tableStyleId>{5C22544A-7EE6-4342-B048-85BDC9FD1C3A}</a:tableStyleId>
              </a:tblPr>
              <a:tblGrid>
                <a:gridCol w="1136544">
                  <a:extLst>
                    <a:ext uri="{9D8B030D-6E8A-4147-A177-3AD203B41FA5}">
                      <a16:colId xmlns:a16="http://schemas.microsoft.com/office/drawing/2014/main" val="1620595448"/>
                    </a:ext>
                  </a:extLst>
                </a:gridCol>
                <a:gridCol w="741044">
                  <a:extLst>
                    <a:ext uri="{9D8B030D-6E8A-4147-A177-3AD203B41FA5}">
                      <a16:colId xmlns:a16="http://schemas.microsoft.com/office/drawing/2014/main" val="1640937718"/>
                    </a:ext>
                  </a:extLst>
                </a:gridCol>
                <a:gridCol w="1041224">
                  <a:extLst>
                    <a:ext uri="{9D8B030D-6E8A-4147-A177-3AD203B41FA5}">
                      <a16:colId xmlns:a16="http://schemas.microsoft.com/office/drawing/2014/main" val="3814257456"/>
                    </a:ext>
                  </a:extLst>
                </a:gridCol>
                <a:gridCol w="1822143">
                  <a:extLst>
                    <a:ext uri="{9D8B030D-6E8A-4147-A177-3AD203B41FA5}">
                      <a16:colId xmlns:a16="http://schemas.microsoft.com/office/drawing/2014/main" val="3817441607"/>
                    </a:ext>
                  </a:extLst>
                </a:gridCol>
              </a:tblGrid>
              <a:tr h="406400">
                <a:tc>
                  <a:txBody>
                    <a:bodyPr/>
                    <a:lstStyle/>
                    <a:p>
                      <a:endParaRPr lang="en-US" sz="1300" dirty="0">
                        <a:latin typeface="Arial Narrow" panose="020B0606020202030204" pitchFamily="34" charset="0"/>
                      </a:endParaRPr>
                    </a:p>
                  </a:txBody>
                  <a:tcPr marL="60960" marR="60960" marT="0" marB="0"/>
                </a:tc>
                <a:tc>
                  <a:txBody>
                    <a:bodyPr/>
                    <a:lstStyle/>
                    <a:p>
                      <a:pPr algn="ctr"/>
                      <a:r>
                        <a:rPr lang="en-US" sz="1300" b="1">
                          <a:latin typeface="Arial Narrow" panose="020B0606020202030204" pitchFamily="34" charset="0"/>
                        </a:rPr>
                        <a:t>Events, n</a:t>
                      </a:r>
                    </a:p>
                  </a:txBody>
                  <a:tcPr marL="60960" marR="60960" marT="0" marB="0" anchor="b"/>
                </a:tc>
                <a:tc>
                  <a:txBody>
                    <a:bodyPr/>
                    <a:lstStyle/>
                    <a:p>
                      <a:pPr algn="ctr"/>
                      <a:r>
                        <a:rPr lang="en-US" sz="1300" b="1">
                          <a:latin typeface="Arial Narrow" panose="020B0606020202030204" pitchFamily="34" charset="0"/>
                        </a:rPr>
                        <a:t>HR</a:t>
                      </a:r>
                    </a:p>
                    <a:p>
                      <a:pPr algn="ctr"/>
                      <a:r>
                        <a:rPr lang="en-US" sz="1300" b="1">
                          <a:latin typeface="Arial Narrow" panose="020B0606020202030204" pitchFamily="34" charset="0"/>
                        </a:rPr>
                        <a:t>(95% CI)</a:t>
                      </a:r>
                    </a:p>
                  </a:txBody>
                  <a:tcPr marL="60960" marR="60960" marT="0" marB="0" anchor="b">
                    <a:solidFill>
                      <a:srgbClr val="3D9DA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Narrow" panose="020B0606020202030204" pitchFamily="34" charset="0"/>
                        </a:rPr>
                        <a:t>mOS (95% CI), months</a:t>
                      </a:r>
                    </a:p>
                  </a:txBody>
                  <a:tcPr marL="60960" marR="60960" marT="0" marB="0" anchor="b">
                    <a:solidFill>
                      <a:srgbClr val="1B3358"/>
                    </a:solidFill>
                  </a:tcPr>
                </a:tc>
                <a:extLst>
                  <a:ext uri="{0D108BD9-81ED-4DB2-BD59-A6C34878D82A}">
                    <a16:rowId xmlns:a16="http://schemas.microsoft.com/office/drawing/2014/main" val="1826252621"/>
                  </a:ext>
                </a:extLst>
              </a:tr>
              <a:tr h="203200">
                <a:tc>
                  <a:txBody>
                    <a:bodyPr/>
                    <a:lstStyle/>
                    <a:p>
                      <a:r>
                        <a:rPr lang="en-US" sz="1300" b="1">
                          <a:solidFill>
                            <a:srgbClr val="1B3358"/>
                          </a:solidFill>
                          <a:latin typeface="Arial Narrow" panose="020B0606020202030204" pitchFamily="34" charset="0"/>
                        </a:rPr>
                        <a:t>EV+P</a:t>
                      </a:r>
                    </a:p>
                  </a:txBody>
                  <a:tcPr marL="60960" marR="60960" marT="0" marB="0" anchor="ctr"/>
                </a:tc>
                <a:tc>
                  <a:txBody>
                    <a:bodyPr/>
                    <a:lstStyle/>
                    <a:p>
                      <a:pPr algn="ctr"/>
                      <a:r>
                        <a:rPr lang="en-US" sz="1300" b="1">
                          <a:solidFill>
                            <a:srgbClr val="1B3358"/>
                          </a:solidFill>
                          <a:latin typeface="Arial Narrow" panose="020B0606020202030204" pitchFamily="34" charset="0"/>
                        </a:rPr>
                        <a:t>79</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panose="020B0606020202030204" pitchFamily="34" charset="0"/>
                          <a:ea typeface="Times New Roman" panose="02020603050405020304" pitchFamily="18" charset="0"/>
                          <a:cs typeface="Times New Roman"/>
                        </a:rPr>
                        <a:t>0.49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dirty="0">
                          <a:solidFill>
                            <a:srgbClr val="1B3358"/>
                          </a:solidFill>
                          <a:effectLst/>
                          <a:latin typeface="Arial Narrow" panose="020B0606020202030204" pitchFamily="34" charset="0"/>
                          <a:ea typeface="Times New Roman" panose="02020603050405020304" pitchFamily="18" charset="0"/>
                          <a:cs typeface="Times New Roman"/>
                        </a:rPr>
                        <a:t>(0.37-0.66)</a:t>
                      </a:r>
                    </a:p>
                  </a:txBody>
                  <a:tcPr marL="60960" marR="60960" marT="0" marB="0" anchor="ctr">
                    <a:solidFill>
                      <a:srgbClr val="C3E0E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strike="noStrike">
                          <a:solidFill>
                            <a:srgbClr val="1B3358"/>
                          </a:solidFill>
                          <a:effectLst/>
                          <a:latin typeface="Arial Narrow" panose="020B0606020202030204" pitchFamily="34" charset="0"/>
                          <a:ea typeface="Times New Roman" panose="02020603050405020304" pitchFamily="18" charset="0"/>
                          <a:cs typeface="Times New Roman"/>
                        </a:rPr>
                        <a:t>31.5 (25.4-NR)</a:t>
                      </a:r>
                    </a:p>
                  </a:txBody>
                  <a:tcPr marL="60960" marR="60960" marT="0" marB="0" anchor="ctr"/>
                </a:tc>
                <a:extLst>
                  <a:ext uri="{0D108BD9-81ED-4DB2-BD59-A6C34878D82A}">
                    <a16:rowId xmlns:a16="http://schemas.microsoft.com/office/drawing/2014/main" val="809473256"/>
                  </a:ext>
                </a:extLst>
              </a:tr>
              <a:tr h="325120">
                <a:tc>
                  <a:txBody>
                    <a:bodyPr/>
                    <a:lstStyle/>
                    <a:p>
                      <a:r>
                        <a:rPr lang="en-US" sz="1300" b="1">
                          <a:solidFill>
                            <a:srgbClr val="7F7F7F"/>
                          </a:solidFill>
                          <a:latin typeface="Arial Narrow" panose="020B0606020202030204" pitchFamily="34" charset="0"/>
                        </a:rPr>
                        <a:t>Chemotherapy</a:t>
                      </a:r>
                    </a:p>
                  </a:txBody>
                  <a:tcPr marL="60960" marR="60960" marT="60960" marB="60960" anchor="ctr"/>
                </a:tc>
                <a:tc>
                  <a:txBody>
                    <a:bodyPr/>
                    <a:lstStyle/>
                    <a:p>
                      <a:pPr algn="ctr"/>
                      <a:r>
                        <a:rPr lang="en-US" sz="1300" b="1">
                          <a:solidFill>
                            <a:srgbClr val="7F7F7F"/>
                          </a:solidFill>
                          <a:latin typeface="Arial Narrow" panose="020B0606020202030204" pitchFamily="34" charset="0"/>
                        </a:rPr>
                        <a:t>125</a:t>
                      </a:r>
                    </a:p>
                  </a:txBody>
                  <a:tcPr marL="60960" marR="60960" marT="60960" marB="60960" anchor="ctr"/>
                </a:tc>
                <a:tc vMerge="1">
                  <a:txBody>
                    <a:bodyPr/>
                    <a:lstStyle/>
                    <a:p>
                      <a:pPr algn="ctr"/>
                      <a:endParaRPr lang="en-US" sz="800">
                        <a:latin typeface="Arial Narrow" panose="020B0606020202030204" pitchFamily="34" charset="0"/>
                      </a:endParaRPr>
                    </a:p>
                  </a:txBody>
                  <a:tcPr/>
                </a:tc>
                <a:tc>
                  <a:txBody>
                    <a:bodyPr/>
                    <a:lstStyle/>
                    <a:p>
                      <a:pPr algn="ctr"/>
                      <a:r>
                        <a:rPr lang="en-US" sz="1300" b="1" strike="noStrike" dirty="0">
                          <a:solidFill>
                            <a:schemeClr val="bg1">
                              <a:lumMod val="65000"/>
                            </a:schemeClr>
                          </a:solidFill>
                          <a:effectLst/>
                          <a:latin typeface="Arial Narrow" panose="020B0606020202030204" pitchFamily="34" charset="0"/>
                          <a:ea typeface="Times New Roman" panose="02020603050405020304" pitchFamily="18" charset="0"/>
                          <a:cs typeface="Times New Roman"/>
                        </a:rPr>
                        <a:t>16.6 (13.1-20.6)</a:t>
                      </a:r>
                      <a:endParaRPr lang="en-US" sz="2400" dirty="0">
                        <a:solidFill>
                          <a:schemeClr val="bg1">
                            <a:lumMod val="65000"/>
                          </a:schemeClr>
                        </a:solidFill>
                        <a:latin typeface="Arial Narrow" panose="020B0606020202030204" pitchFamily="34" charset="0"/>
                      </a:endParaRPr>
                    </a:p>
                  </a:txBody>
                  <a:tcPr marL="60960" marR="60960" marT="0" marB="0" anchor="ctr"/>
                </a:tc>
                <a:extLst>
                  <a:ext uri="{0D108BD9-81ED-4DB2-BD59-A6C34878D82A}">
                    <a16:rowId xmlns:a16="http://schemas.microsoft.com/office/drawing/2014/main" val="1398645386"/>
                  </a:ext>
                </a:extLst>
              </a:tr>
            </a:tbl>
          </a:graphicData>
        </a:graphic>
      </p:graphicFrame>
      <p:sp>
        <p:nvSpPr>
          <p:cNvPr id="9" name="Subtitle 1">
            <a:extLst>
              <a:ext uri="{FF2B5EF4-FFF2-40B4-BE49-F238E27FC236}">
                <a16:creationId xmlns:a16="http://schemas.microsoft.com/office/drawing/2014/main" id="{2E8EB025-7D95-AD2D-2F3B-53404EFB26C0}"/>
              </a:ext>
            </a:extLst>
          </p:cNvPr>
          <p:cNvSpPr txBox="1">
            <a:spLocks/>
          </p:cNvSpPr>
          <p:nvPr/>
        </p:nvSpPr>
        <p:spPr>
          <a:xfrm>
            <a:off x="8054761" y="1169949"/>
            <a:ext cx="2409969"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a:r>
              <a:rPr lang="en-US" sz="1867" b="1">
                <a:solidFill>
                  <a:srgbClr val="0E2B52"/>
                </a:solidFill>
              </a:rPr>
              <a:t>PD-L1 low (CPS &lt;10)</a:t>
            </a:r>
          </a:p>
        </p:txBody>
      </p:sp>
      <p:sp>
        <p:nvSpPr>
          <p:cNvPr id="12" name="Subtitle 1">
            <a:extLst>
              <a:ext uri="{FF2B5EF4-FFF2-40B4-BE49-F238E27FC236}">
                <a16:creationId xmlns:a16="http://schemas.microsoft.com/office/drawing/2014/main" id="{7326DF1D-9490-8524-0A36-CBD1EB59DEBD}"/>
              </a:ext>
            </a:extLst>
          </p:cNvPr>
          <p:cNvSpPr txBox="1">
            <a:spLocks/>
          </p:cNvSpPr>
          <p:nvPr/>
        </p:nvSpPr>
        <p:spPr>
          <a:xfrm>
            <a:off x="2404809" y="1177455"/>
            <a:ext cx="2409969"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a:r>
              <a:rPr lang="en-US" sz="1867" b="1">
                <a:solidFill>
                  <a:srgbClr val="0E2B52"/>
                </a:solidFill>
              </a:rPr>
              <a:t>PD-L1 high (CPS ≥10)</a:t>
            </a:r>
          </a:p>
        </p:txBody>
      </p:sp>
      <p:sp>
        <p:nvSpPr>
          <p:cNvPr id="8" name="Subtitle 1">
            <a:extLst>
              <a:ext uri="{FF2B5EF4-FFF2-40B4-BE49-F238E27FC236}">
                <a16:creationId xmlns:a16="http://schemas.microsoft.com/office/drawing/2014/main" id="{3840089E-9CE8-B50F-6CDF-8B894F164BEF}"/>
              </a:ext>
            </a:extLst>
          </p:cNvPr>
          <p:cNvSpPr txBox="1">
            <a:spLocks/>
          </p:cNvSpPr>
          <p:nvPr/>
        </p:nvSpPr>
        <p:spPr>
          <a:xfrm>
            <a:off x="420556" y="620660"/>
            <a:ext cx="11144797"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667"/>
              <a:t>OS benefit was consistent with overall population regardless of PD-L1 expression status</a:t>
            </a:r>
          </a:p>
        </p:txBody>
      </p:sp>
      <p:sp>
        <p:nvSpPr>
          <p:cNvPr id="3" name="TextBox 2">
            <a:extLst>
              <a:ext uri="{FF2B5EF4-FFF2-40B4-BE49-F238E27FC236}">
                <a16:creationId xmlns:a16="http://schemas.microsoft.com/office/drawing/2014/main" id="{4151FA5A-2B44-6A55-6490-0DB4C44762F9}"/>
              </a:ext>
            </a:extLst>
          </p:cNvPr>
          <p:cNvSpPr txBox="1"/>
          <p:nvPr/>
        </p:nvSpPr>
        <p:spPr>
          <a:xfrm>
            <a:off x="346014" y="5984910"/>
            <a:ext cx="2463684"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a:t>
            </a:r>
            <a:endParaRPr lang="en-US" sz="1067"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3437690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numbers and lines&#10;&#10;Description automatically generated">
            <a:extLst>
              <a:ext uri="{FF2B5EF4-FFF2-40B4-BE49-F238E27FC236}">
                <a16:creationId xmlns:a16="http://schemas.microsoft.com/office/drawing/2014/main" id="{67E97930-2702-33EB-76A7-0E27442B455F}"/>
              </a:ext>
            </a:extLst>
          </p:cNvPr>
          <p:cNvPicPr>
            <a:picLocks noChangeAspect="1"/>
          </p:cNvPicPr>
          <p:nvPr/>
        </p:nvPicPr>
        <p:blipFill>
          <a:blip r:embed="rId2"/>
          <a:stretch>
            <a:fillRect/>
          </a:stretch>
        </p:blipFill>
        <p:spPr>
          <a:xfrm>
            <a:off x="646007" y="1025731"/>
            <a:ext cx="10972800" cy="5055616"/>
          </a:xfrm>
          <a:prstGeom prst="rect">
            <a:avLst/>
          </a:prstGeom>
        </p:spPr>
      </p:pic>
      <p:sp>
        <p:nvSpPr>
          <p:cNvPr id="3" name="Title 2">
            <a:extLst>
              <a:ext uri="{FF2B5EF4-FFF2-40B4-BE49-F238E27FC236}">
                <a16:creationId xmlns:a16="http://schemas.microsoft.com/office/drawing/2014/main" id="{72F21D35-FE5C-D8F3-B41A-B9EF07E0564B}"/>
              </a:ext>
            </a:extLst>
          </p:cNvPr>
          <p:cNvSpPr>
            <a:spLocks noGrp="1"/>
          </p:cNvSpPr>
          <p:nvPr>
            <p:ph type="ctrTitle"/>
          </p:nvPr>
        </p:nvSpPr>
        <p:spPr>
          <a:xfrm>
            <a:off x="405787" y="104923"/>
            <a:ext cx="11213020" cy="576000"/>
          </a:xfrm>
        </p:spPr>
        <p:txBody>
          <a:bodyPr/>
          <a:lstStyle/>
          <a:p>
            <a:r>
              <a:rPr lang="en-US"/>
              <a:t>Subgroup Analysis of OS </a:t>
            </a:r>
          </a:p>
        </p:txBody>
      </p:sp>
      <p:sp>
        <p:nvSpPr>
          <p:cNvPr id="5" name="Text Placeholder 4">
            <a:extLst>
              <a:ext uri="{FF2B5EF4-FFF2-40B4-BE49-F238E27FC236}">
                <a16:creationId xmlns:a16="http://schemas.microsoft.com/office/drawing/2014/main" id="{C9F69EFE-5256-EAD1-12CF-9B1A7868123E}"/>
              </a:ext>
            </a:extLst>
          </p:cNvPr>
          <p:cNvSpPr>
            <a:spLocks noGrp="1"/>
          </p:cNvSpPr>
          <p:nvPr>
            <p:ph type="body" idx="12"/>
          </p:nvPr>
        </p:nvSpPr>
        <p:spPr/>
        <p:txBody>
          <a:bodyPr/>
          <a:lstStyle/>
          <a:p>
            <a:r>
              <a:rPr lang="en-US"/>
              <a:t>Powles et al.</a:t>
            </a:r>
          </a:p>
        </p:txBody>
      </p:sp>
      <p:sp>
        <p:nvSpPr>
          <p:cNvPr id="11" name="TextBox 10">
            <a:extLst>
              <a:ext uri="{FF2B5EF4-FFF2-40B4-BE49-F238E27FC236}">
                <a16:creationId xmlns:a16="http://schemas.microsoft.com/office/drawing/2014/main" id="{000B7999-A492-8AA1-F61A-9B7895AE09A8}"/>
              </a:ext>
            </a:extLst>
          </p:cNvPr>
          <p:cNvSpPr txBox="1"/>
          <p:nvPr/>
        </p:nvSpPr>
        <p:spPr>
          <a:xfrm>
            <a:off x="405787" y="6002179"/>
            <a:ext cx="2463684" cy="256545"/>
          </a:xfrm>
          <a:prstGeom prst="rect">
            <a:avLst/>
          </a:prstGeom>
          <a:noFill/>
        </p:spPr>
        <p:txBody>
          <a:bodyPr wrap="square" rtlCol="0">
            <a:spAutoFit/>
          </a:bodyPr>
          <a:lstStyle/>
          <a:p>
            <a:pPr algn="l"/>
            <a:r>
              <a:rPr lang="en-US" sz="1067">
                <a:latin typeface="Arial Narrow" panose="020B0606020202030204" pitchFamily="34" charset="0"/>
              </a:rPr>
              <a:t>Data cutoff: 08 Aug 2023</a:t>
            </a:r>
            <a:endParaRPr lang="en-US" sz="1067">
              <a:highlight>
                <a:srgbClr val="FFFF00"/>
              </a:highlight>
              <a:latin typeface="Arial Narrow" panose="020B0606020202030204" pitchFamily="34" charset="0"/>
            </a:endParaRPr>
          </a:p>
        </p:txBody>
      </p:sp>
      <p:sp>
        <p:nvSpPr>
          <p:cNvPr id="14" name="Subtitle 1">
            <a:extLst>
              <a:ext uri="{FF2B5EF4-FFF2-40B4-BE49-F238E27FC236}">
                <a16:creationId xmlns:a16="http://schemas.microsoft.com/office/drawing/2014/main" id="{546C62C6-6811-7FF7-7F5B-5E87DAF017C0}"/>
              </a:ext>
            </a:extLst>
          </p:cNvPr>
          <p:cNvSpPr txBox="1">
            <a:spLocks/>
          </p:cNvSpPr>
          <p:nvPr/>
        </p:nvSpPr>
        <p:spPr>
          <a:xfrm>
            <a:off x="573193" y="449731"/>
            <a:ext cx="11618807"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667" dirty="0"/>
              <a:t>OS benefit in select pre-specified subgroups was consistent with results in overall population</a:t>
            </a:r>
          </a:p>
        </p:txBody>
      </p:sp>
    </p:spTree>
    <p:extLst>
      <p:ext uri="{BB962C8B-B14F-4D97-AF65-F5344CB8AC3E}">
        <p14:creationId xmlns:p14="http://schemas.microsoft.com/office/powerpoint/2010/main" val="2607740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4D47B7-1924-7DD2-7572-05E9E05A5742}"/>
              </a:ext>
            </a:extLst>
          </p:cNvPr>
          <p:cNvSpPr>
            <a:spLocks noGrp="1"/>
          </p:cNvSpPr>
          <p:nvPr>
            <p:ph type="body" idx="12"/>
          </p:nvPr>
        </p:nvSpPr>
        <p:spPr/>
        <p:txBody>
          <a:bodyPr/>
          <a:lstStyle/>
          <a:p>
            <a:r>
              <a:rPr lang="en-US"/>
              <a:t>Powles et al.</a:t>
            </a:r>
          </a:p>
        </p:txBody>
      </p:sp>
      <p:graphicFrame>
        <p:nvGraphicFramePr>
          <p:cNvPr id="7" name="Content Placeholder 4">
            <a:extLst>
              <a:ext uri="{FF2B5EF4-FFF2-40B4-BE49-F238E27FC236}">
                <a16:creationId xmlns:a16="http://schemas.microsoft.com/office/drawing/2014/main" id="{CEDE8597-979F-908E-1C5D-6DCF02141BCE}"/>
              </a:ext>
            </a:extLst>
          </p:cNvPr>
          <p:cNvGraphicFramePr>
            <a:graphicFrameLocks/>
          </p:cNvGraphicFramePr>
          <p:nvPr/>
        </p:nvGraphicFramePr>
        <p:xfrm>
          <a:off x="6350999" y="1255287"/>
          <a:ext cx="5420367" cy="3723451"/>
        </p:xfrm>
        <a:graphic>
          <a:graphicData uri="http://schemas.openxmlformats.org/drawingml/2006/table">
            <a:tbl>
              <a:tblPr firstRow="1" bandRow="1">
                <a:tableStyleId>{5C22544A-7EE6-4342-B048-85BDC9FD1C3A}</a:tableStyleId>
              </a:tblPr>
              <a:tblGrid>
                <a:gridCol w="2789371">
                  <a:extLst>
                    <a:ext uri="{9D8B030D-6E8A-4147-A177-3AD203B41FA5}">
                      <a16:colId xmlns:a16="http://schemas.microsoft.com/office/drawing/2014/main" val="2567539824"/>
                    </a:ext>
                  </a:extLst>
                </a:gridCol>
                <a:gridCol w="1293092">
                  <a:extLst>
                    <a:ext uri="{9D8B030D-6E8A-4147-A177-3AD203B41FA5}">
                      <a16:colId xmlns:a16="http://schemas.microsoft.com/office/drawing/2014/main" val="3126315464"/>
                    </a:ext>
                  </a:extLst>
                </a:gridCol>
                <a:gridCol w="1337904">
                  <a:extLst>
                    <a:ext uri="{9D8B030D-6E8A-4147-A177-3AD203B41FA5}">
                      <a16:colId xmlns:a16="http://schemas.microsoft.com/office/drawing/2014/main" val="1938316707"/>
                    </a:ext>
                  </a:extLst>
                </a:gridCol>
              </a:tblGrid>
              <a:tr h="616779">
                <a:tc>
                  <a:txBody>
                    <a:bodyPr/>
                    <a:lstStyle/>
                    <a:p>
                      <a:pPr algn="l" fontAlgn="ctr"/>
                      <a:endParaRPr lang="en-US" sz="1600" b="1" i="0" u="none" strike="noStrike">
                        <a:solidFill>
                          <a:srgbClr val="000000"/>
                        </a:solidFill>
                        <a:effectLst/>
                        <a:latin typeface="Arial Narrow" panose="020B0606020202030204" pitchFamily="34" charset="0"/>
                      </a:endParaRPr>
                    </a:p>
                  </a:txBody>
                  <a:tcPr marL="12700" marR="12700" marT="12700" marB="0" anchor="ctr"/>
                </a:tc>
                <a:tc>
                  <a:txBody>
                    <a:bodyPr/>
                    <a:lstStyle/>
                    <a:p>
                      <a:pPr algn="ctr" fontAlgn="ctr"/>
                      <a:r>
                        <a:rPr lang="en-US" sz="1600" b="1" u="none" strike="noStrike">
                          <a:effectLst/>
                          <a:latin typeface="Arial Narrow"/>
                        </a:rPr>
                        <a:t>EV+P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a:effectLst/>
                          <a:latin typeface="Arial Narrow"/>
                        </a:rPr>
                        <a:t>(N=437)</a:t>
                      </a:r>
                      <a:endParaRPr lang="en-US" sz="1600" b="1" i="0" u="none" strike="noStrike">
                        <a:solidFill>
                          <a:srgbClr val="000000"/>
                        </a:solidFill>
                        <a:effectLst/>
                        <a:latin typeface="Arial Narrow"/>
                      </a:endParaRPr>
                    </a:p>
                  </a:txBody>
                  <a:tcPr marL="12700" marR="12700" marT="12700" marB="0" anchor="ctr"/>
                </a:tc>
                <a:tc>
                  <a:txBody>
                    <a:bodyPr/>
                    <a:lstStyle/>
                    <a:p>
                      <a:pPr algn="ctr" fontAlgn="ctr"/>
                      <a:r>
                        <a:rPr lang="en-US" sz="1600" b="1" u="none" strike="noStrike">
                          <a:effectLst/>
                          <a:latin typeface="Arial Narrow"/>
                        </a:rPr>
                        <a:t>Chemotherapy</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a:effectLst/>
                          <a:latin typeface="Arial Narrow"/>
                        </a:rPr>
                        <a:t>(N=441)</a:t>
                      </a:r>
                      <a:endParaRPr lang="en-US" sz="1600" b="1" i="0" u="none" strike="noStrike">
                        <a:solidFill>
                          <a:srgbClr val="000000"/>
                        </a:solidFill>
                        <a:effectLst/>
                        <a:latin typeface="Arial Narrow"/>
                      </a:endParaRPr>
                    </a:p>
                  </a:txBody>
                  <a:tcPr marL="12700" marR="12700" marT="12700" marB="0" anchor="ctr"/>
                </a:tc>
                <a:extLst>
                  <a:ext uri="{0D108BD9-81ED-4DB2-BD59-A6C34878D82A}">
                    <a16:rowId xmlns:a16="http://schemas.microsoft.com/office/drawing/2014/main" val="2107229429"/>
                  </a:ext>
                </a:extLst>
              </a:tr>
              <a:tr h="616779">
                <a:tc>
                  <a:txBody>
                    <a:bodyPr/>
                    <a:lstStyle/>
                    <a:p>
                      <a:pPr marL="55245" indent="0" algn="l" fontAlgn="ctr">
                        <a:tabLst>
                          <a:tab pos="55563" algn="l"/>
                        </a:tabLst>
                      </a:pPr>
                      <a:r>
                        <a:rPr lang="en-US" sz="1600" b="1" u="none" strike="noStrike">
                          <a:effectLst/>
                          <a:latin typeface="Arial Narrow"/>
                        </a:rPr>
                        <a:t>Confirmed ORR, n (%)</a:t>
                      </a:r>
                    </a:p>
                    <a:p>
                      <a:pPr marL="55245" indent="0" algn="l" fontAlgn="ctr"/>
                      <a:r>
                        <a:rPr lang="en-US" sz="1600" b="1" u="none" strike="noStrike">
                          <a:effectLst/>
                          <a:latin typeface="Arial Narrow"/>
                        </a:rPr>
                        <a:t>(95% CI)</a:t>
                      </a:r>
                      <a:endParaRPr lang="en-US" sz="1600" b="1" i="0" u="none" strike="noStrike" baseline="30000">
                        <a:solidFill>
                          <a:srgbClr val="000000"/>
                        </a:solidFill>
                        <a:effectLst/>
                        <a:latin typeface="Arial Narrow"/>
                      </a:endParaRPr>
                    </a:p>
                  </a:txBody>
                  <a:tcPr marL="12700" marR="12700" marT="12700" marB="0" anchor="ctr"/>
                </a:tc>
                <a:tc>
                  <a:txBody>
                    <a:bodyPr/>
                    <a:lstStyle/>
                    <a:p>
                      <a:pPr algn="ctr" fontAlgn="ctr"/>
                      <a:r>
                        <a:rPr lang="en-US" sz="1600" b="1" u="none" strike="noStrike" dirty="0">
                          <a:effectLst/>
                          <a:latin typeface="Arial Narrow"/>
                        </a:rPr>
                        <a:t>296 (67.7) </a:t>
                      </a:r>
                    </a:p>
                    <a:p>
                      <a:pPr algn="ctr" fontAlgn="ctr"/>
                      <a:r>
                        <a:rPr lang="en-US" sz="1600" b="1" u="none" strike="noStrike" dirty="0">
                          <a:effectLst/>
                          <a:latin typeface="Arial Narrow"/>
                        </a:rPr>
                        <a:t>(63.1-72.1) </a:t>
                      </a:r>
                      <a:endParaRPr lang="en-US" sz="1600" b="1" i="0" u="none" strike="noStrike" dirty="0">
                        <a:solidFill>
                          <a:srgbClr val="000000"/>
                        </a:solidFill>
                        <a:effectLst/>
                        <a:latin typeface="Arial Narrow"/>
                      </a:endParaRPr>
                    </a:p>
                  </a:txBody>
                  <a:tcPr marL="12700" marR="12700" marT="12700" marB="0" anchor="ctr"/>
                </a:tc>
                <a:tc>
                  <a:txBody>
                    <a:bodyPr/>
                    <a:lstStyle/>
                    <a:p>
                      <a:pPr algn="ctr" fontAlgn="ctr"/>
                      <a:r>
                        <a:rPr lang="en-US" sz="1600" b="1" u="none" strike="noStrike" dirty="0">
                          <a:effectLst/>
                          <a:latin typeface="Arial Narrow"/>
                        </a:rPr>
                        <a:t>196 (44.4)</a:t>
                      </a:r>
                    </a:p>
                    <a:p>
                      <a:pPr algn="ctr" fontAlgn="ctr"/>
                      <a:r>
                        <a:rPr lang="en-US" sz="1600" b="1" u="none" strike="noStrike" dirty="0">
                          <a:effectLst/>
                          <a:latin typeface="Arial Narrow"/>
                        </a:rPr>
                        <a:t>(39.7-49.2)</a:t>
                      </a:r>
                      <a:endParaRPr lang="en-US" sz="1600" b="1" i="0" u="none" strike="noStrike" dirty="0">
                        <a:solidFill>
                          <a:srgbClr val="000000"/>
                        </a:solidFill>
                        <a:effectLst/>
                        <a:latin typeface="Arial Narrow"/>
                      </a:endParaRPr>
                    </a:p>
                  </a:txBody>
                  <a:tcPr marL="12700" marR="12700" marT="12700" marB="0" anchor="ctr"/>
                </a:tc>
                <a:extLst>
                  <a:ext uri="{0D108BD9-81ED-4DB2-BD59-A6C34878D82A}">
                    <a16:rowId xmlns:a16="http://schemas.microsoft.com/office/drawing/2014/main" val="4049031396"/>
                  </a:ext>
                </a:extLst>
              </a:tr>
              <a:tr h="355699">
                <a:tc>
                  <a:txBody>
                    <a:bodyPr/>
                    <a:lstStyle/>
                    <a:p>
                      <a:pPr marL="55245" indent="0" algn="l" fontAlgn="ctr"/>
                      <a:r>
                        <a:rPr lang="en-US" sz="1600" b="1" u="none" strike="noStrike">
                          <a:effectLst/>
                          <a:latin typeface="Arial Narrow"/>
                        </a:rPr>
                        <a:t>2-sided P value</a:t>
                      </a:r>
                      <a:endParaRPr lang="en-US" sz="1600" b="1" i="0" u="none" strike="noStrike" baseline="30000">
                        <a:solidFill>
                          <a:srgbClr val="000000"/>
                        </a:solidFill>
                        <a:effectLst/>
                        <a:latin typeface="Arial Narrow"/>
                      </a:endParaRPr>
                    </a:p>
                  </a:txBody>
                  <a:tcPr marL="12700" marR="12700" marT="12700" marB="0" anchor="ctr"/>
                </a:tc>
                <a:tc gridSpan="2">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kern="1200">
                          <a:solidFill>
                            <a:schemeClr val="dk1"/>
                          </a:solidFill>
                          <a:effectLst/>
                          <a:latin typeface="Arial Narrow"/>
                        </a:rPr>
                        <a:t>&lt;0.00001</a:t>
                      </a:r>
                      <a:endParaRPr lang="en-US" sz="1600" kern="100">
                        <a:effectLst/>
                        <a:latin typeface="Arial Narrow"/>
                        <a:ea typeface="Times New Roman" panose="02020603050405020304" pitchFamily="18" charset="0"/>
                        <a:cs typeface="Times New Roman" panose="02020603050405020304" pitchFamily="18" charset="0"/>
                      </a:endParaRPr>
                    </a:p>
                  </a:txBody>
                  <a:tcPr marL="12700" marR="12700" marT="12700" marB="0" anchor="ctr"/>
                </a:tc>
                <a:tc hMerge="1">
                  <a:txBody>
                    <a:bodyPr/>
                    <a:lstStyle/>
                    <a:p>
                      <a:endParaRPr lang="en-US"/>
                    </a:p>
                  </a:txBody>
                  <a:tcPr/>
                </a:tc>
                <a:extLst>
                  <a:ext uri="{0D108BD9-81ED-4DB2-BD59-A6C34878D82A}">
                    <a16:rowId xmlns:a16="http://schemas.microsoft.com/office/drawing/2014/main" val="2943284154"/>
                  </a:ext>
                </a:extLst>
              </a:tr>
              <a:tr h="355699">
                <a:tc>
                  <a:txBody>
                    <a:bodyPr/>
                    <a:lstStyle/>
                    <a:p>
                      <a:pPr marL="55245" indent="0" algn="l" fontAlgn="ctr"/>
                      <a:r>
                        <a:rPr lang="en-US" sz="1600" b="1" u="none" strike="noStrike">
                          <a:effectLst/>
                          <a:latin typeface="Arial Narrow"/>
                        </a:rPr>
                        <a:t>Best overall </a:t>
                      </a:r>
                      <a:r>
                        <a:rPr lang="en-US" sz="1600" b="1" u="none" strike="noStrike" err="1">
                          <a:effectLst/>
                          <a:latin typeface="Arial Narrow"/>
                        </a:rPr>
                        <a:t>response</a:t>
                      </a:r>
                      <a:r>
                        <a:rPr lang="en-US" sz="1600" b="1" u="none" strike="noStrike" baseline="30000" err="1">
                          <a:effectLst/>
                          <a:latin typeface="Arial Narrow"/>
                        </a:rPr>
                        <a:t>a</a:t>
                      </a:r>
                      <a:r>
                        <a:rPr lang="en-US" sz="1600" b="1" u="none" strike="noStrike">
                          <a:effectLst/>
                          <a:latin typeface="Arial Narrow"/>
                        </a:rPr>
                        <a:t>, n (%)</a:t>
                      </a:r>
                      <a:endParaRPr lang="en-US" sz="1600" b="1" i="0" u="none" strike="noStrike">
                        <a:solidFill>
                          <a:srgbClr val="000000"/>
                        </a:solidFill>
                        <a:effectLst/>
                        <a:latin typeface="Arial Narrow"/>
                      </a:endParaRPr>
                    </a:p>
                  </a:txBody>
                  <a:tcPr marL="12700" marR="12700" marT="12700" marB="0" anchor="ctr"/>
                </a:tc>
                <a:tc gridSpan="2">
                  <a:txBody>
                    <a:bodyPr/>
                    <a:lstStyle/>
                    <a:p>
                      <a:pPr algn="ctr" fontAlgn="ctr"/>
                      <a:endParaRPr lang="en-US" sz="1600" b="0" i="0" u="none" strike="noStrike">
                        <a:solidFill>
                          <a:srgbClr val="000000"/>
                        </a:solidFill>
                        <a:effectLst/>
                        <a:latin typeface="Arial Narrow" panose="020B0606020202030204" pitchFamily="34" charset="0"/>
                      </a:endParaRPr>
                    </a:p>
                  </a:txBody>
                  <a:tcPr marL="12700" marR="12700" marT="12700" marB="0" anchor="ctr"/>
                </a:tc>
                <a:tc hMerge="1">
                  <a:txBody>
                    <a:bodyPr/>
                    <a:lstStyle/>
                    <a:p>
                      <a:pPr algn="ctr" fontAlgn="ctr"/>
                      <a:endParaRPr lang="en-US" sz="1200" b="0" i="0" u="none" strike="noStrike">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2035295018"/>
                  </a:ext>
                </a:extLst>
              </a:tr>
              <a:tr h="355699">
                <a:tc>
                  <a:txBody>
                    <a:bodyPr/>
                    <a:lstStyle/>
                    <a:p>
                      <a:pPr algn="l" fontAlgn="ctr"/>
                      <a:r>
                        <a:rPr lang="en-US" sz="1600" u="none" strike="noStrike">
                          <a:effectLst/>
                          <a:latin typeface="Arial Narrow"/>
                        </a:rPr>
                        <a:t>Complete response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127 (29.1)</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55 (12.5)</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158687139"/>
                  </a:ext>
                </a:extLst>
              </a:tr>
              <a:tr h="355699">
                <a:tc>
                  <a:txBody>
                    <a:bodyPr/>
                    <a:lstStyle/>
                    <a:p>
                      <a:pPr algn="l" fontAlgn="ctr"/>
                      <a:r>
                        <a:rPr lang="en-US" sz="1600" u="none" strike="noStrike">
                          <a:effectLst/>
                          <a:latin typeface="Arial Narrow"/>
                        </a:rPr>
                        <a:t>Partial response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169 (38.7)</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141 (32.0)</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805001637"/>
                  </a:ext>
                </a:extLst>
              </a:tr>
              <a:tr h="355699">
                <a:tc>
                  <a:txBody>
                    <a:bodyPr/>
                    <a:lstStyle/>
                    <a:p>
                      <a:pPr algn="l" fontAlgn="ctr"/>
                      <a:r>
                        <a:rPr lang="en-US" sz="1600" u="none" strike="noStrike">
                          <a:effectLst/>
                          <a:latin typeface="Arial Narrow"/>
                        </a:rPr>
                        <a:t>Stable disease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82 (18.8)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149 (33.8)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1533848154"/>
                  </a:ext>
                </a:extLst>
              </a:tr>
              <a:tr h="355699">
                <a:tc>
                  <a:txBody>
                    <a:bodyPr/>
                    <a:lstStyle/>
                    <a:p>
                      <a:pPr algn="l" fontAlgn="ctr"/>
                      <a:r>
                        <a:rPr lang="en-US" sz="1600" u="none" strike="noStrike">
                          <a:effectLst/>
                          <a:latin typeface="Arial Narrow"/>
                        </a:rPr>
                        <a:t>Progressive disease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38 (8.7)</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60 (13.6)</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2377577136"/>
                  </a:ext>
                </a:extLst>
              </a:tr>
              <a:tr h="355699">
                <a:tc>
                  <a:txBody>
                    <a:bodyPr/>
                    <a:lstStyle/>
                    <a:p>
                      <a:pPr algn="l" fontAlgn="ctr"/>
                      <a:r>
                        <a:rPr lang="en-US" sz="1600" u="none" strike="noStrike">
                          <a:effectLst/>
                          <a:latin typeface="Arial Narrow"/>
                        </a:rPr>
                        <a:t>Not evaluable/No </a:t>
                      </a:r>
                      <a:r>
                        <a:rPr lang="en-US" sz="1600" u="none" strike="noStrike" err="1">
                          <a:effectLst/>
                          <a:latin typeface="Arial Narrow"/>
                        </a:rPr>
                        <a:t>assessment</a:t>
                      </a:r>
                      <a:r>
                        <a:rPr lang="en-US" sz="1600" u="none" strike="noStrike" baseline="30000" err="1">
                          <a:effectLst/>
                          <a:latin typeface="Arial Narrow"/>
                        </a:rPr>
                        <a:t>b</a:t>
                      </a:r>
                      <a:endParaRPr lang="en-US" sz="1600" b="0" i="0" u="none" strike="noStrike" baseline="30000">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21 (4.8)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dirty="0">
                          <a:solidFill>
                            <a:srgbClr val="000000"/>
                          </a:solidFill>
                          <a:effectLst/>
                          <a:latin typeface="Arial Narrow"/>
                        </a:rPr>
                        <a:t>36 (8.2)</a:t>
                      </a:r>
                      <a:endParaRPr lang="en-US" sz="1600" kern="100" dirty="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371017350"/>
                  </a:ext>
                </a:extLst>
              </a:tr>
            </a:tbl>
          </a:graphicData>
        </a:graphic>
      </p:graphicFrame>
      <p:sp>
        <p:nvSpPr>
          <p:cNvPr id="12" name="TextBox 11">
            <a:extLst>
              <a:ext uri="{FF2B5EF4-FFF2-40B4-BE49-F238E27FC236}">
                <a16:creationId xmlns:a16="http://schemas.microsoft.com/office/drawing/2014/main" id="{433A1603-C3FF-E9E7-53AF-F000EEBA6016}"/>
              </a:ext>
            </a:extLst>
          </p:cNvPr>
          <p:cNvSpPr txBox="1"/>
          <p:nvPr/>
        </p:nvSpPr>
        <p:spPr>
          <a:xfrm>
            <a:off x="353471" y="6013684"/>
            <a:ext cx="1516687" cy="256545"/>
          </a:xfrm>
          <a:prstGeom prst="rect">
            <a:avLst/>
          </a:prstGeom>
          <a:noFill/>
        </p:spPr>
        <p:txBody>
          <a:bodyPr wrap="square">
            <a:spAutoFit/>
          </a:bodyPr>
          <a:lstStyle/>
          <a:p>
            <a:pPr algn="l"/>
            <a:r>
              <a:rPr lang="en-US" sz="1067">
                <a:latin typeface="Arial Narrow" panose="020B0606020202030204" pitchFamily="34" charset="0"/>
              </a:rPr>
              <a:t>Data cutoff: 08 Aug 2023</a:t>
            </a:r>
          </a:p>
        </p:txBody>
      </p:sp>
      <p:sp>
        <p:nvSpPr>
          <p:cNvPr id="13" name="TextBox 12">
            <a:extLst>
              <a:ext uri="{FF2B5EF4-FFF2-40B4-BE49-F238E27FC236}">
                <a16:creationId xmlns:a16="http://schemas.microsoft.com/office/drawing/2014/main" id="{03EB3784-B765-FABA-F797-071C9005E55D}"/>
              </a:ext>
            </a:extLst>
          </p:cNvPr>
          <p:cNvSpPr txBox="1"/>
          <p:nvPr/>
        </p:nvSpPr>
        <p:spPr>
          <a:xfrm>
            <a:off x="3848554" y="5808501"/>
            <a:ext cx="8151901" cy="492443"/>
          </a:xfrm>
          <a:prstGeom prst="rect">
            <a:avLst/>
          </a:prstGeom>
          <a:noFill/>
        </p:spPr>
        <p:txBody>
          <a:bodyPr wrap="square" lIns="121920" tIns="60960" rIns="121920" bIns="60960" anchor="t">
            <a:spAutoFit/>
          </a:bodyPr>
          <a:lstStyle/>
          <a:p>
            <a:r>
              <a:rPr lang="en-US" sz="800"/>
              <a:t>CR, complete response; DOR, duration of response; PR, partial response</a:t>
            </a:r>
            <a:endParaRPr lang="en-US" sz="800">
              <a:highlight>
                <a:srgbClr val="FFFF00"/>
              </a:highlight>
            </a:endParaRPr>
          </a:p>
          <a:p>
            <a:r>
              <a:rPr lang="en-US" sz="800" baseline="30000" err="1"/>
              <a:t>a</a:t>
            </a:r>
            <a:r>
              <a:rPr lang="en-US" sz="800" err="1"/>
              <a:t>Best</a:t>
            </a:r>
            <a:r>
              <a:rPr lang="en-US" sz="800"/>
              <a:t> overall response according to RECIST v1.1 per BICR. CR or PR was confirmed with repeat scans ≥28 days after initial response</a:t>
            </a:r>
          </a:p>
          <a:p>
            <a:r>
              <a:rPr lang="en-US" sz="800" baseline="30000" err="1"/>
              <a:t>b</a:t>
            </a:r>
            <a:r>
              <a:rPr lang="en-US" sz="800" err="1"/>
              <a:t>Patients</a:t>
            </a:r>
            <a:r>
              <a:rPr lang="en-US" sz="800"/>
              <a:t> had either post-baseline assessment and the best overall response was determined to be not evaluable per RECIST v1.1 or no response assessment post-baseline</a:t>
            </a:r>
          </a:p>
        </p:txBody>
      </p:sp>
      <p:graphicFrame>
        <p:nvGraphicFramePr>
          <p:cNvPr id="9" name="Content Placeholder 4">
            <a:extLst>
              <a:ext uri="{FF2B5EF4-FFF2-40B4-BE49-F238E27FC236}">
                <a16:creationId xmlns:a16="http://schemas.microsoft.com/office/drawing/2014/main" id="{3A330304-06F1-C989-A6A2-B4523A4F9F16}"/>
              </a:ext>
            </a:extLst>
          </p:cNvPr>
          <p:cNvGraphicFramePr>
            <a:graphicFrameLocks/>
          </p:cNvGraphicFramePr>
          <p:nvPr/>
        </p:nvGraphicFramePr>
        <p:xfrm>
          <a:off x="353471" y="4978736"/>
          <a:ext cx="5487534" cy="460561"/>
        </p:xfrm>
        <a:graphic>
          <a:graphicData uri="http://schemas.openxmlformats.org/drawingml/2006/table">
            <a:tbl>
              <a:tblPr bandRow="1">
                <a:tableStyleId>{74C1A8A3-306A-4EB7-A6B1-4F7E0EB9C5D6}</a:tableStyleId>
              </a:tblPr>
              <a:tblGrid>
                <a:gridCol w="1948872">
                  <a:extLst>
                    <a:ext uri="{9D8B030D-6E8A-4147-A177-3AD203B41FA5}">
                      <a16:colId xmlns:a16="http://schemas.microsoft.com/office/drawing/2014/main" val="2567539824"/>
                    </a:ext>
                  </a:extLst>
                </a:gridCol>
                <a:gridCol w="1791855">
                  <a:extLst>
                    <a:ext uri="{9D8B030D-6E8A-4147-A177-3AD203B41FA5}">
                      <a16:colId xmlns:a16="http://schemas.microsoft.com/office/drawing/2014/main" val="3126315464"/>
                    </a:ext>
                  </a:extLst>
                </a:gridCol>
                <a:gridCol w="1746807">
                  <a:extLst>
                    <a:ext uri="{9D8B030D-6E8A-4147-A177-3AD203B41FA5}">
                      <a16:colId xmlns:a16="http://schemas.microsoft.com/office/drawing/2014/main" val="3477083043"/>
                    </a:ext>
                  </a:extLst>
                </a:gridCol>
              </a:tblGrid>
              <a:tr h="460561">
                <a:tc>
                  <a:txBody>
                    <a:bodyPr/>
                    <a:lstStyle/>
                    <a:p>
                      <a:pPr marL="55245" indent="0" algn="l" fontAlgn="ctr"/>
                      <a:r>
                        <a:rPr lang="en-US" sz="1600" b="1" u="none" strike="noStrike">
                          <a:effectLst/>
                          <a:latin typeface="Arial Narrow" panose="020B0606020202030204" pitchFamily="34" charset="0"/>
                        </a:rPr>
                        <a:t>Median DOR (95% CI)</a:t>
                      </a:r>
                      <a:endParaRPr lang="en-US" sz="1600" b="1" u="none" strike="noStrike" baseline="30000">
                        <a:solidFill>
                          <a:srgbClr val="000000"/>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u="none" strike="noStrike">
                          <a:solidFill>
                            <a:schemeClr val="tx1"/>
                          </a:solidFill>
                          <a:effectLst/>
                          <a:latin typeface="Arial Narrow" panose="020B0606020202030204" pitchFamily="34" charset="0"/>
                        </a:rPr>
                        <a:t>NR (20.2, NR)</a:t>
                      </a:r>
                      <a:endParaRPr lang="en-US" sz="1600" b="0" i="0" u="none" strike="noStrike">
                        <a:solidFill>
                          <a:schemeClr val="tx1"/>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u="none" strike="noStrike">
                          <a:solidFill>
                            <a:srgbClr val="000000"/>
                          </a:solidFill>
                          <a:effectLst/>
                          <a:latin typeface="Arial Narrow" panose="020B0606020202030204" pitchFamily="34" charset="0"/>
                        </a:rPr>
                        <a:t>7.0 (6.2, 10.2)</a:t>
                      </a:r>
                      <a:endParaRPr lang="en-US" sz="1600" b="0" i="0" u="none" strike="noStrike">
                        <a:solidFill>
                          <a:srgbClr val="000000"/>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5408784"/>
                  </a:ext>
                </a:extLst>
              </a:tr>
            </a:tbl>
          </a:graphicData>
        </a:graphic>
      </p:graphicFrame>
      <p:pic>
        <p:nvPicPr>
          <p:cNvPr id="2" name="Picture 1">
            <a:extLst>
              <a:ext uri="{FF2B5EF4-FFF2-40B4-BE49-F238E27FC236}">
                <a16:creationId xmlns:a16="http://schemas.microsoft.com/office/drawing/2014/main" id="{1D10E48E-8CF8-DCCA-C433-16BE6F0EB486}"/>
              </a:ext>
            </a:extLst>
          </p:cNvPr>
          <p:cNvPicPr>
            <a:picLocks noChangeAspect="1"/>
          </p:cNvPicPr>
          <p:nvPr/>
        </p:nvPicPr>
        <p:blipFill>
          <a:blip r:embed="rId2"/>
          <a:stretch>
            <a:fillRect/>
          </a:stretch>
        </p:blipFill>
        <p:spPr>
          <a:xfrm>
            <a:off x="1001118" y="1507029"/>
            <a:ext cx="4772721" cy="3184512"/>
          </a:xfrm>
          <a:prstGeom prst="rect">
            <a:avLst/>
          </a:prstGeom>
        </p:spPr>
      </p:pic>
      <p:sp>
        <p:nvSpPr>
          <p:cNvPr id="36" name="Title 2">
            <a:extLst>
              <a:ext uri="{FF2B5EF4-FFF2-40B4-BE49-F238E27FC236}">
                <a16:creationId xmlns:a16="http://schemas.microsoft.com/office/drawing/2014/main" id="{E546FA39-FAE1-709C-9A98-B75039D1F12F}"/>
              </a:ext>
            </a:extLst>
          </p:cNvPr>
          <p:cNvSpPr>
            <a:spLocks noGrp="1"/>
          </p:cNvSpPr>
          <p:nvPr>
            <p:ph type="ctrTitle"/>
          </p:nvPr>
        </p:nvSpPr>
        <p:spPr>
          <a:xfrm>
            <a:off x="559383" y="258922"/>
            <a:ext cx="11211983" cy="575733"/>
          </a:xfrm>
        </p:spPr>
        <p:txBody>
          <a:bodyPr/>
          <a:lstStyle/>
          <a:p>
            <a:r>
              <a:rPr lang="it-IT" dirty="0"/>
              <a:t>Confirmed Overall Response per BICR</a:t>
            </a:r>
            <a:endParaRPr lang="en-US" dirty="0">
              <a:solidFill>
                <a:srgbClr val="FF0000"/>
              </a:solidFill>
            </a:endParaRPr>
          </a:p>
        </p:txBody>
      </p:sp>
      <p:sp>
        <p:nvSpPr>
          <p:cNvPr id="3" name="Subtitle 1">
            <a:extLst>
              <a:ext uri="{FF2B5EF4-FFF2-40B4-BE49-F238E27FC236}">
                <a16:creationId xmlns:a16="http://schemas.microsoft.com/office/drawing/2014/main" id="{A5456199-62B6-E26E-2CB5-06500A544253}"/>
              </a:ext>
            </a:extLst>
          </p:cNvPr>
          <p:cNvSpPr txBox="1">
            <a:spLocks/>
          </p:cNvSpPr>
          <p:nvPr/>
        </p:nvSpPr>
        <p:spPr>
          <a:xfrm>
            <a:off x="573194" y="619836"/>
            <a:ext cx="11618807"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667" dirty="0"/>
              <a:t>Significant improvement in objective response rate was observed with EV+P</a:t>
            </a:r>
          </a:p>
        </p:txBody>
      </p:sp>
    </p:spTree>
    <p:extLst>
      <p:ext uri="{BB962C8B-B14F-4D97-AF65-F5344CB8AC3E}">
        <p14:creationId xmlns:p14="http://schemas.microsoft.com/office/powerpoint/2010/main" val="387768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172D65E-E31C-F08A-B6C8-90C02FEA24B9}"/>
              </a:ext>
            </a:extLst>
          </p:cNvPr>
          <p:cNvSpPr>
            <a:spLocks noGrp="1"/>
          </p:cNvSpPr>
          <p:nvPr>
            <p:ph type="subTitle" idx="2"/>
          </p:nvPr>
        </p:nvSpPr>
        <p:spPr>
          <a:xfrm>
            <a:off x="743891" y="747776"/>
            <a:ext cx="11213200" cy="600000"/>
          </a:xfrm>
        </p:spPr>
        <p:txBody>
          <a:bodyPr/>
          <a:lstStyle/>
          <a:p>
            <a:r>
              <a:rPr lang="en-US"/>
              <a:t>59% of patients in chemotherapy arm received subsequent PD-1/L1 inhibitors</a:t>
            </a:r>
          </a:p>
        </p:txBody>
      </p:sp>
      <p:sp>
        <p:nvSpPr>
          <p:cNvPr id="3" name="Title 2">
            <a:extLst>
              <a:ext uri="{FF2B5EF4-FFF2-40B4-BE49-F238E27FC236}">
                <a16:creationId xmlns:a16="http://schemas.microsoft.com/office/drawing/2014/main" id="{1068953D-F5B8-8516-4719-E7BC0ED23192}"/>
              </a:ext>
            </a:extLst>
          </p:cNvPr>
          <p:cNvSpPr>
            <a:spLocks noGrp="1"/>
          </p:cNvSpPr>
          <p:nvPr>
            <p:ph type="ctrTitle"/>
          </p:nvPr>
        </p:nvSpPr>
        <p:spPr>
          <a:xfrm>
            <a:off x="468363" y="241833"/>
            <a:ext cx="11213020" cy="576000"/>
          </a:xfrm>
        </p:spPr>
        <p:txBody>
          <a:bodyPr/>
          <a:lstStyle/>
          <a:p>
            <a:r>
              <a:rPr lang="en-US"/>
              <a:t>Summary of Subsequent Systemic Therapy</a:t>
            </a:r>
          </a:p>
        </p:txBody>
      </p:sp>
      <p:sp>
        <p:nvSpPr>
          <p:cNvPr id="5" name="Text Placeholder 4">
            <a:extLst>
              <a:ext uri="{FF2B5EF4-FFF2-40B4-BE49-F238E27FC236}">
                <a16:creationId xmlns:a16="http://schemas.microsoft.com/office/drawing/2014/main" id="{FF4592B8-EE52-5441-4F3C-E4A232F96EA0}"/>
              </a:ext>
            </a:extLst>
          </p:cNvPr>
          <p:cNvSpPr>
            <a:spLocks noGrp="1"/>
          </p:cNvSpPr>
          <p:nvPr>
            <p:ph type="body" idx="12"/>
          </p:nvPr>
        </p:nvSpPr>
        <p:spPr/>
        <p:txBody>
          <a:bodyPr/>
          <a:lstStyle/>
          <a:p>
            <a:r>
              <a:rPr lang="en-US"/>
              <a:t>Powles et al. </a:t>
            </a:r>
          </a:p>
        </p:txBody>
      </p:sp>
      <p:graphicFrame>
        <p:nvGraphicFramePr>
          <p:cNvPr id="6" name="Table 5">
            <a:extLst>
              <a:ext uri="{FF2B5EF4-FFF2-40B4-BE49-F238E27FC236}">
                <a16:creationId xmlns:a16="http://schemas.microsoft.com/office/drawing/2014/main" id="{9512E54B-C8C3-26DC-9BCC-A724EC5F33C6}"/>
              </a:ext>
            </a:extLst>
          </p:cNvPr>
          <p:cNvGraphicFramePr>
            <a:graphicFrameLocks noGrp="1"/>
          </p:cNvGraphicFramePr>
          <p:nvPr/>
        </p:nvGraphicFramePr>
        <p:xfrm>
          <a:off x="1447801" y="1668570"/>
          <a:ext cx="9426388" cy="3645214"/>
        </p:xfrm>
        <a:graphic>
          <a:graphicData uri="http://schemas.openxmlformats.org/drawingml/2006/table">
            <a:tbl>
              <a:tblPr firstRow="1" bandRow="1">
                <a:tableStyleId>{5C22544A-7EE6-4342-B048-85BDC9FD1C3A}</a:tableStyleId>
              </a:tblPr>
              <a:tblGrid>
                <a:gridCol w="5735929">
                  <a:extLst>
                    <a:ext uri="{9D8B030D-6E8A-4147-A177-3AD203B41FA5}">
                      <a16:colId xmlns:a16="http://schemas.microsoft.com/office/drawing/2014/main" val="3270130101"/>
                    </a:ext>
                  </a:extLst>
                </a:gridCol>
                <a:gridCol w="1847764">
                  <a:extLst>
                    <a:ext uri="{9D8B030D-6E8A-4147-A177-3AD203B41FA5}">
                      <a16:colId xmlns:a16="http://schemas.microsoft.com/office/drawing/2014/main" val="4162382886"/>
                    </a:ext>
                  </a:extLst>
                </a:gridCol>
                <a:gridCol w="1842695">
                  <a:extLst>
                    <a:ext uri="{9D8B030D-6E8A-4147-A177-3AD203B41FA5}">
                      <a16:colId xmlns:a16="http://schemas.microsoft.com/office/drawing/2014/main" val="1719159525"/>
                    </a:ext>
                  </a:extLst>
                </a:gridCol>
              </a:tblGrid>
              <a:tr h="1061328">
                <a:tc>
                  <a:txBody>
                    <a:bodyPr/>
                    <a:lstStyle/>
                    <a:p>
                      <a:pPr algn="l"/>
                      <a:endParaRPr lang="en-US" sz="1500" b="1">
                        <a:solidFill>
                          <a:schemeClr val="tx1"/>
                        </a:solidFill>
                        <a:latin typeface="Arial Narrow" panose="020B0606020202030204" pitchFamily="34" charset="0"/>
                        <a:cs typeface="Calibri"/>
                      </a:endParaRPr>
                    </a:p>
                  </a:txBody>
                  <a:tcPr marL="129019" marR="129019" marT="64509" marB="64509" anchor="ctr"/>
                </a:tc>
                <a:tc>
                  <a:txBody>
                    <a:bodyPr/>
                    <a:lstStyle/>
                    <a:p>
                      <a:pPr algn="ctr" fontAlgn="ctr"/>
                      <a:r>
                        <a:rPr lang="en-US" sz="1500" b="1" u="none" strike="noStrike" dirty="0">
                          <a:solidFill>
                            <a:schemeClr val="bg1"/>
                          </a:solidFill>
                          <a:effectLst/>
                          <a:latin typeface="Arial Narrow" panose="020B0606020202030204" pitchFamily="34" charset="0"/>
                        </a:rPr>
                        <a:t>EV+P (N=442)</a:t>
                      </a:r>
                    </a:p>
                    <a:p>
                      <a:pPr algn="ctr" fontAlgn="ctr"/>
                      <a:r>
                        <a:rPr lang="en-US" sz="1500" b="1" u="none" strike="noStrike" dirty="0">
                          <a:solidFill>
                            <a:schemeClr val="bg1"/>
                          </a:solidFill>
                          <a:effectLst/>
                          <a:latin typeface="Arial Narrow" panose="020B0606020202030204" pitchFamily="34" charset="0"/>
                        </a:rPr>
                        <a:t>n (%)</a:t>
                      </a:r>
                    </a:p>
                  </a:txBody>
                  <a:tcPr marL="86456" marR="86456" marT="0" marB="0" anchor="ctr"/>
                </a:tc>
                <a:tc>
                  <a:txBody>
                    <a:bodyPr/>
                    <a:lstStyle/>
                    <a:p>
                      <a:pPr algn="ctr" fontAlgn="ctr"/>
                      <a:r>
                        <a:rPr lang="en-US" sz="1500" b="1" u="none" strike="noStrike" dirty="0">
                          <a:solidFill>
                            <a:schemeClr val="bg1"/>
                          </a:solidFill>
                          <a:effectLst/>
                          <a:latin typeface="Arial Narrow" panose="020B0606020202030204" pitchFamily="34" charset="0"/>
                        </a:rPr>
                        <a:t>Chemotherapy (N=444)</a:t>
                      </a:r>
                    </a:p>
                    <a:p>
                      <a:pPr algn="ctr" fontAlgn="ctr"/>
                      <a:r>
                        <a:rPr lang="en-US" sz="1500" b="1" u="none" strike="noStrike" dirty="0">
                          <a:solidFill>
                            <a:schemeClr val="bg1"/>
                          </a:solidFill>
                          <a:effectLst/>
                          <a:latin typeface="Arial Narrow" panose="020B0606020202030204" pitchFamily="34" charset="0"/>
                          <a:ea typeface="Calibri"/>
                          <a:cs typeface="Calibri"/>
                        </a:rPr>
                        <a:t>n (%)</a:t>
                      </a:r>
                      <a:endParaRPr lang="en-US" sz="1500" dirty="0">
                        <a:solidFill>
                          <a:schemeClr val="bg1"/>
                        </a:solidFill>
                        <a:effectLst/>
                        <a:latin typeface="Arial Narrow" panose="020B0606020202030204" pitchFamily="34" charset="0"/>
                        <a:ea typeface="Calibri"/>
                        <a:cs typeface="Calibri"/>
                      </a:endParaRPr>
                    </a:p>
                  </a:txBody>
                  <a:tcPr marL="86456" marR="86456" marT="0" marB="0" anchor="ctr"/>
                </a:tc>
                <a:extLst>
                  <a:ext uri="{0D108BD9-81ED-4DB2-BD59-A6C34878D82A}">
                    <a16:rowId xmlns:a16="http://schemas.microsoft.com/office/drawing/2014/main" val="161525865"/>
                  </a:ext>
                </a:extLst>
              </a:tr>
              <a:tr h="388791">
                <a:tc>
                  <a:txBody>
                    <a:bodyPr/>
                    <a:lstStyle/>
                    <a:p>
                      <a:pPr marL="60325" marR="0" lvl="3" indent="0" algn="l" rtl="0" eaLnBrk="1" fontAlgn="auto" latinLnBrk="0" hangingPunct="1">
                        <a:lnSpc>
                          <a:spcPct val="100000"/>
                        </a:lnSpc>
                        <a:spcBef>
                          <a:spcPts val="0"/>
                        </a:spcBef>
                        <a:spcAft>
                          <a:spcPts val="0"/>
                        </a:spcAft>
                        <a:buClrTx/>
                        <a:buSzTx/>
                        <a:buFontTx/>
                        <a:buNone/>
                      </a:pPr>
                      <a:r>
                        <a:rPr kumimoji="0" lang="en-GB" sz="1500" b="0" u="none" strike="noStrike" kern="1200" cap="none" spc="0" normalizeH="0" baseline="0" noProof="0" dirty="0">
                          <a:ln>
                            <a:noFill/>
                          </a:ln>
                          <a:solidFill>
                            <a:schemeClr val="tx1"/>
                          </a:solidFill>
                          <a:effectLst/>
                          <a:uLnTx/>
                          <a:uFillTx/>
                          <a:latin typeface="Arial Narrow" panose="020B0606020202030204" pitchFamily="34" charset="0"/>
                          <a:sym typeface="Arial"/>
                        </a:rPr>
                        <a:t>First subsequent systemic </a:t>
                      </a:r>
                      <a:r>
                        <a:rPr kumimoji="0" lang="en-GB" sz="1500" b="0" u="none" strike="noStrike" kern="1200" cap="none" spc="0" normalizeH="0" baseline="0" noProof="0" dirty="0" err="1">
                          <a:ln>
                            <a:noFill/>
                          </a:ln>
                          <a:solidFill>
                            <a:schemeClr val="tx1"/>
                          </a:solidFill>
                          <a:effectLst/>
                          <a:uLnTx/>
                          <a:uFillTx/>
                          <a:latin typeface="Arial Narrow" panose="020B0606020202030204" pitchFamily="34" charset="0"/>
                          <a:sym typeface="Arial"/>
                        </a:rPr>
                        <a:t>therapy</a:t>
                      </a:r>
                      <a:r>
                        <a:rPr kumimoji="0" lang="en-GB" sz="1500" b="0" u="none" strike="noStrike" kern="1200" cap="none" spc="0" normalizeH="0" baseline="30000" noProof="0" dirty="0" err="1">
                          <a:ln>
                            <a:noFill/>
                          </a:ln>
                          <a:solidFill>
                            <a:schemeClr val="tx1"/>
                          </a:solidFill>
                          <a:effectLst/>
                          <a:uLnTx/>
                          <a:uFillTx/>
                          <a:latin typeface="Arial Narrow" panose="020B0606020202030204" pitchFamily="34" charset="0"/>
                          <a:sym typeface="Arial"/>
                        </a:rPr>
                        <a:t>a</a:t>
                      </a:r>
                      <a:r>
                        <a:rPr lang="en-GB" sz="1500" b="0" u="none" strike="noStrike" kern="1200" cap="none" spc="0" normalizeH="0" baseline="0" noProof="0" dirty="0">
                          <a:ln>
                            <a:noFill/>
                          </a:ln>
                          <a:solidFill>
                            <a:schemeClr val="tx1"/>
                          </a:solidFill>
                          <a:effectLst/>
                          <a:uLnTx/>
                          <a:uFillTx/>
                          <a:latin typeface="Arial Narrow" panose="020B0606020202030204" pitchFamily="34" charset="0"/>
                        </a:rPr>
                        <a:t> </a:t>
                      </a:r>
                      <a:endParaRPr kumimoji="0" lang="en-GB" sz="1500" b="0" i="0" u="none" strike="noStrike" kern="1200" cap="none" spc="0" normalizeH="0" baseline="0" noProof="0" dirty="0">
                        <a:ln>
                          <a:noFill/>
                        </a:ln>
                        <a:solidFill>
                          <a:schemeClr val="tx1"/>
                        </a:solidFill>
                        <a:effectLst/>
                        <a:uLnTx/>
                        <a:uFillTx/>
                        <a:latin typeface="Arial Narrow" panose="020B0606020202030204" pitchFamily="34" charset="0"/>
                        <a:ea typeface="Calibri"/>
                        <a:cs typeface="Calibri"/>
                        <a:sym typeface="Arial"/>
                      </a:endParaRPr>
                    </a:p>
                  </a:txBody>
                  <a:tcPr marL="33367" marR="33367" marT="16409" marB="16409" anchor="ctr"/>
                </a:tc>
                <a:tc>
                  <a:txBody>
                    <a:bodyPr/>
                    <a:lstStyle/>
                    <a:p>
                      <a:pPr marL="0" marR="0" algn="ctr">
                        <a:lnSpc>
                          <a:spcPct val="107000"/>
                        </a:lnSpc>
                        <a:spcBef>
                          <a:spcPts val="300"/>
                        </a:spcBef>
                        <a:spcAft>
                          <a:spcPts val="300"/>
                        </a:spcAft>
                      </a:pPr>
                      <a:r>
                        <a:rPr lang="en-US" sz="1300" b="0" kern="100" dirty="0">
                          <a:solidFill>
                            <a:schemeClr val="tx1"/>
                          </a:solidFill>
                          <a:effectLst/>
                          <a:latin typeface="Arial Narrow" panose="020B0606020202030204" pitchFamily="34" charset="0"/>
                          <a:ea typeface="Times New Roman" panose="02020603050405020304" pitchFamily="18" charset="0"/>
                          <a:cs typeface="Times New Roman"/>
                        </a:rPr>
                        <a:t>128 (28.9)</a:t>
                      </a:r>
                    </a:p>
                  </a:txBody>
                  <a:tcPr marL="25400" marR="25400" marT="0" marB="0" anchor="ctr"/>
                </a:tc>
                <a:tc>
                  <a:txBody>
                    <a:bodyPr/>
                    <a:lstStyle/>
                    <a:p>
                      <a:pPr marL="0" marR="0" algn="ctr">
                        <a:lnSpc>
                          <a:spcPct val="107000"/>
                        </a:lnSpc>
                        <a:spcBef>
                          <a:spcPts val="300"/>
                        </a:spcBef>
                        <a:spcAft>
                          <a:spcPts val="300"/>
                        </a:spcAft>
                      </a:pPr>
                      <a:r>
                        <a:rPr lang="en-US" sz="1300" b="0" kern="100" dirty="0">
                          <a:solidFill>
                            <a:schemeClr val="tx1"/>
                          </a:solidFill>
                          <a:effectLst/>
                          <a:latin typeface="Arial Narrow" panose="020B0606020202030204" pitchFamily="34" charset="0"/>
                          <a:ea typeface="Times New Roman" panose="02020603050405020304" pitchFamily="18" charset="0"/>
                          <a:cs typeface="Times New Roman"/>
                        </a:rPr>
                        <a:t>294 (66.2)</a:t>
                      </a:r>
                    </a:p>
                  </a:txBody>
                  <a:tcPr marL="25400" marR="25400" marT="0" marB="0" anchor="ctr"/>
                </a:tc>
                <a:extLst>
                  <a:ext uri="{0D108BD9-81ED-4DB2-BD59-A6C34878D82A}">
                    <a16:rowId xmlns:a16="http://schemas.microsoft.com/office/drawing/2014/main" val="2839908683"/>
                  </a:ext>
                </a:extLst>
              </a:tr>
              <a:tr h="388787">
                <a:tc>
                  <a:txBody>
                    <a:bodyPr/>
                    <a:lstStyle/>
                    <a:p>
                      <a:pPr marL="365760" lvl="2" indent="0" algn="l">
                        <a:lnSpc>
                          <a:spcPct val="100000"/>
                        </a:lnSpc>
                        <a:spcBef>
                          <a:spcPts val="0"/>
                        </a:spcBef>
                        <a:spcAft>
                          <a:spcPts val="0"/>
                        </a:spcAft>
                        <a:buNone/>
                      </a:pPr>
                      <a:r>
                        <a:rPr lang="en-GB" sz="1500" b="0" u="none" strike="noStrike" kern="1200" cap="none" spc="0" normalizeH="0" baseline="0" noProof="0">
                          <a:ln>
                            <a:noFill/>
                          </a:ln>
                          <a:solidFill>
                            <a:schemeClr val="tx1"/>
                          </a:solidFill>
                          <a:effectLst/>
                          <a:uLnTx/>
                          <a:uFillTx/>
                          <a:latin typeface="Arial Narrow" panose="020B0606020202030204" pitchFamily="34" charset="0"/>
                        </a:rPr>
                        <a:t>Platinum-based therapy </a:t>
                      </a:r>
                      <a:endParaRPr kumimoji="0" lang="en-GB" sz="1500" b="0" i="0" u="none" strike="noStrike" kern="1200" cap="none" spc="0" normalizeH="0" baseline="0" noProof="0">
                        <a:ln>
                          <a:noFill/>
                        </a:ln>
                        <a:solidFill>
                          <a:schemeClr val="tx1"/>
                        </a:solidFill>
                        <a:effectLst/>
                        <a:uLnTx/>
                        <a:uFillTx/>
                        <a:latin typeface="Arial Narrow" panose="020B0606020202030204" pitchFamily="34" charset="0"/>
                        <a:ea typeface="Calibri"/>
                        <a:cs typeface="Calibri"/>
                        <a:sym typeface="Arial"/>
                      </a:endParaRPr>
                    </a:p>
                  </a:txBody>
                  <a:tcPr marL="33367" marR="33367" marT="16408" marB="16408" anchor="ctr"/>
                </a:tc>
                <a:tc>
                  <a:txBody>
                    <a:bodyPr/>
                    <a:lstStyle/>
                    <a:p>
                      <a:pPr marL="0" lvl="0" algn="ctr">
                        <a:lnSpc>
                          <a:spcPct val="107000"/>
                        </a:lnSpc>
                        <a:spcBef>
                          <a:spcPts val="300"/>
                        </a:spcBef>
                        <a:spcAft>
                          <a:spcPts val="300"/>
                        </a:spcAft>
                        <a:buNone/>
                      </a:pPr>
                      <a:r>
                        <a:rPr lang="en-US" sz="1300" b="0" kern="100">
                          <a:solidFill>
                            <a:schemeClr val="tx1"/>
                          </a:solidFill>
                          <a:effectLst/>
                          <a:latin typeface="Arial Narrow" panose="020B0606020202030204" pitchFamily="34" charset="0"/>
                        </a:rPr>
                        <a:t>110 (24.9)</a:t>
                      </a:r>
                      <a:endParaRPr lang="en-US" sz="1300" b="0" kern="10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tc>
                  <a:txBody>
                    <a:bodyPr/>
                    <a:lstStyle/>
                    <a:p>
                      <a:pPr marL="0" lvl="0" algn="ctr">
                        <a:lnSpc>
                          <a:spcPct val="107000"/>
                        </a:lnSpc>
                        <a:spcBef>
                          <a:spcPts val="300"/>
                        </a:spcBef>
                        <a:spcAft>
                          <a:spcPts val="300"/>
                        </a:spcAft>
                        <a:buNone/>
                      </a:pPr>
                      <a:r>
                        <a:rPr lang="en-US" sz="1300" b="0" kern="100">
                          <a:solidFill>
                            <a:schemeClr val="tx1"/>
                          </a:solidFill>
                          <a:effectLst/>
                          <a:latin typeface="Arial Narrow" panose="020B0606020202030204" pitchFamily="34" charset="0"/>
                        </a:rPr>
                        <a:t>17 (3.8)</a:t>
                      </a:r>
                      <a:endParaRPr lang="en-US" sz="1300" b="0" kern="10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extLst>
                  <a:ext uri="{0D108BD9-81ED-4DB2-BD59-A6C34878D82A}">
                    <a16:rowId xmlns:a16="http://schemas.microsoft.com/office/drawing/2014/main" val="1540407648"/>
                  </a:ext>
                </a:extLst>
              </a:tr>
              <a:tr h="388787">
                <a:tc>
                  <a:txBody>
                    <a:bodyPr/>
                    <a:lstStyle/>
                    <a:p>
                      <a:pPr marL="365760" lvl="2" indent="0" algn="l">
                        <a:lnSpc>
                          <a:spcPct val="100000"/>
                        </a:lnSpc>
                        <a:spcBef>
                          <a:spcPts val="0"/>
                        </a:spcBef>
                        <a:spcAft>
                          <a:spcPts val="0"/>
                        </a:spcAft>
                        <a:buNone/>
                      </a:pPr>
                      <a:r>
                        <a:rPr kumimoji="0" lang="en-GB" sz="1500" b="0" i="0" u="none" strike="noStrike" kern="1200" cap="none" spc="0" normalizeH="0" baseline="0" noProof="0">
                          <a:ln>
                            <a:noFill/>
                          </a:ln>
                          <a:solidFill>
                            <a:schemeClr val="tx1"/>
                          </a:solidFill>
                          <a:effectLst/>
                          <a:uLnTx/>
                          <a:uFillTx/>
                          <a:latin typeface="Arial Narrow" panose="020B0606020202030204" pitchFamily="34" charset="0"/>
                          <a:ea typeface="Calibri"/>
                          <a:cs typeface="Calibri"/>
                          <a:sym typeface="Arial"/>
                        </a:rPr>
                        <a:t>PD-1/L1 inhibitor-containing therapy</a:t>
                      </a:r>
                    </a:p>
                  </a:txBody>
                  <a:tcPr marL="33367" marR="33367" marT="16408" marB="16408" anchor="ctr"/>
                </a:tc>
                <a:tc>
                  <a:txBody>
                    <a:bodyPr/>
                    <a:lstStyle/>
                    <a:p>
                      <a:pPr marL="0" lvl="0" algn="ctr">
                        <a:lnSpc>
                          <a:spcPct val="107000"/>
                        </a:lnSpc>
                        <a:spcBef>
                          <a:spcPts val="300"/>
                        </a:spcBef>
                        <a:spcAft>
                          <a:spcPts val="300"/>
                        </a:spcAft>
                        <a:buNone/>
                      </a:pPr>
                      <a:r>
                        <a:rPr lang="en-US" sz="1300" b="0" kern="100">
                          <a:solidFill>
                            <a:schemeClr val="tx1"/>
                          </a:solidFill>
                          <a:effectLst/>
                          <a:latin typeface="Arial Narrow" panose="020B0606020202030204" pitchFamily="34" charset="0"/>
                          <a:ea typeface="Times New Roman" panose="02020603050405020304" pitchFamily="18" charset="0"/>
                          <a:cs typeface="Times New Roman"/>
                        </a:rPr>
                        <a:t>7 (1.6)</a:t>
                      </a:r>
                    </a:p>
                  </a:txBody>
                  <a:tcPr marL="25400" marR="25400" marT="0" marB="0" anchor="ctr"/>
                </a:tc>
                <a:tc>
                  <a:txBody>
                    <a:bodyPr/>
                    <a:lstStyle/>
                    <a:p>
                      <a:pPr marL="0" lvl="0" algn="ctr">
                        <a:lnSpc>
                          <a:spcPct val="107000"/>
                        </a:lnSpc>
                        <a:spcBef>
                          <a:spcPts val="300"/>
                        </a:spcBef>
                        <a:spcAft>
                          <a:spcPts val="300"/>
                        </a:spcAft>
                        <a:buNone/>
                      </a:pPr>
                      <a:r>
                        <a:rPr lang="en-US" sz="1300" b="0" kern="100">
                          <a:solidFill>
                            <a:schemeClr val="tx1"/>
                          </a:solidFill>
                          <a:effectLst/>
                          <a:latin typeface="Arial Narrow" panose="020B0606020202030204" pitchFamily="34" charset="0"/>
                          <a:ea typeface="Times New Roman" panose="02020603050405020304" pitchFamily="18" charset="0"/>
                          <a:cs typeface="Times New Roman"/>
                        </a:rPr>
                        <a:t>260 (58.6)</a:t>
                      </a:r>
                    </a:p>
                  </a:txBody>
                  <a:tcPr marL="25400" marR="25400" marT="0" marB="0" anchor="ctr"/>
                </a:tc>
                <a:extLst>
                  <a:ext uri="{0D108BD9-81ED-4DB2-BD59-A6C34878D82A}">
                    <a16:rowId xmlns:a16="http://schemas.microsoft.com/office/drawing/2014/main" val="3397569435"/>
                  </a:ext>
                </a:extLst>
              </a:tr>
              <a:tr h="345179">
                <a:tc>
                  <a:txBody>
                    <a:bodyPr/>
                    <a:lstStyle/>
                    <a:p>
                      <a:pPr marL="457200" marR="0" lvl="2" indent="0" algn="l" rtl="0" eaLnBrk="1" fontAlgn="auto" latinLnBrk="0" hangingPunct="1">
                        <a:lnSpc>
                          <a:spcPct val="100000"/>
                        </a:lnSpc>
                        <a:spcBef>
                          <a:spcPts val="0"/>
                        </a:spcBef>
                        <a:spcAft>
                          <a:spcPts val="0"/>
                        </a:spcAft>
                        <a:buClrTx/>
                        <a:buSzTx/>
                        <a:buFontTx/>
                        <a:buNone/>
                      </a:pPr>
                      <a:r>
                        <a:rPr lang="en-GB" sz="1500" b="0" u="none" strike="noStrike" kern="1200" cap="none" spc="0" normalizeH="0" baseline="0" noProof="0" dirty="0">
                          <a:ln>
                            <a:noFill/>
                          </a:ln>
                          <a:solidFill>
                            <a:schemeClr val="tx1"/>
                          </a:solidFill>
                          <a:effectLst/>
                          <a:uLnTx/>
                          <a:uFillTx/>
                          <a:latin typeface="Arial Narrow" panose="020B0606020202030204" pitchFamily="34" charset="0"/>
                        </a:rPr>
                        <a:t>   </a:t>
                      </a:r>
                      <a:r>
                        <a:rPr kumimoji="0" lang="en-GB" sz="1500" b="0" u="none" strike="noStrike" kern="1200" cap="none" spc="0" normalizeH="0" baseline="0" noProof="0" dirty="0">
                          <a:ln>
                            <a:noFill/>
                          </a:ln>
                          <a:solidFill>
                            <a:schemeClr val="tx1"/>
                          </a:solidFill>
                          <a:effectLst/>
                          <a:uLnTx/>
                          <a:uFillTx/>
                          <a:latin typeface="Arial Narrow" panose="020B0606020202030204" pitchFamily="34" charset="0"/>
                          <a:sym typeface="Arial"/>
                        </a:rPr>
                        <a:t>Maintenance therapy</a:t>
                      </a:r>
                      <a:r>
                        <a:rPr lang="en-GB" sz="1500" b="0" u="none" strike="noStrike" kern="1200" cap="none" spc="0" normalizeH="0" baseline="0" noProof="0" dirty="0">
                          <a:ln>
                            <a:noFill/>
                          </a:ln>
                          <a:solidFill>
                            <a:schemeClr val="tx1"/>
                          </a:solidFill>
                          <a:effectLst/>
                          <a:uLnTx/>
                          <a:uFillTx/>
                          <a:latin typeface="Arial Narrow" panose="020B0606020202030204" pitchFamily="34" charset="0"/>
                        </a:rPr>
                        <a:t> </a:t>
                      </a:r>
                      <a:endParaRPr kumimoji="0" lang="en-GB" sz="1500" b="0" i="0" u="none" strike="noStrike" kern="1200" cap="none" spc="0" normalizeH="0" baseline="0" noProof="0" dirty="0">
                        <a:ln>
                          <a:noFill/>
                        </a:ln>
                        <a:solidFill>
                          <a:schemeClr val="tx1"/>
                        </a:solidFill>
                        <a:effectLst/>
                        <a:uLnTx/>
                        <a:uFillTx/>
                        <a:latin typeface="Arial Narrow" panose="020B0606020202030204" pitchFamily="34" charset="0"/>
                        <a:ea typeface="Calibri"/>
                        <a:cs typeface="Calibri"/>
                        <a:sym typeface="Arial"/>
                      </a:endParaRPr>
                    </a:p>
                  </a:txBody>
                  <a:tcPr marL="33367" marR="33367" marT="16409" marB="16409" anchor="ctr"/>
                </a:tc>
                <a:tc>
                  <a:txBody>
                    <a:bodyPr/>
                    <a:lstStyle/>
                    <a:p>
                      <a:pPr marL="0" marR="0" algn="ctr">
                        <a:lnSpc>
                          <a:spcPct val="107000"/>
                        </a:lnSpc>
                        <a:spcBef>
                          <a:spcPts val="300"/>
                        </a:spcBef>
                        <a:spcAft>
                          <a:spcPts val="300"/>
                        </a:spcAft>
                      </a:pPr>
                      <a:r>
                        <a:rPr lang="en-US" sz="1300" b="0" kern="100">
                          <a:solidFill>
                            <a:schemeClr val="tx1"/>
                          </a:solidFill>
                          <a:effectLst/>
                          <a:latin typeface="Arial Narrow" panose="020B0606020202030204" pitchFamily="34" charset="0"/>
                        </a:rPr>
                        <a:t>0</a:t>
                      </a:r>
                      <a:endParaRPr lang="en-US" sz="1300" b="0" kern="10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tc>
                  <a:txBody>
                    <a:bodyPr/>
                    <a:lstStyle/>
                    <a:p>
                      <a:pPr marL="0" marR="0" algn="ctr">
                        <a:lnSpc>
                          <a:spcPct val="107000"/>
                        </a:lnSpc>
                        <a:spcBef>
                          <a:spcPts val="300"/>
                        </a:spcBef>
                        <a:spcAft>
                          <a:spcPts val="300"/>
                        </a:spcAft>
                      </a:pPr>
                      <a:r>
                        <a:rPr lang="en-US" sz="1300" b="0" kern="100">
                          <a:solidFill>
                            <a:schemeClr val="tx1"/>
                          </a:solidFill>
                          <a:effectLst/>
                          <a:latin typeface="Arial Narrow" panose="020B0606020202030204" pitchFamily="34" charset="0"/>
                        </a:rPr>
                        <a:t>143 (32.2)</a:t>
                      </a:r>
                      <a:endParaRPr lang="en-US" sz="1300" b="0" kern="10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extLst>
                  <a:ext uri="{0D108BD9-81ED-4DB2-BD59-A6C34878D82A}">
                    <a16:rowId xmlns:a16="http://schemas.microsoft.com/office/drawing/2014/main" val="3421002971"/>
                  </a:ext>
                </a:extLst>
              </a:tr>
              <a:tr h="388791">
                <a:tc>
                  <a:txBody>
                    <a:bodyPr/>
                    <a:lstStyle/>
                    <a:p>
                      <a:pPr marL="640080" marR="0" lvl="3" indent="0" algn="l" rtl="0" eaLnBrk="1" fontAlgn="auto" latinLnBrk="0" hangingPunct="1">
                        <a:lnSpc>
                          <a:spcPct val="100000"/>
                        </a:lnSpc>
                        <a:spcBef>
                          <a:spcPts val="0"/>
                        </a:spcBef>
                        <a:spcAft>
                          <a:spcPts val="0"/>
                        </a:spcAft>
                        <a:buClrTx/>
                        <a:buSzTx/>
                        <a:buFontTx/>
                        <a:buNone/>
                      </a:pPr>
                      <a:r>
                        <a:rPr kumimoji="0" lang="en-GB" sz="1500" b="0" u="none" strike="noStrike" kern="1200" cap="none" spc="0" normalizeH="0" baseline="0" noProof="0" dirty="0">
                          <a:ln>
                            <a:noFill/>
                          </a:ln>
                          <a:solidFill>
                            <a:schemeClr val="tx1"/>
                          </a:solidFill>
                          <a:effectLst/>
                          <a:uLnTx/>
                          <a:uFillTx/>
                          <a:latin typeface="Arial Narrow" panose="020B0606020202030204" pitchFamily="34" charset="0"/>
                          <a:sym typeface="Arial"/>
                        </a:rPr>
                        <a:t>  Avelumab maintenance</a:t>
                      </a:r>
                      <a:endParaRPr kumimoji="0" lang="en-GB" sz="1500" b="0" i="0" u="none" strike="noStrike" kern="1200" cap="none" spc="0" normalizeH="0" baseline="0" noProof="0" dirty="0">
                        <a:ln>
                          <a:noFill/>
                        </a:ln>
                        <a:solidFill>
                          <a:schemeClr val="tx1"/>
                        </a:solidFill>
                        <a:effectLst/>
                        <a:uLnTx/>
                        <a:uFillTx/>
                        <a:latin typeface="Arial Narrow" panose="020B0606020202030204" pitchFamily="34" charset="0"/>
                        <a:ea typeface="Calibri"/>
                        <a:cs typeface="Calibri"/>
                        <a:sym typeface="Arial"/>
                      </a:endParaRPr>
                    </a:p>
                  </a:txBody>
                  <a:tcPr marL="33367" marR="33367" marT="16409" marB="16409" anchor="ctr"/>
                </a:tc>
                <a:tc>
                  <a:txBody>
                    <a:bodyPr/>
                    <a:lstStyle/>
                    <a:p>
                      <a:pPr marL="0" marR="0" algn="ctr">
                        <a:lnSpc>
                          <a:spcPct val="107000"/>
                        </a:lnSpc>
                        <a:spcBef>
                          <a:spcPts val="300"/>
                        </a:spcBef>
                        <a:spcAft>
                          <a:spcPts val="300"/>
                        </a:spcAft>
                      </a:pPr>
                      <a:r>
                        <a:rPr lang="en-US" sz="1300" b="0" kern="100">
                          <a:solidFill>
                            <a:schemeClr val="tx1"/>
                          </a:solidFill>
                          <a:effectLst/>
                          <a:latin typeface="Arial Narrow" panose="020B0606020202030204" pitchFamily="34" charset="0"/>
                        </a:rPr>
                        <a:t>0</a:t>
                      </a:r>
                      <a:endParaRPr lang="en-US" sz="1300" b="0" kern="10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tc>
                  <a:txBody>
                    <a:bodyPr/>
                    <a:lstStyle/>
                    <a:p>
                      <a:pPr marL="0" marR="0" algn="ctr">
                        <a:lnSpc>
                          <a:spcPct val="107000"/>
                        </a:lnSpc>
                        <a:spcBef>
                          <a:spcPts val="300"/>
                        </a:spcBef>
                        <a:spcAft>
                          <a:spcPts val="300"/>
                        </a:spcAft>
                      </a:pPr>
                      <a:r>
                        <a:rPr lang="en-US" sz="1300" b="0" kern="100" dirty="0">
                          <a:solidFill>
                            <a:schemeClr val="tx1"/>
                          </a:solidFill>
                          <a:effectLst/>
                          <a:latin typeface="Arial Narrow" panose="020B0606020202030204" pitchFamily="34" charset="0"/>
                        </a:rPr>
                        <a:t>135 (30.4)</a:t>
                      </a:r>
                      <a:endParaRPr lang="en-US" sz="1300" b="0" kern="100" dirty="0">
                        <a:solidFill>
                          <a:schemeClr val="tx1"/>
                        </a:solidFill>
                        <a:effectLst/>
                        <a:latin typeface="Arial Narrow" panose="020B0606020202030204" pitchFamily="34" charset="0"/>
                        <a:ea typeface="Times New Roman" panose="02020603050405020304" pitchFamily="18" charset="0"/>
                        <a:cs typeface="Times New Roman"/>
                      </a:endParaRPr>
                    </a:p>
                  </a:txBody>
                  <a:tcPr marL="25400" marR="25400" marT="0" marB="0" anchor="ctr"/>
                </a:tc>
                <a:extLst>
                  <a:ext uri="{0D108BD9-81ED-4DB2-BD59-A6C34878D82A}">
                    <a16:rowId xmlns:a16="http://schemas.microsoft.com/office/drawing/2014/main" val="3244739912"/>
                  </a:ext>
                </a:extLst>
              </a:tr>
              <a:tr h="336216">
                <a:tc>
                  <a:txBody>
                    <a:bodyPr/>
                    <a:lstStyle/>
                    <a:p>
                      <a:pPr marL="548640" marR="0" lvl="3" indent="0" algn="l" rtl="0" eaLnBrk="1" fontAlgn="auto" latinLnBrk="0" hangingPunct="1">
                        <a:lnSpc>
                          <a:spcPct val="100000"/>
                        </a:lnSpc>
                        <a:spcBef>
                          <a:spcPts val="0"/>
                        </a:spcBef>
                        <a:spcAft>
                          <a:spcPts val="0"/>
                        </a:spcAft>
                        <a:buClrTx/>
                        <a:buSzTx/>
                        <a:buFontTx/>
                        <a:buNone/>
                      </a:pPr>
                      <a:r>
                        <a:rPr kumimoji="0" lang="en-GB" sz="1500" b="0" i="0" u="none" strike="noStrike" kern="1200" cap="none" spc="0" normalizeH="0" baseline="0" noProof="0" dirty="0">
                          <a:ln>
                            <a:noFill/>
                          </a:ln>
                          <a:solidFill>
                            <a:schemeClr val="tx1"/>
                          </a:solidFill>
                          <a:effectLst/>
                          <a:uLnTx/>
                          <a:uFillTx/>
                          <a:latin typeface="Arial Narrow" panose="020B0606020202030204" pitchFamily="34" charset="0"/>
                          <a:ea typeface="Calibri"/>
                          <a:cs typeface="Calibri"/>
                          <a:sym typeface="Arial"/>
                        </a:rPr>
                        <a:t>PD-1/L1 inhibitor-containing therapy following progression</a:t>
                      </a:r>
                    </a:p>
                  </a:txBody>
                  <a:tcPr marL="33367" marR="33367" marT="16409" marB="16409" anchor="ctr"/>
                </a:tc>
                <a:tc>
                  <a:txBody>
                    <a:bodyPr/>
                    <a:lstStyle/>
                    <a:p>
                      <a:pPr marL="0" marR="0" algn="ctr">
                        <a:lnSpc>
                          <a:spcPct val="107000"/>
                        </a:lnSpc>
                        <a:spcBef>
                          <a:spcPts val="300"/>
                        </a:spcBef>
                        <a:spcAft>
                          <a:spcPts val="300"/>
                        </a:spcAft>
                      </a:pPr>
                      <a:r>
                        <a:rPr lang="en-US" sz="1300" b="0" kern="100" dirty="0">
                          <a:solidFill>
                            <a:schemeClr val="tx1"/>
                          </a:solidFill>
                          <a:effectLst/>
                          <a:latin typeface="Arial Narrow" panose="020B0606020202030204" pitchFamily="34" charset="0"/>
                          <a:ea typeface="Times New Roman" panose="02020603050405020304" pitchFamily="18" charset="0"/>
                          <a:cs typeface="Times New Roman"/>
                        </a:rPr>
                        <a:t>7 (1.6)</a:t>
                      </a:r>
                    </a:p>
                  </a:txBody>
                  <a:tcPr marL="25400" marR="25400" marT="0" marB="0" anchor="ctr"/>
                </a:tc>
                <a:tc>
                  <a:txBody>
                    <a:bodyPr/>
                    <a:lstStyle/>
                    <a:p>
                      <a:pPr marL="0" marR="0" algn="ctr">
                        <a:lnSpc>
                          <a:spcPct val="107000"/>
                        </a:lnSpc>
                        <a:spcBef>
                          <a:spcPts val="300"/>
                        </a:spcBef>
                        <a:spcAft>
                          <a:spcPts val="300"/>
                        </a:spcAft>
                      </a:pPr>
                      <a:r>
                        <a:rPr lang="en-US" sz="1300" b="0" kern="100" dirty="0">
                          <a:solidFill>
                            <a:schemeClr val="tx1"/>
                          </a:solidFill>
                          <a:effectLst/>
                          <a:latin typeface="Arial Narrow" panose="020B0606020202030204" pitchFamily="34" charset="0"/>
                          <a:ea typeface="Times New Roman" panose="02020603050405020304" pitchFamily="18" charset="0"/>
                          <a:cs typeface="Times New Roman"/>
                        </a:rPr>
                        <a:t>117 (26.4)</a:t>
                      </a:r>
                    </a:p>
                  </a:txBody>
                  <a:tcPr marL="25400" marR="25400" marT="0" marB="0" anchor="ctr"/>
                </a:tc>
                <a:extLst>
                  <a:ext uri="{0D108BD9-81ED-4DB2-BD59-A6C34878D82A}">
                    <a16:rowId xmlns:a16="http://schemas.microsoft.com/office/drawing/2014/main" val="2144499787"/>
                  </a:ext>
                </a:extLst>
              </a:tr>
              <a:tr h="347335">
                <a:tc>
                  <a:txBody>
                    <a:bodyPr/>
                    <a:lstStyle/>
                    <a:p>
                      <a:pPr marL="365760" marR="0" lvl="2" indent="0" algn="l" rtl="0" eaLnBrk="1" fontAlgn="auto" latinLnBrk="0" hangingPunct="1">
                        <a:lnSpc>
                          <a:spcPct val="100000"/>
                        </a:lnSpc>
                        <a:spcBef>
                          <a:spcPts val="0"/>
                        </a:spcBef>
                        <a:spcAft>
                          <a:spcPts val="0"/>
                        </a:spcAft>
                        <a:buClrTx/>
                        <a:buSzTx/>
                        <a:buFontTx/>
                        <a:buNone/>
                      </a:pPr>
                      <a:r>
                        <a:rPr kumimoji="0" lang="en-GB" sz="1500" b="0" i="0" u="none" strike="noStrike" kern="1200" cap="none" spc="0" normalizeH="0" baseline="0" noProof="0">
                          <a:ln>
                            <a:noFill/>
                          </a:ln>
                          <a:solidFill>
                            <a:schemeClr val="tx1"/>
                          </a:solidFill>
                          <a:effectLst/>
                          <a:uLnTx/>
                          <a:uFillTx/>
                          <a:latin typeface="Arial Narrow" panose="020B0606020202030204" pitchFamily="34" charset="0"/>
                          <a:ea typeface="Calibri"/>
                          <a:cs typeface="Calibri"/>
                          <a:sym typeface="Arial"/>
                        </a:rPr>
                        <a:t>Other</a:t>
                      </a:r>
                    </a:p>
                  </a:txBody>
                  <a:tcPr marL="33367" marR="33367" marT="16409" marB="16409" anchor="ctr"/>
                </a:tc>
                <a:tc>
                  <a:txBody>
                    <a:bodyPr/>
                    <a:lstStyle/>
                    <a:p>
                      <a:pPr marL="0" marR="0" algn="ctr">
                        <a:lnSpc>
                          <a:spcPct val="107000"/>
                        </a:lnSpc>
                        <a:spcBef>
                          <a:spcPts val="300"/>
                        </a:spcBef>
                        <a:spcAft>
                          <a:spcPts val="300"/>
                        </a:spcAft>
                      </a:pPr>
                      <a:r>
                        <a:rPr lang="en-US" sz="1300" b="0" strike="noStrike" kern="100">
                          <a:solidFill>
                            <a:schemeClr val="tx1"/>
                          </a:solidFill>
                          <a:effectLst/>
                          <a:latin typeface="Arial Narrow" panose="020B0606020202030204" pitchFamily="34" charset="0"/>
                          <a:ea typeface="Times New Roman" panose="02020603050405020304" pitchFamily="18" charset="0"/>
                          <a:cs typeface="Times New Roman"/>
                        </a:rPr>
                        <a:t>11 (2.5)</a:t>
                      </a:r>
                    </a:p>
                  </a:txBody>
                  <a:tcPr marL="25400" marR="25400" marT="0" marB="0" anchor="ctr"/>
                </a:tc>
                <a:tc>
                  <a:txBody>
                    <a:bodyPr/>
                    <a:lstStyle/>
                    <a:p>
                      <a:pPr marL="0" marR="0" algn="ctr">
                        <a:lnSpc>
                          <a:spcPct val="107000"/>
                        </a:lnSpc>
                        <a:spcBef>
                          <a:spcPts val="300"/>
                        </a:spcBef>
                        <a:spcAft>
                          <a:spcPts val="300"/>
                        </a:spcAft>
                      </a:pPr>
                      <a:r>
                        <a:rPr lang="en-US" sz="1300" b="0" strike="noStrike" kern="100" dirty="0">
                          <a:solidFill>
                            <a:schemeClr val="tx1"/>
                          </a:solidFill>
                          <a:effectLst/>
                          <a:latin typeface="Arial Narrow" panose="020B0606020202030204" pitchFamily="34" charset="0"/>
                          <a:ea typeface="Times New Roman" panose="02020603050405020304" pitchFamily="18" charset="0"/>
                          <a:cs typeface="Times New Roman"/>
                        </a:rPr>
                        <a:t>17 (3.8)</a:t>
                      </a:r>
                    </a:p>
                  </a:txBody>
                  <a:tcPr marL="25400" marR="25400" marT="0" marB="0" anchor="ctr"/>
                </a:tc>
                <a:extLst>
                  <a:ext uri="{0D108BD9-81ED-4DB2-BD59-A6C34878D82A}">
                    <a16:rowId xmlns:a16="http://schemas.microsoft.com/office/drawing/2014/main" val="3296090691"/>
                  </a:ext>
                </a:extLst>
              </a:tr>
            </a:tbl>
          </a:graphicData>
        </a:graphic>
      </p:graphicFrame>
      <p:sp>
        <p:nvSpPr>
          <p:cNvPr id="4" name="TextBox 3">
            <a:extLst>
              <a:ext uri="{FF2B5EF4-FFF2-40B4-BE49-F238E27FC236}">
                <a16:creationId xmlns:a16="http://schemas.microsoft.com/office/drawing/2014/main" id="{4E73AFED-EA0C-6D39-A644-9485C05BC46F}"/>
              </a:ext>
            </a:extLst>
          </p:cNvPr>
          <p:cNvSpPr txBox="1"/>
          <p:nvPr/>
        </p:nvSpPr>
        <p:spPr>
          <a:xfrm>
            <a:off x="399803" y="5966595"/>
            <a:ext cx="2463684"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a:t>
            </a:r>
            <a:endParaRPr lang="en-US" sz="1067" dirty="0">
              <a:highlight>
                <a:srgbClr val="FFFF00"/>
              </a:highlight>
              <a:latin typeface="Arial Narrow" panose="020B0606020202030204" pitchFamily="34" charset="0"/>
            </a:endParaRPr>
          </a:p>
        </p:txBody>
      </p:sp>
      <p:sp>
        <p:nvSpPr>
          <p:cNvPr id="7" name="TextBox 6">
            <a:extLst>
              <a:ext uri="{FF2B5EF4-FFF2-40B4-BE49-F238E27FC236}">
                <a16:creationId xmlns:a16="http://schemas.microsoft.com/office/drawing/2014/main" id="{A6BFA46A-FEA1-3E8B-C1F2-B1E297152802}"/>
              </a:ext>
            </a:extLst>
          </p:cNvPr>
          <p:cNvSpPr txBox="1"/>
          <p:nvPr/>
        </p:nvSpPr>
        <p:spPr>
          <a:xfrm>
            <a:off x="1447800" y="5293023"/>
            <a:ext cx="4531581" cy="256545"/>
          </a:xfrm>
          <a:prstGeom prst="rect">
            <a:avLst/>
          </a:prstGeom>
          <a:noFill/>
        </p:spPr>
        <p:txBody>
          <a:bodyPr wrap="square" rtlCol="0">
            <a:spAutoFit/>
          </a:bodyPr>
          <a:lstStyle/>
          <a:p>
            <a:pPr algn="l"/>
            <a:r>
              <a:rPr lang="en-US" sz="1067" baseline="30000" dirty="0">
                <a:latin typeface="Arial Narrow" panose="020B0606020202030204" pitchFamily="34" charset="0"/>
              </a:rPr>
              <a:t>a</a:t>
            </a:r>
            <a:r>
              <a:rPr lang="en-US" sz="1067" dirty="0">
                <a:latin typeface="Arial Narrow" panose="020B0606020202030204" pitchFamily="34" charset="0"/>
              </a:rPr>
              <a:t>144 (32.6%) patients in the EV+P arm remain on treatment at time of analysis.</a:t>
            </a:r>
            <a:endParaRPr lang="en-US" sz="1067"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303074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50D808-C6A9-651A-3490-35571543BFF7}"/>
              </a:ext>
            </a:extLst>
          </p:cNvPr>
          <p:cNvSpPr>
            <a:spLocks noGrp="1"/>
          </p:cNvSpPr>
          <p:nvPr>
            <p:ph type="body" idx="12"/>
          </p:nvPr>
        </p:nvSpPr>
        <p:spPr/>
        <p:txBody>
          <a:bodyPr/>
          <a:lstStyle/>
          <a:p>
            <a:r>
              <a:rPr lang="en-US"/>
              <a:t>Powles et al.</a:t>
            </a:r>
          </a:p>
        </p:txBody>
      </p:sp>
      <p:sp>
        <p:nvSpPr>
          <p:cNvPr id="6" name="Title 2">
            <a:extLst>
              <a:ext uri="{FF2B5EF4-FFF2-40B4-BE49-F238E27FC236}">
                <a16:creationId xmlns:a16="http://schemas.microsoft.com/office/drawing/2014/main" id="{3FA9747F-74A9-34AF-6C7C-72A4F5837055}"/>
              </a:ext>
            </a:extLst>
          </p:cNvPr>
          <p:cNvSpPr>
            <a:spLocks noGrp="1"/>
          </p:cNvSpPr>
          <p:nvPr>
            <p:ph type="ctrTitle"/>
          </p:nvPr>
        </p:nvSpPr>
        <p:spPr>
          <a:xfrm>
            <a:off x="268450" y="73035"/>
            <a:ext cx="11211983" cy="575733"/>
          </a:xfrm>
        </p:spPr>
        <p:txBody>
          <a:bodyPr/>
          <a:lstStyle/>
          <a:p>
            <a:r>
              <a:rPr lang="en-US"/>
              <a:t>Treatment-Related Adverse Events</a:t>
            </a:r>
            <a:r>
              <a:rPr lang="en-US">
                <a:solidFill>
                  <a:srgbClr val="FF0000"/>
                </a:solidFill>
              </a:rPr>
              <a:t>	</a:t>
            </a:r>
          </a:p>
        </p:txBody>
      </p:sp>
      <p:sp>
        <p:nvSpPr>
          <p:cNvPr id="12" name="TextBox 11">
            <a:extLst>
              <a:ext uri="{FF2B5EF4-FFF2-40B4-BE49-F238E27FC236}">
                <a16:creationId xmlns:a16="http://schemas.microsoft.com/office/drawing/2014/main" id="{1BF6375B-F1C7-C87B-7445-38D47B8EA4D9}"/>
              </a:ext>
            </a:extLst>
          </p:cNvPr>
          <p:cNvSpPr txBox="1"/>
          <p:nvPr/>
        </p:nvSpPr>
        <p:spPr>
          <a:xfrm>
            <a:off x="9111527" y="1071987"/>
            <a:ext cx="2693925" cy="4156138"/>
          </a:xfrm>
          <a:prstGeom prst="rect">
            <a:avLst/>
          </a:prstGeom>
          <a:noFill/>
        </p:spPr>
        <p:txBody>
          <a:bodyPr wrap="square" rtlCol="0">
            <a:spAutoFit/>
          </a:bodyPr>
          <a:lstStyle/>
          <a:p>
            <a:pPr algn="l"/>
            <a:r>
              <a:rPr lang="en-US" sz="1467">
                <a:latin typeface="Arial Narrow" panose="020B0606020202030204" pitchFamily="34" charset="0"/>
              </a:rPr>
              <a:t>Serious TRAEs:</a:t>
            </a:r>
          </a:p>
          <a:p>
            <a:pPr marL="228594" indent="-228594">
              <a:buFont typeface="Arial" panose="020B0604020202020204" pitchFamily="34" charset="0"/>
              <a:buChar char="•"/>
            </a:pPr>
            <a:r>
              <a:rPr lang="en-US" sz="1467">
                <a:latin typeface="Arial Narrow" panose="020B0606020202030204" pitchFamily="34" charset="0"/>
              </a:rPr>
              <a:t>122 (27.7%) EV+P</a:t>
            </a:r>
          </a:p>
          <a:p>
            <a:pPr marL="228594" indent="-228594">
              <a:buFont typeface="Arial" panose="020B0604020202020204" pitchFamily="34" charset="0"/>
              <a:buChar char="•"/>
            </a:pPr>
            <a:r>
              <a:rPr lang="en-US" sz="1467">
                <a:latin typeface="Arial Narrow" panose="020B0606020202030204" pitchFamily="34" charset="0"/>
              </a:rPr>
              <a:t>85 (19.6%) chemotherapy</a:t>
            </a:r>
          </a:p>
          <a:p>
            <a:pPr algn="l"/>
            <a:endParaRPr lang="en-US" sz="1467">
              <a:latin typeface="Arial Narrow" panose="020B0606020202030204" pitchFamily="34" charset="0"/>
            </a:endParaRPr>
          </a:p>
          <a:p>
            <a:pPr algn="l"/>
            <a:r>
              <a:rPr lang="en-US" sz="1467">
                <a:latin typeface="Arial Narrow" panose="020B0606020202030204" pitchFamily="34" charset="0"/>
              </a:rPr>
              <a:t>TRAEs leading to death (per investigator):</a:t>
            </a:r>
          </a:p>
          <a:p>
            <a:pPr algn="l"/>
            <a:r>
              <a:rPr lang="en-US" sz="1467">
                <a:latin typeface="Arial Narrow" panose="020B0606020202030204" pitchFamily="34" charset="0"/>
              </a:rPr>
              <a:t>EV+P: 4 (0.9%)</a:t>
            </a:r>
          </a:p>
          <a:p>
            <a:pPr marL="380990" indent="-380990">
              <a:buFont typeface="Arial" panose="020B0604020202020204" pitchFamily="34" charset="0"/>
              <a:buChar char="•"/>
            </a:pPr>
            <a:r>
              <a:rPr lang="en-US" sz="1467">
                <a:latin typeface="Arial Narrow" panose="020B0606020202030204" pitchFamily="34" charset="0"/>
              </a:rPr>
              <a:t>Asthenia </a:t>
            </a:r>
          </a:p>
          <a:p>
            <a:pPr marL="380990" indent="-380990">
              <a:buFont typeface="Arial" panose="020B0604020202020204" pitchFamily="34" charset="0"/>
              <a:buChar char="•"/>
            </a:pPr>
            <a:r>
              <a:rPr lang="en-US" sz="1467">
                <a:latin typeface="Arial Narrow" panose="020B0606020202030204" pitchFamily="34" charset="0"/>
              </a:rPr>
              <a:t>Diarrhea</a:t>
            </a:r>
          </a:p>
          <a:p>
            <a:pPr marL="380990" indent="-380990">
              <a:buFont typeface="Arial" panose="020B0604020202020204" pitchFamily="34" charset="0"/>
              <a:buChar char="•"/>
            </a:pPr>
            <a:r>
              <a:rPr lang="en-US" sz="1467">
                <a:latin typeface="Arial Narrow" panose="020B0606020202030204" pitchFamily="34" charset="0"/>
              </a:rPr>
              <a:t>Immune-mediated lung disease</a:t>
            </a:r>
          </a:p>
          <a:p>
            <a:pPr marL="380990" indent="-380990">
              <a:buFont typeface="Arial" panose="020B0604020202020204" pitchFamily="34" charset="0"/>
              <a:buChar char="•"/>
            </a:pPr>
            <a:r>
              <a:rPr lang="en-US" sz="1467">
                <a:latin typeface="Arial Narrow" panose="020B0606020202030204" pitchFamily="34" charset="0"/>
              </a:rPr>
              <a:t>Multiple organ dysfunction syndrome</a:t>
            </a:r>
          </a:p>
          <a:p>
            <a:pPr algn="l"/>
            <a:r>
              <a:rPr lang="en-US" sz="1467">
                <a:latin typeface="Arial Narrow" panose="020B0606020202030204" pitchFamily="34" charset="0"/>
              </a:rPr>
              <a:t>Chemotherapy: 4 (0.9%)</a:t>
            </a:r>
          </a:p>
          <a:p>
            <a:pPr marL="380990" indent="-380990">
              <a:buFont typeface="Arial" panose="020B0604020202020204" pitchFamily="34" charset="0"/>
              <a:buChar char="•"/>
            </a:pPr>
            <a:r>
              <a:rPr lang="en-US" sz="1467">
                <a:latin typeface="Arial Narrow" panose="020B0606020202030204" pitchFamily="34" charset="0"/>
              </a:rPr>
              <a:t>Febrile neutropenia</a:t>
            </a:r>
          </a:p>
          <a:p>
            <a:pPr marL="380990" indent="-380990">
              <a:buFont typeface="Arial" panose="020B0604020202020204" pitchFamily="34" charset="0"/>
              <a:buChar char="•"/>
            </a:pPr>
            <a:r>
              <a:rPr lang="en-US" sz="1467">
                <a:latin typeface="Arial Narrow" panose="020B0606020202030204" pitchFamily="34" charset="0"/>
              </a:rPr>
              <a:t>Myocardial infarction</a:t>
            </a:r>
          </a:p>
          <a:p>
            <a:pPr marL="380990" indent="-380990">
              <a:buFont typeface="Arial" panose="020B0604020202020204" pitchFamily="34" charset="0"/>
              <a:buChar char="•"/>
            </a:pPr>
            <a:r>
              <a:rPr lang="en-US" sz="1467">
                <a:latin typeface="Arial Narrow" panose="020B0606020202030204" pitchFamily="34" charset="0"/>
              </a:rPr>
              <a:t>Neutropenic sepsis</a:t>
            </a:r>
          </a:p>
          <a:p>
            <a:pPr marL="380990" indent="-380990">
              <a:buFont typeface="Arial" panose="020B0604020202020204" pitchFamily="34" charset="0"/>
              <a:buChar char="•"/>
            </a:pPr>
            <a:r>
              <a:rPr lang="en-US" sz="1467">
                <a:latin typeface="Arial Narrow" panose="020B0606020202030204" pitchFamily="34" charset="0"/>
              </a:rPr>
              <a:t>Sepsis</a:t>
            </a:r>
          </a:p>
        </p:txBody>
      </p:sp>
      <p:sp>
        <p:nvSpPr>
          <p:cNvPr id="2" name="Rectangle 1">
            <a:extLst>
              <a:ext uri="{FF2B5EF4-FFF2-40B4-BE49-F238E27FC236}">
                <a16:creationId xmlns:a16="http://schemas.microsoft.com/office/drawing/2014/main" id="{0BA98342-DB70-BE00-61E5-EA6080042B96}"/>
              </a:ext>
            </a:extLst>
          </p:cNvPr>
          <p:cNvSpPr/>
          <p:nvPr/>
        </p:nvSpPr>
        <p:spPr>
          <a:xfrm>
            <a:off x="386540" y="5557756"/>
            <a:ext cx="11418913" cy="515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Median number of cycles (range): 12.0 (1,46) for EV+P; 6.0 (1,6) for chemotherapy</a:t>
            </a:r>
          </a:p>
        </p:txBody>
      </p:sp>
      <p:sp>
        <p:nvSpPr>
          <p:cNvPr id="3" name="TextBox 2">
            <a:extLst>
              <a:ext uri="{FF2B5EF4-FFF2-40B4-BE49-F238E27FC236}">
                <a16:creationId xmlns:a16="http://schemas.microsoft.com/office/drawing/2014/main" id="{ABAA60DD-BC36-85BA-6E70-377574B112AE}"/>
              </a:ext>
            </a:extLst>
          </p:cNvPr>
          <p:cNvSpPr txBox="1"/>
          <p:nvPr/>
        </p:nvSpPr>
        <p:spPr>
          <a:xfrm>
            <a:off x="6970119" y="6104453"/>
            <a:ext cx="4876800" cy="482120"/>
          </a:xfrm>
          <a:prstGeom prst="rect">
            <a:avLst/>
          </a:prstGeom>
          <a:noFill/>
        </p:spPr>
        <p:txBody>
          <a:bodyPr wrap="square" anchor="b">
            <a:spAutoFit/>
          </a:bodyPr>
          <a:lstStyle/>
          <a:p>
            <a:r>
              <a:rPr lang="en-US" sz="800"/>
              <a:t>TRAEs shown in figure are any grade by preferred term in ≥20% of patients for any grade in either arm</a:t>
            </a:r>
          </a:p>
          <a:p>
            <a:r>
              <a:rPr lang="en-US" sz="800"/>
              <a:t>TRAEs, treatment-related adverse events</a:t>
            </a:r>
          </a:p>
          <a:p>
            <a:r>
              <a:rPr lang="en-US" sz="933"/>
              <a:t> </a:t>
            </a:r>
          </a:p>
        </p:txBody>
      </p:sp>
      <p:sp>
        <p:nvSpPr>
          <p:cNvPr id="10" name="Subtitle 1">
            <a:extLst>
              <a:ext uri="{FF2B5EF4-FFF2-40B4-BE49-F238E27FC236}">
                <a16:creationId xmlns:a16="http://schemas.microsoft.com/office/drawing/2014/main" id="{232BE95D-33EF-886F-C913-8DD26D9BA8ED}"/>
              </a:ext>
            </a:extLst>
          </p:cNvPr>
          <p:cNvSpPr txBox="1">
            <a:spLocks/>
          </p:cNvSpPr>
          <p:nvPr/>
        </p:nvSpPr>
        <p:spPr>
          <a:xfrm>
            <a:off x="593470" y="448119"/>
            <a:ext cx="11211983" cy="601133"/>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r>
              <a:rPr lang="en-US" sz="2133"/>
              <a:t>Grade ≥3 events were 56% in EV+P and 70% in chemotherapy</a:t>
            </a:r>
            <a:endParaRPr lang="en-US" sz="2133">
              <a:highlight>
                <a:srgbClr val="FFFF00"/>
              </a:highlight>
            </a:endParaRPr>
          </a:p>
        </p:txBody>
      </p:sp>
      <p:pic>
        <p:nvPicPr>
          <p:cNvPr id="1030" name="Picture 6">
            <a:extLst>
              <a:ext uri="{FF2B5EF4-FFF2-40B4-BE49-F238E27FC236}">
                <a16:creationId xmlns:a16="http://schemas.microsoft.com/office/drawing/2014/main" id="{0C0131B9-61B8-A92F-DC56-A326D56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92" y="961080"/>
            <a:ext cx="8153160" cy="4457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312983-5E3D-4C2B-5B01-85AB9F490567}"/>
              </a:ext>
            </a:extLst>
          </p:cNvPr>
          <p:cNvSpPr txBox="1"/>
          <p:nvPr/>
        </p:nvSpPr>
        <p:spPr>
          <a:xfrm>
            <a:off x="268450" y="6043550"/>
            <a:ext cx="2463684" cy="256545"/>
          </a:xfrm>
          <a:prstGeom prst="rect">
            <a:avLst/>
          </a:prstGeom>
          <a:noFill/>
        </p:spPr>
        <p:txBody>
          <a:bodyPr wrap="square" rtlCol="0">
            <a:spAutoFit/>
          </a:bodyPr>
          <a:lstStyle/>
          <a:p>
            <a:pPr algn="l"/>
            <a:r>
              <a:rPr lang="en-US" sz="1067" dirty="0">
                <a:latin typeface="Arial Narrow" panose="020B0606020202030204" pitchFamily="34" charset="0"/>
              </a:rPr>
              <a:t>Data cutoff: 08 Aug 2023</a:t>
            </a:r>
            <a:endParaRPr lang="en-US" sz="1067"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410644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4F21-321C-984B-06C9-5D8F90CE4463}"/>
              </a:ext>
            </a:extLst>
          </p:cNvPr>
          <p:cNvSpPr>
            <a:spLocks noGrp="1"/>
          </p:cNvSpPr>
          <p:nvPr>
            <p:ph type="title"/>
          </p:nvPr>
        </p:nvSpPr>
        <p:spPr>
          <a:xfrm>
            <a:off x="142582" y="161679"/>
            <a:ext cx="11889871" cy="672000"/>
          </a:xfrm>
        </p:spPr>
        <p:txBody>
          <a:bodyPr>
            <a:noAutofit/>
          </a:bodyPr>
          <a:lstStyle/>
          <a:p>
            <a:pPr>
              <a:lnSpc>
                <a:spcPts val="2760"/>
              </a:lnSpc>
            </a:pPr>
            <a:r>
              <a:rPr lang="en-US" sz="2800" dirty="0">
                <a:solidFill>
                  <a:srgbClr val="0000D2"/>
                </a:solidFill>
              </a:rPr>
              <a:t>OS results in the THOR Trial of Erdafitinib in pretreated </a:t>
            </a:r>
            <a:r>
              <a:rPr lang="en-US" sz="2800" dirty="0" err="1">
                <a:solidFill>
                  <a:srgbClr val="0000D2"/>
                </a:solidFill>
              </a:rPr>
              <a:t>FGFR+ve</a:t>
            </a:r>
            <a:r>
              <a:rPr lang="en-US" sz="2800" dirty="0">
                <a:solidFill>
                  <a:srgbClr val="0000D2"/>
                </a:solidFill>
              </a:rPr>
              <a:t> UC</a:t>
            </a:r>
            <a:br>
              <a:rPr lang="en-US" sz="2800" dirty="0">
                <a:solidFill>
                  <a:srgbClr val="0000D2"/>
                </a:solidFill>
              </a:rPr>
            </a:br>
            <a:r>
              <a:rPr lang="en-US" sz="2800" dirty="0">
                <a:solidFill>
                  <a:srgbClr val="0000D2"/>
                </a:solidFill>
              </a:rPr>
              <a:t>raise many questions. </a:t>
            </a:r>
            <a:endParaRPr lang="en-GB" sz="2800" dirty="0">
              <a:solidFill>
                <a:srgbClr val="0000D2"/>
              </a:solidFill>
            </a:endParaRPr>
          </a:p>
        </p:txBody>
      </p:sp>
      <p:cxnSp>
        <p:nvCxnSpPr>
          <p:cNvPr id="7" name="Straight Connector 6">
            <a:extLst>
              <a:ext uri="{FF2B5EF4-FFF2-40B4-BE49-F238E27FC236}">
                <a16:creationId xmlns:a16="http://schemas.microsoft.com/office/drawing/2014/main" id="{E3E9C8C3-1779-1C61-0783-358F93DE6D46}"/>
              </a:ext>
            </a:extLst>
          </p:cNvPr>
          <p:cNvCxnSpPr>
            <a:cxnSpLocks/>
          </p:cNvCxnSpPr>
          <p:nvPr/>
        </p:nvCxnSpPr>
        <p:spPr>
          <a:xfrm flipH="1">
            <a:off x="5554133" y="1117600"/>
            <a:ext cx="76200" cy="5596467"/>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8619ED-7F6A-7956-02E8-B7C8F1CE40C5}"/>
              </a:ext>
            </a:extLst>
          </p:cNvPr>
          <p:cNvSpPr/>
          <p:nvPr/>
        </p:nvSpPr>
        <p:spPr>
          <a:xfrm>
            <a:off x="1488006" y="993165"/>
            <a:ext cx="2779193" cy="1236133"/>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Advanced disease</a:t>
            </a:r>
          </a:p>
          <a:p>
            <a:pPr algn="ctr"/>
            <a:r>
              <a:rPr lang="en-US" dirty="0"/>
              <a:t>Prior PD-(L)1 therapy</a:t>
            </a:r>
          </a:p>
          <a:p>
            <a:pPr algn="ctr"/>
            <a:r>
              <a:rPr lang="en-US" dirty="0"/>
              <a:t>1-2 lines of prior therapy</a:t>
            </a:r>
          </a:p>
          <a:p>
            <a:pPr algn="ctr"/>
            <a:r>
              <a:rPr lang="en-US" dirty="0"/>
              <a:t>FGFR alterations</a:t>
            </a:r>
            <a:endParaRPr lang="en-GB" dirty="0"/>
          </a:p>
        </p:txBody>
      </p:sp>
      <p:sp>
        <p:nvSpPr>
          <p:cNvPr id="11" name="Oval 10">
            <a:extLst>
              <a:ext uri="{FF2B5EF4-FFF2-40B4-BE49-F238E27FC236}">
                <a16:creationId xmlns:a16="http://schemas.microsoft.com/office/drawing/2014/main" id="{2E9928F0-8263-C308-89AF-33A1488E0159}"/>
              </a:ext>
            </a:extLst>
          </p:cNvPr>
          <p:cNvSpPr/>
          <p:nvPr/>
        </p:nvSpPr>
        <p:spPr>
          <a:xfrm>
            <a:off x="573606" y="2971800"/>
            <a:ext cx="914400" cy="9144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66FF"/>
                </a:solidFill>
              </a:rPr>
              <a:t>R</a:t>
            </a:r>
          </a:p>
        </p:txBody>
      </p:sp>
      <p:sp>
        <p:nvSpPr>
          <p:cNvPr id="12" name="Rectangle: Rounded Corners 11">
            <a:extLst>
              <a:ext uri="{FF2B5EF4-FFF2-40B4-BE49-F238E27FC236}">
                <a16:creationId xmlns:a16="http://schemas.microsoft.com/office/drawing/2014/main" id="{AF316DC1-FA26-C07F-27FA-6C5FA2706E1E}"/>
              </a:ext>
            </a:extLst>
          </p:cNvPr>
          <p:cNvSpPr/>
          <p:nvPr/>
        </p:nvSpPr>
        <p:spPr>
          <a:xfrm>
            <a:off x="1986280" y="2462430"/>
            <a:ext cx="2280919" cy="706967"/>
          </a:xfrm>
          <a:prstGeom prst="roundRect">
            <a:avLst/>
          </a:prstGeom>
          <a:solidFill>
            <a:schemeClr val="accent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erdafitinib</a:t>
            </a:r>
            <a:endParaRPr lang="en-GB" dirty="0">
              <a:solidFill>
                <a:schemeClr val="bg1"/>
              </a:solidFill>
            </a:endParaRPr>
          </a:p>
        </p:txBody>
      </p:sp>
      <p:sp>
        <p:nvSpPr>
          <p:cNvPr id="13" name="Rectangle: Rounded Corners 12">
            <a:extLst>
              <a:ext uri="{FF2B5EF4-FFF2-40B4-BE49-F238E27FC236}">
                <a16:creationId xmlns:a16="http://schemas.microsoft.com/office/drawing/2014/main" id="{9CF1DE86-EDEC-1C9F-5FE6-FAEA5BA87B08}"/>
              </a:ext>
            </a:extLst>
          </p:cNvPr>
          <p:cNvSpPr/>
          <p:nvPr/>
        </p:nvSpPr>
        <p:spPr>
          <a:xfrm>
            <a:off x="1986280" y="3422089"/>
            <a:ext cx="2280919" cy="706967"/>
          </a:xfrm>
          <a:prstGeom prst="roundRect">
            <a:avLst/>
          </a:prstGeom>
          <a:solidFill>
            <a:srgbClr val="00B05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Paclitaxel/vinflunine</a:t>
            </a:r>
            <a:endParaRPr lang="en-GB" dirty="0"/>
          </a:p>
        </p:txBody>
      </p:sp>
      <p:cxnSp>
        <p:nvCxnSpPr>
          <p:cNvPr id="16" name="Straight Arrow Connector 15">
            <a:extLst>
              <a:ext uri="{FF2B5EF4-FFF2-40B4-BE49-F238E27FC236}">
                <a16:creationId xmlns:a16="http://schemas.microsoft.com/office/drawing/2014/main" id="{DD067B32-3D27-97C1-59C5-97E959662B41}"/>
              </a:ext>
            </a:extLst>
          </p:cNvPr>
          <p:cNvCxnSpPr>
            <a:cxnSpLocks/>
            <a:stCxn id="11" idx="7"/>
          </p:cNvCxnSpPr>
          <p:nvPr/>
        </p:nvCxnSpPr>
        <p:spPr>
          <a:xfrm flipV="1">
            <a:off x="1354095" y="2860178"/>
            <a:ext cx="472611" cy="245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C2F5F1-A43E-AFDB-4280-D28A2D090903}"/>
              </a:ext>
            </a:extLst>
          </p:cNvPr>
          <p:cNvCxnSpPr>
            <a:cxnSpLocks/>
            <a:stCxn id="11" idx="5"/>
          </p:cNvCxnSpPr>
          <p:nvPr/>
        </p:nvCxnSpPr>
        <p:spPr>
          <a:xfrm>
            <a:off x="1354095" y="3752289"/>
            <a:ext cx="472611" cy="133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33887EA-81BE-25B4-1325-46C883929A8C}"/>
              </a:ext>
            </a:extLst>
          </p:cNvPr>
          <p:cNvSpPr/>
          <p:nvPr/>
        </p:nvSpPr>
        <p:spPr>
          <a:xfrm>
            <a:off x="7431606" y="993164"/>
            <a:ext cx="2779193" cy="1236133"/>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Advanced disease</a:t>
            </a:r>
          </a:p>
          <a:p>
            <a:pPr algn="ctr"/>
            <a:r>
              <a:rPr lang="en-US" dirty="0"/>
              <a:t>1 prior therapy</a:t>
            </a:r>
          </a:p>
          <a:p>
            <a:pPr algn="ctr"/>
            <a:r>
              <a:rPr lang="en-US" dirty="0"/>
              <a:t>No prior PD-(L)1 therapy</a:t>
            </a:r>
          </a:p>
          <a:p>
            <a:pPr algn="ctr"/>
            <a:r>
              <a:rPr lang="en-US" dirty="0"/>
              <a:t>FGFR alterations</a:t>
            </a:r>
            <a:endParaRPr lang="en-GB" dirty="0"/>
          </a:p>
        </p:txBody>
      </p:sp>
      <p:sp>
        <p:nvSpPr>
          <p:cNvPr id="23" name="Oval 22">
            <a:extLst>
              <a:ext uri="{FF2B5EF4-FFF2-40B4-BE49-F238E27FC236}">
                <a16:creationId xmlns:a16="http://schemas.microsoft.com/office/drawing/2014/main" id="{3D81E9AF-5263-BCF0-152E-747D0D99DFE6}"/>
              </a:ext>
            </a:extLst>
          </p:cNvPr>
          <p:cNvSpPr/>
          <p:nvPr/>
        </p:nvSpPr>
        <p:spPr>
          <a:xfrm>
            <a:off x="6383882" y="2815913"/>
            <a:ext cx="914400" cy="9144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66FF"/>
                </a:solidFill>
              </a:rPr>
              <a:t>R</a:t>
            </a:r>
          </a:p>
        </p:txBody>
      </p:sp>
      <p:sp>
        <p:nvSpPr>
          <p:cNvPr id="24" name="Rectangle: Rounded Corners 23">
            <a:extLst>
              <a:ext uri="{FF2B5EF4-FFF2-40B4-BE49-F238E27FC236}">
                <a16:creationId xmlns:a16="http://schemas.microsoft.com/office/drawing/2014/main" id="{F3C44C3B-CDD4-3C63-953B-9FEA2540BAD2}"/>
              </a:ext>
            </a:extLst>
          </p:cNvPr>
          <p:cNvSpPr/>
          <p:nvPr/>
        </p:nvSpPr>
        <p:spPr>
          <a:xfrm>
            <a:off x="7924801" y="2358713"/>
            <a:ext cx="2280919" cy="706967"/>
          </a:xfrm>
          <a:prstGeom prst="roundRect">
            <a:avLst/>
          </a:prstGeom>
          <a:solidFill>
            <a:schemeClr val="accent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erdafitinib</a:t>
            </a:r>
            <a:endParaRPr lang="en-GB" dirty="0">
              <a:solidFill>
                <a:schemeClr val="bg1"/>
              </a:solidFill>
            </a:endParaRPr>
          </a:p>
        </p:txBody>
      </p:sp>
      <p:sp>
        <p:nvSpPr>
          <p:cNvPr id="25" name="Rectangle: Rounded Corners 24">
            <a:extLst>
              <a:ext uri="{FF2B5EF4-FFF2-40B4-BE49-F238E27FC236}">
                <a16:creationId xmlns:a16="http://schemas.microsoft.com/office/drawing/2014/main" id="{FD4E9778-B2A2-B3EE-0038-38902837D36F}"/>
              </a:ext>
            </a:extLst>
          </p:cNvPr>
          <p:cNvSpPr/>
          <p:nvPr/>
        </p:nvSpPr>
        <p:spPr>
          <a:xfrm>
            <a:off x="7924800" y="3273113"/>
            <a:ext cx="2280919" cy="706967"/>
          </a:xfrm>
          <a:prstGeom prst="roundRect">
            <a:avLst/>
          </a:prstGeom>
          <a:solidFill>
            <a:srgbClr val="00B05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Pembrolizumab</a:t>
            </a:r>
            <a:endParaRPr lang="en-GB" dirty="0"/>
          </a:p>
        </p:txBody>
      </p:sp>
      <p:cxnSp>
        <p:nvCxnSpPr>
          <p:cNvPr id="27" name="Straight Arrow Connector 26">
            <a:extLst>
              <a:ext uri="{FF2B5EF4-FFF2-40B4-BE49-F238E27FC236}">
                <a16:creationId xmlns:a16="http://schemas.microsoft.com/office/drawing/2014/main" id="{71525208-528B-C356-2882-71E3810A5E9C}"/>
              </a:ext>
            </a:extLst>
          </p:cNvPr>
          <p:cNvCxnSpPr>
            <a:cxnSpLocks/>
          </p:cNvCxnSpPr>
          <p:nvPr/>
        </p:nvCxnSpPr>
        <p:spPr>
          <a:xfrm flipV="1">
            <a:off x="7287954" y="2712196"/>
            <a:ext cx="425179" cy="270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15C014-3F35-62F5-F1C9-CAFEBC4B5A17}"/>
              </a:ext>
            </a:extLst>
          </p:cNvPr>
          <p:cNvCxnSpPr>
            <a:cxnSpLocks/>
          </p:cNvCxnSpPr>
          <p:nvPr/>
        </p:nvCxnSpPr>
        <p:spPr>
          <a:xfrm>
            <a:off x="7287954" y="3506909"/>
            <a:ext cx="501379" cy="223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7903808-86B4-6E99-7A74-7444DA54D68E}"/>
              </a:ext>
            </a:extLst>
          </p:cNvPr>
          <p:cNvPicPr>
            <a:picLocks noChangeAspect="1"/>
          </p:cNvPicPr>
          <p:nvPr/>
        </p:nvPicPr>
        <p:blipFill>
          <a:blip r:embed="rId3"/>
          <a:stretch>
            <a:fillRect/>
          </a:stretch>
        </p:blipFill>
        <p:spPr>
          <a:xfrm>
            <a:off x="719600" y="4247169"/>
            <a:ext cx="3893165" cy="2610831"/>
          </a:xfrm>
          <a:prstGeom prst="rect">
            <a:avLst/>
          </a:prstGeom>
        </p:spPr>
      </p:pic>
      <p:sp>
        <p:nvSpPr>
          <p:cNvPr id="36" name="TextBox 35">
            <a:extLst>
              <a:ext uri="{FF2B5EF4-FFF2-40B4-BE49-F238E27FC236}">
                <a16:creationId xmlns:a16="http://schemas.microsoft.com/office/drawing/2014/main" id="{61FF408E-E6C9-EC7B-21C3-9240E0525A2E}"/>
              </a:ext>
            </a:extLst>
          </p:cNvPr>
          <p:cNvSpPr txBox="1"/>
          <p:nvPr/>
        </p:nvSpPr>
        <p:spPr>
          <a:xfrm>
            <a:off x="2592924" y="4756986"/>
            <a:ext cx="6096000" cy="369332"/>
          </a:xfrm>
          <a:prstGeom prst="rect">
            <a:avLst/>
          </a:prstGeom>
          <a:noFill/>
        </p:spPr>
        <p:txBody>
          <a:bodyPr wrap="square">
            <a:spAutoFit/>
          </a:bodyPr>
          <a:lstStyle/>
          <a:p>
            <a:r>
              <a:rPr lang="en-US" sz="1800" dirty="0"/>
              <a:t>HR, 0.58 (95% CI, 0.44-0.78); </a:t>
            </a:r>
            <a:endParaRPr lang="en-GB" dirty="0"/>
          </a:p>
        </p:txBody>
      </p:sp>
      <p:pic>
        <p:nvPicPr>
          <p:cNvPr id="37" name="Picture 36">
            <a:extLst>
              <a:ext uri="{FF2B5EF4-FFF2-40B4-BE49-F238E27FC236}">
                <a16:creationId xmlns:a16="http://schemas.microsoft.com/office/drawing/2014/main" id="{27334E47-29CD-5C91-C9AE-89A6D21445A8}"/>
              </a:ext>
            </a:extLst>
          </p:cNvPr>
          <p:cNvPicPr>
            <a:picLocks noChangeAspect="1"/>
          </p:cNvPicPr>
          <p:nvPr/>
        </p:nvPicPr>
        <p:blipFill rotWithShape="1">
          <a:blip r:embed="rId4"/>
          <a:srcRect b="1894"/>
          <a:stretch/>
        </p:blipFill>
        <p:spPr>
          <a:xfrm>
            <a:off x="6423448" y="4103024"/>
            <a:ext cx="4118201" cy="2762726"/>
          </a:xfrm>
          <a:prstGeom prst="rect">
            <a:avLst/>
          </a:prstGeom>
        </p:spPr>
      </p:pic>
      <p:sp>
        <p:nvSpPr>
          <p:cNvPr id="39" name="TextBox 38">
            <a:extLst>
              <a:ext uri="{FF2B5EF4-FFF2-40B4-BE49-F238E27FC236}">
                <a16:creationId xmlns:a16="http://schemas.microsoft.com/office/drawing/2014/main" id="{798A17AF-069E-E520-E325-290B51088340}"/>
              </a:ext>
            </a:extLst>
          </p:cNvPr>
          <p:cNvSpPr txBox="1"/>
          <p:nvPr/>
        </p:nvSpPr>
        <p:spPr>
          <a:xfrm>
            <a:off x="4278429" y="824660"/>
            <a:ext cx="3260214" cy="276999"/>
          </a:xfrm>
          <a:prstGeom prst="rect">
            <a:avLst/>
          </a:prstGeom>
          <a:noFill/>
        </p:spPr>
        <p:txBody>
          <a:bodyPr wrap="square">
            <a:spAutoFit/>
          </a:bodyPr>
          <a:lstStyle/>
          <a:p>
            <a:r>
              <a:rPr lang="en-US" sz="1200" dirty="0">
                <a:sym typeface="OpenSans"/>
              </a:rPr>
              <a:t>Arlene </a:t>
            </a:r>
            <a:r>
              <a:rPr lang="en-US" sz="1200" dirty="0" err="1">
                <a:sym typeface="OpenSans"/>
              </a:rPr>
              <a:t>Siefker</a:t>
            </a:r>
            <a:r>
              <a:rPr lang="en-US" sz="1200" dirty="0">
                <a:sym typeface="OpenSans"/>
              </a:rPr>
              <a:t>-Radtke </a:t>
            </a:r>
            <a:r>
              <a:rPr lang="en-US" sz="1200" dirty="0" err="1">
                <a:sym typeface="OpenSans"/>
              </a:rPr>
              <a:t>Lotiott</a:t>
            </a:r>
            <a:r>
              <a:rPr lang="en-US" sz="1200" dirty="0">
                <a:sym typeface="OpenSans"/>
              </a:rPr>
              <a:t> NEJM23  ASCO23</a:t>
            </a:r>
            <a:r>
              <a:rPr lang="en-US" sz="1200" baseline="30000" dirty="0">
                <a:sym typeface="OpenSans"/>
              </a:rPr>
              <a:t> </a:t>
            </a:r>
            <a:endParaRPr lang="en-GB" sz="1200" dirty="0"/>
          </a:p>
        </p:txBody>
      </p:sp>
    </p:spTree>
    <p:extLst>
      <p:ext uri="{BB962C8B-B14F-4D97-AF65-F5344CB8AC3E}">
        <p14:creationId xmlns:p14="http://schemas.microsoft.com/office/powerpoint/2010/main" val="3209951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4E6161A-B14B-0764-4803-2DF533EDC1D8}"/>
              </a:ext>
            </a:extLst>
          </p:cNvPr>
          <p:cNvPicPr>
            <a:picLocks noChangeAspect="1"/>
          </p:cNvPicPr>
          <p:nvPr/>
        </p:nvPicPr>
        <p:blipFill>
          <a:blip r:embed="rId2"/>
          <a:stretch>
            <a:fillRect/>
          </a:stretch>
        </p:blipFill>
        <p:spPr>
          <a:xfrm>
            <a:off x="76906" y="2977808"/>
            <a:ext cx="5021821" cy="3880192"/>
          </a:xfrm>
          <a:prstGeom prst="rect">
            <a:avLst/>
          </a:prstGeom>
        </p:spPr>
      </p:pic>
      <p:pic>
        <p:nvPicPr>
          <p:cNvPr id="30" name="Picture 29">
            <a:extLst>
              <a:ext uri="{FF2B5EF4-FFF2-40B4-BE49-F238E27FC236}">
                <a16:creationId xmlns:a16="http://schemas.microsoft.com/office/drawing/2014/main" id="{0C7570C4-31B8-C35E-A512-56F12916FC81}"/>
              </a:ext>
            </a:extLst>
          </p:cNvPr>
          <p:cNvPicPr>
            <a:picLocks noChangeAspect="1"/>
          </p:cNvPicPr>
          <p:nvPr/>
        </p:nvPicPr>
        <p:blipFill>
          <a:blip r:embed="rId3"/>
          <a:stretch>
            <a:fillRect/>
          </a:stretch>
        </p:blipFill>
        <p:spPr>
          <a:xfrm>
            <a:off x="0" y="680400"/>
            <a:ext cx="9444920" cy="2435059"/>
          </a:xfrm>
          <a:prstGeom prst="rect">
            <a:avLst/>
          </a:prstGeom>
        </p:spPr>
      </p:pic>
      <p:pic>
        <p:nvPicPr>
          <p:cNvPr id="31" name="Picture 30">
            <a:extLst>
              <a:ext uri="{FF2B5EF4-FFF2-40B4-BE49-F238E27FC236}">
                <a16:creationId xmlns:a16="http://schemas.microsoft.com/office/drawing/2014/main" id="{22C6A512-6555-8A31-CCB6-F912E49F4607}"/>
              </a:ext>
            </a:extLst>
          </p:cNvPr>
          <p:cNvPicPr>
            <a:picLocks noChangeAspect="1"/>
          </p:cNvPicPr>
          <p:nvPr/>
        </p:nvPicPr>
        <p:blipFill>
          <a:blip r:embed="rId4"/>
          <a:stretch>
            <a:fillRect/>
          </a:stretch>
        </p:blipFill>
        <p:spPr>
          <a:xfrm>
            <a:off x="6705600" y="2174973"/>
            <a:ext cx="5450036" cy="4440228"/>
          </a:xfrm>
          <a:prstGeom prst="rect">
            <a:avLst/>
          </a:prstGeom>
        </p:spPr>
      </p:pic>
      <p:sp>
        <p:nvSpPr>
          <p:cNvPr id="32" name="Title 1">
            <a:extLst>
              <a:ext uri="{FF2B5EF4-FFF2-40B4-BE49-F238E27FC236}">
                <a16:creationId xmlns:a16="http://schemas.microsoft.com/office/drawing/2014/main" id="{6524DA6E-9ABD-F67A-90BF-30CBFDEF0322}"/>
              </a:ext>
            </a:extLst>
          </p:cNvPr>
          <p:cNvSpPr txBox="1">
            <a:spLocks/>
          </p:cNvSpPr>
          <p:nvPr/>
        </p:nvSpPr>
        <p:spPr>
          <a:xfrm>
            <a:off x="0" y="344400"/>
            <a:ext cx="12156021" cy="672000"/>
          </a:xfrm>
          <a:prstGeom prst="rect">
            <a:avLst/>
          </a:prstGeom>
        </p:spPr>
        <p:txBody>
          <a:bodyPr vert="horz" lIns="91440" tIns="45720" rIns="91440" bIns="45720" rtlCol="0" anchor="ctr">
            <a:normAutofit fontScale="90000"/>
          </a:bodyPr>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pPr algn="ctr"/>
            <a:r>
              <a:rPr lang="en-US" dirty="0">
                <a:solidFill>
                  <a:srgbClr val="0066FF"/>
                </a:solidFill>
              </a:rPr>
              <a:t>NORSE trial of erdafitinib + PD-1 in </a:t>
            </a:r>
            <a:r>
              <a:rPr lang="en-US" dirty="0" err="1">
                <a:solidFill>
                  <a:srgbClr val="0066FF"/>
                </a:solidFill>
              </a:rPr>
              <a:t>FGFR+ve</a:t>
            </a:r>
            <a:r>
              <a:rPr lang="en-US" dirty="0">
                <a:solidFill>
                  <a:srgbClr val="0066FF"/>
                </a:solidFill>
              </a:rPr>
              <a:t> 1</a:t>
            </a:r>
            <a:r>
              <a:rPr lang="en-US" baseline="30000" dirty="0">
                <a:solidFill>
                  <a:srgbClr val="0066FF"/>
                </a:solidFill>
              </a:rPr>
              <a:t>st</a:t>
            </a:r>
            <a:r>
              <a:rPr lang="en-US" dirty="0">
                <a:solidFill>
                  <a:srgbClr val="0066FF"/>
                </a:solidFill>
              </a:rPr>
              <a:t> line advanced UC</a:t>
            </a:r>
          </a:p>
        </p:txBody>
      </p:sp>
      <p:sp>
        <p:nvSpPr>
          <p:cNvPr id="34" name="TextBox 33">
            <a:extLst>
              <a:ext uri="{FF2B5EF4-FFF2-40B4-BE49-F238E27FC236}">
                <a16:creationId xmlns:a16="http://schemas.microsoft.com/office/drawing/2014/main" id="{62C77F21-DD75-F061-DADF-A9D53F21556A}"/>
              </a:ext>
            </a:extLst>
          </p:cNvPr>
          <p:cNvSpPr txBox="1"/>
          <p:nvPr/>
        </p:nvSpPr>
        <p:spPr>
          <a:xfrm>
            <a:off x="9144000" y="6513600"/>
            <a:ext cx="3011636" cy="369332"/>
          </a:xfrm>
          <a:prstGeom prst="rect">
            <a:avLst/>
          </a:prstGeom>
          <a:noFill/>
        </p:spPr>
        <p:txBody>
          <a:bodyPr wrap="square">
            <a:spAutoFit/>
          </a:bodyPr>
          <a:lstStyle/>
          <a:p>
            <a:r>
              <a:rPr lang="en-US" dirty="0">
                <a:sym typeface="OpenSans"/>
              </a:rPr>
              <a:t>Arlene </a:t>
            </a:r>
            <a:r>
              <a:rPr lang="en-US" dirty="0" err="1">
                <a:sym typeface="OpenSans"/>
              </a:rPr>
              <a:t>Siefker</a:t>
            </a:r>
            <a:r>
              <a:rPr lang="en-US" dirty="0">
                <a:sym typeface="OpenSans"/>
              </a:rPr>
              <a:t>-Radtke ASCO23</a:t>
            </a:r>
            <a:r>
              <a:rPr lang="en-US" baseline="30000" dirty="0">
                <a:sym typeface="OpenSans"/>
              </a:rPr>
              <a:t> </a:t>
            </a:r>
            <a:endParaRPr lang="en-GB" dirty="0"/>
          </a:p>
        </p:txBody>
      </p:sp>
    </p:spTree>
    <p:extLst>
      <p:ext uri="{BB962C8B-B14F-4D97-AF65-F5344CB8AC3E}">
        <p14:creationId xmlns:p14="http://schemas.microsoft.com/office/powerpoint/2010/main" val="1767067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E517093B-84D3-8803-3EB4-DA4CAF1B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51664"/>
            <a:ext cx="4341813" cy="26329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CAF77-F580-6EA1-D4A5-16ABF4209DD3}"/>
              </a:ext>
            </a:extLst>
          </p:cNvPr>
          <p:cNvSpPr txBox="1"/>
          <p:nvPr/>
        </p:nvSpPr>
        <p:spPr>
          <a:xfrm>
            <a:off x="3771107" y="1185531"/>
            <a:ext cx="2637132" cy="369332"/>
          </a:xfrm>
          <a:prstGeom prst="rect">
            <a:avLst/>
          </a:prstGeom>
          <a:noFill/>
        </p:spPr>
        <p:txBody>
          <a:bodyPr wrap="none" rtlCol="0">
            <a:spAutoFit/>
          </a:bodyPr>
          <a:lstStyle/>
          <a:p>
            <a:r>
              <a:rPr lang="en-US" dirty="0"/>
              <a:t>Antibody drug conjugates </a:t>
            </a:r>
            <a:endParaRPr lang="en-GB" dirty="0"/>
          </a:p>
        </p:txBody>
      </p:sp>
      <p:sp>
        <p:nvSpPr>
          <p:cNvPr id="3" name="Rectangle 2">
            <a:extLst>
              <a:ext uri="{FF2B5EF4-FFF2-40B4-BE49-F238E27FC236}">
                <a16:creationId xmlns:a16="http://schemas.microsoft.com/office/drawing/2014/main" id="{9B6237D4-66AE-0222-A27B-3E6D10A23ACD}"/>
              </a:ext>
            </a:extLst>
          </p:cNvPr>
          <p:cNvSpPr/>
          <p:nvPr/>
        </p:nvSpPr>
        <p:spPr>
          <a:xfrm>
            <a:off x="4339543" y="3033126"/>
            <a:ext cx="1866843" cy="9144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133" dirty="0"/>
              <a:t>payload</a:t>
            </a:r>
            <a:endParaRPr lang="en-GB" sz="2133" dirty="0"/>
          </a:p>
        </p:txBody>
      </p:sp>
      <p:sp>
        <p:nvSpPr>
          <p:cNvPr id="4" name="Title 3">
            <a:extLst>
              <a:ext uri="{FF2B5EF4-FFF2-40B4-BE49-F238E27FC236}">
                <a16:creationId xmlns:a16="http://schemas.microsoft.com/office/drawing/2014/main" id="{F123DFB5-5A6F-7C6B-182D-87E26368714D}"/>
              </a:ext>
            </a:extLst>
          </p:cNvPr>
          <p:cNvSpPr>
            <a:spLocks noGrp="1"/>
          </p:cNvSpPr>
          <p:nvPr>
            <p:ph type="title"/>
          </p:nvPr>
        </p:nvSpPr>
        <p:spPr>
          <a:xfrm>
            <a:off x="275542" y="77131"/>
            <a:ext cx="11916457" cy="805839"/>
          </a:xfrm>
        </p:spPr>
        <p:txBody>
          <a:bodyPr>
            <a:normAutofit/>
          </a:bodyPr>
          <a:lstStyle/>
          <a:p>
            <a:r>
              <a:rPr lang="en-US" sz="4000" dirty="0"/>
              <a:t>ADC strategies in advanced UC: Sacituzumab </a:t>
            </a:r>
            <a:r>
              <a:rPr lang="en-US" sz="4000" dirty="0" err="1"/>
              <a:t>Govitecan</a:t>
            </a:r>
            <a:r>
              <a:rPr lang="en-US" sz="4000" dirty="0"/>
              <a:t> </a:t>
            </a:r>
            <a:endParaRPr lang="en-GB" sz="4000" dirty="0"/>
          </a:p>
        </p:txBody>
      </p:sp>
      <p:graphicFrame>
        <p:nvGraphicFramePr>
          <p:cNvPr id="8" name="Table 12">
            <a:extLst>
              <a:ext uri="{FF2B5EF4-FFF2-40B4-BE49-F238E27FC236}">
                <a16:creationId xmlns:a16="http://schemas.microsoft.com/office/drawing/2014/main" id="{201A8D36-AB18-4256-8228-2747AB75AA7E}"/>
              </a:ext>
            </a:extLst>
          </p:cNvPr>
          <p:cNvGraphicFramePr>
            <a:graphicFrameLocks noGrp="1"/>
          </p:cNvGraphicFramePr>
          <p:nvPr>
            <p:extLst>
              <p:ext uri="{D42A27DB-BD31-4B8C-83A1-F6EECF244321}">
                <p14:modId xmlns:p14="http://schemas.microsoft.com/office/powerpoint/2010/main" val="1012737313"/>
              </p:ext>
            </p:extLst>
          </p:nvPr>
        </p:nvGraphicFramePr>
        <p:xfrm>
          <a:off x="275543" y="3998616"/>
          <a:ext cx="3316630" cy="2451946"/>
        </p:xfrm>
        <a:graphic>
          <a:graphicData uri="http://schemas.openxmlformats.org/drawingml/2006/table">
            <a:tbl>
              <a:tblPr firstRow="1" bandRow="1">
                <a:tableStyleId>{5C22544A-7EE6-4342-B048-85BDC9FD1C3A}</a:tableStyleId>
              </a:tblPr>
              <a:tblGrid>
                <a:gridCol w="1658315">
                  <a:extLst>
                    <a:ext uri="{9D8B030D-6E8A-4147-A177-3AD203B41FA5}">
                      <a16:colId xmlns:a16="http://schemas.microsoft.com/office/drawing/2014/main" val="3291373709"/>
                    </a:ext>
                  </a:extLst>
                </a:gridCol>
                <a:gridCol w="1658315">
                  <a:extLst>
                    <a:ext uri="{9D8B030D-6E8A-4147-A177-3AD203B41FA5}">
                      <a16:colId xmlns:a16="http://schemas.microsoft.com/office/drawing/2014/main" val="1581037420"/>
                    </a:ext>
                  </a:extLst>
                </a:gridCol>
              </a:tblGrid>
              <a:tr h="609600">
                <a:tc>
                  <a:txBody>
                    <a:bodyPr/>
                    <a:lstStyle/>
                    <a:p>
                      <a:endParaRPr lang="en-GB" sz="2400"/>
                    </a:p>
                  </a:txBody>
                  <a:tcPr marL="121920" marR="121920" marT="60960" marB="60960"/>
                </a:tc>
                <a:tc>
                  <a:txBody>
                    <a:bodyPr/>
                    <a:lstStyle/>
                    <a:p>
                      <a:r>
                        <a:rPr lang="en-US" sz="1400" dirty="0"/>
                        <a:t>Sacituzumab </a:t>
                      </a:r>
                    </a:p>
                    <a:p>
                      <a:r>
                        <a:rPr lang="en-US" sz="1600" dirty="0" err="1"/>
                        <a:t>Govitecan</a:t>
                      </a:r>
                      <a:r>
                        <a:rPr lang="en-US" sz="1600" dirty="0"/>
                        <a:t> </a:t>
                      </a:r>
                      <a:endParaRPr lang="en-GB" sz="1600" dirty="0"/>
                    </a:p>
                  </a:txBody>
                  <a:tcPr marL="121920" marR="121920" marT="60960" marB="60960">
                    <a:solidFill>
                      <a:srgbClr val="00B050"/>
                    </a:solidFill>
                  </a:tcPr>
                </a:tc>
                <a:extLst>
                  <a:ext uri="{0D108BD9-81ED-4DB2-BD59-A6C34878D82A}">
                    <a16:rowId xmlns:a16="http://schemas.microsoft.com/office/drawing/2014/main" val="1057793540"/>
                  </a:ext>
                </a:extLst>
              </a:tr>
              <a:tr h="494453">
                <a:tc>
                  <a:txBody>
                    <a:bodyPr/>
                    <a:lstStyle/>
                    <a:p>
                      <a:r>
                        <a:rPr lang="en-US" sz="2400" dirty="0"/>
                        <a:t>Target</a:t>
                      </a:r>
                      <a:endParaRPr lang="en-GB" sz="2400" dirty="0"/>
                    </a:p>
                  </a:txBody>
                  <a:tcPr marL="121920" marR="121920" marT="60960" marB="60960">
                    <a:solidFill>
                      <a:schemeClr val="accent6">
                        <a:lumMod val="60000"/>
                        <a:lumOff val="40000"/>
                      </a:schemeClr>
                    </a:solidFill>
                  </a:tcPr>
                </a:tc>
                <a:tc>
                  <a:txBody>
                    <a:bodyPr/>
                    <a:lstStyle/>
                    <a:p>
                      <a:r>
                        <a:rPr lang="en-US" sz="1900" dirty="0"/>
                        <a:t>TROP2 </a:t>
                      </a:r>
                      <a:endParaRPr lang="en-GB" sz="1900" dirty="0"/>
                    </a:p>
                  </a:txBody>
                  <a:tcPr marL="121920" marR="121920" marT="60960" marB="60960">
                    <a:solidFill>
                      <a:srgbClr val="00B050"/>
                    </a:solidFill>
                  </a:tcPr>
                </a:tc>
                <a:extLst>
                  <a:ext uri="{0D108BD9-81ED-4DB2-BD59-A6C34878D82A}">
                    <a16:rowId xmlns:a16="http://schemas.microsoft.com/office/drawing/2014/main" val="345751408"/>
                  </a:ext>
                </a:extLst>
              </a:tr>
              <a:tr h="494453">
                <a:tc>
                  <a:txBody>
                    <a:bodyPr/>
                    <a:lstStyle/>
                    <a:p>
                      <a:r>
                        <a:rPr lang="en-US" sz="2400" dirty="0"/>
                        <a:t>Payload</a:t>
                      </a:r>
                      <a:endParaRPr lang="en-GB" sz="2400" dirty="0"/>
                    </a:p>
                  </a:txBody>
                  <a:tcPr marL="121920" marR="121920" marT="60960" marB="60960">
                    <a:solidFill>
                      <a:schemeClr val="accent6">
                        <a:lumMod val="60000"/>
                        <a:lumOff val="40000"/>
                      </a:schemeClr>
                    </a:solidFill>
                  </a:tcPr>
                </a:tc>
                <a:tc>
                  <a:txBody>
                    <a:bodyPr/>
                    <a:lstStyle/>
                    <a:p>
                      <a:r>
                        <a:rPr lang="en-US" sz="1900" dirty="0"/>
                        <a:t>SN-38</a:t>
                      </a:r>
                      <a:endParaRPr lang="en-GB" sz="1900" dirty="0"/>
                    </a:p>
                  </a:txBody>
                  <a:tcPr marL="121920" marR="121920" marT="60960" marB="60960">
                    <a:solidFill>
                      <a:srgbClr val="00B050"/>
                    </a:solidFill>
                  </a:tcPr>
                </a:tc>
                <a:extLst>
                  <a:ext uri="{0D108BD9-81ED-4DB2-BD59-A6C34878D82A}">
                    <a16:rowId xmlns:a16="http://schemas.microsoft.com/office/drawing/2014/main" val="3683649317"/>
                  </a:ext>
                </a:extLst>
              </a:tr>
              <a:tr h="853440">
                <a:tc>
                  <a:txBody>
                    <a:bodyPr/>
                    <a:lstStyle/>
                    <a:p>
                      <a:r>
                        <a:rPr lang="en-US" sz="2400" dirty="0"/>
                        <a:t>Biomarker data </a:t>
                      </a:r>
                      <a:endParaRPr lang="en-GB" sz="2400" dirty="0"/>
                    </a:p>
                  </a:txBody>
                  <a:tcPr marL="121920" marR="121920" marT="60960" marB="60960">
                    <a:solidFill>
                      <a:schemeClr val="accent6">
                        <a:lumMod val="60000"/>
                        <a:lumOff val="40000"/>
                      </a:schemeClr>
                    </a:solidFill>
                  </a:tcPr>
                </a:tc>
                <a:tc>
                  <a:txBody>
                    <a:bodyPr/>
                    <a:lstStyle/>
                    <a:p>
                      <a:r>
                        <a:rPr lang="en-US" sz="1900" dirty="0"/>
                        <a:t>X</a:t>
                      </a:r>
                      <a:endParaRPr lang="en-GB" sz="1900" dirty="0"/>
                    </a:p>
                  </a:txBody>
                  <a:tcPr marL="121920" marR="121920" marT="60960" marB="60960">
                    <a:solidFill>
                      <a:srgbClr val="00B050"/>
                    </a:solidFill>
                  </a:tcPr>
                </a:tc>
                <a:extLst>
                  <a:ext uri="{0D108BD9-81ED-4DB2-BD59-A6C34878D82A}">
                    <a16:rowId xmlns:a16="http://schemas.microsoft.com/office/drawing/2014/main" val="2413164299"/>
                  </a:ext>
                </a:extLst>
              </a:tr>
            </a:tbl>
          </a:graphicData>
        </a:graphic>
      </p:graphicFrame>
      <p:graphicFrame>
        <p:nvGraphicFramePr>
          <p:cNvPr id="5" name="Object 4">
            <a:extLst>
              <a:ext uri="{FF2B5EF4-FFF2-40B4-BE49-F238E27FC236}">
                <a16:creationId xmlns:a16="http://schemas.microsoft.com/office/drawing/2014/main" id="{1A5D6466-52D4-D204-A6CA-3E9ECF6804FA}"/>
              </a:ext>
            </a:extLst>
          </p:cNvPr>
          <p:cNvGraphicFramePr>
            <a:graphicFrameLocks noChangeAspect="1"/>
          </p:cNvGraphicFramePr>
          <p:nvPr>
            <p:extLst>
              <p:ext uri="{D42A27DB-BD31-4B8C-83A1-F6EECF244321}">
                <p14:modId xmlns:p14="http://schemas.microsoft.com/office/powerpoint/2010/main" val="3058588450"/>
              </p:ext>
            </p:extLst>
          </p:nvPr>
        </p:nvGraphicFramePr>
        <p:xfrm>
          <a:off x="6831667" y="918544"/>
          <a:ext cx="4879209" cy="2451864"/>
        </p:xfrm>
        <a:graphic>
          <a:graphicData uri="http://schemas.openxmlformats.org/presentationml/2006/ole">
            <mc:AlternateContent xmlns:mc="http://schemas.openxmlformats.org/markup-compatibility/2006">
              <mc:Choice xmlns:v="urn:schemas-microsoft-com:vml" Requires="v">
                <p:oleObj name="Bitmap Image" r:id="rId3" imgW="5686560" imgH="2857680" progId="PBrush">
                  <p:embed/>
                </p:oleObj>
              </mc:Choice>
              <mc:Fallback>
                <p:oleObj name="Bitmap Image" r:id="rId3" imgW="5686560" imgH="2857680" progId="PBrush">
                  <p:embed/>
                  <p:pic>
                    <p:nvPicPr>
                      <p:cNvPr id="5" name="Object 4">
                        <a:extLst>
                          <a:ext uri="{FF2B5EF4-FFF2-40B4-BE49-F238E27FC236}">
                            <a16:creationId xmlns:a16="http://schemas.microsoft.com/office/drawing/2014/main" id="{1A5D6466-52D4-D204-A6CA-3E9ECF6804FA}"/>
                          </a:ext>
                        </a:extLst>
                      </p:cNvPr>
                      <p:cNvPicPr/>
                      <p:nvPr/>
                    </p:nvPicPr>
                    <p:blipFill>
                      <a:blip r:embed="rId4"/>
                      <a:stretch>
                        <a:fillRect/>
                      </a:stretch>
                    </p:blipFill>
                    <p:spPr>
                      <a:xfrm>
                        <a:off x="6831667" y="918544"/>
                        <a:ext cx="4879209" cy="245186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650ACFE-CCC7-E9F2-60D0-789A18E22741}"/>
              </a:ext>
            </a:extLst>
          </p:cNvPr>
          <p:cNvSpPr txBox="1"/>
          <p:nvPr/>
        </p:nvSpPr>
        <p:spPr>
          <a:xfrm>
            <a:off x="7554302" y="882970"/>
            <a:ext cx="4691116" cy="379656"/>
          </a:xfrm>
          <a:prstGeom prst="rect">
            <a:avLst/>
          </a:prstGeom>
          <a:noFill/>
        </p:spPr>
        <p:txBody>
          <a:bodyPr wrap="square" rtlCol="0">
            <a:spAutoFit/>
          </a:bodyPr>
          <a:lstStyle/>
          <a:p>
            <a:r>
              <a:rPr lang="en-US" sz="1867" dirty="0">
                <a:solidFill>
                  <a:srgbClr val="FF0000"/>
                </a:solidFill>
              </a:rPr>
              <a:t>Platinum refractory UC monotherapy  </a:t>
            </a:r>
            <a:endParaRPr lang="en-GB" sz="1867" dirty="0">
              <a:solidFill>
                <a:srgbClr val="FF0000"/>
              </a:solidFill>
            </a:endParaRPr>
          </a:p>
        </p:txBody>
      </p:sp>
      <p:graphicFrame>
        <p:nvGraphicFramePr>
          <p:cNvPr id="7" name="Object 6">
            <a:extLst>
              <a:ext uri="{FF2B5EF4-FFF2-40B4-BE49-F238E27FC236}">
                <a16:creationId xmlns:a16="http://schemas.microsoft.com/office/drawing/2014/main" id="{3B60D79A-52C6-12DC-D31C-70697340753D}"/>
              </a:ext>
            </a:extLst>
          </p:cNvPr>
          <p:cNvGraphicFramePr>
            <a:graphicFrameLocks noChangeAspect="1"/>
          </p:cNvGraphicFramePr>
          <p:nvPr>
            <p:extLst>
              <p:ext uri="{D42A27DB-BD31-4B8C-83A1-F6EECF244321}">
                <p14:modId xmlns:p14="http://schemas.microsoft.com/office/powerpoint/2010/main" val="620087682"/>
              </p:ext>
            </p:extLst>
          </p:nvPr>
        </p:nvGraphicFramePr>
        <p:xfrm>
          <a:off x="7037248" y="4010170"/>
          <a:ext cx="4879209" cy="2723276"/>
        </p:xfrm>
        <a:graphic>
          <a:graphicData uri="http://schemas.openxmlformats.org/presentationml/2006/ole">
            <mc:AlternateContent xmlns:mc="http://schemas.openxmlformats.org/markup-compatibility/2006">
              <mc:Choice xmlns:v="urn:schemas-microsoft-com:vml" Requires="v">
                <p:oleObj name="Bitmap Image" r:id="rId5" imgW="5200560" imgH="3086280" progId="PBrush">
                  <p:embed/>
                </p:oleObj>
              </mc:Choice>
              <mc:Fallback>
                <p:oleObj name="Bitmap Image" r:id="rId5" imgW="5200560" imgH="3086280" progId="PBrush">
                  <p:embed/>
                  <p:pic>
                    <p:nvPicPr>
                      <p:cNvPr id="7" name="Object 6">
                        <a:extLst>
                          <a:ext uri="{FF2B5EF4-FFF2-40B4-BE49-F238E27FC236}">
                            <a16:creationId xmlns:a16="http://schemas.microsoft.com/office/drawing/2014/main" id="{3B60D79A-52C6-12DC-D31C-70697340753D}"/>
                          </a:ext>
                        </a:extLst>
                      </p:cNvPr>
                      <p:cNvPicPr/>
                      <p:nvPr/>
                    </p:nvPicPr>
                    <p:blipFill>
                      <a:blip r:embed="rId6"/>
                      <a:stretch>
                        <a:fillRect/>
                      </a:stretch>
                    </p:blipFill>
                    <p:spPr>
                      <a:xfrm>
                        <a:off x="7037248" y="4010170"/>
                        <a:ext cx="4879209" cy="2723276"/>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1552C25-1F55-EA6D-C50C-8AFDE26EA90E}"/>
              </a:ext>
            </a:extLst>
          </p:cNvPr>
          <p:cNvSpPr txBox="1"/>
          <p:nvPr/>
        </p:nvSpPr>
        <p:spPr>
          <a:xfrm>
            <a:off x="7131294" y="3429000"/>
            <a:ext cx="4691116" cy="666977"/>
          </a:xfrm>
          <a:prstGeom prst="rect">
            <a:avLst/>
          </a:prstGeom>
          <a:noFill/>
        </p:spPr>
        <p:txBody>
          <a:bodyPr wrap="square" rtlCol="0">
            <a:spAutoFit/>
          </a:bodyPr>
          <a:lstStyle/>
          <a:p>
            <a:r>
              <a:rPr lang="en-US" sz="1867" b="1" dirty="0">
                <a:solidFill>
                  <a:schemeClr val="tx2">
                    <a:lumMod val="75000"/>
                  </a:schemeClr>
                </a:solidFill>
              </a:rPr>
              <a:t>Platinum refractory UC combination with PD1 inhibitor    </a:t>
            </a:r>
            <a:endParaRPr lang="en-GB" sz="1867" b="1" dirty="0">
              <a:solidFill>
                <a:schemeClr val="tx2">
                  <a:lumMod val="75000"/>
                </a:schemeClr>
              </a:solidFill>
            </a:endParaRPr>
          </a:p>
        </p:txBody>
      </p:sp>
      <p:sp>
        <p:nvSpPr>
          <p:cNvPr id="10" name="TextBox 9">
            <a:extLst>
              <a:ext uri="{FF2B5EF4-FFF2-40B4-BE49-F238E27FC236}">
                <a16:creationId xmlns:a16="http://schemas.microsoft.com/office/drawing/2014/main" id="{FD6B77DD-09EE-811A-6EB2-110CF506A029}"/>
              </a:ext>
            </a:extLst>
          </p:cNvPr>
          <p:cNvSpPr txBox="1"/>
          <p:nvPr/>
        </p:nvSpPr>
        <p:spPr>
          <a:xfrm>
            <a:off x="4187823" y="6265896"/>
            <a:ext cx="2311595" cy="646331"/>
          </a:xfrm>
          <a:prstGeom prst="rect">
            <a:avLst/>
          </a:prstGeom>
          <a:noFill/>
        </p:spPr>
        <p:txBody>
          <a:bodyPr wrap="none" rtlCol="0">
            <a:spAutoFit/>
          </a:bodyPr>
          <a:lstStyle/>
          <a:p>
            <a:r>
              <a:rPr lang="en-US" dirty="0" err="1"/>
              <a:t>Grivas</a:t>
            </a:r>
            <a:r>
              <a:rPr lang="en-US" dirty="0"/>
              <a:t> et al ASCO 2021</a:t>
            </a:r>
          </a:p>
          <a:p>
            <a:endParaRPr lang="en-GB" dirty="0"/>
          </a:p>
        </p:txBody>
      </p:sp>
    </p:spTree>
    <p:extLst>
      <p:ext uri="{BB962C8B-B14F-4D97-AF65-F5344CB8AC3E}">
        <p14:creationId xmlns:p14="http://schemas.microsoft.com/office/powerpoint/2010/main" val="37450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16ECD-7FB6-B148-DF90-2E8BF84E4F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884" y="1286624"/>
            <a:ext cx="8151428" cy="5434285"/>
          </a:xfrm>
          <a:prstGeom prst="rect">
            <a:avLst/>
          </a:prstGeom>
          <a:noFill/>
          <a:ln>
            <a:noFill/>
          </a:ln>
        </p:spPr>
      </p:pic>
      <p:sp>
        <p:nvSpPr>
          <p:cNvPr id="2" name="Title 1">
            <a:extLst>
              <a:ext uri="{FF2B5EF4-FFF2-40B4-BE49-F238E27FC236}">
                <a16:creationId xmlns:a16="http://schemas.microsoft.com/office/drawing/2014/main" id="{B665544A-F8E5-4010-8FF5-EDEC6EFAEF87}"/>
              </a:ext>
            </a:extLst>
          </p:cNvPr>
          <p:cNvSpPr>
            <a:spLocks noGrp="1"/>
          </p:cNvSpPr>
          <p:nvPr>
            <p:ph type="title"/>
          </p:nvPr>
        </p:nvSpPr>
        <p:spPr>
          <a:xfrm>
            <a:off x="575734" y="161925"/>
            <a:ext cx="10515600" cy="1325563"/>
          </a:xfrm>
        </p:spPr>
        <p:txBody>
          <a:bodyPr>
            <a:normAutofit fontScale="90000"/>
          </a:bodyPr>
          <a:lstStyle/>
          <a:p>
            <a:r>
              <a:rPr lang="en-US" b="1" dirty="0" err="1">
                <a:solidFill>
                  <a:schemeClr val="accent1"/>
                </a:solidFill>
              </a:rPr>
              <a:t>Enfortumab</a:t>
            </a:r>
            <a:r>
              <a:rPr lang="en-US" b="1" dirty="0">
                <a:solidFill>
                  <a:schemeClr val="accent1"/>
                </a:solidFill>
              </a:rPr>
              <a:t> </a:t>
            </a:r>
            <a:r>
              <a:rPr lang="en-US" b="1" dirty="0" err="1">
                <a:solidFill>
                  <a:schemeClr val="accent1"/>
                </a:solidFill>
              </a:rPr>
              <a:t>vedotin</a:t>
            </a:r>
            <a:r>
              <a:rPr lang="en-US" b="1" dirty="0">
                <a:solidFill>
                  <a:schemeClr val="accent1"/>
                </a:solidFill>
              </a:rPr>
              <a:t> with Sacituzumab </a:t>
            </a:r>
            <a:r>
              <a:rPr lang="en-US" b="1" dirty="0" err="1">
                <a:solidFill>
                  <a:schemeClr val="accent1"/>
                </a:solidFill>
              </a:rPr>
              <a:t>govitecan</a:t>
            </a:r>
            <a:r>
              <a:rPr lang="en-US" b="1" dirty="0">
                <a:solidFill>
                  <a:schemeClr val="accent1"/>
                </a:solidFill>
              </a:rPr>
              <a:t> in pretreated advanced urothelial cancer </a:t>
            </a:r>
            <a:endParaRPr lang="en-GB" b="1" dirty="0">
              <a:solidFill>
                <a:schemeClr val="accent1"/>
              </a:solidFill>
            </a:endParaRPr>
          </a:p>
        </p:txBody>
      </p:sp>
      <p:sp>
        <p:nvSpPr>
          <p:cNvPr id="4" name="TextBox 3">
            <a:extLst>
              <a:ext uri="{FF2B5EF4-FFF2-40B4-BE49-F238E27FC236}">
                <a16:creationId xmlns:a16="http://schemas.microsoft.com/office/drawing/2014/main" id="{A0DD56FE-17FB-5700-C4D3-B84286583831}"/>
              </a:ext>
            </a:extLst>
          </p:cNvPr>
          <p:cNvSpPr txBox="1"/>
          <p:nvPr/>
        </p:nvSpPr>
        <p:spPr>
          <a:xfrm>
            <a:off x="995681" y="6134948"/>
            <a:ext cx="1882986" cy="646331"/>
          </a:xfrm>
          <a:prstGeom prst="rect">
            <a:avLst/>
          </a:prstGeom>
          <a:noFill/>
        </p:spPr>
        <p:txBody>
          <a:bodyPr wrap="square" rtlCol="0">
            <a:spAutoFit/>
          </a:bodyPr>
          <a:lstStyle/>
          <a:p>
            <a:r>
              <a:rPr lang="en-US" dirty="0"/>
              <a:t>McGregor B ESMO 23  </a:t>
            </a:r>
            <a:endParaRPr lang="en-GB" dirty="0"/>
          </a:p>
        </p:txBody>
      </p:sp>
      <p:sp>
        <p:nvSpPr>
          <p:cNvPr id="5" name="TextBox 4">
            <a:extLst>
              <a:ext uri="{FF2B5EF4-FFF2-40B4-BE49-F238E27FC236}">
                <a16:creationId xmlns:a16="http://schemas.microsoft.com/office/drawing/2014/main" id="{2DA11297-5363-DB11-0D52-4AC03D300FE4}"/>
              </a:ext>
            </a:extLst>
          </p:cNvPr>
          <p:cNvSpPr txBox="1"/>
          <p:nvPr/>
        </p:nvSpPr>
        <p:spPr>
          <a:xfrm>
            <a:off x="5054600" y="2556933"/>
            <a:ext cx="2075633" cy="369332"/>
          </a:xfrm>
          <a:prstGeom prst="rect">
            <a:avLst/>
          </a:prstGeom>
          <a:noFill/>
        </p:spPr>
        <p:txBody>
          <a:bodyPr wrap="none" rtlCol="0">
            <a:spAutoFit/>
          </a:bodyPr>
          <a:lstStyle/>
          <a:p>
            <a:r>
              <a:rPr lang="en-US" dirty="0"/>
              <a:t>Response rate =70%</a:t>
            </a:r>
            <a:endParaRPr lang="en-GB" dirty="0"/>
          </a:p>
        </p:txBody>
      </p:sp>
    </p:spTree>
    <p:extLst>
      <p:ext uri="{BB962C8B-B14F-4D97-AF65-F5344CB8AC3E}">
        <p14:creationId xmlns:p14="http://schemas.microsoft.com/office/powerpoint/2010/main" val="9361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D6B3099-6CDB-E72D-8B53-DD71264FD266}"/>
              </a:ext>
            </a:extLst>
          </p:cNvPr>
          <p:cNvGrpSpPr/>
          <p:nvPr/>
        </p:nvGrpSpPr>
        <p:grpSpPr>
          <a:xfrm>
            <a:off x="0" y="8302"/>
            <a:ext cx="6781180" cy="2116143"/>
            <a:chOff x="9683" y="1286115"/>
            <a:chExt cx="5085885" cy="1587107"/>
          </a:xfrm>
        </p:grpSpPr>
        <p:pic>
          <p:nvPicPr>
            <p:cNvPr id="4" name="Picture 3">
              <a:extLst>
                <a:ext uri="{FF2B5EF4-FFF2-40B4-BE49-F238E27FC236}">
                  <a16:creationId xmlns:a16="http://schemas.microsoft.com/office/drawing/2014/main" id="{9FA07BCE-3CCD-3CE8-BB36-84846369F8AF}"/>
                </a:ext>
              </a:extLst>
            </p:cNvPr>
            <p:cNvPicPr>
              <a:picLocks noChangeAspect="1"/>
            </p:cNvPicPr>
            <p:nvPr/>
          </p:nvPicPr>
          <p:blipFill>
            <a:blip r:embed="rId2"/>
            <a:stretch>
              <a:fillRect/>
            </a:stretch>
          </p:blipFill>
          <p:spPr>
            <a:xfrm>
              <a:off x="9683" y="1342891"/>
              <a:ext cx="4967690" cy="1530331"/>
            </a:xfrm>
            <a:prstGeom prst="rect">
              <a:avLst/>
            </a:prstGeom>
          </p:spPr>
        </p:pic>
        <p:sp>
          <p:nvSpPr>
            <p:cNvPr id="5" name="Rectangle 4">
              <a:extLst>
                <a:ext uri="{FF2B5EF4-FFF2-40B4-BE49-F238E27FC236}">
                  <a16:creationId xmlns:a16="http://schemas.microsoft.com/office/drawing/2014/main" id="{DB19D288-9A9C-891D-825A-B6AE5CF549E0}"/>
                </a:ext>
              </a:extLst>
            </p:cNvPr>
            <p:cNvSpPr/>
            <p:nvPr/>
          </p:nvSpPr>
          <p:spPr>
            <a:xfrm>
              <a:off x="4188542" y="1286115"/>
              <a:ext cx="907026"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grpSp>
      <p:pic>
        <p:nvPicPr>
          <p:cNvPr id="6" name="Picture 5">
            <a:extLst>
              <a:ext uri="{FF2B5EF4-FFF2-40B4-BE49-F238E27FC236}">
                <a16:creationId xmlns:a16="http://schemas.microsoft.com/office/drawing/2014/main" id="{079682E6-4AED-B98B-3125-FFFF1ADC01EC}"/>
              </a:ext>
            </a:extLst>
          </p:cNvPr>
          <p:cNvPicPr>
            <a:picLocks noChangeAspect="1"/>
          </p:cNvPicPr>
          <p:nvPr/>
        </p:nvPicPr>
        <p:blipFill>
          <a:blip r:embed="rId3"/>
          <a:stretch>
            <a:fillRect/>
          </a:stretch>
        </p:blipFill>
        <p:spPr>
          <a:xfrm>
            <a:off x="301537" y="2506133"/>
            <a:ext cx="6152957" cy="3587341"/>
          </a:xfrm>
          <a:prstGeom prst="rect">
            <a:avLst/>
          </a:prstGeom>
        </p:spPr>
      </p:pic>
      <p:graphicFrame>
        <p:nvGraphicFramePr>
          <p:cNvPr id="7" name="Table 3">
            <a:extLst>
              <a:ext uri="{FF2B5EF4-FFF2-40B4-BE49-F238E27FC236}">
                <a16:creationId xmlns:a16="http://schemas.microsoft.com/office/drawing/2014/main" id="{EEEAB8BD-CE4B-49EC-9A5B-3577891DFBF0}"/>
              </a:ext>
            </a:extLst>
          </p:cNvPr>
          <p:cNvGraphicFramePr>
            <a:graphicFrameLocks noGrp="1"/>
          </p:cNvGraphicFramePr>
          <p:nvPr>
            <p:extLst>
              <p:ext uri="{D42A27DB-BD31-4B8C-83A1-F6EECF244321}">
                <p14:modId xmlns:p14="http://schemas.microsoft.com/office/powerpoint/2010/main" val="3117076726"/>
              </p:ext>
            </p:extLst>
          </p:nvPr>
        </p:nvGraphicFramePr>
        <p:xfrm>
          <a:off x="6561666" y="210171"/>
          <a:ext cx="5630333" cy="2072640"/>
        </p:xfrm>
        <a:graphic>
          <a:graphicData uri="http://schemas.openxmlformats.org/drawingml/2006/table">
            <a:tbl>
              <a:tblPr firstRow="1" bandRow="1">
                <a:tableStyleId>{5A111915-BE36-4E01-A7E5-04B1672EAD32}</a:tableStyleId>
              </a:tblPr>
              <a:tblGrid>
                <a:gridCol w="2361631">
                  <a:extLst>
                    <a:ext uri="{9D8B030D-6E8A-4147-A177-3AD203B41FA5}">
                      <a16:colId xmlns:a16="http://schemas.microsoft.com/office/drawing/2014/main" val="688960347"/>
                    </a:ext>
                  </a:extLst>
                </a:gridCol>
                <a:gridCol w="724576">
                  <a:extLst>
                    <a:ext uri="{9D8B030D-6E8A-4147-A177-3AD203B41FA5}">
                      <a16:colId xmlns:a16="http://schemas.microsoft.com/office/drawing/2014/main" val="1374113266"/>
                    </a:ext>
                  </a:extLst>
                </a:gridCol>
                <a:gridCol w="1272063">
                  <a:extLst>
                    <a:ext uri="{9D8B030D-6E8A-4147-A177-3AD203B41FA5}">
                      <a16:colId xmlns:a16="http://schemas.microsoft.com/office/drawing/2014/main" val="3658204192"/>
                    </a:ext>
                  </a:extLst>
                </a:gridCol>
                <a:gridCol w="1272063">
                  <a:extLst>
                    <a:ext uri="{9D8B030D-6E8A-4147-A177-3AD203B41FA5}">
                      <a16:colId xmlns:a16="http://schemas.microsoft.com/office/drawing/2014/main" val="2374607418"/>
                    </a:ext>
                  </a:extLst>
                </a:gridCol>
              </a:tblGrid>
              <a:tr h="554268">
                <a:tc>
                  <a:txBody>
                    <a:bodyPr/>
                    <a:lstStyle/>
                    <a:p>
                      <a:endParaRPr lang="en-US" sz="1900"/>
                    </a:p>
                  </a:txBody>
                  <a:tcPr anchor="ctr">
                    <a:lnB w="6350" cap="flat" cmpd="sng" algn="ctr">
                      <a:solidFill>
                        <a:srgbClr val="1FA9CF"/>
                      </a:solidFill>
                      <a:prstDash val="solid"/>
                      <a:round/>
                      <a:headEnd type="none" w="med" len="med"/>
                      <a:tailEnd type="none" w="med" len="med"/>
                    </a:lnB>
                    <a:solidFill>
                      <a:srgbClr val="1FA9CF"/>
                    </a:solidFill>
                  </a:tcPr>
                </a:tc>
                <a:tc>
                  <a:txBody>
                    <a:bodyPr/>
                    <a:lstStyle/>
                    <a:p>
                      <a:pPr algn="ctr"/>
                      <a:r>
                        <a:rPr lang="en-US" sz="1900"/>
                        <a:t>C005</a:t>
                      </a:r>
                    </a:p>
                    <a:p>
                      <a:pPr algn="ctr"/>
                      <a:r>
                        <a:rPr lang="en-US" sz="1300"/>
                        <a:t>(N=43)</a:t>
                      </a:r>
                    </a:p>
                  </a:txBody>
                  <a:tcPr anchor="ctr">
                    <a:lnB w="6350" cap="flat" cmpd="sng" algn="ctr">
                      <a:solidFill>
                        <a:srgbClr val="1FA9CF"/>
                      </a:solidFill>
                      <a:prstDash val="solid"/>
                      <a:round/>
                      <a:headEnd type="none" w="med" len="med"/>
                      <a:tailEnd type="none" w="med" len="med"/>
                    </a:lnB>
                    <a:solidFill>
                      <a:srgbClr val="1FA9CF"/>
                    </a:solidFill>
                  </a:tcPr>
                </a:tc>
                <a:tc>
                  <a:txBody>
                    <a:bodyPr/>
                    <a:lstStyle/>
                    <a:p>
                      <a:pPr algn="ctr"/>
                      <a:r>
                        <a:rPr lang="en-US" sz="1900"/>
                        <a:t>C009</a:t>
                      </a:r>
                    </a:p>
                    <a:p>
                      <a:pPr algn="ctr"/>
                      <a:r>
                        <a:rPr lang="en-US" sz="1300"/>
                        <a:t>(N=64)</a:t>
                      </a:r>
                    </a:p>
                  </a:txBody>
                  <a:tcPr anchor="ctr">
                    <a:lnB w="6350" cap="flat" cmpd="sng" algn="ctr">
                      <a:solidFill>
                        <a:srgbClr val="1FA9CF"/>
                      </a:solidFill>
                      <a:prstDash val="solid"/>
                      <a:round/>
                      <a:headEnd type="none" w="med" len="med"/>
                      <a:tailEnd type="none" w="med" len="med"/>
                    </a:lnB>
                    <a:solidFill>
                      <a:srgbClr val="1FA9CF"/>
                    </a:solidFill>
                  </a:tcPr>
                </a:tc>
                <a:tc>
                  <a:txBody>
                    <a:bodyPr/>
                    <a:lstStyle/>
                    <a:p>
                      <a:pPr algn="ctr"/>
                      <a:r>
                        <a:rPr lang="en-US" sz="1900"/>
                        <a:t>Pooled</a:t>
                      </a:r>
                    </a:p>
                    <a:p>
                      <a:pPr algn="ctr"/>
                      <a:r>
                        <a:rPr lang="en-US" sz="1300"/>
                        <a:t>(N=</a:t>
                      </a:r>
                      <a:r>
                        <a:rPr lang="en-US" sz="1300">
                          <a:solidFill>
                            <a:schemeClr val="bg1"/>
                          </a:solidFill>
                        </a:rPr>
                        <a:t>107</a:t>
                      </a:r>
                      <a:r>
                        <a:rPr lang="en-US" sz="1300"/>
                        <a:t>)</a:t>
                      </a:r>
                    </a:p>
                  </a:txBody>
                  <a:tcPr anchor="ctr">
                    <a:lnB w="6350" cap="flat" cmpd="sng" algn="ctr">
                      <a:solidFill>
                        <a:srgbClr val="1FA9CF"/>
                      </a:solidFill>
                      <a:prstDash val="solid"/>
                      <a:round/>
                      <a:headEnd type="none" w="med" len="med"/>
                      <a:tailEnd type="none" w="med" len="med"/>
                    </a:lnB>
                    <a:solidFill>
                      <a:srgbClr val="1FA9CF"/>
                    </a:solidFill>
                  </a:tcPr>
                </a:tc>
                <a:extLst>
                  <a:ext uri="{0D108BD9-81ED-4DB2-BD59-A6C34878D82A}">
                    <a16:rowId xmlns:a16="http://schemas.microsoft.com/office/drawing/2014/main" val="1149846169"/>
                  </a:ext>
                </a:extLst>
              </a:tr>
              <a:tr h="624775">
                <a:tc>
                  <a:txBody>
                    <a:bodyPr/>
                    <a:lstStyle/>
                    <a:p>
                      <a:r>
                        <a:rPr lang="en-US" sz="1900" b="1">
                          <a:solidFill>
                            <a:schemeClr val="tx1"/>
                          </a:solidFill>
                        </a:rPr>
                        <a:t>HER2-Positive</a:t>
                      </a:r>
                      <a:r>
                        <a:rPr lang="en-US" sz="1900" b="1">
                          <a:solidFill>
                            <a:srgbClr val="FF0000"/>
                          </a:solidFill>
                        </a:rPr>
                        <a:t> </a:t>
                      </a:r>
                      <a:endParaRPr lang="en-US" sz="1900" b="0">
                        <a:solidFill>
                          <a:schemeClr val="tx1"/>
                        </a:solidFill>
                      </a:endParaRPr>
                    </a:p>
                    <a:p>
                      <a:r>
                        <a:rPr lang="en-US" sz="1600">
                          <a:solidFill>
                            <a:schemeClr val="tx1"/>
                          </a:solidFill>
                        </a:rPr>
                        <a:t>IHC3+ or 2+/FISH+</a:t>
                      </a:r>
                      <a:endParaRPr lang="en-US" sz="1600"/>
                    </a:p>
                  </a:txBody>
                  <a:tcPr anchor="b">
                    <a:lnL w="6350" cap="flat" cmpd="sng" algn="ctr">
                      <a:solidFill>
                        <a:srgbClr val="1FA9CF"/>
                      </a:solidFill>
                      <a:prstDash val="solid"/>
                      <a:round/>
                      <a:headEnd type="none" w="med" len="med"/>
                      <a:tailEnd type="none" w="med" len="med"/>
                    </a:lnL>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t>60%</a:t>
                      </a:r>
                      <a:endParaRPr lang="en-US" sz="1900"/>
                    </a:p>
                  </a:txBody>
                  <a:tcPr anchor="b">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t>64%</a:t>
                      </a:r>
                    </a:p>
                  </a:txBody>
                  <a:tcPr anchor="b">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t>62.2%</a:t>
                      </a:r>
                      <a:endParaRPr lang="en-US" sz="1900"/>
                    </a:p>
                  </a:txBody>
                  <a:tcPr anchor="b">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18140651"/>
                  </a:ext>
                </a:extLst>
              </a:tr>
              <a:tr h="831402">
                <a:tc>
                  <a:txBody>
                    <a:bodyPr/>
                    <a:lstStyle/>
                    <a:p>
                      <a:r>
                        <a:rPr lang="en-US" sz="1900" b="1">
                          <a:solidFill>
                            <a:schemeClr val="tx1">
                              <a:lumMod val="95000"/>
                              <a:lumOff val="5000"/>
                            </a:schemeClr>
                          </a:solidFill>
                        </a:rPr>
                        <a:t>HER2 Low </a:t>
                      </a:r>
                    </a:p>
                    <a:p>
                      <a:r>
                        <a:rPr lang="en-US" sz="1600">
                          <a:solidFill>
                            <a:schemeClr val="tx1">
                              <a:lumMod val="95000"/>
                              <a:lumOff val="5000"/>
                            </a:schemeClr>
                          </a:solidFill>
                        </a:rPr>
                        <a:t>IHC2+/FISH-</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lumMod val="95000"/>
                              <a:lumOff val="5000"/>
                            </a:schemeClr>
                          </a:solidFill>
                        </a:rPr>
                        <a:t>IHC2+/FISH Unknown</a:t>
                      </a:r>
                      <a:endParaRPr lang="en-US" sz="1600" b="1">
                        <a:solidFill>
                          <a:schemeClr val="tx1">
                            <a:lumMod val="95000"/>
                            <a:lumOff val="5000"/>
                          </a:schemeClr>
                        </a:solidFill>
                      </a:endParaRPr>
                    </a:p>
                  </a:txBody>
                  <a:tcPr anchor="b">
                    <a:lnL w="6350" cap="flat" cmpd="sng" algn="ctr">
                      <a:solidFill>
                        <a:srgbClr val="1FA9CF"/>
                      </a:solidFill>
                      <a:prstDash val="solid"/>
                      <a:round/>
                      <a:headEnd type="none" w="med" len="med"/>
                      <a:tailEnd type="none" w="med" len="med"/>
                    </a:lnL>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95000"/>
                              <a:lumOff val="5000"/>
                            </a:schemeClr>
                          </a:solidFill>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tx1">
                              <a:lumMod val="95000"/>
                              <a:lumOff val="5000"/>
                            </a:schemeClr>
                          </a:solidFill>
                        </a:rPr>
                        <a:t>66%</a:t>
                      </a:r>
                    </a:p>
                  </a:txBody>
                  <a:tcPr anchor="b">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solidFill>
                            <a:schemeClr val="tx1">
                              <a:lumMod val="95000"/>
                              <a:lumOff val="5000"/>
                            </a:schemeClr>
                          </a:solidFill>
                        </a:rPr>
                        <a:t>39.4%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tx1">
                              <a:lumMod val="95000"/>
                              <a:lumOff val="5000"/>
                            </a:schemeClr>
                          </a:solidFill>
                        </a:rPr>
                        <a:t>50%</a:t>
                      </a:r>
                    </a:p>
                  </a:txBody>
                  <a:tcPr anchor="b">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95000"/>
                              <a:lumOff val="5000"/>
                            </a:schemeClr>
                          </a:solidFill>
                        </a:rPr>
                        <a:t>39.6%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lumMod val="95000"/>
                              <a:lumOff val="5000"/>
                            </a:schemeClr>
                          </a:solidFill>
                        </a:rPr>
                        <a:t>55.6%</a:t>
                      </a:r>
                    </a:p>
                  </a:txBody>
                  <a:tcPr anchor="b">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201196025"/>
                  </a:ext>
                </a:extLst>
              </a:tr>
            </a:tbl>
          </a:graphicData>
        </a:graphic>
      </p:graphicFrame>
      <p:graphicFrame>
        <p:nvGraphicFramePr>
          <p:cNvPr id="8" name="Table 7">
            <a:extLst>
              <a:ext uri="{FF2B5EF4-FFF2-40B4-BE49-F238E27FC236}">
                <a16:creationId xmlns:a16="http://schemas.microsoft.com/office/drawing/2014/main" id="{A136D04D-C6FB-035D-56D5-C6869BEA1822}"/>
              </a:ext>
            </a:extLst>
          </p:cNvPr>
          <p:cNvGraphicFramePr>
            <a:graphicFrameLocks noGrp="1"/>
          </p:cNvGraphicFramePr>
          <p:nvPr>
            <p:extLst>
              <p:ext uri="{D42A27DB-BD31-4B8C-83A1-F6EECF244321}">
                <p14:modId xmlns:p14="http://schemas.microsoft.com/office/powerpoint/2010/main" val="4164732765"/>
              </p:ext>
            </p:extLst>
          </p:nvPr>
        </p:nvGraphicFramePr>
        <p:xfrm>
          <a:off x="6712103" y="2760084"/>
          <a:ext cx="4786052" cy="3445958"/>
        </p:xfrm>
        <a:graphic>
          <a:graphicData uri="http://schemas.openxmlformats.org/drawingml/2006/table">
            <a:tbl>
              <a:tblPr>
                <a:tableStyleId>{22838BEF-8BB2-4498-84A7-C5851F593DF1}</a:tableStyleId>
              </a:tblPr>
              <a:tblGrid>
                <a:gridCol w="2843639">
                  <a:extLst>
                    <a:ext uri="{9D8B030D-6E8A-4147-A177-3AD203B41FA5}">
                      <a16:colId xmlns:a16="http://schemas.microsoft.com/office/drawing/2014/main" val="3944991978"/>
                    </a:ext>
                  </a:extLst>
                </a:gridCol>
                <a:gridCol w="1942413">
                  <a:extLst>
                    <a:ext uri="{9D8B030D-6E8A-4147-A177-3AD203B41FA5}">
                      <a16:colId xmlns:a16="http://schemas.microsoft.com/office/drawing/2014/main" val="1364312842"/>
                    </a:ext>
                  </a:extLst>
                </a:gridCol>
              </a:tblGrid>
              <a:tr h="322569">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Most frequent TRAEs All grades (</a:t>
                      </a:r>
                      <a:r>
                        <a:rPr lang="en-US" sz="1600" b="1" i="0" u="none" strike="noStrike" kern="1200" baseline="0" dirty="0">
                          <a:solidFill>
                            <a:schemeClr val="bg1"/>
                          </a:solidFill>
                          <a:latin typeface="+mn-lt"/>
                          <a:ea typeface="+mn-ea"/>
                          <a:cs typeface="+mn-cs"/>
                        </a:rPr>
                        <a:t>≥30%)</a:t>
                      </a: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rgbClr val="1FA9C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baseline="0">
                        <a:solidFill>
                          <a:schemeClr val="bg1"/>
                        </a:solidFill>
                        <a:latin typeface="+mn-lt"/>
                        <a:ea typeface="+mn-ea"/>
                        <a:cs typeface="+mn-cs"/>
                      </a:endParaRPr>
                    </a:p>
                  </a:txBody>
                  <a:tcPr marL="6478" marR="6478" marT="6478" marB="0" anchor="ctr">
                    <a:solidFill>
                      <a:schemeClr val="accent1"/>
                    </a:solidFill>
                  </a:tcPr>
                </a:tc>
                <a:extLst>
                  <a:ext uri="{0D108BD9-81ED-4DB2-BD59-A6C34878D82A}">
                    <a16:rowId xmlns:a16="http://schemas.microsoft.com/office/drawing/2014/main" val="941593636"/>
                  </a:ext>
                </a:extLst>
              </a:tr>
              <a:tr h="338961">
                <a:tc>
                  <a:txBody>
                    <a:bodyPr/>
                    <a:lstStyle/>
                    <a:p>
                      <a:pPr marL="58738" indent="0" algn="l" fontAlgn="ctr"/>
                      <a:r>
                        <a:rPr lang="en-US" altLang="zh-CN" sz="1500" u="none" strike="noStrike">
                          <a:solidFill>
                            <a:schemeClr val="tx1"/>
                          </a:solidFill>
                          <a:effectLst/>
                          <a:latin typeface="+mn-lt"/>
                        </a:rPr>
                        <a:t>Any event</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tc>
                  <a:txBody>
                    <a:bodyPr/>
                    <a:lstStyle/>
                    <a:p>
                      <a:pPr algn="ctr" fontAlgn="ctr"/>
                      <a:r>
                        <a:rPr lang="en-US" sz="1500" u="none" strike="noStrike">
                          <a:solidFill>
                            <a:schemeClr val="tx1"/>
                          </a:solidFill>
                          <a:effectLst/>
                          <a:latin typeface="+mn-lt"/>
                        </a:rPr>
                        <a:t>100%</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extLst>
                  <a:ext uri="{0D108BD9-81ED-4DB2-BD59-A6C34878D82A}">
                    <a16:rowId xmlns:a16="http://schemas.microsoft.com/office/drawing/2014/main" val="1027567257"/>
                  </a:ext>
                </a:extLst>
              </a:tr>
              <a:tr h="338961">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Peripheral sensory neuropathy</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68%</a:t>
                      </a: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3256724146"/>
                  </a:ext>
                </a:extLst>
              </a:tr>
              <a:tr h="355127">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Leukopenia</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51%</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extLst>
                  <a:ext uri="{0D108BD9-81ED-4DB2-BD59-A6C34878D82A}">
                    <a16:rowId xmlns:a16="http://schemas.microsoft.com/office/drawing/2014/main" val="2482437428"/>
                  </a:ext>
                </a:extLst>
              </a:tr>
              <a:tr h="348961">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AST increase</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42%</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2086760447"/>
                  </a:ext>
                </a:extLst>
              </a:tr>
              <a:tr h="352691">
                <a:tc>
                  <a:txBody>
                    <a:bodyPr/>
                    <a:lstStyle/>
                    <a:p>
                      <a:pPr marL="72000" algn="l" defTabSz="914400" rtl="0" eaLnBrk="1" fontAlgn="ctr" latinLnBrk="0" hangingPunct="1"/>
                      <a:r>
                        <a:rPr lang="en-US" altLang="zh-CN" sz="1500" u="none" strike="noStrike" kern="1200">
                          <a:solidFill>
                            <a:schemeClr val="tx1"/>
                          </a:solidFill>
                          <a:effectLst/>
                          <a:latin typeface="+mn-lt"/>
                          <a:ea typeface="+mn-ea"/>
                          <a:cs typeface="+mn-cs"/>
                        </a:rPr>
                        <a:t>Neutropenia</a:t>
                      </a:r>
                      <a:endParaRPr lang="zh-CN" altLang="en-US" sz="1500" u="none" strike="noStrike" kern="1200">
                        <a:solidFill>
                          <a:schemeClr val="tx1"/>
                        </a:solidFill>
                        <a:effectLst/>
                        <a:latin typeface="+mn-lt"/>
                        <a:ea typeface="+mn-ea"/>
                        <a:cs typeface="+mn-cs"/>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42%</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extLst>
                  <a:ext uri="{0D108BD9-81ED-4DB2-BD59-A6C34878D82A}">
                    <a16:rowId xmlns:a16="http://schemas.microsoft.com/office/drawing/2014/main" val="2361379247"/>
                  </a:ext>
                </a:extLst>
              </a:tr>
              <a:tr h="338961">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Alopecia</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40%</a:t>
                      </a: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3860753572"/>
                  </a:ext>
                </a:extLst>
              </a:tr>
              <a:tr h="338961">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Asthenia</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39%</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extLst>
                  <a:ext uri="{0D108BD9-81ED-4DB2-BD59-A6C34878D82A}">
                    <a16:rowId xmlns:a16="http://schemas.microsoft.com/office/drawing/2014/main" val="4105133399"/>
                  </a:ext>
                </a:extLst>
              </a:tr>
              <a:tr h="371805">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ALT increase</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tc>
                  <a:txBody>
                    <a:bodyPr/>
                    <a:lstStyle/>
                    <a:p>
                      <a:pPr algn="ctr"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36%</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tcPr>
                </a:tc>
                <a:extLst>
                  <a:ext uri="{0D108BD9-81ED-4DB2-BD59-A6C34878D82A}">
                    <a16:rowId xmlns:a16="http://schemas.microsoft.com/office/drawing/2014/main" val="483368978"/>
                  </a:ext>
                </a:extLst>
              </a:tr>
              <a:tr h="338961">
                <a:tc>
                  <a:txBody>
                    <a:bodyPr/>
                    <a:lstStyle/>
                    <a:p>
                      <a:pPr marL="72000" algn="l" fontAlgn="ctr"/>
                      <a:r>
                        <a:rPr lang="en-US" altLang="zh-CN" sz="1500" b="0" i="0" u="none" strike="noStrike">
                          <a:solidFill>
                            <a:schemeClr val="tx1"/>
                          </a:solidFill>
                          <a:effectLst/>
                          <a:latin typeface="+mn-lt"/>
                          <a:ea typeface="等线" panose="02010600030101010101" pitchFamily="2" charset="-122"/>
                          <a:cs typeface="Calibri" panose="020F0502020204030204" pitchFamily="34" charset="0"/>
                        </a:rPr>
                        <a:t>Decreased appetite</a:t>
                      </a:r>
                      <a:endParaRPr lang="zh-CN" sz="1500" b="0" i="0" u="none" strike="noStrike">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tc>
                  <a:txBody>
                    <a:bodyPr/>
                    <a:lstStyle/>
                    <a:p>
                      <a:pPr algn="ctr" fontAlgn="ctr"/>
                      <a:r>
                        <a:rPr lang="en-US" altLang="zh-CN" sz="1500" b="0" i="0" u="none" strike="noStrike" dirty="0">
                          <a:solidFill>
                            <a:schemeClr val="tx1"/>
                          </a:solidFill>
                          <a:effectLst/>
                          <a:latin typeface="+mn-lt"/>
                          <a:ea typeface="等线" panose="02010600030101010101" pitchFamily="2" charset="-122"/>
                          <a:cs typeface="Calibri" panose="020F0502020204030204" pitchFamily="34" charset="0"/>
                        </a:rPr>
                        <a:t>32%</a:t>
                      </a:r>
                      <a:endParaRPr lang="zh-CN" sz="1500" b="0" i="0" u="none" strike="noStrike" dirty="0">
                        <a:solidFill>
                          <a:schemeClr val="tx1"/>
                        </a:solidFill>
                        <a:effectLst/>
                        <a:latin typeface="+mn-lt"/>
                        <a:ea typeface="等线" panose="02010600030101010101" pitchFamily="2" charset="-122"/>
                        <a:cs typeface="Calibri" panose="020F0502020204030204" pitchFamily="34" charset="0"/>
                      </a:endParaRPr>
                    </a:p>
                  </a:txBody>
                  <a:tcPr marL="8637" marR="8637" marT="8637" marB="0" anchor="ctr">
                    <a:lnL w="6350" cap="flat" cmpd="sng" algn="ctr">
                      <a:solidFill>
                        <a:srgbClr val="1FA9CF"/>
                      </a:solidFill>
                      <a:prstDash val="solid"/>
                      <a:round/>
                      <a:headEnd type="none" w="med" len="med"/>
                      <a:tailEnd type="none" w="med" len="med"/>
                    </a:lnL>
                    <a:lnR w="6350" cap="flat" cmpd="sng" algn="ctr">
                      <a:solidFill>
                        <a:srgbClr val="1FA9CF"/>
                      </a:solidFill>
                      <a:prstDash val="solid"/>
                      <a:round/>
                      <a:headEnd type="none" w="med" len="med"/>
                      <a:tailEnd type="none" w="med" len="med"/>
                    </a:lnR>
                    <a:lnT w="6350" cap="flat" cmpd="sng" algn="ctr">
                      <a:solidFill>
                        <a:srgbClr val="1FA9CF"/>
                      </a:solidFill>
                      <a:prstDash val="solid"/>
                      <a:round/>
                      <a:headEnd type="none" w="med" len="med"/>
                      <a:tailEnd type="none" w="med" len="med"/>
                    </a:lnT>
                    <a:lnB w="6350" cap="flat" cmpd="sng" algn="ctr">
                      <a:solidFill>
                        <a:srgbClr val="1FA9CF"/>
                      </a:solidFill>
                      <a:prstDash val="solid"/>
                      <a:round/>
                      <a:headEnd type="none" w="med" len="med"/>
                      <a:tailEnd type="none" w="med" len="med"/>
                    </a:lnB>
                    <a:solidFill>
                      <a:schemeClr val="bg1"/>
                    </a:solidFill>
                  </a:tcPr>
                </a:tc>
                <a:extLst>
                  <a:ext uri="{0D108BD9-81ED-4DB2-BD59-A6C34878D82A}">
                    <a16:rowId xmlns:a16="http://schemas.microsoft.com/office/drawing/2014/main" val="2801342488"/>
                  </a:ext>
                </a:extLst>
              </a:tr>
            </a:tbl>
          </a:graphicData>
        </a:graphic>
      </p:graphicFrame>
      <p:sp>
        <p:nvSpPr>
          <p:cNvPr id="10" name="TextBox 9">
            <a:extLst>
              <a:ext uri="{FF2B5EF4-FFF2-40B4-BE49-F238E27FC236}">
                <a16:creationId xmlns:a16="http://schemas.microsoft.com/office/drawing/2014/main" id="{DD0CC014-C0A9-AF0B-31B0-D089D7E932D4}"/>
              </a:ext>
            </a:extLst>
          </p:cNvPr>
          <p:cNvSpPr txBox="1"/>
          <p:nvPr/>
        </p:nvSpPr>
        <p:spPr>
          <a:xfrm>
            <a:off x="139701" y="6151997"/>
            <a:ext cx="6100232" cy="646331"/>
          </a:xfrm>
          <a:prstGeom prst="rect">
            <a:avLst/>
          </a:prstGeom>
          <a:noFill/>
        </p:spPr>
        <p:txBody>
          <a:bodyPr wrap="square">
            <a:spAutoFit/>
          </a:bodyPr>
          <a:lstStyle/>
          <a:p>
            <a:r>
              <a:rPr lang="en-US" sz="1800" dirty="0">
                <a:solidFill>
                  <a:srgbClr val="FF0000"/>
                </a:solidFill>
                <a:latin typeface="Arial" panose="020B0604020202020204" pitchFamily="34" charset="0"/>
              </a:rPr>
              <a:t>Sheng X et al. </a:t>
            </a:r>
            <a:r>
              <a:rPr lang="en-US" sz="1800" i="1" dirty="0">
                <a:solidFill>
                  <a:srgbClr val="FF0000"/>
                </a:solidFill>
                <a:latin typeface="Arial" panose="020B0604020202020204" pitchFamily="34" charset="0"/>
              </a:rPr>
              <a:t>J Clin Oncol</a:t>
            </a:r>
            <a:r>
              <a:rPr lang="en-US" sz="1800" dirty="0">
                <a:solidFill>
                  <a:srgbClr val="FF0000"/>
                </a:solidFill>
                <a:latin typeface="Arial" panose="020B0604020202020204" pitchFamily="34" charset="0"/>
              </a:rPr>
              <a:t>. Published online November 21, 2023. doi:10.1200/JCO.22.02912</a:t>
            </a:r>
            <a:endParaRPr lang="en-GB" dirty="0">
              <a:solidFill>
                <a:srgbClr val="FF0000"/>
              </a:solidFill>
            </a:endParaRPr>
          </a:p>
        </p:txBody>
      </p:sp>
    </p:spTree>
    <p:extLst>
      <p:ext uri="{BB962C8B-B14F-4D97-AF65-F5344CB8AC3E}">
        <p14:creationId xmlns:p14="http://schemas.microsoft.com/office/powerpoint/2010/main" val="240052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F47491-B14A-42DC-AEDF-7DDE593390CD}"/>
              </a:ext>
            </a:extLst>
          </p:cNvPr>
          <p:cNvSpPr>
            <a:spLocks noGrp="1"/>
          </p:cNvSpPr>
          <p:nvPr>
            <p:ph type="sldNum" sz="quarter" idx="12"/>
          </p:nvPr>
        </p:nvSpPr>
        <p:spPr/>
        <p:txBody>
          <a:bodyPr/>
          <a:lstStyle/>
          <a:p>
            <a:fld id="{BE33F7A0-71F0-446B-9DE8-6D75BE64EE0F}" type="slidenum">
              <a:rPr lang="en-US" smtClean="0"/>
              <a:pPr/>
              <a:t>3</a:t>
            </a:fld>
            <a:endParaRPr lang="en-US" dirty="0"/>
          </a:p>
        </p:txBody>
      </p:sp>
      <p:sp>
        <p:nvSpPr>
          <p:cNvPr id="5" name="Text Placeholder 4">
            <a:extLst>
              <a:ext uri="{FF2B5EF4-FFF2-40B4-BE49-F238E27FC236}">
                <a16:creationId xmlns:a16="http://schemas.microsoft.com/office/drawing/2014/main" id="{1FF26778-FC23-435D-94BB-11A5A286066A}"/>
              </a:ext>
            </a:extLst>
          </p:cNvPr>
          <p:cNvSpPr>
            <a:spLocks noGrp="1"/>
          </p:cNvSpPr>
          <p:nvPr>
            <p:ph type="body" sz="quarter" idx="15"/>
          </p:nvPr>
        </p:nvSpPr>
        <p:spPr/>
        <p:txBody>
          <a:bodyPr/>
          <a:lstStyle/>
          <a:p>
            <a:r>
              <a:rPr lang="en-US" dirty="0"/>
              <a:t>Thomas Powles, MD</a:t>
            </a:r>
          </a:p>
        </p:txBody>
      </p:sp>
      <p:sp>
        <p:nvSpPr>
          <p:cNvPr id="46" name="Title 1">
            <a:extLst>
              <a:ext uri="{FF2B5EF4-FFF2-40B4-BE49-F238E27FC236}">
                <a16:creationId xmlns:a16="http://schemas.microsoft.com/office/drawing/2014/main" id="{E447BAE4-47B5-4659-824E-0009492F8D97}"/>
              </a:ext>
            </a:extLst>
          </p:cNvPr>
          <p:cNvSpPr txBox="1">
            <a:spLocks/>
          </p:cNvSpPr>
          <p:nvPr/>
        </p:nvSpPr>
        <p:spPr>
          <a:xfrm>
            <a:off x="516000" y="-1"/>
            <a:ext cx="11160000" cy="113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GB" sz="3200" dirty="0">
                <a:solidFill>
                  <a:srgbClr val="44546A"/>
                </a:solidFill>
              </a:rPr>
              <a:t>Long-term follow-up continues to show prolonged OS and PFS with avelumab + BSC vs BSC alone</a:t>
            </a:r>
            <a:endParaRPr lang="en-GB" sz="3200" strike="sngStrike" dirty="0">
              <a:solidFill>
                <a:srgbClr val="44546A"/>
              </a:solidFill>
              <a:highlight>
                <a:srgbClr val="00FF00"/>
              </a:highlight>
            </a:endParaRPr>
          </a:p>
        </p:txBody>
      </p:sp>
      <p:sp>
        <p:nvSpPr>
          <p:cNvPr id="47" name="Content Placeholder 3">
            <a:extLst>
              <a:ext uri="{FF2B5EF4-FFF2-40B4-BE49-F238E27FC236}">
                <a16:creationId xmlns:a16="http://schemas.microsoft.com/office/drawing/2014/main" id="{6D29399E-E3D0-411F-9F31-3709C5BDB1BC}"/>
              </a:ext>
            </a:extLst>
          </p:cNvPr>
          <p:cNvSpPr txBox="1">
            <a:spLocks/>
          </p:cNvSpPr>
          <p:nvPr/>
        </p:nvSpPr>
        <p:spPr>
          <a:xfrm>
            <a:off x="86352" y="1260966"/>
            <a:ext cx="6013430" cy="416474"/>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t>Overall survival</a:t>
            </a:r>
          </a:p>
        </p:txBody>
      </p:sp>
      <p:sp>
        <p:nvSpPr>
          <p:cNvPr id="48" name="Content Placeholder 3">
            <a:extLst>
              <a:ext uri="{FF2B5EF4-FFF2-40B4-BE49-F238E27FC236}">
                <a16:creationId xmlns:a16="http://schemas.microsoft.com/office/drawing/2014/main" id="{B9407D80-4446-4317-99EE-88B01E66BBC5}"/>
              </a:ext>
            </a:extLst>
          </p:cNvPr>
          <p:cNvSpPr txBox="1">
            <a:spLocks/>
          </p:cNvSpPr>
          <p:nvPr/>
        </p:nvSpPr>
        <p:spPr>
          <a:xfrm>
            <a:off x="6137068" y="1242998"/>
            <a:ext cx="5881133" cy="416474"/>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t>Investigator-assessed progression-free survival</a:t>
            </a:r>
          </a:p>
        </p:txBody>
      </p:sp>
      <p:sp>
        <p:nvSpPr>
          <p:cNvPr id="50" name="Text Placeholder 5">
            <a:extLst>
              <a:ext uri="{FF2B5EF4-FFF2-40B4-BE49-F238E27FC236}">
                <a16:creationId xmlns:a16="http://schemas.microsoft.com/office/drawing/2014/main" id="{FBE3AD7B-C405-4AFD-A7FA-A2E4140AFB84}"/>
              </a:ext>
            </a:extLst>
          </p:cNvPr>
          <p:cNvSpPr txBox="1">
            <a:spLocks/>
          </p:cNvSpPr>
          <p:nvPr/>
        </p:nvSpPr>
        <p:spPr>
          <a:xfrm>
            <a:off x="528551" y="5968479"/>
            <a:ext cx="11160000" cy="254567"/>
          </a:xfrm>
          <a:prstGeom prst="rect">
            <a:avLst/>
          </a:prstGeom>
        </p:spPr>
        <p:txBody>
          <a:bodyPr anchor="b"/>
          <a:lstStyle>
            <a:lvl1pPr marL="217488" indent="-217488" algn="l" defTabSz="914400" rtl="0" eaLnBrk="1" latinLnBrk="0" hangingPunct="1">
              <a:lnSpc>
                <a:spcPct val="100000"/>
              </a:lnSpc>
              <a:spcBef>
                <a:spcPts val="0"/>
              </a:spcBef>
              <a:spcAft>
                <a:spcPts val="600"/>
              </a:spcAft>
              <a:buClr>
                <a:schemeClr val="tx2"/>
              </a:buClr>
              <a:buFont typeface="Arial" pitchFamily="34" charset="0"/>
              <a:buChar char="•"/>
              <a:defRPr sz="22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0"/>
              </a:spcBef>
              <a:spcAft>
                <a:spcPts val="600"/>
              </a:spcAft>
              <a:buClr>
                <a:schemeClr val="tx2"/>
              </a:buClr>
              <a:buFont typeface="Wingdings" pitchFamily="2" charset="2"/>
              <a:buChar char=""/>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0"/>
              </a:spcBef>
              <a:spcAft>
                <a:spcPts val="600"/>
              </a:spcAft>
              <a:buClr>
                <a:schemeClr val="tx2"/>
              </a:buClr>
              <a:buFont typeface="Arial" pitchFamily="34" charset="0"/>
              <a:buChar char="–"/>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00" b="1" dirty="0">
                <a:solidFill>
                  <a:schemeClr val="bg1"/>
                </a:solidFill>
                <a:latin typeface="+mn-lt"/>
              </a:rPr>
              <a:t>HR,</a:t>
            </a:r>
            <a:r>
              <a:rPr lang="en-GB" sz="800" dirty="0">
                <a:solidFill>
                  <a:schemeClr val="bg1"/>
                </a:solidFill>
                <a:latin typeface="+mn-lt"/>
              </a:rPr>
              <a:t> hazard ratio.</a:t>
            </a:r>
          </a:p>
        </p:txBody>
      </p:sp>
      <p:grpSp>
        <p:nvGrpSpPr>
          <p:cNvPr id="9" name="Group 8">
            <a:extLst>
              <a:ext uri="{FF2B5EF4-FFF2-40B4-BE49-F238E27FC236}">
                <a16:creationId xmlns:a16="http://schemas.microsoft.com/office/drawing/2014/main" id="{3C4B732F-C0ED-48A1-989A-5C19BB11E436}"/>
              </a:ext>
            </a:extLst>
          </p:cNvPr>
          <p:cNvGrpSpPr/>
          <p:nvPr/>
        </p:nvGrpSpPr>
        <p:grpSpPr>
          <a:xfrm>
            <a:off x="157022" y="1618623"/>
            <a:ext cx="11861179" cy="4243107"/>
            <a:chOff x="134469" y="1618623"/>
            <a:chExt cx="11861179" cy="4243107"/>
          </a:xfrm>
        </p:grpSpPr>
        <p:pic>
          <p:nvPicPr>
            <p:cNvPr id="26" name="Picture 25">
              <a:extLst>
                <a:ext uri="{FF2B5EF4-FFF2-40B4-BE49-F238E27FC236}">
                  <a16:creationId xmlns:a16="http://schemas.microsoft.com/office/drawing/2014/main" id="{F97CFEC2-96ED-4E73-8E67-6CEBAEC2326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917141" y="1618623"/>
              <a:ext cx="6078507" cy="4243107"/>
            </a:xfrm>
            <a:prstGeom prst="rect">
              <a:avLst/>
            </a:prstGeom>
          </p:spPr>
        </p:pic>
        <p:pic>
          <p:nvPicPr>
            <p:cNvPr id="4" name="Picture 3">
              <a:extLst>
                <a:ext uri="{FF2B5EF4-FFF2-40B4-BE49-F238E27FC236}">
                  <a16:creationId xmlns:a16="http://schemas.microsoft.com/office/drawing/2014/main" id="{EAED3F13-336A-4B72-A855-0110259FC69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34469" y="1618623"/>
              <a:ext cx="5876359" cy="4243107"/>
            </a:xfrm>
            <a:prstGeom prst="rect">
              <a:avLst/>
            </a:prstGeom>
          </p:spPr>
        </p:pic>
      </p:grpSp>
      <p:sp>
        <p:nvSpPr>
          <p:cNvPr id="66" name="Rectangle 65">
            <a:extLst>
              <a:ext uri="{FF2B5EF4-FFF2-40B4-BE49-F238E27FC236}">
                <a16:creationId xmlns:a16="http://schemas.microsoft.com/office/drawing/2014/main" id="{566EC318-60CC-4562-820E-B54978DB9EC3}"/>
              </a:ext>
            </a:extLst>
          </p:cNvPr>
          <p:cNvSpPr/>
          <p:nvPr/>
        </p:nvSpPr>
        <p:spPr>
          <a:xfrm>
            <a:off x="627108" y="1663448"/>
            <a:ext cx="281855" cy="254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B49DA7EF-890A-42EA-9662-F637DB05B57D}"/>
              </a:ext>
            </a:extLst>
          </p:cNvPr>
          <p:cNvSpPr/>
          <p:nvPr/>
        </p:nvSpPr>
        <p:spPr>
          <a:xfrm>
            <a:off x="6568999" y="1682887"/>
            <a:ext cx="281855" cy="254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47037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9A61-15FA-5C7E-0DB9-30B9F963957F}"/>
              </a:ext>
            </a:extLst>
          </p:cNvPr>
          <p:cNvSpPr>
            <a:spLocks noGrp="1"/>
          </p:cNvSpPr>
          <p:nvPr>
            <p:ph type="title"/>
          </p:nvPr>
        </p:nvSpPr>
        <p:spPr>
          <a:xfrm>
            <a:off x="279399" y="103515"/>
            <a:ext cx="11777133" cy="1325563"/>
          </a:xfrm>
        </p:spPr>
        <p:txBody>
          <a:bodyPr/>
          <a:lstStyle/>
          <a:p>
            <a:r>
              <a:rPr lang="en-US" b="1" dirty="0" err="1">
                <a:solidFill>
                  <a:schemeClr val="accent1"/>
                </a:solidFill>
              </a:rPr>
              <a:t>Disitamab</a:t>
            </a:r>
            <a:r>
              <a:rPr lang="en-US" b="1" dirty="0">
                <a:solidFill>
                  <a:schemeClr val="accent1"/>
                </a:solidFill>
              </a:rPr>
              <a:t> </a:t>
            </a:r>
            <a:r>
              <a:rPr lang="en-US" b="1" dirty="0" err="1">
                <a:solidFill>
                  <a:schemeClr val="accent1"/>
                </a:solidFill>
              </a:rPr>
              <a:t>vedotin</a:t>
            </a:r>
            <a:r>
              <a:rPr lang="en-US" b="1" dirty="0">
                <a:solidFill>
                  <a:schemeClr val="accent1"/>
                </a:solidFill>
              </a:rPr>
              <a:t> in HER2-low or in combination with PD-1 therapy</a:t>
            </a:r>
            <a:endParaRPr lang="en-GB" b="1" dirty="0">
              <a:solidFill>
                <a:schemeClr val="accent1"/>
              </a:solidFill>
            </a:endParaRPr>
          </a:p>
        </p:txBody>
      </p:sp>
      <p:graphicFrame>
        <p:nvGraphicFramePr>
          <p:cNvPr id="3" name="Table 2">
            <a:extLst>
              <a:ext uri="{FF2B5EF4-FFF2-40B4-BE49-F238E27FC236}">
                <a16:creationId xmlns:a16="http://schemas.microsoft.com/office/drawing/2014/main" id="{06EF12AB-01C0-FEDC-504D-5CD8178895BA}"/>
              </a:ext>
            </a:extLst>
          </p:cNvPr>
          <p:cNvGraphicFramePr>
            <a:graphicFrameLocks noGrp="1"/>
          </p:cNvGraphicFramePr>
          <p:nvPr>
            <p:extLst>
              <p:ext uri="{D42A27DB-BD31-4B8C-83A1-F6EECF244321}">
                <p14:modId xmlns:p14="http://schemas.microsoft.com/office/powerpoint/2010/main" val="3136812936"/>
              </p:ext>
            </p:extLst>
          </p:nvPr>
        </p:nvGraphicFramePr>
        <p:xfrm>
          <a:off x="948455" y="1690688"/>
          <a:ext cx="10011083" cy="4310748"/>
        </p:xfrm>
        <a:graphic>
          <a:graphicData uri="http://schemas.openxmlformats.org/drawingml/2006/table">
            <a:tbl>
              <a:tblPr firstRow="1" bandRow="1">
                <a:tableStyleId>{5C22544A-7EE6-4342-B048-85BDC9FD1C3A}</a:tableStyleId>
              </a:tblPr>
              <a:tblGrid>
                <a:gridCol w="2173081">
                  <a:extLst>
                    <a:ext uri="{9D8B030D-6E8A-4147-A177-3AD203B41FA5}">
                      <a16:colId xmlns:a16="http://schemas.microsoft.com/office/drawing/2014/main" val="1956947784"/>
                    </a:ext>
                  </a:extLst>
                </a:gridCol>
                <a:gridCol w="3919001">
                  <a:extLst>
                    <a:ext uri="{9D8B030D-6E8A-4147-A177-3AD203B41FA5}">
                      <a16:colId xmlns:a16="http://schemas.microsoft.com/office/drawing/2014/main" val="351770395"/>
                    </a:ext>
                  </a:extLst>
                </a:gridCol>
                <a:gridCol w="3919001">
                  <a:extLst>
                    <a:ext uri="{9D8B030D-6E8A-4147-A177-3AD203B41FA5}">
                      <a16:colId xmlns:a16="http://schemas.microsoft.com/office/drawing/2014/main" val="1948656883"/>
                    </a:ext>
                  </a:extLst>
                </a:gridCol>
              </a:tblGrid>
              <a:tr h="645569">
                <a:tc>
                  <a:txBody>
                    <a:bodyPr/>
                    <a:lstStyle/>
                    <a:p>
                      <a:pPr marL="0" lvl="0" indent="-627" algn="l" rtl="0" eaLnBrk="1" latinLnBrk="0" hangingPunct="1">
                        <a:spcBef>
                          <a:spcPts val="0"/>
                        </a:spcBef>
                        <a:spcAft>
                          <a:spcPts val="0"/>
                        </a:spcAft>
                      </a:pPr>
                      <a:endParaRPr lang="en-US" sz="1900" dirty="0">
                        <a:effectLst/>
                      </a:endParaRPr>
                    </a:p>
                  </a:txBody>
                  <a:tcPr marL="60960" marR="60960" marT="60960" marB="60960" anchor="ctr">
                    <a:solidFill>
                      <a:srgbClr val="1FA9CF"/>
                    </a:solidFill>
                  </a:tcPr>
                </a:tc>
                <a:tc>
                  <a:txBody>
                    <a:bodyPr/>
                    <a:lstStyle/>
                    <a:p>
                      <a:pPr marL="0" algn="ctr" rtl="0" eaLnBrk="1" latinLnBrk="0" hangingPunct="1">
                        <a:spcBef>
                          <a:spcPts val="0"/>
                        </a:spcBef>
                        <a:spcAft>
                          <a:spcPts val="0"/>
                        </a:spcAft>
                      </a:pPr>
                      <a:r>
                        <a:rPr lang="en-US" sz="1900" kern="1200" baseline="0" dirty="0">
                          <a:solidFill>
                            <a:schemeClr val="bg1"/>
                          </a:solidFill>
                          <a:effectLst/>
                        </a:rPr>
                        <a:t>C011 DV monotherapy in HER2-low </a:t>
                      </a:r>
                      <a:endParaRPr lang="en-US" sz="1900" baseline="30000" dirty="0">
                        <a:solidFill>
                          <a:schemeClr val="bg1"/>
                        </a:solidFill>
                        <a:effectLst/>
                      </a:endParaRPr>
                    </a:p>
                  </a:txBody>
                  <a:tcPr marL="0" marR="0" marT="0" marB="0" anchor="ctr">
                    <a:solidFill>
                      <a:srgbClr val="1FA9CF"/>
                    </a:solidFill>
                  </a:tcPr>
                </a:tc>
                <a:tc>
                  <a:txBody>
                    <a:bodyPr/>
                    <a:lstStyle/>
                    <a:p>
                      <a:pPr marL="0" algn="ctr" rtl="0" eaLnBrk="1" latinLnBrk="0" hangingPunct="1">
                        <a:spcBef>
                          <a:spcPts val="0"/>
                        </a:spcBef>
                        <a:spcAft>
                          <a:spcPts val="0"/>
                        </a:spcAft>
                      </a:pPr>
                      <a:r>
                        <a:rPr lang="en-US" sz="1900" kern="1200" baseline="0" dirty="0">
                          <a:solidFill>
                            <a:schemeClr val="bg1"/>
                          </a:solidFill>
                          <a:effectLst/>
                        </a:rPr>
                        <a:t>C014 DV + </a:t>
                      </a:r>
                      <a:r>
                        <a:rPr lang="en-US" sz="1900" kern="1200" baseline="0" dirty="0" err="1">
                          <a:solidFill>
                            <a:schemeClr val="bg1"/>
                          </a:solidFill>
                          <a:effectLst/>
                        </a:rPr>
                        <a:t>toripalimab</a:t>
                      </a:r>
                      <a:r>
                        <a:rPr lang="en-US" sz="1900" kern="1200" baseline="0" dirty="0">
                          <a:solidFill>
                            <a:schemeClr val="bg1"/>
                          </a:solidFill>
                          <a:effectLst/>
                        </a:rPr>
                        <a:t> in all comers </a:t>
                      </a:r>
                      <a:endParaRPr lang="en-US" sz="1900" baseline="30000" dirty="0">
                        <a:solidFill>
                          <a:schemeClr val="bg1"/>
                        </a:solidFill>
                        <a:effectLst/>
                      </a:endParaRPr>
                    </a:p>
                  </a:txBody>
                  <a:tcPr marL="0" marR="0" marT="0" marB="0" anchor="ctr">
                    <a:solidFill>
                      <a:srgbClr val="1FA9CF"/>
                    </a:solidFill>
                  </a:tcPr>
                </a:tc>
                <a:extLst>
                  <a:ext uri="{0D108BD9-81ED-4DB2-BD59-A6C34878D82A}">
                    <a16:rowId xmlns:a16="http://schemas.microsoft.com/office/drawing/2014/main" val="1816401867"/>
                  </a:ext>
                </a:extLst>
              </a:tr>
              <a:tr h="384832">
                <a:tc>
                  <a:txBody>
                    <a:bodyPr/>
                    <a:lstStyle/>
                    <a:p>
                      <a:pPr marL="0" lvl="0" indent="0" algn="ctr" rtl="0" eaLnBrk="1" latinLnBrk="0" hangingPunct="1">
                        <a:spcBef>
                          <a:spcPts val="0"/>
                        </a:spcBef>
                        <a:spcAft>
                          <a:spcPts val="0"/>
                        </a:spcAft>
                      </a:pPr>
                      <a:r>
                        <a:rPr lang="en-US" sz="1500" b="1" kern="1200" dirty="0">
                          <a:effectLst/>
                          <a:latin typeface="Calibri" panose="020F0502020204030204" pitchFamily="34" charset="0"/>
                          <a:cs typeface="Calibri" panose="020F0502020204030204" pitchFamily="34" charset="0"/>
                        </a:rPr>
                        <a:t>Drug</a:t>
                      </a:r>
                      <a:endParaRPr lang="en-US" sz="1500" b="1" dirty="0">
                        <a:effectLst/>
                        <a:latin typeface="Calibri" panose="020F0502020204030204" pitchFamily="34" charset="0"/>
                        <a:cs typeface="Calibri" panose="020F0502020204030204" pitchFamily="34" charset="0"/>
                      </a:endParaRPr>
                    </a:p>
                  </a:txBody>
                  <a:tcPr marL="60960" marR="60960" marT="60960" marB="60960" anchor="ctr">
                    <a:solidFill>
                      <a:srgbClr val="D5DFEF"/>
                    </a:solidFill>
                  </a:tcPr>
                </a:tc>
                <a:tc>
                  <a:txBody>
                    <a:bodyPr/>
                    <a:lstStyle/>
                    <a:p>
                      <a:pPr marL="0" marR="0" indent="0" algn="ctr" rtl="0" eaLnBrk="1" fontAlgn="auto" latinLnBrk="0" hangingPunct="1">
                        <a:spcBef>
                          <a:spcPts val="0"/>
                        </a:spcBef>
                        <a:spcAft>
                          <a:spcPts val="0"/>
                        </a:spcAft>
                      </a:pPr>
                      <a:r>
                        <a:rPr lang="en-US" sz="1500" kern="1200">
                          <a:effectLst/>
                          <a:latin typeface="Calibri" panose="020F0502020204030204" pitchFamily="34" charset="0"/>
                          <a:cs typeface="Calibri" panose="020F0502020204030204" pitchFamily="34" charset="0"/>
                        </a:rPr>
                        <a:t>DV monotherapy</a:t>
                      </a:r>
                      <a:endParaRPr lang="en-US" sz="1500">
                        <a:effectLst/>
                        <a:latin typeface="Calibri" panose="020F0502020204030204" pitchFamily="34" charset="0"/>
                        <a:cs typeface="Calibri" panose="020F0502020204030204" pitchFamily="34" charset="0"/>
                      </a:endParaRPr>
                    </a:p>
                  </a:txBody>
                  <a:tcPr marL="0" marR="0" marT="0" marB="0" anchor="ctr">
                    <a:solidFill>
                      <a:srgbClr val="D5DFEF"/>
                    </a:solidFill>
                  </a:tcPr>
                </a:tc>
                <a:tc>
                  <a:txBody>
                    <a:bodyPr/>
                    <a:lstStyle/>
                    <a:p>
                      <a:pPr marL="0" algn="ctr" rtl="0" eaLnBrk="1" latinLnBrk="0" hangingPunct="1">
                        <a:spcBef>
                          <a:spcPts val="0"/>
                        </a:spcBef>
                        <a:spcAft>
                          <a:spcPts val="0"/>
                        </a:spcAft>
                      </a:pPr>
                      <a:r>
                        <a:rPr lang="en-US" sz="1500" kern="1200">
                          <a:effectLst/>
                          <a:latin typeface="Calibri" panose="020F0502020204030204" pitchFamily="34" charset="0"/>
                          <a:cs typeface="Calibri" panose="020F0502020204030204" pitchFamily="34" charset="0"/>
                        </a:rPr>
                        <a:t>DV + </a:t>
                      </a:r>
                      <a:r>
                        <a:rPr lang="en-US" sz="1500" kern="1200" err="1">
                          <a:effectLst/>
                          <a:latin typeface="Calibri" panose="020F0502020204030204" pitchFamily="34" charset="0"/>
                          <a:cs typeface="Calibri" panose="020F0502020204030204" pitchFamily="34" charset="0"/>
                        </a:rPr>
                        <a:t>toripalimab</a:t>
                      </a:r>
                      <a:r>
                        <a:rPr lang="en-US" sz="1500" kern="1200">
                          <a:effectLst/>
                          <a:latin typeface="Calibri" panose="020F0502020204030204" pitchFamily="34" charset="0"/>
                          <a:cs typeface="Calibri" panose="020F0502020204030204" pitchFamily="34" charset="0"/>
                        </a:rPr>
                        <a:t> (anti-PD-1)</a:t>
                      </a:r>
                      <a:endParaRPr lang="en-US" sz="1500">
                        <a:effectLst/>
                        <a:latin typeface="Calibri" panose="020F0502020204030204" pitchFamily="34" charset="0"/>
                        <a:cs typeface="Calibri" panose="020F0502020204030204" pitchFamily="34" charset="0"/>
                      </a:endParaRPr>
                    </a:p>
                  </a:txBody>
                  <a:tcPr marL="0" marR="0" marT="0" marB="0" anchor="ctr">
                    <a:solidFill>
                      <a:srgbClr val="D5DFEF"/>
                    </a:solidFill>
                  </a:tcPr>
                </a:tc>
                <a:extLst>
                  <a:ext uri="{0D108BD9-81ED-4DB2-BD59-A6C34878D82A}">
                    <a16:rowId xmlns:a16="http://schemas.microsoft.com/office/drawing/2014/main" val="3004510007"/>
                  </a:ext>
                </a:extLst>
              </a:tr>
              <a:tr h="415529">
                <a:tc>
                  <a:txBody>
                    <a:bodyPr/>
                    <a:lstStyle/>
                    <a:p>
                      <a:pPr marL="0" lvl="0" indent="0" algn="ctr" rtl="0" eaLnBrk="1" latinLnBrk="0" hangingPunct="1">
                        <a:spcBef>
                          <a:spcPts val="0"/>
                        </a:spcBef>
                        <a:spcAft>
                          <a:spcPts val="0"/>
                        </a:spcAft>
                      </a:pPr>
                      <a:r>
                        <a:rPr lang="en-US" sz="1500" b="1" kern="1200">
                          <a:effectLst/>
                          <a:latin typeface="Calibri" panose="020F0502020204030204" pitchFamily="34" charset="0"/>
                          <a:cs typeface="Calibri" panose="020F0502020204030204" pitchFamily="34" charset="0"/>
                        </a:rPr>
                        <a:t>n</a:t>
                      </a:r>
                      <a:endParaRPr lang="en-US" sz="1500" b="1">
                        <a:effectLst/>
                        <a:latin typeface="Calibri" panose="020F0502020204030204" pitchFamily="34" charset="0"/>
                        <a:cs typeface="Calibri" panose="020F0502020204030204" pitchFamily="34" charset="0"/>
                      </a:endParaRPr>
                    </a:p>
                  </a:txBody>
                  <a:tcPr marL="60960" marR="60960" marT="60960" marB="60960" anchor="ctr">
                    <a:solidFill>
                      <a:srgbClr val="EAEFF7"/>
                    </a:solidFill>
                  </a:tcPr>
                </a:tc>
                <a:tc>
                  <a:txBody>
                    <a:bodyPr/>
                    <a:lstStyle/>
                    <a:p>
                      <a:pPr marL="0" algn="ctr" rtl="0" eaLnBrk="1"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19</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EAEFF7"/>
                    </a:solidFill>
                  </a:tcPr>
                </a:tc>
                <a:tc>
                  <a:txBody>
                    <a:bodyPr/>
                    <a:lstStyle/>
                    <a:p>
                      <a:pPr marL="0" algn="ctr" rtl="0" eaLnBrk="1" latinLnBrk="0" hangingPunct="1">
                        <a:spcBef>
                          <a:spcPts val="0"/>
                        </a:spcBef>
                        <a:spcAft>
                          <a:spcPts val="0"/>
                        </a:spcAft>
                      </a:pPr>
                      <a:r>
                        <a:rPr lang="en-US" sz="1500" kern="1200">
                          <a:effectLst/>
                          <a:latin typeface="Calibri" panose="020F0502020204030204" pitchFamily="34" charset="0"/>
                          <a:cs typeface="Calibri" panose="020F0502020204030204" pitchFamily="34" charset="0"/>
                        </a:rPr>
                        <a:t>41</a:t>
                      </a:r>
                      <a:endParaRPr lang="en-US" sz="1500">
                        <a:effectLst/>
                        <a:latin typeface="Calibri" panose="020F0502020204030204" pitchFamily="34" charset="0"/>
                        <a:cs typeface="Calibri" panose="020F0502020204030204" pitchFamily="34" charset="0"/>
                      </a:endParaRPr>
                    </a:p>
                  </a:txBody>
                  <a:tcPr marL="0" marR="0" marT="0" marB="0" anchor="ctr">
                    <a:solidFill>
                      <a:srgbClr val="EAEFF7"/>
                    </a:solidFill>
                  </a:tcPr>
                </a:tc>
                <a:extLst>
                  <a:ext uri="{0D108BD9-81ED-4DB2-BD59-A6C34878D82A}">
                    <a16:rowId xmlns:a16="http://schemas.microsoft.com/office/drawing/2014/main" val="2462302501"/>
                  </a:ext>
                </a:extLst>
              </a:tr>
              <a:tr h="364215">
                <a:tc>
                  <a:txBody>
                    <a:bodyPr/>
                    <a:lstStyle/>
                    <a:p>
                      <a:pPr marL="0" lvl="0" indent="0" algn="ctr" rtl="0" eaLnBrk="1" latinLnBrk="0" hangingPunct="1">
                        <a:spcBef>
                          <a:spcPts val="0"/>
                        </a:spcBef>
                        <a:spcAft>
                          <a:spcPts val="0"/>
                        </a:spcAft>
                      </a:pPr>
                      <a:r>
                        <a:rPr lang="en-US" sz="1500" b="1" kern="1200">
                          <a:effectLst/>
                          <a:latin typeface="Calibri" panose="020F0502020204030204" pitchFamily="34" charset="0"/>
                          <a:cs typeface="Calibri" panose="020F0502020204030204" pitchFamily="34" charset="0"/>
                        </a:rPr>
                        <a:t>HER2 status</a:t>
                      </a:r>
                      <a:endParaRPr lang="en-US" sz="1500" b="1">
                        <a:effectLst/>
                        <a:latin typeface="Calibri" panose="020F0502020204030204" pitchFamily="34" charset="0"/>
                        <a:cs typeface="Calibri" panose="020F0502020204030204" pitchFamily="34" charset="0"/>
                      </a:endParaRPr>
                    </a:p>
                  </a:txBody>
                  <a:tcPr marL="60960" marR="60960" marT="60960" marB="60960" anchor="ctr">
                    <a:solidFill>
                      <a:srgbClr val="D5DFEF"/>
                    </a:solidFill>
                  </a:tcPr>
                </a:tc>
                <a:tc>
                  <a:txBody>
                    <a:bodyPr/>
                    <a:lstStyle/>
                    <a:p>
                      <a:pPr marL="0" marR="0" indent="0" algn="ctr" rtl="0" eaLnBrk="1" fontAlgn="auto"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IHC 0 and 1+</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D5DFEF"/>
                    </a:solidFill>
                  </a:tcPr>
                </a:tc>
                <a:tc>
                  <a:txBody>
                    <a:bodyPr/>
                    <a:lstStyle/>
                    <a:p>
                      <a:pPr marL="0" marR="0" indent="0" algn="ctr" rtl="0" eaLnBrk="1" fontAlgn="auto"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All-comers</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D5DFEF"/>
                    </a:solidFill>
                  </a:tcPr>
                </a:tc>
                <a:extLst>
                  <a:ext uri="{0D108BD9-81ED-4DB2-BD59-A6C34878D82A}">
                    <a16:rowId xmlns:a16="http://schemas.microsoft.com/office/drawing/2014/main" val="1593639074"/>
                  </a:ext>
                </a:extLst>
              </a:tr>
              <a:tr h="344304">
                <a:tc>
                  <a:txBody>
                    <a:bodyPr/>
                    <a:lstStyle/>
                    <a:p>
                      <a:pPr marL="0" lvl="0" indent="0" algn="ctr" rtl="0" eaLnBrk="1" latinLnBrk="0" hangingPunct="1">
                        <a:spcBef>
                          <a:spcPts val="0"/>
                        </a:spcBef>
                        <a:spcAft>
                          <a:spcPts val="0"/>
                        </a:spcAft>
                      </a:pPr>
                      <a:r>
                        <a:rPr lang="en-US" sz="1500" b="1" kern="1200">
                          <a:effectLst/>
                          <a:latin typeface="Calibri" panose="020F0502020204030204" pitchFamily="34" charset="0"/>
                          <a:cs typeface="Calibri" panose="020F0502020204030204" pitchFamily="34" charset="0"/>
                        </a:rPr>
                        <a:t>Dose</a:t>
                      </a:r>
                      <a:endParaRPr lang="en-US" sz="1500" b="1">
                        <a:effectLst/>
                        <a:latin typeface="Calibri" panose="020F0502020204030204" pitchFamily="34" charset="0"/>
                        <a:cs typeface="Calibri" panose="020F0502020204030204" pitchFamily="34" charset="0"/>
                      </a:endParaRPr>
                    </a:p>
                  </a:txBody>
                  <a:tcPr marL="60960" marR="60960" marT="60960" marB="60960" anchor="ctr">
                    <a:solidFill>
                      <a:srgbClr val="EAEFF7"/>
                    </a:solidFill>
                  </a:tcPr>
                </a:tc>
                <a:tc>
                  <a:txBody>
                    <a:bodyPr/>
                    <a:lstStyle/>
                    <a:p>
                      <a:pPr marL="0" marR="0" indent="0" algn="ctr" rtl="0" eaLnBrk="1" fontAlgn="auto"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2.0 mg/kg Q2W</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EAEFF7"/>
                    </a:solidFill>
                  </a:tcPr>
                </a:tc>
                <a:tc>
                  <a:txBody>
                    <a:bodyPr/>
                    <a:lstStyle/>
                    <a:p>
                      <a:pPr marL="0" marR="0" indent="0" algn="ctr" rtl="0" eaLnBrk="1" fontAlgn="auto"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2.0 mg/kg Q2W</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EAEFF7"/>
                    </a:solidFill>
                  </a:tcPr>
                </a:tc>
                <a:extLst>
                  <a:ext uri="{0D108BD9-81ED-4DB2-BD59-A6C34878D82A}">
                    <a16:rowId xmlns:a16="http://schemas.microsoft.com/office/drawing/2014/main" val="2250430083"/>
                  </a:ext>
                </a:extLst>
              </a:tr>
              <a:tr h="885163">
                <a:tc>
                  <a:txBody>
                    <a:bodyPr/>
                    <a:lstStyle/>
                    <a:p>
                      <a:pPr marL="0" lvl="0" indent="0" algn="ctr" rtl="0" eaLnBrk="1" latinLnBrk="0" hangingPunct="1">
                        <a:spcBef>
                          <a:spcPts val="0"/>
                        </a:spcBef>
                        <a:spcAft>
                          <a:spcPts val="0"/>
                        </a:spcAft>
                      </a:pPr>
                      <a:r>
                        <a:rPr lang="en-US" sz="1500" b="1" kern="1200">
                          <a:effectLst/>
                          <a:latin typeface="Calibri" panose="020F0502020204030204" pitchFamily="34" charset="0"/>
                          <a:cs typeface="Calibri" panose="020F0502020204030204" pitchFamily="34" charset="0"/>
                        </a:rPr>
                        <a:t>Prior therapy</a:t>
                      </a:r>
                      <a:endParaRPr lang="en-US" sz="1500" b="1">
                        <a:effectLst/>
                        <a:latin typeface="Calibri" panose="020F0502020204030204" pitchFamily="34" charset="0"/>
                        <a:cs typeface="Calibri" panose="020F0502020204030204" pitchFamily="34" charset="0"/>
                      </a:endParaRPr>
                    </a:p>
                  </a:txBody>
                  <a:tcPr marL="60960" marR="60960" marT="60960" marB="60960" anchor="ctr">
                    <a:solidFill>
                      <a:srgbClr val="D5DFEF"/>
                    </a:solidFill>
                  </a:tcPr>
                </a:tc>
                <a:tc>
                  <a:txBody>
                    <a:bodyPr/>
                    <a:lstStyle/>
                    <a:p>
                      <a:pPr marL="0" lvl="0" algn="ctr">
                        <a:spcBef>
                          <a:spcPts val="0"/>
                        </a:spcBef>
                        <a:spcAft>
                          <a:spcPts val="0"/>
                        </a:spcAft>
                        <a:buNone/>
                      </a:pPr>
                      <a:r>
                        <a:rPr lang="en-US" sz="1500" b="0" i="0" u="none" strike="noStrike" kern="1200" noProof="0">
                          <a:effectLst/>
                          <a:latin typeface="Calibri" panose="020F0502020204030204" pitchFamily="34" charset="0"/>
                          <a:cs typeface="Calibri" panose="020F0502020204030204" pitchFamily="34" charset="0"/>
                        </a:rPr>
                        <a:t>2L+</a:t>
                      </a:r>
                      <a:endParaRPr lang="en-US" sz="1500">
                        <a:latin typeface="Calibri" panose="020F0502020204030204" pitchFamily="34" charset="0"/>
                        <a:cs typeface="Calibri" panose="020F0502020204030204" pitchFamily="34" charset="0"/>
                      </a:endParaRPr>
                    </a:p>
                    <a:p>
                      <a:pPr marL="0" lvl="0" algn="ctr">
                        <a:spcBef>
                          <a:spcPts val="0"/>
                        </a:spcBef>
                        <a:spcAft>
                          <a:spcPts val="0"/>
                        </a:spcAft>
                        <a:buNone/>
                      </a:pPr>
                      <a:r>
                        <a:rPr lang="en-US" sz="1500" b="0" i="0" u="none" strike="noStrike" kern="1200" noProof="0">
                          <a:effectLst/>
                          <a:latin typeface="Calibri" panose="020F0502020204030204" pitchFamily="34" charset="0"/>
                          <a:cs typeface="Calibri" panose="020F0502020204030204" pitchFamily="34" charset="0"/>
                        </a:rPr>
                        <a:t>Post platinum and/or anti-PD(L)1</a:t>
                      </a:r>
                    </a:p>
                    <a:p>
                      <a:pPr marL="0" marR="0" lvl="0" indent="0" algn="ctr">
                        <a:spcBef>
                          <a:spcPts val="0"/>
                        </a:spcBef>
                        <a:spcAft>
                          <a:spcPts val="0"/>
                        </a:spcAft>
                        <a:buNone/>
                      </a:pPr>
                      <a:r>
                        <a:rPr lang="en-US" sz="1500" b="0" i="0" u="none" strike="noStrike" kern="1200" noProof="0">
                          <a:effectLst/>
                          <a:latin typeface="Calibri" panose="020F0502020204030204" pitchFamily="34" charset="0"/>
                          <a:cs typeface="Calibri" panose="020F0502020204030204" pitchFamily="34" charset="0"/>
                        </a:rPr>
                        <a:t>68% had prior anti-PD(L)1</a:t>
                      </a:r>
                      <a:endParaRPr lang="en-US" sz="1500" kern="1200">
                        <a:effectLst/>
                        <a:latin typeface="Calibri" panose="020F0502020204030204" pitchFamily="34" charset="0"/>
                        <a:cs typeface="Calibri" panose="020F0502020204030204" pitchFamily="34" charset="0"/>
                      </a:endParaRPr>
                    </a:p>
                  </a:txBody>
                  <a:tcPr marL="0" marR="0" marT="0" marB="0" anchor="ctr">
                    <a:solidFill>
                      <a:srgbClr val="D5DFEF"/>
                    </a:solidFill>
                  </a:tcPr>
                </a:tc>
                <a:tc>
                  <a:txBody>
                    <a:bodyPr/>
                    <a:lstStyle/>
                    <a:p>
                      <a:pPr marL="0" marR="0" indent="0" algn="ctr" rtl="0" eaLnBrk="1" fontAlgn="auto" latinLnBrk="0" hangingPunct="1">
                        <a:spcBef>
                          <a:spcPts val="0"/>
                        </a:spcBef>
                        <a:spcAft>
                          <a:spcPts val="0"/>
                        </a:spcAft>
                      </a:pPr>
                      <a:r>
                        <a:rPr lang="en-US" sz="1500" kern="1200" dirty="0">
                          <a:effectLst/>
                          <a:latin typeface="Calibri" panose="020F0502020204030204" pitchFamily="34" charset="0"/>
                          <a:cs typeface="Calibri" panose="020F0502020204030204" pitchFamily="34" charset="0"/>
                        </a:rPr>
                        <a:t>1L</a:t>
                      </a:r>
                      <a:endParaRPr lang="en-US" sz="1500" dirty="0">
                        <a:effectLst/>
                        <a:latin typeface="Calibri" panose="020F0502020204030204" pitchFamily="34" charset="0"/>
                        <a:cs typeface="Calibri" panose="020F0502020204030204" pitchFamily="34" charset="0"/>
                      </a:endParaRPr>
                    </a:p>
                    <a:p>
                      <a:pPr marL="0" marR="0" lvl="0" indent="0" algn="ctr">
                        <a:spcBef>
                          <a:spcPts val="0"/>
                        </a:spcBef>
                        <a:spcAft>
                          <a:spcPts val="0"/>
                        </a:spcAft>
                        <a:buNone/>
                      </a:pPr>
                      <a:r>
                        <a:rPr lang="en-US" sz="1500" kern="1200" dirty="0">
                          <a:effectLst/>
                          <a:latin typeface="Calibri" panose="020F0502020204030204" pitchFamily="34" charset="0"/>
                          <a:cs typeface="Calibri" panose="020F0502020204030204" pitchFamily="34" charset="0"/>
                        </a:rPr>
                        <a:t>Treatment naive or previously treated, cis-ineligible or refused cis</a:t>
                      </a:r>
                      <a:endParaRPr lang="en-US" sz="1500" dirty="0">
                        <a:effectLst/>
                        <a:latin typeface="Calibri" panose="020F0502020204030204" pitchFamily="34" charset="0"/>
                        <a:cs typeface="Calibri" panose="020F0502020204030204" pitchFamily="34" charset="0"/>
                      </a:endParaRPr>
                    </a:p>
                  </a:txBody>
                  <a:tcPr marL="0" marR="0" marT="0" marB="0" anchor="ctr">
                    <a:solidFill>
                      <a:srgbClr val="D5DFEF"/>
                    </a:solidFill>
                  </a:tcPr>
                </a:tc>
                <a:extLst>
                  <a:ext uri="{0D108BD9-81ED-4DB2-BD59-A6C34878D82A}">
                    <a16:rowId xmlns:a16="http://schemas.microsoft.com/office/drawing/2014/main" val="545800980"/>
                  </a:ext>
                </a:extLst>
              </a:tr>
              <a:tr h="860760">
                <a:tc>
                  <a:txBody>
                    <a:bodyPr/>
                    <a:lstStyle/>
                    <a:p>
                      <a:pPr marL="0" lvl="0" indent="0" algn="ctr">
                        <a:spcBef>
                          <a:spcPts val="0"/>
                        </a:spcBef>
                        <a:spcAft>
                          <a:spcPts val="0"/>
                        </a:spcAft>
                        <a:buNone/>
                      </a:pPr>
                      <a:r>
                        <a:rPr lang="en-US" sz="1500" b="1" kern="1200">
                          <a:effectLst/>
                          <a:latin typeface="Calibri" panose="020F0502020204030204" pitchFamily="34" charset="0"/>
                          <a:cs typeface="Calibri" panose="020F0502020204030204" pitchFamily="34" charset="0"/>
                        </a:rPr>
                        <a:t>Efficacy outcomes</a:t>
                      </a:r>
                    </a:p>
                  </a:txBody>
                  <a:tcPr marL="60960" marR="60960" marT="60960" marB="60960" anchor="ctr">
                    <a:solidFill>
                      <a:srgbClr val="EAEFF7"/>
                    </a:solidFill>
                  </a:tcPr>
                </a:tc>
                <a:tc>
                  <a:txBody>
                    <a:bodyPr/>
                    <a:lstStyle/>
                    <a:p>
                      <a:pPr marL="0" lvl="0" algn="ctr">
                        <a:spcBef>
                          <a:spcPts val="0"/>
                        </a:spcBef>
                        <a:spcAft>
                          <a:spcPts val="0"/>
                        </a:spcAft>
                        <a:buNone/>
                      </a:pPr>
                      <a:r>
                        <a:rPr lang="en-US" sz="1500" b="1" i="0" u="none" strike="noStrike" kern="1200" noProof="0" dirty="0">
                          <a:solidFill>
                            <a:srgbClr val="7030A0"/>
                          </a:solidFill>
                          <a:effectLst/>
                          <a:latin typeface="Calibri" panose="020F0502020204030204" pitchFamily="34" charset="0"/>
                          <a:cs typeface="Calibri" panose="020F0502020204030204" pitchFamily="34" charset="0"/>
                        </a:rPr>
                        <a:t>ORR = 26.3%</a:t>
                      </a:r>
                    </a:p>
                    <a:p>
                      <a:pPr marL="0" lvl="0" algn="ctr">
                        <a:spcBef>
                          <a:spcPts val="0"/>
                        </a:spcBef>
                        <a:spcAft>
                          <a:spcPts val="0"/>
                        </a:spcAft>
                        <a:buNone/>
                      </a:pPr>
                      <a:r>
                        <a:rPr lang="en-US" sz="1500" b="0" i="0" u="none" strike="noStrike" kern="1200" noProof="0" dirty="0">
                          <a:effectLst/>
                          <a:latin typeface="Calibri" panose="020F0502020204030204" pitchFamily="34" charset="0"/>
                          <a:cs typeface="Calibri" panose="020F0502020204030204" pitchFamily="34" charset="0"/>
                        </a:rPr>
                        <a:t>DCR = 94.7% (0 CR, 5 PR)</a:t>
                      </a:r>
                    </a:p>
                    <a:p>
                      <a:pPr marL="0" lvl="0" algn="ctr">
                        <a:spcBef>
                          <a:spcPts val="0"/>
                        </a:spcBef>
                        <a:spcAft>
                          <a:spcPts val="0"/>
                        </a:spcAft>
                        <a:buNone/>
                      </a:pPr>
                      <a:r>
                        <a:rPr lang="en-US" sz="1500" b="0" i="0" u="none" strike="noStrike" kern="1200" noProof="0" dirty="0" err="1">
                          <a:effectLst/>
                          <a:latin typeface="Calibri" panose="020F0502020204030204" pitchFamily="34" charset="0"/>
                          <a:cs typeface="Calibri" panose="020F0502020204030204" pitchFamily="34" charset="0"/>
                        </a:rPr>
                        <a:t>mOS</a:t>
                      </a:r>
                      <a:r>
                        <a:rPr lang="en-US" sz="1500" b="0" i="0" u="none" strike="noStrike" kern="1200" noProof="0" dirty="0">
                          <a:effectLst/>
                          <a:latin typeface="Calibri" panose="020F0502020204030204" pitchFamily="34" charset="0"/>
                          <a:cs typeface="Calibri" panose="020F0502020204030204" pitchFamily="34" charset="0"/>
                        </a:rPr>
                        <a:t> = 16.4 </a:t>
                      </a:r>
                      <a:r>
                        <a:rPr lang="en-US" sz="1500" b="0" i="0" u="none" strike="noStrike" kern="1200" noProof="0" dirty="0" err="1">
                          <a:effectLst/>
                          <a:latin typeface="Calibri" panose="020F0502020204030204" pitchFamily="34" charset="0"/>
                          <a:cs typeface="Calibri" panose="020F0502020204030204" pitchFamily="34" charset="0"/>
                        </a:rPr>
                        <a:t>mos</a:t>
                      </a:r>
                      <a:endParaRPr lang="en-US" sz="1500" b="0" i="0" u="none" strike="noStrike" kern="1200" noProof="0" dirty="0">
                        <a:effectLst/>
                        <a:latin typeface="Calibri" panose="020F0502020204030204" pitchFamily="34" charset="0"/>
                        <a:cs typeface="Calibri" panose="020F0502020204030204" pitchFamily="34" charset="0"/>
                      </a:endParaRPr>
                    </a:p>
                    <a:p>
                      <a:pPr marL="0" lvl="0" algn="ctr">
                        <a:spcBef>
                          <a:spcPts val="0"/>
                        </a:spcBef>
                        <a:spcAft>
                          <a:spcPts val="0"/>
                        </a:spcAft>
                        <a:buNone/>
                      </a:pPr>
                      <a:r>
                        <a:rPr lang="en-US" sz="1500" b="0" i="0" u="none" strike="noStrike" kern="1200" noProof="0" dirty="0" err="1">
                          <a:effectLst/>
                          <a:latin typeface="Calibri" panose="020F0502020204030204" pitchFamily="34" charset="0"/>
                          <a:cs typeface="Calibri" panose="020F0502020204030204" pitchFamily="34" charset="0"/>
                        </a:rPr>
                        <a:t>mPFS</a:t>
                      </a:r>
                      <a:r>
                        <a:rPr lang="en-US" sz="1500" b="0" i="0" u="none" strike="noStrike" kern="1200" noProof="0" dirty="0">
                          <a:effectLst/>
                          <a:latin typeface="Calibri" panose="020F0502020204030204" pitchFamily="34" charset="0"/>
                          <a:cs typeface="Calibri" panose="020F0502020204030204" pitchFamily="34" charset="0"/>
                        </a:rPr>
                        <a:t> = 5.5 </a:t>
                      </a:r>
                      <a:r>
                        <a:rPr lang="en-US" sz="1500" b="0" i="0" u="none" strike="noStrike" kern="1200" noProof="0" dirty="0" err="1">
                          <a:effectLst/>
                          <a:latin typeface="Calibri" panose="020F0502020204030204" pitchFamily="34" charset="0"/>
                          <a:cs typeface="Calibri" panose="020F0502020204030204" pitchFamily="34" charset="0"/>
                        </a:rPr>
                        <a:t>mos</a:t>
                      </a:r>
                      <a:endParaRPr lang="en-US" sz="1500" dirty="0">
                        <a:latin typeface="Calibri" panose="020F0502020204030204" pitchFamily="34" charset="0"/>
                        <a:cs typeface="Calibri" panose="020F0502020204030204" pitchFamily="34" charset="0"/>
                      </a:endParaRPr>
                    </a:p>
                  </a:txBody>
                  <a:tcPr marL="0" marR="0" marT="0" marB="0" anchor="ctr">
                    <a:solidFill>
                      <a:srgbClr val="EAEFF7"/>
                    </a:solidFill>
                  </a:tcPr>
                </a:tc>
                <a:tc>
                  <a:txBody>
                    <a:bodyPr/>
                    <a:lstStyle/>
                    <a:p>
                      <a:pPr marL="0" lvl="0" algn="ctr">
                        <a:spcBef>
                          <a:spcPts val="0"/>
                        </a:spcBef>
                        <a:spcAft>
                          <a:spcPts val="0"/>
                        </a:spcAft>
                        <a:buNone/>
                      </a:pPr>
                      <a:r>
                        <a:rPr lang="en-US" sz="1500" b="1" i="0" u="none" strike="noStrike" kern="1200" noProof="0" dirty="0">
                          <a:solidFill>
                            <a:srgbClr val="7030A0"/>
                          </a:solidFill>
                          <a:effectLst/>
                          <a:latin typeface="Calibri" panose="020F0502020204030204" pitchFamily="34" charset="0"/>
                          <a:cs typeface="Calibri" panose="020F0502020204030204" pitchFamily="34" charset="0"/>
                        </a:rPr>
                        <a:t>ORR = 73.2%</a:t>
                      </a:r>
                    </a:p>
                    <a:p>
                      <a:pPr marL="0" lvl="0" algn="ctr">
                        <a:spcBef>
                          <a:spcPts val="0"/>
                        </a:spcBef>
                        <a:spcAft>
                          <a:spcPts val="0"/>
                        </a:spcAft>
                        <a:buNone/>
                      </a:pPr>
                      <a:r>
                        <a:rPr lang="en-US" sz="1500" b="0" i="0" u="none" strike="noStrike" kern="1200" noProof="0">
                          <a:effectLst/>
                          <a:latin typeface="Calibri" panose="020F0502020204030204" pitchFamily="34" charset="0"/>
                          <a:cs typeface="Calibri" panose="020F0502020204030204" pitchFamily="34" charset="0"/>
                        </a:rPr>
                        <a:t>DCR = 90.2% (</a:t>
                      </a:r>
                      <a:r>
                        <a:rPr lang="en-US" sz="1500" b="0" i="0" u="none" strike="noStrike" kern="1200" noProof="0" dirty="0">
                          <a:effectLst/>
                          <a:latin typeface="Calibri" panose="020F0502020204030204" pitchFamily="34" charset="0"/>
                          <a:cs typeface="Calibri" panose="020F0502020204030204" pitchFamily="34" charset="0"/>
                        </a:rPr>
                        <a:t>4 CR, 26 PR)</a:t>
                      </a:r>
                    </a:p>
                    <a:p>
                      <a:pPr marL="0" lvl="0" algn="ctr">
                        <a:spcBef>
                          <a:spcPts val="0"/>
                        </a:spcBef>
                        <a:spcAft>
                          <a:spcPts val="0"/>
                        </a:spcAft>
                        <a:buNone/>
                      </a:pPr>
                      <a:r>
                        <a:rPr lang="en-US" sz="1500" b="0" i="0" u="none" strike="noStrike" kern="1200" noProof="0" dirty="0">
                          <a:effectLst/>
                          <a:latin typeface="Calibri" panose="020F0502020204030204" pitchFamily="34" charset="0"/>
                          <a:cs typeface="Calibri" panose="020F0502020204030204" pitchFamily="34" charset="0"/>
                        </a:rPr>
                        <a:t>2-year OS = 63.2%</a:t>
                      </a:r>
                    </a:p>
                    <a:p>
                      <a:pPr marL="0" lvl="0" algn="ctr">
                        <a:spcBef>
                          <a:spcPts val="0"/>
                        </a:spcBef>
                        <a:spcAft>
                          <a:spcPts val="0"/>
                        </a:spcAft>
                        <a:buNone/>
                      </a:pPr>
                      <a:r>
                        <a:rPr lang="en-US" sz="1500" b="0" i="0" u="none" strike="noStrike" kern="1200" noProof="0" dirty="0" err="1">
                          <a:effectLst/>
                          <a:latin typeface="Calibri" panose="020F0502020204030204" pitchFamily="34" charset="0"/>
                          <a:cs typeface="Calibri" panose="020F0502020204030204" pitchFamily="34" charset="0"/>
                        </a:rPr>
                        <a:t>mPFS</a:t>
                      </a:r>
                      <a:r>
                        <a:rPr lang="en-US" sz="1500" b="0" i="0" u="none" strike="noStrike" kern="1200" noProof="0" dirty="0">
                          <a:effectLst/>
                          <a:latin typeface="Calibri" panose="020F0502020204030204" pitchFamily="34" charset="0"/>
                          <a:cs typeface="Calibri" panose="020F0502020204030204" pitchFamily="34" charset="0"/>
                        </a:rPr>
                        <a:t> = 9.2 </a:t>
                      </a:r>
                      <a:r>
                        <a:rPr lang="en-US" sz="1500" b="0" i="0" u="none" strike="noStrike" kern="1200" noProof="0" dirty="0" err="1">
                          <a:effectLst/>
                          <a:latin typeface="Calibri" panose="020F0502020204030204" pitchFamily="34" charset="0"/>
                          <a:cs typeface="Calibri" panose="020F0502020204030204" pitchFamily="34" charset="0"/>
                        </a:rPr>
                        <a:t>mos</a:t>
                      </a:r>
                      <a:endParaRPr lang="en-US" sz="1500" dirty="0">
                        <a:latin typeface="Calibri" panose="020F0502020204030204" pitchFamily="34" charset="0"/>
                        <a:cs typeface="Calibri" panose="020F0502020204030204" pitchFamily="34" charset="0"/>
                      </a:endParaRPr>
                    </a:p>
                  </a:txBody>
                  <a:tcPr marL="0" marR="0" marT="0" marB="0" anchor="ctr">
                    <a:solidFill>
                      <a:srgbClr val="EAEFF7"/>
                    </a:solidFill>
                  </a:tcPr>
                </a:tc>
                <a:extLst>
                  <a:ext uri="{0D108BD9-81ED-4DB2-BD59-A6C34878D82A}">
                    <a16:rowId xmlns:a16="http://schemas.microsoft.com/office/drawing/2014/main" val="2918349775"/>
                  </a:ext>
                </a:extLst>
              </a:tr>
              <a:tr h="344304">
                <a:tc>
                  <a:txBody>
                    <a:bodyPr/>
                    <a:lstStyle/>
                    <a:p>
                      <a:pPr marL="0" lvl="0" indent="0" algn="ctr" rtl="0" eaLnBrk="1" latinLnBrk="0" hangingPunct="1">
                        <a:spcBef>
                          <a:spcPts val="0"/>
                        </a:spcBef>
                        <a:spcAft>
                          <a:spcPts val="0"/>
                        </a:spcAft>
                      </a:pPr>
                      <a:r>
                        <a:rPr lang="en-US" sz="1500" b="1" kern="1200">
                          <a:effectLst/>
                          <a:latin typeface="Calibri" panose="020F0502020204030204" pitchFamily="34" charset="0"/>
                          <a:cs typeface="Calibri" panose="020F0502020204030204" pitchFamily="34" charset="0"/>
                        </a:rPr>
                        <a:t>Status</a:t>
                      </a:r>
                      <a:endParaRPr lang="en-US" sz="1500" b="1">
                        <a:effectLst/>
                        <a:latin typeface="Calibri" panose="020F0502020204030204" pitchFamily="34" charset="0"/>
                        <a:cs typeface="Calibri" panose="020F0502020204030204" pitchFamily="34" charset="0"/>
                      </a:endParaRPr>
                    </a:p>
                  </a:txBody>
                  <a:tcPr marL="60960" marR="60960" marT="60960" marB="60960" anchor="ctr">
                    <a:solidFill>
                      <a:srgbClr val="D5DFEF"/>
                    </a:solidFill>
                  </a:tcPr>
                </a:tc>
                <a:tc>
                  <a:txBody>
                    <a:bodyPr/>
                    <a:lstStyle/>
                    <a:p>
                      <a:pPr marL="0" marR="0" indent="0" algn="ctr" rtl="0" eaLnBrk="1" fontAlgn="auto" latinLnBrk="0" hangingPunct="1">
                        <a:spcBef>
                          <a:spcPts val="0"/>
                        </a:spcBef>
                        <a:spcAft>
                          <a:spcPts val="0"/>
                        </a:spcAft>
                      </a:pPr>
                      <a:r>
                        <a:rPr lang="en-US" sz="1500" kern="1200">
                          <a:solidFill>
                            <a:schemeClr val="tx1"/>
                          </a:solidFill>
                          <a:effectLst/>
                          <a:latin typeface="Calibri" panose="020F0502020204030204" pitchFamily="34" charset="0"/>
                          <a:cs typeface="Calibri" panose="020F0502020204030204" pitchFamily="34" charset="0"/>
                        </a:rPr>
                        <a:t>Completed</a:t>
                      </a:r>
                      <a:endParaRPr lang="en-US" sz="1500">
                        <a:solidFill>
                          <a:schemeClr val="tx1"/>
                        </a:solidFill>
                        <a:effectLst/>
                        <a:latin typeface="Calibri" panose="020F0502020204030204" pitchFamily="34" charset="0"/>
                        <a:cs typeface="Calibri" panose="020F0502020204030204" pitchFamily="34" charset="0"/>
                      </a:endParaRPr>
                    </a:p>
                  </a:txBody>
                  <a:tcPr marL="0" marR="0" marT="0" marB="0" anchor="ctr">
                    <a:solidFill>
                      <a:srgbClr val="D5DFEF"/>
                    </a:solidFill>
                  </a:tcPr>
                </a:tc>
                <a:tc>
                  <a:txBody>
                    <a:bodyPr/>
                    <a:lstStyle/>
                    <a:p>
                      <a:pPr marL="0" marR="0" indent="0" algn="ctr" rtl="0" eaLnBrk="1" fontAlgn="auto" latinLnBrk="0" hangingPunct="1">
                        <a:spcBef>
                          <a:spcPts val="0"/>
                        </a:spcBef>
                        <a:spcAft>
                          <a:spcPts val="0"/>
                        </a:spcAft>
                      </a:pPr>
                      <a:r>
                        <a:rPr lang="en-US" sz="1500" kern="1200" dirty="0">
                          <a:solidFill>
                            <a:schemeClr val="tx1"/>
                          </a:solidFill>
                          <a:effectLst/>
                          <a:latin typeface="Calibri" panose="020F0502020204030204" pitchFamily="34" charset="0"/>
                          <a:cs typeface="Calibri" panose="020F0502020204030204" pitchFamily="34" charset="0"/>
                        </a:rPr>
                        <a:t>Follow-up ongoing</a:t>
                      </a:r>
                      <a:endParaRPr lang="en-US" sz="1500" dirty="0">
                        <a:solidFill>
                          <a:schemeClr val="tx1"/>
                        </a:solidFill>
                        <a:effectLst/>
                        <a:latin typeface="Calibri" panose="020F0502020204030204" pitchFamily="34" charset="0"/>
                        <a:cs typeface="Calibri" panose="020F0502020204030204" pitchFamily="34" charset="0"/>
                      </a:endParaRPr>
                    </a:p>
                  </a:txBody>
                  <a:tcPr marL="0" marR="0" marT="0" marB="0" anchor="ctr">
                    <a:solidFill>
                      <a:srgbClr val="D5DFEF"/>
                    </a:solidFill>
                  </a:tcPr>
                </a:tc>
                <a:extLst>
                  <a:ext uri="{0D108BD9-81ED-4DB2-BD59-A6C34878D82A}">
                    <a16:rowId xmlns:a16="http://schemas.microsoft.com/office/drawing/2014/main" val="1775633992"/>
                  </a:ext>
                </a:extLst>
              </a:tr>
            </a:tbl>
          </a:graphicData>
        </a:graphic>
      </p:graphicFrame>
      <p:sp>
        <p:nvSpPr>
          <p:cNvPr id="4" name="TextBox 3">
            <a:extLst>
              <a:ext uri="{FF2B5EF4-FFF2-40B4-BE49-F238E27FC236}">
                <a16:creationId xmlns:a16="http://schemas.microsoft.com/office/drawing/2014/main" id="{E5A7E0BB-E03D-5133-B51F-C26A80045301}"/>
              </a:ext>
            </a:extLst>
          </p:cNvPr>
          <p:cNvSpPr txBox="1"/>
          <p:nvPr/>
        </p:nvSpPr>
        <p:spPr>
          <a:xfrm>
            <a:off x="194734" y="6231265"/>
            <a:ext cx="6377067" cy="523220"/>
          </a:xfrm>
          <a:prstGeom prst="rect">
            <a:avLst/>
          </a:prstGeom>
          <a:noFill/>
        </p:spPr>
        <p:txBody>
          <a:bodyPr wrap="none" rtlCol="0">
            <a:spAutoFit/>
          </a:bodyPr>
          <a:lstStyle/>
          <a:p>
            <a:pPr defTabSz="609585"/>
            <a:r>
              <a:rPr lang="en-US" sz="1000" dirty="0">
                <a:latin typeface="Arial" panose="020B0604020202020204" pitchFamily="34" charset="0"/>
              </a:rPr>
              <a:t>Xu H, et al. American Society of Clinical Oncology; June 3-7, 2022; Chicago, IL. Abstract 4519</a:t>
            </a:r>
          </a:p>
          <a:p>
            <a:pPr defTabSz="609585"/>
            <a:r>
              <a:rPr lang="en-US" sz="1000" dirty="0">
                <a:latin typeface="Arial" panose="020B0604020202020204" pitchFamily="34" charset="0"/>
              </a:rPr>
              <a:t>2. Sheng X, et al. American Society of Clinical Oncology; May 31, 2023; Chicago, IL. Abstract 4566</a:t>
            </a:r>
            <a:r>
              <a:rPr lang="en-US" sz="1800" dirty="0">
                <a:solidFill>
                  <a:prstClr val="white"/>
                </a:solidFill>
                <a:latin typeface="Arial" panose="020B0604020202020204" pitchFamily="34" charset="0"/>
              </a:rPr>
              <a:t>4566.</a:t>
            </a:r>
          </a:p>
        </p:txBody>
      </p:sp>
    </p:spTree>
    <p:extLst>
      <p:ext uri="{BB962C8B-B14F-4D97-AF65-F5344CB8AC3E}">
        <p14:creationId xmlns:p14="http://schemas.microsoft.com/office/powerpoint/2010/main" val="370231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4F78-F9B6-E46A-A271-516AD305CB09}"/>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972448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4E3938-781E-8586-ABCE-A7865D77AFCD}"/>
              </a:ext>
            </a:extLst>
          </p:cNvPr>
          <p:cNvSpPr/>
          <p:nvPr/>
        </p:nvSpPr>
        <p:spPr bwMode="auto">
          <a:xfrm>
            <a:off x="638416" y="867042"/>
            <a:ext cx="10906699" cy="50600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itle 2">
            <a:extLst>
              <a:ext uri="{FF2B5EF4-FFF2-40B4-BE49-F238E27FC236}">
                <a16:creationId xmlns:a16="http://schemas.microsoft.com/office/drawing/2014/main" id="{3B5B3A15-FED1-C248-77AE-9505642701AF}"/>
              </a:ext>
            </a:extLst>
          </p:cNvPr>
          <p:cNvSpPr>
            <a:spLocks noGrp="1"/>
          </p:cNvSpPr>
          <p:nvPr>
            <p:ph type="title"/>
          </p:nvPr>
        </p:nvSpPr>
        <p:spPr>
          <a:xfrm>
            <a:off x="912286" y="14706"/>
            <a:ext cx="10358967" cy="1026202"/>
          </a:xfrm>
        </p:spPr>
        <p:txBody>
          <a:bodyPr/>
          <a:lstStyle/>
          <a:p>
            <a:r>
              <a:rPr lang="en-US" dirty="0"/>
              <a:t>KEYNOTE-361 Study Design</a:t>
            </a:r>
          </a:p>
        </p:txBody>
      </p:sp>
      <p:sp>
        <p:nvSpPr>
          <p:cNvPr id="5" name="TextBox 4">
            <a:extLst>
              <a:ext uri="{FF2B5EF4-FFF2-40B4-BE49-F238E27FC236}">
                <a16:creationId xmlns:a16="http://schemas.microsoft.com/office/drawing/2014/main" id="{BE35A493-9ED5-9DE4-99C5-6595C1F07765}"/>
              </a:ext>
            </a:extLst>
          </p:cNvPr>
          <p:cNvSpPr txBox="1"/>
          <p:nvPr/>
        </p:nvSpPr>
        <p:spPr>
          <a:xfrm>
            <a:off x="-1" y="6478291"/>
            <a:ext cx="6369803" cy="323165"/>
          </a:xfrm>
          <a:prstGeom prst="rect">
            <a:avLst/>
          </a:prstGeom>
          <a:noFill/>
        </p:spPr>
        <p:txBody>
          <a:bodyPr wrap="square" rtlCol="0">
            <a:spAutoFit/>
          </a:bodyPr>
          <a:lstStyle/>
          <a:p>
            <a:r>
              <a:rPr lang="en-US" sz="1500" dirty="0" err="1"/>
              <a:t>Ozyilkan</a:t>
            </a:r>
            <a:r>
              <a:rPr lang="en-US" sz="1500" dirty="0"/>
              <a:t> O et al. ASCO 2023;Abstract 4513.</a:t>
            </a:r>
          </a:p>
        </p:txBody>
      </p:sp>
      <p:pic>
        <p:nvPicPr>
          <p:cNvPr id="13314" name="Picture 2">
            <a:extLst>
              <a:ext uri="{FF2B5EF4-FFF2-40B4-BE49-F238E27FC236}">
                <a16:creationId xmlns:a16="http://schemas.microsoft.com/office/drawing/2014/main" id="{1D7A2D3C-DD5E-025E-2DCA-3F0C16EC4B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 t="18531" r="32119" b="41017"/>
          <a:stretch/>
        </p:blipFill>
        <p:spPr bwMode="auto">
          <a:xfrm>
            <a:off x="762061" y="1040908"/>
            <a:ext cx="10659413" cy="36343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E67E751-95E7-530E-40F3-CD3BC1DE56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00" t="18531" r="3009" b="48201"/>
          <a:stretch/>
        </p:blipFill>
        <p:spPr bwMode="auto">
          <a:xfrm>
            <a:off x="4627174" y="3939373"/>
            <a:ext cx="2929181" cy="189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7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B3A15-FED1-C248-77AE-9505642701AF}"/>
              </a:ext>
            </a:extLst>
          </p:cNvPr>
          <p:cNvSpPr>
            <a:spLocks noGrp="1"/>
          </p:cNvSpPr>
          <p:nvPr>
            <p:ph type="title"/>
          </p:nvPr>
        </p:nvSpPr>
        <p:spPr>
          <a:xfrm>
            <a:off x="912286" y="0"/>
            <a:ext cx="10358967" cy="922850"/>
          </a:xfrm>
        </p:spPr>
        <p:txBody>
          <a:bodyPr/>
          <a:lstStyle/>
          <a:p>
            <a:r>
              <a:rPr lang="en-US" dirty="0"/>
              <a:t>KEYNOTE-361: Efficacy</a:t>
            </a:r>
          </a:p>
        </p:txBody>
      </p:sp>
      <p:sp>
        <p:nvSpPr>
          <p:cNvPr id="5" name="TextBox 4">
            <a:extLst>
              <a:ext uri="{FF2B5EF4-FFF2-40B4-BE49-F238E27FC236}">
                <a16:creationId xmlns:a16="http://schemas.microsoft.com/office/drawing/2014/main" id="{BE35A493-9ED5-9DE4-99C5-6595C1F07765}"/>
              </a:ext>
            </a:extLst>
          </p:cNvPr>
          <p:cNvSpPr txBox="1"/>
          <p:nvPr/>
        </p:nvSpPr>
        <p:spPr>
          <a:xfrm>
            <a:off x="-1" y="6478291"/>
            <a:ext cx="6369803" cy="323165"/>
          </a:xfrm>
          <a:prstGeom prst="rect">
            <a:avLst/>
          </a:prstGeom>
          <a:noFill/>
        </p:spPr>
        <p:txBody>
          <a:bodyPr wrap="square" rtlCol="0">
            <a:spAutoFit/>
          </a:bodyPr>
          <a:lstStyle/>
          <a:p>
            <a:r>
              <a:rPr lang="en-US" sz="1500" dirty="0" err="1"/>
              <a:t>Ozyilkan</a:t>
            </a:r>
            <a:r>
              <a:rPr lang="en-US" sz="1500" dirty="0"/>
              <a:t> O et al. ASCO 2023;Abstract 4513.</a:t>
            </a:r>
          </a:p>
        </p:txBody>
      </p:sp>
      <p:pic>
        <p:nvPicPr>
          <p:cNvPr id="14338" name="Picture 2">
            <a:extLst>
              <a:ext uri="{FF2B5EF4-FFF2-40B4-BE49-F238E27FC236}">
                <a16:creationId xmlns:a16="http://schemas.microsoft.com/office/drawing/2014/main" id="{A028DAAE-6750-E494-7ED0-C3D40E8754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983" r="4407" b="15167"/>
          <a:stretch/>
        </p:blipFill>
        <p:spPr bwMode="auto">
          <a:xfrm>
            <a:off x="60456" y="922850"/>
            <a:ext cx="6309346" cy="25870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423E4A9-2D34-43BF-CCEC-F9C5FA40E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t="19977" r="2881" b="14505"/>
          <a:stretch/>
        </p:blipFill>
        <p:spPr bwMode="auto">
          <a:xfrm>
            <a:off x="5619254" y="3452029"/>
            <a:ext cx="6512289" cy="2644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701925-F565-95A6-6F55-70D9A2948BD1}"/>
              </a:ext>
            </a:extLst>
          </p:cNvPr>
          <p:cNvSpPr txBox="1"/>
          <p:nvPr/>
        </p:nvSpPr>
        <p:spPr>
          <a:xfrm>
            <a:off x="603694" y="3869675"/>
            <a:ext cx="4373980"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PFS </a:t>
            </a:r>
          </a:p>
          <a:p>
            <a:pPr marL="285750" indent="-285750">
              <a:buFont typeface="Arial" panose="020B0604020202020204" pitchFamily="34" charset="0"/>
              <a:buChar char="•"/>
            </a:pPr>
            <a:r>
              <a:rPr lang="en-US" sz="2400" b="1" dirty="0"/>
              <a:t>HR(95% CI): 0.32 (0.16-0.70)</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OS</a:t>
            </a:r>
          </a:p>
          <a:p>
            <a:pPr marL="285750" indent="-285750">
              <a:buFont typeface="Arial" panose="020B0604020202020204" pitchFamily="34" charset="0"/>
              <a:buChar char="•"/>
            </a:pPr>
            <a:r>
              <a:rPr lang="en-US" sz="2400" b="1" dirty="0"/>
              <a:t>HR(95% CI): 0.20 (0.06-0.70) </a:t>
            </a:r>
          </a:p>
        </p:txBody>
      </p:sp>
    </p:spTree>
    <p:extLst>
      <p:ext uri="{BB962C8B-B14F-4D97-AF65-F5344CB8AC3E}">
        <p14:creationId xmlns:p14="http://schemas.microsoft.com/office/powerpoint/2010/main" val="3981172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B3A15-FED1-C248-77AE-9505642701AF}"/>
              </a:ext>
            </a:extLst>
          </p:cNvPr>
          <p:cNvSpPr>
            <a:spLocks noGrp="1"/>
          </p:cNvSpPr>
          <p:nvPr>
            <p:ph type="title"/>
          </p:nvPr>
        </p:nvSpPr>
        <p:spPr/>
        <p:txBody>
          <a:bodyPr/>
          <a:lstStyle/>
          <a:p>
            <a:r>
              <a:rPr lang="en-US" dirty="0"/>
              <a:t>Phase II DESTINY-PanTumor02: Objective Response Rate (ORR)</a:t>
            </a:r>
          </a:p>
        </p:txBody>
      </p:sp>
      <p:sp>
        <p:nvSpPr>
          <p:cNvPr id="5" name="TextBox 4">
            <a:extLst>
              <a:ext uri="{FF2B5EF4-FFF2-40B4-BE49-F238E27FC236}">
                <a16:creationId xmlns:a16="http://schemas.microsoft.com/office/drawing/2014/main" id="{BE35A493-9ED5-9DE4-99C5-6595C1F07765}"/>
              </a:ext>
            </a:extLst>
          </p:cNvPr>
          <p:cNvSpPr txBox="1"/>
          <p:nvPr/>
        </p:nvSpPr>
        <p:spPr>
          <a:xfrm>
            <a:off x="-1" y="6478291"/>
            <a:ext cx="6369803" cy="323165"/>
          </a:xfrm>
          <a:prstGeom prst="rect">
            <a:avLst/>
          </a:prstGeom>
          <a:noFill/>
        </p:spPr>
        <p:txBody>
          <a:bodyPr wrap="square" rtlCol="0">
            <a:spAutoFit/>
          </a:bodyPr>
          <a:lstStyle/>
          <a:p>
            <a:r>
              <a:rPr lang="en-US" sz="1500" dirty="0" err="1"/>
              <a:t>Meric</a:t>
            </a:r>
            <a:r>
              <a:rPr lang="en-US" sz="1500" dirty="0"/>
              <a:t>-Bernstam F et al. </a:t>
            </a:r>
            <a:r>
              <a:rPr lang="en-US" sz="1500" i="1" dirty="0"/>
              <a:t>J Clin Oncol </a:t>
            </a:r>
            <a:r>
              <a:rPr lang="en-US" sz="1500" dirty="0"/>
              <a:t>2024;42(1):47-58.</a:t>
            </a:r>
          </a:p>
        </p:txBody>
      </p:sp>
      <p:pic>
        <p:nvPicPr>
          <p:cNvPr id="4" name="Picture 3">
            <a:extLst>
              <a:ext uri="{FF2B5EF4-FFF2-40B4-BE49-F238E27FC236}">
                <a16:creationId xmlns:a16="http://schemas.microsoft.com/office/drawing/2014/main" id="{FA2FAD4F-1742-FDBD-B4C2-B72C00E4684F}"/>
              </a:ext>
            </a:extLst>
          </p:cNvPr>
          <p:cNvPicPr>
            <a:picLocks noChangeAspect="1"/>
          </p:cNvPicPr>
          <p:nvPr/>
        </p:nvPicPr>
        <p:blipFill rotWithShape="1">
          <a:blip r:embed="rId2"/>
          <a:srcRect t="8782" r="1793" b="5807"/>
          <a:stretch/>
        </p:blipFill>
        <p:spPr>
          <a:xfrm>
            <a:off x="540459" y="1544320"/>
            <a:ext cx="11102619" cy="4251212"/>
          </a:xfrm>
          <a:prstGeom prst="rect">
            <a:avLst/>
          </a:prstGeom>
        </p:spPr>
      </p:pic>
    </p:spTree>
    <p:extLst>
      <p:ext uri="{BB962C8B-B14F-4D97-AF65-F5344CB8AC3E}">
        <p14:creationId xmlns:p14="http://schemas.microsoft.com/office/powerpoint/2010/main" val="180224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F946-D05E-46D7-B129-DEE7696FC20A}"/>
              </a:ext>
            </a:extLst>
          </p:cNvPr>
          <p:cNvSpPr>
            <a:spLocks noGrp="1"/>
          </p:cNvSpPr>
          <p:nvPr>
            <p:ph type="title"/>
          </p:nvPr>
        </p:nvSpPr>
        <p:spPr>
          <a:xfrm>
            <a:off x="384048" y="219456"/>
            <a:ext cx="10515600" cy="457200"/>
          </a:xfrm>
        </p:spPr>
        <p:txBody>
          <a:bodyPr anchor="ctr">
            <a:normAutofit fontScale="90000"/>
          </a:bodyPr>
          <a:lstStyle/>
          <a:p>
            <a:r>
              <a:rPr lang="en-US" dirty="0"/>
              <a:t>Subgroup analysis of OS in the overall population</a:t>
            </a:r>
          </a:p>
        </p:txBody>
      </p:sp>
      <p:sp>
        <p:nvSpPr>
          <p:cNvPr id="8" name="TextBox 7">
            <a:extLst>
              <a:ext uri="{FF2B5EF4-FFF2-40B4-BE49-F238E27FC236}">
                <a16:creationId xmlns:a16="http://schemas.microsoft.com/office/drawing/2014/main" id="{58149732-6FB5-4B7E-B001-F10ECAA4EE6D}"/>
              </a:ext>
            </a:extLst>
          </p:cNvPr>
          <p:cNvSpPr txBox="1"/>
          <p:nvPr/>
        </p:nvSpPr>
        <p:spPr>
          <a:xfrm>
            <a:off x="5840330" y="6437717"/>
            <a:ext cx="2617871" cy="276999"/>
          </a:xfrm>
          <a:prstGeom prst="rect">
            <a:avLst/>
          </a:prstGeom>
          <a:noFill/>
        </p:spPr>
        <p:txBody>
          <a:bodyPr wrap="square" rtlCol="0">
            <a:spAutoFit/>
          </a:bodyPr>
          <a:lstStyle/>
          <a:p>
            <a:r>
              <a:rPr lang="en-US" sz="1200" dirty="0">
                <a:solidFill>
                  <a:srgbClr val="57A9DD"/>
                </a:solidFill>
                <a:latin typeface="Calibri"/>
                <a:cs typeface="Calibri"/>
              </a:rPr>
              <a:t>Thomas Powles, MD</a:t>
            </a:r>
          </a:p>
        </p:txBody>
      </p:sp>
      <p:sp>
        <p:nvSpPr>
          <p:cNvPr id="17" name="Content Placeholder 2">
            <a:extLst>
              <a:ext uri="{FF2B5EF4-FFF2-40B4-BE49-F238E27FC236}">
                <a16:creationId xmlns:a16="http://schemas.microsoft.com/office/drawing/2014/main" id="{154C089E-8ADE-4D79-A304-13E3D5D9821A}"/>
              </a:ext>
            </a:extLst>
          </p:cNvPr>
          <p:cNvSpPr txBox="1">
            <a:spLocks/>
          </p:cNvSpPr>
          <p:nvPr/>
        </p:nvSpPr>
        <p:spPr>
          <a:xfrm>
            <a:off x="512065" y="5820897"/>
            <a:ext cx="2797193" cy="42810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en-GB" sz="1000" dirty="0">
                <a:solidFill>
                  <a:schemeClr val="bg2">
                    <a:lumMod val="10000"/>
                  </a:schemeClr>
                </a:solidFill>
                <a:latin typeface="Calibri" panose="020F0502020204030204" pitchFamily="34" charset="0"/>
                <a:cs typeface="Calibri" panose="020F0502020204030204" pitchFamily="34" charset="0"/>
              </a:rPr>
              <a:t>Error bars show 95% CI</a:t>
            </a:r>
          </a:p>
          <a:p>
            <a:pPr marL="0" indent="0">
              <a:spcBef>
                <a:spcPts val="200"/>
              </a:spcBef>
              <a:buNone/>
            </a:pPr>
            <a:r>
              <a:rPr lang="en-GB" sz="1000" dirty="0">
                <a:solidFill>
                  <a:schemeClr val="bg2">
                    <a:lumMod val="10000"/>
                  </a:schemeClr>
                </a:solidFill>
                <a:latin typeface="Calibri" panose="020F0502020204030204" pitchFamily="34" charset="0"/>
                <a:cs typeface="Calibri" panose="020F0502020204030204" pitchFamily="34" charset="0"/>
              </a:rPr>
              <a:t>*Stratified (all other analyses are unstratified)</a:t>
            </a:r>
          </a:p>
        </p:txBody>
      </p:sp>
      <p:sp>
        <p:nvSpPr>
          <p:cNvPr id="15" name="object 4">
            <a:extLst>
              <a:ext uri="{FF2B5EF4-FFF2-40B4-BE49-F238E27FC236}">
                <a16:creationId xmlns:a16="http://schemas.microsoft.com/office/drawing/2014/main" id="{C5BFAD3C-C05F-4A8F-9E26-C7DC6C7681AE}"/>
              </a:ext>
            </a:extLst>
          </p:cNvPr>
          <p:cNvSpPr txBox="1"/>
          <p:nvPr/>
        </p:nvSpPr>
        <p:spPr>
          <a:xfrm>
            <a:off x="9430528" y="908405"/>
            <a:ext cx="1567941" cy="257369"/>
          </a:xfrm>
          <a:prstGeom prst="rect">
            <a:avLst/>
          </a:prstGeom>
        </p:spPr>
        <p:txBody>
          <a:bodyPr vert="horz" wrap="square" lIns="36000" tIns="36000" rIns="36000" bIns="36000" rtlCol="0">
            <a:spAutoFit/>
          </a:bodyPr>
          <a:lstStyle/>
          <a:p>
            <a:pPr marL="12700">
              <a:spcBef>
                <a:spcPts val="120"/>
              </a:spcBef>
            </a:pPr>
            <a:r>
              <a:rPr sz="1200" b="1" spc="-5" dirty="0">
                <a:solidFill>
                  <a:srgbClr val="000000"/>
                </a:solidFill>
                <a:latin typeface="Calibri" panose="020F0502020204030204" pitchFamily="34" charset="0"/>
                <a:cs typeface="Calibri" panose="020F0502020204030204" pitchFamily="34" charset="0"/>
              </a:rPr>
              <a:t>Hazard </a:t>
            </a:r>
            <a:r>
              <a:rPr lang="en-GB" sz="1200" b="1" spc="-5" dirty="0">
                <a:solidFill>
                  <a:srgbClr val="000000"/>
                </a:solidFill>
                <a:latin typeface="Calibri" panose="020F0502020204030204" pitchFamily="34" charset="0"/>
                <a:cs typeface="Calibri" panose="020F0502020204030204" pitchFamily="34" charset="0"/>
              </a:rPr>
              <a:t>ratio</a:t>
            </a:r>
            <a:r>
              <a:rPr sz="1200" spc="-5" dirty="0">
                <a:solidFill>
                  <a:srgbClr val="000000"/>
                </a:solidFill>
                <a:latin typeface="Calibri" panose="020F0502020204030204" pitchFamily="34" charset="0"/>
                <a:cs typeface="Calibri" panose="020F0502020204030204" pitchFamily="34" charset="0"/>
              </a:rPr>
              <a:t> (95%</a:t>
            </a:r>
            <a:r>
              <a:rPr sz="1200" spc="-125" dirty="0">
                <a:solidFill>
                  <a:srgbClr val="000000"/>
                </a:solidFill>
                <a:latin typeface="Calibri" panose="020F0502020204030204" pitchFamily="34" charset="0"/>
                <a:cs typeface="Calibri" panose="020F0502020204030204" pitchFamily="34" charset="0"/>
              </a:rPr>
              <a:t> </a:t>
            </a:r>
            <a:r>
              <a:rPr sz="1200" dirty="0">
                <a:solidFill>
                  <a:srgbClr val="000000"/>
                </a:solidFill>
                <a:latin typeface="Calibri" panose="020F0502020204030204" pitchFamily="34" charset="0"/>
                <a:cs typeface="Calibri" panose="020F0502020204030204" pitchFamily="34" charset="0"/>
              </a:rPr>
              <a:t>CI)</a:t>
            </a:r>
          </a:p>
        </p:txBody>
      </p:sp>
      <p:sp>
        <p:nvSpPr>
          <p:cNvPr id="16" name="object 30">
            <a:extLst>
              <a:ext uri="{FF2B5EF4-FFF2-40B4-BE49-F238E27FC236}">
                <a16:creationId xmlns:a16="http://schemas.microsoft.com/office/drawing/2014/main" id="{9168967D-CF10-417D-A25C-FF23910EEF5F}"/>
              </a:ext>
            </a:extLst>
          </p:cNvPr>
          <p:cNvSpPr txBox="1"/>
          <p:nvPr/>
        </p:nvSpPr>
        <p:spPr>
          <a:xfrm>
            <a:off x="4863220" y="900710"/>
            <a:ext cx="1178229" cy="257369"/>
          </a:xfrm>
          <a:prstGeom prst="rect">
            <a:avLst/>
          </a:prstGeom>
        </p:spPr>
        <p:txBody>
          <a:bodyPr vert="horz" wrap="square" lIns="36000" tIns="36000" rIns="36000" bIns="36000" rtlCol="0">
            <a:spAutoFit/>
          </a:bodyPr>
          <a:lstStyle/>
          <a:p>
            <a:pPr marL="46354" algn="ctr">
              <a:spcBef>
                <a:spcPts val="80"/>
              </a:spcBef>
              <a:tabLst>
                <a:tab pos="1036293" algn="l"/>
              </a:tabLst>
            </a:pPr>
            <a:r>
              <a:rPr lang="en-GB" sz="1200" b="1" spc="-5" dirty="0">
                <a:solidFill>
                  <a:srgbClr val="0070C0"/>
                </a:solidFill>
                <a:latin typeface="Calibri" panose="020F0502020204030204" pitchFamily="34" charset="0"/>
                <a:cs typeface="Calibri" panose="020F0502020204030204" pitchFamily="34" charset="0"/>
              </a:rPr>
              <a:t>Avelumab</a:t>
            </a:r>
            <a:r>
              <a:rPr lang="en-GB" sz="1200" b="1" spc="-31" dirty="0">
                <a:solidFill>
                  <a:srgbClr val="0070C0"/>
                </a:solidFill>
                <a:latin typeface="Calibri" panose="020F0502020204030204" pitchFamily="34" charset="0"/>
                <a:cs typeface="Calibri" panose="020F0502020204030204" pitchFamily="34" charset="0"/>
              </a:rPr>
              <a:t> </a:t>
            </a:r>
            <a:r>
              <a:rPr lang="en-GB" sz="1200" b="1" spc="11" dirty="0">
                <a:solidFill>
                  <a:srgbClr val="0070C0"/>
                </a:solidFill>
                <a:latin typeface="Calibri" panose="020F0502020204030204" pitchFamily="34" charset="0"/>
                <a:cs typeface="Calibri" panose="020F0502020204030204" pitchFamily="34" charset="0"/>
              </a:rPr>
              <a:t>+</a:t>
            </a:r>
            <a:r>
              <a:rPr lang="en-GB" sz="1200" b="1" spc="-11" dirty="0">
                <a:solidFill>
                  <a:srgbClr val="0070C0"/>
                </a:solidFill>
                <a:latin typeface="Calibri" panose="020F0502020204030204" pitchFamily="34" charset="0"/>
                <a:cs typeface="Calibri" panose="020F0502020204030204" pitchFamily="34" charset="0"/>
              </a:rPr>
              <a:t> </a:t>
            </a:r>
            <a:r>
              <a:rPr lang="en-GB" sz="1200" b="1" spc="5" dirty="0">
                <a:solidFill>
                  <a:srgbClr val="0070C0"/>
                </a:solidFill>
                <a:latin typeface="Calibri" panose="020F0502020204030204" pitchFamily="34" charset="0"/>
                <a:cs typeface="Calibri" panose="020F0502020204030204" pitchFamily="34" charset="0"/>
              </a:rPr>
              <a:t>BSC</a:t>
            </a:r>
            <a:endParaRPr lang="en-GB" sz="1200" dirty="0">
              <a:solidFill>
                <a:srgbClr val="FF0000"/>
              </a:solidFill>
              <a:latin typeface="Calibri" panose="020F0502020204030204" pitchFamily="34" charset="0"/>
              <a:cs typeface="Calibri" panose="020F0502020204030204" pitchFamily="34" charset="0"/>
            </a:endParaRPr>
          </a:p>
        </p:txBody>
      </p:sp>
      <p:sp>
        <p:nvSpPr>
          <p:cNvPr id="18" name="object 42">
            <a:extLst>
              <a:ext uri="{FF2B5EF4-FFF2-40B4-BE49-F238E27FC236}">
                <a16:creationId xmlns:a16="http://schemas.microsoft.com/office/drawing/2014/main" id="{020F6DA0-8526-4A42-9A31-CD09928FD4F4}"/>
              </a:ext>
            </a:extLst>
          </p:cNvPr>
          <p:cNvSpPr txBox="1"/>
          <p:nvPr/>
        </p:nvSpPr>
        <p:spPr>
          <a:xfrm>
            <a:off x="2618324" y="908405"/>
            <a:ext cx="785035" cy="257369"/>
          </a:xfrm>
          <a:prstGeom prst="rect">
            <a:avLst/>
          </a:prstGeom>
        </p:spPr>
        <p:txBody>
          <a:bodyPr vert="horz" wrap="square" lIns="36000" tIns="36000" rIns="36000" bIns="36000" rtlCol="0">
            <a:spAutoFit/>
          </a:bodyPr>
          <a:lstStyle/>
          <a:p>
            <a:pPr marL="12700">
              <a:spcBef>
                <a:spcPts val="120"/>
              </a:spcBef>
            </a:pPr>
            <a:r>
              <a:rPr sz="1200" b="1" dirty="0">
                <a:solidFill>
                  <a:srgbClr val="000000"/>
                </a:solidFill>
                <a:latin typeface="Calibri" panose="020F0502020204030204" pitchFamily="34" charset="0"/>
                <a:cs typeface="Calibri" panose="020F0502020204030204" pitchFamily="34" charset="0"/>
              </a:rPr>
              <a:t>S</a:t>
            </a:r>
            <a:r>
              <a:rPr sz="1200" b="1" spc="-11" dirty="0">
                <a:solidFill>
                  <a:srgbClr val="000000"/>
                </a:solidFill>
                <a:latin typeface="Calibri" panose="020F0502020204030204" pitchFamily="34" charset="0"/>
                <a:cs typeface="Calibri" panose="020F0502020204030204" pitchFamily="34" charset="0"/>
              </a:rPr>
              <a:t>ubgrou</a:t>
            </a:r>
            <a:r>
              <a:rPr sz="1200" b="1" spc="11" dirty="0">
                <a:solidFill>
                  <a:srgbClr val="000000"/>
                </a:solidFill>
                <a:latin typeface="Calibri" panose="020F0502020204030204" pitchFamily="34" charset="0"/>
                <a:cs typeface="Calibri" panose="020F0502020204030204" pitchFamily="34" charset="0"/>
              </a:rPr>
              <a:t>p</a:t>
            </a:r>
            <a:endParaRPr sz="1200" dirty="0">
              <a:solidFill>
                <a:srgbClr val="000000"/>
              </a:solidFill>
              <a:latin typeface="Calibri" panose="020F0502020204030204" pitchFamily="34" charset="0"/>
              <a:cs typeface="Calibri" panose="020F0502020204030204" pitchFamily="34" charset="0"/>
            </a:endParaRPr>
          </a:p>
        </p:txBody>
      </p:sp>
      <p:sp>
        <p:nvSpPr>
          <p:cNvPr id="19" name="object 43">
            <a:extLst>
              <a:ext uri="{FF2B5EF4-FFF2-40B4-BE49-F238E27FC236}">
                <a16:creationId xmlns:a16="http://schemas.microsoft.com/office/drawing/2014/main" id="{90AF86C3-F73C-463A-8E87-384110DB4A4D}"/>
              </a:ext>
            </a:extLst>
          </p:cNvPr>
          <p:cNvSpPr/>
          <p:nvPr/>
        </p:nvSpPr>
        <p:spPr>
          <a:xfrm flipV="1">
            <a:off x="1183167" y="1063821"/>
            <a:ext cx="9974184" cy="89451"/>
          </a:xfrm>
          <a:custGeom>
            <a:avLst/>
            <a:gdLst/>
            <a:ahLst/>
            <a:cxnLst/>
            <a:rect l="l" t="t" r="r" b="b"/>
            <a:pathLst>
              <a:path w="7183120">
                <a:moveTo>
                  <a:pt x="0" y="0"/>
                </a:moveTo>
                <a:lnTo>
                  <a:pt x="7183107" y="0"/>
                </a:lnTo>
              </a:path>
            </a:pathLst>
          </a:custGeom>
          <a:ln w="12700">
            <a:solidFill>
              <a:srgbClr val="221E1F"/>
            </a:solidFill>
          </a:ln>
        </p:spPr>
        <p:txBody>
          <a:bodyPr wrap="square" lIns="36000" tIns="36000" rIns="36000" bIns="36000" rtlCol="0"/>
          <a:lstStyle/>
          <a:p>
            <a:endParaRPr dirty="0">
              <a:solidFill>
                <a:srgbClr val="000000"/>
              </a:solidFill>
              <a:latin typeface="Calibri" panose="020F0502020204030204" pitchFamily="34" charset="0"/>
              <a:cs typeface="Calibri" panose="020F0502020204030204" pitchFamily="34" charset="0"/>
            </a:endParaRPr>
          </a:p>
        </p:txBody>
      </p:sp>
      <p:sp>
        <p:nvSpPr>
          <p:cNvPr id="127" name="object 30">
            <a:extLst>
              <a:ext uri="{FF2B5EF4-FFF2-40B4-BE49-F238E27FC236}">
                <a16:creationId xmlns:a16="http://schemas.microsoft.com/office/drawing/2014/main" id="{B41207DC-BD38-49E3-A211-B5FB31F0F82A}"/>
              </a:ext>
            </a:extLst>
          </p:cNvPr>
          <p:cNvSpPr txBox="1"/>
          <p:nvPr/>
        </p:nvSpPr>
        <p:spPr>
          <a:xfrm>
            <a:off x="4957845" y="723821"/>
            <a:ext cx="1753483" cy="257369"/>
          </a:xfrm>
          <a:prstGeom prst="rect">
            <a:avLst/>
          </a:prstGeom>
        </p:spPr>
        <p:txBody>
          <a:bodyPr vert="horz" wrap="square" lIns="36000" tIns="36000" rIns="36000" bIns="36000" rtlCol="0">
            <a:spAutoFit/>
          </a:bodyPr>
          <a:lstStyle/>
          <a:p>
            <a:pPr algn="ctr">
              <a:spcBef>
                <a:spcPts val="180"/>
              </a:spcBef>
            </a:pPr>
            <a:r>
              <a:rPr sz="1200" spc="5" dirty="0">
                <a:solidFill>
                  <a:srgbClr val="000000"/>
                </a:solidFill>
                <a:latin typeface="Calibri" panose="020F0502020204030204" pitchFamily="34" charset="0"/>
                <a:cs typeface="Calibri" panose="020F0502020204030204" pitchFamily="34" charset="0"/>
              </a:rPr>
              <a:t>Events/</a:t>
            </a:r>
            <a:r>
              <a:rPr lang="en-GB" sz="1200" spc="5" dirty="0">
                <a:solidFill>
                  <a:srgbClr val="000000"/>
                </a:solidFill>
                <a:latin typeface="Calibri" panose="020F0502020204030204" pitchFamily="34" charset="0"/>
                <a:cs typeface="Calibri" panose="020F0502020204030204" pitchFamily="34" charset="0"/>
              </a:rPr>
              <a:t>patients, n</a:t>
            </a:r>
            <a:endParaRPr sz="1200" dirty="0">
              <a:solidFill>
                <a:srgbClr val="000000"/>
              </a:solidFill>
              <a:latin typeface="Calibri" panose="020F0502020204030204" pitchFamily="34" charset="0"/>
              <a:cs typeface="Calibri" panose="020F0502020204030204" pitchFamily="34" charset="0"/>
            </a:endParaRPr>
          </a:p>
        </p:txBody>
      </p:sp>
      <p:sp>
        <p:nvSpPr>
          <p:cNvPr id="32" name="bk object 16">
            <a:extLst>
              <a:ext uri="{FF2B5EF4-FFF2-40B4-BE49-F238E27FC236}">
                <a16:creationId xmlns:a16="http://schemas.microsoft.com/office/drawing/2014/main" id="{E854340D-8954-4C6C-B5CE-F7E969CE2F75}"/>
              </a:ext>
            </a:extLst>
          </p:cNvPr>
          <p:cNvSpPr/>
          <p:nvPr/>
        </p:nvSpPr>
        <p:spPr>
          <a:xfrm flipH="1">
            <a:off x="8099687" y="817975"/>
            <a:ext cx="64828" cy="4835567"/>
          </a:xfrm>
          <a:custGeom>
            <a:avLst/>
            <a:gdLst/>
            <a:ahLst/>
            <a:cxnLst/>
            <a:rect l="l" t="t" r="r" b="b"/>
            <a:pathLst>
              <a:path h="1768475">
                <a:moveTo>
                  <a:pt x="0" y="0"/>
                </a:moveTo>
                <a:lnTo>
                  <a:pt x="0" y="1768160"/>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grpSp>
        <p:nvGrpSpPr>
          <p:cNvPr id="186" name="Group 185">
            <a:extLst>
              <a:ext uri="{FF2B5EF4-FFF2-40B4-BE49-F238E27FC236}">
                <a16:creationId xmlns:a16="http://schemas.microsoft.com/office/drawing/2014/main" id="{561CBD62-059E-4008-810D-0C4CCA6AC690}"/>
              </a:ext>
            </a:extLst>
          </p:cNvPr>
          <p:cNvGrpSpPr/>
          <p:nvPr/>
        </p:nvGrpSpPr>
        <p:grpSpPr>
          <a:xfrm>
            <a:off x="7640563" y="1293377"/>
            <a:ext cx="385200" cy="72000"/>
            <a:chOff x="7083863" y="1293377"/>
            <a:chExt cx="380222" cy="72000"/>
          </a:xfrm>
        </p:grpSpPr>
        <p:cxnSp>
          <p:nvCxnSpPr>
            <p:cNvPr id="123" name="Straight Connector 122">
              <a:extLst>
                <a:ext uri="{FF2B5EF4-FFF2-40B4-BE49-F238E27FC236}">
                  <a16:creationId xmlns:a16="http://schemas.microsoft.com/office/drawing/2014/main" id="{53F73270-CB55-4197-AC55-8C09B4680667}"/>
                </a:ext>
              </a:extLst>
            </p:cNvPr>
            <p:cNvCxnSpPr>
              <a:cxnSpLocks/>
            </p:cNvCxnSpPr>
            <p:nvPr/>
          </p:nvCxnSpPr>
          <p:spPr>
            <a:xfrm>
              <a:off x="7083863" y="1329377"/>
              <a:ext cx="38022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BD813B4-1BE8-416F-ABF7-567DDB2B3B31}"/>
                </a:ext>
              </a:extLst>
            </p:cNvPr>
            <p:cNvSpPr/>
            <p:nvPr/>
          </p:nvSpPr>
          <p:spPr>
            <a:xfrm>
              <a:off x="7234834" y="1293377"/>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84" name="Group 183">
            <a:extLst>
              <a:ext uri="{FF2B5EF4-FFF2-40B4-BE49-F238E27FC236}">
                <a16:creationId xmlns:a16="http://schemas.microsoft.com/office/drawing/2014/main" id="{F7596051-DB3D-4883-911E-E7C89644D300}"/>
              </a:ext>
            </a:extLst>
          </p:cNvPr>
          <p:cNvGrpSpPr/>
          <p:nvPr/>
        </p:nvGrpSpPr>
        <p:grpSpPr>
          <a:xfrm>
            <a:off x="7625288" y="1663183"/>
            <a:ext cx="669600" cy="72000"/>
            <a:chOff x="7070911" y="1663182"/>
            <a:chExt cx="683146" cy="72000"/>
          </a:xfrm>
        </p:grpSpPr>
        <p:cxnSp>
          <p:nvCxnSpPr>
            <p:cNvPr id="121" name="Straight Connector 120">
              <a:extLst>
                <a:ext uri="{FF2B5EF4-FFF2-40B4-BE49-F238E27FC236}">
                  <a16:creationId xmlns:a16="http://schemas.microsoft.com/office/drawing/2014/main" id="{36986B8B-8230-4FBF-9663-1CD4162B7B34}"/>
                </a:ext>
              </a:extLst>
            </p:cNvPr>
            <p:cNvCxnSpPr>
              <a:cxnSpLocks/>
            </p:cNvCxnSpPr>
            <p:nvPr/>
          </p:nvCxnSpPr>
          <p:spPr>
            <a:xfrm>
              <a:off x="7070911" y="1699182"/>
              <a:ext cx="683146"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2B8C4DFB-BE05-4ECE-9A9A-F10786070728}"/>
                </a:ext>
              </a:extLst>
            </p:cNvPr>
            <p:cNvSpPr/>
            <p:nvPr/>
          </p:nvSpPr>
          <p:spPr>
            <a:xfrm>
              <a:off x="7371140" y="1663182"/>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85" name="Group 184">
            <a:extLst>
              <a:ext uri="{FF2B5EF4-FFF2-40B4-BE49-F238E27FC236}">
                <a16:creationId xmlns:a16="http://schemas.microsoft.com/office/drawing/2014/main" id="{69E9C702-44C7-468C-86A9-5A4559D66DEB}"/>
              </a:ext>
            </a:extLst>
          </p:cNvPr>
          <p:cNvGrpSpPr/>
          <p:nvPr/>
        </p:nvGrpSpPr>
        <p:grpSpPr>
          <a:xfrm>
            <a:off x="7483484" y="1809295"/>
            <a:ext cx="514800" cy="72000"/>
            <a:chOff x="6970669" y="1809294"/>
            <a:chExt cx="514800" cy="72000"/>
          </a:xfrm>
        </p:grpSpPr>
        <p:cxnSp>
          <p:nvCxnSpPr>
            <p:cNvPr id="119" name="Straight Connector 118">
              <a:extLst>
                <a:ext uri="{FF2B5EF4-FFF2-40B4-BE49-F238E27FC236}">
                  <a16:creationId xmlns:a16="http://schemas.microsoft.com/office/drawing/2014/main" id="{482C7589-FC70-4081-8913-94B7D85B1D56}"/>
                </a:ext>
              </a:extLst>
            </p:cNvPr>
            <p:cNvCxnSpPr>
              <a:cxnSpLocks/>
            </p:cNvCxnSpPr>
            <p:nvPr/>
          </p:nvCxnSpPr>
          <p:spPr>
            <a:xfrm>
              <a:off x="6970669" y="1845294"/>
              <a:ext cx="5148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8F7E48A1-41E1-4907-A8AD-5B7ECA10D9DA}"/>
                </a:ext>
              </a:extLst>
            </p:cNvPr>
            <p:cNvSpPr/>
            <p:nvPr/>
          </p:nvSpPr>
          <p:spPr>
            <a:xfrm>
              <a:off x="7199264" y="1809294"/>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83" name="Group 182">
            <a:extLst>
              <a:ext uri="{FF2B5EF4-FFF2-40B4-BE49-F238E27FC236}">
                <a16:creationId xmlns:a16="http://schemas.microsoft.com/office/drawing/2014/main" id="{C5534E3E-ECE2-4C8E-8D7B-0FADD33E1365}"/>
              </a:ext>
            </a:extLst>
          </p:cNvPr>
          <p:cNvGrpSpPr/>
          <p:nvPr/>
        </p:nvGrpSpPr>
        <p:grpSpPr>
          <a:xfrm>
            <a:off x="7501880" y="2193799"/>
            <a:ext cx="529200" cy="72000"/>
            <a:chOff x="6920911" y="2193799"/>
            <a:chExt cx="529200" cy="72000"/>
          </a:xfrm>
        </p:grpSpPr>
        <p:cxnSp>
          <p:nvCxnSpPr>
            <p:cNvPr id="115" name="Straight Connector 114">
              <a:extLst>
                <a:ext uri="{FF2B5EF4-FFF2-40B4-BE49-F238E27FC236}">
                  <a16:creationId xmlns:a16="http://schemas.microsoft.com/office/drawing/2014/main" id="{82C25DD2-B777-4D42-B6CA-5190C506F12C}"/>
                </a:ext>
              </a:extLst>
            </p:cNvPr>
            <p:cNvCxnSpPr>
              <a:cxnSpLocks/>
            </p:cNvCxnSpPr>
            <p:nvPr/>
          </p:nvCxnSpPr>
          <p:spPr>
            <a:xfrm>
              <a:off x="6920911" y="2229799"/>
              <a:ext cx="5292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9D3542F8-1A0F-4D57-9DA6-20EED3FCEE48}"/>
                </a:ext>
              </a:extLst>
            </p:cNvPr>
            <p:cNvSpPr/>
            <p:nvPr/>
          </p:nvSpPr>
          <p:spPr>
            <a:xfrm>
              <a:off x="7145813" y="2193799"/>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82" name="Group 181">
            <a:extLst>
              <a:ext uri="{FF2B5EF4-FFF2-40B4-BE49-F238E27FC236}">
                <a16:creationId xmlns:a16="http://schemas.microsoft.com/office/drawing/2014/main" id="{DF877968-CF3B-4271-8A6F-B655B0BBC4F7}"/>
              </a:ext>
            </a:extLst>
          </p:cNvPr>
          <p:cNvGrpSpPr/>
          <p:nvPr/>
        </p:nvGrpSpPr>
        <p:grpSpPr>
          <a:xfrm>
            <a:off x="7605293" y="2343024"/>
            <a:ext cx="586800" cy="72000"/>
            <a:chOff x="7016733" y="2343024"/>
            <a:chExt cx="586800" cy="72000"/>
          </a:xfrm>
        </p:grpSpPr>
        <p:cxnSp>
          <p:nvCxnSpPr>
            <p:cNvPr id="113" name="Straight Connector 112">
              <a:extLst>
                <a:ext uri="{FF2B5EF4-FFF2-40B4-BE49-F238E27FC236}">
                  <a16:creationId xmlns:a16="http://schemas.microsoft.com/office/drawing/2014/main" id="{F57CB5D7-E115-4BA8-A144-2BD8EE45E7D3}"/>
                </a:ext>
              </a:extLst>
            </p:cNvPr>
            <p:cNvCxnSpPr>
              <a:cxnSpLocks/>
            </p:cNvCxnSpPr>
            <p:nvPr/>
          </p:nvCxnSpPr>
          <p:spPr>
            <a:xfrm>
              <a:off x="7016733" y="2379024"/>
              <a:ext cx="5868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5F4B3567-71C2-4E1E-8F38-0CE6122236DB}"/>
                </a:ext>
              </a:extLst>
            </p:cNvPr>
            <p:cNvSpPr/>
            <p:nvPr/>
          </p:nvSpPr>
          <p:spPr>
            <a:xfrm>
              <a:off x="7267905" y="2343024"/>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81" name="Group 180">
            <a:extLst>
              <a:ext uri="{FF2B5EF4-FFF2-40B4-BE49-F238E27FC236}">
                <a16:creationId xmlns:a16="http://schemas.microsoft.com/office/drawing/2014/main" id="{9A65C512-4F89-468B-9F47-39E17FEAB357}"/>
              </a:ext>
            </a:extLst>
          </p:cNvPr>
          <p:cNvGrpSpPr/>
          <p:nvPr/>
        </p:nvGrpSpPr>
        <p:grpSpPr>
          <a:xfrm>
            <a:off x="7552644" y="2716405"/>
            <a:ext cx="554400" cy="72000"/>
            <a:chOff x="7012470" y="2716405"/>
            <a:chExt cx="580045" cy="72000"/>
          </a:xfrm>
        </p:grpSpPr>
        <p:cxnSp>
          <p:nvCxnSpPr>
            <p:cNvPr id="95" name="Straight Connector 94">
              <a:extLst>
                <a:ext uri="{FF2B5EF4-FFF2-40B4-BE49-F238E27FC236}">
                  <a16:creationId xmlns:a16="http://schemas.microsoft.com/office/drawing/2014/main" id="{A4C025F8-A2F9-422C-BDF5-3319CBE12CFC}"/>
                </a:ext>
              </a:extLst>
            </p:cNvPr>
            <p:cNvCxnSpPr>
              <a:cxnSpLocks/>
            </p:cNvCxnSpPr>
            <p:nvPr/>
          </p:nvCxnSpPr>
          <p:spPr>
            <a:xfrm>
              <a:off x="7012470" y="2752405"/>
              <a:ext cx="58004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11557FB-F6EF-47C5-84A9-A7ACF116B68D}"/>
                </a:ext>
              </a:extLst>
            </p:cNvPr>
            <p:cNvSpPr/>
            <p:nvPr/>
          </p:nvSpPr>
          <p:spPr>
            <a:xfrm>
              <a:off x="7267626" y="2716405"/>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80" name="Group 179">
            <a:extLst>
              <a:ext uri="{FF2B5EF4-FFF2-40B4-BE49-F238E27FC236}">
                <a16:creationId xmlns:a16="http://schemas.microsoft.com/office/drawing/2014/main" id="{035FF06F-CC95-4B2F-8820-61BD51DE7742}"/>
              </a:ext>
            </a:extLst>
          </p:cNvPr>
          <p:cNvGrpSpPr/>
          <p:nvPr/>
        </p:nvGrpSpPr>
        <p:grpSpPr>
          <a:xfrm>
            <a:off x="7479932" y="2870816"/>
            <a:ext cx="604800" cy="72000"/>
            <a:chOff x="6973563" y="2870816"/>
            <a:chExt cx="604800" cy="72000"/>
          </a:xfrm>
        </p:grpSpPr>
        <p:cxnSp>
          <p:nvCxnSpPr>
            <p:cNvPr id="93" name="Straight Connector 92">
              <a:extLst>
                <a:ext uri="{FF2B5EF4-FFF2-40B4-BE49-F238E27FC236}">
                  <a16:creationId xmlns:a16="http://schemas.microsoft.com/office/drawing/2014/main" id="{BCEF5D07-39C1-4A6C-A4B3-28630C661D1D}"/>
                </a:ext>
              </a:extLst>
            </p:cNvPr>
            <p:cNvCxnSpPr>
              <a:cxnSpLocks/>
            </p:cNvCxnSpPr>
            <p:nvPr/>
          </p:nvCxnSpPr>
          <p:spPr>
            <a:xfrm>
              <a:off x="6973563" y="2906816"/>
              <a:ext cx="6048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7AF8131F-128E-46AB-A596-98E42B5E9DAC}"/>
                </a:ext>
              </a:extLst>
            </p:cNvPr>
            <p:cNvSpPr/>
            <p:nvPr/>
          </p:nvSpPr>
          <p:spPr>
            <a:xfrm>
              <a:off x="7245919" y="2870816"/>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79" name="Group 178">
            <a:extLst>
              <a:ext uri="{FF2B5EF4-FFF2-40B4-BE49-F238E27FC236}">
                <a16:creationId xmlns:a16="http://schemas.microsoft.com/office/drawing/2014/main" id="{3A23B6AB-7EBC-4D13-8476-AB5D63F170F4}"/>
              </a:ext>
            </a:extLst>
          </p:cNvPr>
          <p:cNvGrpSpPr/>
          <p:nvPr/>
        </p:nvGrpSpPr>
        <p:grpSpPr>
          <a:xfrm>
            <a:off x="6907895" y="3015975"/>
            <a:ext cx="1994400" cy="72000"/>
            <a:chOff x="6786728" y="3015974"/>
            <a:chExt cx="1994400" cy="72000"/>
          </a:xfrm>
        </p:grpSpPr>
        <p:cxnSp>
          <p:nvCxnSpPr>
            <p:cNvPr id="91" name="Straight Connector 90">
              <a:extLst>
                <a:ext uri="{FF2B5EF4-FFF2-40B4-BE49-F238E27FC236}">
                  <a16:creationId xmlns:a16="http://schemas.microsoft.com/office/drawing/2014/main" id="{66CF0826-1CF8-4ECE-A6BB-68C6262FFC4E}"/>
                </a:ext>
              </a:extLst>
            </p:cNvPr>
            <p:cNvCxnSpPr>
              <a:cxnSpLocks/>
            </p:cNvCxnSpPr>
            <p:nvPr/>
          </p:nvCxnSpPr>
          <p:spPr>
            <a:xfrm>
              <a:off x="6786728" y="3051974"/>
              <a:ext cx="1994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A38B1E4C-C673-43EE-9B16-97BEFF5E3B9F}"/>
                </a:ext>
              </a:extLst>
            </p:cNvPr>
            <p:cNvSpPr/>
            <p:nvPr/>
          </p:nvSpPr>
          <p:spPr>
            <a:xfrm>
              <a:off x="7748465" y="3015974"/>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78" name="Group 177">
            <a:extLst>
              <a:ext uri="{FF2B5EF4-FFF2-40B4-BE49-F238E27FC236}">
                <a16:creationId xmlns:a16="http://schemas.microsoft.com/office/drawing/2014/main" id="{7BC283C7-F5B7-4428-8E3E-C0A0FFB5CE9A}"/>
              </a:ext>
            </a:extLst>
          </p:cNvPr>
          <p:cNvGrpSpPr/>
          <p:nvPr/>
        </p:nvGrpSpPr>
        <p:grpSpPr>
          <a:xfrm>
            <a:off x="7594455" y="3397301"/>
            <a:ext cx="468000" cy="72000"/>
            <a:chOff x="7050878" y="4064051"/>
            <a:chExt cx="468000" cy="72000"/>
          </a:xfrm>
        </p:grpSpPr>
        <p:cxnSp>
          <p:nvCxnSpPr>
            <p:cNvPr id="89" name="Straight Connector 88">
              <a:extLst>
                <a:ext uri="{FF2B5EF4-FFF2-40B4-BE49-F238E27FC236}">
                  <a16:creationId xmlns:a16="http://schemas.microsoft.com/office/drawing/2014/main" id="{2F027771-A6FC-4363-A594-272E15FDB2C5}"/>
                </a:ext>
              </a:extLst>
            </p:cNvPr>
            <p:cNvCxnSpPr>
              <a:cxnSpLocks/>
            </p:cNvCxnSpPr>
            <p:nvPr/>
          </p:nvCxnSpPr>
          <p:spPr>
            <a:xfrm>
              <a:off x="7050878" y="4100051"/>
              <a:ext cx="468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DECE55D-A91B-4B57-A4C8-A74AB1D49328}"/>
                </a:ext>
              </a:extLst>
            </p:cNvPr>
            <p:cNvSpPr/>
            <p:nvPr/>
          </p:nvSpPr>
          <p:spPr>
            <a:xfrm>
              <a:off x="7250697" y="4064051"/>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87" name="Group 186">
            <a:extLst>
              <a:ext uri="{FF2B5EF4-FFF2-40B4-BE49-F238E27FC236}">
                <a16:creationId xmlns:a16="http://schemas.microsoft.com/office/drawing/2014/main" id="{E613832C-D90A-4AB8-8E87-B8ACA634CE74}"/>
              </a:ext>
            </a:extLst>
          </p:cNvPr>
          <p:cNvGrpSpPr/>
          <p:nvPr/>
        </p:nvGrpSpPr>
        <p:grpSpPr>
          <a:xfrm>
            <a:off x="7463153" y="3547741"/>
            <a:ext cx="748800" cy="72000"/>
            <a:chOff x="6989321" y="4154166"/>
            <a:chExt cx="748800" cy="72000"/>
          </a:xfrm>
        </p:grpSpPr>
        <p:cxnSp>
          <p:nvCxnSpPr>
            <p:cNvPr id="87" name="Straight Connector 86">
              <a:extLst>
                <a:ext uri="{FF2B5EF4-FFF2-40B4-BE49-F238E27FC236}">
                  <a16:creationId xmlns:a16="http://schemas.microsoft.com/office/drawing/2014/main" id="{84D7A9EF-45BA-40F3-B053-A1D02BD5B4EF}"/>
                </a:ext>
              </a:extLst>
            </p:cNvPr>
            <p:cNvCxnSpPr>
              <a:cxnSpLocks/>
            </p:cNvCxnSpPr>
            <p:nvPr/>
          </p:nvCxnSpPr>
          <p:spPr>
            <a:xfrm>
              <a:off x="6989321" y="4190166"/>
              <a:ext cx="7488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2C93F24D-0522-4EE7-9856-6AD4C94B275D}"/>
                </a:ext>
              </a:extLst>
            </p:cNvPr>
            <p:cNvSpPr/>
            <p:nvPr/>
          </p:nvSpPr>
          <p:spPr>
            <a:xfrm>
              <a:off x="7337041" y="4154166"/>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88" name="Group 187">
            <a:extLst>
              <a:ext uri="{FF2B5EF4-FFF2-40B4-BE49-F238E27FC236}">
                <a16:creationId xmlns:a16="http://schemas.microsoft.com/office/drawing/2014/main" id="{99116CF1-F9E6-41E4-AAE6-1A2ADCB8B8F6}"/>
              </a:ext>
            </a:extLst>
          </p:cNvPr>
          <p:cNvGrpSpPr/>
          <p:nvPr/>
        </p:nvGrpSpPr>
        <p:grpSpPr>
          <a:xfrm>
            <a:off x="7736305" y="3924380"/>
            <a:ext cx="507600" cy="72000"/>
            <a:chOff x="7112346" y="4440252"/>
            <a:chExt cx="507600" cy="72000"/>
          </a:xfrm>
        </p:grpSpPr>
        <p:cxnSp>
          <p:nvCxnSpPr>
            <p:cNvPr id="85" name="Straight Connector 84">
              <a:extLst>
                <a:ext uri="{FF2B5EF4-FFF2-40B4-BE49-F238E27FC236}">
                  <a16:creationId xmlns:a16="http://schemas.microsoft.com/office/drawing/2014/main" id="{10503D2E-DDD7-46D9-96AA-1ED2E4BC3F61}"/>
                </a:ext>
              </a:extLst>
            </p:cNvPr>
            <p:cNvCxnSpPr>
              <a:cxnSpLocks/>
            </p:cNvCxnSpPr>
            <p:nvPr/>
          </p:nvCxnSpPr>
          <p:spPr>
            <a:xfrm>
              <a:off x="7112346" y="4476252"/>
              <a:ext cx="5076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AECA4C88-B7E1-4C52-ADB3-F7956300A23B}"/>
                </a:ext>
              </a:extLst>
            </p:cNvPr>
            <p:cNvSpPr/>
            <p:nvPr/>
          </p:nvSpPr>
          <p:spPr>
            <a:xfrm>
              <a:off x="7324701" y="4440252"/>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89" name="Group 188">
            <a:extLst>
              <a:ext uri="{FF2B5EF4-FFF2-40B4-BE49-F238E27FC236}">
                <a16:creationId xmlns:a16="http://schemas.microsoft.com/office/drawing/2014/main" id="{F27A3703-674F-4EB5-9CDB-85202D673271}"/>
              </a:ext>
            </a:extLst>
          </p:cNvPr>
          <p:cNvGrpSpPr/>
          <p:nvPr/>
        </p:nvGrpSpPr>
        <p:grpSpPr>
          <a:xfrm>
            <a:off x="7289083" y="4076264"/>
            <a:ext cx="630000" cy="72000"/>
            <a:chOff x="6930318" y="4527114"/>
            <a:chExt cx="630000" cy="72000"/>
          </a:xfrm>
        </p:grpSpPr>
        <p:cxnSp>
          <p:nvCxnSpPr>
            <p:cNvPr id="83" name="Straight Connector 82">
              <a:extLst>
                <a:ext uri="{FF2B5EF4-FFF2-40B4-BE49-F238E27FC236}">
                  <a16:creationId xmlns:a16="http://schemas.microsoft.com/office/drawing/2014/main" id="{0B04FA03-3115-41EB-B0F1-90CF84E6C20B}"/>
                </a:ext>
              </a:extLst>
            </p:cNvPr>
            <p:cNvCxnSpPr>
              <a:cxnSpLocks/>
            </p:cNvCxnSpPr>
            <p:nvPr/>
          </p:nvCxnSpPr>
          <p:spPr>
            <a:xfrm>
              <a:off x="6930318" y="4563114"/>
              <a:ext cx="630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6605FECB-A9B9-4154-9FC4-4B43BFBFF2DB}"/>
                </a:ext>
              </a:extLst>
            </p:cNvPr>
            <p:cNvSpPr/>
            <p:nvPr/>
          </p:nvSpPr>
          <p:spPr>
            <a:xfrm>
              <a:off x="7211160" y="4527114"/>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90" name="Group 189">
            <a:extLst>
              <a:ext uri="{FF2B5EF4-FFF2-40B4-BE49-F238E27FC236}">
                <a16:creationId xmlns:a16="http://schemas.microsoft.com/office/drawing/2014/main" id="{E4D2E32D-C21E-45A4-ABD1-4E56A7065F4C}"/>
              </a:ext>
            </a:extLst>
          </p:cNvPr>
          <p:cNvGrpSpPr/>
          <p:nvPr/>
        </p:nvGrpSpPr>
        <p:grpSpPr>
          <a:xfrm>
            <a:off x="7536055" y="4453784"/>
            <a:ext cx="554400" cy="72000"/>
            <a:chOff x="6853039" y="4780809"/>
            <a:chExt cx="554400" cy="72000"/>
          </a:xfrm>
        </p:grpSpPr>
        <p:cxnSp>
          <p:nvCxnSpPr>
            <p:cNvPr id="81" name="Straight Connector 80">
              <a:extLst>
                <a:ext uri="{FF2B5EF4-FFF2-40B4-BE49-F238E27FC236}">
                  <a16:creationId xmlns:a16="http://schemas.microsoft.com/office/drawing/2014/main" id="{56F29790-D787-42A9-A4DA-319F89CC2412}"/>
                </a:ext>
              </a:extLst>
            </p:cNvPr>
            <p:cNvCxnSpPr>
              <a:cxnSpLocks/>
            </p:cNvCxnSpPr>
            <p:nvPr/>
          </p:nvCxnSpPr>
          <p:spPr>
            <a:xfrm>
              <a:off x="6853039" y="4816809"/>
              <a:ext cx="554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392F98A0-2BAB-431D-8492-0C683E06770D}"/>
                </a:ext>
              </a:extLst>
            </p:cNvPr>
            <p:cNvSpPr/>
            <p:nvPr/>
          </p:nvSpPr>
          <p:spPr>
            <a:xfrm>
              <a:off x="7099001" y="4780809"/>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91" name="Group 190">
            <a:extLst>
              <a:ext uri="{FF2B5EF4-FFF2-40B4-BE49-F238E27FC236}">
                <a16:creationId xmlns:a16="http://schemas.microsoft.com/office/drawing/2014/main" id="{ABDAAD9F-7BE1-4701-B565-EB9E32DF8C96}"/>
              </a:ext>
            </a:extLst>
          </p:cNvPr>
          <p:cNvGrpSpPr/>
          <p:nvPr/>
        </p:nvGrpSpPr>
        <p:grpSpPr>
          <a:xfrm>
            <a:off x="7536596" y="4599221"/>
            <a:ext cx="568800" cy="72000"/>
            <a:chOff x="7000575" y="4872271"/>
            <a:chExt cx="568800" cy="72000"/>
          </a:xfrm>
        </p:grpSpPr>
        <p:cxnSp>
          <p:nvCxnSpPr>
            <p:cNvPr id="79" name="Straight Connector 78">
              <a:extLst>
                <a:ext uri="{FF2B5EF4-FFF2-40B4-BE49-F238E27FC236}">
                  <a16:creationId xmlns:a16="http://schemas.microsoft.com/office/drawing/2014/main" id="{5FDA283C-BDC6-4E8C-9C42-75BB4E957D8A}"/>
                </a:ext>
              </a:extLst>
            </p:cNvPr>
            <p:cNvCxnSpPr>
              <a:cxnSpLocks/>
            </p:cNvCxnSpPr>
            <p:nvPr/>
          </p:nvCxnSpPr>
          <p:spPr>
            <a:xfrm>
              <a:off x="7000575" y="4908271"/>
              <a:ext cx="5688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7AFD5D5D-EEE6-4470-8C66-5152013F604F}"/>
                </a:ext>
              </a:extLst>
            </p:cNvPr>
            <p:cNvSpPr/>
            <p:nvPr/>
          </p:nvSpPr>
          <p:spPr>
            <a:xfrm>
              <a:off x="7246594" y="4872271"/>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a:solidFill>
                  <a:srgbClr val="000000"/>
                </a:solidFill>
                <a:latin typeface="Calibri" panose="020F0502020204030204" pitchFamily="34" charset="0"/>
                <a:cs typeface="Calibri" panose="020F0502020204030204" pitchFamily="34" charset="0"/>
              </a:endParaRPr>
            </a:p>
          </p:txBody>
        </p:sp>
      </p:grpSp>
      <p:grpSp>
        <p:nvGrpSpPr>
          <p:cNvPr id="192" name="Group 191">
            <a:extLst>
              <a:ext uri="{FF2B5EF4-FFF2-40B4-BE49-F238E27FC236}">
                <a16:creationId xmlns:a16="http://schemas.microsoft.com/office/drawing/2014/main" id="{42B0AD82-50F0-4780-B30E-7824F5B13FF2}"/>
              </a:ext>
            </a:extLst>
          </p:cNvPr>
          <p:cNvGrpSpPr/>
          <p:nvPr/>
        </p:nvGrpSpPr>
        <p:grpSpPr>
          <a:xfrm>
            <a:off x="7333591" y="4979039"/>
            <a:ext cx="608400" cy="72000"/>
            <a:chOff x="6924602" y="5077463"/>
            <a:chExt cx="608400" cy="72000"/>
          </a:xfrm>
        </p:grpSpPr>
        <p:cxnSp>
          <p:nvCxnSpPr>
            <p:cNvPr id="77" name="Straight Connector 76">
              <a:extLst>
                <a:ext uri="{FF2B5EF4-FFF2-40B4-BE49-F238E27FC236}">
                  <a16:creationId xmlns:a16="http://schemas.microsoft.com/office/drawing/2014/main" id="{595ACFAE-3A13-4220-A7F1-1D3486039023}"/>
                </a:ext>
              </a:extLst>
            </p:cNvPr>
            <p:cNvCxnSpPr>
              <a:cxnSpLocks/>
            </p:cNvCxnSpPr>
            <p:nvPr/>
          </p:nvCxnSpPr>
          <p:spPr>
            <a:xfrm>
              <a:off x="6924602" y="5113463"/>
              <a:ext cx="608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7E2247A-9C60-4816-8BFC-DF44B0BB8A8B}"/>
                </a:ext>
              </a:extLst>
            </p:cNvPr>
            <p:cNvSpPr/>
            <p:nvPr/>
          </p:nvSpPr>
          <p:spPr>
            <a:xfrm>
              <a:off x="7195183" y="5077463"/>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193" name="Group 192">
            <a:extLst>
              <a:ext uri="{FF2B5EF4-FFF2-40B4-BE49-F238E27FC236}">
                <a16:creationId xmlns:a16="http://schemas.microsoft.com/office/drawing/2014/main" id="{6CFD97CA-0CA6-4BFE-AEA9-9F2CED6532DB}"/>
              </a:ext>
            </a:extLst>
          </p:cNvPr>
          <p:cNvGrpSpPr/>
          <p:nvPr/>
        </p:nvGrpSpPr>
        <p:grpSpPr>
          <a:xfrm>
            <a:off x="7736095" y="5129073"/>
            <a:ext cx="579600" cy="72000"/>
            <a:chOff x="7108624" y="5176698"/>
            <a:chExt cx="579600" cy="72000"/>
          </a:xfrm>
        </p:grpSpPr>
        <p:cxnSp>
          <p:nvCxnSpPr>
            <p:cNvPr id="75" name="Straight Connector 74">
              <a:extLst>
                <a:ext uri="{FF2B5EF4-FFF2-40B4-BE49-F238E27FC236}">
                  <a16:creationId xmlns:a16="http://schemas.microsoft.com/office/drawing/2014/main" id="{B1BE3D0A-8214-40F7-862C-47D9E4E85D1D}"/>
                </a:ext>
              </a:extLst>
            </p:cNvPr>
            <p:cNvCxnSpPr>
              <a:cxnSpLocks/>
            </p:cNvCxnSpPr>
            <p:nvPr/>
          </p:nvCxnSpPr>
          <p:spPr>
            <a:xfrm>
              <a:off x="7108624" y="5212698"/>
              <a:ext cx="5796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143D5ABD-E9C3-4533-A4D6-0A0CD5873050}"/>
                </a:ext>
              </a:extLst>
            </p:cNvPr>
            <p:cNvSpPr/>
            <p:nvPr/>
          </p:nvSpPr>
          <p:spPr>
            <a:xfrm>
              <a:off x="7365228" y="5176698"/>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grpSp>
        <p:nvGrpSpPr>
          <p:cNvPr id="203" name="Group 202">
            <a:extLst>
              <a:ext uri="{FF2B5EF4-FFF2-40B4-BE49-F238E27FC236}">
                <a16:creationId xmlns:a16="http://schemas.microsoft.com/office/drawing/2014/main" id="{9CBEA912-4345-4FE9-BD8D-FC90331E236A}"/>
              </a:ext>
            </a:extLst>
          </p:cNvPr>
          <p:cNvGrpSpPr/>
          <p:nvPr/>
        </p:nvGrpSpPr>
        <p:grpSpPr>
          <a:xfrm>
            <a:off x="7100049" y="5290215"/>
            <a:ext cx="1454400" cy="72000"/>
            <a:chOff x="6895348" y="5290215"/>
            <a:chExt cx="1454400" cy="72000"/>
          </a:xfrm>
        </p:grpSpPr>
        <p:cxnSp>
          <p:nvCxnSpPr>
            <p:cNvPr id="73" name="Straight Connector 72">
              <a:extLst>
                <a:ext uri="{FF2B5EF4-FFF2-40B4-BE49-F238E27FC236}">
                  <a16:creationId xmlns:a16="http://schemas.microsoft.com/office/drawing/2014/main" id="{CFB74547-F6B0-4755-8619-556C0D01150D}"/>
                </a:ext>
              </a:extLst>
            </p:cNvPr>
            <p:cNvCxnSpPr>
              <a:cxnSpLocks/>
            </p:cNvCxnSpPr>
            <p:nvPr/>
          </p:nvCxnSpPr>
          <p:spPr>
            <a:xfrm>
              <a:off x="6895348" y="5326215"/>
              <a:ext cx="1454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912FBF3-1AE6-4F18-9C03-5570F70EB1BA}"/>
                </a:ext>
              </a:extLst>
            </p:cNvPr>
            <p:cNvSpPr/>
            <p:nvPr/>
          </p:nvSpPr>
          <p:spPr>
            <a:xfrm>
              <a:off x="7589573" y="5290215"/>
              <a:ext cx="72000" cy="7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endParaRPr lang="en-US" dirty="0">
                <a:solidFill>
                  <a:srgbClr val="000000"/>
                </a:solidFill>
                <a:latin typeface="Calibri" panose="020F0502020204030204" pitchFamily="34" charset="0"/>
                <a:cs typeface="Calibri" panose="020F0502020204030204" pitchFamily="34" charset="0"/>
              </a:endParaRPr>
            </a:p>
          </p:txBody>
        </p:sp>
      </p:grpSp>
      <p:sp>
        <p:nvSpPr>
          <p:cNvPr id="128" name="TextBox 127">
            <a:extLst>
              <a:ext uri="{FF2B5EF4-FFF2-40B4-BE49-F238E27FC236}">
                <a16:creationId xmlns:a16="http://schemas.microsoft.com/office/drawing/2014/main" id="{6F63C9C4-041E-4626-BDAA-FC0EA6329C87}"/>
              </a:ext>
            </a:extLst>
          </p:cNvPr>
          <p:cNvSpPr txBox="1"/>
          <p:nvPr/>
        </p:nvSpPr>
        <p:spPr>
          <a:xfrm>
            <a:off x="1639879" y="1220475"/>
            <a:ext cx="920691" cy="228771"/>
          </a:xfrm>
          <a:prstGeom prst="rect">
            <a:avLst/>
          </a:prstGeom>
          <a:noFill/>
        </p:spPr>
        <p:txBody>
          <a:bodyPr wrap="square" lIns="36000" tIns="36000" rIns="36000" bIns="36000" rtlCol="0" anchor="t" anchorCtr="0">
            <a:spAutoFit/>
          </a:bodyPr>
          <a:lstStyle/>
          <a:p>
            <a:pPr algn="r">
              <a:lnSpc>
                <a:spcPts val="1200"/>
              </a:lnSpc>
            </a:pPr>
            <a:r>
              <a:rPr lang="en-US" sz="1200" b="1" dirty="0">
                <a:solidFill>
                  <a:srgbClr val="000000"/>
                </a:solidFill>
                <a:latin typeface="Calibri" panose="020F0502020204030204" pitchFamily="34" charset="0"/>
                <a:cs typeface="Calibri" panose="020F0502020204030204" pitchFamily="34" charset="0"/>
              </a:rPr>
              <a:t>All</a:t>
            </a:r>
            <a:r>
              <a:rPr lang="en-US" sz="1200" b="1" spc="-55" dirty="0">
                <a:solidFill>
                  <a:srgbClr val="000000"/>
                </a:solidFill>
                <a:latin typeface="Calibri" panose="020F0502020204030204" pitchFamily="34" charset="0"/>
                <a:cs typeface="Calibri" panose="020F0502020204030204" pitchFamily="34" charset="0"/>
              </a:rPr>
              <a:t> </a:t>
            </a:r>
            <a:r>
              <a:rPr lang="en-US" sz="1200" b="1" dirty="0">
                <a:solidFill>
                  <a:srgbClr val="000000"/>
                </a:solidFill>
                <a:latin typeface="Calibri" panose="020F0502020204030204" pitchFamily="34" charset="0"/>
                <a:cs typeface="Calibri" panose="020F0502020204030204" pitchFamily="34" charset="0"/>
              </a:rPr>
              <a:t>patients</a:t>
            </a:r>
          </a:p>
        </p:txBody>
      </p:sp>
      <p:sp>
        <p:nvSpPr>
          <p:cNvPr id="129" name="TextBox 128">
            <a:extLst>
              <a:ext uri="{FF2B5EF4-FFF2-40B4-BE49-F238E27FC236}">
                <a16:creationId xmlns:a16="http://schemas.microsoft.com/office/drawing/2014/main" id="{66824A3F-53BF-41C9-A96F-4F083E775BE7}"/>
              </a:ext>
            </a:extLst>
          </p:cNvPr>
          <p:cNvSpPr txBox="1"/>
          <p:nvPr/>
        </p:nvSpPr>
        <p:spPr>
          <a:xfrm>
            <a:off x="1010654" y="3319592"/>
            <a:ext cx="1549917" cy="382660"/>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Best response to </a:t>
            </a:r>
            <a:br>
              <a:rPr lang="en-GB" sz="1200" b="1" dirty="0">
                <a:solidFill>
                  <a:srgbClr val="000000"/>
                </a:solidFill>
                <a:latin typeface="Calibri" panose="020F0502020204030204" pitchFamily="34" charset="0"/>
                <a:cs typeface="Calibri" panose="020F0502020204030204" pitchFamily="34" charset="0"/>
              </a:rPr>
            </a:br>
            <a:r>
              <a:rPr lang="en-GB" sz="1200" b="1" dirty="0">
                <a:solidFill>
                  <a:srgbClr val="000000"/>
                </a:solidFill>
                <a:latin typeface="Calibri" panose="020F0502020204030204" pitchFamily="34" charset="0"/>
                <a:cs typeface="Calibri" panose="020F0502020204030204" pitchFamily="34" charset="0"/>
              </a:rPr>
              <a:t>1st-line chemotherapy</a:t>
            </a:r>
          </a:p>
        </p:txBody>
      </p:sp>
      <p:sp>
        <p:nvSpPr>
          <p:cNvPr id="130" name="TextBox 129">
            <a:extLst>
              <a:ext uri="{FF2B5EF4-FFF2-40B4-BE49-F238E27FC236}">
                <a16:creationId xmlns:a16="http://schemas.microsoft.com/office/drawing/2014/main" id="{9E2405E8-08D9-4369-B4D1-DF9FF8681F06}"/>
              </a:ext>
            </a:extLst>
          </p:cNvPr>
          <p:cNvSpPr txBox="1"/>
          <p:nvPr/>
        </p:nvSpPr>
        <p:spPr>
          <a:xfrm>
            <a:off x="1010654" y="2639001"/>
            <a:ext cx="1549917" cy="382660"/>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1st-line chemotherapy</a:t>
            </a:r>
            <a:br>
              <a:rPr lang="en-GB" sz="1200" b="1" dirty="0">
                <a:solidFill>
                  <a:srgbClr val="000000"/>
                </a:solidFill>
                <a:latin typeface="Calibri" panose="020F0502020204030204" pitchFamily="34" charset="0"/>
                <a:cs typeface="Calibri" panose="020F0502020204030204" pitchFamily="34" charset="0"/>
              </a:rPr>
            </a:br>
            <a:r>
              <a:rPr lang="en-GB" sz="1200" b="1" dirty="0">
                <a:solidFill>
                  <a:srgbClr val="000000"/>
                </a:solidFill>
                <a:latin typeface="Calibri" panose="020F0502020204030204" pitchFamily="34" charset="0"/>
                <a:cs typeface="Calibri" panose="020F0502020204030204" pitchFamily="34" charset="0"/>
              </a:rPr>
              <a:t>regimen</a:t>
            </a:r>
          </a:p>
        </p:txBody>
      </p:sp>
      <p:sp>
        <p:nvSpPr>
          <p:cNvPr id="133" name="TextBox 132">
            <a:extLst>
              <a:ext uri="{FF2B5EF4-FFF2-40B4-BE49-F238E27FC236}">
                <a16:creationId xmlns:a16="http://schemas.microsoft.com/office/drawing/2014/main" id="{E488500E-AD9F-46C2-B5C9-EACE9B1FA825}"/>
              </a:ext>
            </a:extLst>
          </p:cNvPr>
          <p:cNvSpPr txBox="1"/>
          <p:nvPr/>
        </p:nvSpPr>
        <p:spPr>
          <a:xfrm>
            <a:off x="1130051" y="2112297"/>
            <a:ext cx="1430520" cy="228771"/>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ECOG PS score</a:t>
            </a:r>
          </a:p>
        </p:txBody>
      </p:sp>
      <p:sp>
        <p:nvSpPr>
          <p:cNvPr id="135" name="TextBox 134">
            <a:extLst>
              <a:ext uri="{FF2B5EF4-FFF2-40B4-BE49-F238E27FC236}">
                <a16:creationId xmlns:a16="http://schemas.microsoft.com/office/drawing/2014/main" id="{56B55B7F-AD7A-4BA1-8A58-8D51139CC776}"/>
              </a:ext>
            </a:extLst>
          </p:cNvPr>
          <p:cNvSpPr txBox="1"/>
          <p:nvPr/>
        </p:nvSpPr>
        <p:spPr>
          <a:xfrm>
            <a:off x="2086503" y="1589441"/>
            <a:ext cx="474067" cy="228771"/>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Age</a:t>
            </a:r>
          </a:p>
        </p:txBody>
      </p:sp>
      <p:sp>
        <p:nvSpPr>
          <p:cNvPr id="136" name="TextBox 135">
            <a:extLst>
              <a:ext uri="{FF2B5EF4-FFF2-40B4-BE49-F238E27FC236}">
                <a16:creationId xmlns:a16="http://schemas.microsoft.com/office/drawing/2014/main" id="{D8166F83-7F40-45C9-A0A6-5F4232458FF9}"/>
              </a:ext>
            </a:extLst>
          </p:cNvPr>
          <p:cNvSpPr txBox="1"/>
          <p:nvPr/>
        </p:nvSpPr>
        <p:spPr>
          <a:xfrm>
            <a:off x="1438111" y="3846295"/>
            <a:ext cx="1122459" cy="382660"/>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Site of baseline </a:t>
            </a:r>
            <a:br>
              <a:rPr lang="en-GB" sz="1200" b="1" dirty="0">
                <a:solidFill>
                  <a:srgbClr val="000000"/>
                </a:solidFill>
                <a:latin typeface="Calibri" panose="020F0502020204030204" pitchFamily="34" charset="0"/>
                <a:cs typeface="Calibri" panose="020F0502020204030204" pitchFamily="34" charset="0"/>
              </a:rPr>
            </a:br>
            <a:r>
              <a:rPr lang="en-GB" sz="1200" b="1" dirty="0">
                <a:solidFill>
                  <a:srgbClr val="000000"/>
                </a:solidFill>
                <a:latin typeface="Calibri" panose="020F0502020204030204" pitchFamily="34" charset="0"/>
                <a:cs typeface="Calibri" panose="020F0502020204030204" pitchFamily="34" charset="0"/>
              </a:rPr>
              <a:t>metastasis</a:t>
            </a:r>
          </a:p>
        </p:txBody>
      </p:sp>
      <p:sp>
        <p:nvSpPr>
          <p:cNvPr id="137" name="TextBox 136">
            <a:extLst>
              <a:ext uri="{FF2B5EF4-FFF2-40B4-BE49-F238E27FC236}">
                <a16:creationId xmlns:a16="http://schemas.microsoft.com/office/drawing/2014/main" id="{1AD274E3-1EB7-4109-9F77-4E81C326256B}"/>
              </a:ext>
            </a:extLst>
          </p:cNvPr>
          <p:cNvSpPr txBox="1"/>
          <p:nvPr/>
        </p:nvSpPr>
        <p:spPr>
          <a:xfrm>
            <a:off x="1099347" y="4372997"/>
            <a:ext cx="1461223" cy="228771"/>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Creatinine clearance</a:t>
            </a:r>
          </a:p>
        </p:txBody>
      </p:sp>
      <p:sp>
        <p:nvSpPr>
          <p:cNvPr id="138" name="TextBox 137">
            <a:extLst>
              <a:ext uri="{FF2B5EF4-FFF2-40B4-BE49-F238E27FC236}">
                <a16:creationId xmlns:a16="http://schemas.microsoft.com/office/drawing/2014/main" id="{EB812EA7-C380-4AD0-B97E-B8C40DA7C691}"/>
              </a:ext>
            </a:extLst>
          </p:cNvPr>
          <p:cNvSpPr txBox="1"/>
          <p:nvPr/>
        </p:nvSpPr>
        <p:spPr>
          <a:xfrm>
            <a:off x="1665109" y="4899704"/>
            <a:ext cx="895463" cy="228771"/>
          </a:xfrm>
          <a:prstGeom prst="rect">
            <a:avLst/>
          </a:prstGeom>
          <a:noFill/>
        </p:spPr>
        <p:txBody>
          <a:bodyPr wrap="square" lIns="36000" tIns="36000" rIns="36000" bIns="36000" rtlCol="0" anchor="t" anchorCtr="0">
            <a:spAutoFit/>
          </a:bodyPr>
          <a:lstStyle/>
          <a:p>
            <a:pPr algn="r">
              <a:lnSpc>
                <a:spcPts val="1200"/>
              </a:lnSpc>
            </a:pPr>
            <a:r>
              <a:rPr lang="en-GB" sz="1200" b="1" dirty="0">
                <a:solidFill>
                  <a:srgbClr val="000000"/>
                </a:solidFill>
                <a:latin typeface="Calibri" panose="020F0502020204030204" pitchFamily="34" charset="0"/>
                <a:cs typeface="Calibri" panose="020F0502020204030204" pitchFamily="34" charset="0"/>
              </a:rPr>
              <a:t>PD-L1 status</a:t>
            </a:r>
          </a:p>
        </p:txBody>
      </p:sp>
      <p:sp>
        <p:nvSpPr>
          <p:cNvPr id="139" name="TextBox 138">
            <a:extLst>
              <a:ext uri="{FF2B5EF4-FFF2-40B4-BE49-F238E27FC236}">
                <a16:creationId xmlns:a16="http://schemas.microsoft.com/office/drawing/2014/main" id="{2BDF7239-6916-4F09-8A4D-81788CD46534}"/>
              </a:ext>
            </a:extLst>
          </p:cNvPr>
          <p:cNvSpPr txBox="1"/>
          <p:nvPr/>
        </p:nvSpPr>
        <p:spPr>
          <a:xfrm>
            <a:off x="2618324" y="1589441"/>
            <a:ext cx="967864" cy="382660"/>
          </a:xfrm>
          <a:prstGeom prst="rect">
            <a:avLst/>
          </a:prstGeom>
          <a:noFill/>
        </p:spPr>
        <p:txBody>
          <a:bodyPr wrap="square" lIns="36000" tIns="36000" rIns="36000" bIns="36000" rtlCol="0" anchor="t" anchorCtr="0">
            <a:spAutoFit/>
          </a:bodyPr>
          <a:lstStyle/>
          <a:p>
            <a:pPr marL="12700">
              <a:lnSpc>
                <a:spcPts val="1200"/>
              </a:lnSpc>
            </a:pPr>
            <a:r>
              <a:rPr lang="en-US" sz="1200" spc="-5" dirty="0">
                <a:solidFill>
                  <a:srgbClr val="000000"/>
                </a:solidFill>
                <a:latin typeface="Calibri" panose="020F0502020204030204" pitchFamily="34" charset="0"/>
                <a:cs typeface="Calibri" panose="020F0502020204030204" pitchFamily="34" charset="0"/>
              </a:rPr>
              <a:t>&lt;65</a:t>
            </a:r>
            <a:r>
              <a:rPr lang="en-US" sz="1200" spc="-120" dirty="0">
                <a:solidFill>
                  <a:srgbClr val="000000"/>
                </a:solidFill>
                <a:latin typeface="Calibri" panose="020F0502020204030204" pitchFamily="34" charset="0"/>
                <a:cs typeface="Calibri" panose="020F0502020204030204" pitchFamily="34" charset="0"/>
              </a:rPr>
              <a:t> </a:t>
            </a:r>
            <a:r>
              <a:rPr lang="en-US" sz="1200" spc="-5" dirty="0">
                <a:solidFill>
                  <a:srgbClr val="000000"/>
                </a:solidFill>
                <a:latin typeface="Calibri" panose="020F0502020204030204" pitchFamily="34" charset="0"/>
                <a:cs typeface="Calibri" panose="020F0502020204030204" pitchFamily="34" charset="0"/>
              </a:rPr>
              <a:t>years</a:t>
            </a:r>
            <a:endParaRPr lang="en-US" sz="1200" dirty="0">
              <a:solidFill>
                <a:srgbClr val="000000"/>
              </a:solidFill>
              <a:latin typeface="Calibri" panose="020F0502020204030204" pitchFamily="34" charset="0"/>
              <a:cs typeface="Calibri" panose="020F0502020204030204" pitchFamily="34" charset="0"/>
            </a:endParaRPr>
          </a:p>
          <a:p>
            <a:pPr marL="12700">
              <a:lnSpc>
                <a:spcPts val="1200"/>
              </a:lnSpc>
            </a:pPr>
            <a:r>
              <a:rPr lang="en-US" sz="1200" spc="11" dirty="0">
                <a:solidFill>
                  <a:srgbClr val="000000"/>
                </a:solidFill>
                <a:latin typeface="Calibri" panose="020F0502020204030204" pitchFamily="34" charset="0"/>
                <a:cs typeface="Calibri" panose="020F0502020204030204" pitchFamily="34" charset="0"/>
              </a:rPr>
              <a:t>≥65</a:t>
            </a:r>
            <a:r>
              <a:rPr lang="en-US" sz="1200" spc="-125" dirty="0">
                <a:solidFill>
                  <a:srgbClr val="000000"/>
                </a:solidFill>
                <a:latin typeface="Calibri" panose="020F0502020204030204" pitchFamily="34" charset="0"/>
                <a:cs typeface="Calibri" panose="020F0502020204030204" pitchFamily="34" charset="0"/>
              </a:rPr>
              <a:t> </a:t>
            </a:r>
            <a:r>
              <a:rPr lang="en-US" sz="1200" spc="-5" dirty="0">
                <a:solidFill>
                  <a:srgbClr val="000000"/>
                </a:solidFill>
                <a:latin typeface="Calibri" panose="020F0502020204030204" pitchFamily="34" charset="0"/>
                <a:cs typeface="Calibri" panose="020F0502020204030204" pitchFamily="34" charset="0"/>
              </a:rPr>
              <a:t>years</a:t>
            </a:r>
          </a:p>
        </p:txBody>
      </p:sp>
      <p:sp>
        <p:nvSpPr>
          <p:cNvPr id="140" name="TextBox 139">
            <a:extLst>
              <a:ext uri="{FF2B5EF4-FFF2-40B4-BE49-F238E27FC236}">
                <a16:creationId xmlns:a16="http://schemas.microsoft.com/office/drawing/2014/main" id="{858FA2B8-8CB6-482C-A051-897CE55041D3}"/>
              </a:ext>
            </a:extLst>
          </p:cNvPr>
          <p:cNvSpPr txBox="1"/>
          <p:nvPr/>
        </p:nvSpPr>
        <p:spPr>
          <a:xfrm>
            <a:off x="2618326" y="2639002"/>
            <a:ext cx="2302815" cy="542062"/>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Gemcitabine + cisplatin</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Gemcitabine + carboplatin</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Gemcitabine + cisplatin/carboplatin</a:t>
            </a:r>
          </a:p>
        </p:txBody>
      </p:sp>
      <p:sp>
        <p:nvSpPr>
          <p:cNvPr id="141" name="TextBox 140">
            <a:extLst>
              <a:ext uri="{FF2B5EF4-FFF2-40B4-BE49-F238E27FC236}">
                <a16:creationId xmlns:a16="http://schemas.microsoft.com/office/drawing/2014/main" id="{434E888D-2404-4150-A671-6C06F85B387F}"/>
              </a:ext>
            </a:extLst>
          </p:cNvPr>
          <p:cNvSpPr txBox="1"/>
          <p:nvPr/>
        </p:nvSpPr>
        <p:spPr>
          <a:xfrm>
            <a:off x="2618324" y="3319591"/>
            <a:ext cx="872968" cy="388174"/>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CR or PR</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SD</a:t>
            </a:r>
          </a:p>
        </p:txBody>
      </p:sp>
      <p:sp>
        <p:nvSpPr>
          <p:cNvPr id="142" name="TextBox 141">
            <a:extLst>
              <a:ext uri="{FF2B5EF4-FFF2-40B4-BE49-F238E27FC236}">
                <a16:creationId xmlns:a16="http://schemas.microsoft.com/office/drawing/2014/main" id="{53EA38A5-8EC0-49F0-9919-FC120EDE55E6}"/>
              </a:ext>
            </a:extLst>
          </p:cNvPr>
          <p:cNvSpPr txBox="1"/>
          <p:nvPr/>
        </p:nvSpPr>
        <p:spPr>
          <a:xfrm>
            <a:off x="2618325" y="3846294"/>
            <a:ext cx="907219" cy="388174"/>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Visceral</a:t>
            </a:r>
          </a:p>
          <a:p>
            <a:pPr fontAlgn="t">
              <a:lnSpc>
                <a:spcPts val="1200"/>
              </a:lnSpc>
            </a:pPr>
            <a:r>
              <a:rPr lang="en-US" sz="1200" dirty="0" err="1">
                <a:solidFill>
                  <a:srgbClr val="000000"/>
                </a:solidFill>
                <a:latin typeface="Calibri" panose="020F0502020204030204" pitchFamily="34" charset="0"/>
                <a:cs typeface="Calibri" panose="020F0502020204030204" pitchFamily="34" charset="0"/>
              </a:rPr>
              <a:t>Nonvisceral</a:t>
            </a:r>
            <a:endParaRPr lang="en-US" sz="1200" dirty="0">
              <a:solidFill>
                <a:srgbClr val="000000"/>
              </a:solidFill>
              <a:latin typeface="Calibri" panose="020F0502020204030204" pitchFamily="34" charset="0"/>
              <a:cs typeface="Calibri" panose="020F0502020204030204" pitchFamily="34" charset="0"/>
            </a:endParaRPr>
          </a:p>
        </p:txBody>
      </p:sp>
      <p:sp>
        <p:nvSpPr>
          <p:cNvPr id="143" name="TextBox 142">
            <a:extLst>
              <a:ext uri="{FF2B5EF4-FFF2-40B4-BE49-F238E27FC236}">
                <a16:creationId xmlns:a16="http://schemas.microsoft.com/office/drawing/2014/main" id="{DC1F3D61-2D49-4913-901F-3996EAE3E4E5}"/>
              </a:ext>
            </a:extLst>
          </p:cNvPr>
          <p:cNvSpPr txBox="1"/>
          <p:nvPr/>
        </p:nvSpPr>
        <p:spPr>
          <a:xfrm>
            <a:off x="2618325" y="4372998"/>
            <a:ext cx="967865" cy="388174"/>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≥60 mL/min</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&lt;60 mL/min</a:t>
            </a:r>
          </a:p>
        </p:txBody>
      </p:sp>
      <p:sp>
        <p:nvSpPr>
          <p:cNvPr id="144" name="TextBox 143">
            <a:extLst>
              <a:ext uri="{FF2B5EF4-FFF2-40B4-BE49-F238E27FC236}">
                <a16:creationId xmlns:a16="http://schemas.microsoft.com/office/drawing/2014/main" id="{53594C4D-13DC-4067-91EB-4840467CC1C8}"/>
              </a:ext>
            </a:extLst>
          </p:cNvPr>
          <p:cNvSpPr txBox="1"/>
          <p:nvPr/>
        </p:nvSpPr>
        <p:spPr>
          <a:xfrm>
            <a:off x="2618325" y="4899705"/>
            <a:ext cx="763599" cy="542062"/>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Positive</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Negative</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Unknown</a:t>
            </a:r>
          </a:p>
        </p:txBody>
      </p:sp>
      <p:sp>
        <p:nvSpPr>
          <p:cNvPr id="147" name="TextBox 146">
            <a:extLst>
              <a:ext uri="{FF2B5EF4-FFF2-40B4-BE49-F238E27FC236}">
                <a16:creationId xmlns:a16="http://schemas.microsoft.com/office/drawing/2014/main" id="{E4CA4B6F-861A-4169-903E-3FA6CDF59B11}"/>
              </a:ext>
            </a:extLst>
          </p:cNvPr>
          <p:cNvSpPr txBox="1"/>
          <p:nvPr/>
        </p:nvSpPr>
        <p:spPr>
          <a:xfrm>
            <a:off x="2618325" y="2112297"/>
            <a:ext cx="658731" cy="388174"/>
          </a:xfrm>
          <a:prstGeom prst="rect">
            <a:avLst/>
          </a:prstGeom>
          <a:noFill/>
        </p:spPr>
        <p:txBody>
          <a:bodyPr wrap="square" lIns="36000" tIns="36000" rIns="36000" bIns="36000" rtlCol="0" anchor="t" anchorCtr="0">
            <a:spAutoFit/>
          </a:bodyPr>
          <a:lstStyle/>
          <a:p>
            <a:pPr fontAlgn="t">
              <a:lnSpc>
                <a:spcPts val="1200"/>
              </a:lnSpc>
            </a:pPr>
            <a:r>
              <a:rPr lang="en-US" sz="1200" dirty="0">
                <a:solidFill>
                  <a:srgbClr val="000000"/>
                </a:solidFill>
                <a:latin typeface="Calibri" panose="020F0502020204030204" pitchFamily="34" charset="0"/>
                <a:cs typeface="Calibri" panose="020F0502020204030204" pitchFamily="34" charset="0"/>
              </a:rPr>
              <a:t>0</a:t>
            </a:r>
          </a:p>
          <a:p>
            <a:pPr fontAlgn="t">
              <a:lnSpc>
                <a:spcPts val="1200"/>
              </a:lnSpc>
            </a:pPr>
            <a:r>
              <a:rPr lang="en-US" sz="1200" dirty="0">
                <a:solidFill>
                  <a:srgbClr val="000000"/>
                </a:solidFill>
                <a:latin typeface="Calibri" panose="020F0502020204030204" pitchFamily="34" charset="0"/>
                <a:cs typeface="Calibri" panose="020F0502020204030204" pitchFamily="34" charset="0"/>
              </a:rPr>
              <a:t>≥1</a:t>
            </a:r>
          </a:p>
        </p:txBody>
      </p:sp>
      <p:sp>
        <p:nvSpPr>
          <p:cNvPr id="149" name="TextBox 148">
            <a:extLst>
              <a:ext uri="{FF2B5EF4-FFF2-40B4-BE49-F238E27FC236}">
                <a16:creationId xmlns:a16="http://schemas.microsoft.com/office/drawing/2014/main" id="{CA4507AC-EA81-48D5-B969-40C24CB6C5A3}"/>
              </a:ext>
            </a:extLst>
          </p:cNvPr>
          <p:cNvSpPr txBox="1"/>
          <p:nvPr/>
        </p:nvSpPr>
        <p:spPr>
          <a:xfrm>
            <a:off x="5146333" y="1220475"/>
            <a:ext cx="612000" cy="228771"/>
          </a:xfrm>
          <a:prstGeom prst="rect">
            <a:avLst/>
          </a:prstGeom>
          <a:noFill/>
        </p:spPr>
        <p:txBody>
          <a:bodyPr wrap="square" lIns="36000" tIns="36000" rIns="36000" bIns="36000" rtlCol="0" anchor="t" anchorCtr="0">
            <a:spAutoFit/>
          </a:bodyPr>
          <a:lstStyle/>
          <a:p>
            <a:pPr algn="ctr">
              <a:lnSpc>
                <a:spcPts val="1200"/>
              </a:lnSpc>
            </a:pPr>
            <a:r>
              <a:rPr lang="en-US" sz="1200" spc="-11" dirty="0">
                <a:solidFill>
                  <a:srgbClr val="000000"/>
                </a:solidFill>
                <a:latin typeface="Calibri" panose="020F0502020204030204" pitchFamily="34" charset="0"/>
                <a:cs typeface="Calibri" panose="020F0502020204030204" pitchFamily="34" charset="0"/>
              </a:rPr>
              <a:t>145/350</a:t>
            </a:r>
          </a:p>
        </p:txBody>
      </p:sp>
      <p:sp>
        <p:nvSpPr>
          <p:cNvPr id="150" name="TextBox 149">
            <a:extLst>
              <a:ext uri="{FF2B5EF4-FFF2-40B4-BE49-F238E27FC236}">
                <a16:creationId xmlns:a16="http://schemas.microsoft.com/office/drawing/2014/main" id="{3977FE69-F117-4AD9-8679-5CD028B7F303}"/>
              </a:ext>
            </a:extLst>
          </p:cNvPr>
          <p:cNvSpPr txBox="1"/>
          <p:nvPr/>
        </p:nvSpPr>
        <p:spPr>
          <a:xfrm>
            <a:off x="5146333" y="1589442"/>
            <a:ext cx="612000" cy="382660"/>
          </a:xfrm>
          <a:prstGeom prst="rect">
            <a:avLst/>
          </a:prstGeom>
          <a:noFill/>
        </p:spPr>
        <p:txBody>
          <a:bodyPr wrap="square" lIns="36000" tIns="36000" rIns="36000" bIns="36000" rtlCol="0" anchor="t" anchorCtr="0">
            <a:spAutoFit/>
          </a:bodyPr>
          <a:lstStyle/>
          <a:p>
            <a:pPr marL="12700" algn="ctr">
              <a:lnSpc>
                <a:spcPts val="1200"/>
              </a:lnSpc>
            </a:pPr>
            <a:r>
              <a:rPr lang="en-US" sz="1200" spc="-11" dirty="0">
                <a:solidFill>
                  <a:srgbClr val="000000"/>
                </a:solidFill>
                <a:latin typeface="Calibri" panose="020F0502020204030204" pitchFamily="34" charset="0"/>
                <a:cs typeface="Calibri" panose="020F0502020204030204" pitchFamily="34" charset="0"/>
              </a:rPr>
              <a:t>  61/129</a:t>
            </a:r>
            <a:endParaRPr lang="en-US" sz="1200" dirty="0">
              <a:solidFill>
                <a:srgbClr val="000000"/>
              </a:solidFill>
              <a:latin typeface="Calibri" panose="020F0502020204030204" pitchFamily="34" charset="0"/>
              <a:cs typeface="Calibri" panose="020F0502020204030204" pitchFamily="34" charset="0"/>
            </a:endParaRPr>
          </a:p>
          <a:p>
            <a:pPr marL="12700" algn="ctr">
              <a:lnSpc>
                <a:spcPts val="1200"/>
              </a:lnSpc>
            </a:pPr>
            <a:r>
              <a:rPr lang="en-US" sz="1200" spc="-11" dirty="0">
                <a:solidFill>
                  <a:srgbClr val="000000"/>
                </a:solidFill>
                <a:latin typeface="Calibri" panose="020F0502020204030204" pitchFamily="34" charset="0"/>
                <a:cs typeface="Calibri" panose="020F0502020204030204" pitchFamily="34" charset="0"/>
              </a:rPr>
              <a:t>  84/221</a:t>
            </a:r>
          </a:p>
        </p:txBody>
      </p:sp>
      <p:sp>
        <p:nvSpPr>
          <p:cNvPr id="151" name="TextBox 150">
            <a:extLst>
              <a:ext uri="{FF2B5EF4-FFF2-40B4-BE49-F238E27FC236}">
                <a16:creationId xmlns:a16="http://schemas.microsoft.com/office/drawing/2014/main" id="{7BF3A04B-B027-4083-BFD5-2BA90792A194}"/>
              </a:ext>
            </a:extLst>
          </p:cNvPr>
          <p:cNvSpPr txBox="1"/>
          <p:nvPr/>
        </p:nvSpPr>
        <p:spPr>
          <a:xfrm>
            <a:off x="5146333" y="2112298"/>
            <a:ext cx="612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77/213</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68/137</a:t>
            </a:r>
          </a:p>
        </p:txBody>
      </p:sp>
      <p:sp>
        <p:nvSpPr>
          <p:cNvPr id="152" name="TextBox 151">
            <a:extLst>
              <a:ext uri="{FF2B5EF4-FFF2-40B4-BE49-F238E27FC236}">
                <a16:creationId xmlns:a16="http://schemas.microsoft.com/office/drawing/2014/main" id="{A3AC8374-1C28-4BDB-BAFC-0B442E043AF7}"/>
              </a:ext>
            </a:extLst>
          </p:cNvPr>
          <p:cNvSpPr txBox="1"/>
          <p:nvPr/>
        </p:nvSpPr>
        <p:spPr>
          <a:xfrm>
            <a:off x="5146333" y="2639002"/>
            <a:ext cx="612000" cy="542062"/>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71/183</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68/147</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6/20</a:t>
            </a:r>
          </a:p>
        </p:txBody>
      </p:sp>
      <p:sp>
        <p:nvSpPr>
          <p:cNvPr id="153" name="TextBox 152">
            <a:extLst>
              <a:ext uri="{FF2B5EF4-FFF2-40B4-BE49-F238E27FC236}">
                <a16:creationId xmlns:a16="http://schemas.microsoft.com/office/drawing/2014/main" id="{1141F430-B3CB-4F56-A689-0FF58DC05DC5}"/>
              </a:ext>
            </a:extLst>
          </p:cNvPr>
          <p:cNvSpPr txBox="1"/>
          <p:nvPr/>
        </p:nvSpPr>
        <p:spPr>
          <a:xfrm>
            <a:off x="5146333" y="3319591"/>
            <a:ext cx="612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104/253</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41/97</a:t>
            </a:r>
          </a:p>
        </p:txBody>
      </p:sp>
      <p:sp>
        <p:nvSpPr>
          <p:cNvPr id="154" name="TextBox 153">
            <a:extLst>
              <a:ext uri="{FF2B5EF4-FFF2-40B4-BE49-F238E27FC236}">
                <a16:creationId xmlns:a16="http://schemas.microsoft.com/office/drawing/2014/main" id="{32FD00F3-4262-47DA-9D8A-D6B638EFADF5}"/>
              </a:ext>
            </a:extLst>
          </p:cNvPr>
          <p:cNvSpPr txBox="1"/>
          <p:nvPr/>
        </p:nvSpPr>
        <p:spPr>
          <a:xfrm>
            <a:off x="5146333" y="3846294"/>
            <a:ext cx="612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93/191</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52/159</a:t>
            </a:r>
          </a:p>
        </p:txBody>
      </p:sp>
      <p:sp>
        <p:nvSpPr>
          <p:cNvPr id="155" name="TextBox 154">
            <a:extLst>
              <a:ext uri="{FF2B5EF4-FFF2-40B4-BE49-F238E27FC236}">
                <a16:creationId xmlns:a16="http://schemas.microsoft.com/office/drawing/2014/main" id="{C2066750-B832-43FE-A8E7-1B80FB009488}"/>
              </a:ext>
            </a:extLst>
          </p:cNvPr>
          <p:cNvSpPr txBox="1"/>
          <p:nvPr/>
        </p:nvSpPr>
        <p:spPr>
          <a:xfrm>
            <a:off x="5146333" y="4372998"/>
            <a:ext cx="612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74/181</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71/168</a:t>
            </a:r>
          </a:p>
        </p:txBody>
      </p:sp>
      <p:sp>
        <p:nvSpPr>
          <p:cNvPr id="156" name="TextBox 155">
            <a:extLst>
              <a:ext uri="{FF2B5EF4-FFF2-40B4-BE49-F238E27FC236}">
                <a16:creationId xmlns:a16="http://schemas.microsoft.com/office/drawing/2014/main" id="{338C5B91-33B3-4B2E-B805-C1E2931513A3}"/>
              </a:ext>
            </a:extLst>
          </p:cNvPr>
          <p:cNvSpPr txBox="1"/>
          <p:nvPr/>
        </p:nvSpPr>
        <p:spPr>
          <a:xfrm>
            <a:off x="5146333" y="4899704"/>
            <a:ext cx="612000" cy="542062"/>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61/189</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76/139</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8/22</a:t>
            </a:r>
          </a:p>
        </p:txBody>
      </p:sp>
      <p:sp>
        <p:nvSpPr>
          <p:cNvPr id="157" name="TextBox 156">
            <a:extLst>
              <a:ext uri="{FF2B5EF4-FFF2-40B4-BE49-F238E27FC236}">
                <a16:creationId xmlns:a16="http://schemas.microsoft.com/office/drawing/2014/main" id="{18B7E00E-DA9F-4B5C-A123-2CEF9A8186A3}"/>
              </a:ext>
            </a:extLst>
          </p:cNvPr>
          <p:cNvSpPr txBox="1"/>
          <p:nvPr/>
        </p:nvSpPr>
        <p:spPr>
          <a:xfrm>
            <a:off x="6069235" y="1220475"/>
            <a:ext cx="648000" cy="228771"/>
          </a:xfrm>
          <a:prstGeom prst="rect">
            <a:avLst/>
          </a:prstGeom>
          <a:noFill/>
        </p:spPr>
        <p:txBody>
          <a:bodyPr wrap="square" lIns="36000" tIns="36000" rIns="36000" bIns="36000" rtlCol="0" anchor="t" anchorCtr="0">
            <a:spAutoFit/>
          </a:bodyPr>
          <a:lstStyle/>
          <a:p>
            <a:pPr algn="ctr">
              <a:lnSpc>
                <a:spcPts val="1200"/>
              </a:lnSpc>
            </a:pPr>
            <a:r>
              <a:rPr lang="en-US" sz="1200" spc="-11" dirty="0">
                <a:solidFill>
                  <a:srgbClr val="000000"/>
                </a:solidFill>
                <a:latin typeface="Calibri" panose="020F0502020204030204" pitchFamily="34" charset="0"/>
                <a:cs typeface="Calibri" panose="020F0502020204030204" pitchFamily="34" charset="0"/>
              </a:rPr>
              <a:t>179/350</a:t>
            </a:r>
          </a:p>
        </p:txBody>
      </p:sp>
      <p:sp>
        <p:nvSpPr>
          <p:cNvPr id="158" name="TextBox 157">
            <a:extLst>
              <a:ext uri="{FF2B5EF4-FFF2-40B4-BE49-F238E27FC236}">
                <a16:creationId xmlns:a16="http://schemas.microsoft.com/office/drawing/2014/main" id="{00E70193-3862-4ABA-BCD7-242FFAABBA3C}"/>
              </a:ext>
            </a:extLst>
          </p:cNvPr>
          <p:cNvSpPr txBox="1"/>
          <p:nvPr/>
        </p:nvSpPr>
        <p:spPr>
          <a:xfrm>
            <a:off x="6069235" y="1589442"/>
            <a:ext cx="648000" cy="382660"/>
          </a:xfrm>
          <a:prstGeom prst="rect">
            <a:avLst/>
          </a:prstGeom>
          <a:noFill/>
        </p:spPr>
        <p:txBody>
          <a:bodyPr wrap="square" lIns="36000" tIns="36000" rIns="36000" bIns="36000" rtlCol="0" anchor="t" anchorCtr="0">
            <a:spAutoFit/>
          </a:bodyPr>
          <a:lstStyle/>
          <a:p>
            <a:pPr marL="36830" algn="ctr">
              <a:lnSpc>
                <a:spcPts val="1200"/>
              </a:lnSpc>
            </a:pPr>
            <a:r>
              <a:rPr lang="en-US" sz="1200" spc="-11" dirty="0">
                <a:solidFill>
                  <a:srgbClr val="000000"/>
                </a:solidFill>
                <a:latin typeface="Calibri" panose="020F0502020204030204" pitchFamily="34" charset="0"/>
                <a:cs typeface="Calibri" panose="020F0502020204030204" pitchFamily="34" charset="0"/>
              </a:rPr>
              <a:t>  53/107</a:t>
            </a:r>
            <a:endParaRPr lang="en-US" sz="1200" dirty="0">
              <a:solidFill>
                <a:srgbClr val="000000"/>
              </a:solidFill>
              <a:latin typeface="Calibri" panose="020F0502020204030204" pitchFamily="34" charset="0"/>
              <a:cs typeface="Calibri" panose="020F0502020204030204" pitchFamily="34" charset="0"/>
            </a:endParaRPr>
          </a:p>
          <a:p>
            <a:pPr marL="12700" algn="ctr">
              <a:lnSpc>
                <a:spcPts val="1200"/>
              </a:lnSpc>
            </a:pPr>
            <a:r>
              <a:rPr lang="en-US" sz="1200" spc="-11" dirty="0">
                <a:solidFill>
                  <a:srgbClr val="000000"/>
                </a:solidFill>
                <a:latin typeface="Calibri" panose="020F0502020204030204" pitchFamily="34" charset="0"/>
                <a:cs typeface="Calibri" panose="020F0502020204030204" pitchFamily="34" charset="0"/>
              </a:rPr>
              <a:t>126/243</a:t>
            </a:r>
            <a:endParaRPr lang="en-US" sz="1200" dirty="0">
              <a:solidFill>
                <a:srgbClr val="000000"/>
              </a:solidFill>
              <a:latin typeface="Calibri" panose="020F0502020204030204" pitchFamily="34" charset="0"/>
              <a:cs typeface="Calibri" panose="020F0502020204030204" pitchFamily="34" charset="0"/>
            </a:endParaRPr>
          </a:p>
        </p:txBody>
      </p:sp>
      <p:sp>
        <p:nvSpPr>
          <p:cNvPr id="159" name="TextBox 158">
            <a:extLst>
              <a:ext uri="{FF2B5EF4-FFF2-40B4-BE49-F238E27FC236}">
                <a16:creationId xmlns:a16="http://schemas.microsoft.com/office/drawing/2014/main" id="{0B1A35EC-7A52-4963-83B2-B5D122F30F2F}"/>
              </a:ext>
            </a:extLst>
          </p:cNvPr>
          <p:cNvSpPr txBox="1"/>
          <p:nvPr/>
        </p:nvSpPr>
        <p:spPr>
          <a:xfrm>
            <a:off x="6069235" y="2112298"/>
            <a:ext cx="648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101/211</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78/139</a:t>
            </a:r>
          </a:p>
        </p:txBody>
      </p:sp>
      <p:sp>
        <p:nvSpPr>
          <p:cNvPr id="160" name="TextBox 159">
            <a:extLst>
              <a:ext uri="{FF2B5EF4-FFF2-40B4-BE49-F238E27FC236}">
                <a16:creationId xmlns:a16="http://schemas.microsoft.com/office/drawing/2014/main" id="{1C16CBB2-42D1-4E41-81CB-B3647B23AA7A}"/>
              </a:ext>
            </a:extLst>
          </p:cNvPr>
          <p:cNvSpPr txBox="1"/>
          <p:nvPr/>
        </p:nvSpPr>
        <p:spPr>
          <a:xfrm>
            <a:off x="6069235" y="2639002"/>
            <a:ext cx="648000" cy="542062"/>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98/206</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73/122</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7/20</a:t>
            </a:r>
          </a:p>
        </p:txBody>
      </p:sp>
      <p:sp>
        <p:nvSpPr>
          <p:cNvPr id="161" name="TextBox 160">
            <a:extLst>
              <a:ext uri="{FF2B5EF4-FFF2-40B4-BE49-F238E27FC236}">
                <a16:creationId xmlns:a16="http://schemas.microsoft.com/office/drawing/2014/main" id="{0335F0B2-67B5-4F34-B8B5-27E40D08435D}"/>
              </a:ext>
            </a:extLst>
          </p:cNvPr>
          <p:cNvSpPr txBox="1"/>
          <p:nvPr/>
        </p:nvSpPr>
        <p:spPr>
          <a:xfrm>
            <a:off x="6069235" y="3319591"/>
            <a:ext cx="648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127/252</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52/98</a:t>
            </a:r>
          </a:p>
        </p:txBody>
      </p:sp>
      <p:sp>
        <p:nvSpPr>
          <p:cNvPr id="162" name="TextBox 161">
            <a:extLst>
              <a:ext uri="{FF2B5EF4-FFF2-40B4-BE49-F238E27FC236}">
                <a16:creationId xmlns:a16="http://schemas.microsoft.com/office/drawing/2014/main" id="{1F048C3E-3017-4A4E-99CE-D5716C5DBF57}"/>
              </a:ext>
            </a:extLst>
          </p:cNvPr>
          <p:cNvSpPr txBox="1"/>
          <p:nvPr/>
        </p:nvSpPr>
        <p:spPr>
          <a:xfrm>
            <a:off x="6069235" y="3846294"/>
            <a:ext cx="648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101/191</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78/159</a:t>
            </a:r>
          </a:p>
        </p:txBody>
      </p:sp>
      <p:sp>
        <p:nvSpPr>
          <p:cNvPr id="163" name="TextBox 162">
            <a:extLst>
              <a:ext uri="{FF2B5EF4-FFF2-40B4-BE49-F238E27FC236}">
                <a16:creationId xmlns:a16="http://schemas.microsoft.com/office/drawing/2014/main" id="{18838F3E-C103-474F-8F71-09FA314D7644}"/>
              </a:ext>
            </a:extLst>
          </p:cNvPr>
          <p:cNvSpPr txBox="1"/>
          <p:nvPr/>
        </p:nvSpPr>
        <p:spPr>
          <a:xfrm>
            <a:off x="6069235" y="4372998"/>
            <a:ext cx="648000" cy="388174"/>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97/196</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81/148</a:t>
            </a:r>
          </a:p>
        </p:txBody>
      </p:sp>
      <p:sp>
        <p:nvSpPr>
          <p:cNvPr id="164" name="TextBox 163">
            <a:extLst>
              <a:ext uri="{FF2B5EF4-FFF2-40B4-BE49-F238E27FC236}">
                <a16:creationId xmlns:a16="http://schemas.microsoft.com/office/drawing/2014/main" id="{477CFDCB-FB79-4EC2-A3A5-B94C43B8AED1}"/>
              </a:ext>
            </a:extLst>
          </p:cNvPr>
          <p:cNvSpPr txBox="1"/>
          <p:nvPr/>
        </p:nvSpPr>
        <p:spPr>
          <a:xfrm>
            <a:off x="6069235" y="4899704"/>
            <a:ext cx="648000" cy="542062"/>
          </a:xfrm>
          <a:prstGeom prst="rect">
            <a:avLst/>
          </a:prstGeom>
          <a:noFill/>
        </p:spPr>
        <p:txBody>
          <a:bodyPr wrap="square" lIns="36000" tIns="36000" rIns="36000" bIns="36000" rtlCol="0" anchor="t" anchorCtr="0">
            <a:spAutoFit/>
          </a:bodyPr>
          <a:lstStyle/>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82/169</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  72/132</a:t>
            </a:r>
          </a:p>
          <a:p>
            <a:pPr algn="ctr" fontAlgn="t">
              <a:lnSpc>
                <a:spcPts val="1200"/>
              </a:lnSpc>
            </a:pPr>
            <a:r>
              <a:rPr lang="en-US" sz="1200" dirty="0">
                <a:solidFill>
                  <a:srgbClr val="000000"/>
                </a:solidFill>
                <a:latin typeface="Calibri" panose="020F0502020204030204" pitchFamily="34" charset="0"/>
                <a:cs typeface="Calibri" panose="020F0502020204030204" pitchFamily="34" charset="0"/>
              </a:rPr>
              <a:t>25/49</a:t>
            </a:r>
          </a:p>
        </p:txBody>
      </p:sp>
      <p:sp>
        <p:nvSpPr>
          <p:cNvPr id="165" name="TextBox 164">
            <a:extLst>
              <a:ext uri="{FF2B5EF4-FFF2-40B4-BE49-F238E27FC236}">
                <a16:creationId xmlns:a16="http://schemas.microsoft.com/office/drawing/2014/main" id="{3845A42F-E5D6-442F-A605-9717184CEDFD}"/>
              </a:ext>
            </a:extLst>
          </p:cNvPr>
          <p:cNvSpPr txBox="1"/>
          <p:nvPr/>
        </p:nvSpPr>
        <p:spPr>
          <a:xfrm>
            <a:off x="9589410" y="1220475"/>
            <a:ext cx="1180583" cy="228771"/>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0.69</a:t>
            </a:r>
            <a:r>
              <a:rPr lang="en-US" sz="1200" dirty="0">
                <a:solidFill>
                  <a:srgbClr val="000000"/>
                </a:solidFill>
                <a:latin typeface="Calibri" panose="020F0502020204030204" pitchFamily="34" charset="0"/>
                <a:cs typeface="Calibri" panose="020F0502020204030204" pitchFamily="34" charset="0"/>
              </a:rPr>
              <a:t> (0.56, 0.86)*</a:t>
            </a:r>
          </a:p>
        </p:txBody>
      </p:sp>
      <p:sp>
        <p:nvSpPr>
          <p:cNvPr id="166" name="TextBox 165">
            <a:extLst>
              <a:ext uri="{FF2B5EF4-FFF2-40B4-BE49-F238E27FC236}">
                <a16:creationId xmlns:a16="http://schemas.microsoft.com/office/drawing/2014/main" id="{7484D629-3024-4F8E-928A-FC0AE8945858}"/>
              </a:ext>
            </a:extLst>
          </p:cNvPr>
          <p:cNvSpPr txBox="1"/>
          <p:nvPr/>
        </p:nvSpPr>
        <p:spPr>
          <a:xfrm>
            <a:off x="9589410" y="1589442"/>
            <a:ext cx="1180583" cy="382660"/>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0.79</a:t>
            </a:r>
            <a:r>
              <a:rPr lang="en-US" sz="1200" dirty="0">
                <a:solidFill>
                  <a:srgbClr val="000000"/>
                </a:solidFill>
                <a:latin typeface="Calibri" panose="020F0502020204030204" pitchFamily="34" charset="0"/>
                <a:cs typeface="Calibri" panose="020F0502020204030204" pitchFamily="34" charset="0"/>
              </a:rPr>
              <a:t> (0.55, 1.15)</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0.63</a:t>
            </a:r>
            <a:r>
              <a:rPr lang="en-US" sz="1200" dirty="0">
                <a:solidFill>
                  <a:srgbClr val="000000"/>
                </a:solidFill>
                <a:latin typeface="Calibri" panose="020F0502020204030204" pitchFamily="34" charset="0"/>
                <a:cs typeface="Calibri" panose="020F0502020204030204" pitchFamily="34" charset="0"/>
              </a:rPr>
              <a:t> (0.47, 0.83)</a:t>
            </a:r>
          </a:p>
        </p:txBody>
      </p:sp>
      <p:sp>
        <p:nvSpPr>
          <p:cNvPr id="167" name="TextBox 166">
            <a:extLst>
              <a:ext uri="{FF2B5EF4-FFF2-40B4-BE49-F238E27FC236}">
                <a16:creationId xmlns:a16="http://schemas.microsoft.com/office/drawing/2014/main" id="{858C297E-7514-469E-B20D-67ED51E3B007}"/>
              </a:ext>
            </a:extLst>
          </p:cNvPr>
          <p:cNvSpPr txBox="1"/>
          <p:nvPr/>
        </p:nvSpPr>
        <p:spPr>
          <a:xfrm>
            <a:off x="9589410" y="2112298"/>
            <a:ext cx="1180583" cy="382660"/>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0.64</a:t>
            </a:r>
            <a:r>
              <a:rPr lang="en-US" sz="1200" dirty="0">
                <a:solidFill>
                  <a:srgbClr val="000000"/>
                </a:solidFill>
                <a:latin typeface="Calibri" panose="020F0502020204030204" pitchFamily="34" charset="0"/>
                <a:cs typeface="Calibri" panose="020F0502020204030204" pitchFamily="34" charset="0"/>
              </a:rPr>
              <a:t> (0.48, 0.86)</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0.74</a:t>
            </a:r>
            <a:r>
              <a:rPr lang="en-US" sz="1200" dirty="0">
                <a:solidFill>
                  <a:srgbClr val="000000"/>
                </a:solidFill>
                <a:latin typeface="Calibri" panose="020F0502020204030204" pitchFamily="34" charset="0"/>
                <a:cs typeface="Calibri" panose="020F0502020204030204" pitchFamily="34" charset="0"/>
              </a:rPr>
              <a:t> (0.54, 1.03)</a:t>
            </a:r>
          </a:p>
        </p:txBody>
      </p:sp>
      <p:sp>
        <p:nvSpPr>
          <p:cNvPr id="168" name="TextBox 167">
            <a:extLst>
              <a:ext uri="{FF2B5EF4-FFF2-40B4-BE49-F238E27FC236}">
                <a16:creationId xmlns:a16="http://schemas.microsoft.com/office/drawing/2014/main" id="{7A012A07-09FE-45B5-849B-D223CDC8162E}"/>
              </a:ext>
            </a:extLst>
          </p:cNvPr>
          <p:cNvSpPr txBox="1"/>
          <p:nvPr/>
        </p:nvSpPr>
        <p:spPr>
          <a:xfrm>
            <a:off x="9589410" y="2639002"/>
            <a:ext cx="1180583" cy="536548"/>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0.69</a:t>
            </a:r>
            <a:r>
              <a:rPr lang="en-US" sz="1200" dirty="0">
                <a:solidFill>
                  <a:srgbClr val="000000"/>
                </a:solidFill>
                <a:latin typeface="Calibri" panose="020F0502020204030204" pitchFamily="34" charset="0"/>
                <a:cs typeface="Calibri" panose="020F0502020204030204" pitchFamily="34" charset="0"/>
              </a:rPr>
              <a:t> (0.51, 0.94)</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0.66</a:t>
            </a:r>
            <a:r>
              <a:rPr lang="en-US" sz="1200" dirty="0">
                <a:solidFill>
                  <a:srgbClr val="000000"/>
                </a:solidFill>
                <a:latin typeface="Calibri" panose="020F0502020204030204" pitchFamily="34" charset="0"/>
                <a:cs typeface="Calibri" panose="020F0502020204030204" pitchFamily="34" charset="0"/>
              </a:rPr>
              <a:t> (0.47, 0.91)</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0.75</a:t>
            </a:r>
            <a:r>
              <a:rPr lang="en-US" sz="1200" dirty="0">
                <a:solidFill>
                  <a:srgbClr val="000000"/>
                </a:solidFill>
                <a:latin typeface="Calibri" panose="020F0502020204030204" pitchFamily="34" charset="0"/>
                <a:cs typeface="Calibri" panose="020F0502020204030204" pitchFamily="34" charset="0"/>
              </a:rPr>
              <a:t> (0.25, 2.25)</a:t>
            </a:r>
          </a:p>
        </p:txBody>
      </p:sp>
      <p:sp>
        <p:nvSpPr>
          <p:cNvPr id="169" name="TextBox 168">
            <a:extLst>
              <a:ext uri="{FF2B5EF4-FFF2-40B4-BE49-F238E27FC236}">
                <a16:creationId xmlns:a16="http://schemas.microsoft.com/office/drawing/2014/main" id="{CD7A7122-F7D1-4ACF-96C0-71586AF492C8}"/>
              </a:ext>
            </a:extLst>
          </p:cNvPr>
          <p:cNvSpPr txBox="1"/>
          <p:nvPr/>
        </p:nvSpPr>
        <p:spPr>
          <a:xfrm>
            <a:off x="9589410" y="3319593"/>
            <a:ext cx="1180583" cy="382660"/>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0.69</a:t>
            </a:r>
            <a:r>
              <a:rPr lang="en-US" sz="1200" dirty="0">
                <a:solidFill>
                  <a:srgbClr val="000000"/>
                </a:solidFill>
                <a:latin typeface="Calibri" panose="020F0502020204030204" pitchFamily="34" charset="0"/>
                <a:cs typeface="Calibri" panose="020F0502020204030204" pitchFamily="34" charset="0"/>
              </a:rPr>
              <a:t> (0.53, 0.89)</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0.70</a:t>
            </a:r>
            <a:r>
              <a:rPr lang="en-US" sz="1200" dirty="0">
                <a:solidFill>
                  <a:srgbClr val="000000"/>
                </a:solidFill>
                <a:latin typeface="Calibri" panose="020F0502020204030204" pitchFamily="34" charset="0"/>
                <a:cs typeface="Calibri" panose="020F0502020204030204" pitchFamily="34" charset="0"/>
              </a:rPr>
              <a:t> (0.46, 1.05)</a:t>
            </a:r>
          </a:p>
        </p:txBody>
      </p:sp>
      <p:sp>
        <p:nvSpPr>
          <p:cNvPr id="170" name="TextBox 169">
            <a:extLst>
              <a:ext uri="{FF2B5EF4-FFF2-40B4-BE49-F238E27FC236}">
                <a16:creationId xmlns:a16="http://schemas.microsoft.com/office/drawing/2014/main" id="{CACCC12B-3FE7-43F8-A3E9-6D3843D4D6AB}"/>
              </a:ext>
            </a:extLst>
          </p:cNvPr>
          <p:cNvSpPr txBox="1"/>
          <p:nvPr/>
        </p:nvSpPr>
        <p:spPr>
          <a:xfrm>
            <a:off x="9589410" y="3846295"/>
            <a:ext cx="1180583" cy="382660"/>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0.82</a:t>
            </a:r>
            <a:r>
              <a:rPr lang="en-US" sz="1200" dirty="0">
                <a:solidFill>
                  <a:srgbClr val="000000"/>
                </a:solidFill>
                <a:latin typeface="Calibri" panose="020F0502020204030204" pitchFamily="34" charset="0"/>
                <a:cs typeface="Calibri" panose="020F0502020204030204" pitchFamily="34" charset="0"/>
              </a:rPr>
              <a:t> (0.62, 1.09)</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0.54</a:t>
            </a:r>
            <a:r>
              <a:rPr lang="en-US" sz="1200" dirty="0">
                <a:solidFill>
                  <a:srgbClr val="000000"/>
                </a:solidFill>
                <a:latin typeface="Calibri" panose="020F0502020204030204" pitchFamily="34" charset="0"/>
                <a:cs typeface="Calibri" panose="020F0502020204030204" pitchFamily="34" charset="0"/>
              </a:rPr>
              <a:t> (0.38, 0.76)</a:t>
            </a:r>
          </a:p>
        </p:txBody>
      </p:sp>
      <p:sp>
        <p:nvSpPr>
          <p:cNvPr id="171" name="TextBox 170">
            <a:extLst>
              <a:ext uri="{FF2B5EF4-FFF2-40B4-BE49-F238E27FC236}">
                <a16:creationId xmlns:a16="http://schemas.microsoft.com/office/drawing/2014/main" id="{1D178257-C60D-445D-8B59-0938531259D8}"/>
              </a:ext>
            </a:extLst>
          </p:cNvPr>
          <p:cNvSpPr txBox="1"/>
          <p:nvPr/>
        </p:nvSpPr>
        <p:spPr>
          <a:xfrm>
            <a:off x="9589410" y="4372998"/>
            <a:ext cx="1180583" cy="382660"/>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0.68</a:t>
            </a:r>
            <a:r>
              <a:rPr lang="en-US" sz="1200" dirty="0">
                <a:solidFill>
                  <a:srgbClr val="000000"/>
                </a:solidFill>
                <a:latin typeface="Calibri" panose="020F0502020204030204" pitchFamily="34" charset="0"/>
                <a:cs typeface="Calibri" panose="020F0502020204030204" pitchFamily="34" charset="0"/>
              </a:rPr>
              <a:t> (0.50, 0.92)</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0.68</a:t>
            </a:r>
            <a:r>
              <a:rPr lang="en-US" sz="1200" dirty="0">
                <a:solidFill>
                  <a:srgbClr val="000000"/>
                </a:solidFill>
                <a:latin typeface="Calibri" panose="020F0502020204030204" pitchFamily="34" charset="0"/>
                <a:cs typeface="Calibri" panose="020F0502020204030204" pitchFamily="34" charset="0"/>
              </a:rPr>
              <a:t> (0.50, 0.94)</a:t>
            </a:r>
          </a:p>
        </p:txBody>
      </p:sp>
      <p:sp>
        <p:nvSpPr>
          <p:cNvPr id="172" name="TextBox 171">
            <a:extLst>
              <a:ext uri="{FF2B5EF4-FFF2-40B4-BE49-F238E27FC236}">
                <a16:creationId xmlns:a16="http://schemas.microsoft.com/office/drawing/2014/main" id="{DB376075-5920-402B-97ED-7016653C57B9}"/>
              </a:ext>
            </a:extLst>
          </p:cNvPr>
          <p:cNvSpPr txBox="1"/>
          <p:nvPr/>
        </p:nvSpPr>
        <p:spPr>
          <a:xfrm>
            <a:off x="9589410" y="4899705"/>
            <a:ext cx="1180583" cy="536548"/>
          </a:xfrm>
          <a:prstGeom prst="rect">
            <a:avLst/>
          </a:prstGeom>
          <a:noFill/>
        </p:spPr>
        <p:txBody>
          <a:bodyPr wrap="square" lIns="36000" tIns="36000" rIns="36000" bIns="36000" rtlCol="0" anchor="t" anchorCtr="0">
            <a:spAutoFit/>
          </a:bodyPr>
          <a:lstStyle>
            <a:defPPr>
              <a:defRPr lang="en-GB"/>
            </a:defPPr>
            <a:lvl1pPr algn="ctr">
              <a:lnSpc>
                <a:spcPts val="740"/>
              </a:lnSpc>
              <a:spcBef>
                <a:spcPts val="0"/>
              </a:spcBef>
              <a:defRPr sz="700" spc="-10">
                <a:solidFill>
                  <a:srgbClr val="221E1F"/>
                </a:solidFill>
                <a:latin typeface="Arial" panose="020B0604020202020204" pitchFamily="34" charset="0"/>
                <a:cs typeface="Arial" panose="020B0604020202020204" pitchFamily="34" charset="0"/>
              </a:defRPr>
            </a:lvl1pPr>
          </a:lstStyle>
          <a:p>
            <a:pPr algn="l">
              <a:lnSpc>
                <a:spcPts val="1200"/>
              </a:lnSpc>
            </a:pPr>
            <a:r>
              <a:rPr lang="en-US" sz="1200" b="1" dirty="0">
                <a:solidFill>
                  <a:srgbClr val="000000"/>
                </a:solidFill>
                <a:latin typeface="Calibri" panose="020F0502020204030204" pitchFamily="34" charset="0"/>
                <a:cs typeface="Calibri" panose="020F0502020204030204" pitchFamily="34" charset="0"/>
              </a:rPr>
              <a:t>0.56</a:t>
            </a:r>
            <a:r>
              <a:rPr lang="en-US" sz="1200" dirty="0">
                <a:solidFill>
                  <a:srgbClr val="000000"/>
                </a:solidFill>
                <a:latin typeface="Calibri" panose="020F0502020204030204" pitchFamily="34" charset="0"/>
                <a:cs typeface="Calibri" panose="020F0502020204030204" pitchFamily="34" charset="0"/>
              </a:rPr>
              <a:t> (0.40, 0.78)</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0.86</a:t>
            </a:r>
            <a:r>
              <a:rPr lang="en-US" sz="1200" dirty="0">
                <a:solidFill>
                  <a:srgbClr val="000000"/>
                </a:solidFill>
                <a:latin typeface="Calibri" panose="020F0502020204030204" pitchFamily="34" charset="0"/>
                <a:cs typeface="Calibri" panose="020F0502020204030204" pitchFamily="34" charset="0"/>
              </a:rPr>
              <a:t> (0.62, 1.18)</a:t>
            </a:r>
          </a:p>
          <a:p>
            <a:pPr algn="l">
              <a:lnSpc>
                <a:spcPts val="1200"/>
              </a:lnSpc>
            </a:pPr>
            <a:r>
              <a:rPr lang="en-US" sz="1200" b="1" dirty="0">
                <a:solidFill>
                  <a:srgbClr val="000000"/>
                </a:solidFill>
                <a:latin typeface="Calibri" panose="020F0502020204030204" pitchFamily="34" charset="0"/>
                <a:cs typeface="Calibri" panose="020F0502020204030204" pitchFamily="34" charset="0"/>
              </a:rPr>
              <a:t>0.69</a:t>
            </a:r>
            <a:r>
              <a:rPr lang="en-US" sz="1200" dirty="0">
                <a:solidFill>
                  <a:srgbClr val="000000"/>
                </a:solidFill>
                <a:latin typeface="Calibri" panose="020F0502020204030204" pitchFamily="34" charset="0"/>
                <a:cs typeface="Calibri" panose="020F0502020204030204" pitchFamily="34" charset="0"/>
              </a:rPr>
              <a:t> (0.31, 1.53)</a:t>
            </a:r>
          </a:p>
        </p:txBody>
      </p:sp>
      <p:sp>
        <p:nvSpPr>
          <p:cNvPr id="28" name="object 67">
            <a:extLst>
              <a:ext uri="{FF2B5EF4-FFF2-40B4-BE49-F238E27FC236}">
                <a16:creationId xmlns:a16="http://schemas.microsoft.com/office/drawing/2014/main" id="{61B8AC22-3AD6-4B9C-8875-6DCB054F13B6}"/>
              </a:ext>
            </a:extLst>
          </p:cNvPr>
          <p:cNvSpPr txBox="1"/>
          <p:nvPr/>
        </p:nvSpPr>
        <p:spPr>
          <a:xfrm>
            <a:off x="6915971" y="5713415"/>
            <a:ext cx="2511587" cy="213648"/>
          </a:xfrm>
          <a:prstGeom prst="rect">
            <a:avLst/>
          </a:prstGeom>
        </p:spPr>
        <p:txBody>
          <a:bodyPr vert="horz" wrap="square" lIns="0" tIns="51435" rIns="0" bIns="0" rtlCol="0">
            <a:spAutoFit/>
          </a:bodyPr>
          <a:lstStyle/>
          <a:p>
            <a:pPr algn="ctr">
              <a:spcBef>
                <a:spcPts val="405"/>
              </a:spcBef>
            </a:pPr>
            <a:r>
              <a:rPr sz="1051" b="1" spc="5" dirty="0">
                <a:solidFill>
                  <a:srgbClr val="000000"/>
                </a:solidFill>
                <a:latin typeface="Calibri" panose="020F0502020204030204" pitchFamily="34" charset="0"/>
                <a:cs typeface="Calibri" panose="020F0502020204030204" pitchFamily="34" charset="0"/>
              </a:rPr>
              <a:t>Hazard</a:t>
            </a:r>
            <a:r>
              <a:rPr sz="1051" b="1" spc="-45" dirty="0">
                <a:solidFill>
                  <a:srgbClr val="000000"/>
                </a:solidFill>
                <a:latin typeface="Calibri" panose="020F0502020204030204" pitchFamily="34" charset="0"/>
                <a:cs typeface="Calibri" panose="020F0502020204030204" pitchFamily="34" charset="0"/>
              </a:rPr>
              <a:t> </a:t>
            </a:r>
            <a:r>
              <a:rPr lang="en-GB" sz="1051" b="1" spc="5" dirty="0">
                <a:solidFill>
                  <a:srgbClr val="000000"/>
                </a:solidFill>
                <a:latin typeface="Calibri" panose="020F0502020204030204" pitchFamily="34" charset="0"/>
                <a:cs typeface="Calibri" panose="020F0502020204030204" pitchFamily="34" charset="0"/>
              </a:rPr>
              <a:t>r</a:t>
            </a:r>
            <a:r>
              <a:rPr sz="1051" b="1" spc="5" dirty="0" err="1">
                <a:solidFill>
                  <a:srgbClr val="000000"/>
                </a:solidFill>
                <a:latin typeface="Calibri" panose="020F0502020204030204" pitchFamily="34" charset="0"/>
                <a:cs typeface="Calibri" panose="020F0502020204030204" pitchFamily="34" charset="0"/>
              </a:rPr>
              <a:t>atio</a:t>
            </a:r>
            <a:r>
              <a:rPr sz="1051" b="1" spc="-40" dirty="0">
                <a:solidFill>
                  <a:srgbClr val="000000"/>
                </a:solidFill>
                <a:latin typeface="Calibri" panose="020F0502020204030204" pitchFamily="34" charset="0"/>
                <a:cs typeface="Calibri" panose="020F0502020204030204" pitchFamily="34" charset="0"/>
              </a:rPr>
              <a:t> </a:t>
            </a:r>
            <a:r>
              <a:rPr sz="1051" b="1" spc="-5" dirty="0">
                <a:solidFill>
                  <a:srgbClr val="000000"/>
                </a:solidFill>
                <a:latin typeface="Calibri" panose="020F0502020204030204" pitchFamily="34" charset="0"/>
                <a:cs typeface="Calibri" panose="020F0502020204030204" pitchFamily="34" charset="0"/>
              </a:rPr>
              <a:t>for</a:t>
            </a:r>
            <a:r>
              <a:rPr sz="1051" b="1" spc="-35" dirty="0">
                <a:solidFill>
                  <a:srgbClr val="000000"/>
                </a:solidFill>
                <a:latin typeface="Calibri" panose="020F0502020204030204" pitchFamily="34" charset="0"/>
                <a:cs typeface="Calibri" panose="020F0502020204030204" pitchFamily="34" charset="0"/>
              </a:rPr>
              <a:t> </a:t>
            </a:r>
            <a:r>
              <a:rPr sz="1051" b="1" spc="11" dirty="0">
                <a:solidFill>
                  <a:srgbClr val="000000"/>
                </a:solidFill>
                <a:latin typeface="Calibri" panose="020F0502020204030204" pitchFamily="34" charset="0"/>
                <a:cs typeface="Calibri" panose="020F0502020204030204" pitchFamily="34" charset="0"/>
              </a:rPr>
              <a:t>OS</a:t>
            </a:r>
            <a:r>
              <a:rPr sz="1051" b="1" spc="-25" dirty="0">
                <a:solidFill>
                  <a:srgbClr val="000000"/>
                </a:solidFill>
                <a:latin typeface="Calibri" panose="020F0502020204030204" pitchFamily="34" charset="0"/>
                <a:cs typeface="Calibri" panose="020F0502020204030204" pitchFamily="34" charset="0"/>
              </a:rPr>
              <a:t> </a:t>
            </a:r>
            <a:r>
              <a:rPr sz="1051" b="1" spc="5" dirty="0">
                <a:solidFill>
                  <a:srgbClr val="000000"/>
                </a:solidFill>
                <a:latin typeface="Calibri" panose="020F0502020204030204" pitchFamily="34" charset="0"/>
                <a:cs typeface="Calibri" panose="020F0502020204030204" pitchFamily="34" charset="0"/>
              </a:rPr>
              <a:t>with</a:t>
            </a:r>
            <a:r>
              <a:rPr sz="1051" b="1" spc="-40" dirty="0">
                <a:solidFill>
                  <a:srgbClr val="000000"/>
                </a:solidFill>
                <a:latin typeface="Calibri" panose="020F0502020204030204" pitchFamily="34" charset="0"/>
                <a:cs typeface="Calibri" panose="020F0502020204030204" pitchFamily="34" charset="0"/>
              </a:rPr>
              <a:t> </a:t>
            </a:r>
            <a:r>
              <a:rPr sz="1051" b="1" spc="5" dirty="0">
                <a:solidFill>
                  <a:srgbClr val="000000"/>
                </a:solidFill>
                <a:latin typeface="Calibri" panose="020F0502020204030204" pitchFamily="34" charset="0"/>
                <a:cs typeface="Calibri" panose="020F0502020204030204" pitchFamily="34" charset="0"/>
              </a:rPr>
              <a:t>95%</a:t>
            </a:r>
            <a:r>
              <a:rPr sz="1051" b="1" spc="-31" dirty="0">
                <a:solidFill>
                  <a:srgbClr val="000000"/>
                </a:solidFill>
                <a:latin typeface="Calibri" panose="020F0502020204030204" pitchFamily="34" charset="0"/>
                <a:cs typeface="Calibri" panose="020F0502020204030204" pitchFamily="34" charset="0"/>
              </a:rPr>
              <a:t> </a:t>
            </a:r>
            <a:r>
              <a:rPr sz="1051" b="1" spc="11" dirty="0">
                <a:solidFill>
                  <a:srgbClr val="000000"/>
                </a:solidFill>
                <a:latin typeface="Calibri" panose="020F0502020204030204" pitchFamily="34" charset="0"/>
                <a:cs typeface="Calibri" panose="020F0502020204030204" pitchFamily="34" charset="0"/>
              </a:rPr>
              <a:t>CI</a:t>
            </a:r>
            <a:endParaRPr sz="1051" dirty="0">
              <a:solidFill>
                <a:srgbClr val="000000"/>
              </a:solidFill>
              <a:latin typeface="Calibri" panose="020F0502020204030204" pitchFamily="34" charset="0"/>
              <a:cs typeface="Calibri" panose="020F0502020204030204" pitchFamily="34" charset="0"/>
            </a:endParaRPr>
          </a:p>
        </p:txBody>
      </p:sp>
      <p:sp>
        <p:nvSpPr>
          <p:cNvPr id="29" name="object 68">
            <a:extLst>
              <a:ext uri="{FF2B5EF4-FFF2-40B4-BE49-F238E27FC236}">
                <a16:creationId xmlns:a16="http://schemas.microsoft.com/office/drawing/2014/main" id="{06E0EB39-6884-458A-BCA3-A03F659D7BCC}"/>
              </a:ext>
            </a:extLst>
          </p:cNvPr>
          <p:cNvSpPr/>
          <p:nvPr/>
        </p:nvSpPr>
        <p:spPr>
          <a:xfrm>
            <a:off x="8291493" y="6155223"/>
            <a:ext cx="623571" cy="0"/>
          </a:xfrm>
          <a:custGeom>
            <a:avLst/>
            <a:gdLst/>
            <a:ahLst/>
            <a:cxnLst/>
            <a:rect l="l" t="t" r="r" b="b"/>
            <a:pathLst>
              <a:path w="623570">
                <a:moveTo>
                  <a:pt x="0" y="0"/>
                </a:moveTo>
                <a:lnTo>
                  <a:pt x="623011" y="0"/>
                </a:lnTo>
              </a:path>
            </a:pathLst>
          </a:custGeom>
          <a:ln w="15875">
            <a:solidFill>
              <a:srgbClr val="221E1F"/>
            </a:solidFill>
            <a:headEnd type="none" w="med" len="med"/>
            <a:tailEnd type="triangle" w="med" len="med"/>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30" name="object 70">
            <a:extLst>
              <a:ext uri="{FF2B5EF4-FFF2-40B4-BE49-F238E27FC236}">
                <a16:creationId xmlns:a16="http://schemas.microsoft.com/office/drawing/2014/main" id="{6700476C-D84C-4F21-9D56-79998DB54670}"/>
              </a:ext>
            </a:extLst>
          </p:cNvPr>
          <p:cNvSpPr/>
          <p:nvPr/>
        </p:nvSpPr>
        <p:spPr>
          <a:xfrm>
            <a:off x="7435424" y="6155223"/>
            <a:ext cx="624205" cy="0"/>
          </a:xfrm>
          <a:custGeom>
            <a:avLst/>
            <a:gdLst/>
            <a:ahLst/>
            <a:cxnLst/>
            <a:rect l="l" t="t" r="r" b="b"/>
            <a:pathLst>
              <a:path w="624204">
                <a:moveTo>
                  <a:pt x="623785" y="0"/>
                </a:moveTo>
                <a:lnTo>
                  <a:pt x="0" y="0"/>
                </a:lnTo>
              </a:path>
            </a:pathLst>
          </a:custGeom>
          <a:ln w="15875">
            <a:solidFill>
              <a:srgbClr val="221E1F"/>
            </a:solidFill>
            <a:headEnd type="none" w="med" len="med"/>
            <a:tailEnd type="triangle" w="med" len="med"/>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20" name="object 59">
            <a:extLst>
              <a:ext uri="{FF2B5EF4-FFF2-40B4-BE49-F238E27FC236}">
                <a16:creationId xmlns:a16="http://schemas.microsoft.com/office/drawing/2014/main" id="{CB034FBC-B3DB-49BD-B25F-8AF9D4783952}"/>
              </a:ext>
            </a:extLst>
          </p:cNvPr>
          <p:cNvSpPr/>
          <p:nvPr/>
        </p:nvSpPr>
        <p:spPr>
          <a:xfrm flipV="1">
            <a:off x="6904864" y="5567803"/>
            <a:ext cx="2520000" cy="45719"/>
          </a:xfrm>
          <a:custGeom>
            <a:avLst/>
            <a:gdLst/>
            <a:ahLst/>
            <a:cxnLst/>
            <a:rect l="l" t="t" r="r" b="b"/>
            <a:pathLst>
              <a:path w="2432684">
                <a:moveTo>
                  <a:pt x="0" y="0"/>
                </a:moveTo>
                <a:lnTo>
                  <a:pt x="2432558" y="0"/>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21" name="object 60">
            <a:extLst>
              <a:ext uri="{FF2B5EF4-FFF2-40B4-BE49-F238E27FC236}">
                <a16:creationId xmlns:a16="http://schemas.microsoft.com/office/drawing/2014/main" id="{594B5B07-F786-4E1B-834D-6056C8B57ABE}"/>
              </a:ext>
            </a:extLst>
          </p:cNvPr>
          <p:cNvSpPr/>
          <p:nvPr/>
        </p:nvSpPr>
        <p:spPr>
          <a:xfrm>
            <a:off x="6909620" y="5613523"/>
            <a:ext cx="0" cy="44451"/>
          </a:xfrm>
          <a:custGeom>
            <a:avLst/>
            <a:gdLst/>
            <a:ahLst/>
            <a:cxnLst/>
            <a:rect l="l" t="t" r="r" b="b"/>
            <a:pathLst>
              <a:path h="44450">
                <a:moveTo>
                  <a:pt x="0" y="0"/>
                </a:moveTo>
                <a:lnTo>
                  <a:pt x="0" y="43941"/>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22" name="object 61">
            <a:extLst>
              <a:ext uri="{FF2B5EF4-FFF2-40B4-BE49-F238E27FC236}">
                <a16:creationId xmlns:a16="http://schemas.microsoft.com/office/drawing/2014/main" id="{E002DC92-106D-46EF-AED6-1B1C9013FA3D}"/>
              </a:ext>
            </a:extLst>
          </p:cNvPr>
          <p:cNvSpPr/>
          <p:nvPr/>
        </p:nvSpPr>
        <p:spPr>
          <a:xfrm>
            <a:off x="7537517" y="5609204"/>
            <a:ext cx="0" cy="44451"/>
          </a:xfrm>
          <a:custGeom>
            <a:avLst/>
            <a:gdLst/>
            <a:ahLst/>
            <a:cxnLst/>
            <a:rect l="l" t="t" r="r" b="b"/>
            <a:pathLst>
              <a:path h="44450">
                <a:moveTo>
                  <a:pt x="0" y="0"/>
                </a:moveTo>
                <a:lnTo>
                  <a:pt x="0" y="43941"/>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25" name="object 64">
            <a:extLst>
              <a:ext uri="{FF2B5EF4-FFF2-40B4-BE49-F238E27FC236}">
                <a16:creationId xmlns:a16="http://schemas.microsoft.com/office/drawing/2014/main" id="{D74647E3-CD04-414F-9323-A66E733E128E}"/>
              </a:ext>
            </a:extLst>
          </p:cNvPr>
          <p:cNvSpPr/>
          <p:nvPr/>
        </p:nvSpPr>
        <p:spPr>
          <a:xfrm>
            <a:off x="8793311" y="5613523"/>
            <a:ext cx="0" cy="44451"/>
          </a:xfrm>
          <a:custGeom>
            <a:avLst/>
            <a:gdLst/>
            <a:ahLst/>
            <a:cxnLst/>
            <a:rect l="l" t="t" r="r" b="b"/>
            <a:pathLst>
              <a:path h="44450">
                <a:moveTo>
                  <a:pt x="0" y="0"/>
                </a:moveTo>
                <a:lnTo>
                  <a:pt x="0" y="43941"/>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27" name="object 66">
            <a:extLst>
              <a:ext uri="{FF2B5EF4-FFF2-40B4-BE49-F238E27FC236}">
                <a16:creationId xmlns:a16="http://schemas.microsoft.com/office/drawing/2014/main" id="{6C355786-697D-46D0-8260-7096AF3BFDF8}"/>
              </a:ext>
            </a:extLst>
          </p:cNvPr>
          <p:cNvSpPr/>
          <p:nvPr/>
        </p:nvSpPr>
        <p:spPr>
          <a:xfrm>
            <a:off x="9421208" y="5613523"/>
            <a:ext cx="0" cy="44451"/>
          </a:xfrm>
          <a:custGeom>
            <a:avLst/>
            <a:gdLst/>
            <a:ahLst/>
            <a:cxnLst/>
            <a:rect l="l" t="t" r="r" b="b"/>
            <a:pathLst>
              <a:path h="44450">
                <a:moveTo>
                  <a:pt x="0" y="0"/>
                </a:moveTo>
                <a:lnTo>
                  <a:pt x="0" y="43941"/>
                </a:lnTo>
              </a:path>
            </a:pathLst>
          </a:custGeom>
          <a:ln w="12700">
            <a:solidFill>
              <a:srgbClr val="221E1F"/>
            </a:solidFill>
          </a:ln>
        </p:spPr>
        <p:txBody>
          <a:bodyPr wrap="square" lIns="0" tIns="0" rIns="0" bIns="0" rtlCol="0"/>
          <a:lstStyle/>
          <a:p>
            <a:endParaRPr>
              <a:solidFill>
                <a:srgbClr val="000000"/>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CB61494-0279-47AA-83CC-EDE91FB8210E}"/>
              </a:ext>
            </a:extLst>
          </p:cNvPr>
          <p:cNvSpPr txBox="1"/>
          <p:nvPr/>
        </p:nvSpPr>
        <p:spPr>
          <a:xfrm>
            <a:off x="6711328" y="5590066"/>
            <a:ext cx="384107" cy="230832"/>
          </a:xfrm>
          <a:prstGeom prst="rect">
            <a:avLst/>
          </a:prstGeom>
          <a:noFill/>
        </p:spPr>
        <p:txBody>
          <a:bodyPr wrap="square" rtlCol="0">
            <a:spAutoFit/>
          </a:bodyPr>
          <a:lstStyle/>
          <a:p>
            <a:pPr algn="ctr"/>
            <a:r>
              <a:rPr lang="en-US" sz="900" dirty="0">
                <a:solidFill>
                  <a:srgbClr val="000000"/>
                </a:solidFill>
                <a:latin typeface="Calibri" panose="020F0502020204030204" pitchFamily="34" charset="0"/>
                <a:cs typeface="Calibri" panose="020F0502020204030204" pitchFamily="34" charset="0"/>
              </a:rPr>
              <a:t>0.25</a:t>
            </a:r>
          </a:p>
        </p:txBody>
      </p:sp>
      <p:sp>
        <p:nvSpPr>
          <p:cNvPr id="35" name="TextBox 34">
            <a:extLst>
              <a:ext uri="{FF2B5EF4-FFF2-40B4-BE49-F238E27FC236}">
                <a16:creationId xmlns:a16="http://schemas.microsoft.com/office/drawing/2014/main" id="{85BCD955-D7A4-459F-A08E-55896E3F42E9}"/>
              </a:ext>
            </a:extLst>
          </p:cNvPr>
          <p:cNvSpPr txBox="1"/>
          <p:nvPr/>
        </p:nvSpPr>
        <p:spPr>
          <a:xfrm>
            <a:off x="7383964" y="5590065"/>
            <a:ext cx="306315" cy="230832"/>
          </a:xfrm>
          <a:prstGeom prst="rect">
            <a:avLst/>
          </a:prstGeom>
          <a:noFill/>
        </p:spPr>
        <p:txBody>
          <a:bodyPr wrap="square" lIns="0" rIns="0" rtlCol="0">
            <a:spAutoFit/>
          </a:bodyPr>
          <a:lstStyle/>
          <a:p>
            <a:pPr algn="ctr"/>
            <a:r>
              <a:rPr lang="en-US" sz="900" dirty="0">
                <a:solidFill>
                  <a:srgbClr val="000000"/>
                </a:solidFill>
                <a:latin typeface="Calibri" panose="020F0502020204030204" pitchFamily="34" charset="0"/>
                <a:cs typeface="Calibri" panose="020F0502020204030204" pitchFamily="34" charset="0"/>
              </a:rPr>
              <a:t>0.5</a:t>
            </a:r>
          </a:p>
        </p:txBody>
      </p:sp>
      <p:sp>
        <p:nvSpPr>
          <p:cNvPr id="36" name="TextBox 35">
            <a:extLst>
              <a:ext uri="{FF2B5EF4-FFF2-40B4-BE49-F238E27FC236}">
                <a16:creationId xmlns:a16="http://schemas.microsoft.com/office/drawing/2014/main" id="{A1C55C76-8A6E-4DB2-B461-8D6C59245CBA}"/>
              </a:ext>
            </a:extLst>
          </p:cNvPr>
          <p:cNvSpPr txBox="1"/>
          <p:nvPr/>
        </p:nvSpPr>
        <p:spPr>
          <a:xfrm>
            <a:off x="8010573" y="5590065"/>
            <a:ext cx="306315" cy="230832"/>
          </a:xfrm>
          <a:prstGeom prst="rect">
            <a:avLst/>
          </a:prstGeom>
          <a:noFill/>
        </p:spPr>
        <p:txBody>
          <a:bodyPr wrap="square" lIns="0" rIns="0" rtlCol="0">
            <a:spAutoFit/>
          </a:bodyPr>
          <a:lstStyle/>
          <a:p>
            <a:pPr algn="ctr"/>
            <a:r>
              <a:rPr lang="en-US" sz="900" dirty="0">
                <a:solidFill>
                  <a:srgbClr val="000000"/>
                </a:solidFill>
                <a:latin typeface="Calibri" panose="020F0502020204030204" pitchFamily="34" charset="0"/>
                <a:cs typeface="Calibri" panose="020F0502020204030204" pitchFamily="34" charset="0"/>
              </a:rPr>
              <a:t>1</a:t>
            </a:r>
          </a:p>
        </p:txBody>
      </p:sp>
      <p:sp>
        <p:nvSpPr>
          <p:cNvPr id="38" name="TextBox 37">
            <a:extLst>
              <a:ext uri="{FF2B5EF4-FFF2-40B4-BE49-F238E27FC236}">
                <a16:creationId xmlns:a16="http://schemas.microsoft.com/office/drawing/2014/main" id="{CF83F58F-B5E8-4023-9B9B-D8300379F9D4}"/>
              </a:ext>
            </a:extLst>
          </p:cNvPr>
          <p:cNvSpPr txBox="1"/>
          <p:nvPr/>
        </p:nvSpPr>
        <p:spPr>
          <a:xfrm>
            <a:off x="8638925" y="5590065"/>
            <a:ext cx="306315" cy="230832"/>
          </a:xfrm>
          <a:prstGeom prst="rect">
            <a:avLst/>
          </a:prstGeom>
          <a:noFill/>
        </p:spPr>
        <p:txBody>
          <a:bodyPr wrap="square" lIns="0" rIns="0" rtlCol="0">
            <a:spAutoFit/>
          </a:bodyPr>
          <a:lstStyle/>
          <a:p>
            <a:pPr algn="ctr"/>
            <a:r>
              <a:rPr lang="en-US" sz="900" dirty="0">
                <a:solidFill>
                  <a:srgbClr val="000000"/>
                </a:solidFill>
                <a:latin typeface="Calibri" panose="020F0502020204030204" pitchFamily="34" charset="0"/>
                <a:cs typeface="Calibri" panose="020F0502020204030204" pitchFamily="34" charset="0"/>
              </a:rPr>
              <a:t>2</a:t>
            </a:r>
          </a:p>
        </p:txBody>
      </p:sp>
      <p:sp>
        <p:nvSpPr>
          <p:cNvPr id="40" name="TextBox 39">
            <a:extLst>
              <a:ext uri="{FF2B5EF4-FFF2-40B4-BE49-F238E27FC236}">
                <a16:creationId xmlns:a16="http://schemas.microsoft.com/office/drawing/2014/main" id="{BFEF7E90-C1AF-4095-A9BD-92D010535EE1}"/>
              </a:ext>
            </a:extLst>
          </p:cNvPr>
          <p:cNvSpPr txBox="1"/>
          <p:nvPr/>
        </p:nvSpPr>
        <p:spPr>
          <a:xfrm>
            <a:off x="9265417" y="5590065"/>
            <a:ext cx="306315" cy="230832"/>
          </a:xfrm>
          <a:prstGeom prst="rect">
            <a:avLst/>
          </a:prstGeom>
          <a:noFill/>
        </p:spPr>
        <p:txBody>
          <a:bodyPr wrap="square" lIns="0" rIns="0" rtlCol="0">
            <a:spAutoFit/>
          </a:bodyPr>
          <a:lstStyle/>
          <a:p>
            <a:pPr algn="ctr"/>
            <a:r>
              <a:rPr lang="en-US" sz="900" dirty="0">
                <a:solidFill>
                  <a:srgbClr val="000000"/>
                </a:solidFill>
                <a:latin typeface="Calibri" panose="020F0502020204030204" pitchFamily="34" charset="0"/>
                <a:cs typeface="Calibri" panose="020F0502020204030204" pitchFamily="34" charset="0"/>
              </a:rPr>
              <a:t>4</a:t>
            </a:r>
          </a:p>
        </p:txBody>
      </p:sp>
      <p:sp>
        <p:nvSpPr>
          <p:cNvPr id="173" name="TextBox 172">
            <a:extLst>
              <a:ext uri="{FF2B5EF4-FFF2-40B4-BE49-F238E27FC236}">
                <a16:creationId xmlns:a16="http://schemas.microsoft.com/office/drawing/2014/main" id="{B12B27E1-9E57-4F87-A5C7-02AEAB9DCFDE}"/>
              </a:ext>
            </a:extLst>
          </p:cNvPr>
          <p:cNvSpPr txBox="1"/>
          <p:nvPr/>
        </p:nvSpPr>
        <p:spPr>
          <a:xfrm>
            <a:off x="6495127" y="5959435"/>
            <a:ext cx="2985611" cy="205826"/>
          </a:xfrm>
          <a:prstGeom prst="rect">
            <a:avLst/>
          </a:prstGeom>
          <a:noFill/>
        </p:spPr>
        <p:txBody>
          <a:bodyPr wrap="square" rtlCol="0" anchor="ctr" anchorCtr="0">
            <a:spAutoFit/>
          </a:bodyPr>
          <a:lstStyle/>
          <a:p>
            <a:pPr algn="ctr" fontAlgn="t">
              <a:lnSpc>
                <a:spcPts val="740"/>
              </a:lnSpc>
            </a:pPr>
            <a:r>
              <a:rPr lang="en-US" sz="1200" b="1" dirty="0">
                <a:solidFill>
                  <a:srgbClr val="0070C0"/>
                </a:solidFill>
                <a:latin typeface="Calibri" panose="020F0502020204030204" pitchFamily="34" charset="0"/>
                <a:cs typeface="Calibri" panose="020F0502020204030204" pitchFamily="34" charset="0"/>
              </a:rPr>
              <a:t>Favors avelumab + BSC        </a:t>
            </a:r>
            <a:r>
              <a:rPr lang="en-US" sz="1200" b="1" dirty="0">
                <a:solidFill>
                  <a:srgbClr val="FF0000"/>
                </a:solidFill>
                <a:latin typeface="Calibri" panose="020F0502020204030204" pitchFamily="34" charset="0"/>
                <a:cs typeface="Calibri" panose="020F0502020204030204" pitchFamily="34" charset="0"/>
              </a:rPr>
              <a:t>Favors BSC alone</a:t>
            </a:r>
          </a:p>
        </p:txBody>
      </p:sp>
      <p:sp>
        <p:nvSpPr>
          <p:cNvPr id="177" name="object 30">
            <a:extLst>
              <a:ext uri="{FF2B5EF4-FFF2-40B4-BE49-F238E27FC236}">
                <a16:creationId xmlns:a16="http://schemas.microsoft.com/office/drawing/2014/main" id="{3FDF9E1E-3437-48C9-8B6D-6059ADE71C68}"/>
              </a:ext>
            </a:extLst>
          </p:cNvPr>
          <p:cNvSpPr txBox="1"/>
          <p:nvPr/>
        </p:nvSpPr>
        <p:spPr>
          <a:xfrm>
            <a:off x="6012726" y="900710"/>
            <a:ext cx="761023" cy="257369"/>
          </a:xfrm>
          <a:prstGeom prst="rect">
            <a:avLst/>
          </a:prstGeom>
        </p:spPr>
        <p:txBody>
          <a:bodyPr vert="horz" wrap="square" lIns="36000" tIns="36000" rIns="36000" bIns="36000" rtlCol="0">
            <a:spAutoFit/>
          </a:bodyPr>
          <a:lstStyle/>
          <a:p>
            <a:pPr marL="46354" algn="ctr">
              <a:spcBef>
                <a:spcPts val="80"/>
              </a:spcBef>
              <a:tabLst>
                <a:tab pos="1036293" algn="l"/>
              </a:tabLst>
            </a:pPr>
            <a:r>
              <a:rPr sz="1200" b="1" spc="5" dirty="0">
                <a:solidFill>
                  <a:srgbClr val="FF0000"/>
                </a:solidFill>
                <a:latin typeface="Calibri" panose="020F0502020204030204" pitchFamily="34" charset="0"/>
                <a:cs typeface="Calibri" panose="020F0502020204030204" pitchFamily="34" charset="0"/>
              </a:rPr>
              <a:t>BSC</a:t>
            </a:r>
            <a:r>
              <a:rPr lang="en-GB" sz="1200" b="1" spc="5" dirty="0">
                <a:solidFill>
                  <a:srgbClr val="FF0000"/>
                </a:solidFill>
                <a:latin typeface="Calibri" panose="020F0502020204030204" pitchFamily="34" charset="0"/>
                <a:cs typeface="Calibri" panose="020F0502020204030204" pitchFamily="34" charset="0"/>
              </a:rPr>
              <a:t> alone</a:t>
            </a:r>
            <a:endParaRPr sz="1200" dirty="0">
              <a:solidFill>
                <a:srgbClr val="FF0000"/>
              </a:solidFill>
              <a:latin typeface="Calibri" panose="020F0502020204030204" pitchFamily="34" charset="0"/>
              <a:cs typeface="Calibri" panose="020F0502020204030204" pitchFamily="34" charset="0"/>
            </a:endParaRPr>
          </a:p>
        </p:txBody>
      </p:sp>
      <p:sp>
        <p:nvSpPr>
          <p:cNvPr id="131" name="Slide Number Placeholder 3">
            <a:extLst>
              <a:ext uri="{FF2B5EF4-FFF2-40B4-BE49-F238E27FC236}">
                <a16:creationId xmlns:a16="http://schemas.microsoft.com/office/drawing/2014/main" id="{B82810F9-07D8-4A06-B42F-5F2F98E8C17C}"/>
              </a:ext>
            </a:extLst>
          </p:cNvPr>
          <p:cNvSpPr>
            <a:spLocks noGrp="1"/>
          </p:cNvSpPr>
          <p:nvPr>
            <p:ph type="sldNum" sz="quarter" idx="4"/>
          </p:nvPr>
        </p:nvSpPr>
        <p:spPr>
          <a:xfrm>
            <a:off x="15538024" y="8372161"/>
            <a:ext cx="511317" cy="486833"/>
          </a:xfrm>
          <a:prstGeom prst="rect">
            <a:avLst/>
          </a:prstGeom>
        </p:spPr>
        <p:txBody>
          <a:bodyPr vert="horz" lIns="121920" tIns="60960" rIns="121920" bIns="60960" rtlCol="0" anchor="ctr"/>
          <a:lstStyle>
            <a:defPPr>
              <a:defRPr lang="en-US"/>
            </a:defPPr>
            <a:lvl1pPr marL="0" algn="r" defTabSz="1219170" rtl="0" eaLnBrk="1" latinLnBrk="0" hangingPunct="1">
              <a:defRPr sz="1600" b="1"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FFBAD49-1F68-914B-9DFB-5D552C1A2BEB}" type="slidenum">
              <a:rPr lang="en-US" smtClean="0"/>
              <a:pPr/>
              <a:t>4</a:t>
            </a:fld>
            <a:endParaRPr lang="en-US" b="0" dirty="0">
              <a:latin typeface="Calibri"/>
              <a:cs typeface="Calibri"/>
            </a:endParaRPr>
          </a:p>
        </p:txBody>
      </p:sp>
    </p:spTree>
    <p:custDataLst>
      <p:tags r:id="rId1"/>
    </p:custDataLst>
    <p:extLst>
      <p:ext uri="{BB962C8B-B14F-4D97-AF65-F5344CB8AC3E}">
        <p14:creationId xmlns:p14="http://schemas.microsoft.com/office/powerpoint/2010/main" val="1909930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A13B29-A3A4-4227-A024-53D9D0DEEE82}"/>
              </a:ext>
            </a:extLst>
          </p:cNvPr>
          <p:cNvSpPr>
            <a:spLocks noGrp="1"/>
          </p:cNvSpPr>
          <p:nvPr>
            <p:ph sz="quarter" idx="13"/>
          </p:nvPr>
        </p:nvSpPr>
        <p:spPr>
          <a:xfrm>
            <a:off x="516002" y="1192948"/>
            <a:ext cx="4579874" cy="4323616"/>
          </a:xfrm>
        </p:spPr>
        <p:txBody>
          <a:bodyPr>
            <a:noAutofit/>
          </a:bodyPr>
          <a:lstStyle/>
          <a:p>
            <a:r>
              <a:rPr lang="en-GB" sz="1800" dirty="0"/>
              <a:t>Long-term safety was analyzed in patients </a:t>
            </a:r>
            <a:r>
              <a:rPr lang="en-US" sz="1800" dirty="0"/>
              <a:t>treated </a:t>
            </a:r>
            <a:r>
              <a:rPr lang="en-GB" sz="1800" dirty="0"/>
              <a:t>with avelumab + BSC </a:t>
            </a:r>
            <a:r>
              <a:rPr lang="en-US" sz="1800" dirty="0"/>
              <a:t>for ≥12 months</a:t>
            </a:r>
          </a:p>
          <a:p>
            <a:pPr lvl="1"/>
            <a:r>
              <a:rPr lang="en-GB" sz="1800" dirty="0"/>
              <a:t>The most common TEAEs with onset after ≥12 months of treatment were urinary tract infection and </a:t>
            </a:r>
            <a:r>
              <a:rPr lang="en-GB" sz="1800" dirty="0" err="1"/>
              <a:t>diarrhea</a:t>
            </a:r>
            <a:r>
              <a:rPr lang="en-GB" sz="1800" dirty="0"/>
              <a:t> (n=15, 12.7% each)</a:t>
            </a:r>
          </a:p>
          <a:p>
            <a:pPr lvl="1"/>
            <a:r>
              <a:rPr lang="en-GB" sz="1800" dirty="0"/>
              <a:t>1 patient (0.8%) had a TRAE after ≥12 months of treatment that led to death (immune-mediated nephritis)</a:t>
            </a:r>
          </a:p>
          <a:p>
            <a:r>
              <a:rPr lang="en-GB" sz="1800" dirty="0"/>
              <a:t>No new safety signals were identified</a:t>
            </a:r>
            <a:endParaRPr lang="en-GB" sz="1800" strike="sngStrike" dirty="0"/>
          </a:p>
        </p:txBody>
      </p:sp>
      <p:sp>
        <p:nvSpPr>
          <p:cNvPr id="5" name="Text Placeholder 4">
            <a:extLst>
              <a:ext uri="{FF2B5EF4-FFF2-40B4-BE49-F238E27FC236}">
                <a16:creationId xmlns:a16="http://schemas.microsoft.com/office/drawing/2014/main" id="{18FB74ED-1034-4ED7-B83F-7E8D3730C991}"/>
              </a:ext>
            </a:extLst>
          </p:cNvPr>
          <p:cNvSpPr>
            <a:spLocks noGrp="1"/>
          </p:cNvSpPr>
          <p:nvPr>
            <p:ph type="body" sz="quarter" idx="15"/>
          </p:nvPr>
        </p:nvSpPr>
        <p:spPr/>
        <p:txBody>
          <a:bodyPr/>
          <a:lstStyle/>
          <a:p>
            <a:r>
              <a:rPr lang="en-US" dirty="0"/>
              <a:t>Thomas Powles, MD</a:t>
            </a:r>
          </a:p>
        </p:txBody>
      </p:sp>
      <p:sp>
        <p:nvSpPr>
          <p:cNvPr id="7" name="Title 1">
            <a:extLst>
              <a:ext uri="{FF2B5EF4-FFF2-40B4-BE49-F238E27FC236}">
                <a16:creationId xmlns:a16="http://schemas.microsoft.com/office/drawing/2014/main" id="{F9E3FE2F-8BD4-4F21-9980-EB80F34C6B46}"/>
              </a:ext>
            </a:extLst>
          </p:cNvPr>
          <p:cNvSpPr txBox="1">
            <a:spLocks/>
          </p:cNvSpPr>
          <p:nvPr/>
        </p:nvSpPr>
        <p:spPr>
          <a:xfrm>
            <a:off x="516000" y="0"/>
            <a:ext cx="11160000" cy="113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GB" sz="3200" dirty="0">
                <a:solidFill>
                  <a:schemeClr val="tx2"/>
                </a:solidFill>
              </a:rPr>
              <a:t>The long-term safety profile of avelumab was consistent with previous monotherapy studies</a:t>
            </a:r>
            <a:r>
              <a:rPr lang="en-GB" sz="3200" baseline="30000" dirty="0">
                <a:solidFill>
                  <a:schemeClr val="tx2"/>
                </a:solidFill>
              </a:rPr>
              <a:t>1</a:t>
            </a:r>
            <a:endParaRPr lang="en-GB" sz="3200" strike="sngStrike" baseline="30000" dirty="0">
              <a:solidFill>
                <a:schemeClr val="tx2"/>
              </a:solidFill>
            </a:endParaRPr>
          </a:p>
        </p:txBody>
      </p:sp>
      <p:sp>
        <p:nvSpPr>
          <p:cNvPr id="8" name="Text Placeholder 5">
            <a:extLst>
              <a:ext uri="{FF2B5EF4-FFF2-40B4-BE49-F238E27FC236}">
                <a16:creationId xmlns:a16="http://schemas.microsoft.com/office/drawing/2014/main" id="{08BFB03A-FECD-461E-9FC3-E08014D7B9CB}"/>
              </a:ext>
            </a:extLst>
          </p:cNvPr>
          <p:cNvSpPr txBox="1">
            <a:spLocks/>
          </p:cNvSpPr>
          <p:nvPr/>
        </p:nvSpPr>
        <p:spPr>
          <a:xfrm>
            <a:off x="609600" y="5897970"/>
            <a:ext cx="10972800" cy="330380"/>
          </a:xfrm>
          <a:prstGeom prst="rect">
            <a:avLst/>
          </a:prstGeom>
        </p:spPr>
        <p:txBody>
          <a:bodyPr anchor="b"/>
          <a:lstStyle>
            <a:lvl1pPr marL="217488" indent="-217488" algn="l" defTabSz="914400" rtl="0" eaLnBrk="1" latinLnBrk="0" hangingPunct="1">
              <a:lnSpc>
                <a:spcPct val="100000"/>
              </a:lnSpc>
              <a:spcBef>
                <a:spcPts val="0"/>
              </a:spcBef>
              <a:spcAft>
                <a:spcPts val="600"/>
              </a:spcAft>
              <a:buClr>
                <a:schemeClr val="tx2"/>
              </a:buClr>
              <a:buFont typeface="Arial" pitchFamily="34" charset="0"/>
              <a:buChar char="•"/>
              <a:defRPr sz="22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0"/>
              </a:spcBef>
              <a:spcAft>
                <a:spcPts val="600"/>
              </a:spcAft>
              <a:buClr>
                <a:schemeClr val="tx2"/>
              </a:buClr>
              <a:buFont typeface="Wingdings" pitchFamily="2" charset="2"/>
              <a:buChar char=""/>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0"/>
              </a:spcBef>
              <a:spcAft>
                <a:spcPts val="600"/>
              </a:spcAft>
              <a:buClr>
                <a:schemeClr val="tx2"/>
              </a:buClr>
              <a:buFont typeface="Arial" pitchFamily="34" charset="0"/>
              <a:buChar char="–"/>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00" b="1" dirty="0">
                <a:solidFill>
                  <a:schemeClr val="bg1"/>
                </a:solidFill>
                <a:latin typeface="+mn-lt"/>
              </a:rPr>
              <a:t>AE, </a:t>
            </a:r>
            <a:r>
              <a:rPr lang="en-GB" sz="800" dirty="0">
                <a:solidFill>
                  <a:schemeClr val="bg1"/>
                </a:solidFill>
                <a:latin typeface="+mn-lt"/>
              </a:rPr>
              <a:t>adverse event; </a:t>
            </a:r>
            <a:r>
              <a:rPr lang="en-GB" sz="800" b="1" dirty="0">
                <a:solidFill>
                  <a:schemeClr val="bg1"/>
                </a:solidFill>
                <a:latin typeface="+mn-lt"/>
              </a:rPr>
              <a:t>TEAE, </a:t>
            </a:r>
            <a:r>
              <a:rPr lang="en-GB" sz="800" dirty="0">
                <a:solidFill>
                  <a:schemeClr val="bg1"/>
                </a:solidFill>
                <a:latin typeface="+mn-lt"/>
              </a:rPr>
              <a:t>treatment-emergent adverse event; </a:t>
            </a:r>
            <a:r>
              <a:rPr lang="en-GB" sz="800" b="1" dirty="0">
                <a:solidFill>
                  <a:schemeClr val="bg1"/>
                </a:solidFill>
                <a:latin typeface="+mn-lt"/>
              </a:rPr>
              <a:t>TRAE, </a:t>
            </a:r>
            <a:r>
              <a:rPr lang="en-GB" sz="800" dirty="0">
                <a:solidFill>
                  <a:schemeClr val="bg1"/>
                </a:solidFill>
                <a:latin typeface="+mn-lt"/>
              </a:rPr>
              <a:t>treatment-related adverse event.</a:t>
            </a:r>
            <a:br>
              <a:rPr lang="en-GB" sz="800" dirty="0">
                <a:solidFill>
                  <a:schemeClr val="bg1"/>
                </a:solidFill>
                <a:latin typeface="+mn-lt"/>
              </a:rPr>
            </a:br>
            <a:r>
              <a:rPr lang="en-GB" sz="800" dirty="0">
                <a:solidFill>
                  <a:schemeClr val="bg1"/>
                </a:solidFill>
                <a:latin typeface="+mn-lt"/>
              </a:rPr>
              <a:t>*Patients with ≥12 months of treatment. </a:t>
            </a:r>
            <a:r>
              <a:rPr lang="en-GB" sz="800" baseline="30000" dirty="0">
                <a:solidFill>
                  <a:schemeClr val="bg1"/>
                </a:solidFill>
                <a:latin typeface="+mn-lt"/>
              </a:rPr>
              <a:t>†</a:t>
            </a:r>
            <a:r>
              <a:rPr lang="en-GB" sz="800" dirty="0">
                <a:solidFill>
                  <a:schemeClr val="bg1"/>
                </a:solidFill>
                <a:latin typeface="+mn-lt"/>
              </a:rPr>
              <a:t>All treated patients.</a:t>
            </a:r>
            <a:br>
              <a:rPr lang="en-GB" sz="800" dirty="0">
                <a:solidFill>
                  <a:schemeClr val="bg1"/>
                </a:solidFill>
                <a:latin typeface="+mn-lt"/>
              </a:rPr>
            </a:br>
            <a:r>
              <a:rPr lang="en-GB" sz="800" dirty="0">
                <a:solidFill>
                  <a:schemeClr val="bg1"/>
                </a:solidFill>
                <a:latin typeface="+mn-lt"/>
              </a:rPr>
              <a:t>1. Kelly K, et al. Cancer. 2018;124:2010-17.</a:t>
            </a:r>
          </a:p>
        </p:txBody>
      </p:sp>
      <p:pic>
        <p:nvPicPr>
          <p:cNvPr id="9" name="Picture 8">
            <a:extLst>
              <a:ext uri="{FF2B5EF4-FFF2-40B4-BE49-F238E27FC236}">
                <a16:creationId xmlns:a16="http://schemas.microsoft.com/office/drawing/2014/main" id="{C350113A-5635-4C4A-B83A-FCA8CECEB0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40399" y="1130400"/>
            <a:ext cx="5762626" cy="5035450"/>
          </a:xfrm>
          <a:prstGeom prst="rect">
            <a:avLst/>
          </a:prstGeom>
        </p:spPr>
      </p:pic>
    </p:spTree>
    <p:extLst>
      <p:ext uri="{BB962C8B-B14F-4D97-AF65-F5344CB8AC3E}">
        <p14:creationId xmlns:p14="http://schemas.microsoft.com/office/powerpoint/2010/main" val="3749070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Description automatically generated">
            <a:extLst>
              <a:ext uri="{FF2B5EF4-FFF2-40B4-BE49-F238E27FC236}">
                <a16:creationId xmlns:a16="http://schemas.microsoft.com/office/drawing/2014/main" id="{7954453E-6DF9-F1B0-6CA1-5E6540F285EB}"/>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70221" y="654517"/>
            <a:ext cx="12021779" cy="5538033"/>
          </a:xfrm>
        </p:spPr>
      </p:pic>
      <p:sp>
        <p:nvSpPr>
          <p:cNvPr id="4" name="Slide Number Placeholder 3">
            <a:extLst>
              <a:ext uri="{FF2B5EF4-FFF2-40B4-BE49-F238E27FC236}">
                <a16:creationId xmlns:a16="http://schemas.microsoft.com/office/drawing/2014/main" id="{416CE62C-5D18-6C35-55DD-653D73662A44}"/>
              </a:ext>
            </a:extLst>
          </p:cNvPr>
          <p:cNvSpPr>
            <a:spLocks noGrp="1"/>
          </p:cNvSpPr>
          <p:nvPr>
            <p:ph type="sldNum" sz="quarter" idx="4"/>
          </p:nvPr>
        </p:nvSpPr>
        <p:spPr>
          <a:xfrm>
            <a:off x="11170148" y="6423726"/>
            <a:ext cx="718686" cy="246580"/>
          </a:xfrm>
          <a:prstGeom prst="rect">
            <a:avLst/>
          </a:prstGeom>
        </p:spPr>
        <p:txBody>
          <a:bodyPr vert="horz" lIns="0" tIns="0" rIns="0" bIns="0" rtlCol="0" anchor="ctr"/>
          <a:lstStyle>
            <a:defPPr>
              <a:defRPr lang="en-US"/>
            </a:defPPr>
            <a:lvl1pPr marL="0" algn="r" defTabSz="914400" rtl="0" eaLnBrk="1" latinLnBrk="0" hangingPunct="1">
              <a:defRPr sz="105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5B5ACB-F1DF-4645-8827-BF1439B91B01}" type="slidenum">
              <a:rPr lang="en-US" smtClean="0"/>
              <a:pPr/>
              <a:t>6</a:t>
            </a:fld>
            <a:endParaRPr lang="en-US" dirty="0"/>
          </a:p>
        </p:txBody>
      </p:sp>
      <p:pic>
        <p:nvPicPr>
          <p:cNvPr id="8" name="Picture 7">
            <a:extLst>
              <a:ext uri="{FF2B5EF4-FFF2-40B4-BE49-F238E27FC236}">
                <a16:creationId xmlns:a16="http://schemas.microsoft.com/office/drawing/2014/main" id="{31A3DBD6-AE84-8039-E239-D173AD0E3165}"/>
              </a:ext>
            </a:extLst>
          </p:cNvPr>
          <p:cNvPicPr>
            <a:picLocks noChangeAspect="1"/>
          </p:cNvPicPr>
          <p:nvPr/>
        </p:nvPicPr>
        <p:blipFill>
          <a:blip r:embed="rId4"/>
          <a:stretch>
            <a:fillRect/>
          </a:stretch>
        </p:blipFill>
        <p:spPr>
          <a:xfrm>
            <a:off x="2141329" y="1796926"/>
            <a:ext cx="7232007" cy="285774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9686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097" y="1706986"/>
            <a:ext cx="10360501" cy="1470025"/>
          </a:xfrm>
        </p:spPr>
        <p:txBody>
          <a:bodyPr vert="horz" wrap="square" lIns="91440" tIns="60944" rIns="12189" bIns="46038" numCol="1" rtlCol="0" anchor="b" anchorCtr="0" compatLnSpc="1">
            <a:prstTxWarp prst="textNoShape">
              <a:avLst/>
            </a:prstTxWarp>
            <a:normAutofit fontScale="90000"/>
          </a:bodyPr>
          <a:lstStyle/>
          <a:p>
            <a:r>
              <a:rPr lang="en-US" dirty="0"/>
              <a:t>Nivolumab plus gemcitabine-cisplatin versus gemcitabine-cisplatin alone for previously untreated unresectable or metastatic urothelial carcinoma: results from the phase 3 CheckMate 901 trial </a:t>
            </a:r>
          </a:p>
        </p:txBody>
      </p:sp>
      <p:sp>
        <p:nvSpPr>
          <p:cNvPr id="3" name="Subtitle 2"/>
          <p:cNvSpPr>
            <a:spLocks noGrp="1"/>
          </p:cNvSpPr>
          <p:nvPr>
            <p:ph type="subTitle" idx="1"/>
          </p:nvPr>
        </p:nvSpPr>
        <p:spPr>
          <a:xfrm>
            <a:off x="357096" y="3245329"/>
            <a:ext cx="10434412" cy="1122075"/>
          </a:xfrm>
        </p:spPr>
        <p:txBody>
          <a:bodyPr/>
          <a:lstStyle/>
          <a:p>
            <a:r>
              <a:rPr lang="en-US" sz="1700" u="sng" dirty="0" err="1"/>
              <a:t>Michiel</a:t>
            </a:r>
            <a:r>
              <a:rPr lang="en-US" sz="1700" u="sng" dirty="0"/>
              <a:t> S. van der Heijden</a:t>
            </a:r>
            <a:r>
              <a:rPr lang="en-US" sz="1700" dirty="0"/>
              <a:t>,</a:t>
            </a:r>
            <a:r>
              <a:rPr lang="en-US" sz="1700" baseline="30000" dirty="0"/>
              <a:t>1</a:t>
            </a:r>
            <a:r>
              <a:rPr lang="en-US" sz="1700" dirty="0"/>
              <a:t> Guru Sonpavde,</a:t>
            </a:r>
            <a:r>
              <a:rPr lang="en-US" sz="1700" baseline="30000" dirty="0"/>
              <a:t>2a</a:t>
            </a:r>
            <a:r>
              <a:rPr lang="en-US" sz="1700" dirty="0"/>
              <a:t> Thomas Powles,</a:t>
            </a:r>
            <a:r>
              <a:rPr lang="en-US" sz="1700" baseline="30000" dirty="0"/>
              <a:t>3</a:t>
            </a:r>
            <a:r>
              <a:rPr lang="en-US" sz="1700" dirty="0"/>
              <a:t> Andrea Necchi,</a:t>
            </a:r>
            <a:r>
              <a:rPr lang="en-US" sz="1700" baseline="30000" dirty="0"/>
              <a:t>4b</a:t>
            </a:r>
            <a:r>
              <a:rPr lang="en-US" sz="1700" dirty="0"/>
              <a:t> Mauricio Burotto,</a:t>
            </a:r>
            <a:r>
              <a:rPr lang="en-US" sz="1700" baseline="30000" dirty="0"/>
              <a:t>5</a:t>
            </a:r>
            <a:r>
              <a:rPr lang="en-US" sz="1700" dirty="0"/>
              <a:t> Michael Schenker,</a:t>
            </a:r>
            <a:r>
              <a:rPr lang="en-US" sz="1700" baseline="30000" dirty="0"/>
              <a:t>6</a:t>
            </a:r>
            <a:r>
              <a:rPr lang="en-US" sz="1700" dirty="0"/>
              <a:t> Juan Pablo Sade,</a:t>
            </a:r>
            <a:r>
              <a:rPr lang="en-US" sz="1700" baseline="30000" dirty="0"/>
              <a:t>7</a:t>
            </a:r>
            <a:r>
              <a:rPr lang="en-US" sz="1700" dirty="0"/>
              <a:t> </a:t>
            </a:r>
            <a:r>
              <a:rPr lang="en-US" sz="1700" dirty="0" err="1"/>
              <a:t>Aristotelis</a:t>
            </a:r>
            <a:r>
              <a:rPr lang="en-US" sz="1700" dirty="0"/>
              <a:t> Bamias,</a:t>
            </a:r>
            <a:r>
              <a:rPr lang="en-US" sz="1700" baseline="30000" dirty="0"/>
              <a:t>8</a:t>
            </a:r>
            <a:r>
              <a:rPr lang="en-US" sz="1700" dirty="0"/>
              <a:t> Philippe Beuzeboc,</a:t>
            </a:r>
            <a:r>
              <a:rPr lang="en-US" sz="1700" baseline="30000" dirty="0"/>
              <a:t>9</a:t>
            </a:r>
            <a:r>
              <a:rPr lang="en-US" sz="1700" dirty="0"/>
              <a:t> Jens Bedke,</a:t>
            </a:r>
            <a:r>
              <a:rPr lang="en-US" sz="1700" baseline="30000" dirty="0"/>
              <a:t>10c</a:t>
            </a:r>
            <a:r>
              <a:rPr lang="en-US" sz="1700" dirty="0"/>
              <a:t> </a:t>
            </a:r>
            <a:br>
              <a:rPr lang="en-US" sz="1700" dirty="0"/>
            </a:br>
            <a:r>
              <a:rPr lang="en-US" sz="1700" dirty="0"/>
              <a:t>Jan Oldenburg,</a:t>
            </a:r>
            <a:r>
              <a:rPr lang="en-US" sz="1700" baseline="30000" dirty="0"/>
              <a:t>11</a:t>
            </a:r>
            <a:r>
              <a:rPr lang="en-US" sz="1700" dirty="0"/>
              <a:t> </a:t>
            </a:r>
            <a:r>
              <a:rPr lang="en-US" sz="1700" dirty="0" err="1"/>
              <a:t>Yüksel</a:t>
            </a:r>
            <a:r>
              <a:rPr lang="en-US" sz="1700" dirty="0"/>
              <a:t> Ürün,</a:t>
            </a:r>
            <a:r>
              <a:rPr lang="en-US" sz="1700" baseline="30000" dirty="0"/>
              <a:t>12</a:t>
            </a:r>
            <a:r>
              <a:rPr lang="en-US" sz="1700" dirty="0"/>
              <a:t> </a:t>
            </a:r>
            <a:r>
              <a:rPr lang="en-US" sz="1700" dirty="0" err="1"/>
              <a:t>Dingwei</a:t>
            </a:r>
            <a:r>
              <a:rPr lang="en-US" sz="1700" dirty="0"/>
              <a:t> Ye,</a:t>
            </a:r>
            <a:r>
              <a:rPr lang="en-US" sz="1700" baseline="30000" dirty="0"/>
              <a:t>13</a:t>
            </a:r>
            <a:r>
              <a:rPr lang="en-US" sz="1700" dirty="0"/>
              <a:t> </a:t>
            </a:r>
            <a:r>
              <a:rPr lang="en-US" sz="1700" dirty="0" err="1"/>
              <a:t>Zhisong</a:t>
            </a:r>
            <a:r>
              <a:rPr lang="en-US" sz="1700" dirty="0"/>
              <a:t> He,</a:t>
            </a:r>
            <a:r>
              <a:rPr lang="en-US" sz="1700" baseline="30000" dirty="0"/>
              <a:t>14</a:t>
            </a:r>
            <a:r>
              <a:rPr lang="en-US" sz="1700" dirty="0"/>
              <a:t> Begoña P. Valderrama,</a:t>
            </a:r>
            <a:r>
              <a:rPr lang="en-US" sz="1700" baseline="30000" dirty="0"/>
              <a:t>15</a:t>
            </a:r>
            <a:r>
              <a:rPr lang="en-US" sz="1700" dirty="0"/>
              <a:t> </a:t>
            </a:r>
            <a:br>
              <a:rPr lang="en-US" sz="1700" dirty="0"/>
            </a:br>
            <a:r>
              <a:rPr lang="en-US" sz="1700" dirty="0"/>
              <a:t>Yoshihiko Tomita,</a:t>
            </a:r>
            <a:r>
              <a:rPr lang="en-US" sz="1700" baseline="30000" dirty="0"/>
              <a:t>16</a:t>
            </a:r>
            <a:r>
              <a:rPr lang="en-US" sz="1700" dirty="0"/>
              <a:t> </a:t>
            </a:r>
            <a:r>
              <a:rPr lang="en-US" sz="1700" dirty="0" err="1"/>
              <a:t>Jeiry</a:t>
            </a:r>
            <a:r>
              <a:rPr lang="en-US" sz="1700" dirty="0"/>
              <a:t> Filian,</a:t>
            </a:r>
            <a:r>
              <a:rPr lang="en-US" sz="1700" baseline="30000" dirty="0"/>
              <a:t>17</a:t>
            </a:r>
            <a:r>
              <a:rPr lang="en-US" sz="1700" dirty="0"/>
              <a:t> Daniela Purcea,</a:t>
            </a:r>
            <a:r>
              <a:rPr lang="en-US" sz="1700" baseline="30000" dirty="0"/>
              <a:t>18</a:t>
            </a:r>
            <a:r>
              <a:rPr lang="en-US" sz="1700" dirty="0"/>
              <a:t> Federico Nasroulah,</a:t>
            </a:r>
            <a:r>
              <a:rPr lang="en-US" sz="1700" baseline="30000" dirty="0"/>
              <a:t>17</a:t>
            </a:r>
            <a:r>
              <a:rPr lang="en-US" sz="1700" dirty="0"/>
              <a:t> Matthew D. Galsky</a:t>
            </a:r>
            <a:r>
              <a:rPr lang="en-US" sz="1700" baseline="30000" dirty="0"/>
              <a:t>19</a:t>
            </a:r>
          </a:p>
        </p:txBody>
      </p:sp>
      <p:sp>
        <p:nvSpPr>
          <p:cNvPr id="4" name="Text Placeholder 3"/>
          <p:cNvSpPr>
            <a:spLocks noGrp="1"/>
          </p:cNvSpPr>
          <p:nvPr>
            <p:ph type="body" sz="quarter" idx="12"/>
          </p:nvPr>
        </p:nvSpPr>
        <p:spPr>
          <a:xfrm>
            <a:off x="357096" y="4378447"/>
            <a:ext cx="10582458" cy="353043"/>
          </a:xfrm>
        </p:spPr>
        <p:txBody>
          <a:bodyPr>
            <a:normAutofit fontScale="40000" lnSpcReduction="20000"/>
          </a:bodyPr>
          <a:lstStyle/>
          <a:p>
            <a:r>
              <a:rPr lang="en-US" sz="1200" baseline="30000"/>
              <a:t>1</a:t>
            </a:r>
            <a:r>
              <a:rPr lang="en-US" sz="1200"/>
              <a:t>Netherlands Cancer Institute, Amsterdam, the Netherlands; </a:t>
            </a:r>
            <a:r>
              <a:rPr lang="en-US" sz="1200" baseline="30000"/>
              <a:t>2</a:t>
            </a:r>
            <a:r>
              <a:rPr lang="en-US" sz="1200"/>
              <a:t>Dana-Farber Cancer Institute, Harvard Medical School, Boston, MA, USA; </a:t>
            </a:r>
            <a:br>
              <a:rPr lang="en-US" sz="1200"/>
            </a:br>
            <a:r>
              <a:rPr lang="en-US" sz="1200" baseline="30000"/>
              <a:t>3</a:t>
            </a:r>
            <a:r>
              <a:rPr lang="en-US" sz="1200"/>
              <a:t>Barts Cancer Institute, Queen Mary University of London, London, UK; </a:t>
            </a:r>
            <a:r>
              <a:rPr lang="en-US" sz="1200" baseline="30000"/>
              <a:t>4</a:t>
            </a:r>
            <a:r>
              <a:rPr lang="it-IT" sz="1200"/>
              <a:t>Fondazione IRCCS Istituto Nazionale dei Tumori, Milan, Italy</a:t>
            </a:r>
            <a:r>
              <a:rPr lang="en-US" sz="1200"/>
              <a:t>; </a:t>
            </a:r>
            <a:r>
              <a:rPr lang="en-US" sz="1200" baseline="30000"/>
              <a:t>5</a:t>
            </a:r>
            <a:r>
              <a:rPr lang="en-US" sz="1200"/>
              <a:t>Bradford Hill Clinical Research Center, Santiago, Chile; </a:t>
            </a:r>
            <a:r>
              <a:rPr lang="en-US" sz="1200" baseline="30000"/>
              <a:t>6</a:t>
            </a:r>
            <a:r>
              <a:rPr lang="en-US" sz="1200"/>
              <a:t>University of Medicine and Pharmacy, Craiova, Romania; </a:t>
            </a:r>
            <a:r>
              <a:rPr lang="en-US" sz="1200" baseline="30000"/>
              <a:t>7</a:t>
            </a:r>
            <a:r>
              <a:rPr lang="en-US" sz="1200"/>
              <a:t>Alexander Fleming Institute, Buenos Aires, Argentina; </a:t>
            </a:r>
            <a:r>
              <a:rPr lang="en-US" sz="1200" baseline="30000"/>
              <a:t>8</a:t>
            </a:r>
            <a:r>
              <a:rPr lang="en-US" sz="1200"/>
              <a:t>National and Kapodistrian University of Athens, ATTIKON University Hospital, Athens, Greece; </a:t>
            </a:r>
            <a:r>
              <a:rPr lang="en-US" sz="1200" baseline="30000"/>
              <a:t>9</a:t>
            </a:r>
            <a:r>
              <a:rPr lang="en-US" sz="1200"/>
              <a:t>Hopital Foch, Suresnes, France; </a:t>
            </a:r>
            <a:r>
              <a:rPr lang="en-US" sz="1200" baseline="30000"/>
              <a:t>10</a:t>
            </a:r>
            <a:r>
              <a:rPr lang="en-US" sz="1200"/>
              <a:t>Eberhard Karls University Tübingen, Tübingen, Germany; </a:t>
            </a:r>
            <a:r>
              <a:rPr lang="en-US" sz="1200" baseline="30000"/>
              <a:t>11</a:t>
            </a:r>
            <a:r>
              <a:rPr lang="en-US" sz="1200"/>
              <a:t>Akershus University Hospital (Ahus), Lørenskog, Norway; </a:t>
            </a:r>
            <a:r>
              <a:rPr lang="en-US" sz="1200" baseline="30000"/>
              <a:t>12</a:t>
            </a:r>
            <a:r>
              <a:rPr lang="en-US" sz="1200"/>
              <a:t>Ankara University, Ankara, Turkey; </a:t>
            </a:r>
            <a:r>
              <a:rPr lang="en-US" sz="1200" baseline="30000"/>
              <a:t>13</a:t>
            </a:r>
            <a:r>
              <a:rPr lang="en-US" sz="1200"/>
              <a:t>Fudan University Shanghai Cancer Center, Shanghai, China; </a:t>
            </a:r>
            <a:r>
              <a:rPr lang="en-US" sz="1200" baseline="30000"/>
              <a:t>14</a:t>
            </a:r>
            <a:r>
              <a:rPr lang="en-US" sz="1200"/>
              <a:t>Peking University First Hospital, Beijing, China; </a:t>
            </a:r>
            <a:r>
              <a:rPr lang="en-US" sz="1200" baseline="30000"/>
              <a:t>15</a:t>
            </a:r>
            <a:r>
              <a:rPr lang="en-US" sz="1200"/>
              <a:t>Hospital Universitario Virgen del Rocío, Sevilla, Spain; </a:t>
            </a:r>
            <a:r>
              <a:rPr lang="en-US" sz="1200" baseline="30000"/>
              <a:t>16</a:t>
            </a:r>
            <a:r>
              <a:rPr lang="en-US" sz="1200"/>
              <a:t>Niigata University Graduate School of Medical and Dental Sciences, Niigata, Japan; </a:t>
            </a:r>
            <a:r>
              <a:rPr lang="en-US" sz="1200" baseline="30000"/>
              <a:t>17</a:t>
            </a:r>
            <a:r>
              <a:rPr lang="en-US" sz="1200"/>
              <a:t>Bristol Myers Squibb, Princeton, NJ, USA; </a:t>
            </a:r>
            <a:r>
              <a:rPr lang="en-US" sz="1200" baseline="30000"/>
              <a:t>18</a:t>
            </a:r>
            <a:r>
              <a:rPr lang="en-US" sz="1200"/>
              <a:t>Bristol Myers Squibb, Boudry, Neuchâtel, Switzerland; </a:t>
            </a:r>
            <a:r>
              <a:rPr lang="en-US" sz="1200" baseline="30000"/>
              <a:t>19</a:t>
            </a:r>
            <a:r>
              <a:rPr lang="en-US" sz="1200"/>
              <a:t>Tisch Cancer Institute, Icahn School of Medicine at Mount Sinai, New York, NY, USA</a:t>
            </a:r>
          </a:p>
        </p:txBody>
      </p:sp>
      <p:sp>
        <p:nvSpPr>
          <p:cNvPr id="5" name="TextBox 4"/>
          <p:cNvSpPr txBox="1"/>
          <p:nvPr/>
        </p:nvSpPr>
        <p:spPr>
          <a:xfrm>
            <a:off x="162731" y="6494798"/>
            <a:ext cx="4484072" cy="246221"/>
          </a:xfrm>
          <a:prstGeom prst="rect">
            <a:avLst/>
          </a:prstGeom>
          <a:noFill/>
        </p:spPr>
        <p:txBody>
          <a:bodyPr wrap="square" lIns="0" tIns="0" rIns="0" bIns="0" rtlCol="0">
            <a:spAutoFit/>
          </a:bodyPr>
          <a:lstStyle/>
          <a:p>
            <a:r>
              <a:rPr lang="en-GB" sz="1600" i="1" dirty="0">
                <a:solidFill>
                  <a:srgbClr val="433F3F"/>
                </a:solidFill>
              </a:rPr>
              <a:t>Presentation number LBA7</a:t>
            </a:r>
          </a:p>
        </p:txBody>
      </p:sp>
      <p:pic>
        <p:nvPicPr>
          <p:cNvPr id="7" name="Picture 6" descr="A picture containing text, clipart&#10;&#10;Description automatically generated">
            <a:extLst>
              <a:ext uri="{FF2B5EF4-FFF2-40B4-BE49-F238E27FC236}">
                <a16:creationId xmlns:a16="http://schemas.microsoft.com/office/drawing/2014/main" id="{9F89A02D-3826-111E-A666-EF91917085E5}"/>
              </a:ext>
            </a:extLst>
          </p:cNvPr>
          <p:cNvPicPr>
            <a:picLocks noChangeAspect="1"/>
          </p:cNvPicPr>
          <p:nvPr/>
        </p:nvPicPr>
        <p:blipFill>
          <a:blip r:embed="rId5"/>
          <a:stretch>
            <a:fillRect/>
          </a:stretch>
        </p:blipFill>
        <p:spPr>
          <a:xfrm>
            <a:off x="449119" y="257244"/>
            <a:ext cx="2862072" cy="544770"/>
          </a:xfrm>
          <a:prstGeom prst="rect">
            <a:avLst/>
          </a:prstGeom>
        </p:spPr>
      </p:pic>
      <p:sp>
        <p:nvSpPr>
          <p:cNvPr id="9" name="TextBox 8">
            <a:extLst>
              <a:ext uri="{FF2B5EF4-FFF2-40B4-BE49-F238E27FC236}">
                <a16:creationId xmlns:a16="http://schemas.microsoft.com/office/drawing/2014/main" id="{956C0E8F-DD2A-3CCD-DF17-5732726CDFE4}"/>
              </a:ext>
            </a:extLst>
          </p:cNvPr>
          <p:cNvSpPr txBox="1"/>
          <p:nvPr>
            <p:custDataLst>
              <p:tags r:id="rId2"/>
            </p:custDataLst>
          </p:nvPr>
        </p:nvSpPr>
        <p:spPr>
          <a:xfrm>
            <a:off x="357096" y="6096306"/>
            <a:ext cx="10953128" cy="276999"/>
          </a:xfrm>
          <a:prstGeom prst="rect">
            <a:avLst/>
          </a:prstGeom>
          <a:noFill/>
        </p:spPr>
        <p:txBody>
          <a:bodyPr vert="horz" wrap="square" lIns="90000" tIns="0" rIns="0" bIns="0" rtlCol="0" anchor="b" anchorCtr="0">
            <a:spAutoFit/>
          </a:bodyPr>
          <a:lstStyle/>
          <a:p>
            <a:pPr>
              <a:lnSpc>
                <a:spcPct val="90000"/>
              </a:lnSpc>
              <a:spcBef>
                <a:spcPts val="533"/>
              </a:spcBef>
            </a:pPr>
            <a:r>
              <a:rPr lang="en-US" sz="1000" baseline="30000" dirty="0" err="1">
                <a:solidFill>
                  <a:srgbClr val="433F3F"/>
                </a:solidFill>
                <a:latin typeface="Trebuchet MS" panose="020B0603020202020204" pitchFamily="34" charset="0"/>
                <a:cs typeface="Arial" panose="020B0604020202020204" pitchFamily="34" charset="0"/>
              </a:rPr>
              <a:t>a</a:t>
            </a:r>
            <a:r>
              <a:rPr lang="en-US" sz="1000" dirty="0" err="1">
                <a:solidFill>
                  <a:srgbClr val="433F3F"/>
                </a:solidFill>
                <a:latin typeface="Trebuchet MS" panose="020B0603020202020204" pitchFamily="34" charset="0"/>
                <a:cs typeface="Arial" panose="020B0604020202020204" pitchFamily="34" charset="0"/>
              </a:rPr>
              <a:t>Current</a:t>
            </a:r>
            <a:r>
              <a:rPr lang="en-US" sz="1000" dirty="0">
                <a:solidFill>
                  <a:srgbClr val="433F3F"/>
                </a:solidFill>
                <a:latin typeface="Trebuchet MS" panose="020B0603020202020204" pitchFamily="34" charset="0"/>
                <a:cs typeface="Arial" panose="020B0604020202020204" pitchFamily="34" charset="0"/>
              </a:rPr>
              <a:t> affiliation is </a:t>
            </a:r>
            <a:r>
              <a:rPr lang="en-US" sz="1000" dirty="0" err="1">
                <a:solidFill>
                  <a:srgbClr val="433F3F"/>
                </a:solidFill>
                <a:latin typeface="Trebuchet MS" panose="020B0603020202020204" pitchFamily="34" charset="0"/>
                <a:cs typeface="Arial" panose="020B0604020202020204" pitchFamily="34" charset="0"/>
              </a:rPr>
              <a:t>AdventHealth</a:t>
            </a:r>
            <a:r>
              <a:rPr lang="en-US" sz="1000" dirty="0">
                <a:solidFill>
                  <a:srgbClr val="433F3F"/>
                </a:solidFill>
                <a:latin typeface="Trebuchet MS" panose="020B0603020202020204" pitchFamily="34" charset="0"/>
                <a:cs typeface="Arial" panose="020B0604020202020204" pitchFamily="34" charset="0"/>
              </a:rPr>
              <a:t> Cancer Institute and University of Central Florida, Orlando, FL, USA. </a:t>
            </a:r>
            <a:r>
              <a:rPr lang="en-US" sz="1000" baseline="30000" dirty="0" err="1">
                <a:solidFill>
                  <a:srgbClr val="433F3F"/>
                </a:solidFill>
                <a:latin typeface="Trebuchet MS" panose="020B0603020202020204" pitchFamily="34" charset="0"/>
                <a:cs typeface="Arial" panose="020B0604020202020204" pitchFamily="34" charset="0"/>
              </a:rPr>
              <a:t>b</a:t>
            </a:r>
            <a:r>
              <a:rPr lang="en-US" sz="1000" dirty="0" err="1">
                <a:solidFill>
                  <a:srgbClr val="433F3F"/>
                </a:solidFill>
                <a:latin typeface="Trebuchet MS" panose="020B0603020202020204" pitchFamily="34" charset="0"/>
                <a:cs typeface="Arial" panose="020B0604020202020204" pitchFamily="34" charset="0"/>
              </a:rPr>
              <a:t>Current</a:t>
            </a:r>
            <a:r>
              <a:rPr lang="en-US" sz="1000" dirty="0">
                <a:solidFill>
                  <a:srgbClr val="433F3F"/>
                </a:solidFill>
                <a:latin typeface="Trebuchet MS" panose="020B0603020202020204" pitchFamily="34" charset="0"/>
                <a:cs typeface="Arial" panose="020B0604020202020204" pitchFamily="34" charset="0"/>
              </a:rPr>
              <a:t> affiliation is </a:t>
            </a:r>
            <a:r>
              <a:rPr lang="it-IT" sz="1000" dirty="0">
                <a:solidFill>
                  <a:srgbClr val="433F3F"/>
                </a:solidFill>
                <a:latin typeface="Trebuchet MS" panose="020B0603020202020204" pitchFamily="34" charset="0"/>
                <a:cs typeface="Arial" panose="020B0604020202020204" pitchFamily="34" charset="0"/>
              </a:rPr>
              <a:t>IRCCS San Raffaele Hospital, Vita-Salute San Raffaele University, Milan, Italy. </a:t>
            </a:r>
            <a:r>
              <a:rPr lang="en-US" sz="1000" baseline="30000" dirty="0" err="1">
                <a:solidFill>
                  <a:srgbClr val="433F3F"/>
                </a:solidFill>
                <a:latin typeface="Trebuchet MS" panose="020B0603020202020204" pitchFamily="34" charset="0"/>
                <a:cs typeface="Arial" panose="020B0604020202020204" pitchFamily="34" charset="0"/>
              </a:rPr>
              <a:t>c</a:t>
            </a:r>
            <a:r>
              <a:rPr lang="en-US" sz="1000" dirty="0" err="1">
                <a:solidFill>
                  <a:srgbClr val="433F3F"/>
                </a:solidFill>
                <a:latin typeface="Trebuchet MS" panose="020B0603020202020204" pitchFamily="34" charset="0"/>
                <a:cs typeface="Arial" panose="020B0604020202020204" pitchFamily="34" charset="0"/>
              </a:rPr>
              <a:t>Current</a:t>
            </a:r>
            <a:r>
              <a:rPr lang="en-US" sz="1000" dirty="0">
                <a:solidFill>
                  <a:srgbClr val="433F3F"/>
                </a:solidFill>
                <a:latin typeface="Trebuchet MS" panose="020B0603020202020204" pitchFamily="34" charset="0"/>
                <a:cs typeface="Arial" panose="020B0604020202020204" pitchFamily="34" charset="0"/>
              </a:rPr>
              <a:t> affiliation is </a:t>
            </a:r>
            <a:r>
              <a:rPr lang="en-US" sz="1000" dirty="0" err="1">
                <a:solidFill>
                  <a:srgbClr val="433F3F"/>
                </a:solidFill>
                <a:latin typeface="Trebuchet MS" panose="020B0603020202020204" pitchFamily="34" charset="0"/>
                <a:cs typeface="Arial" panose="020B0604020202020204" pitchFamily="34" charset="0"/>
              </a:rPr>
              <a:t>Klinikum</a:t>
            </a:r>
            <a:r>
              <a:rPr lang="en-US" sz="1000" dirty="0">
                <a:solidFill>
                  <a:srgbClr val="433F3F"/>
                </a:solidFill>
                <a:latin typeface="Trebuchet MS" panose="020B0603020202020204" pitchFamily="34" charset="0"/>
                <a:cs typeface="Arial" panose="020B0604020202020204" pitchFamily="34" charset="0"/>
              </a:rPr>
              <a:t> Stuttgart, </a:t>
            </a:r>
            <a:r>
              <a:rPr lang="en-US" sz="1000" dirty="0" err="1">
                <a:solidFill>
                  <a:srgbClr val="433F3F"/>
                </a:solidFill>
                <a:latin typeface="Trebuchet MS" panose="020B0603020202020204" pitchFamily="34" charset="0"/>
                <a:cs typeface="Arial" panose="020B0604020202020204" pitchFamily="34" charset="0"/>
              </a:rPr>
              <a:t>Katharinenhospital</a:t>
            </a:r>
            <a:r>
              <a:rPr lang="en-US" sz="1000" dirty="0">
                <a:solidFill>
                  <a:srgbClr val="433F3F"/>
                </a:solidFill>
                <a:latin typeface="Trebuchet MS" panose="020B0603020202020204" pitchFamily="34" charset="0"/>
                <a:cs typeface="Arial" panose="020B0604020202020204" pitchFamily="34" charset="0"/>
              </a:rPr>
              <a:t>, Stuttgart, Germany.</a:t>
            </a:r>
          </a:p>
        </p:txBody>
      </p:sp>
    </p:spTree>
    <p:custDataLst>
      <p:tags r:id="rId1"/>
    </p:custDataLst>
    <p:extLst>
      <p:ext uri="{BB962C8B-B14F-4D97-AF65-F5344CB8AC3E}">
        <p14:creationId xmlns:p14="http://schemas.microsoft.com/office/powerpoint/2010/main" val="108448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pc="-20" dirty="0"/>
              <a:t>Study design (</a:t>
            </a:r>
            <a:r>
              <a:rPr lang="en-US" spc="-20" dirty="0" err="1"/>
              <a:t>NIVO+GC</a:t>
            </a:r>
            <a:r>
              <a:rPr lang="en-US" spc="-20" dirty="0"/>
              <a:t> vs GC in cisplatin-eligible patients)</a:t>
            </a:r>
            <a:r>
              <a:rPr lang="en-US" spc="-20" baseline="30000" dirty="0"/>
              <a:t>a</a:t>
            </a:r>
          </a:p>
        </p:txBody>
      </p:sp>
      <p:sp>
        <p:nvSpPr>
          <p:cNvPr id="8" name="TextBox 7">
            <a:extLst>
              <a:ext uri="{FF2B5EF4-FFF2-40B4-BE49-F238E27FC236}">
                <a16:creationId xmlns:a16="http://schemas.microsoft.com/office/drawing/2014/main" id="{96F9191D-2CEB-44B6-9FBF-7767E7563122}"/>
              </a:ext>
            </a:extLst>
          </p:cNvPr>
          <p:cNvSpPr txBox="1"/>
          <p:nvPr>
            <p:custDataLst>
              <p:tags r:id="rId2"/>
            </p:custDataLst>
          </p:nvPr>
        </p:nvSpPr>
        <p:spPr>
          <a:xfrm>
            <a:off x="379950" y="5808452"/>
            <a:ext cx="11335461" cy="830997"/>
          </a:xfrm>
          <a:prstGeom prst="rect">
            <a:avLst/>
          </a:prstGeom>
          <a:noFill/>
        </p:spPr>
        <p:txBody>
          <a:bodyPr vert="horz" wrap="square" lIns="0" tIns="0" rIns="0" bIns="0" rtlCol="0" anchor="b" anchorCtr="0">
            <a:spAutoFit/>
          </a:bodyPr>
          <a:lstStyle/>
          <a:p>
            <a:pPr defTabSz="1218987">
              <a:lnSpc>
                <a:spcPct val="90000"/>
              </a:lnSpc>
              <a:spcBef>
                <a:spcPts val="533"/>
              </a:spcBef>
              <a:defRPr/>
            </a:pPr>
            <a:r>
              <a:rPr lang="en-IE" sz="1000" baseline="30000" dirty="0" err="1">
                <a:solidFill>
                  <a:srgbClr val="433F3F"/>
                </a:solidFill>
                <a:latin typeface="Trebuchet MS" panose="020B0603020202020204" pitchFamily="34" charset="0"/>
                <a:cs typeface="Arial" panose="020B0604020202020204" pitchFamily="34" charset="0"/>
              </a:rPr>
              <a:t>a</a:t>
            </a:r>
            <a:r>
              <a:rPr lang="en-IE" sz="1000" dirty="0" err="1">
                <a:solidFill>
                  <a:srgbClr val="433F3F"/>
                </a:solidFill>
                <a:latin typeface="Trebuchet MS" panose="020B0603020202020204" pitchFamily="34" charset="0"/>
                <a:cs typeface="Arial" panose="020B0604020202020204" pitchFamily="34" charset="0"/>
              </a:rPr>
              <a:t>Further</a:t>
            </a:r>
            <a:r>
              <a:rPr lang="en-IE" sz="1000" dirty="0">
                <a:solidFill>
                  <a:srgbClr val="433F3F"/>
                </a:solidFill>
                <a:latin typeface="Trebuchet MS" panose="020B0603020202020204" pitchFamily="34" charset="0"/>
                <a:cs typeface="Arial" panose="020B0604020202020204" pitchFamily="34" charset="0"/>
              </a:rPr>
              <a:t> CheckMate 901 study design details are </a:t>
            </a:r>
            <a:r>
              <a:rPr lang="en-IE" sz="1000" dirty="0">
                <a:latin typeface="Trebuchet MS" panose="020B0603020202020204" pitchFamily="34" charset="0"/>
                <a:cs typeface="Arial" panose="020B0604020202020204" pitchFamily="34" charset="0"/>
              </a:rPr>
              <a:t>available at https://clinicaltrials.gov/ct2/show/NCT03036098. </a:t>
            </a:r>
            <a:r>
              <a:rPr lang="en-IE" sz="1000" baseline="30000" dirty="0" err="1">
                <a:latin typeface="Trebuchet MS" panose="020B0603020202020204" pitchFamily="34" charset="0"/>
                <a:cs typeface="Arial" panose="020B0604020202020204" pitchFamily="34" charset="0"/>
              </a:rPr>
              <a:t>b</a:t>
            </a:r>
            <a:r>
              <a:rPr lang="en-IE" sz="1000" dirty="0" err="1">
                <a:latin typeface="Trebuchet MS" panose="020B0603020202020204" pitchFamily="34" charset="0"/>
                <a:cs typeface="Arial" panose="020B0604020202020204" pitchFamily="34" charset="0"/>
              </a:rPr>
              <a:t>Cisplatin</a:t>
            </a:r>
            <a:r>
              <a:rPr lang="en-IE" sz="1000" dirty="0">
                <a:latin typeface="Trebuchet MS" panose="020B0603020202020204" pitchFamily="34" charset="0"/>
                <a:cs typeface="Arial" panose="020B0604020202020204" pitchFamily="34" charset="0"/>
              </a:rPr>
              <a:t> </a:t>
            </a:r>
            <a:r>
              <a:rPr lang="en-IE" sz="1000" dirty="0">
                <a:solidFill>
                  <a:srgbClr val="433F3F"/>
                </a:solidFill>
                <a:latin typeface="Trebuchet MS" panose="020B0603020202020204" pitchFamily="34" charset="0"/>
                <a:cs typeface="Arial" panose="020B0604020202020204" pitchFamily="34" charset="0"/>
              </a:rPr>
              <a:t>eligibility was determined in the study population by </a:t>
            </a:r>
            <a:r>
              <a:rPr lang="en-US" sz="1000" dirty="0">
                <a:solidFill>
                  <a:srgbClr val="433F3F"/>
                </a:solidFill>
                <a:latin typeface="Trebuchet MS" panose="020B0603020202020204" pitchFamily="34" charset="0"/>
                <a:cs typeface="Arial" panose="020B0604020202020204" pitchFamily="34" charset="0"/>
              </a:rPr>
              <a:t>a GFR ≥ 60 mL/min (assessed by direct measurement, ie, creatinine clearance, or, if not available, using the Cockcroft-Gault formula), and absence of </a:t>
            </a:r>
            <a:r>
              <a:rPr lang="en-US" sz="1000" dirty="0" err="1">
                <a:solidFill>
                  <a:srgbClr val="433F3F"/>
                </a:solidFill>
                <a:latin typeface="Trebuchet MS" panose="020B0603020202020204" pitchFamily="34" charset="0"/>
                <a:cs typeface="Arial" panose="020B0604020202020204" pitchFamily="34" charset="0"/>
              </a:rPr>
              <a:t>CTCAE</a:t>
            </a:r>
            <a:r>
              <a:rPr lang="en-US" sz="1000" dirty="0">
                <a:solidFill>
                  <a:srgbClr val="433F3F"/>
                </a:solidFill>
                <a:latin typeface="Trebuchet MS" panose="020B0603020202020204" pitchFamily="34" charset="0"/>
                <a:cs typeface="Arial" panose="020B0604020202020204" pitchFamily="34" charset="0"/>
              </a:rPr>
              <a:t> v.4 grade ≥ 2 hearing loss and grade ≥ 2 peripheral neuropathy. </a:t>
            </a:r>
            <a:r>
              <a:rPr lang="en-US" sz="1000" baseline="30000" dirty="0" err="1">
                <a:solidFill>
                  <a:srgbClr val="433F3F"/>
                </a:solidFill>
                <a:latin typeface="Trebuchet MS" panose="020B0603020202020204" pitchFamily="34" charset="0"/>
                <a:cs typeface="Arial" panose="020B0604020202020204" pitchFamily="34" charset="0"/>
              </a:rPr>
              <a:t>c</a:t>
            </a:r>
            <a:r>
              <a:rPr lang="en-US" sz="1000" dirty="0" err="1">
                <a:solidFill>
                  <a:srgbClr val="433F3F"/>
                </a:solidFill>
                <a:latin typeface="Trebuchet MS" panose="020B0603020202020204" pitchFamily="34" charset="0"/>
                <a:cs typeface="Arial" panose="020B0604020202020204" pitchFamily="34" charset="0"/>
              </a:rPr>
              <a:t>Patients</a:t>
            </a:r>
            <a:r>
              <a:rPr lang="en-US" sz="1000" dirty="0">
                <a:solidFill>
                  <a:srgbClr val="433F3F"/>
                </a:solidFill>
                <a:latin typeface="Trebuchet MS" panose="020B0603020202020204" pitchFamily="34" charset="0"/>
                <a:cs typeface="Arial" panose="020B0604020202020204" pitchFamily="34" charset="0"/>
              </a:rPr>
              <a:t> who discontinued cisplatin alone could be switched to gemcitabine-carboplatin for the remainder of the platinum doublet cycles (up to six cycles in total). </a:t>
            </a:r>
            <a:r>
              <a:rPr lang="en-US" sz="1000" baseline="30000" dirty="0" err="1">
                <a:solidFill>
                  <a:srgbClr val="433F3F"/>
                </a:solidFill>
                <a:latin typeface="Trebuchet MS" panose="020B0603020202020204" pitchFamily="34" charset="0"/>
                <a:cs typeface="Arial" panose="020B0604020202020204" pitchFamily="34" charset="0"/>
              </a:rPr>
              <a:t>d</a:t>
            </a:r>
            <a:r>
              <a:rPr lang="en-US" sz="1000" dirty="0" err="1">
                <a:solidFill>
                  <a:srgbClr val="433F3F"/>
                </a:solidFill>
                <a:latin typeface="Trebuchet MS" panose="020B0603020202020204" pitchFamily="34" charset="0"/>
                <a:cs typeface="Arial" panose="020B0604020202020204" pitchFamily="34" charset="0"/>
              </a:rPr>
              <a:t>NIVO</a:t>
            </a:r>
            <a:r>
              <a:rPr lang="en-US" sz="1000" dirty="0">
                <a:solidFill>
                  <a:srgbClr val="433F3F"/>
                </a:solidFill>
                <a:latin typeface="Trebuchet MS" panose="020B0603020202020204" pitchFamily="34" charset="0"/>
                <a:cs typeface="Arial" panose="020B0604020202020204" pitchFamily="34" charset="0"/>
              </a:rPr>
              <a:t> monotherapy should begin 3 weeks after the last dose of </a:t>
            </a:r>
            <a:r>
              <a:rPr lang="en-US" sz="1000" dirty="0" err="1">
                <a:solidFill>
                  <a:srgbClr val="433F3F"/>
                </a:solidFill>
                <a:latin typeface="Trebuchet MS" panose="020B0603020202020204" pitchFamily="34" charset="0"/>
                <a:cs typeface="Arial" panose="020B0604020202020204" pitchFamily="34" charset="0"/>
              </a:rPr>
              <a:t>NIVO+GC</a:t>
            </a:r>
            <a:r>
              <a:rPr lang="en-US" sz="1000" dirty="0">
                <a:solidFill>
                  <a:srgbClr val="433F3F"/>
                </a:solidFill>
                <a:latin typeface="Trebuchet MS" panose="020B0603020202020204" pitchFamily="34" charset="0"/>
                <a:cs typeface="Arial" panose="020B0604020202020204" pitchFamily="34" charset="0"/>
              </a:rPr>
              <a:t> combination. </a:t>
            </a:r>
            <a:r>
              <a:rPr lang="en-US" sz="1000" baseline="30000" dirty="0" err="1">
                <a:solidFill>
                  <a:srgbClr val="433F3F"/>
                </a:solidFill>
                <a:latin typeface="Trebuchet MS" panose="020B0603020202020204" pitchFamily="34" charset="0"/>
                <a:cs typeface="Arial" panose="020B0604020202020204" pitchFamily="34" charset="0"/>
              </a:rPr>
              <a:t>e</a:t>
            </a:r>
            <a:r>
              <a:rPr lang="en-US" sz="1000" dirty="0" err="1">
                <a:solidFill>
                  <a:srgbClr val="433F3F"/>
                </a:solidFill>
                <a:latin typeface="Trebuchet MS" panose="020B0603020202020204" pitchFamily="34" charset="0"/>
                <a:cs typeface="Arial" panose="020B0604020202020204" pitchFamily="34" charset="0"/>
              </a:rPr>
              <a:t>Represents</a:t>
            </a:r>
            <a:r>
              <a:rPr lang="en-US" sz="1000" dirty="0">
                <a:solidFill>
                  <a:srgbClr val="433F3F"/>
                </a:solidFill>
                <a:latin typeface="Trebuchet MS" panose="020B0603020202020204" pitchFamily="34" charset="0"/>
                <a:cs typeface="Arial" panose="020B0604020202020204" pitchFamily="34" charset="0"/>
              </a:rPr>
              <a:t> a maximum of 24 months from the first dose of </a:t>
            </a:r>
            <a:r>
              <a:rPr lang="en-US" sz="1000" dirty="0" err="1">
                <a:solidFill>
                  <a:srgbClr val="433F3F"/>
                </a:solidFill>
                <a:latin typeface="Trebuchet MS" panose="020B0603020202020204" pitchFamily="34" charset="0"/>
                <a:cs typeface="Arial" panose="020B0604020202020204" pitchFamily="34" charset="0"/>
              </a:rPr>
              <a:t>NIVO</a:t>
            </a:r>
            <a:r>
              <a:rPr lang="en-US" sz="1000" dirty="0">
                <a:solidFill>
                  <a:srgbClr val="433F3F"/>
                </a:solidFill>
                <a:latin typeface="Trebuchet MS" panose="020B0603020202020204" pitchFamily="34" charset="0"/>
                <a:cs typeface="Arial" panose="020B0604020202020204" pitchFamily="34" charset="0"/>
              </a:rPr>
              <a:t> administered as part of the </a:t>
            </a:r>
            <a:r>
              <a:rPr lang="en-US" sz="1000" dirty="0" err="1">
                <a:solidFill>
                  <a:srgbClr val="433F3F"/>
                </a:solidFill>
                <a:latin typeface="Trebuchet MS" panose="020B0603020202020204" pitchFamily="34" charset="0"/>
                <a:cs typeface="Arial" panose="020B0604020202020204" pitchFamily="34" charset="0"/>
              </a:rPr>
              <a:t>NIVO+GC</a:t>
            </a:r>
            <a:r>
              <a:rPr lang="en-US" sz="1000" dirty="0">
                <a:solidFill>
                  <a:srgbClr val="433F3F"/>
                </a:solidFill>
                <a:latin typeface="Trebuchet MS" panose="020B0603020202020204" pitchFamily="34" charset="0"/>
                <a:cs typeface="Arial" panose="020B0604020202020204" pitchFamily="34" charset="0"/>
              </a:rPr>
              <a:t> combination. </a:t>
            </a:r>
            <a:br>
              <a:rPr lang="en-US" sz="1000" dirty="0">
                <a:solidFill>
                  <a:srgbClr val="433F3F"/>
                </a:solidFill>
                <a:latin typeface="Trebuchet MS" panose="020B0603020202020204" pitchFamily="34" charset="0"/>
                <a:cs typeface="Arial" panose="020B0604020202020204" pitchFamily="34" charset="0"/>
              </a:rPr>
            </a:br>
            <a:r>
              <a:rPr lang="it-IT" sz="1000" dirty="0">
                <a:solidFill>
                  <a:srgbClr val="433F3F"/>
                </a:solidFill>
                <a:latin typeface="Trebuchet MS" panose="020B0603020202020204"/>
              </a:rPr>
              <a:t>BICR, blinded independent central review; CTCAE,</a:t>
            </a:r>
            <a:r>
              <a:rPr lang="en-US" sz="1000" dirty="0">
                <a:solidFill>
                  <a:srgbClr val="433F3F"/>
                </a:solidFill>
                <a:latin typeface="Trebuchet MS" panose="020B0603020202020204"/>
              </a:rPr>
              <a:t> Common Terminology Criteria for Adverse Events;</a:t>
            </a:r>
            <a:r>
              <a:rPr lang="it-IT" sz="1000" dirty="0">
                <a:solidFill>
                  <a:srgbClr val="433F3F"/>
                </a:solidFill>
                <a:latin typeface="Trebuchet MS" panose="020B0603020202020204"/>
              </a:rPr>
              <a:t> ECOG PS, Eastern Cooperative Oncology Group performance status; GFR, glomerular filtration rate; HRQoL, health-related quality of life; ORR, objective response rate; PD-L1, programmed death ligand 1; PFS, progression-free survival; </a:t>
            </a:r>
            <a:r>
              <a:rPr lang="en-US" sz="1000" dirty="0" err="1">
                <a:solidFill>
                  <a:srgbClr val="433F3F"/>
                </a:solidFill>
                <a:latin typeface="Trebuchet MS" panose="020B0603020202020204"/>
              </a:rPr>
              <a:t>Q×W</a:t>
            </a:r>
            <a:r>
              <a:rPr lang="en-US" sz="1000" dirty="0">
                <a:solidFill>
                  <a:srgbClr val="433F3F"/>
                </a:solidFill>
                <a:latin typeface="Trebuchet MS" panose="020B0603020202020204"/>
              </a:rPr>
              <a:t>, every × weeks; R, randomization.</a:t>
            </a:r>
            <a:r>
              <a:rPr lang="en-US" sz="1000" dirty="0">
                <a:solidFill>
                  <a:srgbClr val="433F3F"/>
                </a:solidFill>
                <a:latin typeface="Trebuchet MS" panose="020B0603020202020204" pitchFamily="34" charset="0"/>
                <a:cs typeface="Arial" panose="020B0604020202020204" pitchFamily="34" charset="0"/>
              </a:rPr>
              <a:t> </a:t>
            </a:r>
          </a:p>
        </p:txBody>
      </p:sp>
      <p:sp>
        <p:nvSpPr>
          <p:cNvPr id="4" name="AutoShape 17" descr="Light-Purple_Bkgnd">
            <a:extLst>
              <a:ext uri="{FF2B5EF4-FFF2-40B4-BE49-F238E27FC236}">
                <a16:creationId xmlns:a16="http://schemas.microsoft.com/office/drawing/2014/main" id="{8F0DE815-3EDE-83DF-0AC5-FF226AEFAF2F}"/>
              </a:ext>
            </a:extLst>
          </p:cNvPr>
          <p:cNvSpPr>
            <a:spLocks noChangeArrowheads="1"/>
          </p:cNvSpPr>
          <p:nvPr/>
        </p:nvSpPr>
        <p:spPr bwMode="invGray">
          <a:xfrm>
            <a:off x="502479" y="2132419"/>
            <a:ext cx="3060000" cy="1728000"/>
          </a:xfrm>
          <a:prstGeom prst="rect">
            <a:avLst/>
          </a:prstGeom>
          <a:solidFill>
            <a:srgbClr val="EEE7E7"/>
          </a:solidFill>
          <a:ln w="9525" cap="flat" cmpd="sng" algn="ctr">
            <a:noFill/>
            <a:prstDash val="solid"/>
            <a:headEnd/>
            <a:tailEnd/>
          </a:ln>
          <a:effectLst/>
        </p:spPr>
        <p:txBody>
          <a:bodyPr lIns="54000" tIns="27000" rIns="0" bIns="27000" anchor="t" anchorCtr="0"/>
          <a:lstStyle/>
          <a:p>
            <a:pPr>
              <a:lnSpc>
                <a:spcPct val="120000"/>
              </a:lnSpc>
              <a:defRPr/>
            </a:pPr>
            <a:r>
              <a:rPr lang="en-US" sz="1400" b="1" kern="0" dirty="0">
                <a:solidFill>
                  <a:srgbClr val="433F3F"/>
                </a:solidFill>
                <a:latin typeface="Trebuchet MS" panose="020B0603020202020204"/>
              </a:rPr>
              <a:t>Key inclusion criteria</a:t>
            </a:r>
            <a:endParaRPr lang="en-US" sz="1400" b="1" kern="0" baseline="30000" dirty="0">
              <a:solidFill>
                <a:srgbClr val="433F3F"/>
              </a:solidFill>
              <a:latin typeface="Trebuchet MS" panose="020B0603020202020204"/>
            </a:endParaRPr>
          </a:p>
          <a:p>
            <a:pPr marL="130969" lvl="1" indent="-130969">
              <a:lnSpc>
                <a:spcPct val="114000"/>
              </a:lnSpc>
              <a:spcAft>
                <a:spcPts val="200"/>
              </a:spcAft>
              <a:buFont typeface="Arial" panose="020B0604020202020204" pitchFamily="34" charset="0"/>
              <a:buChar char="•"/>
              <a:defRPr/>
            </a:pPr>
            <a:r>
              <a:rPr lang="en-US" sz="1300" kern="0" dirty="0">
                <a:solidFill>
                  <a:srgbClr val="433F3F"/>
                </a:solidFill>
                <a:latin typeface="Trebuchet MS" panose="020B0603020202020204"/>
              </a:rPr>
              <a:t>Age ≥ 18 years</a:t>
            </a:r>
          </a:p>
          <a:p>
            <a:pPr marL="130969" lvl="1" indent="-130969">
              <a:lnSpc>
                <a:spcPct val="114000"/>
              </a:lnSpc>
              <a:spcAft>
                <a:spcPts val="200"/>
              </a:spcAft>
              <a:buFont typeface="Arial" panose="020B0604020202020204" pitchFamily="34" charset="0"/>
              <a:buChar char="•"/>
              <a:defRPr/>
            </a:pPr>
            <a:r>
              <a:rPr lang="en-US" sz="1300" kern="0" dirty="0">
                <a:solidFill>
                  <a:srgbClr val="433F3F"/>
                </a:solidFill>
              </a:rPr>
              <a:t>Previously untreated unresectable </a:t>
            </a:r>
            <a:br>
              <a:rPr lang="en-US" sz="1300" kern="0" dirty="0">
                <a:solidFill>
                  <a:srgbClr val="433F3F"/>
                </a:solidFill>
              </a:rPr>
            </a:br>
            <a:r>
              <a:rPr lang="en-US" sz="1300" kern="0" dirty="0">
                <a:solidFill>
                  <a:srgbClr val="433F3F"/>
                </a:solidFill>
              </a:rPr>
              <a:t>or mUC </a:t>
            </a:r>
            <a:r>
              <a:rPr lang="en-US" sz="1300" kern="0" dirty="0">
                <a:solidFill>
                  <a:srgbClr val="433F3F"/>
                </a:solidFill>
                <a:latin typeface="Trebuchet MS" panose="020B0603020202020204"/>
              </a:rPr>
              <a:t>involving the renal pelvis, ureter, bladder, or urethra</a:t>
            </a:r>
          </a:p>
          <a:p>
            <a:pPr marL="130969" lvl="1" indent="-130969">
              <a:lnSpc>
                <a:spcPct val="114000"/>
              </a:lnSpc>
              <a:spcAft>
                <a:spcPts val="200"/>
              </a:spcAft>
              <a:buFont typeface="Arial" panose="020B0604020202020204" pitchFamily="34" charset="0"/>
              <a:buChar char="•"/>
              <a:defRPr/>
            </a:pPr>
            <a:r>
              <a:rPr lang="en-US" sz="1300" kern="0" dirty="0">
                <a:solidFill>
                  <a:srgbClr val="433F3F"/>
                </a:solidFill>
                <a:latin typeface="Trebuchet MS" panose="020B0603020202020204"/>
              </a:rPr>
              <a:t>Cisplatin </a:t>
            </a:r>
            <a:r>
              <a:rPr lang="en-US" sz="1300" kern="0" dirty="0" err="1">
                <a:solidFill>
                  <a:srgbClr val="433F3F"/>
                </a:solidFill>
                <a:latin typeface="Trebuchet MS" panose="020B0603020202020204"/>
              </a:rPr>
              <a:t>eligible</a:t>
            </a:r>
            <a:r>
              <a:rPr lang="en-US" sz="1300" kern="0" baseline="30000" dirty="0" err="1">
                <a:solidFill>
                  <a:srgbClr val="433F3F"/>
                </a:solidFill>
                <a:latin typeface="Trebuchet MS" panose="020B0603020202020204"/>
              </a:rPr>
              <a:t>b</a:t>
            </a:r>
            <a:endParaRPr lang="en-US" sz="1300" kern="0" baseline="30000" dirty="0">
              <a:solidFill>
                <a:srgbClr val="433F3F"/>
              </a:solidFill>
              <a:latin typeface="Trebuchet MS" panose="020B0603020202020204"/>
            </a:endParaRPr>
          </a:p>
          <a:p>
            <a:pPr marL="130969" lvl="1" indent="-130969">
              <a:lnSpc>
                <a:spcPct val="114000"/>
              </a:lnSpc>
              <a:spcAft>
                <a:spcPts val="200"/>
              </a:spcAft>
              <a:buFont typeface="Arial" panose="020B0604020202020204" pitchFamily="34" charset="0"/>
              <a:buChar char="•"/>
              <a:defRPr/>
            </a:pPr>
            <a:r>
              <a:rPr lang="en-US" sz="1300" kern="0" dirty="0">
                <a:solidFill>
                  <a:srgbClr val="433F3F"/>
                </a:solidFill>
                <a:latin typeface="Trebuchet MS" panose="020B0603020202020204"/>
              </a:rPr>
              <a:t>ECOG PS of 0-1</a:t>
            </a:r>
          </a:p>
          <a:p>
            <a:pPr marL="130969" lvl="1" indent="-130969">
              <a:lnSpc>
                <a:spcPct val="114000"/>
              </a:lnSpc>
              <a:spcAft>
                <a:spcPts val="200"/>
              </a:spcAft>
              <a:buFont typeface="Arial" panose="020B0604020202020204" pitchFamily="34" charset="0"/>
              <a:buChar char="•"/>
              <a:defRPr/>
            </a:pPr>
            <a:endParaRPr lang="en-US" sz="1300" kern="0" dirty="0">
              <a:solidFill>
                <a:srgbClr val="433F3F"/>
              </a:solidFill>
              <a:latin typeface="Trebuchet MS" panose="020B0603020202020204"/>
            </a:endParaRPr>
          </a:p>
        </p:txBody>
      </p:sp>
      <p:sp>
        <p:nvSpPr>
          <p:cNvPr id="7" name="TextBox 6">
            <a:extLst>
              <a:ext uri="{FF2B5EF4-FFF2-40B4-BE49-F238E27FC236}">
                <a16:creationId xmlns:a16="http://schemas.microsoft.com/office/drawing/2014/main" id="{43D66A44-6796-BA51-7DCC-ED566AD92A5B}"/>
              </a:ext>
            </a:extLst>
          </p:cNvPr>
          <p:cNvSpPr txBox="1"/>
          <p:nvPr/>
        </p:nvSpPr>
        <p:spPr>
          <a:xfrm>
            <a:off x="5782150" y="2242579"/>
            <a:ext cx="1944000" cy="720000"/>
          </a:xfrm>
          <a:prstGeom prst="rect">
            <a:avLst/>
          </a:prstGeom>
          <a:solidFill>
            <a:srgbClr val="009FBA"/>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lnSpc>
                <a:spcPct val="114000"/>
              </a:lnSpc>
              <a:spcBef>
                <a:spcPct val="0"/>
              </a:spcBef>
              <a:spcAft>
                <a:spcPct val="0"/>
              </a:spcAft>
              <a:defRPr/>
            </a:pPr>
            <a:r>
              <a:rPr lang="en-US" sz="1500" b="1" kern="0" dirty="0" err="1">
                <a:solidFill>
                  <a:prstClr val="white"/>
                </a:solidFill>
                <a:latin typeface="Trebuchet MS" panose="020B0603020202020204"/>
              </a:rPr>
              <a:t>NIVO</a:t>
            </a:r>
            <a:r>
              <a:rPr lang="en-US" sz="1500" b="1" kern="0" dirty="0">
                <a:solidFill>
                  <a:prstClr val="white"/>
                </a:solidFill>
                <a:latin typeface="Trebuchet MS" panose="020B0603020202020204"/>
              </a:rPr>
              <a:t> </a:t>
            </a:r>
            <a:r>
              <a:rPr lang="en-US" sz="1500" kern="0" dirty="0">
                <a:solidFill>
                  <a:prstClr val="white"/>
                </a:solidFill>
                <a:latin typeface="Trebuchet MS" panose="020B0603020202020204"/>
              </a:rPr>
              <a:t>360 mg </a:t>
            </a:r>
            <a:r>
              <a:rPr lang="en-US" sz="1500" b="1" kern="0" dirty="0">
                <a:solidFill>
                  <a:prstClr val="white"/>
                </a:solidFill>
                <a:latin typeface="Trebuchet MS" panose="020B0603020202020204"/>
              </a:rPr>
              <a:t>+ </a:t>
            </a:r>
            <a:r>
              <a:rPr lang="en-US" sz="1500" b="1" kern="0" dirty="0" err="1">
                <a:solidFill>
                  <a:prstClr val="white"/>
                </a:solidFill>
                <a:latin typeface="Trebuchet MS" panose="020B0603020202020204"/>
              </a:rPr>
              <a:t>GC</a:t>
            </a:r>
            <a:r>
              <a:rPr lang="en-US" sz="1500" b="1" kern="0" baseline="30000" dirty="0" err="1">
                <a:solidFill>
                  <a:prstClr val="white"/>
                </a:solidFill>
                <a:latin typeface="Trebuchet MS" panose="020B0603020202020204"/>
              </a:rPr>
              <a:t>c</a:t>
            </a:r>
            <a:r>
              <a:rPr lang="en-US" sz="1500" b="1" kern="0" dirty="0">
                <a:solidFill>
                  <a:prstClr val="white"/>
                </a:solidFill>
                <a:latin typeface="Trebuchet MS" panose="020B0603020202020204"/>
              </a:rPr>
              <a:t> </a:t>
            </a:r>
            <a:br>
              <a:rPr lang="en-US" sz="1400" b="1" kern="0" dirty="0">
                <a:solidFill>
                  <a:prstClr val="white"/>
                </a:solidFill>
                <a:latin typeface="Trebuchet MS" panose="020B0603020202020204"/>
              </a:rPr>
            </a:br>
            <a:r>
              <a:rPr lang="en-US" sz="1200" kern="0" dirty="0">
                <a:solidFill>
                  <a:prstClr val="white"/>
                </a:solidFill>
                <a:latin typeface="Trebuchet MS" panose="020B0603020202020204"/>
              </a:rPr>
              <a:t>Q3W (up to 6 cycles)</a:t>
            </a:r>
          </a:p>
          <a:p>
            <a:pPr fontAlgn="base">
              <a:lnSpc>
                <a:spcPct val="114000"/>
              </a:lnSpc>
              <a:spcBef>
                <a:spcPct val="0"/>
              </a:spcBef>
              <a:spcAft>
                <a:spcPct val="0"/>
              </a:spcAft>
              <a:defRPr/>
            </a:pPr>
            <a:r>
              <a:rPr lang="en-US" sz="1200" b="1" kern="0" dirty="0">
                <a:solidFill>
                  <a:prstClr val="white"/>
                </a:solidFill>
                <a:latin typeface="Trebuchet MS" panose="020B0603020202020204"/>
              </a:rPr>
              <a:t>N = 304</a:t>
            </a:r>
            <a:endParaRPr lang="en-US" sz="1400" kern="0" dirty="0">
              <a:solidFill>
                <a:prstClr val="white"/>
              </a:solidFill>
              <a:latin typeface="Trebuchet MS" panose="020B0603020202020204"/>
            </a:endParaRPr>
          </a:p>
        </p:txBody>
      </p:sp>
      <p:cxnSp>
        <p:nvCxnSpPr>
          <p:cNvPr id="10" name="AutoShape 3">
            <a:extLst>
              <a:ext uri="{FF2B5EF4-FFF2-40B4-BE49-F238E27FC236}">
                <a16:creationId xmlns:a16="http://schemas.microsoft.com/office/drawing/2014/main" id="{1E8313E3-86FC-6C09-0BCA-C9F30467C833}"/>
              </a:ext>
            </a:extLst>
          </p:cNvPr>
          <p:cNvCxnSpPr>
            <a:cxnSpLocks noChangeShapeType="1"/>
            <a:stCxn id="4" idx="3"/>
            <a:endCxn id="13" idx="2"/>
          </p:cNvCxnSpPr>
          <p:nvPr/>
        </p:nvCxnSpPr>
        <p:spPr bwMode="gray">
          <a:xfrm>
            <a:off x="3562480" y="2996419"/>
            <a:ext cx="632765" cy="0"/>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1" name="Elbow Connector 10">
            <a:extLst>
              <a:ext uri="{FF2B5EF4-FFF2-40B4-BE49-F238E27FC236}">
                <a16:creationId xmlns:a16="http://schemas.microsoft.com/office/drawing/2014/main" id="{6F6B3DCF-5D6C-67E7-A960-7852E0FB1D01}"/>
              </a:ext>
            </a:extLst>
          </p:cNvPr>
          <p:cNvCxnSpPr>
            <a:cxnSpLocks/>
            <a:stCxn id="13" idx="6"/>
            <a:endCxn id="15" idx="1"/>
          </p:cNvCxnSpPr>
          <p:nvPr/>
        </p:nvCxnSpPr>
        <p:spPr bwMode="auto">
          <a:xfrm>
            <a:off x="4771245" y="3001885"/>
            <a:ext cx="1010905" cy="434812"/>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2" name="Elbow Connector 33">
            <a:extLst>
              <a:ext uri="{FF2B5EF4-FFF2-40B4-BE49-F238E27FC236}">
                <a16:creationId xmlns:a16="http://schemas.microsoft.com/office/drawing/2014/main" id="{CE1206AD-0989-68D0-1CC8-CE1F7028DBBA}"/>
              </a:ext>
            </a:extLst>
          </p:cNvPr>
          <p:cNvCxnSpPr>
            <a:cxnSpLocks/>
            <a:stCxn id="13" idx="6"/>
            <a:endCxn id="7" idx="1"/>
          </p:cNvCxnSpPr>
          <p:nvPr/>
        </p:nvCxnSpPr>
        <p:spPr bwMode="auto">
          <a:xfrm flipV="1">
            <a:off x="4771244" y="2602579"/>
            <a:ext cx="1010906" cy="399306"/>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13" name="Oval 12">
            <a:extLst>
              <a:ext uri="{FF2B5EF4-FFF2-40B4-BE49-F238E27FC236}">
                <a16:creationId xmlns:a16="http://schemas.microsoft.com/office/drawing/2014/main" id="{D0961103-0548-DA11-9A23-CD6E51D3269F}"/>
              </a:ext>
            </a:extLst>
          </p:cNvPr>
          <p:cNvSpPr/>
          <p:nvPr/>
        </p:nvSpPr>
        <p:spPr bwMode="auto">
          <a:xfrm>
            <a:off x="4195244" y="2713885"/>
            <a:ext cx="576000" cy="576000"/>
          </a:xfrm>
          <a:prstGeom prst="ellipse">
            <a:avLst/>
          </a:prstGeom>
          <a:solidFill>
            <a:schemeClr val="bg1"/>
          </a:solidFill>
          <a:ln w="9525" cap="flat" cmpd="sng" algn="ctr">
            <a:solidFill>
              <a:schemeClr val="tx1"/>
            </a:solidFill>
            <a:prstDash val="solid"/>
            <a:headEnd/>
            <a:tailEnd/>
          </a:ln>
          <a:effectLst/>
        </p:spPr>
        <p:txBody>
          <a:bodyPr lIns="0" tIns="0" rIns="0" bIns="0" anchor="ctr"/>
          <a:lstStyle/>
          <a:p>
            <a:pPr algn="ctr" defTabSz="645319" eaLnBrk="0" fontAlgn="base" hangingPunct="0">
              <a:lnSpc>
                <a:spcPct val="90000"/>
              </a:lnSpc>
              <a:spcAft>
                <a:spcPct val="0"/>
              </a:spcAft>
              <a:buClr>
                <a:srgbClr val="FFE947"/>
              </a:buClr>
              <a:defRPr/>
            </a:pPr>
            <a:r>
              <a:rPr lang="en-US" sz="1400" b="1" kern="0">
                <a:solidFill>
                  <a:srgbClr val="433F3F"/>
                </a:solidFill>
                <a:latin typeface="Trebuchet MS" panose="020B0603020202020204"/>
              </a:rPr>
              <a:t>R</a:t>
            </a:r>
          </a:p>
          <a:p>
            <a:pPr algn="ctr" defTabSz="645319" eaLnBrk="0" fontAlgn="base" hangingPunct="0">
              <a:lnSpc>
                <a:spcPct val="90000"/>
              </a:lnSpc>
              <a:spcAft>
                <a:spcPct val="0"/>
              </a:spcAft>
              <a:buClr>
                <a:srgbClr val="FFE947"/>
              </a:buClr>
              <a:defRPr/>
            </a:pPr>
            <a:r>
              <a:rPr lang="en-US" sz="1400" b="1" kern="0">
                <a:solidFill>
                  <a:srgbClr val="433F3F"/>
                </a:solidFill>
                <a:latin typeface="Trebuchet MS" panose="020B0603020202020204"/>
              </a:rPr>
              <a:t>1:1</a:t>
            </a:r>
          </a:p>
        </p:txBody>
      </p:sp>
      <p:sp>
        <p:nvSpPr>
          <p:cNvPr id="15" name="TextBox 14">
            <a:extLst>
              <a:ext uri="{FF2B5EF4-FFF2-40B4-BE49-F238E27FC236}">
                <a16:creationId xmlns:a16="http://schemas.microsoft.com/office/drawing/2014/main" id="{77ABA542-9F29-5233-7DF5-F6441E106B65}"/>
              </a:ext>
            </a:extLst>
          </p:cNvPr>
          <p:cNvSpPr txBox="1"/>
          <p:nvPr/>
        </p:nvSpPr>
        <p:spPr>
          <a:xfrm>
            <a:off x="5782149" y="3076697"/>
            <a:ext cx="1944000" cy="720000"/>
          </a:xfrm>
          <a:prstGeom prst="rect">
            <a:avLst/>
          </a:prstGeom>
          <a:solidFill>
            <a:srgbClr val="595454"/>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lnSpc>
                <a:spcPct val="114000"/>
              </a:lnSpc>
              <a:spcBef>
                <a:spcPct val="0"/>
              </a:spcBef>
              <a:spcAft>
                <a:spcPct val="0"/>
              </a:spcAft>
              <a:defRPr/>
            </a:pPr>
            <a:r>
              <a:rPr lang="en-US" sz="1500" b="1" kern="0" err="1">
                <a:solidFill>
                  <a:prstClr val="white"/>
                </a:solidFill>
                <a:latin typeface="Trebuchet MS" panose="020B0603020202020204"/>
              </a:rPr>
              <a:t>GC</a:t>
            </a:r>
            <a:r>
              <a:rPr lang="en-US" sz="1500" b="1" kern="0" baseline="30000" err="1">
                <a:solidFill>
                  <a:prstClr val="white"/>
                </a:solidFill>
                <a:latin typeface="Trebuchet MS" panose="020B0603020202020204"/>
              </a:rPr>
              <a:t>c</a:t>
            </a:r>
            <a:r>
              <a:rPr lang="en-US" sz="1500" b="1" kern="0">
                <a:solidFill>
                  <a:prstClr val="white"/>
                </a:solidFill>
                <a:latin typeface="Trebuchet MS" panose="020B0603020202020204"/>
              </a:rPr>
              <a:t> </a:t>
            </a:r>
            <a:br>
              <a:rPr lang="en-US" sz="1400" b="1" kern="0">
                <a:solidFill>
                  <a:prstClr val="white"/>
                </a:solidFill>
                <a:latin typeface="Trebuchet MS" panose="020B0603020202020204"/>
              </a:rPr>
            </a:br>
            <a:r>
              <a:rPr lang="en-US" sz="1200" kern="0">
                <a:solidFill>
                  <a:prstClr val="white"/>
                </a:solidFill>
                <a:latin typeface="Trebuchet MS" panose="020B0603020202020204"/>
              </a:rPr>
              <a:t>Q3W (up to 6 cycles)</a:t>
            </a:r>
          </a:p>
          <a:p>
            <a:pPr fontAlgn="base">
              <a:lnSpc>
                <a:spcPct val="114000"/>
              </a:lnSpc>
              <a:spcBef>
                <a:spcPct val="0"/>
              </a:spcBef>
              <a:spcAft>
                <a:spcPct val="0"/>
              </a:spcAft>
              <a:defRPr/>
            </a:pPr>
            <a:r>
              <a:rPr lang="en-US" sz="1200" b="1" kern="0">
                <a:solidFill>
                  <a:prstClr val="white"/>
                </a:solidFill>
                <a:latin typeface="Trebuchet MS" panose="020B0603020202020204"/>
              </a:rPr>
              <a:t>N = 304</a:t>
            </a:r>
            <a:endParaRPr lang="en-US" sz="1200" kern="0">
              <a:solidFill>
                <a:prstClr val="white"/>
              </a:solidFill>
              <a:latin typeface="Trebuchet MS" panose="020B0603020202020204"/>
            </a:endParaRPr>
          </a:p>
        </p:txBody>
      </p:sp>
      <p:sp>
        <p:nvSpPr>
          <p:cNvPr id="16" name="TextBox 15">
            <a:extLst>
              <a:ext uri="{FF2B5EF4-FFF2-40B4-BE49-F238E27FC236}">
                <a16:creationId xmlns:a16="http://schemas.microsoft.com/office/drawing/2014/main" id="{97629167-0170-86F1-877C-2B8177480757}"/>
              </a:ext>
            </a:extLst>
          </p:cNvPr>
          <p:cNvSpPr txBox="1"/>
          <p:nvPr/>
        </p:nvSpPr>
        <p:spPr>
          <a:xfrm>
            <a:off x="3500997" y="1591723"/>
            <a:ext cx="2992157" cy="553998"/>
          </a:xfrm>
          <a:prstGeom prst="rect">
            <a:avLst/>
          </a:prstGeom>
          <a:noFill/>
        </p:spPr>
        <p:txBody>
          <a:bodyPr wrap="square" rtlCol="0">
            <a:spAutoFit/>
          </a:bodyPr>
          <a:lstStyle/>
          <a:p>
            <a:pPr>
              <a:defRPr/>
            </a:pPr>
            <a:r>
              <a:rPr lang="en-US" sz="1000" kern="0" dirty="0">
                <a:solidFill>
                  <a:srgbClr val="433F3F"/>
                </a:solidFill>
                <a:latin typeface="Trebuchet MS" panose="020B0603020202020204"/>
              </a:rPr>
              <a:t>Stratification factors:</a:t>
            </a:r>
          </a:p>
          <a:p>
            <a:pPr marL="171450" indent="-171450">
              <a:buFont typeface="Arial" panose="020B0604020202020204" pitchFamily="34" charset="0"/>
              <a:buChar char="•"/>
              <a:defRPr/>
            </a:pPr>
            <a:r>
              <a:rPr lang="en-US" sz="1000" kern="0" dirty="0">
                <a:solidFill>
                  <a:srgbClr val="433F3F"/>
                </a:solidFill>
                <a:latin typeface="Trebuchet MS" panose="020B0603020202020204"/>
              </a:rPr>
              <a:t>Tumor PD-L1 expression (≥ 1% vs &lt; 1%)</a:t>
            </a:r>
          </a:p>
          <a:p>
            <a:pPr marL="171450" indent="-171450">
              <a:buFont typeface="Arial" panose="020B0604020202020204" pitchFamily="34" charset="0"/>
              <a:buChar char="•"/>
              <a:defRPr/>
            </a:pPr>
            <a:r>
              <a:rPr lang="en-US" sz="1000" kern="0" dirty="0">
                <a:solidFill>
                  <a:srgbClr val="433F3F"/>
                </a:solidFill>
                <a:latin typeface="Trebuchet MS" panose="020B0603020202020204"/>
              </a:rPr>
              <a:t>Liver metastases (yes vs no)</a:t>
            </a:r>
          </a:p>
        </p:txBody>
      </p:sp>
      <p:sp>
        <p:nvSpPr>
          <p:cNvPr id="26" name="TextBox 25">
            <a:extLst>
              <a:ext uri="{FF2B5EF4-FFF2-40B4-BE49-F238E27FC236}">
                <a16:creationId xmlns:a16="http://schemas.microsoft.com/office/drawing/2014/main" id="{CE188B5E-9716-C10B-8514-E87228333669}"/>
              </a:ext>
            </a:extLst>
          </p:cNvPr>
          <p:cNvSpPr txBox="1"/>
          <p:nvPr/>
        </p:nvSpPr>
        <p:spPr>
          <a:xfrm>
            <a:off x="8396336" y="2242579"/>
            <a:ext cx="3391930" cy="720000"/>
          </a:xfrm>
          <a:prstGeom prst="rect">
            <a:avLst/>
          </a:prstGeom>
          <a:solidFill>
            <a:srgbClr val="009FBA">
              <a:alpha val="34902"/>
            </a:srgbClr>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lnSpc>
                <a:spcPct val="114000"/>
              </a:lnSpc>
              <a:spcBef>
                <a:spcPct val="0"/>
              </a:spcBef>
              <a:spcAft>
                <a:spcPct val="0"/>
              </a:spcAft>
              <a:defRPr/>
            </a:pPr>
            <a:r>
              <a:rPr lang="en-US" sz="1500" b="1" kern="0" dirty="0">
                <a:solidFill>
                  <a:schemeClr val="tx1"/>
                </a:solidFill>
                <a:latin typeface="Trebuchet MS" panose="020B0603020202020204"/>
              </a:rPr>
              <a:t>NIVO </a:t>
            </a:r>
            <a:r>
              <a:rPr lang="en-US" sz="1500" kern="0" dirty="0">
                <a:solidFill>
                  <a:schemeClr val="tx1"/>
                </a:solidFill>
                <a:latin typeface="Trebuchet MS" panose="020B0603020202020204"/>
              </a:rPr>
              <a:t>480 mg</a:t>
            </a:r>
            <a:r>
              <a:rPr lang="en-US" sz="1500" b="1" kern="0" dirty="0">
                <a:solidFill>
                  <a:schemeClr val="tx1"/>
                </a:solidFill>
                <a:latin typeface="Trebuchet MS" panose="020B0603020202020204"/>
              </a:rPr>
              <a:t> </a:t>
            </a:r>
            <a:br>
              <a:rPr lang="en-US" sz="1400" b="1" kern="0" dirty="0">
                <a:solidFill>
                  <a:schemeClr val="tx1"/>
                </a:solidFill>
                <a:latin typeface="Trebuchet MS" panose="020B0603020202020204"/>
              </a:rPr>
            </a:br>
            <a:r>
              <a:rPr lang="en-US" sz="1200" kern="0" dirty="0">
                <a:solidFill>
                  <a:schemeClr val="tx1"/>
                </a:solidFill>
                <a:latin typeface="Trebuchet MS" panose="020B0603020202020204"/>
              </a:rPr>
              <a:t>Q4W (until progression, unacceptable toxicity, withdrawal, or up to 24 </a:t>
            </a:r>
            <a:r>
              <a:rPr lang="en-US" sz="1200" kern="0" dirty="0" err="1">
                <a:solidFill>
                  <a:schemeClr val="tx1"/>
                </a:solidFill>
                <a:latin typeface="Trebuchet MS" panose="020B0603020202020204"/>
              </a:rPr>
              <a:t>months</a:t>
            </a:r>
            <a:r>
              <a:rPr lang="en-US" sz="1200" kern="0" baseline="30000" dirty="0" err="1">
                <a:solidFill>
                  <a:schemeClr val="tx1"/>
                </a:solidFill>
                <a:latin typeface="Trebuchet MS" panose="020B0603020202020204"/>
              </a:rPr>
              <a:t>e</a:t>
            </a:r>
            <a:r>
              <a:rPr lang="en-US" sz="1200" kern="0" dirty="0">
                <a:solidFill>
                  <a:schemeClr val="tx1"/>
                </a:solidFill>
                <a:latin typeface="Trebuchet MS" panose="020B0603020202020204"/>
              </a:rPr>
              <a:t>)</a:t>
            </a:r>
          </a:p>
        </p:txBody>
      </p:sp>
      <p:cxnSp>
        <p:nvCxnSpPr>
          <p:cNvPr id="27" name="AutoShape 3">
            <a:extLst>
              <a:ext uri="{FF2B5EF4-FFF2-40B4-BE49-F238E27FC236}">
                <a16:creationId xmlns:a16="http://schemas.microsoft.com/office/drawing/2014/main" id="{A45D9789-7439-FF39-E8BD-0F558C658E1C}"/>
              </a:ext>
            </a:extLst>
          </p:cNvPr>
          <p:cNvCxnSpPr>
            <a:cxnSpLocks noChangeShapeType="1"/>
            <a:stCxn id="7" idx="3"/>
            <a:endCxn id="26" idx="1"/>
          </p:cNvCxnSpPr>
          <p:nvPr/>
        </p:nvCxnSpPr>
        <p:spPr bwMode="gray">
          <a:xfrm>
            <a:off x="7726150" y="2602579"/>
            <a:ext cx="670186" cy="0"/>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30" name="TextBox 29">
            <a:extLst>
              <a:ext uri="{FF2B5EF4-FFF2-40B4-BE49-F238E27FC236}">
                <a16:creationId xmlns:a16="http://schemas.microsoft.com/office/drawing/2014/main" id="{960C9BDB-5D7E-CCC9-0D6B-9E2BBD39017B}"/>
              </a:ext>
            </a:extLst>
          </p:cNvPr>
          <p:cNvSpPr txBox="1"/>
          <p:nvPr/>
        </p:nvSpPr>
        <p:spPr>
          <a:xfrm>
            <a:off x="7655484" y="2336799"/>
            <a:ext cx="792000" cy="261610"/>
          </a:xfrm>
          <a:prstGeom prst="rect">
            <a:avLst/>
          </a:prstGeom>
          <a:noFill/>
        </p:spPr>
        <p:txBody>
          <a:bodyPr wrap="square" rtlCol="0">
            <a:spAutoFit/>
          </a:bodyPr>
          <a:lstStyle/>
          <a:p>
            <a:pPr algn="ctr">
              <a:defRPr/>
            </a:pPr>
            <a:r>
              <a:rPr lang="en-US" sz="1100" b="1" kern="0">
                <a:solidFill>
                  <a:srgbClr val="433F3F"/>
                </a:solidFill>
                <a:latin typeface="Trebuchet MS" panose="020B0603020202020204"/>
              </a:rPr>
              <a:t>3 </a:t>
            </a:r>
            <a:r>
              <a:rPr lang="en-US" sz="1100" b="1" kern="0" err="1">
                <a:solidFill>
                  <a:srgbClr val="433F3F"/>
                </a:solidFill>
                <a:latin typeface="Trebuchet MS" panose="020B0603020202020204"/>
              </a:rPr>
              <a:t>weeks</a:t>
            </a:r>
            <a:r>
              <a:rPr lang="en-US" sz="1100" b="1" kern="0" baseline="30000" err="1">
                <a:solidFill>
                  <a:srgbClr val="433F3F"/>
                </a:solidFill>
                <a:latin typeface="Trebuchet MS" panose="020B0603020202020204"/>
              </a:rPr>
              <a:t>d</a:t>
            </a:r>
            <a:endParaRPr lang="en-US" sz="1100" b="1" kern="0" baseline="30000">
              <a:solidFill>
                <a:srgbClr val="433F3F"/>
              </a:solidFill>
              <a:latin typeface="Trebuchet MS" panose="020B0603020202020204"/>
            </a:endParaRPr>
          </a:p>
        </p:txBody>
      </p:sp>
      <p:sp>
        <p:nvSpPr>
          <p:cNvPr id="41" name="TextBox 40">
            <a:extLst>
              <a:ext uri="{FF2B5EF4-FFF2-40B4-BE49-F238E27FC236}">
                <a16:creationId xmlns:a16="http://schemas.microsoft.com/office/drawing/2014/main" id="{3E1A5E48-56E1-7173-C477-95B15977CE4A}"/>
              </a:ext>
            </a:extLst>
          </p:cNvPr>
          <p:cNvSpPr txBox="1"/>
          <p:nvPr/>
        </p:nvSpPr>
        <p:spPr>
          <a:xfrm>
            <a:off x="6236926" y="4456681"/>
            <a:ext cx="5337298" cy="692497"/>
          </a:xfrm>
          <a:prstGeom prst="rect">
            <a:avLst/>
          </a:prstGeom>
          <a:noFill/>
        </p:spPr>
        <p:txBody>
          <a:bodyPr wrap="square" tIns="0" rtlCol="0">
            <a:spAutoFit/>
          </a:bodyPr>
          <a:lstStyle/>
          <a:p>
            <a:pPr>
              <a:defRPr/>
            </a:pPr>
            <a:r>
              <a:rPr lang="en-US" sz="1400" b="1" kern="0" dirty="0">
                <a:solidFill>
                  <a:srgbClr val="433F3F"/>
                </a:solidFill>
                <a:latin typeface="Trebuchet MS" panose="020B0603020202020204"/>
              </a:rPr>
              <a:t>Primary endpoints: </a:t>
            </a:r>
            <a:r>
              <a:rPr lang="en-US" sz="1400" kern="0" dirty="0">
                <a:solidFill>
                  <a:srgbClr val="433F3F"/>
                </a:solidFill>
                <a:latin typeface="Trebuchet MS" panose="020B0603020202020204"/>
              </a:rPr>
              <a:t>OS, PFS per BICR </a:t>
            </a:r>
          </a:p>
          <a:p>
            <a:pPr>
              <a:defRPr/>
            </a:pPr>
            <a:r>
              <a:rPr lang="en-US" sz="1400" b="1" kern="0" dirty="0">
                <a:solidFill>
                  <a:srgbClr val="433F3F"/>
                </a:solidFill>
                <a:latin typeface="Trebuchet MS" panose="020B0603020202020204"/>
              </a:rPr>
              <a:t>Key secondary endpoints: </a:t>
            </a:r>
            <a:r>
              <a:rPr lang="en-US" sz="1400" kern="0" dirty="0">
                <a:solidFill>
                  <a:srgbClr val="433F3F"/>
                </a:solidFill>
                <a:latin typeface="Trebuchet MS" panose="020B0603020202020204"/>
              </a:rPr>
              <a:t>OS and PFS by PD-L1 ≥ 1%, HRQoL </a:t>
            </a:r>
          </a:p>
          <a:p>
            <a:pPr>
              <a:defRPr/>
            </a:pPr>
            <a:r>
              <a:rPr lang="en-US" sz="1400" b="1" kern="0" dirty="0">
                <a:solidFill>
                  <a:srgbClr val="433F3F"/>
                </a:solidFill>
                <a:latin typeface="Trebuchet MS" panose="020B0603020202020204"/>
              </a:rPr>
              <a:t>Key exploratory endpoints: </a:t>
            </a:r>
            <a:r>
              <a:rPr lang="en-US" sz="1400" kern="0" dirty="0">
                <a:solidFill>
                  <a:srgbClr val="433F3F"/>
                </a:solidFill>
                <a:latin typeface="Trebuchet MS" panose="020B0603020202020204"/>
              </a:rPr>
              <a:t>ORR per BICR, safety</a:t>
            </a:r>
          </a:p>
        </p:txBody>
      </p:sp>
      <p:sp>
        <p:nvSpPr>
          <p:cNvPr id="42" name="TextBox 41">
            <a:extLst>
              <a:ext uri="{FF2B5EF4-FFF2-40B4-BE49-F238E27FC236}">
                <a16:creationId xmlns:a16="http://schemas.microsoft.com/office/drawing/2014/main" id="{E5BA96B2-EA7F-9A63-7513-E9E2FD01C87C}"/>
              </a:ext>
            </a:extLst>
          </p:cNvPr>
          <p:cNvSpPr txBox="1">
            <a:spLocks/>
          </p:cNvSpPr>
          <p:nvPr/>
        </p:nvSpPr>
        <p:spPr>
          <a:xfrm>
            <a:off x="502480" y="4456681"/>
            <a:ext cx="4794817" cy="287065"/>
          </a:xfrm>
          <a:prstGeom prst="rect">
            <a:avLst/>
          </a:prstGeom>
          <a:noFill/>
        </p:spPr>
        <p:txBody>
          <a:bodyPr wrap="square" lIns="0" tIns="0" rIns="0" bIns="0" rtlCol="0">
            <a:noAutofit/>
          </a:bodyPr>
          <a:lstStyle/>
          <a:p>
            <a:pPr defTabSz="1218987">
              <a:spcBef>
                <a:spcPts val="300"/>
              </a:spcBef>
              <a:tabLst>
                <a:tab pos="344488" algn="l"/>
              </a:tabLst>
              <a:defRPr/>
            </a:pPr>
            <a:r>
              <a:rPr lang="en-US" sz="1400" b="1">
                <a:solidFill>
                  <a:srgbClr val="433F3F"/>
                </a:solidFill>
                <a:latin typeface="Trebuchet MS" panose="020B0603020202020204"/>
              </a:rPr>
              <a:t>Median (range) study follow-up, </a:t>
            </a:r>
            <a:r>
              <a:rPr lang="en-US" sz="1400">
                <a:solidFill>
                  <a:srgbClr val="433F3F"/>
                </a:solidFill>
                <a:latin typeface="Trebuchet MS" panose="020B0603020202020204"/>
              </a:rPr>
              <a:t>33.6 (7.4</a:t>
            </a:r>
            <a:r>
              <a:rPr lang="en-US" sz="1400">
                <a:solidFill>
                  <a:srgbClr val="433F3F"/>
                </a:solidFill>
                <a:latin typeface="Trebuchet MS" panose="020B0603020202020204"/>
                <a:ea typeface="Times New Roman"/>
                <a:cs typeface="Arial" panose="020B0604020202020204" pitchFamily="34" charset="0"/>
              </a:rPr>
              <a:t>–62.4</a:t>
            </a:r>
            <a:r>
              <a:rPr lang="en-US" sz="1400">
                <a:solidFill>
                  <a:srgbClr val="433F3F"/>
                </a:solidFill>
                <a:latin typeface="Trebuchet MS" panose="020B0603020202020204"/>
              </a:rPr>
              <a:t>) months</a:t>
            </a:r>
            <a:endParaRPr lang="en-US" sz="1100">
              <a:solidFill>
                <a:srgbClr val="433F3F"/>
              </a:solidFill>
              <a:latin typeface="Trebuchet MS" panose="020B0603020202020204"/>
            </a:endParaRPr>
          </a:p>
        </p:txBody>
      </p:sp>
      <p:sp>
        <p:nvSpPr>
          <p:cNvPr id="2" name="TextBox 1">
            <a:extLst>
              <a:ext uri="{FF2B5EF4-FFF2-40B4-BE49-F238E27FC236}">
                <a16:creationId xmlns:a16="http://schemas.microsoft.com/office/drawing/2014/main" id="{C47A8D22-A3A6-EAE1-FBDD-999010599529}"/>
              </a:ext>
            </a:extLst>
          </p:cNvPr>
          <p:cNvSpPr txBox="1"/>
          <p:nvPr/>
        </p:nvSpPr>
        <p:spPr>
          <a:xfrm>
            <a:off x="5782148" y="1971876"/>
            <a:ext cx="1944000" cy="261610"/>
          </a:xfrm>
          <a:prstGeom prst="rect">
            <a:avLst/>
          </a:prstGeom>
          <a:noFill/>
        </p:spPr>
        <p:txBody>
          <a:bodyPr wrap="square" rtlCol="0">
            <a:spAutoFit/>
          </a:bodyPr>
          <a:lstStyle/>
          <a:p>
            <a:pPr algn="ctr">
              <a:defRPr/>
            </a:pPr>
            <a:r>
              <a:rPr lang="en-US" sz="1100" b="1" kern="0">
                <a:solidFill>
                  <a:srgbClr val="433F3F"/>
                </a:solidFill>
                <a:latin typeface="Trebuchet MS" panose="020B0603020202020204"/>
              </a:rPr>
              <a:t>Combination phase</a:t>
            </a:r>
            <a:endParaRPr lang="en-US" sz="1100" b="1" kern="0" baseline="30000">
              <a:solidFill>
                <a:srgbClr val="433F3F"/>
              </a:solidFill>
              <a:latin typeface="Trebuchet MS" panose="020B0603020202020204"/>
            </a:endParaRPr>
          </a:p>
        </p:txBody>
      </p:sp>
      <p:sp>
        <p:nvSpPr>
          <p:cNvPr id="3" name="TextBox 2">
            <a:extLst>
              <a:ext uri="{FF2B5EF4-FFF2-40B4-BE49-F238E27FC236}">
                <a16:creationId xmlns:a16="http://schemas.microsoft.com/office/drawing/2014/main" id="{097C8C6D-8DB0-4BCA-A920-FDC1EA050514}"/>
              </a:ext>
            </a:extLst>
          </p:cNvPr>
          <p:cNvSpPr txBox="1"/>
          <p:nvPr/>
        </p:nvSpPr>
        <p:spPr>
          <a:xfrm>
            <a:off x="8396336" y="1980969"/>
            <a:ext cx="3372934" cy="261610"/>
          </a:xfrm>
          <a:prstGeom prst="rect">
            <a:avLst/>
          </a:prstGeom>
          <a:noFill/>
        </p:spPr>
        <p:txBody>
          <a:bodyPr wrap="square" rtlCol="0">
            <a:spAutoFit/>
          </a:bodyPr>
          <a:lstStyle/>
          <a:p>
            <a:pPr algn="ctr">
              <a:defRPr/>
            </a:pPr>
            <a:r>
              <a:rPr lang="en-US" sz="1100" b="1" kern="0">
                <a:solidFill>
                  <a:srgbClr val="433F3F"/>
                </a:solidFill>
                <a:latin typeface="Trebuchet MS" panose="020B0603020202020204"/>
              </a:rPr>
              <a:t>Monotherapy phase</a:t>
            </a:r>
            <a:endParaRPr lang="en-US" sz="1100" b="1" kern="0" baseline="30000">
              <a:solidFill>
                <a:srgbClr val="433F3F"/>
              </a:solidFill>
              <a:latin typeface="Trebuchet MS" panose="020B0603020202020204"/>
            </a:endParaRPr>
          </a:p>
        </p:txBody>
      </p:sp>
    </p:spTree>
    <p:custDataLst>
      <p:tags r:id="rId1"/>
    </p:custDataLst>
    <p:extLst>
      <p:ext uri="{BB962C8B-B14F-4D97-AF65-F5344CB8AC3E}">
        <p14:creationId xmlns:p14="http://schemas.microsoft.com/office/powerpoint/2010/main" val="45679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104BD3-3F29-C6C6-2542-34BB0D1C660D}"/>
              </a:ext>
            </a:extLst>
          </p:cNvPr>
          <p:cNvPicPr>
            <a:picLocks noChangeAspect="1"/>
          </p:cNvPicPr>
          <p:nvPr/>
        </p:nvPicPr>
        <p:blipFill>
          <a:blip r:embed="rId5"/>
          <a:stretch>
            <a:fillRect/>
          </a:stretch>
        </p:blipFill>
        <p:spPr>
          <a:xfrm>
            <a:off x="1559116" y="1329728"/>
            <a:ext cx="7727437" cy="4698000"/>
          </a:xfrm>
          <a:prstGeom prst="rect">
            <a:avLst/>
          </a:prstGeom>
        </p:spPr>
      </p:pic>
      <p:sp>
        <p:nvSpPr>
          <p:cNvPr id="2" name="Title 1"/>
          <p:cNvSpPr>
            <a:spLocks noGrp="1"/>
          </p:cNvSpPr>
          <p:nvPr>
            <p:ph type="title"/>
          </p:nvPr>
        </p:nvSpPr>
        <p:spPr>
          <a:xfrm>
            <a:off x="838200" y="28960"/>
            <a:ext cx="10515600" cy="1325563"/>
          </a:xfrm>
        </p:spPr>
        <p:txBody>
          <a:bodyPr/>
          <a:lstStyle/>
          <a:p>
            <a:r>
              <a:rPr lang="en-US" dirty="0">
                <a:solidFill>
                  <a:srgbClr val="433F3F"/>
                </a:solidFill>
              </a:rPr>
              <a:t>OS (primary endpoint)</a:t>
            </a:r>
            <a:endParaRPr lang="en-US" baseline="30000" dirty="0">
              <a:solidFill>
                <a:srgbClr val="433F3F"/>
              </a:solidFill>
            </a:endParaRP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79950" y="6362450"/>
            <a:ext cx="11432098" cy="276999"/>
          </a:xfrm>
          <a:prstGeom prst="rect">
            <a:avLst/>
          </a:prstGeom>
          <a:noFill/>
        </p:spPr>
        <p:txBody>
          <a:bodyPr vert="horz" wrap="square" lIns="0" tIns="0" rIns="0" bIns="0" rtlCol="0" anchor="b" anchorCtr="0">
            <a:spAutoFit/>
          </a:bodyPr>
          <a:lstStyle/>
          <a:p>
            <a:pPr defTabSz="1218987">
              <a:lnSpc>
                <a:spcPct val="90000"/>
              </a:lnSpc>
              <a:spcBef>
                <a:spcPts val="533"/>
              </a:spcBef>
              <a:defRPr/>
            </a:pPr>
            <a:r>
              <a:rPr lang="en-US" sz="1000" dirty="0">
                <a:solidFill>
                  <a:srgbClr val="433F3F"/>
                </a:solidFill>
                <a:latin typeface="Trebuchet MS" panose="020B0603020202020204" pitchFamily="34" charset="0"/>
                <a:cs typeface="Arial" panose="020B0604020202020204" pitchFamily="34" charset="0"/>
              </a:rPr>
              <a:t>Median (range) study follow-up was 33.6 (7.4–62.4) months. OS was estimated in all randomized patients and defined as the time from date of randomization to date of death from any cause. For patients without documented death, OS was censored on the last date the patient was known to be alive. For randomized patients with no follow-up, OS was censored at the date of randomization.</a:t>
            </a:r>
          </a:p>
        </p:txBody>
      </p:sp>
      <p:sp>
        <p:nvSpPr>
          <p:cNvPr id="7" name="Rectangle 6">
            <a:extLst>
              <a:ext uri="{FF2B5EF4-FFF2-40B4-BE49-F238E27FC236}">
                <a16:creationId xmlns:a16="http://schemas.microsoft.com/office/drawing/2014/main" id="{768E13D2-9A9C-A649-09F8-32D5067C921E}"/>
              </a:ext>
            </a:extLst>
          </p:cNvPr>
          <p:cNvSpPr/>
          <p:nvPr/>
        </p:nvSpPr>
        <p:spPr>
          <a:xfrm>
            <a:off x="4625946" y="2332533"/>
            <a:ext cx="1277914" cy="1631216"/>
          </a:xfrm>
          <a:prstGeom prst="rect">
            <a:avLst/>
          </a:prstGeom>
          <a:noFill/>
        </p:spPr>
        <p:txBody>
          <a:bodyPr wrap="none">
            <a:spAutoFit/>
          </a:bodyPr>
          <a:lstStyle/>
          <a:p>
            <a:pPr defTabSz="685800"/>
            <a:r>
              <a:rPr lang="en-US" altLang="en-US" sz="1200" b="1" dirty="0">
                <a:solidFill>
                  <a:srgbClr val="595454"/>
                </a:solidFill>
                <a:latin typeface="Trebuchet MS" panose="020B0603020202020204" pitchFamily="34" charset="0"/>
                <a:cs typeface="Arial" panose="020B0604020202020204" pitchFamily="34" charset="0"/>
              </a:rPr>
              <a:t>24-month rate:</a:t>
            </a:r>
          </a:p>
          <a:p>
            <a:pPr defTabSz="685800"/>
            <a:endParaRPr lang="en-US" altLang="en-US" sz="12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009FBA"/>
                </a:solidFill>
                <a:latin typeface="Trebuchet MS" panose="020B0603020202020204" pitchFamily="34" charset="0"/>
                <a:cs typeface="Arial" panose="020B0604020202020204" pitchFamily="34" charset="0"/>
              </a:rPr>
              <a:t>46.9%</a:t>
            </a:r>
          </a:p>
          <a:p>
            <a:pPr defTabSz="685800"/>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endParaRPr lang="en-US" altLang="en-US" sz="16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595454"/>
                </a:solidFill>
                <a:latin typeface="Trebuchet MS" panose="020B0603020202020204" pitchFamily="34" charset="0"/>
                <a:cs typeface="Arial" panose="020B0604020202020204" pitchFamily="34" charset="0"/>
              </a:rPr>
              <a:t>40.7%</a:t>
            </a:r>
          </a:p>
          <a:p>
            <a:pPr defTabSz="685800"/>
            <a:endParaRPr lang="en-US" sz="1200" dirty="0">
              <a:solidFill>
                <a:srgbClr val="595454"/>
              </a:solidFill>
              <a:latin typeface="Trebuchet MS" panose="020B0603020202020204" pitchFamily="34" charset="0"/>
              <a:cs typeface="Arial" panose="020B0604020202020204" pitchFamily="34" charset="0"/>
            </a:endParaRPr>
          </a:p>
        </p:txBody>
      </p:sp>
      <p:sp>
        <p:nvSpPr>
          <p:cNvPr id="9" name="Line 8">
            <a:extLst>
              <a:ext uri="{FF2B5EF4-FFF2-40B4-BE49-F238E27FC236}">
                <a16:creationId xmlns:a16="http://schemas.microsoft.com/office/drawing/2014/main" id="{12D7658A-F4E4-A91D-5BE4-10FFF4BDE136}"/>
              </a:ext>
            </a:extLst>
          </p:cNvPr>
          <p:cNvSpPr>
            <a:spLocks noChangeShapeType="1"/>
          </p:cNvSpPr>
          <p:nvPr/>
        </p:nvSpPr>
        <p:spPr bwMode="auto">
          <a:xfrm>
            <a:off x="4657483" y="3050130"/>
            <a:ext cx="0" cy="1404000"/>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8118FAAC-A47A-D497-41FA-BE61516233E9}"/>
              </a:ext>
            </a:extLst>
          </p:cNvPr>
          <p:cNvSpPr>
            <a:spLocks noChangeShapeType="1"/>
          </p:cNvSpPr>
          <p:nvPr/>
        </p:nvSpPr>
        <p:spPr bwMode="auto">
          <a:xfrm>
            <a:off x="3381674" y="2346384"/>
            <a:ext cx="0" cy="2124000"/>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A34167CF-6730-24C4-C0C8-188376825F75}"/>
              </a:ext>
            </a:extLst>
          </p:cNvPr>
          <p:cNvSpPr/>
          <p:nvPr/>
        </p:nvSpPr>
        <p:spPr>
          <a:xfrm>
            <a:off x="3337686" y="1703094"/>
            <a:ext cx="1277914" cy="1569660"/>
          </a:xfrm>
          <a:prstGeom prst="rect">
            <a:avLst/>
          </a:prstGeom>
          <a:noFill/>
        </p:spPr>
        <p:txBody>
          <a:bodyPr wrap="none">
            <a:spAutoFit/>
          </a:bodyPr>
          <a:lstStyle/>
          <a:p>
            <a:pPr defTabSz="685800"/>
            <a:r>
              <a:rPr lang="en-US" altLang="en-US" sz="1200" b="1" dirty="0">
                <a:solidFill>
                  <a:srgbClr val="595454"/>
                </a:solidFill>
                <a:latin typeface="Trebuchet MS" panose="020B0603020202020204" pitchFamily="34" charset="0"/>
                <a:cs typeface="Arial" panose="020B0604020202020204" pitchFamily="34" charset="0"/>
              </a:rPr>
              <a:t>12-month rate:</a:t>
            </a:r>
          </a:p>
          <a:p>
            <a:pPr defTabSz="685800"/>
            <a:endParaRPr lang="en-US" altLang="en-US" sz="1200" b="1" dirty="0">
              <a:solidFill>
                <a:srgbClr val="595454"/>
              </a:solidFill>
              <a:latin typeface="Trebuchet MS" panose="020B0603020202020204" pitchFamily="34" charset="0"/>
              <a:cs typeface="Arial" panose="020B0604020202020204" pitchFamily="34" charset="0"/>
            </a:endParaRPr>
          </a:p>
          <a:p>
            <a:pPr defTabSz="685800"/>
            <a:r>
              <a:rPr lang="en-US" altLang="en-US" sz="1200" b="1" dirty="0">
                <a:solidFill>
                  <a:srgbClr val="009FBA"/>
                </a:solidFill>
                <a:latin typeface="Trebuchet MS" panose="020B0603020202020204" pitchFamily="34" charset="0"/>
                <a:cs typeface="Arial" panose="020B0604020202020204" pitchFamily="34" charset="0"/>
              </a:rPr>
              <a:t>70.2%</a:t>
            </a:r>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br>
              <a:rPr lang="en-US" altLang="en-US" sz="1200" b="1" dirty="0">
                <a:solidFill>
                  <a:srgbClr val="009FBA"/>
                </a:solidFill>
                <a:latin typeface="Trebuchet MS" panose="020B0603020202020204" pitchFamily="34" charset="0"/>
                <a:cs typeface="Arial" panose="020B0604020202020204" pitchFamily="34" charset="0"/>
              </a:rPr>
            </a:br>
            <a:r>
              <a:rPr lang="en-US" altLang="en-US" sz="1200" b="1" dirty="0">
                <a:solidFill>
                  <a:srgbClr val="595454"/>
                </a:solidFill>
                <a:latin typeface="Trebuchet MS" panose="020B0603020202020204" pitchFamily="34" charset="0"/>
                <a:cs typeface="Arial" panose="020B0604020202020204" pitchFamily="34" charset="0"/>
              </a:rPr>
              <a:t>62.7%</a:t>
            </a:r>
          </a:p>
          <a:p>
            <a:pPr defTabSz="685800"/>
            <a:endParaRPr lang="en-US" sz="1200" dirty="0">
              <a:solidFill>
                <a:srgbClr val="595454"/>
              </a:solidFill>
              <a:latin typeface="Trebuchet MS" panose="020B0603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5691969-4F64-3A7E-F375-D98DF6B710F9}"/>
              </a:ext>
            </a:extLst>
          </p:cNvPr>
          <p:cNvSpPr/>
          <p:nvPr/>
        </p:nvSpPr>
        <p:spPr>
          <a:xfrm>
            <a:off x="1412373" y="4641676"/>
            <a:ext cx="374462" cy="129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070511-8C81-A81C-A93A-4F9BF40A1025}"/>
              </a:ext>
            </a:extLst>
          </p:cNvPr>
          <p:cNvSpPr/>
          <p:nvPr/>
        </p:nvSpPr>
        <p:spPr>
          <a:xfrm>
            <a:off x="8823368" y="2462496"/>
            <a:ext cx="537001" cy="114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7B7909-F48B-52E8-E147-0F18E54BE1A7}"/>
              </a:ext>
            </a:extLst>
          </p:cNvPr>
          <p:cNvSpPr/>
          <p:nvPr/>
        </p:nvSpPr>
        <p:spPr>
          <a:xfrm>
            <a:off x="5287687" y="2769333"/>
            <a:ext cx="2271228" cy="38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AFF1CD-83A5-5459-3C85-E86336A5D7EF}"/>
              </a:ext>
            </a:extLst>
          </p:cNvPr>
          <p:cNvSpPr/>
          <p:nvPr/>
        </p:nvSpPr>
        <p:spPr>
          <a:xfrm>
            <a:off x="5287687" y="3953698"/>
            <a:ext cx="2270208" cy="259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C7DD4B69-D0FD-0070-6915-43ECADAC24E7}"/>
              </a:ext>
            </a:extLst>
          </p:cNvPr>
          <p:cNvGraphicFramePr>
            <a:graphicFrameLocks noGrp="1"/>
          </p:cNvGraphicFramePr>
          <p:nvPr/>
        </p:nvGraphicFramePr>
        <p:xfrm>
          <a:off x="7990736" y="1836871"/>
          <a:ext cx="3816000" cy="1463040"/>
        </p:xfrm>
        <a:graphic>
          <a:graphicData uri="http://schemas.openxmlformats.org/drawingml/2006/table">
            <a:tbl>
              <a:tblPr>
                <a:tableStyleId>{9D7B26C5-4107-4FEC-AEDC-1716B250A1EF}</a:tableStyleId>
              </a:tblPr>
              <a:tblGrid>
                <a:gridCol w="936000">
                  <a:extLst>
                    <a:ext uri="{9D8B030D-6E8A-4147-A177-3AD203B41FA5}">
                      <a16:colId xmlns:a16="http://schemas.microsoft.com/office/drawing/2014/main" val="20000"/>
                    </a:ext>
                  </a:extLst>
                </a:gridCol>
                <a:gridCol w="1368000">
                  <a:extLst>
                    <a:ext uri="{9D8B030D-6E8A-4147-A177-3AD203B41FA5}">
                      <a16:colId xmlns:a16="http://schemas.microsoft.com/office/drawing/2014/main" val="186678905"/>
                    </a:ext>
                  </a:extLst>
                </a:gridCol>
                <a:gridCol w="1512000">
                  <a:extLst>
                    <a:ext uri="{9D8B030D-6E8A-4147-A177-3AD203B41FA5}">
                      <a16:colId xmlns:a16="http://schemas.microsoft.com/office/drawing/2014/main" val="20001"/>
                    </a:ext>
                  </a:extLst>
                </a:gridCol>
              </a:tblGrid>
              <a:tr h="314325">
                <a:tc>
                  <a:txBody>
                    <a:bodyPr/>
                    <a:lstStyle/>
                    <a:p>
                      <a:pPr algn="l"/>
                      <a:r>
                        <a:rPr lang="en-GB" sz="1200" b="1">
                          <a:latin typeface="+mn-lt"/>
                          <a:cs typeface="Arial" panose="020B0604020202020204" pitchFamily="34" charset="0"/>
                        </a:rPr>
                        <a:t>Treatment</a:t>
                      </a:r>
                      <a:endParaRPr lang="en-US" sz="1200" b="1">
                        <a:latin typeface="+mn-lt"/>
                        <a:cs typeface="Arial" panose="020B0604020202020204"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latin typeface="+mn-lt"/>
                          <a:cs typeface="Arial" panose="020B0604020202020204" pitchFamily="34" charset="0"/>
                        </a:rPr>
                        <a:t>Events/patients</a:t>
                      </a:r>
                      <a:endParaRPr lang="en-US" baseline="30000"/>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latin typeface="+mn-lt"/>
                          <a:cs typeface="Arial" panose="020B0604020202020204" pitchFamily="34" charset="0"/>
                        </a:rPr>
                        <a:t>Median OS (95% CI),</a:t>
                      </a:r>
                      <a:br>
                        <a:rPr lang="en-US" sz="1200" b="1" dirty="0">
                          <a:latin typeface="+mn-lt"/>
                          <a:cs typeface="Arial" panose="020B0604020202020204" pitchFamily="34" charset="0"/>
                        </a:rPr>
                      </a:br>
                      <a:r>
                        <a:rPr lang="en-US" sz="1200" b="1" dirty="0">
                          <a:latin typeface="+mn-lt"/>
                          <a:cs typeface="Arial" panose="020B0604020202020204" pitchFamily="34" charset="0"/>
                        </a:rPr>
                        <a:t>months</a:t>
                      </a:r>
                      <a:endParaRPr lang="en-US" sz="1400" b="1" dirty="0">
                        <a:latin typeface="Arial" panose="020B0604020202020204" pitchFamily="34" charset="0"/>
                        <a:cs typeface="Arial" panose="020B0604020202020204" pitchFamily="34" charset="0"/>
                      </a:endParaRPr>
                    </a:p>
                  </a:txBody>
                  <a:tcPr marL="18288" marR="18288"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8595">
                <a:tc>
                  <a:txBody>
                    <a:bodyPr/>
                    <a:lstStyle/>
                    <a:p>
                      <a:pPr lvl="0" algn="l"/>
                      <a:r>
                        <a:rPr lang="en-US" sz="1200" b="1" dirty="0">
                          <a:solidFill>
                            <a:srgbClr val="009FBA"/>
                          </a:solidFill>
                          <a:latin typeface="+mn-lt"/>
                          <a:cs typeface="Arial" panose="020B0604020202020204" pitchFamily="34" charset="0"/>
                        </a:rPr>
                        <a:t>NIVO+GC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1200" b="1">
                          <a:solidFill>
                            <a:srgbClr val="009FBA"/>
                          </a:solidFill>
                          <a:latin typeface="+mn-lt"/>
                          <a:cs typeface="Arial" panose="020B0604020202020204" pitchFamily="34" charset="0"/>
                        </a:rPr>
                        <a:t>172/304</a:t>
                      </a:r>
                      <a:endParaRPr lang="en-US" sz="1200" b="1">
                        <a:solidFill>
                          <a:srgbClr val="009FBA"/>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200" b="1" dirty="0">
                          <a:solidFill>
                            <a:srgbClr val="009FBA"/>
                          </a:solidFill>
                          <a:latin typeface="+mn-lt"/>
                          <a:cs typeface="Arial" panose="020B0604020202020204" pitchFamily="34" charset="0"/>
                        </a:rPr>
                        <a:t>21.7 (18.6-26.4)</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8595">
                <a:tc>
                  <a:txBody>
                    <a:bodyPr/>
                    <a:lstStyle/>
                    <a:p>
                      <a:pPr algn="l"/>
                      <a:r>
                        <a:rPr lang="en-US" sz="1200" b="1">
                          <a:solidFill>
                            <a:srgbClr val="595454"/>
                          </a:solidFill>
                          <a:latin typeface="+mn-lt"/>
                          <a:cs typeface="Arial" panose="020B0604020202020204" pitchFamily="34" charset="0"/>
                        </a:rPr>
                        <a:t>GC</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solidFill>
                            <a:srgbClr val="595454"/>
                          </a:solidFill>
                          <a:latin typeface="+mn-lt"/>
                          <a:cs typeface="Arial" panose="020B0604020202020204" pitchFamily="34" charset="0"/>
                        </a:rPr>
                        <a:t>193/304</a:t>
                      </a:r>
                      <a:endParaRPr lang="en-US" sz="1200" b="1">
                        <a:solidFill>
                          <a:srgbClr val="595454"/>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a:solidFill>
                            <a:srgbClr val="595454"/>
                          </a:solidFill>
                          <a:latin typeface="+mn-lt"/>
                          <a:cs typeface="Arial" panose="020B0604020202020204" pitchFamily="34" charset="0"/>
                        </a:rPr>
                        <a:t>18.9 (14.7–22.4)</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4325">
                <a:tc gridSpan="3">
                  <a:txBody>
                    <a:bodyPr/>
                    <a:lstStyle/>
                    <a:p>
                      <a:pPr algn="ctr"/>
                      <a:r>
                        <a:rPr lang="it-IT" sz="1200" b="1" dirty="0">
                          <a:solidFill>
                            <a:schemeClr val="tx1"/>
                          </a:solidFill>
                          <a:latin typeface="+mn-lt"/>
                          <a:cs typeface="Arial" panose="020B0604020202020204" pitchFamily="34" charset="0"/>
                        </a:rPr>
                        <a:t>HR (95% CI), 0.78 (0.63–0.96)</a:t>
                      </a:r>
                    </a:p>
                    <a:p>
                      <a:pPr algn="ctr"/>
                      <a:r>
                        <a:rPr lang="it-IT" sz="1200" b="1" i="1" dirty="0">
                          <a:solidFill>
                            <a:schemeClr val="tx1"/>
                          </a:solidFill>
                          <a:latin typeface="+mn-lt"/>
                          <a:cs typeface="Arial" panose="020B0604020202020204" pitchFamily="34" charset="0"/>
                        </a:rPr>
                        <a:t>P</a:t>
                      </a:r>
                      <a:r>
                        <a:rPr lang="it-IT" sz="1200" b="1" dirty="0">
                          <a:solidFill>
                            <a:schemeClr val="tx1"/>
                          </a:solidFill>
                          <a:latin typeface="+mn-lt"/>
                          <a:cs typeface="Arial" panose="020B0604020202020204" pitchFamily="34" charset="0"/>
                        </a:rPr>
                        <a:t> = 0.0171</a:t>
                      </a:r>
                    </a:p>
                  </a:txBody>
                  <a:tcPr>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
        <p:nvSpPr>
          <p:cNvPr id="18" name="TextBox 17">
            <a:extLst>
              <a:ext uri="{FF2B5EF4-FFF2-40B4-BE49-F238E27FC236}">
                <a16:creationId xmlns:a16="http://schemas.microsoft.com/office/drawing/2014/main" id="{FF73FD52-9CAF-E8DE-E42D-4B3F85D7E226}"/>
              </a:ext>
            </a:extLst>
          </p:cNvPr>
          <p:cNvSpPr txBox="1"/>
          <p:nvPr/>
        </p:nvSpPr>
        <p:spPr>
          <a:xfrm>
            <a:off x="794615" y="5300798"/>
            <a:ext cx="1034257" cy="338554"/>
          </a:xfrm>
          <a:prstGeom prst="rect">
            <a:avLst/>
          </a:prstGeom>
          <a:noFill/>
        </p:spPr>
        <p:txBody>
          <a:bodyPr wrap="none" rtlCol="0">
            <a:spAutoFit/>
          </a:bodyPr>
          <a:lstStyle/>
          <a:p>
            <a:pPr algn="r" defTabSz="1218987">
              <a:defRPr/>
            </a:pPr>
            <a:r>
              <a:rPr lang="en-IE" sz="1600" b="1">
                <a:solidFill>
                  <a:srgbClr val="009FBA"/>
                </a:solidFill>
                <a:latin typeface="Trebuchet MS" panose="020B0603020202020204"/>
              </a:rPr>
              <a:t>NIVO+GC</a:t>
            </a:r>
          </a:p>
        </p:txBody>
      </p:sp>
      <p:sp>
        <p:nvSpPr>
          <p:cNvPr id="19" name="TextBox 18">
            <a:extLst>
              <a:ext uri="{FF2B5EF4-FFF2-40B4-BE49-F238E27FC236}">
                <a16:creationId xmlns:a16="http://schemas.microsoft.com/office/drawing/2014/main" id="{80D55DFC-6E52-94F5-7534-6EAE34AAF71E}"/>
              </a:ext>
            </a:extLst>
          </p:cNvPr>
          <p:cNvSpPr txBox="1"/>
          <p:nvPr/>
        </p:nvSpPr>
        <p:spPr>
          <a:xfrm>
            <a:off x="1381313" y="5727380"/>
            <a:ext cx="447558" cy="338554"/>
          </a:xfrm>
          <a:prstGeom prst="rect">
            <a:avLst/>
          </a:prstGeom>
          <a:noFill/>
        </p:spPr>
        <p:txBody>
          <a:bodyPr wrap="none" rtlCol="0">
            <a:spAutoFit/>
          </a:bodyPr>
          <a:lstStyle/>
          <a:p>
            <a:pPr algn="r" defTabSz="1218987">
              <a:defRPr/>
            </a:pPr>
            <a:r>
              <a:rPr lang="en-IE" sz="1600" b="1">
                <a:solidFill>
                  <a:srgbClr val="595454"/>
                </a:solidFill>
                <a:latin typeface="Trebuchet MS" panose="020B0603020202020204"/>
              </a:rPr>
              <a:t>GC</a:t>
            </a:r>
          </a:p>
        </p:txBody>
      </p:sp>
      <p:sp>
        <p:nvSpPr>
          <p:cNvPr id="20" name="TextBox 19">
            <a:extLst>
              <a:ext uri="{FF2B5EF4-FFF2-40B4-BE49-F238E27FC236}">
                <a16:creationId xmlns:a16="http://schemas.microsoft.com/office/drawing/2014/main" id="{7852E9F8-6B53-6367-E531-D5103EE1B976}"/>
              </a:ext>
            </a:extLst>
          </p:cNvPr>
          <p:cNvSpPr txBox="1"/>
          <p:nvPr/>
        </p:nvSpPr>
        <p:spPr>
          <a:xfrm>
            <a:off x="778905" y="4951075"/>
            <a:ext cx="1049966" cy="338554"/>
          </a:xfrm>
          <a:prstGeom prst="rect">
            <a:avLst/>
          </a:prstGeom>
          <a:noFill/>
        </p:spPr>
        <p:txBody>
          <a:bodyPr wrap="none" rtlCol="0">
            <a:spAutoFit/>
          </a:bodyPr>
          <a:lstStyle/>
          <a:p>
            <a:pPr algn="r"/>
            <a:r>
              <a:rPr lang="en-IE" sz="1600" b="1" dirty="0"/>
              <a:t>No. at risk</a:t>
            </a:r>
            <a:endParaRPr lang="en-US" sz="1600" b="1" dirty="0"/>
          </a:p>
        </p:txBody>
      </p:sp>
      <p:sp>
        <p:nvSpPr>
          <p:cNvPr id="21" name="TextBox 20">
            <a:extLst>
              <a:ext uri="{FF2B5EF4-FFF2-40B4-BE49-F238E27FC236}">
                <a16:creationId xmlns:a16="http://schemas.microsoft.com/office/drawing/2014/main" id="{5D453744-62B6-99D1-1368-E344CC4F0410}"/>
              </a:ext>
            </a:extLst>
          </p:cNvPr>
          <p:cNvSpPr txBox="1"/>
          <p:nvPr/>
        </p:nvSpPr>
        <p:spPr>
          <a:xfrm rot="16200000">
            <a:off x="-370637" y="2783223"/>
            <a:ext cx="3071340" cy="307777"/>
          </a:xfrm>
          <a:prstGeom prst="rect">
            <a:avLst/>
          </a:prstGeom>
          <a:noFill/>
        </p:spPr>
        <p:txBody>
          <a:bodyPr wrap="square" rtlCol="0">
            <a:spAutoFit/>
          </a:bodyPr>
          <a:lstStyle/>
          <a:p>
            <a:pPr algn="ctr" defTabSz="1218987">
              <a:defRPr/>
            </a:pPr>
            <a:r>
              <a:rPr lang="en-IE" sz="1400" b="1">
                <a:solidFill>
                  <a:srgbClr val="433F3F"/>
                </a:solidFill>
                <a:latin typeface="Trebuchet MS" panose="020B0603020202020204"/>
              </a:rPr>
              <a:t>Probability (%)</a:t>
            </a:r>
            <a:endParaRPr lang="en-US" sz="1400" b="1">
              <a:solidFill>
                <a:srgbClr val="433F3F"/>
              </a:solidFill>
              <a:latin typeface="Trebuchet MS" panose="020B0603020202020204"/>
            </a:endParaRPr>
          </a:p>
        </p:txBody>
      </p:sp>
      <p:sp>
        <p:nvSpPr>
          <p:cNvPr id="6" name="TextBox 5">
            <a:extLst>
              <a:ext uri="{FF2B5EF4-FFF2-40B4-BE49-F238E27FC236}">
                <a16:creationId xmlns:a16="http://schemas.microsoft.com/office/drawing/2014/main" id="{A6D3C69C-5EB0-61B5-814C-8E7F57B9A1EB}"/>
              </a:ext>
            </a:extLst>
          </p:cNvPr>
          <p:cNvSpPr txBox="1"/>
          <p:nvPr/>
        </p:nvSpPr>
        <p:spPr>
          <a:xfrm>
            <a:off x="7990736" y="991946"/>
            <a:ext cx="3816000" cy="646050"/>
          </a:xfrm>
          <a:prstGeom prst="rect">
            <a:avLst/>
          </a:prstGeom>
          <a:noFill/>
        </p:spPr>
        <p:txBody>
          <a:bodyPr wrap="square" lIns="0" tIns="0" rIns="0" bIns="0" rtlCol="0" anchor="t">
            <a:noAutofit/>
          </a:bodyPr>
          <a:lstStyle/>
          <a:p>
            <a:pPr>
              <a:buSzPct val="100000"/>
              <a:defRPr/>
            </a:pPr>
            <a:r>
              <a:rPr lang="en-US" sz="1200" b="1" dirty="0">
                <a:solidFill>
                  <a:srgbClr val="433F3F"/>
                </a:solidFill>
                <a:latin typeface="Trebuchet MS"/>
              </a:rPr>
              <a:t>OS final analysis statistical boundaries: </a:t>
            </a:r>
          </a:p>
          <a:p>
            <a:pPr marL="171450" indent="-171450">
              <a:buSzPct val="100000"/>
              <a:buFont typeface="Arial" panose="020B0604020202020204" pitchFamily="34" charset="0"/>
              <a:buChar char="•"/>
              <a:defRPr/>
            </a:pPr>
            <a:r>
              <a:rPr lang="en-US" sz="1200" b="1" i="1" dirty="0">
                <a:solidFill>
                  <a:srgbClr val="433F3F"/>
                </a:solidFill>
                <a:latin typeface="Trebuchet MS"/>
              </a:rPr>
              <a:t>P</a:t>
            </a:r>
            <a:r>
              <a:rPr lang="en-US" sz="1200" b="1" dirty="0">
                <a:solidFill>
                  <a:srgbClr val="433F3F"/>
                </a:solidFill>
                <a:latin typeface="Trebuchet MS"/>
              </a:rPr>
              <a:t> value boundary, 0.0311</a:t>
            </a:r>
          </a:p>
          <a:p>
            <a:pPr marL="171450" indent="-171450">
              <a:buSzPct val="100000"/>
              <a:buFont typeface="Arial" panose="020B0604020202020204" pitchFamily="34" charset="0"/>
              <a:buChar char="•"/>
              <a:defRPr/>
            </a:pPr>
            <a:r>
              <a:rPr lang="en-US" sz="1200" b="1" dirty="0">
                <a:solidFill>
                  <a:srgbClr val="433F3F"/>
                </a:solidFill>
                <a:latin typeface="Trebuchet MS"/>
              </a:rPr>
              <a:t>Critical HR, 0.7980</a:t>
            </a:r>
          </a:p>
        </p:txBody>
      </p:sp>
    </p:spTree>
    <p:custDataLst>
      <p:tags r:id="rId1"/>
    </p:custDataLst>
    <p:extLst>
      <p:ext uri="{BB962C8B-B14F-4D97-AF65-F5344CB8AC3E}">
        <p14:creationId xmlns:p14="http://schemas.microsoft.com/office/powerpoint/2010/main" val="1840563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RNRSTYLE" val="Footno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RNRSTYLE" val="Footno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RNRSTYLE" val="Footno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RNRSTYLE" val="Footno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RNRSTYLE" val="Footno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RNRSTYLE" val="Footno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366847E6-B41D-49F9-B899-F7852F53BEE6}"/>
</file>

<file path=customXml/itemProps2.xml><?xml version="1.0" encoding="utf-8"?>
<ds:datastoreItem xmlns:ds="http://schemas.openxmlformats.org/officeDocument/2006/customXml" ds:itemID="{08859CFE-00E3-422E-889A-8B0A69702CA6}"/>
</file>

<file path=customXml/itemProps3.xml><?xml version="1.0" encoding="utf-8"?>
<ds:datastoreItem xmlns:ds="http://schemas.openxmlformats.org/officeDocument/2006/customXml" ds:itemID="{F80FB32D-0236-4087-8547-623C21B16EA1}"/>
</file>

<file path=docProps/app.xml><?xml version="1.0" encoding="utf-8"?>
<Properties xmlns="http://schemas.openxmlformats.org/officeDocument/2006/extended-properties" xmlns:vt="http://schemas.openxmlformats.org/officeDocument/2006/docPropsVTypes">
  <TotalTime>28121</TotalTime>
  <Words>4631</Words>
  <Application>Microsoft Macintosh PowerPoint</Application>
  <PresentationFormat>Widescreen</PresentationFormat>
  <Paragraphs>781</Paragraphs>
  <Slides>34</Slides>
  <Notes>12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7" baseType="lpstr">
      <vt:lpstr>Arial</vt:lpstr>
      <vt:lpstr>Arial Narrow</vt:lpstr>
      <vt:lpstr>Calibri</vt:lpstr>
      <vt:lpstr>Calibri Light</vt:lpstr>
      <vt:lpstr>Noto Sans Symbols</vt:lpstr>
      <vt:lpstr>Symbol</vt:lpstr>
      <vt:lpstr>Times New Roman</vt:lpstr>
      <vt:lpstr>Trebuchet MS</vt:lpstr>
      <vt:lpstr>Verdana</vt:lpstr>
      <vt:lpstr>Wingdings</vt:lpstr>
      <vt:lpstr>Office Theme</vt:lpstr>
      <vt:lpstr>1_Default Design</vt:lpstr>
      <vt:lpstr>Bitmap Image</vt:lpstr>
      <vt:lpstr>Improving outcomes in urothelial cancer </vt:lpstr>
      <vt:lpstr>JAVELIN Bladder 100 study design (NCT02603432)1,2</vt:lpstr>
      <vt:lpstr>PowerPoint Presentation</vt:lpstr>
      <vt:lpstr>Subgroup analysis of OS in the overall population</vt:lpstr>
      <vt:lpstr>PowerPoint Presentation</vt:lpstr>
      <vt:lpstr>PowerPoint Presentation</vt:lpstr>
      <vt:lpstr>Nivolumab plus gemcitabine-cisplatin versus gemcitabine-cisplatin alone for previously untreated unresectable or metastatic urothelial carcinoma: results from the phase 3 CheckMate 901 trial </vt:lpstr>
      <vt:lpstr>Study design (NIVO+GC vs GC in cisplatin-eligible patients)a</vt:lpstr>
      <vt:lpstr>OS (primary endpoint)</vt:lpstr>
      <vt:lpstr>OS in subgroups</vt:lpstr>
      <vt:lpstr>PFS per BICR (primary endpoint)</vt:lpstr>
      <vt:lpstr>Objective response outcomes</vt:lpstr>
      <vt:lpstr>Was cisplatin + nivolumab in CM901 a black swan event or should we have seen it coming?</vt:lpstr>
      <vt:lpstr>The PFS curves for chemo + IO suggest benefit is in the maintenance phase</vt:lpstr>
      <vt:lpstr>Are the cisplatin/IO data better than the carboplatin/IO data?</vt:lpstr>
      <vt:lpstr>EV-302/KEYNOTE-A39 (NCT04223856)</vt:lpstr>
      <vt:lpstr>Progression-Free Survival per BICR</vt:lpstr>
      <vt:lpstr>Overall Survival</vt:lpstr>
      <vt:lpstr>OS Subgroup Analysis: Cisplatin Eligibility</vt:lpstr>
      <vt:lpstr>OS Subgroup Analysis: PD-L1 Expression</vt:lpstr>
      <vt:lpstr>Subgroup Analysis of OS </vt:lpstr>
      <vt:lpstr>Confirmed Overall Response per BICR</vt:lpstr>
      <vt:lpstr>Summary of Subsequent Systemic Therapy</vt:lpstr>
      <vt:lpstr>Treatment-Related Adverse Events </vt:lpstr>
      <vt:lpstr>OS results in the THOR Trial of Erdafitinib in pretreated FGFR+ve UC raise many questions. </vt:lpstr>
      <vt:lpstr>PowerPoint Presentation</vt:lpstr>
      <vt:lpstr>ADC strategies in advanced UC: Sacituzumab Govitecan </vt:lpstr>
      <vt:lpstr>Enfortumab vedotin with Sacituzumab govitecan in pretreated advanced urothelial cancer </vt:lpstr>
      <vt:lpstr>PowerPoint Presentation</vt:lpstr>
      <vt:lpstr>Disitamab vedotin in HER2-low or in combination with PD-1 therapy</vt:lpstr>
      <vt:lpstr>Appendix</vt:lpstr>
      <vt:lpstr>KEYNOTE-361 Study Design</vt:lpstr>
      <vt:lpstr>KEYNOTE-361: Efficacy</vt:lpstr>
      <vt:lpstr>Phase II DESTINY-PanTumor02: Objective Response Rate (ORR)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dc:creator>
  <cp:lastModifiedBy>Clayton Campbell</cp:lastModifiedBy>
  <cp:revision>96</cp:revision>
  <cp:lastPrinted>2024-02-12T18:20:09Z</cp:lastPrinted>
  <dcterms:created xsi:type="dcterms:W3CDTF">2023-08-10T19:17:30Z</dcterms:created>
  <dcterms:modified xsi:type="dcterms:W3CDTF">2024-02-19T21:08:08Z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