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8" r:id="rId4"/>
    <p:sldMasterId id="2147483663" r:id="rId5"/>
    <p:sldMasterId id="2147483731" r:id="rId6"/>
  </p:sldMasterIdLst>
  <p:notesMasterIdLst>
    <p:notesMasterId r:id="rId32"/>
  </p:notesMasterIdLst>
  <p:sldIdLst>
    <p:sldId id="11053" r:id="rId7"/>
    <p:sldId id="11055" r:id="rId8"/>
    <p:sldId id="11073" r:id="rId9"/>
    <p:sldId id="11071" r:id="rId10"/>
    <p:sldId id="11058" r:id="rId11"/>
    <p:sldId id="11057" r:id="rId12"/>
    <p:sldId id="11076" r:id="rId13"/>
    <p:sldId id="11059" r:id="rId14"/>
    <p:sldId id="11075" r:id="rId15"/>
    <p:sldId id="11060" r:id="rId16"/>
    <p:sldId id="11070" r:id="rId17"/>
    <p:sldId id="11061" r:id="rId18"/>
    <p:sldId id="11067" r:id="rId19"/>
    <p:sldId id="11062" r:id="rId20"/>
    <p:sldId id="11068" r:id="rId21"/>
    <p:sldId id="11063" r:id="rId22"/>
    <p:sldId id="11074" r:id="rId23"/>
    <p:sldId id="11066" r:id="rId24"/>
    <p:sldId id="11064" r:id="rId25"/>
    <p:sldId id="11072" r:id="rId26"/>
    <p:sldId id="11065" r:id="rId27"/>
    <p:sldId id="2147470881" r:id="rId28"/>
    <p:sldId id="2147470882" r:id="rId29"/>
    <p:sldId id="263" r:id="rId30"/>
    <p:sldId id="264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EE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30" autoAdjust="0"/>
    <p:restoredTop sz="96327"/>
  </p:normalViewPr>
  <p:slideViewPr>
    <p:cSldViewPr snapToGrid="0" snapToObjects="1">
      <p:cViewPr varScale="1">
        <p:scale>
          <a:sx n="97" d="100"/>
          <a:sy n="97" d="100"/>
        </p:scale>
        <p:origin x="240" y="43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heme" Target="theme/them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2C371D-5DA9-6C42-8A12-4A27D2753739}" type="datetimeFigureOut">
              <a:rPr lang="en-US" smtClean="0"/>
              <a:t>2/7/24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635306-B3B1-A944-A64E-0A77BF937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7493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4756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3315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5168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9196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5059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4D9E9D-93A9-4E6A-8E42-DC0055A8528E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5492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4002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8055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7139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166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750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006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C8D01-AE35-F39C-472B-1F06713971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6E95C9-5DAF-30AB-0A19-6F42F95440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86D1D6-0047-9284-17DC-1F2E3A70A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136E4-8731-4C44-8966-6B6AE5486F08}" type="datetimeFigureOut">
              <a:rPr lang="en-US" smtClean="0"/>
              <a:t>2/7/24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9B4DF4-3B86-44E9-5050-C408DC88B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B6F8B8-FC38-4422-9400-AC0369E7F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FE443-1B21-4FFD-BC85-093B78EDB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0604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3660F-48BE-30DE-8ECF-9D2514852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42DB54-49E8-40DC-ED0A-44DAB47E80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3F6542-4102-2C71-DD84-D3DF9D240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136E4-8731-4C44-8966-6B6AE5486F08}" type="datetimeFigureOut">
              <a:rPr lang="en-US" smtClean="0"/>
              <a:t>2/7/24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443965-8859-7C4C-E39A-D64000A96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F620DE-A8C3-6AE0-9588-07C304B76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FE443-1B21-4FFD-BC85-093B78EDB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981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0FDC854-3A19-A186-BFFB-B32BAD111A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069DA9-0B26-89FB-CEF2-3440FF82E0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3D4DF8-374E-FC9A-77AD-F2022AD82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136E4-8731-4C44-8966-6B6AE5486F08}" type="datetimeFigureOut">
              <a:rPr lang="en-US" smtClean="0"/>
              <a:t>2/7/24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4B372C-F3E9-BD99-7DA3-796F6258F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BC260A-F1C0-5E7F-C3C0-C1E3200D9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FE443-1B21-4FFD-BC85-093B78EDB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4207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dminTemplate">
    <p:bg>
      <p:bgPr>
        <a:solidFill>
          <a:srgbClr val="3189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03839" y="1940212"/>
            <a:ext cx="8630431" cy="1882386"/>
          </a:xfrm>
          <a:prstGeom prst="rect">
            <a:avLst/>
          </a:prstGeom>
        </p:spPr>
        <p:txBody>
          <a:bodyPr lIns="60952" tIns="60952" rIns="60952" bIns="60952" anchor="b"/>
          <a:lstStyle>
            <a:lvl1pPr marL="317500" indent="-317500" defTabSz="412750">
              <a:spcBef>
                <a:spcPts val="2900"/>
              </a:spcBef>
              <a:buClrTx/>
              <a:buSzPct val="125000"/>
              <a:buFontTx/>
              <a:defRPr sz="2400"/>
            </a:lvl1pPr>
            <a:lvl2pPr marL="952500" indent="-317500" defTabSz="412750">
              <a:spcBef>
                <a:spcPts val="2900"/>
              </a:spcBef>
              <a:buClrTx/>
              <a:buSzPct val="125000"/>
              <a:buFontTx/>
              <a:buChar char="•"/>
              <a:defRPr sz="2400"/>
            </a:lvl2pPr>
            <a:lvl3pPr marL="1587500" indent="-317500" defTabSz="412750">
              <a:spcBef>
                <a:spcPts val="2900"/>
              </a:spcBef>
              <a:buClrTx/>
              <a:buSzPct val="125000"/>
              <a:buFontTx/>
              <a:defRPr sz="2400"/>
            </a:lvl3pPr>
            <a:lvl4pPr marL="2222500" indent="-317500" defTabSz="412750">
              <a:spcBef>
                <a:spcPts val="2900"/>
              </a:spcBef>
              <a:buClrTx/>
              <a:buSzPct val="125000"/>
              <a:buFontTx/>
              <a:buChar char="•"/>
              <a:defRPr sz="2400"/>
            </a:lvl4pPr>
            <a:lvl5pPr marL="2857500" indent="-317500" defTabSz="412750">
              <a:spcBef>
                <a:spcPts val="2900"/>
              </a:spcBef>
              <a:buClrTx/>
              <a:buSzPct val="125000"/>
              <a:buFontTx/>
              <a:buChar char="•"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4" name="Shape 328"/>
          <p:cNvSpPr txBox="1">
            <a:spLocks noGrp="1"/>
          </p:cNvSpPr>
          <p:nvPr>
            <p:ph type="body" sz="quarter" idx="13"/>
          </p:nvPr>
        </p:nvSpPr>
        <p:spPr>
          <a:xfrm>
            <a:off x="1103839" y="3759137"/>
            <a:ext cx="8630431" cy="1205242"/>
          </a:xfrm>
          <a:prstGeom prst="rect">
            <a:avLst/>
          </a:prstGeom>
        </p:spPr>
        <p:txBody>
          <a:bodyPr lIns="60952" tIns="60952" rIns="60952" bIns="60952"/>
          <a:lstStyle/>
          <a:p>
            <a:pPr marL="443706" indent="-443706" defTabSz="607483">
              <a:spcBef>
                <a:spcPts val="600"/>
              </a:spcBef>
              <a:buClrTx/>
              <a:defRPr sz="2600"/>
            </a:pPr>
            <a:endParaRPr/>
          </a:p>
        </p:txBody>
      </p:sp>
      <p:sp>
        <p:nvSpPr>
          <p:cNvPr id="2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21765" y="6366977"/>
            <a:ext cx="360638" cy="343871"/>
          </a:xfrm>
          <a:prstGeom prst="rect">
            <a:avLst/>
          </a:prstGeom>
        </p:spPr>
        <p:txBody>
          <a:bodyPr lIns="60958" tIns="60958" rIns="60958" bIns="60958"/>
          <a:lstStyle>
            <a:lvl1pPr defTabSz="609600">
              <a:defRPr sz="16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2161068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BDE7A-85D9-41DD-86FC-5A5E00CB01E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0080" y="1489130"/>
            <a:ext cx="10972800" cy="2223261"/>
          </a:xfrm>
        </p:spPr>
        <p:txBody>
          <a:bodyPr anchor="b">
            <a:normAutofit/>
          </a:bodyPr>
          <a:lstStyle>
            <a:lvl1pPr algn="l">
              <a:defRPr sz="5400" b="1">
                <a:solidFill>
                  <a:srgbClr val="0025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OF MODULE/LECTURE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4CC758-05CD-498C-B7EA-1421DD07FB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3797535"/>
            <a:ext cx="10972800" cy="948671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00255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1D9F7408-FA39-411A-B427-9F7A5AE9AC1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0080" y="5142187"/>
            <a:ext cx="10972800" cy="594131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>
                <a:solidFill>
                  <a:srgbClr val="002557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Speaker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7FB3A7-0AD3-4819-9FFB-85C98D4281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0080" y="484195"/>
            <a:ext cx="3001282" cy="646429"/>
          </a:xfrm>
          <a:prstGeom prst="rect">
            <a:avLst/>
          </a:prstGeom>
        </p:spPr>
      </p:pic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9A39D25A-230C-6642-61C6-E898235EE15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59671" y="6271847"/>
            <a:ext cx="5852160" cy="281354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 dirty="0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517929508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7535" y="2347916"/>
            <a:ext cx="11425767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7184" y="4283078"/>
            <a:ext cx="9408584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7058" indent="0" algn="ctr">
              <a:buNone/>
              <a:defRPr/>
            </a:lvl2pPr>
            <a:lvl3pPr marL="914115" indent="0" algn="ctr">
              <a:buNone/>
              <a:defRPr/>
            </a:lvl3pPr>
            <a:lvl4pPr marL="1371173" indent="0" algn="ctr">
              <a:buNone/>
              <a:defRPr/>
            </a:lvl4pPr>
            <a:lvl5pPr marL="1828231" indent="0" algn="ctr">
              <a:buNone/>
              <a:defRPr/>
            </a:lvl5pPr>
            <a:lvl6pPr marL="2285289" indent="0" algn="ctr">
              <a:buNone/>
              <a:defRPr/>
            </a:lvl6pPr>
            <a:lvl7pPr marL="2742347" indent="0" algn="ctr">
              <a:buNone/>
              <a:defRPr/>
            </a:lvl7pPr>
            <a:lvl8pPr marL="3199405" indent="0" algn="ctr">
              <a:buNone/>
              <a:defRPr/>
            </a:lvl8pPr>
            <a:lvl9pPr marL="365646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7354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8707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2568" y="4857756"/>
            <a:ext cx="11423651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2568" y="3203577"/>
            <a:ext cx="11423651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8" indent="0">
              <a:buNone/>
              <a:defRPr sz="1800"/>
            </a:lvl2pPr>
            <a:lvl3pPr marL="914115" indent="0">
              <a:buNone/>
              <a:defRPr sz="1700"/>
            </a:lvl3pPr>
            <a:lvl4pPr marL="1371173" indent="0">
              <a:buNone/>
              <a:defRPr sz="1400"/>
            </a:lvl4pPr>
            <a:lvl5pPr marL="1828231" indent="0">
              <a:buNone/>
              <a:defRPr sz="1400"/>
            </a:lvl5pPr>
            <a:lvl6pPr marL="2285289" indent="0">
              <a:buNone/>
              <a:defRPr sz="1400"/>
            </a:lvl6pPr>
            <a:lvl7pPr marL="2742347" indent="0">
              <a:buNone/>
              <a:defRPr sz="1400"/>
            </a:lvl7pPr>
            <a:lvl8pPr marL="3199405" indent="0">
              <a:buNone/>
              <a:defRPr sz="1400"/>
            </a:lvl8pPr>
            <a:lvl9pPr marL="3656462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6766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31830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4" y="303219"/>
            <a:ext cx="12096751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3101" y="1692275"/>
            <a:ext cx="5937251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3101" y="2397125"/>
            <a:ext cx="5937251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28371" y="1692275"/>
            <a:ext cx="5941484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28371" y="2397125"/>
            <a:ext cx="5941484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9959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28959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89C90-F05F-712F-8330-9B6EC12D3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0DA4A4-30F1-5E7B-604C-AC42B7049C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A60895-8632-539B-8A6D-8BCB57036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136E4-8731-4C44-8966-6B6AE5486F08}" type="datetimeFigureOut">
              <a:rPr lang="en-US" smtClean="0"/>
              <a:t>2/7/24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46A703-B437-505C-0F5C-740B37DC8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F812D6-F759-101B-38BC-451A497EC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FE443-1B21-4FFD-BC85-093B78EDB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6566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564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301625"/>
            <a:ext cx="4421717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5690" y="301628"/>
            <a:ext cx="7514167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3100" y="1581156"/>
            <a:ext cx="4421717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1324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5255" y="5291143"/>
            <a:ext cx="8064500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35255" y="674691"/>
            <a:ext cx="8064500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058" indent="0">
              <a:buNone/>
              <a:defRPr sz="2800"/>
            </a:lvl2pPr>
            <a:lvl3pPr marL="914115" indent="0">
              <a:buNone/>
              <a:defRPr sz="2400"/>
            </a:lvl3pPr>
            <a:lvl4pPr marL="1371173" indent="0">
              <a:buNone/>
              <a:defRPr sz="2000"/>
            </a:lvl4pPr>
            <a:lvl5pPr marL="1828231" indent="0">
              <a:buNone/>
              <a:defRPr sz="2000"/>
            </a:lvl5pPr>
            <a:lvl6pPr marL="2285289" indent="0">
              <a:buNone/>
              <a:defRPr sz="2000"/>
            </a:lvl6pPr>
            <a:lvl7pPr marL="2742347" indent="0">
              <a:buNone/>
              <a:defRPr sz="2000"/>
            </a:lvl7pPr>
            <a:lvl8pPr marL="3199405" indent="0">
              <a:buNone/>
              <a:defRPr sz="2000"/>
            </a:lvl8pPr>
            <a:lvl9pPr marL="365646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35255" y="5916613"/>
            <a:ext cx="8064500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9953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7836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2738" y="627063"/>
            <a:ext cx="2868084" cy="6235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86369" y="627063"/>
            <a:ext cx="8403167" cy="6235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4245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368" y="627068"/>
            <a:ext cx="11474451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5032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6" y="227013"/>
            <a:ext cx="1035896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2286" y="1416053"/>
            <a:ext cx="10358967" cy="4799013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30366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103632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8288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A90E337-F800-1146-8455-677861B9914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197245180"/>
      </p:ext>
    </p:extLst>
  </p:cSld>
  <p:clrMapOvr>
    <a:masterClrMapping/>
  </p:clrMapOvr>
  <p:transition spd="slow" advClick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Question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question"/>
          <p:cNvSpPr>
            <a:spLocks noGrp="1"/>
          </p:cNvSpPr>
          <p:nvPr>
            <p:ph type="body" idx="10" hasCustomPrompt="1"/>
          </p:nvPr>
        </p:nvSpPr>
        <p:spPr>
          <a:xfrm>
            <a:off x="912283" y="1522413"/>
            <a:ext cx="10367432" cy="685800"/>
          </a:xfrm>
        </p:spPr>
        <p:txBody>
          <a:bodyPr/>
          <a:lstStyle>
            <a:lvl1pPr marL="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1pPr>
            <a:lvl2pPr marL="5222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2pPr>
            <a:lvl3pPr marL="9794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3pPr>
            <a:lvl4pPr marL="137160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4pPr>
            <a:lvl5pPr marL="1762125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5pPr>
          </a:lstStyle>
          <a:p>
            <a:pPr lvl="0"/>
            <a:r>
              <a:rPr lang="en-US"/>
              <a:t>Click to add question here</a:t>
            </a:r>
          </a:p>
        </p:txBody>
      </p:sp>
      <p:sp>
        <p:nvSpPr>
          <p:cNvPr id="4" name="choices"/>
          <p:cNvSpPr>
            <a:spLocks noGrp="1"/>
          </p:cNvSpPr>
          <p:nvPr>
            <p:ph type="body" sz="quarter" idx="11" hasCustomPrompt="1"/>
          </p:nvPr>
        </p:nvSpPr>
        <p:spPr>
          <a:xfrm>
            <a:off x="912284" y="2360613"/>
            <a:ext cx="4955645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612775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1pPr>
            <a:lvl2pPr marL="1036638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2pPr>
            <a:lvl3pPr marL="1436688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3pPr>
            <a:lvl4pPr marL="1828800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4pPr>
            <a:lvl5pPr marL="2219325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5pPr>
          </a:lstStyle>
          <a:p>
            <a:pPr lvl="0"/>
            <a:r>
              <a:rPr lang="en-US"/>
              <a:t>Click to add choices here</a:t>
            </a:r>
          </a:p>
        </p:txBody>
      </p:sp>
      <p:sp>
        <p:nvSpPr>
          <p:cNvPr id="5" name="chartPosition"/>
          <p:cNvSpPr>
            <a:spLocks noGrp="1"/>
          </p:cNvSpPr>
          <p:nvPr>
            <p:ph type="chart" sz="quarter" idx="12"/>
          </p:nvPr>
        </p:nvSpPr>
        <p:spPr>
          <a:xfrm>
            <a:off x="6324072" y="2360613"/>
            <a:ext cx="4955645" cy="381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624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Clock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Oval 2" hidden="1"/>
          <p:cNvSpPr/>
          <p:nvPr userDrawn="1">
            <p:custDataLst>
              <p:tags r:id="rId1"/>
            </p:custDataLst>
          </p:nvPr>
        </p:nvSpPr>
        <p:spPr bwMode="auto">
          <a:xfrm>
            <a:off x="10922001" y="5905503"/>
            <a:ext cx="846667" cy="483015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r>
              <a:rPr kumimoji="0" lang="en-US" sz="2400" b="0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46741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19EBB-5FCD-BCE2-C825-571DA3820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0B9131-EB42-4197-AC37-CBCB96D4D7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DCD3E2-9DFC-693F-3E0D-1A7FD3DC2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136E4-8731-4C44-8966-6B6AE5486F08}" type="datetimeFigureOut">
              <a:rPr lang="en-US" smtClean="0"/>
              <a:t>2/7/24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75AAA-1311-073E-7F28-65BEFB0AE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96D0DD-8884-B1EB-6F12-219BD2B3C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FE443-1B21-4FFD-BC85-093B78EDB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7516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6624320" y="6323295"/>
            <a:ext cx="5350933" cy="304800"/>
          </a:xfrm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193633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C474B-B3C8-4D2B-9A58-47D3CEA19AC6}" type="datetimeFigureOut">
              <a:rPr lang="en-US" smtClean="0"/>
              <a:t>2/7/24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74202" y="6441567"/>
            <a:ext cx="6043601" cy="164148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B1DE9-DF1E-478B-8EAC-D83EF13FF69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9E66119-3E50-4912-A6A4-0A2C058524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368" y="5791202"/>
            <a:ext cx="4906433" cy="395817"/>
          </a:xfrm>
        </p:spPr>
        <p:txBody>
          <a:bodyPr anchor="b" anchorCtr="0"/>
          <a:lstStyle>
            <a:lvl1pPr marL="0" indent="0">
              <a:buNone/>
              <a:defRPr sz="933"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Abbreviations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2D06BD1-1203-411A-80B7-868D8D7562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26676" y="5801362"/>
            <a:ext cx="4906433" cy="395817"/>
          </a:xfrm>
        </p:spPr>
        <p:txBody>
          <a:bodyPr anchor="b" anchorCtr="0"/>
          <a:lstStyle>
            <a:lvl1pPr marL="0" indent="0" algn="r">
              <a:buNone/>
              <a:defRPr sz="933"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References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69068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DEDEC-2E3C-56BC-3C59-694F772DA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496B31-D5CC-F0E8-8946-FC73660FAE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CED4A1-0C75-2395-0E34-229D36359D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D443B1-CD37-7B96-A9D1-2DAD69A7C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136E4-8731-4C44-8966-6B6AE5486F08}" type="datetimeFigureOut">
              <a:rPr lang="en-US" smtClean="0"/>
              <a:t>2/7/24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BF6197-208B-4B25-4D6B-3C45594D1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D8EA57-AA3B-C620-EC42-A4EA7001D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FE443-1B21-4FFD-BC85-093B78EDB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202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EF931-AD63-FC23-28DB-36A549B7D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F91687-17A8-D6FF-0F9C-03F85B130C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709BE6-FAE2-EC3F-C597-1EF99C2EC6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7F2D9D-071A-9705-3888-82B35426C2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B8A027-7F16-95CF-8DDB-680C92A4DB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20D457-B669-A4B4-4A2E-B1557871D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136E4-8731-4C44-8966-6B6AE5486F08}" type="datetimeFigureOut">
              <a:rPr lang="en-US" smtClean="0"/>
              <a:t>2/7/24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D7B3697-ED71-AC7A-D54A-216CF6D4B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F6E2F3-D106-51FA-EFFC-B3CD30616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FE443-1B21-4FFD-BC85-093B78EDB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190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D51AA-4F66-D171-CEDA-B697EA675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F8CBF3-F082-BB6B-54BE-311650A66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136E4-8731-4C44-8966-6B6AE5486F08}" type="datetimeFigureOut">
              <a:rPr lang="en-US" smtClean="0"/>
              <a:t>2/7/24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0D4F98-BBB1-7204-BB4E-AC39E0344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EEA66C-6A90-B1A2-25A6-1049AFA04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FE443-1B21-4FFD-BC85-093B78EDB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457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D5C2EC-067E-9833-6810-B84C7EFED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136E4-8731-4C44-8966-6B6AE5486F08}" type="datetimeFigureOut">
              <a:rPr lang="en-US" smtClean="0"/>
              <a:t>2/7/24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7EFE96-3BE0-9CF7-3A9C-B066F8EE6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682B69-7747-D3F6-9DA8-A0FEEC62F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FE443-1B21-4FFD-BC85-093B78EDB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580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44B18-80FC-12AF-FBAB-C0310E459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E0CB3D-273D-3B87-5F13-08BB0B619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412F1A-F85D-7EA1-F532-845EA49902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089AE1-80A4-78AA-201A-DECAC22CE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136E4-8731-4C44-8966-6B6AE5486F08}" type="datetimeFigureOut">
              <a:rPr lang="en-US" smtClean="0"/>
              <a:t>2/7/24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3CFEDD-906C-8379-CD05-A2F4D1F03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411031-A562-A79C-9D6B-285E9CA39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FE443-1B21-4FFD-BC85-093B78EDB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6308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8E2A2-1E0E-CF2F-DFB2-E3629C6EB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983939-ECC0-AE3B-4604-BC5796CA1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7338B4-F765-9245-0477-D9E2BE80C4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E39382-7763-8E37-528F-1BB8DCD73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136E4-8731-4C44-8966-6B6AE5486F08}" type="datetimeFigureOut">
              <a:rPr lang="en-US" smtClean="0"/>
              <a:t>2/7/24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66040A-B5A7-7B54-F3DA-0FB5064CE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BE89F1-3E1E-882D-A8FE-D990E6B31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FE443-1B21-4FFD-BC85-093B78EDB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060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B94F27-557F-1D51-C96A-99A60B1B1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6C4D46-C892-30CC-0E52-F784EEBCFC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F20DB7-8EE6-055E-1EC6-4F38293090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0136E4-8731-4C44-8966-6B6AE5486F08}" type="datetimeFigureOut">
              <a:rPr lang="en-US" smtClean="0"/>
              <a:t>2/7/24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6C68D3-F345-3A0B-C664-B9E01DCE39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501D46-DD6A-E67F-7939-05E220F3D9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4FE443-1B21-4FFD-BC85-093B78EDB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729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E7D2D6-7C48-4E81-B298-73268FCAC58B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40080" y="365124"/>
            <a:ext cx="109728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2BD162-260B-459B-AFCC-55DA16A13613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640080" y="1825625"/>
            <a:ext cx="10972800" cy="4023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608DB3-8625-42CD-B269-7A764B719C70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083564" y="217034"/>
            <a:ext cx="874486" cy="365125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800" b="0">
                <a:solidFill>
                  <a:srgbClr val="0025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PAGE </a:t>
            </a:r>
            <a:fld id="{BE33F7A0-71F0-446B-9DE8-6D75BE64EE0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2823C6C-73E3-42A3-83A3-6A4C934D233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238050"/>
            <a:ext cx="12192000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29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002557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lnSpc>
          <a:spcPct val="100000"/>
        </a:lnSpc>
        <a:spcBef>
          <a:spcPts val="1000"/>
        </a:spcBef>
        <a:buClr>
          <a:srgbClr val="0076A9"/>
        </a:buClr>
        <a:buFont typeface="Arial" panose="020B0604020202020204" pitchFamily="34" charset="0"/>
        <a:buChar char="•"/>
        <a:defRPr lang="en-US" sz="240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76A9"/>
        </a:buClr>
        <a:buFont typeface="Wingdings" panose="05000000000000000000" pitchFamily="2" charset="2"/>
        <a:buChar char="§"/>
        <a:defRPr lang="en-US" sz="240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76A9"/>
        </a:buClr>
        <a:buFont typeface="Courier New" panose="02070309020205020404" pitchFamily="49" charset="0"/>
        <a:buChar char="o"/>
        <a:defRPr lang="en-US" sz="180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76A9"/>
        </a:buClr>
        <a:buFont typeface="Arial" panose="020B0604020202020204" pitchFamily="34" charset="0"/>
        <a:buChar char="•"/>
        <a:defRPr lang="en-US" sz="180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76A9"/>
        </a:buClr>
        <a:buFont typeface="Arial" panose="020B0604020202020204" pitchFamily="34" charset="0"/>
        <a:buChar char="•"/>
        <a:defRPr lang="en-US" sz="180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12286" y="227013"/>
            <a:ext cx="1035896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286" y="1416053"/>
            <a:ext cx="10358967" cy="479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B4CCBE2E-CAAE-B74A-AD06-6C8F94F20E4C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5992" y="6156880"/>
            <a:ext cx="6502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591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  <p:sldLayoutId id="2147483749" r:id="rId18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000" b="1">
          <a:solidFill>
            <a:srgbClr val="3333FF"/>
          </a:solidFill>
          <a:latin typeface="Calibri"/>
          <a:ea typeface="MS PGothic" pitchFamily="34" charset="-128"/>
          <a:cs typeface="Calibri"/>
        </a:defRPr>
      </a:lvl1pPr>
      <a:lvl2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5pPr>
      <a:lvl6pPr marL="153622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6pPr>
      <a:lvl7pPr marL="199328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7pPr>
      <a:lvl8pPr marL="245033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8pPr>
      <a:lvl9pPr marL="290739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9pPr>
    </p:titleStyle>
    <p:bodyStyle>
      <a:lvl1pPr marL="390525" indent="-292100" algn="l" defTabSz="412750" rtl="0" eaLnBrk="0" fontAlgn="base" hangingPunct="0">
        <a:lnSpc>
          <a:spcPct val="105000"/>
        </a:lnSpc>
        <a:spcBef>
          <a:spcPct val="30000"/>
        </a:spcBef>
        <a:spcAft>
          <a:spcPts val="800"/>
        </a:spcAft>
        <a:buClr>
          <a:srgbClr val="000000"/>
        </a:buClr>
        <a:buSzPct val="100000"/>
        <a:buFont typeface="Arial" pitchFamily="-72" charset="0"/>
        <a:buChar char="•"/>
        <a:defRPr sz="2900" b="1">
          <a:solidFill>
            <a:srgbClr val="000000"/>
          </a:solidFill>
          <a:latin typeface="Calibri" charset="0"/>
          <a:ea typeface="MS PGothic" pitchFamily="34" charset="-128"/>
          <a:cs typeface="MS PGothic" charset="0"/>
        </a:defRPr>
      </a:lvl1pPr>
      <a:lvl2pPr marL="782638" indent="-260350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600" b="1">
          <a:solidFill>
            <a:srgbClr val="000000"/>
          </a:solidFill>
          <a:latin typeface="Calibri" charset="0"/>
          <a:ea typeface="MS PGothic" pitchFamily="34" charset="-128"/>
        </a:defRPr>
      </a:lvl2pPr>
      <a:lvl3pPr marL="1173163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400" b="1">
          <a:solidFill>
            <a:srgbClr val="000000"/>
          </a:solidFill>
          <a:latin typeface="Calibri" charset="0"/>
          <a:ea typeface="ＭＳ Ｐゴシック" pitchFamily="-123" charset="-128"/>
          <a:cs typeface="ＭＳ Ｐゴシック" pitchFamily="-72" charset="-128"/>
        </a:defRPr>
      </a:lvl3pPr>
      <a:lvl4pPr marL="1565275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200" b="1">
          <a:solidFill>
            <a:srgbClr val="000000"/>
          </a:solidFill>
          <a:latin typeface="Calibri" charset="0"/>
          <a:ea typeface="ＭＳ Ｐゴシック" pitchFamily="-123" charset="-128"/>
        </a:defRPr>
      </a:lvl4pPr>
      <a:lvl5pPr marL="1957388" indent="-195263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000" b="1">
          <a:solidFill>
            <a:srgbClr val="000000"/>
          </a:solidFill>
          <a:latin typeface="Calibri" charset="0"/>
          <a:ea typeface="ＭＳ Ｐゴシック" pitchFamily="-123" charset="-128"/>
        </a:defRPr>
      </a:lvl5pPr>
      <a:lvl6pPr marL="2615386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6pPr>
      <a:lvl7pPr marL="3072444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7pPr>
      <a:lvl8pPr marL="3529502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8pPr>
      <a:lvl9pPr marL="3986559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3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7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8.wdp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40.png"/><Relationship Id="rId4" Type="http://schemas.microsoft.com/office/2007/relationships/hdphoto" Target="../media/hdphoto9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2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C7AD8B-3674-48DB-B54B-902516511AE1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81696" y="1116116"/>
            <a:ext cx="12110304" cy="1448042"/>
          </a:xfrm>
        </p:spPr>
        <p:txBody>
          <a:bodyPr vert="horz" lIns="60952" tIns="60952" rIns="60952" bIns="60952" rtlCol="0" anchor="t"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6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Immunotherapy in Gastroesophageal Cancers </a:t>
            </a:r>
          </a:p>
        </p:txBody>
      </p:sp>
      <p:sp>
        <p:nvSpPr>
          <p:cNvPr id="5" name="Google Shape;100;p1">
            <a:extLst>
              <a:ext uri="{FF2B5EF4-FFF2-40B4-BE49-F238E27FC236}">
                <a16:creationId xmlns:a16="http://schemas.microsoft.com/office/drawing/2014/main" id="{DB4E2EF5-7AD8-419B-ABB8-E75002B16B61}"/>
              </a:ext>
            </a:extLst>
          </p:cNvPr>
          <p:cNvSpPr/>
          <p:nvPr/>
        </p:nvSpPr>
        <p:spPr>
          <a:xfrm>
            <a:off x="1310314" y="2696045"/>
            <a:ext cx="9181600" cy="18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defTabSz="1219170" hangingPunct="1">
              <a:buClr>
                <a:srgbClr val="000000"/>
              </a:buClr>
              <a:buSzPts val="1500"/>
            </a:pPr>
            <a:r>
              <a:rPr lang="en-US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Yelena Y. Janjigian, MD</a:t>
            </a:r>
            <a:endParaRPr lang="en-US" sz="14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  <a:sym typeface="Arial"/>
            </a:endParaRPr>
          </a:p>
          <a:p>
            <a:pPr defTabSz="1219170" hangingPunct="1">
              <a:buClr>
                <a:srgbClr val="000000"/>
              </a:buClr>
              <a:buSzPts val="1500"/>
            </a:pPr>
            <a:r>
              <a:rPr lang="en-US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Attending Physician</a:t>
            </a:r>
            <a:endParaRPr lang="en-US" sz="14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  <a:sym typeface="Arial"/>
            </a:endParaRPr>
          </a:p>
          <a:p>
            <a:pPr defTabSz="1219170" hangingPunct="1">
              <a:buClr>
                <a:srgbClr val="000000"/>
              </a:buClr>
              <a:buSzPts val="1500"/>
            </a:pPr>
            <a:endParaRPr lang="en-US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  <a:sym typeface="Arial"/>
            </a:endParaRPr>
          </a:p>
          <a:p>
            <a:pPr defTabSz="1219170" hangingPunct="1">
              <a:buClr>
                <a:srgbClr val="000000"/>
              </a:buClr>
              <a:buSzPts val="1500"/>
            </a:pPr>
            <a:r>
              <a:rPr lang="en-US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Chief, Gastrointestinal Oncology Service</a:t>
            </a:r>
            <a:endParaRPr lang="en-US" sz="14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  <a:sym typeface="Arial"/>
            </a:endParaRPr>
          </a:p>
          <a:p>
            <a:pPr defTabSz="1219170" hangingPunct="1">
              <a:buClr>
                <a:srgbClr val="000000"/>
              </a:buClr>
              <a:buSzPts val="1500"/>
            </a:pPr>
            <a:r>
              <a:rPr lang="en-US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Memorial Sloan Kettering Cancer Center</a:t>
            </a:r>
            <a:endParaRPr lang="en-US" sz="20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  <a:sym typeface="Arial"/>
            </a:endParaRPr>
          </a:p>
          <a:p>
            <a:pPr defTabSz="1219170" hangingPunct="1">
              <a:buClr>
                <a:srgbClr val="000000"/>
              </a:buClr>
              <a:buSzPts val="1800"/>
            </a:pPr>
            <a:endParaRPr sz="2400" dirty="0">
              <a:solidFill>
                <a:schemeClr val="bg1"/>
              </a:solidFill>
              <a:latin typeface="Arial"/>
              <a:ea typeface="Arial"/>
              <a:cs typeface="+mn-cs"/>
              <a:sym typeface="Arial"/>
            </a:endParaRPr>
          </a:p>
          <a:p>
            <a:pPr defTabSz="1219170" hangingPunct="1">
              <a:buClr>
                <a:srgbClr val="C8440C"/>
              </a:buClr>
              <a:buSzPts val="1800"/>
            </a:pPr>
            <a:r>
              <a:rPr lang="en-US" sz="24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Email: </a:t>
            </a:r>
            <a:r>
              <a:rPr lang="en-US" sz="2400" dirty="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janjigiy@mskcc.org</a:t>
            </a:r>
            <a:endParaRPr lang="en-US" sz="24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  <a:sym typeface="Arial"/>
            </a:endParaRPr>
          </a:p>
          <a:p>
            <a:pPr defTabSz="1219170" hangingPunct="1">
              <a:buClr>
                <a:srgbClr val="C8440C"/>
              </a:buClr>
              <a:buSzPts val="1800"/>
            </a:pPr>
            <a:endParaRPr lang="en-US" sz="24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  <a:sym typeface="Arial"/>
            </a:endParaRPr>
          </a:p>
          <a:p>
            <a:pPr defTabSz="1219170" hangingPunct="1">
              <a:buClr>
                <a:srgbClr val="C8440C"/>
              </a:buClr>
              <a:buSzPts val="1800"/>
            </a:pPr>
            <a:r>
              <a:rPr lang="en-US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Monday, February 5</a:t>
            </a:r>
            <a:r>
              <a:rPr lang="en-US" baseline="300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th</a:t>
            </a:r>
            <a:r>
              <a:rPr lang="en-US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 | 30 minutes</a:t>
            </a:r>
          </a:p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3:00 – 3:30 pm </a:t>
            </a:r>
            <a:br>
              <a:rPr lang="en-US" dirty="0">
                <a:effectLst/>
                <a:latin typeface="Calibri" panose="020F0502020204030204" pitchFamily="34" charset="0"/>
              </a:rPr>
            </a:br>
            <a:endParaRPr lang="en-US" dirty="0">
              <a:effectLst/>
              <a:latin typeface="Calibri" panose="020F0502020204030204" pitchFamily="34" charset="0"/>
            </a:endParaRPr>
          </a:p>
          <a:p>
            <a:r>
              <a:rPr lang="en-US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endParaRPr lang="en-US" dirty="0">
              <a:solidFill>
                <a:srgbClr val="001F5F"/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2" name="Picture 1" descr="A screenshot of a qr code&#10;&#10;Description automatically generated">
            <a:extLst>
              <a:ext uri="{FF2B5EF4-FFF2-40B4-BE49-F238E27FC236}">
                <a16:creationId xmlns:a16="http://schemas.microsoft.com/office/drawing/2014/main" id="{0EA34D10-A327-69BE-20DC-B5F7F78002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" t="2320" r="6400" b="3346"/>
          <a:stretch/>
        </p:blipFill>
        <p:spPr>
          <a:xfrm>
            <a:off x="6891940" y="2406615"/>
            <a:ext cx="2501441" cy="333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529480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EA66E72-952A-E5EA-0291-A45EA5CE14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062" y="1627290"/>
            <a:ext cx="11345876" cy="3322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5621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4B1DD3-D593-BAE8-D103-3EBA1984A9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199" y="244949"/>
            <a:ext cx="5365793" cy="63680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6E81F7-3E07-8652-D390-AD4B806B92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23101" y="171149"/>
            <a:ext cx="3351212" cy="651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6866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980ACA0-73D5-DF80-2059-67214C58A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9" y="71443"/>
            <a:ext cx="11796572" cy="663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75873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3E6E4B-2BD0-70E8-C07E-D717E76E6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" y="66675"/>
            <a:ext cx="5841877" cy="3225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947457-7B60-E08E-0D89-AD230F850F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66675"/>
            <a:ext cx="5841877" cy="29289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81676F-ED8D-CB41-3657-2748931C6B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278" y="3413975"/>
            <a:ext cx="5822724" cy="31900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86A128C-1165-19E2-127A-3429CB5D54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2999" y="3497554"/>
            <a:ext cx="5714877" cy="308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6429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59B129E6-4A44-EC50-7CDB-A1630DD75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303" y="57622"/>
            <a:ext cx="6507394" cy="3371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61C0EF2E-670F-D7B1-E95D-14688486B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93" y="3429000"/>
            <a:ext cx="5731275" cy="322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FD00C3CB-9B21-086C-F0AD-EB5814379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268" y="3429000"/>
            <a:ext cx="5731277" cy="322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0792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F76AACD2-0A87-13D2-DCF0-E8FD753C8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328" y="45586"/>
            <a:ext cx="6011310" cy="3383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EDA18DB0-6E7B-CD51-98C2-0F43729CED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328" y="3428999"/>
            <a:ext cx="6011311" cy="3383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43295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53CFB6D-E532-C2AB-46D2-68AF30A805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7391"/>
            <a:ext cx="12192000" cy="689278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7E6ABB8-DAB3-0785-CA81-049E6C31635C}"/>
              </a:ext>
            </a:extLst>
          </p:cNvPr>
          <p:cNvSpPr txBox="1"/>
          <p:nvPr/>
        </p:nvSpPr>
        <p:spPr>
          <a:xfrm>
            <a:off x="6378315" y="6333344"/>
            <a:ext cx="2780675" cy="5246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75690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6E4820D-DF82-1BDA-3294-6ED31A63CA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8643"/>
            <a:ext cx="5679268" cy="30852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F6A60D-5BFD-2FAD-81D7-8BC95B2941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3543"/>
            <a:ext cx="5978445" cy="32503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C34728-6B84-AC07-BFD2-8556E18F4D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4712" y="3429000"/>
            <a:ext cx="5362575" cy="291444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DA6C957-D2D4-6D2E-EE42-CA365D05904A}"/>
              </a:ext>
            </a:extLst>
          </p:cNvPr>
          <p:cNvSpPr/>
          <p:nvPr/>
        </p:nvSpPr>
        <p:spPr>
          <a:xfrm>
            <a:off x="2582983" y="3151257"/>
            <a:ext cx="3096285" cy="1126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5D0CC2A-135B-613D-3ECA-22A1C5C8C18F}"/>
              </a:ext>
            </a:extLst>
          </p:cNvPr>
          <p:cNvSpPr/>
          <p:nvPr/>
        </p:nvSpPr>
        <p:spPr>
          <a:xfrm>
            <a:off x="8978160" y="3094935"/>
            <a:ext cx="3096285" cy="1126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F840AF4-9B4A-22BD-E3C8-A1D71DF62132}"/>
              </a:ext>
            </a:extLst>
          </p:cNvPr>
          <p:cNvSpPr/>
          <p:nvPr/>
        </p:nvSpPr>
        <p:spPr>
          <a:xfrm>
            <a:off x="5679268" y="6189082"/>
            <a:ext cx="3096285" cy="1126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0307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51ECE88-62FA-9684-1F05-BD5FB7F0A1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578" y="340012"/>
            <a:ext cx="11468100" cy="1600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313A3B-E20B-6C95-7D0A-813EA18613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512" y="2068205"/>
            <a:ext cx="3925322" cy="47632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DBD62C-7910-BE18-0FC6-E205D049F7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45100" y="2251197"/>
            <a:ext cx="5840641" cy="407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516004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27DA63-E21C-1FD1-57D2-15724D2E10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9267" y="1690688"/>
            <a:ext cx="6526571" cy="34624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2D5983-5AE8-BA02-CAC5-DF8B6A2C02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08378" y="1690688"/>
            <a:ext cx="5383622" cy="3967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2880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DF6F91-E820-8DF8-F558-3EE0B1DC55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531" y="1410610"/>
            <a:ext cx="11842469" cy="355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809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3244664-BA29-D9A5-8A92-7A652EDC14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3" t="30505" r="2847" b="16287"/>
          <a:stretch/>
        </p:blipFill>
        <p:spPr>
          <a:xfrm>
            <a:off x="246580" y="19367"/>
            <a:ext cx="11527604" cy="351219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604C5A-6805-25F5-0691-ADB56908FC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92" y="3604032"/>
            <a:ext cx="6037408" cy="32346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FDD337-6569-C1B4-A316-2BB8CC14CD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1410" y="3604032"/>
            <a:ext cx="5720179" cy="3133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9292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C3D0E80-FD75-DFE4-FC7F-96B7525819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1884" y="147488"/>
            <a:ext cx="6928232" cy="31659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E8FD54-2396-06B3-4B75-B9AFC97759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7312" y="3544585"/>
            <a:ext cx="6518696" cy="3226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276505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0EF2F-2E23-C12D-C937-7D97D2DBA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7EE744-4BB0-375E-74CE-5B7D3C52E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254" y="559276"/>
            <a:ext cx="10203460" cy="5739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B4724A4-7FC8-0A41-D962-CFFCC014FF35}"/>
              </a:ext>
            </a:extLst>
          </p:cNvPr>
          <p:cNvSpPr/>
          <p:nvPr/>
        </p:nvSpPr>
        <p:spPr>
          <a:xfrm>
            <a:off x="3766080" y="5960055"/>
            <a:ext cx="3320520" cy="3386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3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87E48-F1E6-A92C-932D-D5BB858C7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SKYSCRAPER-08: Study Design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60ABA4-FD49-39A7-3C3A-1998C0F2C3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90" r="112" b="17026"/>
          <a:stretch/>
        </p:blipFill>
        <p:spPr bwMode="auto">
          <a:xfrm>
            <a:off x="271670" y="1506071"/>
            <a:ext cx="11741035" cy="4177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04A4A3-E7FF-6C13-6A45-7C6E2A3A1B0D}"/>
              </a:ext>
            </a:extLst>
          </p:cNvPr>
          <p:cNvSpPr txBox="1"/>
          <p:nvPr/>
        </p:nvSpPr>
        <p:spPr>
          <a:xfrm>
            <a:off x="158654" y="6469404"/>
            <a:ext cx="624214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Hsu C-H et al. Gastrointestinal Cancers Symposium 2024;Abstract 245. </a:t>
            </a:r>
          </a:p>
        </p:txBody>
      </p:sp>
    </p:spTree>
    <p:extLst>
      <p:ext uri="{BB962C8B-B14F-4D97-AF65-F5344CB8AC3E}">
        <p14:creationId xmlns:p14="http://schemas.microsoft.com/office/powerpoint/2010/main" val="132588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4" t="14037" r="1679" b="9586"/>
          <a:stretch/>
        </p:blipFill>
        <p:spPr bwMode="auto">
          <a:xfrm>
            <a:off x="582767" y="1040247"/>
            <a:ext cx="11026466" cy="4853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967ACF3-AD4C-B42A-0D57-7674EE881061}"/>
              </a:ext>
            </a:extLst>
          </p:cNvPr>
          <p:cNvSpPr txBox="1">
            <a:spLocks/>
          </p:cNvSpPr>
          <p:nvPr/>
        </p:nvSpPr>
        <p:spPr bwMode="auto">
          <a:xfrm>
            <a:off x="912286" y="0"/>
            <a:ext cx="10358967" cy="1027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r>
              <a:rPr lang="en-US" kern="0" dirty="0"/>
              <a:t>SKYSCRAPER-08: Final </a:t>
            </a:r>
            <a:r>
              <a:rPr lang="en-US" kern="0"/>
              <a:t>OS Analysis </a:t>
            </a:r>
            <a:endParaRPr lang="en-US" kern="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20732F-1800-D841-A34B-1F7A06CD7430}"/>
              </a:ext>
            </a:extLst>
          </p:cNvPr>
          <p:cNvSpPr txBox="1"/>
          <p:nvPr/>
        </p:nvSpPr>
        <p:spPr>
          <a:xfrm>
            <a:off x="158654" y="6469404"/>
            <a:ext cx="568734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Hsu C-H et al. Gastrointestinal Cancers Symposium 2024;Abstract 245. </a:t>
            </a: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7" t="17254" r="1678" b="9697"/>
          <a:stretch/>
        </p:blipFill>
        <p:spPr bwMode="auto">
          <a:xfrm>
            <a:off x="308001" y="1084006"/>
            <a:ext cx="11618715" cy="4874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CDB1A44-E6BF-5432-33A9-38B53F19E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227013"/>
            <a:ext cx="10358967" cy="672639"/>
          </a:xfrm>
        </p:spPr>
        <p:txBody>
          <a:bodyPr/>
          <a:lstStyle/>
          <a:p>
            <a:r>
              <a:rPr lang="en-US" dirty="0"/>
              <a:t>SKYSCRAPER-08: Independent Review Facility-Assessed PFS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EF7F76-7AD8-DBEA-72A0-2EF9B255ED62}"/>
              </a:ext>
            </a:extLst>
          </p:cNvPr>
          <p:cNvSpPr txBox="1"/>
          <p:nvPr/>
        </p:nvSpPr>
        <p:spPr>
          <a:xfrm>
            <a:off x="158654" y="6469404"/>
            <a:ext cx="568734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Hsu C-H et al. Gastrointestinal Cancers Symposium 2024;Abstract 245. 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A5AB51-C4C4-DC17-9BD1-0356F5FDB7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9775" y="595312"/>
            <a:ext cx="5238750" cy="58959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699ACE-1DF7-0D01-CA2B-FBD97E7D4C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0" y="476250"/>
            <a:ext cx="5353050" cy="590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2908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0E9C3-1DB5-F985-E252-378B0FA0AC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1388462"/>
            <a:ext cx="10972800" cy="2223261"/>
          </a:xfrm>
        </p:spPr>
        <p:txBody>
          <a:bodyPr>
            <a:noAutofit/>
          </a:bodyPr>
          <a:lstStyle/>
          <a:p>
            <a:r>
              <a:rPr lang="en-US" sz="2800" dirty="0"/>
              <a:t>Pathological complete response to 5-fluorouracil, leucovorin, oxaliplatin and docetaxel (FLOT) with or without durvalumab </a:t>
            </a:r>
            <a:br>
              <a:rPr lang="en-US" sz="2800" dirty="0"/>
            </a:br>
            <a:r>
              <a:rPr lang="en-US" sz="2800" dirty="0"/>
              <a:t>in </a:t>
            </a:r>
            <a:r>
              <a:rPr lang="en-US" sz="2800" dirty="0" err="1"/>
              <a:t>resectable</a:t>
            </a:r>
            <a:r>
              <a:rPr lang="en-US" sz="2800" dirty="0"/>
              <a:t> gastric and gastroesophageal junction cancer: subgroup analysis by region from the Phase 3, randomized, double-blind MATTERHORN study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896FC4-D175-68B4-0F60-81C75E9C50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3747201"/>
            <a:ext cx="10972800" cy="948671"/>
          </a:xfrm>
        </p:spPr>
        <p:txBody>
          <a:bodyPr>
            <a:normAutofit/>
          </a:bodyPr>
          <a:lstStyle/>
          <a:p>
            <a:r>
              <a:rPr lang="en-US" sz="2000"/>
              <a:t>Yelena Y. Janjigian, MD</a:t>
            </a:r>
            <a:endParaRPr lang="en-US" sz="20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CDA498-6E85-55A6-288F-5BBFB36FD2E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0080" y="4653528"/>
            <a:ext cx="10972800" cy="594131"/>
          </a:xfrm>
        </p:spPr>
        <p:txBody>
          <a:bodyPr/>
          <a:lstStyle/>
          <a:p>
            <a:r>
              <a:rPr lang="en-US" sz="900" dirty="0"/>
              <a:t>Yelena Y. Janjigian</a:t>
            </a:r>
            <a:r>
              <a:rPr lang="en-US" sz="900" baseline="30000" dirty="0"/>
              <a:t>1</a:t>
            </a:r>
            <a:r>
              <a:rPr lang="en-US" sz="900" dirty="0"/>
              <a:t>, Salah-</a:t>
            </a:r>
            <a:r>
              <a:rPr lang="en-US" sz="900" dirty="0" err="1"/>
              <a:t>Eddin</a:t>
            </a:r>
            <a:r>
              <a:rPr lang="en-US" sz="900" dirty="0"/>
              <a:t> Al-Batran</a:t>
            </a:r>
            <a:r>
              <a:rPr lang="en-US" sz="900" baseline="30000" dirty="0"/>
              <a:t>2</a:t>
            </a:r>
            <a:r>
              <a:rPr lang="en-US" sz="900" dirty="0"/>
              <a:t>, Zev A. Wainberg</a:t>
            </a:r>
            <a:r>
              <a:rPr lang="en-US" sz="900" baseline="30000" dirty="0"/>
              <a:t>3</a:t>
            </a:r>
            <a:r>
              <a:rPr lang="en-US" sz="900" dirty="0"/>
              <a:t>, Eric Van Cutsem</a:t>
            </a:r>
            <a:r>
              <a:rPr lang="en-US" sz="900" baseline="30000" dirty="0"/>
              <a:t>4</a:t>
            </a:r>
            <a:r>
              <a:rPr lang="en-US" sz="900" dirty="0"/>
              <a:t>, Daniela Molena</a:t>
            </a:r>
            <a:r>
              <a:rPr lang="en-US" sz="900" baseline="30000" dirty="0"/>
              <a:t>5</a:t>
            </a:r>
            <a:r>
              <a:rPr lang="en-US" sz="900" dirty="0"/>
              <a:t>, Kei Muro</a:t>
            </a:r>
            <a:r>
              <a:rPr lang="en-US" sz="900" baseline="30000" dirty="0"/>
              <a:t>6</a:t>
            </a:r>
            <a:r>
              <a:rPr lang="en-US" sz="900" dirty="0"/>
              <a:t>, Woo Jin Hyung</a:t>
            </a:r>
            <a:r>
              <a:rPr lang="en-US" sz="900" baseline="30000" dirty="0"/>
              <a:t>7</a:t>
            </a:r>
            <a:r>
              <a:rPr lang="en-US" sz="900" dirty="0"/>
              <a:t>, Lucjan Wyrwicz</a:t>
            </a:r>
            <a:r>
              <a:rPr lang="en-US" sz="900" baseline="30000" dirty="0"/>
              <a:t>8</a:t>
            </a:r>
            <a:r>
              <a:rPr lang="en-US" sz="900" dirty="0"/>
              <a:t>, Do-</a:t>
            </a:r>
            <a:r>
              <a:rPr lang="en-US" sz="900" dirty="0" err="1"/>
              <a:t>Youn</a:t>
            </a:r>
            <a:r>
              <a:rPr lang="en-US" sz="900" dirty="0"/>
              <a:t> Oh</a:t>
            </a:r>
            <a:r>
              <a:rPr lang="en-US" sz="900" baseline="30000" dirty="0"/>
              <a:t>9</a:t>
            </a:r>
            <a:r>
              <a:rPr lang="en-US" sz="900" dirty="0"/>
              <a:t>, Takeshi Omori</a:t>
            </a:r>
            <a:r>
              <a:rPr lang="en-US" sz="900" baseline="30000" dirty="0"/>
              <a:t>10</a:t>
            </a:r>
            <a:r>
              <a:rPr lang="en-US" sz="900" dirty="0"/>
              <a:t>, Markus Moehler</a:t>
            </a:r>
            <a:r>
              <a:rPr lang="en-US" sz="900" baseline="30000" dirty="0"/>
              <a:t>11</a:t>
            </a:r>
            <a:r>
              <a:rPr lang="en-US" sz="900" dirty="0"/>
              <a:t>, </a:t>
            </a:r>
            <a:br>
              <a:rPr lang="en-US" sz="900" dirty="0"/>
            </a:br>
            <a:r>
              <a:rPr lang="en-US" sz="900" dirty="0"/>
              <a:t>Marcelo Garrido</a:t>
            </a:r>
            <a:r>
              <a:rPr lang="en-US" sz="900" baseline="30000" dirty="0"/>
              <a:t>12</a:t>
            </a:r>
            <a:r>
              <a:rPr lang="en-US" sz="900" dirty="0"/>
              <a:t>, </a:t>
            </a:r>
            <a:r>
              <a:rPr lang="en-US" sz="900" dirty="0" err="1"/>
              <a:t>Sulene</a:t>
            </a:r>
            <a:r>
              <a:rPr lang="en-US" sz="900" dirty="0"/>
              <a:t> C.S. Oliveira</a:t>
            </a:r>
            <a:r>
              <a:rPr lang="en-US" sz="900" baseline="30000" dirty="0"/>
              <a:t>13</a:t>
            </a:r>
            <a:r>
              <a:rPr lang="en-US" sz="900" dirty="0"/>
              <a:t>, Moishe Liberman</a:t>
            </a:r>
            <a:r>
              <a:rPr lang="en-US" sz="900" baseline="30000" dirty="0"/>
              <a:t>14</a:t>
            </a:r>
            <a:r>
              <a:rPr lang="en-US" sz="900" dirty="0"/>
              <a:t>, Victor Castro Oliden</a:t>
            </a:r>
            <a:r>
              <a:rPr lang="en-US" sz="900" baseline="30000" dirty="0"/>
              <a:t>15</a:t>
            </a:r>
            <a:r>
              <a:rPr lang="en-US" sz="900" dirty="0"/>
              <a:t>, Mehmet Bilici</a:t>
            </a:r>
            <a:r>
              <a:rPr lang="en-US" sz="900" baseline="30000" dirty="0"/>
              <a:t>16</a:t>
            </a:r>
            <a:r>
              <a:rPr lang="en-US" sz="900" dirty="0"/>
              <a:t>, John F. Kurland</a:t>
            </a:r>
            <a:r>
              <a:rPr lang="en-US" sz="900" baseline="30000" dirty="0"/>
              <a:t>17</a:t>
            </a:r>
            <a:r>
              <a:rPr lang="en-US" sz="900" dirty="0"/>
              <a:t>, Ioannis Xynos</a:t>
            </a:r>
            <a:r>
              <a:rPr lang="en-US" sz="900" baseline="30000" dirty="0"/>
              <a:t>18</a:t>
            </a:r>
            <a:r>
              <a:rPr lang="en-US" sz="900" dirty="0"/>
              <a:t>, Helen Mann</a:t>
            </a:r>
            <a:r>
              <a:rPr lang="en-US" sz="900" baseline="30000" dirty="0"/>
              <a:t>18</a:t>
            </a:r>
            <a:r>
              <a:rPr lang="en-US" sz="900" dirty="0"/>
              <a:t>, Josep Tabernero</a:t>
            </a:r>
            <a:r>
              <a:rPr lang="en-US" sz="900" baseline="30000" dirty="0"/>
              <a:t>19</a:t>
            </a:r>
          </a:p>
          <a:p>
            <a:r>
              <a:rPr lang="en-US" sz="700" baseline="30000" dirty="0"/>
              <a:t>1</a:t>
            </a:r>
            <a:r>
              <a:rPr lang="en-US" sz="700" dirty="0"/>
              <a:t>Gastrointestinal Oncology Service, Memorial Sloan Kettering Cancer Center, New York, NY, USA; </a:t>
            </a:r>
            <a:r>
              <a:rPr lang="en-US" sz="700" baseline="30000" dirty="0"/>
              <a:t>2</a:t>
            </a:r>
            <a:r>
              <a:rPr lang="en-US" sz="700" dirty="0"/>
              <a:t>Institute of Clinical Cancer Research, </a:t>
            </a:r>
            <a:r>
              <a:rPr lang="en-US" sz="700" dirty="0" err="1"/>
              <a:t>Krankenhaus</a:t>
            </a:r>
            <a:r>
              <a:rPr lang="en-US" sz="700" dirty="0"/>
              <a:t> </a:t>
            </a:r>
            <a:r>
              <a:rPr lang="en-US" sz="700" dirty="0" err="1"/>
              <a:t>Nordwest</a:t>
            </a:r>
            <a:r>
              <a:rPr lang="en-US" sz="700" dirty="0"/>
              <a:t>, University Cancer Center, Frankfurt, Germany; </a:t>
            </a:r>
            <a:r>
              <a:rPr lang="en-US" sz="700" baseline="30000" dirty="0"/>
              <a:t>3</a:t>
            </a:r>
            <a:r>
              <a:rPr lang="en-US" sz="700" dirty="0"/>
              <a:t>Department of Gastrointestinal Medical Oncology, </a:t>
            </a:r>
            <a:br>
              <a:rPr lang="en-US" sz="700" dirty="0"/>
            </a:br>
            <a:r>
              <a:rPr lang="en-US" sz="700" dirty="0"/>
              <a:t>David Geffen School of Medicine at UCLA, Los Angeles, CA, USA; </a:t>
            </a:r>
            <a:r>
              <a:rPr lang="en-US" sz="700" baseline="30000" dirty="0"/>
              <a:t>4</a:t>
            </a:r>
            <a:r>
              <a:rPr lang="en-US" sz="700" dirty="0"/>
              <a:t>Department of Gastroenterology/Digestive Oncology, University Hospitals Leuven and KU Leuven, Leuven, Belgium; </a:t>
            </a:r>
            <a:r>
              <a:rPr lang="en-US" sz="700" baseline="30000" dirty="0"/>
              <a:t>5</a:t>
            </a:r>
            <a:r>
              <a:rPr lang="en-US" sz="700" dirty="0"/>
              <a:t>Division of Thoracic Surgery, Memorial Sloan Kettering Cancer Center, </a:t>
            </a:r>
            <a:br>
              <a:rPr lang="en-US" sz="700" dirty="0"/>
            </a:br>
            <a:r>
              <a:rPr lang="en-US" sz="700" dirty="0"/>
              <a:t>New York, NY, USA; </a:t>
            </a:r>
            <a:r>
              <a:rPr lang="en-US" sz="700" baseline="30000" dirty="0"/>
              <a:t>6</a:t>
            </a:r>
            <a:r>
              <a:rPr lang="en-US" sz="700" dirty="0"/>
              <a:t>Department of Clinical Oncology, Aichi Cancer Center Hospital, Nagoya, Japan; </a:t>
            </a:r>
            <a:r>
              <a:rPr lang="en-US" sz="700" baseline="30000" dirty="0"/>
              <a:t>7</a:t>
            </a:r>
            <a:r>
              <a:rPr lang="en-US" sz="700" dirty="0"/>
              <a:t>Department of Surgery, Yonsei University College of Medicine, Seoul, Republic of Korea; </a:t>
            </a:r>
            <a:r>
              <a:rPr lang="en-US" sz="700" baseline="30000" dirty="0"/>
              <a:t>8</a:t>
            </a:r>
            <a:r>
              <a:rPr lang="en-US" sz="700" dirty="0"/>
              <a:t>Department of Oncology and Radiotherapy, Maria </a:t>
            </a:r>
            <a:r>
              <a:rPr lang="en-US" sz="700" dirty="0" err="1"/>
              <a:t>Sklodowska</a:t>
            </a:r>
            <a:r>
              <a:rPr lang="en-US" sz="700" dirty="0"/>
              <a:t>-Curie </a:t>
            </a:r>
            <a:br>
              <a:rPr lang="en-US" sz="700" dirty="0"/>
            </a:br>
            <a:r>
              <a:rPr lang="en-US" sz="700" dirty="0"/>
              <a:t>National Research Institute of Oncology, Warsaw, Poland; </a:t>
            </a:r>
            <a:r>
              <a:rPr lang="en-US" sz="700" baseline="30000" dirty="0"/>
              <a:t>9</a:t>
            </a:r>
            <a:r>
              <a:rPr lang="en-US" sz="700" dirty="0"/>
              <a:t>Division of Medical Oncology, Department of Internal Medicine, Seoul National University Hospital; Cancer Research Institute, Seoul National University College of Medicine, Seoul, Republic of Korea; </a:t>
            </a:r>
            <a:r>
              <a:rPr lang="en-US" sz="700" baseline="30000" dirty="0"/>
              <a:t>10</a:t>
            </a:r>
            <a:r>
              <a:rPr lang="en-US" sz="700" dirty="0"/>
              <a:t>Department of Gastroenterological Surgery, Osaka International Cancer Institute, Osaka, Japan; </a:t>
            </a:r>
            <a:r>
              <a:rPr lang="en-US" sz="700" baseline="30000" dirty="0"/>
              <a:t>11</a:t>
            </a:r>
            <a:r>
              <a:rPr lang="en-US" sz="700" dirty="0"/>
              <a:t>Research Center for Immunotherapy (FZI), Johannes Gutenberg-University Clinic, Mainz, Germany; </a:t>
            </a:r>
            <a:r>
              <a:rPr lang="en-US" sz="700" baseline="30000" dirty="0"/>
              <a:t>12</a:t>
            </a:r>
            <a:r>
              <a:rPr lang="en-US" sz="700" dirty="0"/>
              <a:t>Hemato-Oncology Department, SAGA Clinical Trial Centre and Universidad Mayor, Santiago, Chile; </a:t>
            </a:r>
            <a:r>
              <a:rPr lang="en-US" sz="700" baseline="30000" dirty="0"/>
              <a:t>13</a:t>
            </a:r>
            <a:r>
              <a:rPr lang="en-US" sz="700" dirty="0"/>
              <a:t>Clinical Oncology, The Clinical Research Center, Northern </a:t>
            </a:r>
            <a:r>
              <a:rPr lang="en-US" sz="700" dirty="0" err="1"/>
              <a:t>Riograndense</a:t>
            </a:r>
            <a:r>
              <a:rPr lang="en-US" sz="700" dirty="0"/>
              <a:t> League Against Cancer, Natal, Rio Grande do Norte, Brazil; </a:t>
            </a:r>
            <a:r>
              <a:rPr lang="en-US" sz="700" baseline="30000" dirty="0"/>
              <a:t>14</a:t>
            </a:r>
            <a:r>
              <a:rPr lang="en-US" sz="700" dirty="0"/>
              <a:t>Division of Thoracic Surgery, Department of Surgery, Centre </a:t>
            </a:r>
            <a:r>
              <a:rPr lang="en-US" sz="700" dirty="0" err="1"/>
              <a:t>Hospitalier</a:t>
            </a:r>
            <a:r>
              <a:rPr lang="en-US" sz="700" dirty="0"/>
              <a:t> de </a:t>
            </a:r>
            <a:r>
              <a:rPr lang="en-US" sz="700" dirty="0" err="1"/>
              <a:t>l'Université</a:t>
            </a:r>
            <a:r>
              <a:rPr lang="en-US" sz="700" dirty="0"/>
              <a:t> de Montréal, Centre de Recherche du CHUM, Montréal, QC, Canada; </a:t>
            </a:r>
            <a:r>
              <a:rPr lang="en-US" sz="700" baseline="30000" dirty="0"/>
              <a:t>15</a:t>
            </a:r>
            <a:r>
              <a:rPr lang="en-US" sz="700" dirty="0"/>
              <a:t>National Institute of Neoplastic Diseases (INEN), Lima, Peru; </a:t>
            </a:r>
            <a:r>
              <a:rPr lang="en-US" sz="700" baseline="30000" dirty="0"/>
              <a:t>16</a:t>
            </a:r>
            <a:r>
              <a:rPr lang="en-US" sz="700" dirty="0"/>
              <a:t>Department of Medical Oncology, Atatürk University Faculty of Medicine, Erzurum, Turkey; </a:t>
            </a:r>
            <a:r>
              <a:rPr lang="en-US" sz="700" baseline="30000" dirty="0"/>
              <a:t>17</a:t>
            </a:r>
            <a:r>
              <a:rPr lang="en-US" sz="700" dirty="0"/>
              <a:t>Oncology R&amp;D, Late-Stage Development, AstraZeneca, Gaithersburg, MD, USA; </a:t>
            </a:r>
            <a:r>
              <a:rPr lang="en-US" sz="700" baseline="30000" dirty="0"/>
              <a:t>18 </a:t>
            </a:r>
            <a:r>
              <a:rPr lang="en-US" sz="700" dirty="0"/>
              <a:t>Oncology R&amp;D, Late-Stage Development, AstraZeneca, Cambridge, UK; </a:t>
            </a:r>
            <a:r>
              <a:rPr lang="en-US" sz="700" baseline="30000" dirty="0"/>
              <a:t>19</a:t>
            </a:r>
            <a:r>
              <a:rPr lang="en-US" sz="700" dirty="0"/>
              <a:t>Medical Oncology Department, </a:t>
            </a:r>
            <a:r>
              <a:rPr lang="en-US" sz="700" dirty="0" err="1"/>
              <a:t>Vall</a:t>
            </a:r>
            <a:r>
              <a:rPr lang="en-US" sz="700" dirty="0"/>
              <a:t> </a:t>
            </a:r>
            <a:r>
              <a:rPr lang="en-US" sz="700" dirty="0" err="1"/>
              <a:t>d’Hebron</a:t>
            </a:r>
            <a:r>
              <a:rPr lang="en-US" sz="700" dirty="0"/>
              <a:t> Hospital Campus &amp; Institute of Oncology (VHIO), IOB-</a:t>
            </a:r>
            <a:r>
              <a:rPr lang="en-US" sz="700" dirty="0" err="1"/>
              <a:t>Quiron</a:t>
            </a:r>
            <a:r>
              <a:rPr lang="en-US" sz="700" dirty="0"/>
              <a:t>, UVic-UCC, Barcelona, Spain</a:t>
            </a:r>
          </a:p>
          <a:p>
            <a:endParaRPr lang="en-US" sz="900" dirty="0"/>
          </a:p>
          <a:p>
            <a:endParaRPr lang="en-US" sz="900" dirty="0"/>
          </a:p>
          <a:p>
            <a:endParaRPr lang="en-US" sz="90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65A8BF8-DBC0-65D4-DCD2-F04769A4C14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Yelena Y. </a:t>
            </a:r>
            <a:r>
              <a:rPr lang="en-US" dirty="0" err="1"/>
              <a:t>Janjigian</a:t>
            </a:r>
            <a:r>
              <a:rPr lang="en-US" dirty="0"/>
              <a:t>, MD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D7130FC-E9D7-2386-7F7E-301449AD7E15}"/>
              </a:ext>
            </a:extLst>
          </p:cNvPr>
          <p:cNvSpPr/>
          <p:nvPr/>
        </p:nvSpPr>
        <p:spPr>
          <a:xfrm>
            <a:off x="3190461" y="6553201"/>
            <a:ext cx="3935896" cy="2252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3234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B6BF53-6892-4079-9263-9790955FD7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" y="234858"/>
            <a:ext cx="5478837" cy="28411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01B194-E6A9-04BA-8E88-9D3FA7E068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68229"/>
            <a:ext cx="5730240" cy="29077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DD97BF-1D21-C6DE-6A8D-B6FF63FC72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0516" y="3303968"/>
            <a:ext cx="6807868" cy="3385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6393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C3EBEA45-4EF4-8842-B17E-88E520F22E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429" t="5364"/>
          <a:stretch/>
        </p:blipFill>
        <p:spPr>
          <a:xfrm>
            <a:off x="187569" y="873210"/>
            <a:ext cx="6466614" cy="3626941"/>
          </a:xfrm>
          <a:prstGeom prst="rect">
            <a:avLst/>
          </a:prstGeom>
        </p:spPr>
      </p:pic>
      <p:pic>
        <p:nvPicPr>
          <p:cNvPr id="8" name="Picture 7" descr="A screenshot of a graph&#10;&#10;Description automatically generated">
            <a:extLst>
              <a:ext uri="{FF2B5EF4-FFF2-40B4-BE49-F238E27FC236}">
                <a16:creationId xmlns:a16="http://schemas.microsoft.com/office/drawing/2014/main" id="{CA4EF99F-05C1-C64C-944A-51D560A18A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78293" y="3237174"/>
            <a:ext cx="7464669" cy="3988133"/>
          </a:xfrm>
          <a:prstGeom prst="rect">
            <a:avLst/>
          </a:prstGeom>
        </p:spPr>
      </p:pic>
      <p:sp>
        <p:nvSpPr>
          <p:cNvPr id="11" name="Title 6">
            <a:extLst>
              <a:ext uri="{FF2B5EF4-FFF2-40B4-BE49-F238E27FC236}">
                <a16:creationId xmlns:a16="http://schemas.microsoft.com/office/drawing/2014/main" id="{FFFAE7F1-A756-9842-BA98-E238128307CE}"/>
              </a:ext>
            </a:extLst>
          </p:cNvPr>
          <p:cNvSpPr txBox="1">
            <a:spLocks/>
          </p:cNvSpPr>
          <p:nvPr/>
        </p:nvSpPr>
        <p:spPr>
          <a:xfrm>
            <a:off x="187569" y="-1"/>
            <a:ext cx="11574161" cy="10171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/>
              <a:t>Chemotherapy plus </a:t>
            </a:r>
            <a:r>
              <a:rPr lang="en-US" sz="2000" dirty="0" err="1"/>
              <a:t>camrelizumab</a:t>
            </a:r>
            <a:r>
              <a:rPr lang="en-US" sz="2000" dirty="0"/>
              <a:t> versus chemotherapy alone as neoadjuvant treatment for resectable esophageal squamous cell carcinoma (ESCORT-NEO): A multicenter, randomized phase III trial.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0D1D3C8-D71C-43D2-4253-EFF40031C33B}"/>
              </a:ext>
            </a:extLst>
          </p:cNvPr>
          <p:cNvSpPr/>
          <p:nvPr/>
        </p:nvSpPr>
        <p:spPr>
          <a:xfrm>
            <a:off x="1836223" y="4387508"/>
            <a:ext cx="2330663" cy="112643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3254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F459260-363E-1B60-B232-24E3C97ED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341" y="1407560"/>
            <a:ext cx="9757318" cy="5273146"/>
          </a:xfrm>
          <a:prstGeom prst="rect">
            <a:avLst/>
          </a:prstGeom>
        </p:spPr>
      </p:pic>
      <p:sp>
        <p:nvSpPr>
          <p:cNvPr id="5" name="Title 6">
            <a:extLst>
              <a:ext uri="{FF2B5EF4-FFF2-40B4-BE49-F238E27FC236}">
                <a16:creationId xmlns:a16="http://schemas.microsoft.com/office/drawing/2014/main" id="{27581356-251B-D844-A6E5-EA4D834A0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037" y="0"/>
            <a:ext cx="11607114" cy="1489753"/>
          </a:xfrm>
        </p:spPr>
        <p:txBody>
          <a:bodyPr>
            <a:noAutofit/>
          </a:bodyPr>
          <a:lstStyle/>
          <a:p>
            <a:pPr algn="ctr"/>
            <a:r>
              <a:rPr lang="en-US" sz="2800" dirty="0"/>
              <a:t>Adjuvant nivolumab vs placebo in resected esophageal or gastroesophageal junction cancer following neoadjuvant chemoradiotherapy: First report of comprehensive biomarker analyses from </a:t>
            </a:r>
            <a:r>
              <a:rPr lang="en-US" sz="2800" dirty="0" err="1"/>
              <a:t>CheckMate</a:t>
            </a:r>
            <a:r>
              <a:rPr lang="en-US" sz="2800" dirty="0"/>
              <a:t> 577</a:t>
            </a:r>
          </a:p>
        </p:txBody>
      </p:sp>
    </p:spTree>
    <p:extLst>
      <p:ext uri="{BB962C8B-B14F-4D97-AF65-F5344CB8AC3E}">
        <p14:creationId xmlns:p14="http://schemas.microsoft.com/office/powerpoint/2010/main" val="33020222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AD4262-9737-FA0F-5D95-C8CEA6F42A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12" y="228600"/>
            <a:ext cx="11763375" cy="1066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7F5B88-B3E0-860E-4421-8A3A65A2A4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4305"/>
          <a:stretch/>
        </p:blipFill>
        <p:spPr>
          <a:xfrm>
            <a:off x="379413" y="1854200"/>
            <a:ext cx="5753176" cy="3015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A3E78B-C46A-57CE-5B5F-821F7BCE2E6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1603"/>
          <a:stretch/>
        </p:blipFill>
        <p:spPr>
          <a:xfrm>
            <a:off x="6292288" y="1940718"/>
            <a:ext cx="5685399" cy="29292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3D5567E-1310-6630-3D9B-487B4D7C08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8782"/>
          <a:stretch/>
        </p:blipFill>
        <p:spPr>
          <a:xfrm>
            <a:off x="6406919" y="5122452"/>
            <a:ext cx="5753176" cy="3947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41BE71-1241-027E-691B-1250A6C3AF4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8087"/>
          <a:stretch/>
        </p:blipFill>
        <p:spPr>
          <a:xfrm>
            <a:off x="379413" y="5003514"/>
            <a:ext cx="5685399" cy="3947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4CD1A5-BCA9-95AF-754C-FE94E80DB0DE}"/>
              </a:ext>
            </a:extLst>
          </p:cNvPr>
          <p:cNvSpPr txBox="1"/>
          <p:nvPr/>
        </p:nvSpPr>
        <p:spPr>
          <a:xfrm>
            <a:off x="2711945" y="5198228"/>
            <a:ext cx="647037" cy="200055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r>
              <a:rPr lang="en-US" sz="900" b="1" dirty="0"/>
              <a:t>(Figure 2)</a:t>
            </a:r>
          </a:p>
        </p:txBody>
      </p:sp>
    </p:spTree>
    <p:extLst>
      <p:ext uri="{BB962C8B-B14F-4D97-AF65-F5344CB8AC3E}">
        <p14:creationId xmlns:p14="http://schemas.microsoft.com/office/powerpoint/2010/main" val="34119309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648CD82-715D-1FAB-E51B-529F4AE7D2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43049"/>
            <a:ext cx="6515100" cy="3771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0D1139-9C20-EACC-EF2B-7F1D7A2101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5100" y="842962"/>
            <a:ext cx="5629931" cy="517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70115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CLOCKTEMPLATE" val="true"/>
  <p:tag name="KPISTOPSPOLLING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862A45804C7345BFDE61DA2C172BE7" ma:contentTypeVersion="21" ma:contentTypeDescription="Create a new document." ma:contentTypeScope="" ma:versionID="ef46fcd0903dc71ae342ffa03ef4f548">
  <xsd:schema xmlns:xsd="http://www.w3.org/2001/XMLSchema" xmlns:xs="http://www.w3.org/2001/XMLSchema" xmlns:p="http://schemas.microsoft.com/office/2006/metadata/properties" xmlns:ns1="96f1686b-f877-4eb8-89ab-3a67a5dc2612" xmlns:ns3="b4104d5b-b872-4636-a728-507be7308f43" targetNamespace="http://schemas.microsoft.com/office/2006/metadata/properties" ma:root="true" ma:fieldsID="22a09f9384c98626205d493fc258a7fc" ns1:_="" ns3:_="">
    <xsd:import namespace="96f1686b-f877-4eb8-89ab-3a67a5dc2612"/>
    <xsd:import namespace="b4104d5b-b872-4636-a728-507be7308f43"/>
    <xsd:element name="properties">
      <xsd:complexType>
        <xsd:sequence>
          <xsd:element name="documentManagement">
            <xsd:complexType>
              <xsd:all>
                <xsd:element ref="ns1:QID" minOccurs="0"/>
                <xsd:element ref="ns1:Status" minOccurs="0"/>
                <xsd:element ref="ns1:MediaServiceMetadata" minOccurs="0"/>
                <xsd:element ref="ns1:MediaServiceFastMetadata" minOccurs="0"/>
                <xsd:element ref="ns1:MediaServiceAutoTags" minOccurs="0"/>
                <xsd:element ref="ns1:MediaServiceOCR" minOccurs="0"/>
                <xsd:element ref="ns1:MediaServiceDateTaken" minOccurs="0"/>
                <xsd:element ref="ns1:MediaServiceLocation" minOccurs="0"/>
                <xsd:element ref="ns3:SharedWithUsers" minOccurs="0"/>
                <xsd:element ref="ns3:SharedWithDetails" minOccurs="0"/>
                <xsd:element ref="ns1:MediaServiceEventHashCode" minOccurs="0"/>
                <xsd:element ref="ns1:MediaServiceGenerationTime" minOccurs="0"/>
                <xsd:element ref="ns3:TaxKeywordTaxHTField" minOccurs="0"/>
                <xsd:element ref="ns3:TaxCatchAll" minOccurs="0"/>
                <xsd:element ref="ns1:MediaServiceAutoKeyPoints" minOccurs="0"/>
                <xsd:element ref="ns1:MediaServiceKeyPoints" minOccurs="0"/>
                <xsd:element ref="ns1:lcf76f155ced4ddcb4097134ff3c332f" minOccurs="0"/>
                <xsd:element ref="ns1:MediaServiceObjectDetectorVersions" minOccurs="0"/>
                <xsd:element ref="ns1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f1686b-f877-4eb8-89ab-3a67a5dc2612" elementFormDefault="qualified">
    <xsd:import namespace="http://schemas.microsoft.com/office/2006/documentManagement/types"/>
    <xsd:import namespace="http://schemas.microsoft.com/office/infopath/2007/PartnerControls"/>
    <xsd:element name="QID" ma:index="0" nillable="true" ma:displayName="QID" ma:indexed="true" ma:internalName="QID">
      <xsd:simpleType>
        <xsd:restriction base="dms:Number"/>
      </xsd:simpleType>
    </xsd:element>
    <xsd:element name="Status" ma:index="3" nillable="true" ma:displayName="Status" ma:format="Dropdown" ma:internalName="Status">
      <xsd:simpleType>
        <xsd:restriction base="dms:Choice">
          <xsd:enumeration value="Not started"/>
          <xsd:enumeration value="Web Build"/>
          <xsd:enumeration value="In Progress"/>
          <xsd:enumeration value="Launched"/>
          <xsd:enumeration value="Complete"/>
          <xsd:enumeration value="Delayed"/>
        </xsd:restriction>
      </xsd:simpleType>
    </xsd:element>
    <xsd:element name="MediaServiceMetadata" ma:index="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7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8" nillable="true" ma:displayName="MediaServiceAutoTags" ma:internalName="MediaServiceAutoTags" ma:readOnly="true">
      <xsd:simpleType>
        <xsd:restriction base="dms:Text"/>
      </xsd:simpleType>
    </xsd:element>
    <xsd:element name="MediaServiceOCR" ma:index="9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4c811d1f-5e4a-4ee3-9cfd-88a4fb073ce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104d5b-b872-4636-a728-507be7308f4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KeywordTaxHTField" ma:index="21" nillable="true" ma:taxonomy="true" ma:internalName="TaxKeywordTaxHTField" ma:taxonomyFieldName="TaxKeyword" ma:displayName="Enterprise Keywords" ma:fieldId="{23f27201-bee3-471e-b2e7-b64fd8b7ca38}" ma:taxonomyMulti="true" ma:sspId="00000000-0000-0000-0000-000000000000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22" nillable="true" ma:displayName="Taxonomy Catch All Column" ma:hidden="true" ma:list="{d75259b8-d078-43ce-9531-d35c0553c861}" ma:internalName="TaxCatchAll" ma:showField="CatchAllData" ma:web="b4104d5b-b872-4636-a728-507be7308f4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6" ma:displayName="Content Type"/>
        <xsd:element ref="dc:title" minOccurs="0" maxOccurs="1" ma:index="2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6f1686b-f877-4eb8-89ab-3a67a5dc2612">
      <Terms xmlns="http://schemas.microsoft.com/office/infopath/2007/PartnerControls"/>
    </lcf76f155ced4ddcb4097134ff3c332f>
    <TaxCatchAll xmlns="b4104d5b-b872-4636-a728-507be7308f43" xsi:nil="true"/>
    <Status xmlns="96f1686b-f877-4eb8-89ab-3a67a5dc2612" xsi:nil="true"/>
    <QID xmlns="96f1686b-f877-4eb8-89ab-3a67a5dc2612" xsi:nil="true"/>
    <TaxKeywordTaxHTField xmlns="b4104d5b-b872-4636-a728-507be7308f43">
      <Terms xmlns="http://schemas.microsoft.com/office/infopath/2007/PartnerControls"/>
    </TaxKeywordTaxHTField>
  </documentManagement>
</p:properties>
</file>

<file path=customXml/itemProps1.xml><?xml version="1.0" encoding="utf-8"?>
<ds:datastoreItem xmlns:ds="http://schemas.openxmlformats.org/officeDocument/2006/customXml" ds:itemID="{7ABCB70A-552A-4245-832C-B3F0F2F60524}"/>
</file>

<file path=customXml/itemProps2.xml><?xml version="1.0" encoding="utf-8"?>
<ds:datastoreItem xmlns:ds="http://schemas.openxmlformats.org/officeDocument/2006/customXml" ds:itemID="{74DC03B8-0767-4DCA-84C6-B2103B7712F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8D10582-CB59-4CF3-A50D-10CB126E900C}">
  <ds:schemaRefs>
    <ds:schemaRef ds:uri="http://purl.org/dc/elements/1.1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terms/"/>
    <ds:schemaRef ds:uri="http://schemas.microsoft.com/office/2006/metadata/properties"/>
    <ds:schemaRef ds:uri="956f996e-ff2d-445d-9dc9-d5ac014f6b42"/>
    <ds:schemaRef ds:uri="0c867426-1f5e-4e47-8512-75b46f56254d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705</TotalTime>
  <Words>626</Words>
  <Application>Microsoft Macintosh PowerPoint</Application>
  <PresentationFormat>Widescreen</PresentationFormat>
  <Paragraphs>28</Paragraphs>
  <Slides>25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Arial</vt:lpstr>
      <vt:lpstr>Calibri</vt:lpstr>
      <vt:lpstr>Calibri Light</vt:lpstr>
      <vt:lpstr>Courier New</vt:lpstr>
      <vt:lpstr>Helvetica</vt:lpstr>
      <vt:lpstr>Symbol</vt:lpstr>
      <vt:lpstr>Times New Roman</vt:lpstr>
      <vt:lpstr>Wingdings</vt:lpstr>
      <vt:lpstr>Office Theme</vt:lpstr>
      <vt:lpstr>1_Office Theme</vt:lpstr>
      <vt:lpstr>2_Default Design</vt:lpstr>
      <vt:lpstr>PowerPoint Presentation</vt:lpstr>
      <vt:lpstr>PowerPoint Presentation</vt:lpstr>
      <vt:lpstr>PowerPoint Presentation</vt:lpstr>
      <vt:lpstr>Pathological complete response to 5-fluorouracil, leucovorin, oxaliplatin and docetaxel (FLOT) with or without durvalumab  in resectable gastric and gastroesophageal junction cancer: subgroup analysis by region from the Phase 3, randomized, double-blind MATTERHORN study</vt:lpstr>
      <vt:lpstr>PowerPoint Presentation</vt:lpstr>
      <vt:lpstr>PowerPoint Presentation</vt:lpstr>
      <vt:lpstr>Adjuvant nivolumab vs placebo in resected esophageal or gastroesophageal junction cancer following neoadjuvant chemoradiotherapy: First report of comprehensive biomarker analyses from CheckMate 577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SKYSCRAPER-08: Study Design </vt:lpstr>
      <vt:lpstr>PowerPoint Presentation</vt:lpstr>
      <vt:lpstr>SKYSCRAPER-08: Independent Review Facility-Assessed PFS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Anderson, Jaclyn</dc:creator>
  <cp:lastModifiedBy>Clayton Campbell</cp:lastModifiedBy>
  <cp:revision>16</cp:revision>
  <dcterms:created xsi:type="dcterms:W3CDTF">2024-01-25T15:47:58Z</dcterms:created>
  <dcterms:modified xsi:type="dcterms:W3CDTF">2024-02-07T17:06:47Z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38f1469a-2c2a-4aee-b92b-090d4c5468ff_Enabled">
    <vt:lpwstr>true</vt:lpwstr>
  </property>
  <property fmtid="{D5CDD505-2E9C-101B-9397-08002B2CF9AE}" pid="3" name="MSIP_Label_38f1469a-2c2a-4aee-b92b-090d4c5468ff_SetDate">
    <vt:lpwstr>2022-09-12T14:33:51Z</vt:lpwstr>
  </property>
  <property fmtid="{D5CDD505-2E9C-101B-9397-08002B2CF9AE}" pid="4" name="MSIP_Label_38f1469a-2c2a-4aee-b92b-090d4c5468ff_Method">
    <vt:lpwstr>Standard</vt:lpwstr>
  </property>
  <property fmtid="{D5CDD505-2E9C-101B-9397-08002B2CF9AE}" pid="5" name="MSIP_Label_38f1469a-2c2a-4aee-b92b-090d4c5468ff_Name">
    <vt:lpwstr>Confidential - Unmarked</vt:lpwstr>
  </property>
  <property fmtid="{D5CDD505-2E9C-101B-9397-08002B2CF9AE}" pid="6" name="MSIP_Label_38f1469a-2c2a-4aee-b92b-090d4c5468ff_SiteId">
    <vt:lpwstr>2a6e6092-73e4-4752-b1a5-477a17f5056d</vt:lpwstr>
  </property>
  <property fmtid="{D5CDD505-2E9C-101B-9397-08002B2CF9AE}" pid="7" name="MSIP_Label_38f1469a-2c2a-4aee-b92b-090d4c5468ff_ActionId">
    <vt:lpwstr>e87d08fb-4b2a-4502-ad1f-5afae1f7f999</vt:lpwstr>
  </property>
  <property fmtid="{D5CDD505-2E9C-101B-9397-08002B2CF9AE}" pid="8" name="MSIP_Label_38f1469a-2c2a-4aee-b92b-090d4c5468ff_ContentBits">
    <vt:lpwstr>0</vt:lpwstr>
  </property>
  <property fmtid="{D5CDD505-2E9C-101B-9397-08002B2CF9AE}" pid="9" name="ContentTypeId">
    <vt:lpwstr>0x01010018862A45804C7345BFDE61DA2C172BE7</vt:lpwstr>
  </property>
  <property fmtid="{D5CDD505-2E9C-101B-9397-08002B2CF9AE}" pid="10" name="MediaServiceImageTags">
    <vt:lpwstr/>
  </property>
</Properties>
</file>