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diagrams/data3.xml" ContentType="application/vnd.openxmlformats-officedocument.drawingml.diagramData+xml"/>
  <Override PartName="/ppt/diagrams/data2.xml" ContentType="application/vnd.openxmlformats-officedocument.drawingml.diagramData+xml"/>
  <Override PartName="/ppt/diagrams/data1.xml" ContentType="application/vnd.openxmlformats-officedocument.drawingml.diagramData+xml"/>
  <Override PartName="/ppt/presentation.xml" ContentType="application/vnd.openxmlformats-officedocument.presentationml.presentation.main+xml"/>
  <Override PartName="/ppt/slideLayouts/slideLayout48.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Layouts/slideLayout82.xml" ContentType="application/vnd.openxmlformats-officedocument.presentationml.slideLayout+xml"/>
  <Override PartName="/ppt/notesSlides/notesSlide8.xml" ContentType="application/vnd.openxmlformats-officedocument.presentationml.notesSlide+xml"/>
  <Override PartName="/ppt/slideLayouts/slideLayout81.xml" ContentType="application/vnd.openxmlformats-officedocument.presentationml.slideLayout+xml"/>
  <Override PartName="/ppt/slideLayouts/slideLayout80.xml" ContentType="application/vnd.openxmlformats-officedocument.presentationml.slideLayout+xml"/>
  <Override PartName="/ppt/slideLayouts/slideLayout79.xml" ContentType="application/vnd.openxmlformats-officedocument.presentationml.slideLayout+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slideLayouts/slideLayout76.xml" ContentType="application/vnd.openxmlformats-officedocument.presentationml.slideLayout+xml"/>
  <Override PartName="/ppt/slideLayouts/slideLayout75.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12.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ppt/tags/tag18.xml" ContentType="application/vnd.openxmlformats-officedocument.presentationml.tags+xml"/>
  <Override PartName="/ppt/tags/tag17.xml" ContentType="application/vnd.openxmlformats-officedocument.presentationml.tags+xml"/>
  <Override PartName="/ppt/tags/tag16.xml" ContentType="application/vnd.openxmlformats-officedocument.presentationml.tags+xml"/>
  <Override PartName="/ppt/tags/tag15.xml" ContentType="application/vnd.openxmlformats-officedocument.presentationml.tags+xml"/>
  <Override PartName="/ppt/tags/tag14.xml" ContentType="application/vnd.openxmlformats-officedocument.presentationml.tags+xml"/>
  <Override PartName="/ppt/tags/tag13.xml" ContentType="application/vnd.openxmlformats-officedocument.presentationml.tags+xml"/>
  <Override PartName="/ppt/tags/tag12.xml" ContentType="application/vnd.openxmlformats-officedocument.presentationml.tags+xml"/>
  <Override PartName="/ppt/tags/tag11.xml" ContentType="application/vnd.openxmlformats-officedocument.presentationml.tags+xml"/>
  <Override PartName="/ppt/tags/tag10.xml" ContentType="application/vnd.openxmlformats-officedocument.presentationml.tags+xml"/>
  <Override PartName="/ppt/tags/tag9.xml" ContentType="application/vnd.openxmlformats-officedocument.presentationml.tags+xml"/>
  <Override PartName="/ppt/tags/tag8.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ppt/tags/tag5.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724" r:id="rId1"/>
    <p:sldMasterId id="2147484750" r:id="rId2"/>
    <p:sldMasterId id="2147484833" r:id="rId3"/>
    <p:sldMasterId id="2147484933" r:id="rId4"/>
    <p:sldMasterId id="2147485051" r:id="rId5"/>
    <p:sldMasterId id="2147485080" r:id="rId6"/>
    <p:sldMasterId id="2147485089" r:id="rId7"/>
    <p:sldMasterId id="2147485118" r:id="rId8"/>
    <p:sldMasterId id="2147485156" r:id="rId9"/>
    <p:sldMasterId id="2147485177" r:id="rId10"/>
  </p:sldMasterIdLst>
  <p:notesMasterIdLst>
    <p:notesMasterId r:id="rId122"/>
  </p:notesMasterIdLst>
  <p:handoutMasterIdLst>
    <p:handoutMasterId r:id="rId123"/>
  </p:handoutMasterIdLst>
  <p:sldIdLst>
    <p:sldId id="2141410975" r:id="rId11"/>
    <p:sldId id="2147470983" r:id="rId12"/>
    <p:sldId id="2147470554" r:id="rId13"/>
    <p:sldId id="2559" r:id="rId14"/>
    <p:sldId id="2147470463" r:id="rId15"/>
    <p:sldId id="2147470987" r:id="rId16"/>
    <p:sldId id="13407" r:id="rId17"/>
    <p:sldId id="2141411455" r:id="rId18"/>
    <p:sldId id="2141411657" r:id="rId19"/>
    <p:sldId id="2147470985" r:id="rId20"/>
    <p:sldId id="2147470986" r:id="rId21"/>
    <p:sldId id="2146846868" r:id="rId22"/>
    <p:sldId id="2147470716" r:id="rId23"/>
    <p:sldId id="2147470797" r:id="rId24"/>
    <p:sldId id="2147470800" r:id="rId25"/>
    <p:sldId id="2147470801" r:id="rId26"/>
    <p:sldId id="522" r:id="rId27"/>
    <p:sldId id="13382" r:id="rId28"/>
    <p:sldId id="634" r:id="rId29"/>
    <p:sldId id="632" r:id="rId30"/>
    <p:sldId id="1235" r:id="rId31"/>
    <p:sldId id="2147470811" r:id="rId32"/>
    <p:sldId id="2147470813" r:id="rId33"/>
    <p:sldId id="2147470717" r:id="rId34"/>
    <p:sldId id="2147470802" r:id="rId35"/>
    <p:sldId id="2147470803" r:id="rId36"/>
    <p:sldId id="2147470804" r:id="rId37"/>
    <p:sldId id="2147470805" r:id="rId38"/>
    <p:sldId id="1191" r:id="rId39"/>
    <p:sldId id="2147470428" r:id="rId40"/>
    <p:sldId id="2147470429" r:id="rId41"/>
    <p:sldId id="2135714846" r:id="rId42"/>
    <p:sldId id="2141411000" r:id="rId43"/>
    <p:sldId id="2147470434" r:id="rId44"/>
    <p:sldId id="2147470435" r:id="rId45"/>
    <p:sldId id="2147470436" r:id="rId46"/>
    <p:sldId id="2147470437" r:id="rId47"/>
    <p:sldId id="2147470558" r:id="rId48"/>
    <p:sldId id="2147470809" r:id="rId49"/>
    <p:sldId id="2147470552" r:id="rId50"/>
    <p:sldId id="2147470707" r:id="rId51"/>
    <p:sldId id="2147470723" r:id="rId52"/>
    <p:sldId id="2147470840" r:id="rId53"/>
    <p:sldId id="2147470720" r:id="rId54"/>
    <p:sldId id="2147470814" r:id="rId55"/>
    <p:sldId id="2147470725" r:id="rId56"/>
    <p:sldId id="2147470722" r:id="rId57"/>
    <p:sldId id="2147470726" r:id="rId58"/>
    <p:sldId id="2147470718" r:id="rId59"/>
    <p:sldId id="2147470806" r:id="rId60"/>
    <p:sldId id="2147470807" r:id="rId61"/>
    <p:sldId id="1195" r:id="rId62"/>
    <p:sldId id="2147470442" r:id="rId63"/>
    <p:sldId id="2147470443" r:id="rId64"/>
    <p:sldId id="2147470810" r:id="rId65"/>
    <p:sldId id="3279" r:id="rId66"/>
    <p:sldId id="3280" r:id="rId67"/>
    <p:sldId id="2147470671" r:id="rId68"/>
    <p:sldId id="2146847050" r:id="rId69"/>
    <p:sldId id="2147470672" r:id="rId70"/>
    <p:sldId id="2141411491" r:id="rId71"/>
    <p:sldId id="2141411492" r:id="rId72"/>
    <p:sldId id="2147470451" r:id="rId73"/>
    <p:sldId id="2147470452" r:id="rId74"/>
    <p:sldId id="11866" r:id="rId75"/>
    <p:sldId id="2147470703" r:id="rId76"/>
    <p:sldId id="2147470816" r:id="rId77"/>
    <p:sldId id="2147470719" r:id="rId78"/>
    <p:sldId id="7118" r:id="rId79"/>
    <p:sldId id="2147470525" r:id="rId80"/>
    <p:sldId id="2147470526" r:id="rId81"/>
    <p:sldId id="972" r:id="rId82"/>
    <p:sldId id="276" r:id="rId83"/>
    <p:sldId id="3125" r:id="rId84"/>
    <p:sldId id="2147470711" r:id="rId85"/>
    <p:sldId id="2147470724" r:id="rId86"/>
    <p:sldId id="2147470841" r:id="rId87"/>
    <p:sldId id="2147470727" r:id="rId88"/>
    <p:sldId id="2147470817" r:id="rId89"/>
    <p:sldId id="2147470728" r:id="rId90"/>
    <p:sldId id="2147470729" r:id="rId91"/>
    <p:sldId id="2147470730" r:id="rId92"/>
    <p:sldId id="2147470715" r:id="rId93"/>
    <p:sldId id="2147470714" r:id="rId94"/>
    <p:sldId id="2147470754" r:id="rId95"/>
    <p:sldId id="2141411483" r:id="rId96"/>
    <p:sldId id="642" r:id="rId97"/>
    <p:sldId id="13305" r:id="rId98"/>
    <p:sldId id="13306" r:id="rId99"/>
    <p:sldId id="13307" r:id="rId100"/>
    <p:sldId id="2147470438" r:id="rId101"/>
    <p:sldId id="2147470440" r:id="rId102"/>
    <p:sldId id="2147470441" r:id="rId103"/>
    <p:sldId id="2147470553" r:id="rId104"/>
    <p:sldId id="644" r:id="rId105"/>
    <p:sldId id="643" r:id="rId106"/>
    <p:sldId id="291" r:id="rId107"/>
    <p:sldId id="13311" r:id="rId108"/>
    <p:sldId id="2147470755" r:id="rId109"/>
    <p:sldId id="2409" r:id="rId110"/>
    <p:sldId id="3278" r:id="rId111"/>
    <p:sldId id="2141411495" r:id="rId112"/>
    <p:sldId id="3148" r:id="rId113"/>
    <p:sldId id="2430" r:id="rId114"/>
    <p:sldId id="2141411309" r:id="rId115"/>
    <p:sldId id="1090" r:id="rId116"/>
    <p:sldId id="267" r:id="rId117"/>
    <p:sldId id="271" r:id="rId118"/>
    <p:sldId id="2147470456" r:id="rId119"/>
    <p:sldId id="2147470459" r:id="rId120"/>
    <p:sldId id="2147470458" r:id="rId121"/>
  </p:sldIdLst>
  <p:sldSz cx="12192000" cy="6858000"/>
  <p:notesSz cx="7772400" cy="10058400"/>
  <p:custDataLst>
    <p:tags r:id="rId124"/>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E67735"/>
    <a:srgbClr val="0432FF"/>
    <a:srgbClr val="D7E4ED"/>
    <a:srgbClr val="262162"/>
    <a:srgbClr val="333483"/>
    <a:srgbClr val="E2ECF2"/>
    <a:srgbClr val="EDF4FE"/>
    <a:srgbClr val="EDF4FF"/>
    <a:srgbClr val="D7E3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33" autoAdjust="0"/>
    <p:restoredTop sz="93199" autoAdjust="0"/>
  </p:normalViewPr>
  <p:slideViewPr>
    <p:cSldViewPr>
      <p:cViewPr varScale="1">
        <p:scale>
          <a:sx n="103" d="100"/>
          <a:sy n="103" d="100"/>
        </p:scale>
        <p:origin x="904" y="176"/>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50" d="100"/>
        <a:sy n="150" d="100"/>
      </p:scale>
      <p:origin x="0" y="0"/>
    </p:cViewPr>
  </p:sorterViewPr>
  <p:notesViewPr>
    <p:cSldViewPr>
      <p:cViewPr varScale="1">
        <p:scale>
          <a:sx n="77" d="100"/>
          <a:sy n="77" d="100"/>
        </p:scale>
        <p:origin x="-256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slide" Target="slides/slide102.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handoutMaster" Target="handoutMasters/handoutMaster1.xml"/><Relationship Id="rId128"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slide" Target="slides/slide103.xml"/><Relationship Id="rId118" Type="http://schemas.openxmlformats.org/officeDocument/2006/relationships/slide" Target="slides/slide108.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124" Type="http://schemas.openxmlformats.org/officeDocument/2006/relationships/tags" Target="tags/tag1.xml"/><Relationship Id="rId129" Type="http://schemas.openxmlformats.org/officeDocument/2006/relationships/tableStyles" Target="tableStyles.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119" Type="http://schemas.openxmlformats.org/officeDocument/2006/relationships/slide" Target="slides/slide109.xml"/><Relationship Id="rId44" Type="http://schemas.openxmlformats.org/officeDocument/2006/relationships/slide" Target="slides/slide34.xml"/><Relationship Id="rId60" Type="http://schemas.openxmlformats.org/officeDocument/2006/relationships/slide" Target="slides/slide50.xml"/><Relationship Id="rId65" Type="http://schemas.openxmlformats.org/officeDocument/2006/relationships/slide" Target="slides/slide55.xml"/><Relationship Id="rId81" Type="http://schemas.openxmlformats.org/officeDocument/2006/relationships/slide" Target="slides/slide71.xml"/><Relationship Id="rId86" Type="http://schemas.openxmlformats.org/officeDocument/2006/relationships/slide" Target="slides/slide76.xml"/><Relationship Id="rId130" Type="http://schemas.openxmlformats.org/officeDocument/2006/relationships/customXml" Target="../customXml/item1.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customXml" Target="../customXml/item2.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3" Type="http://schemas.openxmlformats.org/officeDocument/2006/relationships/slideMaster" Target="slideMasters/slideMaster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customXml" Target="../customXml/item3.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6.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2F15AF-A662-FF40-B0A2-0BC932FC07AF}" type="doc">
      <dgm:prSet loTypeId="urn:microsoft.com/office/officeart/2005/8/layout/radial4" loCatId="" qsTypeId="urn:microsoft.com/office/officeart/2005/8/quickstyle/simple4" qsCatId="simple" csTypeId="urn:microsoft.com/office/officeart/2005/8/colors/colorful2" csCatId="colorful" phldr="1"/>
      <dgm:spPr/>
      <dgm:t>
        <a:bodyPr/>
        <a:lstStyle/>
        <a:p>
          <a:endParaRPr lang="en-US"/>
        </a:p>
      </dgm:t>
    </dgm:pt>
    <dgm:pt modelId="{9A57A076-05DB-2144-89F8-3B74AE8A54E8}">
      <dgm:prSet custT="1"/>
      <dgm:spPr>
        <a:solidFill>
          <a:srgbClr val="B9D629"/>
        </a:solidFill>
      </dgm:spPr>
      <dgm:t>
        <a:bodyPr/>
        <a:lstStyle/>
        <a:p>
          <a:pPr rtl="0"/>
          <a:r>
            <a:rPr lang="en-US" sz="1900" b="1" dirty="0">
              <a:solidFill>
                <a:srgbClr val="010F97"/>
              </a:solidFill>
            </a:rPr>
            <a:t>CRS</a:t>
          </a:r>
          <a:endParaRPr lang="en-US" sz="1900" dirty="0">
            <a:solidFill>
              <a:srgbClr val="010F97"/>
            </a:solidFill>
          </a:endParaRPr>
        </a:p>
      </dgm:t>
    </dgm:pt>
    <dgm:pt modelId="{457F842B-4C8B-0040-B95F-9518B5BF868B}" type="parTrans" cxnId="{9D6E5ABD-06F4-7D4F-BA4B-9622E91B37B2}">
      <dgm:prSet/>
      <dgm:spPr/>
      <dgm:t>
        <a:bodyPr/>
        <a:lstStyle/>
        <a:p>
          <a:endParaRPr lang="en-US" sz="1900"/>
        </a:p>
      </dgm:t>
    </dgm:pt>
    <dgm:pt modelId="{3428A97F-51BD-4445-95BD-A8A803E6C6E2}" type="sibTrans" cxnId="{9D6E5ABD-06F4-7D4F-BA4B-9622E91B37B2}">
      <dgm:prSet/>
      <dgm:spPr/>
      <dgm:t>
        <a:bodyPr/>
        <a:lstStyle/>
        <a:p>
          <a:endParaRPr lang="en-US" sz="1900"/>
        </a:p>
      </dgm:t>
    </dgm:pt>
    <dgm:pt modelId="{97034D5C-5C31-6544-BA61-5D501685B868}">
      <dgm:prSet custT="1"/>
      <dgm:spPr>
        <a:solidFill>
          <a:srgbClr val="F9951E"/>
        </a:solidFill>
      </dgm:spPr>
      <dgm:t>
        <a:bodyPr/>
        <a:lstStyle/>
        <a:p>
          <a:pPr rtl="0"/>
          <a:r>
            <a:rPr lang="en-US" sz="1900" b="1" dirty="0">
              <a:solidFill>
                <a:srgbClr val="010F97"/>
              </a:solidFill>
            </a:rPr>
            <a:t>High fevers</a:t>
          </a:r>
        </a:p>
      </dgm:t>
    </dgm:pt>
    <dgm:pt modelId="{0EBCF095-9DA0-AF46-BC7F-C045BD9AB875}" type="parTrans" cxnId="{BF5EF591-A9F9-8F4E-B32D-CC46484D829C}">
      <dgm:prSet/>
      <dgm:spPr>
        <a:solidFill>
          <a:srgbClr val="F9951E"/>
        </a:solidFill>
      </dgm:spPr>
      <dgm:t>
        <a:bodyPr/>
        <a:lstStyle/>
        <a:p>
          <a:endParaRPr lang="en-US" sz="1900"/>
        </a:p>
      </dgm:t>
    </dgm:pt>
    <dgm:pt modelId="{3785F909-D9BA-DA42-A0DD-1ADFF101AC90}" type="sibTrans" cxnId="{BF5EF591-A9F9-8F4E-B32D-CC46484D829C}">
      <dgm:prSet/>
      <dgm:spPr/>
      <dgm:t>
        <a:bodyPr/>
        <a:lstStyle/>
        <a:p>
          <a:endParaRPr lang="en-US" sz="1900"/>
        </a:p>
      </dgm:t>
    </dgm:pt>
    <dgm:pt modelId="{8092A737-68F8-A548-ABC6-2D6BDE9891D8}">
      <dgm:prSet custT="1"/>
      <dgm:spPr>
        <a:solidFill>
          <a:srgbClr val="F9951E"/>
        </a:solidFill>
      </dgm:spPr>
      <dgm:t>
        <a:bodyPr/>
        <a:lstStyle/>
        <a:p>
          <a:pPr rtl="0"/>
          <a:r>
            <a:rPr lang="en-US" sz="1900" b="1" dirty="0">
              <a:solidFill>
                <a:srgbClr val="010F97"/>
              </a:solidFill>
            </a:rPr>
            <a:t>Rigors</a:t>
          </a:r>
        </a:p>
      </dgm:t>
    </dgm:pt>
    <dgm:pt modelId="{53BC9D93-1FA3-4E4F-B363-9D35D2E50F05}" type="parTrans" cxnId="{D106B651-E8B4-0E4A-B24C-3459A24B65AB}">
      <dgm:prSet/>
      <dgm:spPr>
        <a:solidFill>
          <a:srgbClr val="F9951E"/>
        </a:solidFill>
      </dgm:spPr>
      <dgm:t>
        <a:bodyPr/>
        <a:lstStyle/>
        <a:p>
          <a:endParaRPr lang="en-US" sz="1900"/>
        </a:p>
      </dgm:t>
    </dgm:pt>
    <dgm:pt modelId="{D529EE3A-D760-474F-8408-D43935BE6D3D}" type="sibTrans" cxnId="{D106B651-E8B4-0E4A-B24C-3459A24B65AB}">
      <dgm:prSet/>
      <dgm:spPr/>
      <dgm:t>
        <a:bodyPr/>
        <a:lstStyle/>
        <a:p>
          <a:endParaRPr lang="en-US" sz="1900"/>
        </a:p>
      </dgm:t>
    </dgm:pt>
    <dgm:pt modelId="{E5FCD5ED-92AB-A547-A81D-9F351F4625A6}">
      <dgm:prSet custT="1"/>
      <dgm:spPr>
        <a:solidFill>
          <a:srgbClr val="F9951E"/>
        </a:solidFill>
      </dgm:spPr>
      <dgm:t>
        <a:bodyPr/>
        <a:lstStyle/>
        <a:p>
          <a:pPr rtl="0"/>
          <a:r>
            <a:rPr lang="en-US" sz="1900" b="1" dirty="0">
              <a:solidFill>
                <a:srgbClr val="010F97"/>
              </a:solidFill>
            </a:rPr>
            <a:t>Myalgia/</a:t>
          </a:r>
        </a:p>
        <a:p>
          <a:pPr rtl="0"/>
          <a:r>
            <a:rPr lang="en-US" sz="1900" b="1" dirty="0" err="1">
              <a:solidFill>
                <a:srgbClr val="010F97"/>
              </a:solidFill>
            </a:rPr>
            <a:t>arthralgias</a:t>
          </a:r>
          <a:endParaRPr lang="en-US" sz="1900" b="1" dirty="0">
            <a:solidFill>
              <a:srgbClr val="010F97"/>
            </a:solidFill>
          </a:endParaRPr>
        </a:p>
      </dgm:t>
    </dgm:pt>
    <dgm:pt modelId="{17737051-CD00-8847-9752-2DFD7CEFBE71}" type="parTrans" cxnId="{469D8DD3-593C-594D-93BE-63E18094E98B}">
      <dgm:prSet/>
      <dgm:spPr>
        <a:solidFill>
          <a:srgbClr val="F9951E"/>
        </a:solidFill>
      </dgm:spPr>
      <dgm:t>
        <a:bodyPr/>
        <a:lstStyle/>
        <a:p>
          <a:endParaRPr lang="en-US" sz="1900"/>
        </a:p>
      </dgm:t>
    </dgm:pt>
    <dgm:pt modelId="{97762427-52BF-3E48-B7E0-37175AC39BB9}" type="sibTrans" cxnId="{469D8DD3-593C-594D-93BE-63E18094E98B}">
      <dgm:prSet/>
      <dgm:spPr/>
      <dgm:t>
        <a:bodyPr/>
        <a:lstStyle/>
        <a:p>
          <a:endParaRPr lang="en-US" sz="1900"/>
        </a:p>
      </dgm:t>
    </dgm:pt>
    <dgm:pt modelId="{ECFB68CA-3B54-4D48-8CFD-6CCF39D9E79F}">
      <dgm:prSet custT="1"/>
      <dgm:spPr>
        <a:solidFill>
          <a:srgbClr val="F9951E"/>
        </a:solidFill>
      </dgm:spPr>
      <dgm:t>
        <a:bodyPr/>
        <a:lstStyle/>
        <a:p>
          <a:pPr rtl="0"/>
          <a:r>
            <a:rPr lang="en-US" sz="1900" b="1" dirty="0">
              <a:solidFill>
                <a:srgbClr val="010F97"/>
              </a:solidFill>
            </a:rPr>
            <a:t>Nausea/vomiting/</a:t>
          </a:r>
          <a:br>
            <a:rPr lang="en-US" sz="1900" b="1" dirty="0">
              <a:solidFill>
                <a:srgbClr val="010F97"/>
              </a:solidFill>
            </a:rPr>
          </a:br>
          <a:r>
            <a:rPr lang="en-US" sz="1900" b="1" dirty="0">
              <a:solidFill>
                <a:srgbClr val="010F97"/>
              </a:solidFill>
            </a:rPr>
            <a:t>anorexia</a:t>
          </a:r>
        </a:p>
      </dgm:t>
    </dgm:pt>
    <dgm:pt modelId="{9200A35E-B232-414A-838A-D01EAF762AE0}" type="parTrans" cxnId="{F2FC9EBB-DC2B-884E-99F6-789817E4F489}">
      <dgm:prSet/>
      <dgm:spPr>
        <a:solidFill>
          <a:srgbClr val="F9951E"/>
        </a:solidFill>
      </dgm:spPr>
      <dgm:t>
        <a:bodyPr/>
        <a:lstStyle/>
        <a:p>
          <a:endParaRPr lang="en-US" sz="1900"/>
        </a:p>
      </dgm:t>
    </dgm:pt>
    <dgm:pt modelId="{A04CF795-9139-D84C-9F5F-B9C4228CE78A}" type="sibTrans" cxnId="{F2FC9EBB-DC2B-884E-99F6-789817E4F489}">
      <dgm:prSet/>
      <dgm:spPr/>
      <dgm:t>
        <a:bodyPr/>
        <a:lstStyle/>
        <a:p>
          <a:endParaRPr lang="en-US" sz="1900"/>
        </a:p>
      </dgm:t>
    </dgm:pt>
    <dgm:pt modelId="{EF0A3147-5862-C345-A0FB-9A2BB9E757E4}">
      <dgm:prSet custT="1"/>
      <dgm:spPr>
        <a:solidFill>
          <a:srgbClr val="F9951E"/>
        </a:solidFill>
      </dgm:spPr>
      <dgm:t>
        <a:bodyPr/>
        <a:lstStyle/>
        <a:p>
          <a:pPr rtl="0"/>
          <a:r>
            <a:rPr lang="en-US" sz="1900" b="1" dirty="0">
              <a:solidFill>
                <a:srgbClr val="010F97"/>
              </a:solidFill>
            </a:rPr>
            <a:t>Hypotension</a:t>
          </a:r>
        </a:p>
      </dgm:t>
    </dgm:pt>
    <dgm:pt modelId="{40CCF358-B556-9F41-8BCE-6D5A69FC0941}" type="parTrans" cxnId="{DA2432BD-7772-5045-9769-8FF529712A9A}">
      <dgm:prSet/>
      <dgm:spPr>
        <a:solidFill>
          <a:srgbClr val="F9951E"/>
        </a:solidFill>
      </dgm:spPr>
      <dgm:t>
        <a:bodyPr/>
        <a:lstStyle/>
        <a:p>
          <a:endParaRPr lang="en-US" sz="1900"/>
        </a:p>
      </dgm:t>
    </dgm:pt>
    <dgm:pt modelId="{6B93A89F-45FC-AA43-894A-FF52A1CCAE62}" type="sibTrans" cxnId="{DA2432BD-7772-5045-9769-8FF529712A9A}">
      <dgm:prSet/>
      <dgm:spPr/>
      <dgm:t>
        <a:bodyPr/>
        <a:lstStyle/>
        <a:p>
          <a:endParaRPr lang="en-US" sz="1900"/>
        </a:p>
      </dgm:t>
    </dgm:pt>
    <dgm:pt modelId="{9FEBA7F7-9418-6746-91CB-62A01004FC6E}">
      <dgm:prSet custT="1"/>
      <dgm:spPr>
        <a:solidFill>
          <a:srgbClr val="F9951E"/>
        </a:solidFill>
      </dgm:spPr>
      <dgm:t>
        <a:bodyPr/>
        <a:lstStyle/>
        <a:p>
          <a:pPr rtl="0"/>
          <a:r>
            <a:rPr lang="en-US" sz="1900" b="1" dirty="0">
              <a:solidFill>
                <a:srgbClr val="010F97"/>
              </a:solidFill>
            </a:rPr>
            <a:t>Dyspnea/ tachypnea/ hypoxia</a:t>
          </a:r>
        </a:p>
      </dgm:t>
    </dgm:pt>
    <dgm:pt modelId="{C25F20E4-AF23-734A-B94B-85B604EE09C2}" type="parTrans" cxnId="{973E11DE-EED9-CE4C-87F2-01449653A9F0}">
      <dgm:prSet/>
      <dgm:spPr>
        <a:solidFill>
          <a:srgbClr val="F9951E"/>
        </a:solidFill>
      </dgm:spPr>
      <dgm:t>
        <a:bodyPr/>
        <a:lstStyle/>
        <a:p>
          <a:endParaRPr lang="en-US" sz="1900"/>
        </a:p>
      </dgm:t>
    </dgm:pt>
    <dgm:pt modelId="{0CE75A87-B064-2341-AAFD-2A2A03759DB1}" type="sibTrans" cxnId="{973E11DE-EED9-CE4C-87F2-01449653A9F0}">
      <dgm:prSet/>
      <dgm:spPr/>
      <dgm:t>
        <a:bodyPr/>
        <a:lstStyle/>
        <a:p>
          <a:endParaRPr lang="en-US" sz="1900"/>
        </a:p>
      </dgm:t>
    </dgm:pt>
    <dgm:pt modelId="{182B74F2-87FF-2247-9FB8-525287361B13}">
      <dgm:prSet custT="1"/>
      <dgm:spPr>
        <a:solidFill>
          <a:srgbClr val="F9951E"/>
        </a:solidFill>
      </dgm:spPr>
      <dgm:t>
        <a:bodyPr/>
        <a:lstStyle/>
        <a:p>
          <a:pPr rtl="0"/>
          <a:r>
            <a:rPr lang="en-US" sz="1900" b="1" dirty="0">
              <a:solidFill>
                <a:srgbClr val="010F97"/>
              </a:solidFill>
            </a:rPr>
            <a:t>Fatigue</a:t>
          </a:r>
        </a:p>
      </dgm:t>
    </dgm:pt>
    <dgm:pt modelId="{7034DC92-A82B-DA42-9D97-51C6AC96AE18}" type="parTrans" cxnId="{18DF1AFF-418B-344F-B84D-D2BA8EA32596}">
      <dgm:prSet/>
      <dgm:spPr>
        <a:solidFill>
          <a:srgbClr val="F9951E"/>
        </a:solidFill>
      </dgm:spPr>
      <dgm:t>
        <a:bodyPr/>
        <a:lstStyle/>
        <a:p>
          <a:endParaRPr lang="en-US" sz="1900"/>
        </a:p>
      </dgm:t>
    </dgm:pt>
    <dgm:pt modelId="{CC278737-10E8-E44F-9922-D2A19AD4D272}" type="sibTrans" cxnId="{18DF1AFF-418B-344F-B84D-D2BA8EA32596}">
      <dgm:prSet/>
      <dgm:spPr/>
      <dgm:t>
        <a:bodyPr/>
        <a:lstStyle/>
        <a:p>
          <a:endParaRPr lang="en-US" sz="1900"/>
        </a:p>
      </dgm:t>
    </dgm:pt>
    <dgm:pt modelId="{FFD4D0C2-E1D6-0345-BCF5-D2F2DFDA5DDD}">
      <dgm:prSet custT="1"/>
      <dgm:spPr>
        <a:solidFill>
          <a:srgbClr val="F9951E"/>
        </a:solidFill>
      </dgm:spPr>
      <dgm:t>
        <a:bodyPr/>
        <a:lstStyle/>
        <a:p>
          <a:pPr rtl="0"/>
          <a:r>
            <a:rPr lang="en-US" sz="1900" b="1" dirty="0">
              <a:solidFill>
                <a:srgbClr val="010F97"/>
              </a:solidFill>
            </a:rPr>
            <a:t>Headache</a:t>
          </a:r>
        </a:p>
      </dgm:t>
    </dgm:pt>
    <dgm:pt modelId="{FCE5EE65-FEF8-6D4D-836E-922BADBA21B7}" type="parTrans" cxnId="{1C03CA4B-75DF-5448-947F-A3DB623EF3A7}">
      <dgm:prSet/>
      <dgm:spPr>
        <a:solidFill>
          <a:srgbClr val="F9951E"/>
        </a:solidFill>
      </dgm:spPr>
      <dgm:t>
        <a:bodyPr/>
        <a:lstStyle/>
        <a:p>
          <a:endParaRPr lang="en-US" sz="1900"/>
        </a:p>
      </dgm:t>
    </dgm:pt>
    <dgm:pt modelId="{C19723A7-D105-024E-8C08-6DEA8D33482D}" type="sibTrans" cxnId="{1C03CA4B-75DF-5448-947F-A3DB623EF3A7}">
      <dgm:prSet/>
      <dgm:spPr/>
      <dgm:t>
        <a:bodyPr/>
        <a:lstStyle/>
        <a:p>
          <a:endParaRPr lang="en-US" sz="1900"/>
        </a:p>
      </dgm:t>
    </dgm:pt>
    <dgm:pt modelId="{DC450A53-D6BC-BB46-9760-833F31E4C465}">
      <dgm:prSet custT="1"/>
      <dgm:spPr>
        <a:solidFill>
          <a:srgbClr val="F9951E"/>
        </a:solidFill>
      </dgm:spPr>
      <dgm:t>
        <a:bodyPr/>
        <a:lstStyle/>
        <a:p>
          <a:pPr rtl="0"/>
          <a:r>
            <a:rPr lang="en-US" sz="1900" b="1" dirty="0">
              <a:solidFill>
                <a:srgbClr val="010F97"/>
              </a:solidFill>
            </a:rPr>
            <a:t>Escalating fevers</a:t>
          </a:r>
        </a:p>
      </dgm:t>
    </dgm:pt>
    <dgm:pt modelId="{C41695E7-AA80-5641-9F36-92E2B03A6423}" type="sibTrans" cxnId="{3825035E-2C57-314F-B7E9-15B8156EF348}">
      <dgm:prSet/>
      <dgm:spPr/>
      <dgm:t>
        <a:bodyPr/>
        <a:lstStyle/>
        <a:p>
          <a:endParaRPr lang="en-US" sz="1900"/>
        </a:p>
      </dgm:t>
    </dgm:pt>
    <dgm:pt modelId="{A55D6D86-4723-9149-8EAF-2C9FE8942A3D}" type="parTrans" cxnId="{3825035E-2C57-314F-B7E9-15B8156EF348}">
      <dgm:prSet/>
      <dgm:spPr>
        <a:solidFill>
          <a:srgbClr val="F9951E"/>
        </a:solidFill>
      </dgm:spPr>
      <dgm:t>
        <a:bodyPr/>
        <a:lstStyle/>
        <a:p>
          <a:endParaRPr lang="en-US" sz="1900"/>
        </a:p>
      </dgm:t>
    </dgm:pt>
    <dgm:pt modelId="{BED99AAE-5193-9548-B55A-B0E3B5ED53E5}" type="pres">
      <dgm:prSet presAssocID="{642F15AF-A662-FF40-B0A2-0BC932FC07AF}" presName="cycle" presStyleCnt="0">
        <dgm:presLayoutVars>
          <dgm:chMax val="1"/>
          <dgm:dir/>
          <dgm:animLvl val="ctr"/>
          <dgm:resizeHandles val="exact"/>
        </dgm:presLayoutVars>
      </dgm:prSet>
      <dgm:spPr/>
    </dgm:pt>
    <dgm:pt modelId="{ABD8ED87-1C7D-BE4A-9358-F92E723BCB86}" type="pres">
      <dgm:prSet presAssocID="{9A57A076-05DB-2144-89F8-3B74AE8A54E8}" presName="centerShape" presStyleLbl="node0" presStyleIdx="0" presStyleCnt="1"/>
      <dgm:spPr/>
    </dgm:pt>
    <dgm:pt modelId="{8A2DB259-71A9-D247-A4C9-9917724F083F}" type="pres">
      <dgm:prSet presAssocID="{0EBCF095-9DA0-AF46-BC7F-C045BD9AB875}" presName="parTrans" presStyleLbl="bgSibTrans2D1" presStyleIdx="0" presStyleCnt="9"/>
      <dgm:spPr/>
    </dgm:pt>
    <dgm:pt modelId="{F924D33A-857E-BA48-92EC-183E5744059D}" type="pres">
      <dgm:prSet presAssocID="{97034D5C-5C31-6544-BA61-5D501685B868}" presName="node" presStyleLbl="node1" presStyleIdx="0" presStyleCnt="9" custScaleX="125197" custRadScaleRad="95984">
        <dgm:presLayoutVars>
          <dgm:bulletEnabled val="1"/>
        </dgm:presLayoutVars>
      </dgm:prSet>
      <dgm:spPr/>
    </dgm:pt>
    <dgm:pt modelId="{8EA4D9DD-EE11-CA4B-8998-A1F20804FF44}" type="pres">
      <dgm:prSet presAssocID="{53BC9D93-1FA3-4E4F-B363-9D35D2E50F05}" presName="parTrans" presStyleLbl="bgSibTrans2D1" presStyleIdx="1" presStyleCnt="9"/>
      <dgm:spPr/>
    </dgm:pt>
    <dgm:pt modelId="{44DF005C-961B-BA44-863F-30C20C2C739A}" type="pres">
      <dgm:prSet presAssocID="{8092A737-68F8-A548-ABC6-2D6BDE9891D8}" presName="node" presStyleLbl="node1" presStyleIdx="1" presStyleCnt="9" custScaleX="125197">
        <dgm:presLayoutVars>
          <dgm:bulletEnabled val="1"/>
        </dgm:presLayoutVars>
      </dgm:prSet>
      <dgm:spPr/>
    </dgm:pt>
    <dgm:pt modelId="{DEFA5618-5A5A-5640-AD4E-D04E10B296E8}" type="pres">
      <dgm:prSet presAssocID="{17737051-CD00-8847-9752-2DFD7CEFBE71}" presName="parTrans" presStyleLbl="bgSibTrans2D1" presStyleIdx="2" presStyleCnt="9"/>
      <dgm:spPr/>
    </dgm:pt>
    <dgm:pt modelId="{7945AB67-3EDB-C340-A9CB-3187AE9FB48C}" type="pres">
      <dgm:prSet presAssocID="{E5FCD5ED-92AB-A547-A81D-9F351F4625A6}" presName="node" presStyleLbl="node1" presStyleIdx="2" presStyleCnt="9" custScaleX="125197" custRadScaleRad="101187" custRadScaleInc="-4450">
        <dgm:presLayoutVars>
          <dgm:bulletEnabled val="1"/>
        </dgm:presLayoutVars>
      </dgm:prSet>
      <dgm:spPr/>
    </dgm:pt>
    <dgm:pt modelId="{BE44B29A-DC8E-C24E-B52A-BAC07BE27DC4}" type="pres">
      <dgm:prSet presAssocID="{9200A35E-B232-414A-838A-D01EAF762AE0}" presName="parTrans" presStyleLbl="bgSibTrans2D1" presStyleIdx="3" presStyleCnt="9"/>
      <dgm:spPr/>
    </dgm:pt>
    <dgm:pt modelId="{0578DB2D-E946-9543-B889-7FBF0303D8AC}" type="pres">
      <dgm:prSet presAssocID="{ECFB68CA-3B54-4D48-8CFD-6CCF39D9E79F}" presName="node" presStyleLbl="node1" presStyleIdx="3" presStyleCnt="9" custScaleX="178730" custScaleY="87931" custRadScaleRad="104488" custRadScaleInc="-9167">
        <dgm:presLayoutVars>
          <dgm:bulletEnabled val="1"/>
        </dgm:presLayoutVars>
      </dgm:prSet>
      <dgm:spPr/>
    </dgm:pt>
    <dgm:pt modelId="{F292E27C-4917-E345-A8A5-5B56F451997A}" type="pres">
      <dgm:prSet presAssocID="{7034DC92-A82B-DA42-9D97-51C6AC96AE18}" presName="parTrans" presStyleLbl="bgSibTrans2D1" presStyleIdx="4" presStyleCnt="9"/>
      <dgm:spPr/>
    </dgm:pt>
    <dgm:pt modelId="{00482B9D-D72E-E844-BB0D-4EED39F3A67B}" type="pres">
      <dgm:prSet presAssocID="{182B74F2-87FF-2247-9FB8-525287361B13}" presName="node" presStyleLbl="node1" presStyleIdx="4" presStyleCnt="9">
        <dgm:presLayoutVars>
          <dgm:bulletEnabled val="1"/>
        </dgm:presLayoutVars>
      </dgm:prSet>
      <dgm:spPr/>
    </dgm:pt>
    <dgm:pt modelId="{AF9EB6A4-7D3A-8A4B-AB9A-81E609275AFE}" type="pres">
      <dgm:prSet presAssocID="{FCE5EE65-FEF8-6D4D-836E-922BADBA21B7}" presName="parTrans" presStyleLbl="bgSibTrans2D1" presStyleIdx="5" presStyleCnt="9"/>
      <dgm:spPr/>
    </dgm:pt>
    <dgm:pt modelId="{7BE0EB82-37E8-C04E-B0C0-E6E20FF4FA14}" type="pres">
      <dgm:prSet presAssocID="{FFD4D0C2-E1D6-0345-BCF5-D2F2DFDA5DDD}" presName="node" presStyleLbl="node1" presStyleIdx="5" presStyleCnt="9">
        <dgm:presLayoutVars>
          <dgm:bulletEnabled val="1"/>
        </dgm:presLayoutVars>
      </dgm:prSet>
      <dgm:spPr/>
    </dgm:pt>
    <dgm:pt modelId="{31574E81-D90C-034B-AC92-8BAD511D1ED1}" type="pres">
      <dgm:prSet presAssocID="{40CCF358-B556-9F41-8BCE-6D5A69FC0941}" presName="parTrans" presStyleLbl="bgSibTrans2D1" presStyleIdx="6" presStyleCnt="9"/>
      <dgm:spPr/>
    </dgm:pt>
    <dgm:pt modelId="{3271B5A3-A685-2B4F-8308-AB496A890932}" type="pres">
      <dgm:prSet presAssocID="{EF0A3147-5862-C345-A0FB-9A2BB9E757E4}" presName="node" presStyleLbl="node1" presStyleIdx="6" presStyleCnt="9" custScaleX="125197" custRadScaleRad="100844" custRadScaleInc="3190">
        <dgm:presLayoutVars>
          <dgm:bulletEnabled val="1"/>
        </dgm:presLayoutVars>
      </dgm:prSet>
      <dgm:spPr/>
    </dgm:pt>
    <dgm:pt modelId="{FE55D810-F225-9D47-91ED-54A63E7F3838}" type="pres">
      <dgm:prSet presAssocID="{A55D6D86-4723-9149-8EAF-2C9FE8942A3D}" presName="parTrans" presStyleLbl="bgSibTrans2D1" presStyleIdx="7" presStyleCnt="9"/>
      <dgm:spPr/>
    </dgm:pt>
    <dgm:pt modelId="{0C2B1DDD-950A-0348-A188-1557909CBEF5}" type="pres">
      <dgm:prSet presAssocID="{DC450A53-D6BC-BB46-9760-833F31E4C465}" presName="node" presStyleLbl="node1" presStyleIdx="7" presStyleCnt="9" custScaleX="146194" custRadScaleRad="93618" custRadScaleInc="113986">
        <dgm:presLayoutVars>
          <dgm:bulletEnabled val="1"/>
        </dgm:presLayoutVars>
      </dgm:prSet>
      <dgm:spPr/>
    </dgm:pt>
    <dgm:pt modelId="{38485761-4C41-0144-9BBA-D060EB26B92D}" type="pres">
      <dgm:prSet presAssocID="{C25F20E4-AF23-734A-B94B-85B604EE09C2}" presName="parTrans" presStyleLbl="bgSibTrans2D1" presStyleIdx="8" presStyleCnt="9"/>
      <dgm:spPr/>
    </dgm:pt>
    <dgm:pt modelId="{4A21CF62-D16A-FB4F-8E71-315BD907076D}" type="pres">
      <dgm:prSet presAssocID="{9FEBA7F7-9418-6746-91CB-62A01004FC6E}" presName="node" presStyleLbl="node1" presStyleIdx="8" presStyleCnt="9" custScaleX="125197" custRadScaleRad="104124" custRadScaleInc="-110749">
        <dgm:presLayoutVars>
          <dgm:bulletEnabled val="1"/>
        </dgm:presLayoutVars>
      </dgm:prSet>
      <dgm:spPr/>
    </dgm:pt>
  </dgm:ptLst>
  <dgm:cxnLst>
    <dgm:cxn modelId="{36DBE000-BC6F-D445-A19B-698D3B7AF3BB}" type="presOf" srcId="{A55D6D86-4723-9149-8EAF-2C9FE8942A3D}" destId="{FE55D810-F225-9D47-91ED-54A63E7F3838}" srcOrd="0" destOrd="0" presId="urn:microsoft.com/office/officeart/2005/8/layout/radial4"/>
    <dgm:cxn modelId="{3472FA04-1283-A940-AC07-A49AC5F99166}" type="presOf" srcId="{E5FCD5ED-92AB-A547-A81D-9F351F4625A6}" destId="{7945AB67-3EDB-C340-A9CB-3187AE9FB48C}" srcOrd="0" destOrd="0" presId="urn:microsoft.com/office/officeart/2005/8/layout/radial4"/>
    <dgm:cxn modelId="{60557012-72CB-4348-8090-112F65003325}" type="presOf" srcId="{8092A737-68F8-A548-ABC6-2D6BDE9891D8}" destId="{44DF005C-961B-BA44-863F-30C20C2C739A}" srcOrd="0" destOrd="0" presId="urn:microsoft.com/office/officeart/2005/8/layout/radial4"/>
    <dgm:cxn modelId="{DC5BE320-D0EC-D642-83B7-60DDD44FABA4}" type="presOf" srcId="{9200A35E-B232-414A-838A-D01EAF762AE0}" destId="{BE44B29A-DC8E-C24E-B52A-BAC07BE27DC4}" srcOrd="0" destOrd="0" presId="urn:microsoft.com/office/officeart/2005/8/layout/radial4"/>
    <dgm:cxn modelId="{73976026-A6CD-C340-9B06-DE5989820E56}" type="presOf" srcId="{9A57A076-05DB-2144-89F8-3B74AE8A54E8}" destId="{ABD8ED87-1C7D-BE4A-9358-F92E723BCB86}" srcOrd="0" destOrd="0" presId="urn:microsoft.com/office/officeart/2005/8/layout/radial4"/>
    <dgm:cxn modelId="{69C1B53A-0DAF-B94B-8D46-67A37A25469B}" type="presOf" srcId="{FCE5EE65-FEF8-6D4D-836E-922BADBA21B7}" destId="{AF9EB6A4-7D3A-8A4B-AB9A-81E609275AFE}" srcOrd="0" destOrd="0" presId="urn:microsoft.com/office/officeart/2005/8/layout/radial4"/>
    <dgm:cxn modelId="{B9AA6F46-C08B-8F4C-B244-8D38A37B5166}" type="presOf" srcId="{FFD4D0C2-E1D6-0345-BCF5-D2F2DFDA5DDD}" destId="{7BE0EB82-37E8-C04E-B0C0-E6E20FF4FA14}" srcOrd="0" destOrd="0" presId="urn:microsoft.com/office/officeart/2005/8/layout/radial4"/>
    <dgm:cxn modelId="{1C03CA4B-75DF-5448-947F-A3DB623EF3A7}" srcId="{9A57A076-05DB-2144-89F8-3B74AE8A54E8}" destId="{FFD4D0C2-E1D6-0345-BCF5-D2F2DFDA5DDD}" srcOrd="5" destOrd="0" parTransId="{FCE5EE65-FEF8-6D4D-836E-922BADBA21B7}" sibTransId="{C19723A7-D105-024E-8C08-6DEA8D33482D}"/>
    <dgm:cxn modelId="{D106B651-E8B4-0E4A-B24C-3459A24B65AB}" srcId="{9A57A076-05DB-2144-89F8-3B74AE8A54E8}" destId="{8092A737-68F8-A548-ABC6-2D6BDE9891D8}" srcOrd="1" destOrd="0" parTransId="{53BC9D93-1FA3-4E4F-B363-9D35D2E50F05}" sibTransId="{D529EE3A-D760-474F-8408-D43935BE6D3D}"/>
    <dgm:cxn modelId="{6B0C2559-222F-654F-886B-D4FBBB2EC38A}" type="presOf" srcId="{9FEBA7F7-9418-6746-91CB-62A01004FC6E}" destId="{4A21CF62-D16A-FB4F-8E71-315BD907076D}" srcOrd="0" destOrd="0" presId="urn:microsoft.com/office/officeart/2005/8/layout/radial4"/>
    <dgm:cxn modelId="{3825035E-2C57-314F-B7E9-15B8156EF348}" srcId="{9A57A076-05DB-2144-89F8-3B74AE8A54E8}" destId="{DC450A53-D6BC-BB46-9760-833F31E4C465}" srcOrd="7" destOrd="0" parTransId="{A55D6D86-4723-9149-8EAF-2C9FE8942A3D}" sibTransId="{C41695E7-AA80-5641-9F36-92E2B03A6423}"/>
    <dgm:cxn modelId="{A5C94266-ED9D-204E-AD00-A32BD3F81CA3}" type="presOf" srcId="{642F15AF-A662-FF40-B0A2-0BC932FC07AF}" destId="{BED99AAE-5193-9548-B55A-B0E3B5ED53E5}" srcOrd="0" destOrd="0" presId="urn:microsoft.com/office/officeart/2005/8/layout/radial4"/>
    <dgm:cxn modelId="{A1FA256E-EBB2-AD47-934B-59474B946763}" type="presOf" srcId="{182B74F2-87FF-2247-9FB8-525287361B13}" destId="{00482B9D-D72E-E844-BB0D-4EED39F3A67B}" srcOrd="0" destOrd="0" presId="urn:microsoft.com/office/officeart/2005/8/layout/radial4"/>
    <dgm:cxn modelId="{0454016F-AC85-D648-A5C6-77913797690F}" type="presOf" srcId="{17737051-CD00-8847-9752-2DFD7CEFBE71}" destId="{DEFA5618-5A5A-5640-AD4E-D04E10B296E8}" srcOrd="0" destOrd="0" presId="urn:microsoft.com/office/officeart/2005/8/layout/radial4"/>
    <dgm:cxn modelId="{2D40276F-8CDB-A645-AB59-9F967D0B74C0}" type="presOf" srcId="{DC450A53-D6BC-BB46-9760-833F31E4C465}" destId="{0C2B1DDD-950A-0348-A188-1557909CBEF5}" srcOrd="0" destOrd="0" presId="urn:microsoft.com/office/officeart/2005/8/layout/radial4"/>
    <dgm:cxn modelId="{B71D8F75-FC34-AA4E-BDDE-C26441BB291C}" type="presOf" srcId="{ECFB68CA-3B54-4D48-8CFD-6CCF39D9E79F}" destId="{0578DB2D-E946-9543-B889-7FBF0303D8AC}" srcOrd="0" destOrd="0" presId="urn:microsoft.com/office/officeart/2005/8/layout/radial4"/>
    <dgm:cxn modelId="{46F4107A-A84C-484C-BD58-858FEECEFE9B}" type="presOf" srcId="{53BC9D93-1FA3-4E4F-B363-9D35D2E50F05}" destId="{8EA4D9DD-EE11-CA4B-8998-A1F20804FF44}" srcOrd="0" destOrd="0" presId="urn:microsoft.com/office/officeart/2005/8/layout/radial4"/>
    <dgm:cxn modelId="{2C456A7B-1D86-E04B-BBCD-E55CE9AEC95A}" type="presOf" srcId="{97034D5C-5C31-6544-BA61-5D501685B868}" destId="{F924D33A-857E-BA48-92EC-183E5744059D}" srcOrd="0" destOrd="0" presId="urn:microsoft.com/office/officeart/2005/8/layout/radial4"/>
    <dgm:cxn modelId="{BF5EF591-A9F9-8F4E-B32D-CC46484D829C}" srcId="{9A57A076-05DB-2144-89F8-3B74AE8A54E8}" destId="{97034D5C-5C31-6544-BA61-5D501685B868}" srcOrd="0" destOrd="0" parTransId="{0EBCF095-9DA0-AF46-BC7F-C045BD9AB875}" sibTransId="{3785F909-D9BA-DA42-A0DD-1ADFF101AC90}"/>
    <dgm:cxn modelId="{D703CE9C-5F95-B84B-81CC-B14C79F8A30F}" type="presOf" srcId="{EF0A3147-5862-C345-A0FB-9A2BB9E757E4}" destId="{3271B5A3-A685-2B4F-8308-AB496A890932}" srcOrd="0" destOrd="0" presId="urn:microsoft.com/office/officeart/2005/8/layout/radial4"/>
    <dgm:cxn modelId="{7DB882B1-7B60-CA49-B2C8-38E46E11D6E2}" type="presOf" srcId="{C25F20E4-AF23-734A-B94B-85B604EE09C2}" destId="{38485761-4C41-0144-9BBA-D060EB26B92D}" srcOrd="0" destOrd="0" presId="urn:microsoft.com/office/officeart/2005/8/layout/radial4"/>
    <dgm:cxn modelId="{F2FC9EBB-DC2B-884E-99F6-789817E4F489}" srcId="{9A57A076-05DB-2144-89F8-3B74AE8A54E8}" destId="{ECFB68CA-3B54-4D48-8CFD-6CCF39D9E79F}" srcOrd="3" destOrd="0" parTransId="{9200A35E-B232-414A-838A-D01EAF762AE0}" sibTransId="{A04CF795-9139-D84C-9F5F-B9C4228CE78A}"/>
    <dgm:cxn modelId="{DA2432BD-7772-5045-9769-8FF529712A9A}" srcId="{9A57A076-05DB-2144-89F8-3B74AE8A54E8}" destId="{EF0A3147-5862-C345-A0FB-9A2BB9E757E4}" srcOrd="6" destOrd="0" parTransId="{40CCF358-B556-9F41-8BCE-6D5A69FC0941}" sibTransId="{6B93A89F-45FC-AA43-894A-FF52A1CCAE62}"/>
    <dgm:cxn modelId="{9D6E5ABD-06F4-7D4F-BA4B-9622E91B37B2}" srcId="{642F15AF-A662-FF40-B0A2-0BC932FC07AF}" destId="{9A57A076-05DB-2144-89F8-3B74AE8A54E8}" srcOrd="0" destOrd="0" parTransId="{457F842B-4C8B-0040-B95F-9518B5BF868B}" sibTransId="{3428A97F-51BD-4445-95BD-A8A803E6C6E2}"/>
    <dgm:cxn modelId="{A85AEBD2-F68C-E246-ACC2-58F4CBC852ED}" type="presOf" srcId="{7034DC92-A82B-DA42-9D97-51C6AC96AE18}" destId="{F292E27C-4917-E345-A8A5-5B56F451997A}" srcOrd="0" destOrd="0" presId="urn:microsoft.com/office/officeart/2005/8/layout/radial4"/>
    <dgm:cxn modelId="{469D8DD3-593C-594D-93BE-63E18094E98B}" srcId="{9A57A076-05DB-2144-89F8-3B74AE8A54E8}" destId="{E5FCD5ED-92AB-A547-A81D-9F351F4625A6}" srcOrd="2" destOrd="0" parTransId="{17737051-CD00-8847-9752-2DFD7CEFBE71}" sibTransId="{97762427-52BF-3E48-B7E0-37175AC39BB9}"/>
    <dgm:cxn modelId="{973E11DE-EED9-CE4C-87F2-01449653A9F0}" srcId="{9A57A076-05DB-2144-89F8-3B74AE8A54E8}" destId="{9FEBA7F7-9418-6746-91CB-62A01004FC6E}" srcOrd="8" destOrd="0" parTransId="{C25F20E4-AF23-734A-B94B-85B604EE09C2}" sibTransId="{0CE75A87-B064-2341-AAFD-2A2A03759DB1}"/>
    <dgm:cxn modelId="{3730D0E6-36D8-8446-80BE-7E36E025D6C0}" type="presOf" srcId="{40CCF358-B556-9F41-8BCE-6D5A69FC0941}" destId="{31574E81-D90C-034B-AC92-8BAD511D1ED1}" srcOrd="0" destOrd="0" presId="urn:microsoft.com/office/officeart/2005/8/layout/radial4"/>
    <dgm:cxn modelId="{E10FF9EF-755F-274B-BC89-B2B541BB7FE6}" type="presOf" srcId="{0EBCF095-9DA0-AF46-BC7F-C045BD9AB875}" destId="{8A2DB259-71A9-D247-A4C9-9917724F083F}" srcOrd="0" destOrd="0" presId="urn:microsoft.com/office/officeart/2005/8/layout/radial4"/>
    <dgm:cxn modelId="{18DF1AFF-418B-344F-B84D-D2BA8EA32596}" srcId="{9A57A076-05DB-2144-89F8-3B74AE8A54E8}" destId="{182B74F2-87FF-2247-9FB8-525287361B13}" srcOrd="4" destOrd="0" parTransId="{7034DC92-A82B-DA42-9D97-51C6AC96AE18}" sibTransId="{CC278737-10E8-E44F-9922-D2A19AD4D272}"/>
    <dgm:cxn modelId="{5A060CB4-2080-DE41-B108-3408B69CE55D}" type="presParOf" srcId="{BED99AAE-5193-9548-B55A-B0E3B5ED53E5}" destId="{ABD8ED87-1C7D-BE4A-9358-F92E723BCB86}" srcOrd="0" destOrd="0" presId="urn:microsoft.com/office/officeart/2005/8/layout/radial4"/>
    <dgm:cxn modelId="{22527BBA-7B46-1549-8216-9F0E283716D3}" type="presParOf" srcId="{BED99AAE-5193-9548-B55A-B0E3B5ED53E5}" destId="{8A2DB259-71A9-D247-A4C9-9917724F083F}" srcOrd="1" destOrd="0" presId="urn:microsoft.com/office/officeart/2005/8/layout/radial4"/>
    <dgm:cxn modelId="{F6FED693-279D-E945-AA1E-43E136D74D31}" type="presParOf" srcId="{BED99AAE-5193-9548-B55A-B0E3B5ED53E5}" destId="{F924D33A-857E-BA48-92EC-183E5744059D}" srcOrd="2" destOrd="0" presId="urn:microsoft.com/office/officeart/2005/8/layout/radial4"/>
    <dgm:cxn modelId="{5BB3D1C1-95F7-004F-BEBC-19237955C413}" type="presParOf" srcId="{BED99AAE-5193-9548-B55A-B0E3B5ED53E5}" destId="{8EA4D9DD-EE11-CA4B-8998-A1F20804FF44}" srcOrd="3" destOrd="0" presId="urn:microsoft.com/office/officeart/2005/8/layout/radial4"/>
    <dgm:cxn modelId="{D775073E-C3E1-F84A-84E3-CAE7E36C180E}" type="presParOf" srcId="{BED99AAE-5193-9548-B55A-B0E3B5ED53E5}" destId="{44DF005C-961B-BA44-863F-30C20C2C739A}" srcOrd="4" destOrd="0" presId="urn:microsoft.com/office/officeart/2005/8/layout/radial4"/>
    <dgm:cxn modelId="{49CF1C4B-642D-9845-B04A-41CF119FDA87}" type="presParOf" srcId="{BED99AAE-5193-9548-B55A-B0E3B5ED53E5}" destId="{DEFA5618-5A5A-5640-AD4E-D04E10B296E8}" srcOrd="5" destOrd="0" presId="urn:microsoft.com/office/officeart/2005/8/layout/radial4"/>
    <dgm:cxn modelId="{34BC1BF0-E26B-6549-AD5B-8CE2F2C70C0B}" type="presParOf" srcId="{BED99AAE-5193-9548-B55A-B0E3B5ED53E5}" destId="{7945AB67-3EDB-C340-A9CB-3187AE9FB48C}" srcOrd="6" destOrd="0" presId="urn:microsoft.com/office/officeart/2005/8/layout/radial4"/>
    <dgm:cxn modelId="{128D366C-1A8E-A44A-998E-C5EBBC509CAB}" type="presParOf" srcId="{BED99AAE-5193-9548-B55A-B0E3B5ED53E5}" destId="{BE44B29A-DC8E-C24E-B52A-BAC07BE27DC4}" srcOrd="7" destOrd="0" presId="urn:microsoft.com/office/officeart/2005/8/layout/radial4"/>
    <dgm:cxn modelId="{1E0F6B88-0BCD-4D4D-B5B3-59045C30C260}" type="presParOf" srcId="{BED99AAE-5193-9548-B55A-B0E3B5ED53E5}" destId="{0578DB2D-E946-9543-B889-7FBF0303D8AC}" srcOrd="8" destOrd="0" presId="urn:microsoft.com/office/officeart/2005/8/layout/radial4"/>
    <dgm:cxn modelId="{B50E2761-2267-B542-907E-483507810AC9}" type="presParOf" srcId="{BED99AAE-5193-9548-B55A-B0E3B5ED53E5}" destId="{F292E27C-4917-E345-A8A5-5B56F451997A}" srcOrd="9" destOrd="0" presId="urn:microsoft.com/office/officeart/2005/8/layout/radial4"/>
    <dgm:cxn modelId="{C693DBE4-5915-D141-BF51-F1FCD6AB2BFD}" type="presParOf" srcId="{BED99AAE-5193-9548-B55A-B0E3B5ED53E5}" destId="{00482B9D-D72E-E844-BB0D-4EED39F3A67B}" srcOrd="10" destOrd="0" presId="urn:microsoft.com/office/officeart/2005/8/layout/radial4"/>
    <dgm:cxn modelId="{3EE07D38-CC32-5947-AEA5-62276064E004}" type="presParOf" srcId="{BED99AAE-5193-9548-B55A-B0E3B5ED53E5}" destId="{AF9EB6A4-7D3A-8A4B-AB9A-81E609275AFE}" srcOrd="11" destOrd="0" presId="urn:microsoft.com/office/officeart/2005/8/layout/radial4"/>
    <dgm:cxn modelId="{94231FD6-0AC2-7542-92BC-863B3E5CE4B7}" type="presParOf" srcId="{BED99AAE-5193-9548-B55A-B0E3B5ED53E5}" destId="{7BE0EB82-37E8-C04E-B0C0-E6E20FF4FA14}" srcOrd="12" destOrd="0" presId="urn:microsoft.com/office/officeart/2005/8/layout/radial4"/>
    <dgm:cxn modelId="{FD5F6EAD-CC6F-6544-B0C1-7DF7DC302E77}" type="presParOf" srcId="{BED99AAE-5193-9548-B55A-B0E3B5ED53E5}" destId="{31574E81-D90C-034B-AC92-8BAD511D1ED1}" srcOrd="13" destOrd="0" presId="urn:microsoft.com/office/officeart/2005/8/layout/radial4"/>
    <dgm:cxn modelId="{67D0B998-6190-8E42-976E-57981F66A86A}" type="presParOf" srcId="{BED99AAE-5193-9548-B55A-B0E3B5ED53E5}" destId="{3271B5A3-A685-2B4F-8308-AB496A890932}" srcOrd="14" destOrd="0" presId="urn:microsoft.com/office/officeart/2005/8/layout/radial4"/>
    <dgm:cxn modelId="{EAD3701F-44C8-6049-BD9F-903B27BFCB79}" type="presParOf" srcId="{BED99AAE-5193-9548-B55A-B0E3B5ED53E5}" destId="{FE55D810-F225-9D47-91ED-54A63E7F3838}" srcOrd="15" destOrd="0" presId="urn:microsoft.com/office/officeart/2005/8/layout/radial4"/>
    <dgm:cxn modelId="{F75AAF61-0DCA-0C44-95F3-8438C07278C1}" type="presParOf" srcId="{BED99AAE-5193-9548-B55A-B0E3B5ED53E5}" destId="{0C2B1DDD-950A-0348-A188-1557909CBEF5}" srcOrd="16" destOrd="0" presId="urn:microsoft.com/office/officeart/2005/8/layout/radial4"/>
    <dgm:cxn modelId="{6DBDDB27-A3A3-4241-9EFE-ED72432BF63D}" type="presParOf" srcId="{BED99AAE-5193-9548-B55A-B0E3B5ED53E5}" destId="{38485761-4C41-0144-9BBA-D060EB26B92D}" srcOrd="17" destOrd="0" presId="urn:microsoft.com/office/officeart/2005/8/layout/radial4"/>
    <dgm:cxn modelId="{25810FB3-B765-794B-A531-47DA4024662F}" type="presParOf" srcId="{BED99AAE-5193-9548-B55A-B0E3B5ED53E5}" destId="{4A21CF62-D16A-FB4F-8E71-315BD907076D}" srcOrd="1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E89CDA-3416-DC4D-B19B-83C81CD186ED}" type="doc">
      <dgm:prSet loTypeId="urn:microsoft.com/office/officeart/2005/8/layout/hList1" loCatId="" qsTypeId="urn:microsoft.com/office/officeart/2005/8/quickstyle/simple1" qsCatId="simple" csTypeId="urn:microsoft.com/office/officeart/2005/8/colors/accent1_1" csCatId="accent1" phldr="1"/>
      <dgm:spPr/>
      <dgm:t>
        <a:bodyPr/>
        <a:lstStyle/>
        <a:p>
          <a:endParaRPr lang="en-US"/>
        </a:p>
      </dgm:t>
    </dgm:pt>
    <dgm:pt modelId="{BB2A677B-6148-A840-8CBC-577B77215781}">
      <dgm:prSet phldrT="[Text]"/>
      <dgm:spPr/>
      <dgm:t>
        <a:bodyPr/>
        <a:lstStyle/>
        <a:p>
          <a:r>
            <a:rPr lang="en-US" dirty="0"/>
            <a:t>CRS</a:t>
          </a:r>
        </a:p>
      </dgm:t>
    </dgm:pt>
    <dgm:pt modelId="{CF09430C-CC20-9346-B218-6CE7A0FD579A}" type="parTrans" cxnId="{7F55D76F-5F6C-E14B-8973-516DF22B6ADD}">
      <dgm:prSet/>
      <dgm:spPr/>
      <dgm:t>
        <a:bodyPr/>
        <a:lstStyle/>
        <a:p>
          <a:endParaRPr lang="en-US"/>
        </a:p>
      </dgm:t>
    </dgm:pt>
    <dgm:pt modelId="{5B325883-928C-0F41-B976-917C4C23BE7D}" type="sibTrans" cxnId="{7F55D76F-5F6C-E14B-8973-516DF22B6ADD}">
      <dgm:prSet/>
      <dgm:spPr/>
      <dgm:t>
        <a:bodyPr/>
        <a:lstStyle/>
        <a:p>
          <a:endParaRPr lang="en-US"/>
        </a:p>
      </dgm:t>
    </dgm:pt>
    <dgm:pt modelId="{FC90D0B9-8FF9-3B46-B8B5-9B64E191934A}">
      <dgm:prSet phldrT="[Text]"/>
      <dgm:spPr/>
      <dgm:t>
        <a:bodyPr/>
        <a:lstStyle/>
        <a:p>
          <a:r>
            <a:rPr lang="en-US" dirty="0"/>
            <a:t>Fever</a:t>
          </a:r>
        </a:p>
      </dgm:t>
    </dgm:pt>
    <dgm:pt modelId="{89035E68-9FD1-D340-BADC-87A1C8A97B50}" type="parTrans" cxnId="{E2E2A497-63EB-5B41-A5E3-4862F3099288}">
      <dgm:prSet/>
      <dgm:spPr/>
      <dgm:t>
        <a:bodyPr/>
        <a:lstStyle/>
        <a:p>
          <a:endParaRPr lang="en-US"/>
        </a:p>
      </dgm:t>
    </dgm:pt>
    <dgm:pt modelId="{11105BAD-D7B9-3143-BA2C-79275E915133}" type="sibTrans" cxnId="{E2E2A497-63EB-5B41-A5E3-4862F3099288}">
      <dgm:prSet/>
      <dgm:spPr/>
      <dgm:t>
        <a:bodyPr/>
        <a:lstStyle/>
        <a:p>
          <a:endParaRPr lang="en-US"/>
        </a:p>
      </dgm:t>
    </dgm:pt>
    <dgm:pt modelId="{64F89B6E-B72F-2C4C-BA84-0917DAD26A0A}">
      <dgm:prSet phldrT="[Text]"/>
      <dgm:spPr/>
      <dgm:t>
        <a:bodyPr/>
        <a:lstStyle/>
        <a:p>
          <a:r>
            <a:rPr lang="en-US" dirty="0"/>
            <a:t>Neurotoxicity</a:t>
          </a:r>
        </a:p>
      </dgm:t>
    </dgm:pt>
    <dgm:pt modelId="{F887048A-E7F4-F54D-B5EF-57619A2E0664}" type="parTrans" cxnId="{4C4DB340-A00F-7347-AFC2-BC96FE7C886B}">
      <dgm:prSet/>
      <dgm:spPr/>
      <dgm:t>
        <a:bodyPr/>
        <a:lstStyle/>
        <a:p>
          <a:endParaRPr lang="en-US"/>
        </a:p>
      </dgm:t>
    </dgm:pt>
    <dgm:pt modelId="{8A7A087A-3C16-A24D-AD1D-E26909D87B5C}" type="sibTrans" cxnId="{4C4DB340-A00F-7347-AFC2-BC96FE7C886B}">
      <dgm:prSet/>
      <dgm:spPr/>
      <dgm:t>
        <a:bodyPr/>
        <a:lstStyle/>
        <a:p>
          <a:endParaRPr lang="en-US"/>
        </a:p>
      </dgm:t>
    </dgm:pt>
    <dgm:pt modelId="{68092C3A-1E91-7A4F-ACAF-7EAA61D9FBA5}">
      <dgm:prSet phldrT="[Text]"/>
      <dgm:spPr/>
      <dgm:t>
        <a:bodyPr/>
        <a:lstStyle/>
        <a:p>
          <a:r>
            <a:rPr lang="en-US" dirty="0"/>
            <a:t>Tremors</a:t>
          </a:r>
        </a:p>
      </dgm:t>
    </dgm:pt>
    <dgm:pt modelId="{51FBB076-45C6-E745-A857-BA98C132DEEE}" type="parTrans" cxnId="{F116BC26-3969-B745-B2DC-C8B40B016CA8}">
      <dgm:prSet/>
      <dgm:spPr/>
      <dgm:t>
        <a:bodyPr/>
        <a:lstStyle/>
        <a:p>
          <a:endParaRPr lang="en-US"/>
        </a:p>
      </dgm:t>
    </dgm:pt>
    <dgm:pt modelId="{A9219110-5994-FA45-AF35-33DCB4B5D0D5}" type="sibTrans" cxnId="{F116BC26-3969-B745-B2DC-C8B40B016CA8}">
      <dgm:prSet/>
      <dgm:spPr/>
      <dgm:t>
        <a:bodyPr/>
        <a:lstStyle/>
        <a:p>
          <a:endParaRPr lang="en-US"/>
        </a:p>
      </dgm:t>
    </dgm:pt>
    <dgm:pt modelId="{135B0939-84AF-D542-9C37-5D37D655D0AD}">
      <dgm:prSet phldrT="[Text]"/>
      <dgm:spPr/>
      <dgm:t>
        <a:bodyPr/>
        <a:lstStyle/>
        <a:p>
          <a:r>
            <a:rPr lang="en-US" dirty="0"/>
            <a:t>Management of Toxicities</a:t>
          </a:r>
        </a:p>
      </dgm:t>
    </dgm:pt>
    <dgm:pt modelId="{2F875439-8D14-E047-9D35-2140985AB2D7}" type="parTrans" cxnId="{CB538060-6F8F-974C-A875-7C14DB264E16}">
      <dgm:prSet/>
      <dgm:spPr/>
      <dgm:t>
        <a:bodyPr/>
        <a:lstStyle/>
        <a:p>
          <a:endParaRPr lang="en-US"/>
        </a:p>
      </dgm:t>
    </dgm:pt>
    <dgm:pt modelId="{A3851840-3F12-734B-992C-32842C2D5E12}" type="sibTrans" cxnId="{CB538060-6F8F-974C-A875-7C14DB264E16}">
      <dgm:prSet/>
      <dgm:spPr/>
      <dgm:t>
        <a:bodyPr/>
        <a:lstStyle/>
        <a:p>
          <a:endParaRPr lang="en-US"/>
        </a:p>
      </dgm:t>
    </dgm:pt>
    <dgm:pt modelId="{F707EE0C-3131-DC49-B829-3B9216A4B8C6}">
      <dgm:prSet phldrT="[Text]"/>
      <dgm:spPr/>
      <dgm:t>
        <a:bodyPr/>
        <a:lstStyle/>
        <a:p>
          <a:r>
            <a:rPr lang="en-US" dirty="0"/>
            <a:t>Tocilizumab</a:t>
          </a:r>
        </a:p>
      </dgm:t>
    </dgm:pt>
    <dgm:pt modelId="{426BE174-7751-C946-8D42-4B30EB455142}" type="parTrans" cxnId="{18BE17A3-5367-D847-9689-CD17432A4675}">
      <dgm:prSet/>
      <dgm:spPr/>
      <dgm:t>
        <a:bodyPr/>
        <a:lstStyle/>
        <a:p>
          <a:endParaRPr lang="en-US"/>
        </a:p>
      </dgm:t>
    </dgm:pt>
    <dgm:pt modelId="{F07BBD1E-FD93-9645-B25C-A66CC314CE30}" type="sibTrans" cxnId="{18BE17A3-5367-D847-9689-CD17432A4675}">
      <dgm:prSet/>
      <dgm:spPr/>
      <dgm:t>
        <a:bodyPr/>
        <a:lstStyle/>
        <a:p>
          <a:endParaRPr lang="en-US"/>
        </a:p>
      </dgm:t>
    </dgm:pt>
    <dgm:pt modelId="{A9E18A36-7856-7B40-A8EB-E0D084417AD7}">
      <dgm:prSet phldrT="[Text]"/>
      <dgm:spPr/>
      <dgm:t>
        <a:bodyPr/>
        <a:lstStyle/>
        <a:p>
          <a:r>
            <a:rPr lang="en-US" dirty="0"/>
            <a:t>Steroids</a:t>
          </a:r>
        </a:p>
      </dgm:t>
    </dgm:pt>
    <dgm:pt modelId="{CDA1DC80-5DD6-6146-A1A7-75DC401977A4}" type="parTrans" cxnId="{FC99BB10-F3F0-4947-AABA-D391AEC39E17}">
      <dgm:prSet/>
      <dgm:spPr/>
      <dgm:t>
        <a:bodyPr/>
        <a:lstStyle/>
        <a:p>
          <a:endParaRPr lang="en-US"/>
        </a:p>
      </dgm:t>
    </dgm:pt>
    <dgm:pt modelId="{02C5BD7D-C1B6-424A-AF23-3CB065E454E7}" type="sibTrans" cxnId="{FC99BB10-F3F0-4947-AABA-D391AEC39E17}">
      <dgm:prSet/>
      <dgm:spPr/>
      <dgm:t>
        <a:bodyPr/>
        <a:lstStyle/>
        <a:p>
          <a:endParaRPr lang="en-US"/>
        </a:p>
      </dgm:t>
    </dgm:pt>
    <dgm:pt modelId="{092D48AF-2E86-5340-9701-2600D6A796F8}">
      <dgm:prSet phldrT="[Text]"/>
      <dgm:spPr/>
      <dgm:t>
        <a:bodyPr/>
        <a:lstStyle/>
        <a:p>
          <a:r>
            <a:rPr lang="en-US" dirty="0"/>
            <a:t>Hypotension</a:t>
          </a:r>
        </a:p>
      </dgm:t>
    </dgm:pt>
    <dgm:pt modelId="{DE508EE0-5249-BF4F-873F-982BC4364328}" type="parTrans" cxnId="{88BCBF6B-9C00-5C4C-88C5-A011142D4C3A}">
      <dgm:prSet/>
      <dgm:spPr/>
      <dgm:t>
        <a:bodyPr/>
        <a:lstStyle/>
        <a:p>
          <a:endParaRPr lang="en-US"/>
        </a:p>
      </dgm:t>
    </dgm:pt>
    <dgm:pt modelId="{71BAF386-7688-E24D-AE98-C90F6A8A62AB}" type="sibTrans" cxnId="{88BCBF6B-9C00-5C4C-88C5-A011142D4C3A}">
      <dgm:prSet/>
      <dgm:spPr/>
      <dgm:t>
        <a:bodyPr/>
        <a:lstStyle/>
        <a:p>
          <a:endParaRPr lang="en-US"/>
        </a:p>
      </dgm:t>
    </dgm:pt>
    <dgm:pt modelId="{2E30FF07-42B0-CD42-96DA-27ECFFBD1D11}">
      <dgm:prSet phldrT="[Text]"/>
      <dgm:spPr/>
      <dgm:t>
        <a:bodyPr/>
        <a:lstStyle/>
        <a:p>
          <a:r>
            <a:rPr lang="en-US" dirty="0"/>
            <a:t>Tachycardia</a:t>
          </a:r>
        </a:p>
      </dgm:t>
    </dgm:pt>
    <dgm:pt modelId="{A1523AE9-D336-1A40-95A3-A044FEECFA60}" type="parTrans" cxnId="{CBFDEAFD-ED57-D74A-8C9F-8E98F149A6AF}">
      <dgm:prSet/>
      <dgm:spPr/>
      <dgm:t>
        <a:bodyPr/>
        <a:lstStyle/>
        <a:p>
          <a:endParaRPr lang="en-US"/>
        </a:p>
      </dgm:t>
    </dgm:pt>
    <dgm:pt modelId="{52AF4241-41B8-984E-B767-EE433C277BF1}" type="sibTrans" cxnId="{CBFDEAFD-ED57-D74A-8C9F-8E98F149A6AF}">
      <dgm:prSet/>
      <dgm:spPr/>
      <dgm:t>
        <a:bodyPr/>
        <a:lstStyle/>
        <a:p>
          <a:endParaRPr lang="en-US"/>
        </a:p>
      </dgm:t>
    </dgm:pt>
    <dgm:pt modelId="{46598A67-F4D8-D541-927C-878B5AD86437}">
      <dgm:prSet phldrT="[Text]"/>
      <dgm:spPr/>
      <dgm:t>
        <a:bodyPr/>
        <a:lstStyle/>
        <a:p>
          <a:r>
            <a:rPr lang="en-US" dirty="0"/>
            <a:t>Hypoxia</a:t>
          </a:r>
        </a:p>
      </dgm:t>
    </dgm:pt>
    <dgm:pt modelId="{1A73BA94-8741-3546-BF23-4CEA9625C091}" type="parTrans" cxnId="{DA00FD23-07A1-E149-A422-370606F24CE6}">
      <dgm:prSet/>
      <dgm:spPr/>
      <dgm:t>
        <a:bodyPr/>
        <a:lstStyle/>
        <a:p>
          <a:endParaRPr lang="en-US"/>
        </a:p>
      </dgm:t>
    </dgm:pt>
    <dgm:pt modelId="{A6290EE4-1F5C-1D45-83D5-06FA71815232}" type="sibTrans" cxnId="{DA00FD23-07A1-E149-A422-370606F24CE6}">
      <dgm:prSet/>
      <dgm:spPr/>
      <dgm:t>
        <a:bodyPr/>
        <a:lstStyle/>
        <a:p>
          <a:endParaRPr lang="en-US"/>
        </a:p>
      </dgm:t>
    </dgm:pt>
    <dgm:pt modelId="{4A2F4EA7-F57D-FB4E-B555-1387494CC325}">
      <dgm:prSet phldrT="[Text]"/>
      <dgm:spPr/>
      <dgm:t>
        <a:bodyPr/>
        <a:lstStyle/>
        <a:p>
          <a:r>
            <a:rPr lang="en-US" dirty="0"/>
            <a:t>Chills</a:t>
          </a:r>
        </a:p>
      </dgm:t>
    </dgm:pt>
    <dgm:pt modelId="{9796CE3B-462E-EE43-9539-D924B54946DA}" type="parTrans" cxnId="{D2CA1CCD-334B-1844-9EA9-E1B4458EE1D8}">
      <dgm:prSet/>
      <dgm:spPr/>
      <dgm:t>
        <a:bodyPr/>
        <a:lstStyle/>
        <a:p>
          <a:endParaRPr lang="en-US"/>
        </a:p>
      </dgm:t>
    </dgm:pt>
    <dgm:pt modelId="{BF1E4FB1-630C-FE41-A62A-83027D9B4ECE}" type="sibTrans" cxnId="{D2CA1CCD-334B-1844-9EA9-E1B4458EE1D8}">
      <dgm:prSet/>
      <dgm:spPr/>
      <dgm:t>
        <a:bodyPr/>
        <a:lstStyle/>
        <a:p>
          <a:endParaRPr lang="en-US"/>
        </a:p>
      </dgm:t>
    </dgm:pt>
    <dgm:pt modelId="{83101B7C-3DC1-9B4D-A892-2A2981841CD3}">
      <dgm:prSet phldrT="[Text]"/>
      <dgm:spPr/>
      <dgm:t>
        <a:bodyPr/>
        <a:lstStyle/>
        <a:p>
          <a:r>
            <a:rPr lang="en-US" dirty="0"/>
            <a:t>Dizziness</a:t>
          </a:r>
        </a:p>
      </dgm:t>
    </dgm:pt>
    <dgm:pt modelId="{206D572A-EE17-E647-9E7D-4DAD46568518}" type="parTrans" cxnId="{6C3CCC7C-8AB7-F94B-9FA4-FA63286437CB}">
      <dgm:prSet/>
      <dgm:spPr/>
      <dgm:t>
        <a:bodyPr/>
        <a:lstStyle/>
        <a:p>
          <a:endParaRPr lang="en-US"/>
        </a:p>
      </dgm:t>
    </dgm:pt>
    <dgm:pt modelId="{2665F55A-8DE2-0C42-9168-3F7C63C5488E}" type="sibTrans" cxnId="{6C3CCC7C-8AB7-F94B-9FA4-FA63286437CB}">
      <dgm:prSet/>
      <dgm:spPr/>
      <dgm:t>
        <a:bodyPr/>
        <a:lstStyle/>
        <a:p>
          <a:endParaRPr lang="en-US"/>
        </a:p>
      </dgm:t>
    </dgm:pt>
    <dgm:pt modelId="{B49A6548-6808-F446-86E1-6D924B110308}">
      <dgm:prSet phldrT="[Text]"/>
      <dgm:spPr/>
      <dgm:t>
        <a:bodyPr/>
        <a:lstStyle/>
        <a:p>
          <a:r>
            <a:rPr lang="en-US" dirty="0"/>
            <a:t>Delirium</a:t>
          </a:r>
        </a:p>
      </dgm:t>
    </dgm:pt>
    <dgm:pt modelId="{36797579-C7B5-B04B-8805-34A3EAB9A3C3}" type="parTrans" cxnId="{4961367D-22B9-584C-9A3E-D58189868E54}">
      <dgm:prSet/>
      <dgm:spPr/>
      <dgm:t>
        <a:bodyPr/>
        <a:lstStyle/>
        <a:p>
          <a:endParaRPr lang="en-US"/>
        </a:p>
      </dgm:t>
    </dgm:pt>
    <dgm:pt modelId="{0BD5B975-475E-B249-98EA-A93F8EA1CE8A}" type="sibTrans" cxnId="{4961367D-22B9-584C-9A3E-D58189868E54}">
      <dgm:prSet/>
      <dgm:spPr/>
      <dgm:t>
        <a:bodyPr/>
        <a:lstStyle/>
        <a:p>
          <a:endParaRPr lang="en-US"/>
        </a:p>
      </dgm:t>
    </dgm:pt>
    <dgm:pt modelId="{F5498D36-5357-894B-9A14-842250D29C47}">
      <dgm:prSet phldrT="[Text]"/>
      <dgm:spPr/>
      <dgm:t>
        <a:bodyPr/>
        <a:lstStyle/>
        <a:p>
          <a:r>
            <a:rPr lang="en-US" dirty="0"/>
            <a:t>Confusion</a:t>
          </a:r>
        </a:p>
      </dgm:t>
    </dgm:pt>
    <dgm:pt modelId="{5CC52541-9EF5-894F-A42F-8116187C01B0}" type="parTrans" cxnId="{6FA709BC-24D2-8F4E-B0C0-277C9315280B}">
      <dgm:prSet/>
      <dgm:spPr/>
      <dgm:t>
        <a:bodyPr/>
        <a:lstStyle/>
        <a:p>
          <a:endParaRPr lang="en-US"/>
        </a:p>
      </dgm:t>
    </dgm:pt>
    <dgm:pt modelId="{0DA4C504-1129-A347-A5D6-E0D1F9FC8E41}" type="sibTrans" cxnId="{6FA709BC-24D2-8F4E-B0C0-277C9315280B}">
      <dgm:prSet/>
      <dgm:spPr/>
      <dgm:t>
        <a:bodyPr/>
        <a:lstStyle/>
        <a:p>
          <a:endParaRPr lang="en-US"/>
        </a:p>
      </dgm:t>
    </dgm:pt>
    <dgm:pt modelId="{730FDB32-0598-0446-8E60-EB657975AE06}">
      <dgm:prSet phldrT="[Text]"/>
      <dgm:spPr/>
      <dgm:t>
        <a:bodyPr/>
        <a:lstStyle/>
        <a:p>
          <a:r>
            <a:rPr lang="en-US" dirty="0"/>
            <a:t>Agitation</a:t>
          </a:r>
        </a:p>
      </dgm:t>
    </dgm:pt>
    <dgm:pt modelId="{C8086DF3-4C0B-7048-A736-68B16BE3F5D2}" type="parTrans" cxnId="{20FA0C62-D142-0E4B-A9FC-66B7675AA76A}">
      <dgm:prSet/>
      <dgm:spPr/>
      <dgm:t>
        <a:bodyPr/>
        <a:lstStyle/>
        <a:p>
          <a:endParaRPr lang="en-US"/>
        </a:p>
      </dgm:t>
    </dgm:pt>
    <dgm:pt modelId="{E8CD8C8C-6300-D843-8017-3B80EB387732}" type="sibTrans" cxnId="{20FA0C62-D142-0E4B-A9FC-66B7675AA76A}">
      <dgm:prSet/>
      <dgm:spPr/>
      <dgm:t>
        <a:bodyPr/>
        <a:lstStyle/>
        <a:p>
          <a:endParaRPr lang="en-US"/>
        </a:p>
      </dgm:t>
    </dgm:pt>
    <dgm:pt modelId="{1190125B-C278-8643-8665-8E08B4744270}">
      <dgm:prSet phldrT="[Text]"/>
      <dgm:spPr/>
      <dgm:t>
        <a:bodyPr/>
        <a:lstStyle/>
        <a:p>
          <a:r>
            <a:rPr lang="en-US" dirty="0"/>
            <a:t>Cerebral Edema</a:t>
          </a:r>
        </a:p>
      </dgm:t>
    </dgm:pt>
    <dgm:pt modelId="{45A213DF-4491-0048-9B3B-FBEF7F7D0FDB}" type="parTrans" cxnId="{5F4C34B2-10D9-9244-8F32-9442105FAF03}">
      <dgm:prSet/>
      <dgm:spPr/>
      <dgm:t>
        <a:bodyPr/>
        <a:lstStyle/>
        <a:p>
          <a:endParaRPr lang="en-US"/>
        </a:p>
      </dgm:t>
    </dgm:pt>
    <dgm:pt modelId="{432C20BF-52A6-CB4D-881F-4AA919AC8654}" type="sibTrans" cxnId="{5F4C34B2-10D9-9244-8F32-9442105FAF03}">
      <dgm:prSet/>
      <dgm:spPr/>
      <dgm:t>
        <a:bodyPr/>
        <a:lstStyle/>
        <a:p>
          <a:endParaRPr lang="en-US"/>
        </a:p>
      </dgm:t>
    </dgm:pt>
    <dgm:pt modelId="{146E68FA-21CC-EB44-93CA-DC604D8BD85C}" type="pres">
      <dgm:prSet presAssocID="{27E89CDA-3416-DC4D-B19B-83C81CD186ED}" presName="Name0" presStyleCnt="0">
        <dgm:presLayoutVars>
          <dgm:dir/>
          <dgm:animLvl val="lvl"/>
          <dgm:resizeHandles val="exact"/>
        </dgm:presLayoutVars>
      </dgm:prSet>
      <dgm:spPr/>
    </dgm:pt>
    <dgm:pt modelId="{5F2256A2-4AD0-644B-9C23-E9011C3B825C}" type="pres">
      <dgm:prSet presAssocID="{BB2A677B-6148-A840-8CBC-577B77215781}" presName="composite" presStyleCnt="0"/>
      <dgm:spPr/>
    </dgm:pt>
    <dgm:pt modelId="{B6AD92CF-8F62-9F4F-8FF5-98E2B22F5481}" type="pres">
      <dgm:prSet presAssocID="{BB2A677B-6148-A840-8CBC-577B77215781}" presName="parTx" presStyleLbl="alignNode1" presStyleIdx="0" presStyleCnt="3">
        <dgm:presLayoutVars>
          <dgm:chMax val="0"/>
          <dgm:chPref val="0"/>
          <dgm:bulletEnabled val="1"/>
        </dgm:presLayoutVars>
      </dgm:prSet>
      <dgm:spPr/>
    </dgm:pt>
    <dgm:pt modelId="{A93C25CD-6072-F64B-9E84-FE7A3457FE9E}" type="pres">
      <dgm:prSet presAssocID="{BB2A677B-6148-A840-8CBC-577B77215781}" presName="desTx" presStyleLbl="alignAccFollowNode1" presStyleIdx="0" presStyleCnt="3">
        <dgm:presLayoutVars>
          <dgm:bulletEnabled val="1"/>
        </dgm:presLayoutVars>
      </dgm:prSet>
      <dgm:spPr/>
    </dgm:pt>
    <dgm:pt modelId="{1F097B43-1817-2047-AFCE-D5304962DCD7}" type="pres">
      <dgm:prSet presAssocID="{5B325883-928C-0F41-B976-917C4C23BE7D}" presName="space" presStyleCnt="0"/>
      <dgm:spPr/>
    </dgm:pt>
    <dgm:pt modelId="{EDC0EC4F-B651-F643-A876-E3C7FE607122}" type="pres">
      <dgm:prSet presAssocID="{64F89B6E-B72F-2C4C-BA84-0917DAD26A0A}" presName="composite" presStyleCnt="0"/>
      <dgm:spPr/>
    </dgm:pt>
    <dgm:pt modelId="{073E845A-7E97-9C41-BF4C-C72385DE84A0}" type="pres">
      <dgm:prSet presAssocID="{64F89B6E-B72F-2C4C-BA84-0917DAD26A0A}" presName="parTx" presStyleLbl="alignNode1" presStyleIdx="1" presStyleCnt="3" custLinFactNeighborY="1485">
        <dgm:presLayoutVars>
          <dgm:chMax val="0"/>
          <dgm:chPref val="0"/>
          <dgm:bulletEnabled val="1"/>
        </dgm:presLayoutVars>
      </dgm:prSet>
      <dgm:spPr/>
    </dgm:pt>
    <dgm:pt modelId="{CD72BB18-F24C-204D-9AF5-3A31611E955C}" type="pres">
      <dgm:prSet presAssocID="{64F89B6E-B72F-2C4C-BA84-0917DAD26A0A}" presName="desTx" presStyleLbl="alignAccFollowNode1" presStyleIdx="1" presStyleCnt="3">
        <dgm:presLayoutVars>
          <dgm:bulletEnabled val="1"/>
        </dgm:presLayoutVars>
      </dgm:prSet>
      <dgm:spPr/>
    </dgm:pt>
    <dgm:pt modelId="{FED7C35F-3BDC-DC46-84D3-A1C3845A88C3}" type="pres">
      <dgm:prSet presAssocID="{8A7A087A-3C16-A24D-AD1D-E26909D87B5C}" presName="space" presStyleCnt="0"/>
      <dgm:spPr/>
    </dgm:pt>
    <dgm:pt modelId="{72CD2065-9E2C-4E47-9FB7-1E91E11C9C74}" type="pres">
      <dgm:prSet presAssocID="{135B0939-84AF-D542-9C37-5D37D655D0AD}" presName="composite" presStyleCnt="0"/>
      <dgm:spPr/>
    </dgm:pt>
    <dgm:pt modelId="{B26A0580-E8BD-634E-8767-2DAE38A088F2}" type="pres">
      <dgm:prSet presAssocID="{135B0939-84AF-D542-9C37-5D37D655D0AD}" presName="parTx" presStyleLbl="alignNode1" presStyleIdx="2" presStyleCnt="3">
        <dgm:presLayoutVars>
          <dgm:chMax val="0"/>
          <dgm:chPref val="0"/>
          <dgm:bulletEnabled val="1"/>
        </dgm:presLayoutVars>
      </dgm:prSet>
      <dgm:spPr/>
    </dgm:pt>
    <dgm:pt modelId="{EB8B6C7F-85CD-CB48-82C1-C7666BCAAD14}" type="pres">
      <dgm:prSet presAssocID="{135B0939-84AF-D542-9C37-5D37D655D0AD}" presName="desTx" presStyleLbl="alignAccFollowNode1" presStyleIdx="2" presStyleCnt="3">
        <dgm:presLayoutVars>
          <dgm:bulletEnabled val="1"/>
        </dgm:presLayoutVars>
      </dgm:prSet>
      <dgm:spPr/>
    </dgm:pt>
  </dgm:ptLst>
  <dgm:cxnLst>
    <dgm:cxn modelId="{FC99BB10-F3F0-4947-AABA-D391AEC39E17}" srcId="{135B0939-84AF-D542-9C37-5D37D655D0AD}" destId="{A9E18A36-7856-7B40-A8EB-E0D084417AD7}" srcOrd="1" destOrd="0" parTransId="{CDA1DC80-5DD6-6146-A1A7-75DC401977A4}" sibTransId="{02C5BD7D-C1B6-424A-AF23-3CB065E454E7}"/>
    <dgm:cxn modelId="{DA00FD23-07A1-E149-A422-370606F24CE6}" srcId="{BB2A677B-6148-A840-8CBC-577B77215781}" destId="{46598A67-F4D8-D541-927C-878B5AD86437}" srcOrd="3" destOrd="0" parTransId="{1A73BA94-8741-3546-BF23-4CEA9625C091}" sibTransId="{A6290EE4-1F5C-1D45-83D5-06FA71815232}"/>
    <dgm:cxn modelId="{F116BC26-3969-B745-B2DC-C8B40B016CA8}" srcId="{64F89B6E-B72F-2C4C-BA84-0917DAD26A0A}" destId="{68092C3A-1E91-7A4F-ACAF-7EAA61D9FBA5}" srcOrd="0" destOrd="0" parTransId="{51FBB076-45C6-E745-A857-BA98C132DEEE}" sibTransId="{A9219110-5994-FA45-AF35-33DCB4B5D0D5}"/>
    <dgm:cxn modelId="{DEF66327-6EBF-8D4B-A728-93335E4DF34B}" type="presOf" srcId="{83101B7C-3DC1-9B4D-A892-2A2981841CD3}" destId="{CD72BB18-F24C-204D-9AF5-3A31611E955C}" srcOrd="0" destOrd="1" presId="urn:microsoft.com/office/officeart/2005/8/layout/hList1"/>
    <dgm:cxn modelId="{75117A2D-7504-2544-9BFB-C811578FDBEB}" type="presOf" srcId="{FC90D0B9-8FF9-3B46-B8B5-9B64E191934A}" destId="{A93C25CD-6072-F64B-9E84-FE7A3457FE9E}" srcOrd="0" destOrd="0" presId="urn:microsoft.com/office/officeart/2005/8/layout/hList1"/>
    <dgm:cxn modelId="{14669F2F-CAD6-4E43-B93F-F3E0EF154DB6}" type="presOf" srcId="{B49A6548-6808-F446-86E1-6D924B110308}" destId="{CD72BB18-F24C-204D-9AF5-3A31611E955C}" srcOrd="0" destOrd="2" presId="urn:microsoft.com/office/officeart/2005/8/layout/hList1"/>
    <dgm:cxn modelId="{9E6D0236-351D-A847-8F09-B0706CBAB761}" type="presOf" srcId="{68092C3A-1E91-7A4F-ACAF-7EAA61D9FBA5}" destId="{CD72BB18-F24C-204D-9AF5-3A31611E955C}" srcOrd="0" destOrd="0" presId="urn:microsoft.com/office/officeart/2005/8/layout/hList1"/>
    <dgm:cxn modelId="{4C4DB340-A00F-7347-AFC2-BC96FE7C886B}" srcId="{27E89CDA-3416-DC4D-B19B-83C81CD186ED}" destId="{64F89B6E-B72F-2C4C-BA84-0917DAD26A0A}" srcOrd="1" destOrd="0" parTransId="{F887048A-E7F4-F54D-B5EF-57619A2E0664}" sibTransId="{8A7A087A-3C16-A24D-AD1D-E26909D87B5C}"/>
    <dgm:cxn modelId="{30ABFE42-7C23-6A4C-BE11-0C8357E19093}" type="presOf" srcId="{4A2F4EA7-F57D-FB4E-B555-1387494CC325}" destId="{A93C25CD-6072-F64B-9E84-FE7A3457FE9E}" srcOrd="0" destOrd="4" presId="urn:microsoft.com/office/officeart/2005/8/layout/hList1"/>
    <dgm:cxn modelId="{49B10043-43B6-8B43-AEDC-A529F53F8391}" type="presOf" srcId="{46598A67-F4D8-D541-927C-878B5AD86437}" destId="{A93C25CD-6072-F64B-9E84-FE7A3457FE9E}" srcOrd="0" destOrd="3" presId="urn:microsoft.com/office/officeart/2005/8/layout/hList1"/>
    <dgm:cxn modelId="{CF14B65A-5230-0F4B-B653-A5A69561E77C}" type="presOf" srcId="{A9E18A36-7856-7B40-A8EB-E0D084417AD7}" destId="{EB8B6C7F-85CD-CB48-82C1-C7666BCAAD14}" srcOrd="0" destOrd="1" presId="urn:microsoft.com/office/officeart/2005/8/layout/hList1"/>
    <dgm:cxn modelId="{CB538060-6F8F-974C-A875-7C14DB264E16}" srcId="{27E89CDA-3416-DC4D-B19B-83C81CD186ED}" destId="{135B0939-84AF-D542-9C37-5D37D655D0AD}" srcOrd="2" destOrd="0" parTransId="{2F875439-8D14-E047-9D35-2140985AB2D7}" sibTransId="{A3851840-3F12-734B-992C-32842C2D5E12}"/>
    <dgm:cxn modelId="{20FA0C62-D142-0E4B-A9FC-66B7675AA76A}" srcId="{64F89B6E-B72F-2C4C-BA84-0917DAD26A0A}" destId="{730FDB32-0598-0446-8E60-EB657975AE06}" srcOrd="4" destOrd="0" parTransId="{C8086DF3-4C0B-7048-A736-68B16BE3F5D2}" sibTransId="{E8CD8C8C-6300-D843-8017-3B80EB387732}"/>
    <dgm:cxn modelId="{88BCBF6B-9C00-5C4C-88C5-A011142D4C3A}" srcId="{BB2A677B-6148-A840-8CBC-577B77215781}" destId="{092D48AF-2E86-5340-9701-2600D6A796F8}" srcOrd="1" destOrd="0" parTransId="{DE508EE0-5249-BF4F-873F-982BC4364328}" sibTransId="{71BAF386-7688-E24D-AE98-C90F6A8A62AB}"/>
    <dgm:cxn modelId="{7F55D76F-5F6C-E14B-8973-516DF22B6ADD}" srcId="{27E89CDA-3416-DC4D-B19B-83C81CD186ED}" destId="{BB2A677B-6148-A840-8CBC-577B77215781}" srcOrd="0" destOrd="0" parTransId="{CF09430C-CC20-9346-B218-6CE7A0FD579A}" sibTransId="{5B325883-928C-0F41-B976-917C4C23BE7D}"/>
    <dgm:cxn modelId="{6447A172-F8CF-8145-8D9C-AC6A10434559}" type="presOf" srcId="{BB2A677B-6148-A840-8CBC-577B77215781}" destId="{B6AD92CF-8F62-9F4F-8FF5-98E2B22F5481}" srcOrd="0" destOrd="0" presId="urn:microsoft.com/office/officeart/2005/8/layout/hList1"/>
    <dgm:cxn modelId="{6C3CCC7C-8AB7-F94B-9FA4-FA63286437CB}" srcId="{64F89B6E-B72F-2C4C-BA84-0917DAD26A0A}" destId="{83101B7C-3DC1-9B4D-A892-2A2981841CD3}" srcOrd="1" destOrd="0" parTransId="{206D572A-EE17-E647-9E7D-4DAD46568518}" sibTransId="{2665F55A-8DE2-0C42-9168-3F7C63C5488E}"/>
    <dgm:cxn modelId="{4961367D-22B9-584C-9A3E-D58189868E54}" srcId="{64F89B6E-B72F-2C4C-BA84-0917DAD26A0A}" destId="{B49A6548-6808-F446-86E1-6D924B110308}" srcOrd="2" destOrd="0" parTransId="{36797579-C7B5-B04B-8805-34A3EAB9A3C3}" sibTransId="{0BD5B975-475E-B249-98EA-A93F8EA1CE8A}"/>
    <dgm:cxn modelId="{9BC86C82-9B94-1543-B20C-93F737B4E570}" type="presOf" srcId="{64F89B6E-B72F-2C4C-BA84-0917DAD26A0A}" destId="{073E845A-7E97-9C41-BF4C-C72385DE84A0}" srcOrd="0" destOrd="0" presId="urn:microsoft.com/office/officeart/2005/8/layout/hList1"/>
    <dgm:cxn modelId="{7F15B786-5A53-DE4B-8A38-2DA8AAD5E30E}" type="presOf" srcId="{1190125B-C278-8643-8665-8E08B4744270}" destId="{CD72BB18-F24C-204D-9AF5-3A31611E955C}" srcOrd="0" destOrd="5" presId="urn:microsoft.com/office/officeart/2005/8/layout/hList1"/>
    <dgm:cxn modelId="{E2E2A497-63EB-5B41-A5E3-4862F3099288}" srcId="{BB2A677B-6148-A840-8CBC-577B77215781}" destId="{FC90D0B9-8FF9-3B46-B8B5-9B64E191934A}" srcOrd="0" destOrd="0" parTransId="{89035E68-9FD1-D340-BADC-87A1C8A97B50}" sibTransId="{11105BAD-D7B9-3143-BA2C-79275E915133}"/>
    <dgm:cxn modelId="{F356639D-AB3D-C647-9129-70FED471719D}" type="presOf" srcId="{2E30FF07-42B0-CD42-96DA-27ECFFBD1D11}" destId="{A93C25CD-6072-F64B-9E84-FE7A3457FE9E}" srcOrd="0" destOrd="2" presId="urn:microsoft.com/office/officeart/2005/8/layout/hList1"/>
    <dgm:cxn modelId="{4B9A0AA3-83FD-E449-85BC-7FF2C4F3715B}" type="presOf" srcId="{F5498D36-5357-894B-9A14-842250D29C47}" destId="{CD72BB18-F24C-204D-9AF5-3A31611E955C}" srcOrd="0" destOrd="3" presId="urn:microsoft.com/office/officeart/2005/8/layout/hList1"/>
    <dgm:cxn modelId="{18BE17A3-5367-D847-9689-CD17432A4675}" srcId="{135B0939-84AF-D542-9C37-5D37D655D0AD}" destId="{F707EE0C-3131-DC49-B829-3B9216A4B8C6}" srcOrd="0" destOrd="0" parTransId="{426BE174-7751-C946-8D42-4B30EB455142}" sibTransId="{F07BBD1E-FD93-9645-B25C-A66CC314CE30}"/>
    <dgm:cxn modelId="{66C6BFAB-EE95-984E-BB66-C3B51AB8906B}" type="presOf" srcId="{F707EE0C-3131-DC49-B829-3B9216A4B8C6}" destId="{EB8B6C7F-85CD-CB48-82C1-C7666BCAAD14}" srcOrd="0" destOrd="0" presId="urn:microsoft.com/office/officeart/2005/8/layout/hList1"/>
    <dgm:cxn modelId="{5F4C34B2-10D9-9244-8F32-9442105FAF03}" srcId="{64F89B6E-B72F-2C4C-BA84-0917DAD26A0A}" destId="{1190125B-C278-8643-8665-8E08B4744270}" srcOrd="5" destOrd="0" parTransId="{45A213DF-4491-0048-9B3B-FBEF7F7D0FDB}" sibTransId="{432C20BF-52A6-CB4D-881F-4AA919AC8654}"/>
    <dgm:cxn modelId="{6FA709BC-24D2-8F4E-B0C0-277C9315280B}" srcId="{64F89B6E-B72F-2C4C-BA84-0917DAD26A0A}" destId="{F5498D36-5357-894B-9A14-842250D29C47}" srcOrd="3" destOrd="0" parTransId="{5CC52541-9EF5-894F-A42F-8116187C01B0}" sibTransId="{0DA4C504-1129-A347-A5D6-E0D1F9FC8E41}"/>
    <dgm:cxn modelId="{10B5F0BE-50A2-7B41-948D-0E89FDDECBE9}" type="presOf" srcId="{27E89CDA-3416-DC4D-B19B-83C81CD186ED}" destId="{146E68FA-21CC-EB44-93CA-DC604D8BD85C}" srcOrd="0" destOrd="0" presId="urn:microsoft.com/office/officeart/2005/8/layout/hList1"/>
    <dgm:cxn modelId="{D2CA1CCD-334B-1844-9EA9-E1B4458EE1D8}" srcId="{BB2A677B-6148-A840-8CBC-577B77215781}" destId="{4A2F4EA7-F57D-FB4E-B555-1387494CC325}" srcOrd="4" destOrd="0" parTransId="{9796CE3B-462E-EE43-9539-D924B54946DA}" sibTransId="{BF1E4FB1-630C-FE41-A62A-83027D9B4ECE}"/>
    <dgm:cxn modelId="{B18F90D1-A412-8542-BC8D-33728AC6EE41}" type="presOf" srcId="{092D48AF-2E86-5340-9701-2600D6A796F8}" destId="{A93C25CD-6072-F64B-9E84-FE7A3457FE9E}" srcOrd="0" destOrd="1" presId="urn:microsoft.com/office/officeart/2005/8/layout/hList1"/>
    <dgm:cxn modelId="{6A1C9BE6-CF74-C640-A734-1CA6FAABA646}" type="presOf" srcId="{730FDB32-0598-0446-8E60-EB657975AE06}" destId="{CD72BB18-F24C-204D-9AF5-3A31611E955C}" srcOrd="0" destOrd="4" presId="urn:microsoft.com/office/officeart/2005/8/layout/hList1"/>
    <dgm:cxn modelId="{993632F8-0A8A-334D-BF44-7945A373EC53}" type="presOf" srcId="{135B0939-84AF-D542-9C37-5D37D655D0AD}" destId="{B26A0580-E8BD-634E-8767-2DAE38A088F2}" srcOrd="0" destOrd="0" presId="urn:microsoft.com/office/officeart/2005/8/layout/hList1"/>
    <dgm:cxn modelId="{CBFDEAFD-ED57-D74A-8C9F-8E98F149A6AF}" srcId="{BB2A677B-6148-A840-8CBC-577B77215781}" destId="{2E30FF07-42B0-CD42-96DA-27ECFFBD1D11}" srcOrd="2" destOrd="0" parTransId="{A1523AE9-D336-1A40-95A3-A044FEECFA60}" sibTransId="{52AF4241-41B8-984E-B767-EE433C277BF1}"/>
    <dgm:cxn modelId="{9944E135-C73B-1C44-A581-DECC032B9D2B}" type="presParOf" srcId="{146E68FA-21CC-EB44-93CA-DC604D8BD85C}" destId="{5F2256A2-4AD0-644B-9C23-E9011C3B825C}" srcOrd="0" destOrd="0" presId="urn:microsoft.com/office/officeart/2005/8/layout/hList1"/>
    <dgm:cxn modelId="{02D6C85A-CBB1-E949-8743-761A3409F8A9}" type="presParOf" srcId="{5F2256A2-4AD0-644B-9C23-E9011C3B825C}" destId="{B6AD92CF-8F62-9F4F-8FF5-98E2B22F5481}" srcOrd="0" destOrd="0" presId="urn:microsoft.com/office/officeart/2005/8/layout/hList1"/>
    <dgm:cxn modelId="{70E46FB4-10B0-D148-8715-9A3F5C335413}" type="presParOf" srcId="{5F2256A2-4AD0-644B-9C23-E9011C3B825C}" destId="{A93C25CD-6072-F64B-9E84-FE7A3457FE9E}" srcOrd="1" destOrd="0" presId="urn:microsoft.com/office/officeart/2005/8/layout/hList1"/>
    <dgm:cxn modelId="{D3502CEE-01BC-D947-8B9D-B82F22D43EDF}" type="presParOf" srcId="{146E68FA-21CC-EB44-93CA-DC604D8BD85C}" destId="{1F097B43-1817-2047-AFCE-D5304962DCD7}" srcOrd="1" destOrd="0" presId="urn:microsoft.com/office/officeart/2005/8/layout/hList1"/>
    <dgm:cxn modelId="{CECDD66D-31C6-6C47-8C2C-BFFDF6175362}" type="presParOf" srcId="{146E68FA-21CC-EB44-93CA-DC604D8BD85C}" destId="{EDC0EC4F-B651-F643-A876-E3C7FE607122}" srcOrd="2" destOrd="0" presId="urn:microsoft.com/office/officeart/2005/8/layout/hList1"/>
    <dgm:cxn modelId="{113423C9-9B4E-CC4E-923D-5892A64A5FDE}" type="presParOf" srcId="{EDC0EC4F-B651-F643-A876-E3C7FE607122}" destId="{073E845A-7E97-9C41-BF4C-C72385DE84A0}" srcOrd="0" destOrd="0" presId="urn:microsoft.com/office/officeart/2005/8/layout/hList1"/>
    <dgm:cxn modelId="{822DCBBB-671E-F949-AE56-C649CEF889F5}" type="presParOf" srcId="{EDC0EC4F-B651-F643-A876-E3C7FE607122}" destId="{CD72BB18-F24C-204D-9AF5-3A31611E955C}" srcOrd="1" destOrd="0" presId="urn:microsoft.com/office/officeart/2005/8/layout/hList1"/>
    <dgm:cxn modelId="{CD002372-054C-2847-A2BD-714B7D0EFDC7}" type="presParOf" srcId="{146E68FA-21CC-EB44-93CA-DC604D8BD85C}" destId="{FED7C35F-3BDC-DC46-84D3-A1C3845A88C3}" srcOrd="3" destOrd="0" presId="urn:microsoft.com/office/officeart/2005/8/layout/hList1"/>
    <dgm:cxn modelId="{95760C4B-CB9F-2848-9729-0058CD28A9F0}" type="presParOf" srcId="{146E68FA-21CC-EB44-93CA-DC604D8BD85C}" destId="{72CD2065-9E2C-4E47-9FB7-1E91E11C9C74}" srcOrd="4" destOrd="0" presId="urn:microsoft.com/office/officeart/2005/8/layout/hList1"/>
    <dgm:cxn modelId="{1424DC08-4185-6648-BEE8-52E12BF3C1BB}" type="presParOf" srcId="{72CD2065-9E2C-4E47-9FB7-1E91E11C9C74}" destId="{B26A0580-E8BD-634E-8767-2DAE38A088F2}" srcOrd="0" destOrd="0" presId="urn:microsoft.com/office/officeart/2005/8/layout/hList1"/>
    <dgm:cxn modelId="{49BB1F5D-F6FF-4D43-968F-E0FA87DFC1D9}" type="presParOf" srcId="{72CD2065-9E2C-4E47-9FB7-1E91E11C9C74}" destId="{EB8B6C7F-85CD-CB48-82C1-C7666BCAAD1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7E89CDA-3416-DC4D-B19B-83C81CD186ED}" type="doc">
      <dgm:prSet loTypeId="urn:microsoft.com/office/officeart/2005/8/layout/hList1" loCatId="" qsTypeId="urn:microsoft.com/office/officeart/2005/8/quickstyle/simple1" qsCatId="simple" csTypeId="urn:microsoft.com/office/officeart/2005/8/colors/accent1_1" csCatId="accent1" phldr="1"/>
      <dgm:spPr/>
      <dgm:t>
        <a:bodyPr/>
        <a:lstStyle/>
        <a:p>
          <a:endParaRPr lang="en-US"/>
        </a:p>
      </dgm:t>
    </dgm:pt>
    <dgm:pt modelId="{BB2A677B-6148-A840-8CBC-577B77215781}">
      <dgm:prSet phldrT="[Text]"/>
      <dgm:spPr/>
      <dgm:t>
        <a:bodyPr/>
        <a:lstStyle/>
        <a:p>
          <a:r>
            <a:rPr lang="en-US" dirty="0"/>
            <a:t>Logistics</a:t>
          </a:r>
        </a:p>
      </dgm:t>
    </dgm:pt>
    <dgm:pt modelId="{CF09430C-CC20-9346-B218-6CE7A0FD579A}" type="parTrans" cxnId="{7F55D76F-5F6C-E14B-8973-516DF22B6ADD}">
      <dgm:prSet/>
      <dgm:spPr/>
      <dgm:t>
        <a:bodyPr/>
        <a:lstStyle/>
        <a:p>
          <a:endParaRPr lang="en-US"/>
        </a:p>
      </dgm:t>
    </dgm:pt>
    <dgm:pt modelId="{5B325883-928C-0F41-B976-917C4C23BE7D}" type="sibTrans" cxnId="{7F55D76F-5F6C-E14B-8973-516DF22B6ADD}">
      <dgm:prSet/>
      <dgm:spPr/>
      <dgm:t>
        <a:bodyPr/>
        <a:lstStyle/>
        <a:p>
          <a:endParaRPr lang="en-US"/>
        </a:p>
      </dgm:t>
    </dgm:pt>
    <dgm:pt modelId="{FC90D0B9-8FF9-3B46-B8B5-9B64E191934A}">
      <dgm:prSet phldrT="[Text]"/>
      <dgm:spPr/>
      <dgm:t>
        <a:bodyPr/>
        <a:lstStyle/>
        <a:p>
          <a:r>
            <a:rPr lang="en-US" dirty="0"/>
            <a:t>Stay locally for 30 days</a:t>
          </a:r>
        </a:p>
      </dgm:t>
    </dgm:pt>
    <dgm:pt modelId="{89035E68-9FD1-D340-BADC-87A1C8A97B50}" type="parTrans" cxnId="{E2E2A497-63EB-5B41-A5E3-4862F3099288}">
      <dgm:prSet/>
      <dgm:spPr/>
      <dgm:t>
        <a:bodyPr/>
        <a:lstStyle/>
        <a:p>
          <a:endParaRPr lang="en-US"/>
        </a:p>
      </dgm:t>
    </dgm:pt>
    <dgm:pt modelId="{11105BAD-D7B9-3143-BA2C-79275E915133}" type="sibTrans" cxnId="{E2E2A497-63EB-5B41-A5E3-4862F3099288}">
      <dgm:prSet/>
      <dgm:spPr/>
      <dgm:t>
        <a:bodyPr/>
        <a:lstStyle/>
        <a:p>
          <a:endParaRPr lang="en-US"/>
        </a:p>
      </dgm:t>
    </dgm:pt>
    <dgm:pt modelId="{64F89B6E-B72F-2C4C-BA84-0917DAD26A0A}">
      <dgm:prSet phldrT="[Text]"/>
      <dgm:spPr/>
      <dgm:t>
        <a:bodyPr/>
        <a:lstStyle/>
        <a:p>
          <a:r>
            <a:rPr lang="en-US" dirty="0"/>
            <a:t>Pancytopenia</a:t>
          </a:r>
        </a:p>
      </dgm:t>
    </dgm:pt>
    <dgm:pt modelId="{F887048A-E7F4-F54D-B5EF-57619A2E0664}" type="parTrans" cxnId="{4C4DB340-A00F-7347-AFC2-BC96FE7C886B}">
      <dgm:prSet/>
      <dgm:spPr/>
      <dgm:t>
        <a:bodyPr/>
        <a:lstStyle/>
        <a:p>
          <a:endParaRPr lang="en-US"/>
        </a:p>
      </dgm:t>
    </dgm:pt>
    <dgm:pt modelId="{8A7A087A-3C16-A24D-AD1D-E26909D87B5C}" type="sibTrans" cxnId="{4C4DB340-A00F-7347-AFC2-BC96FE7C886B}">
      <dgm:prSet/>
      <dgm:spPr/>
      <dgm:t>
        <a:bodyPr/>
        <a:lstStyle/>
        <a:p>
          <a:endParaRPr lang="en-US"/>
        </a:p>
      </dgm:t>
    </dgm:pt>
    <dgm:pt modelId="{F707EE0C-3131-DC49-B829-3B9216A4B8C6}">
      <dgm:prSet phldrT="[Text]"/>
      <dgm:spPr/>
      <dgm:t>
        <a:bodyPr/>
        <a:lstStyle/>
        <a:p>
          <a:r>
            <a:rPr lang="en-US" dirty="0"/>
            <a:t>When to come to ER</a:t>
          </a:r>
        </a:p>
      </dgm:t>
    </dgm:pt>
    <dgm:pt modelId="{426BE174-7751-C946-8D42-4B30EB455142}" type="parTrans" cxnId="{18BE17A3-5367-D847-9689-CD17432A4675}">
      <dgm:prSet/>
      <dgm:spPr/>
      <dgm:t>
        <a:bodyPr/>
        <a:lstStyle/>
        <a:p>
          <a:endParaRPr lang="en-US"/>
        </a:p>
      </dgm:t>
    </dgm:pt>
    <dgm:pt modelId="{F07BBD1E-FD93-9645-B25C-A66CC314CE30}" type="sibTrans" cxnId="{18BE17A3-5367-D847-9689-CD17432A4675}">
      <dgm:prSet/>
      <dgm:spPr/>
      <dgm:t>
        <a:bodyPr/>
        <a:lstStyle/>
        <a:p>
          <a:endParaRPr lang="en-US"/>
        </a:p>
      </dgm:t>
    </dgm:pt>
    <dgm:pt modelId="{53441BD9-37E8-4DF9-B2EA-557E58A73F82}">
      <dgm:prSet phldrT="[Text]"/>
      <dgm:spPr/>
      <dgm:t>
        <a:bodyPr/>
        <a:lstStyle/>
        <a:p>
          <a:r>
            <a:rPr lang="en-US" dirty="0"/>
            <a:t>Inpatient vs outpatient</a:t>
          </a:r>
        </a:p>
      </dgm:t>
    </dgm:pt>
    <dgm:pt modelId="{501994F4-2A88-4F30-B560-E7CF6E56CB10}" type="parTrans" cxnId="{0CD8482A-5382-49B9-BC81-2015A4D6F1B0}">
      <dgm:prSet/>
      <dgm:spPr/>
      <dgm:t>
        <a:bodyPr/>
        <a:lstStyle/>
        <a:p>
          <a:endParaRPr lang="en-US"/>
        </a:p>
      </dgm:t>
    </dgm:pt>
    <dgm:pt modelId="{8B4168C2-2364-4A9F-B179-A40514236CAB}" type="sibTrans" cxnId="{0CD8482A-5382-49B9-BC81-2015A4D6F1B0}">
      <dgm:prSet/>
      <dgm:spPr/>
      <dgm:t>
        <a:bodyPr/>
        <a:lstStyle/>
        <a:p>
          <a:endParaRPr lang="en-US"/>
        </a:p>
      </dgm:t>
    </dgm:pt>
    <dgm:pt modelId="{13BBD5AD-010B-4688-9109-F6297745E3FA}">
      <dgm:prSet phldrT="[Text]"/>
      <dgm:spPr/>
      <dgm:t>
        <a:bodyPr/>
        <a:lstStyle/>
        <a:p>
          <a:r>
            <a:rPr lang="en-US" dirty="0"/>
            <a:t>Frequent visits to hospital</a:t>
          </a:r>
        </a:p>
      </dgm:t>
    </dgm:pt>
    <dgm:pt modelId="{EEA9B5B6-6D76-4F6B-9809-3912ABD41678}" type="parTrans" cxnId="{0AD63D98-53FC-4931-ACC6-3A8406E3696A}">
      <dgm:prSet/>
      <dgm:spPr/>
      <dgm:t>
        <a:bodyPr/>
        <a:lstStyle/>
        <a:p>
          <a:endParaRPr lang="en-US"/>
        </a:p>
      </dgm:t>
    </dgm:pt>
    <dgm:pt modelId="{770EFE53-5AB4-47A4-96D8-12AEA6A9E053}" type="sibTrans" cxnId="{0AD63D98-53FC-4931-ACC6-3A8406E3696A}">
      <dgm:prSet/>
      <dgm:spPr/>
      <dgm:t>
        <a:bodyPr/>
        <a:lstStyle/>
        <a:p>
          <a:endParaRPr lang="en-US"/>
        </a:p>
      </dgm:t>
    </dgm:pt>
    <dgm:pt modelId="{11BAE286-0B05-4989-80FB-34BAE1FC44E8}">
      <dgm:prSet phldrT="[Text]"/>
      <dgm:spPr/>
      <dgm:t>
        <a:bodyPr/>
        <a:lstStyle/>
        <a:p>
          <a:r>
            <a:rPr lang="en-US" dirty="0"/>
            <a:t>Local Oncologist to coordinate care</a:t>
          </a:r>
        </a:p>
      </dgm:t>
    </dgm:pt>
    <dgm:pt modelId="{BD8AB6D8-D9F8-4D15-8F94-C49842DA37F7}" type="parTrans" cxnId="{34B69F6A-611E-4AA5-A7CC-73D3CAEAAB15}">
      <dgm:prSet/>
      <dgm:spPr/>
      <dgm:t>
        <a:bodyPr/>
        <a:lstStyle/>
        <a:p>
          <a:endParaRPr lang="en-US"/>
        </a:p>
      </dgm:t>
    </dgm:pt>
    <dgm:pt modelId="{8E49E991-7882-4CB2-B2F2-201270D69267}" type="sibTrans" cxnId="{34B69F6A-611E-4AA5-A7CC-73D3CAEAAB15}">
      <dgm:prSet/>
      <dgm:spPr/>
      <dgm:t>
        <a:bodyPr/>
        <a:lstStyle/>
        <a:p>
          <a:endParaRPr lang="en-US"/>
        </a:p>
      </dgm:t>
    </dgm:pt>
    <dgm:pt modelId="{68092C3A-1E91-7A4F-ACAF-7EAA61D9FBA5}">
      <dgm:prSet phldrT="[Text]"/>
      <dgm:spPr/>
      <dgm:t>
        <a:bodyPr/>
        <a:lstStyle/>
        <a:p>
          <a:r>
            <a:rPr lang="en-US" dirty="0"/>
            <a:t>Decreased blood counts</a:t>
          </a:r>
        </a:p>
      </dgm:t>
    </dgm:pt>
    <dgm:pt modelId="{A9219110-5994-FA45-AF35-33DCB4B5D0D5}" type="sibTrans" cxnId="{F116BC26-3969-B745-B2DC-C8B40B016CA8}">
      <dgm:prSet/>
      <dgm:spPr/>
      <dgm:t>
        <a:bodyPr/>
        <a:lstStyle/>
        <a:p>
          <a:endParaRPr lang="en-US"/>
        </a:p>
      </dgm:t>
    </dgm:pt>
    <dgm:pt modelId="{51FBB076-45C6-E745-A857-BA98C132DEEE}" type="parTrans" cxnId="{F116BC26-3969-B745-B2DC-C8B40B016CA8}">
      <dgm:prSet/>
      <dgm:spPr/>
      <dgm:t>
        <a:bodyPr/>
        <a:lstStyle/>
        <a:p>
          <a:endParaRPr lang="en-US"/>
        </a:p>
      </dgm:t>
    </dgm:pt>
    <dgm:pt modelId="{DB3CF3EC-5C74-49A0-A5B3-B975426D557C}">
      <dgm:prSet phldrT="[Text]"/>
      <dgm:spPr/>
      <dgm:t>
        <a:bodyPr/>
        <a:lstStyle/>
        <a:p>
          <a:r>
            <a:rPr lang="en-US" dirty="0"/>
            <a:t>Blood and Platelet Transfusions</a:t>
          </a:r>
        </a:p>
      </dgm:t>
    </dgm:pt>
    <dgm:pt modelId="{7E92E398-6E69-42A6-A5F4-00A2FA78F0C7}" type="sibTrans" cxnId="{3DEEB438-423C-445B-9BDC-FCACF01E4934}">
      <dgm:prSet/>
      <dgm:spPr/>
      <dgm:t>
        <a:bodyPr/>
        <a:lstStyle/>
        <a:p>
          <a:endParaRPr lang="en-US"/>
        </a:p>
      </dgm:t>
    </dgm:pt>
    <dgm:pt modelId="{919FD242-D5E2-4344-9419-2F90007D0B87}" type="parTrans" cxnId="{3DEEB438-423C-445B-9BDC-FCACF01E4934}">
      <dgm:prSet/>
      <dgm:spPr/>
      <dgm:t>
        <a:bodyPr/>
        <a:lstStyle/>
        <a:p>
          <a:endParaRPr lang="en-US"/>
        </a:p>
      </dgm:t>
    </dgm:pt>
    <dgm:pt modelId="{F31B17F3-05A4-4257-8329-26084DC90E8D}">
      <dgm:prSet phldrT="[Text]"/>
      <dgm:spPr/>
      <dgm:t>
        <a:bodyPr/>
        <a:lstStyle/>
        <a:p>
          <a:r>
            <a:rPr lang="en-US" dirty="0"/>
            <a:t>Growth Factor Support</a:t>
          </a:r>
        </a:p>
      </dgm:t>
    </dgm:pt>
    <dgm:pt modelId="{1374C2F5-89A1-4204-9150-B8EA99574345}" type="sibTrans" cxnId="{18735C37-9FE9-4A90-ADDE-0BCE226BA85E}">
      <dgm:prSet/>
      <dgm:spPr/>
      <dgm:t>
        <a:bodyPr/>
        <a:lstStyle/>
        <a:p>
          <a:endParaRPr lang="en-US"/>
        </a:p>
      </dgm:t>
    </dgm:pt>
    <dgm:pt modelId="{14ABAD8D-2965-467A-9563-FE4FBCF3EC4E}" type="parTrans" cxnId="{18735C37-9FE9-4A90-ADDE-0BCE226BA85E}">
      <dgm:prSet/>
      <dgm:spPr/>
      <dgm:t>
        <a:bodyPr/>
        <a:lstStyle/>
        <a:p>
          <a:endParaRPr lang="en-US"/>
        </a:p>
      </dgm:t>
    </dgm:pt>
    <dgm:pt modelId="{EBBAA6AD-FDD2-47BD-86B0-B48D4068D8B9}">
      <dgm:prSet phldrT="[Text]"/>
      <dgm:spPr/>
      <dgm:t>
        <a:bodyPr/>
        <a:lstStyle/>
        <a:p>
          <a:r>
            <a:rPr lang="en-US" dirty="0"/>
            <a:t>Infections</a:t>
          </a:r>
        </a:p>
      </dgm:t>
    </dgm:pt>
    <dgm:pt modelId="{CC164B19-17D1-477A-8A1F-5E3D48034BD0}" type="sibTrans" cxnId="{BC8F9189-8024-45FE-B4F1-6B65E9FAF378}">
      <dgm:prSet/>
      <dgm:spPr/>
      <dgm:t>
        <a:bodyPr/>
        <a:lstStyle/>
        <a:p>
          <a:endParaRPr lang="en-US"/>
        </a:p>
      </dgm:t>
    </dgm:pt>
    <dgm:pt modelId="{78D5ACB4-3437-42B5-9C70-9CFD576E578C}" type="parTrans" cxnId="{BC8F9189-8024-45FE-B4F1-6B65E9FAF378}">
      <dgm:prSet/>
      <dgm:spPr/>
      <dgm:t>
        <a:bodyPr/>
        <a:lstStyle/>
        <a:p>
          <a:endParaRPr lang="en-US"/>
        </a:p>
      </dgm:t>
    </dgm:pt>
    <dgm:pt modelId="{080BBD00-7DDE-426D-960F-0FBC505B6A1F}">
      <dgm:prSet phldrT="[Text]"/>
      <dgm:spPr/>
      <dgm:t>
        <a:bodyPr/>
        <a:lstStyle/>
        <a:p>
          <a:r>
            <a:rPr lang="en-US" dirty="0"/>
            <a:t>Prophylactic Antibiotics</a:t>
          </a:r>
        </a:p>
      </dgm:t>
    </dgm:pt>
    <dgm:pt modelId="{31B1285F-8514-48BB-B9CA-7F148A504DF8}" type="sibTrans" cxnId="{546F12F0-B1F9-4BB3-A835-F51D0373FE01}">
      <dgm:prSet/>
      <dgm:spPr/>
      <dgm:t>
        <a:bodyPr/>
        <a:lstStyle/>
        <a:p>
          <a:endParaRPr lang="en-US"/>
        </a:p>
      </dgm:t>
    </dgm:pt>
    <dgm:pt modelId="{7FCAB55B-4EA4-4664-8F61-8B278B29F328}" type="parTrans" cxnId="{546F12F0-B1F9-4BB3-A835-F51D0373FE01}">
      <dgm:prSet/>
      <dgm:spPr/>
      <dgm:t>
        <a:bodyPr/>
        <a:lstStyle/>
        <a:p>
          <a:endParaRPr lang="en-US"/>
        </a:p>
      </dgm:t>
    </dgm:pt>
    <dgm:pt modelId="{135B0939-84AF-D542-9C37-5D37D655D0AD}">
      <dgm:prSet phldrT="[Text]"/>
      <dgm:spPr/>
      <dgm:t>
        <a:bodyPr/>
        <a:lstStyle/>
        <a:p>
          <a:r>
            <a:rPr lang="en-US" dirty="0"/>
            <a:t>Other</a:t>
          </a:r>
        </a:p>
      </dgm:t>
    </dgm:pt>
    <dgm:pt modelId="{A3851840-3F12-734B-992C-32842C2D5E12}" type="sibTrans" cxnId="{CB538060-6F8F-974C-A875-7C14DB264E16}">
      <dgm:prSet/>
      <dgm:spPr/>
      <dgm:t>
        <a:bodyPr/>
        <a:lstStyle/>
        <a:p>
          <a:endParaRPr lang="en-US"/>
        </a:p>
      </dgm:t>
    </dgm:pt>
    <dgm:pt modelId="{2F875439-8D14-E047-9D35-2140985AB2D7}" type="parTrans" cxnId="{CB538060-6F8F-974C-A875-7C14DB264E16}">
      <dgm:prSet/>
      <dgm:spPr/>
      <dgm:t>
        <a:bodyPr/>
        <a:lstStyle/>
        <a:p>
          <a:endParaRPr lang="en-US"/>
        </a:p>
      </dgm:t>
    </dgm:pt>
    <dgm:pt modelId="{9E9C02F5-81E1-45D3-81B5-DBBBC0AE4A9F}">
      <dgm:prSet phldrT="[Text]"/>
      <dgm:spPr/>
      <dgm:t>
        <a:bodyPr/>
        <a:lstStyle/>
        <a:p>
          <a:r>
            <a:rPr lang="en-US" dirty="0"/>
            <a:t>When to call the clinic</a:t>
          </a:r>
        </a:p>
      </dgm:t>
    </dgm:pt>
    <dgm:pt modelId="{C64097C6-4561-4062-9BAD-E97C24A1FFBB}" type="parTrans" cxnId="{78957EAA-E30A-4364-9345-0651834B0298}">
      <dgm:prSet/>
      <dgm:spPr/>
      <dgm:t>
        <a:bodyPr/>
        <a:lstStyle/>
        <a:p>
          <a:endParaRPr lang="en-US"/>
        </a:p>
      </dgm:t>
    </dgm:pt>
    <dgm:pt modelId="{093C07AE-531D-4B93-9B79-58D1C2A8E808}" type="sibTrans" cxnId="{78957EAA-E30A-4364-9345-0651834B0298}">
      <dgm:prSet/>
      <dgm:spPr/>
      <dgm:t>
        <a:bodyPr/>
        <a:lstStyle/>
        <a:p>
          <a:endParaRPr lang="en-US"/>
        </a:p>
      </dgm:t>
    </dgm:pt>
    <dgm:pt modelId="{44D9A2CD-B8E9-4FDB-AAD9-C96181D50AAF}">
      <dgm:prSet phldrT="[Text]"/>
      <dgm:spPr/>
      <dgm:t>
        <a:bodyPr/>
        <a:lstStyle/>
        <a:p>
          <a:r>
            <a:rPr lang="en-US" dirty="0"/>
            <a:t>Caregiver 24 hours a day</a:t>
          </a:r>
        </a:p>
      </dgm:t>
    </dgm:pt>
    <dgm:pt modelId="{3C20571B-C32F-48C2-8CFA-C55AACB41BB7}" type="parTrans" cxnId="{649E77E3-7EB0-4AA0-98E6-7541E270ACF1}">
      <dgm:prSet/>
      <dgm:spPr/>
      <dgm:t>
        <a:bodyPr/>
        <a:lstStyle/>
        <a:p>
          <a:endParaRPr lang="en-US"/>
        </a:p>
      </dgm:t>
    </dgm:pt>
    <dgm:pt modelId="{A6CD3A22-62BE-4848-9AA4-73DB788C5E47}" type="sibTrans" cxnId="{649E77E3-7EB0-4AA0-98E6-7541E270ACF1}">
      <dgm:prSet/>
      <dgm:spPr/>
      <dgm:t>
        <a:bodyPr/>
        <a:lstStyle/>
        <a:p>
          <a:endParaRPr lang="en-US"/>
        </a:p>
      </dgm:t>
    </dgm:pt>
    <dgm:pt modelId="{8248318A-78D2-482B-96C8-CEE5987916D2}">
      <dgm:prSet phldrT="[Text]"/>
      <dgm:spPr/>
      <dgm:t>
        <a:bodyPr/>
        <a:lstStyle/>
        <a:p>
          <a:r>
            <a:rPr lang="en-US" dirty="0"/>
            <a:t>Ensure caregivers are present</a:t>
          </a:r>
        </a:p>
      </dgm:t>
    </dgm:pt>
    <dgm:pt modelId="{EA6D96C8-C3AF-42F5-9CAC-FABBF82A4E56}" type="parTrans" cxnId="{3CD7F8E0-0604-4758-927E-5988E74E12A9}">
      <dgm:prSet/>
      <dgm:spPr/>
      <dgm:t>
        <a:bodyPr/>
        <a:lstStyle/>
        <a:p>
          <a:endParaRPr lang="en-US"/>
        </a:p>
      </dgm:t>
    </dgm:pt>
    <dgm:pt modelId="{7B877603-54F4-4B62-B537-B38F294E8E4C}" type="sibTrans" cxnId="{3CD7F8E0-0604-4758-927E-5988E74E12A9}">
      <dgm:prSet/>
      <dgm:spPr/>
      <dgm:t>
        <a:bodyPr/>
        <a:lstStyle/>
        <a:p>
          <a:endParaRPr lang="en-US"/>
        </a:p>
      </dgm:t>
    </dgm:pt>
    <dgm:pt modelId="{1BC855FB-35EC-4A3F-A385-CF0838C7E8A5}">
      <dgm:prSet phldrT="[Text]"/>
      <dgm:spPr/>
      <dgm:t>
        <a:bodyPr/>
        <a:lstStyle/>
        <a:p>
          <a:r>
            <a:rPr lang="en-US" dirty="0"/>
            <a:t>Contact local oncologist</a:t>
          </a:r>
        </a:p>
      </dgm:t>
    </dgm:pt>
    <dgm:pt modelId="{0C7F51D9-6C81-4F2F-A615-A0899773F7F4}" type="parTrans" cxnId="{5A7E0782-C58D-4820-A0AC-48E2AA35078C}">
      <dgm:prSet/>
      <dgm:spPr/>
      <dgm:t>
        <a:bodyPr/>
        <a:lstStyle/>
        <a:p>
          <a:endParaRPr lang="en-US"/>
        </a:p>
      </dgm:t>
    </dgm:pt>
    <dgm:pt modelId="{1BD787FC-E7EB-401B-B0D0-E2BE2E191341}" type="sibTrans" cxnId="{5A7E0782-C58D-4820-A0AC-48E2AA35078C}">
      <dgm:prSet/>
      <dgm:spPr/>
      <dgm:t>
        <a:bodyPr/>
        <a:lstStyle/>
        <a:p>
          <a:endParaRPr lang="en-US"/>
        </a:p>
      </dgm:t>
    </dgm:pt>
    <dgm:pt modelId="{146E68FA-21CC-EB44-93CA-DC604D8BD85C}" type="pres">
      <dgm:prSet presAssocID="{27E89CDA-3416-DC4D-B19B-83C81CD186ED}" presName="Name0" presStyleCnt="0">
        <dgm:presLayoutVars>
          <dgm:dir/>
          <dgm:animLvl val="lvl"/>
          <dgm:resizeHandles val="exact"/>
        </dgm:presLayoutVars>
      </dgm:prSet>
      <dgm:spPr/>
    </dgm:pt>
    <dgm:pt modelId="{5F2256A2-4AD0-644B-9C23-E9011C3B825C}" type="pres">
      <dgm:prSet presAssocID="{BB2A677B-6148-A840-8CBC-577B77215781}" presName="composite" presStyleCnt="0"/>
      <dgm:spPr/>
    </dgm:pt>
    <dgm:pt modelId="{B6AD92CF-8F62-9F4F-8FF5-98E2B22F5481}" type="pres">
      <dgm:prSet presAssocID="{BB2A677B-6148-A840-8CBC-577B77215781}" presName="parTx" presStyleLbl="alignNode1" presStyleIdx="0" presStyleCnt="3">
        <dgm:presLayoutVars>
          <dgm:chMax val="0"/>
          <dgm:chPref val="0"/>
          <dgm:bulletEnabled val="1"/>
        </dgm:presLayoutVars>
      </dgm:prSet>
      <dgm:spPr/>
    </dgm:pt>
    <dgm:pt modelId="{A93C25CD-6072-F64B-9E84-FE7A3457FE9E}" type="pres">
      <dgm:prSet presAssocID="{BB2A677B-6148-A840-8CBC-577B77215781}" presName="desTx" presStyleLbl="alignAccFollowNode1" presStyleIdx="0" presStyleCnt="3">
        <dgm:presLayoutVars>
          <dgm:bulletEnabled val="1"/>
        </dgm:presLayoutVars>
      </dgm:prSet>
      <dgm:spPr/>
    </dgm:pt>
    <dgm:pt modelId="{1F097B43-1817-2047-AFCE-D5304962DCD7}" type="pres">
      <dgm:prSet presAssocID="{5B325883-928C-0F41-B976-917C4C23BE7D}" presName="space" presStyleCnt="0"/>
      <dgm:spPr/>
    </dgm:pt>
    <dgm:pt modelId="{EDC0EC4F-B651-F643-A876-E3C7FE607122}" type="pres">
      <dgm:prSet presAssocID="{64F89B6E-B72F-2C4C-BA84-0917DAD26A0A}" presName="composite" presStyleCnt="0"/>
      <dgm:spPr/>
    </dgm:pt>
    <dgm:pt modelId="{073E845A-7E97-9C41-BF4C-C72385DE84A0}" type="pres">
      <dgm:prSet presAssocID="{64F89B6E-B72F-2C4C-BA84-0917DAD26A0A}" presName="parTx" presStyleLbl="alignNode1" presStyleIdx="1" presStyleCnt="3" custLinFactNeighborY="1485">
        <dgm:presLayoutVars>
          <dgm:chMax val="0"/>
          <dgm:chPref val="0"/>
          <dgm:bulletEnabled val="1"/>
        </dgm:presLayoutVars>
      </dgm:prSet>
      <dgm:spPr/>
    </dgm:pt>
    <dgm:pt modelId="{CD72BB18-F24C-204D-9AF5-3A31611E955C}" type="pres">
      <dgm:prSet presAssocID="{64F89B6E-B72F-2C4C-BA84-0917DAD26A0A}" presName="desTx" presStyleLbl="alignAccFollowNode1" presStyleIdx="1" presStyleCnt="3">
        <dgm:presLayoutVars>
          <dgm:bulletEnabled val="1"/>
        </dgm:presLayoutVars>
      </dgm:prSet>
      <dgm:spPr/>
    </dgm:pt>
    <dgm:pt modelId="{FED7C35F-3BDC-DC46-84D3-A1C3845A88C3}" type="pres">
      <dgm:prSet presAssocID="{8A7A087A-3C16-A24D-AD1D-E26909D87B5C}" presName="space" presStyleCnt="0"/>
      <dgm:spPr/>
    </dgm:pt>
    <dgm:pt modelId="{72CD2065-9E2C-4E47-9FB7-1E91E11C9C74}" type="pres">
      <dgm:prSet presAssocID="{135B0939-84AF-D542-9C37-5D37D655D0AD}" presName="composite" presStyleCnt="0"/>
      <dgm:spPr/>
    </dgm:pt>
    <dgm:pt modelId="{B26A0580-E8BD-634E-8767-2DAE38A088F2}" type="pres">
      <dgm:prSet presAssocID="{135B0939-84AF-D542-9C37-5D37D655D0AD}" presName="parTx" presStyleLbl="alignNode1" presStyleIdx="2" presStyleCnt="3">
        <dgm:presLayoutVars>
          <dgm:chMax val="0"/>
          <dgm:chPref val="0"/>
          <dgm:bulletEnabled val="1"/>
        </dgm:presLayoutVars>
      </dgm:prSet>
      <dgm:spPr/>
    </dgm:pt>
    <dgm:pt modelId="{EB8B6C7F-85CD-CB48-82C1-C7666BCAAD14}" type="pres">
      <dgm:prSet presAssocID="{135B0939-84AF-D542-9C37-5D37D655D0AD}" presName="desTx" presStyleLbl="alignAccFollowNode1" presStyleIdx="2" presStyleCnt="3">
        <dgm:presLayoutVars>
          <dgm:bulletEnabled val="1"/>
        </dgm:presLayoutVars>
      </dgm:prSet>
      <dgm:spPr/>
    </dgm:pt>
  </dgm:ptLst>
  <dgm:cxnLst>
    <dgm:cxn modelId="{453EDB0B-40D7-479A-806A-8BF3A974A12C}" type="presOf" srcId="{F31B17F3-05A4-4257-8329-26084DC90E8D}" destId="{CD72BB18-F24C-204D-9AF5-3A31611E955C}" srcOrd="0" destOrd="2" presId="urn:microsoft.com/office/officeart/2005/8/layout/hList1"/>
    <dgm:cxn modelId="{F116BC26-3969-B745-B2DC-C8B40B016CA8}" srcId="{64F89B6E-B72F-2C4C-BA84-0917DAD26A0A}" destId="{68092C3A-1E91-7A4F-ACAF-7EAA61D9FBA5}" srcOrd="0" destOrd="0" parTransId="{51FBB076-45C6-E745-A857-BA98C132DEEE}" sibTransId="{A9219110-5994-FA45-AF35-33DCB4B5D0D5}"/>
    <dgm:cxn modelId="{0CD8482A-5382-49B9-BC81-2015A4D6F1B0}" srcId="{BB2A677B-6148-A840-8CBC-577B77215781}" destId="{53441BD9-37E8-4DF9-B2EA-557E58A73F82}" srcOrd="1" destOrd="0" parTransId="{501994F4-2A88-4F30-B560-E7CF6E56CB10}" sibTransId="{8B4168C2-2364-4A9F-B179-A40514236CAB}"/>
    <dgm:cxn modelId="{75117A2D-7504-2544-9BFB-C811578FDBEB}" type="presOf" srcId="{FC90D0B9-8FF9-3B46-B8B5-9B64E191934A}" destId="{A93C25CD-6072-F64B-9E84-FE7A3457FE9E}" srcOrd="0" destOrd="0" presId="urn:microsoft.com/office/officeart/2005/8/layout/hList1"/>
    <dgm:cxn modelId="{9E6D0236-351D-A847-8F09-B0706CBAB761}" type="presOf" srcId="{68092C3A-1E91-7A4F-ACAF-7EAA61D9FBA5}" destId="{CD72BB18-F24C-204D-9AF5-3A31611E955C}" srcOrd="0" destOrd="0" presId="urn:microsoft.com/office/officeart/2005/8/layout/hList1"/>
    <dgm:cxn modelId="{18735C37-9FE9-4A90-ADDE-0BCE226BA85E}" srcId="{64F89B6E-B72F-2C4C-BA84-0917DAD26A0A}" destId="{F31B17F3-05A4-4257-8329-26084DC90E8D}" srcOrd="2" destOrd="0" parTransId="{14ABAD8D-2965-467A-9563-FE4FBCF3EC4E}" sibTransId="{1374C2F5-89A1-4204-9150-B8EA99574345}"/>
    <dgm:cxn modelId="{3DEEB438-423C-445B-9BDC-FCACF01E4934}" srcId="{64F89B6E-B72F-2C4C-BA84-0917DAD26A0A}" destId="{DB3CF3EC-5C74-49A0-A5B3-B975426D557C}" srcOrd="1" destOrd="0" parTransId="{919FD242-D5E2-4344-9419-2F90007D0B87}" sibTransId="{7E92E398-6E69-42A6-A5F4-00A2FA78F0C7}"/>
    <dgm:cxn modelId="{78DF083B-2DCB-4F31-895E-21E9FE5289D4}" type="presOf" srcId="{53441BD9-37E8-4DF9-B2EA-557E58A73F82}" destId="{A93C25CD-6072-F64B-9E84-FE7A3457FE9E}" srcOrd="0" destOrd="1" presId="urn:microsoft.com/office/officeart/2005/8/layout/hList1"/>
    <dgm:cxn modelId="{0DDFFB3E-D169-4E20-A63B-944439EBDAA6}" type="presOf" srcId="{44D9A2CD-B8E9-4FDB-AAD9-C96181D50AAF}" destId="{A93C25CD-6072-F64B-9E84-FE7A3457FE9E}" srcOrd="0" destOrd="4" presId="urn:microsoft.com/office/officeart/2005/8/layout/hList1"/>
    <dgm:cxn modelId="{4C4DB340-A00F-7347-AFC2-BC96FE7C886B}" srcId="{27E89CDA-3416-DC4D-B19B-83C81CD186ED}" destId="{64F89B6E-B72F-2C4C-BA84-0917DAD26A0A}" srcOrd="1" destOrd="0" parTransId="{F887048A-E7F4-F54D-B5EF-57619A2E0664}" sibTransId="{8A7A087A-3C16-A24D-AD1D-E26909D87B5C}"/>
    <dgm:cxn modelId="{CB538060-6F8F-974C-A875-7C14DB264E16}" srcId="{27E89CDA-3416-DC4D-B19B-83C81CD186ED}" destId="{135B0939-84AF-D542-9C37-5D37D655D0AD}" srcOrd="2" destOrd="0" parTransId="{2F875439-8D14-E047-9D35-2140985AB2D7}" sibTransId="{A3851840-3F12-734B-992C-32842C2D5E12}"/>
    <dgm:cxn modelId="{34B69F6A-611E-4AA5-A7CC-73D3CAEAAB15}" srcId="{BB2A677B-6148-A840-8CBC-577B77215781}" destId="{11BAE286-0B05-4989-80FB-34BAE1FC44E8}" srcOrd="3" destOrd="0" parTransId="{BD8AB6D8-D9F8-4D15-8F94-C49842DA37F7}" sibTransId="{8E49E991-7882-4CB2-B2F2-201270D69267}"/>
    <dgm:cxn modelId="{7F55D76F-5F6C-E14B-8973-516DF22B6ADD}" srcId="{27E89CDA-3416-DC4D-B19B-83C81CD186ED}" destId="{BB2A677B-6148-A840-8CBC-577B77215781}" srcOrd="0" destOrd="0" parTransId="{CF09430C-CC20-9346-B218-6CE7A0FD579A}" sibTransId="{5B325883-928C-0F41-B976-917C4C23BE7D}"/>
    <dgm:cxn modelId="{6447A172-F8CF-8145-8D9C-AC6A10434559}" type="presOf" srcId="{BB2A677B-6148-A840-8CBC-577B77215781}" destId="{B6AD92CF-8F62-9F4F-8FF5-98E2B22F5481}" srcOrd="0" destOrd="0" presId="urn:microsoft.com/office/officeart/2005/8/layout/hList1"/>
    <dgm:cxn modelId="{C0A94279-E37E-426B-97CA-C405BE11DFBA}" type="presOf" srcId="{DB3CF3EC-5C74-49A0-A5B3-B975426D557C}" destId="{CD72BB18-F24C-204D-9AF5-3A31611E955C}" srcOrd="0" destOrd="1" presId="urn:microsoft.com/office/officeart/2005/8/layout/hList1"/>
    <dgm:cxn modelId="{5A7E0782-C58D-4820-A0AC-48E2AA35078C}" srcId="{135B0939-84AF-D542-9C37-5D37D655D0AD}" destId="{1BC855FB-35EC-4A3F-A385-CF0838C7E8A5}" srcOrd="3" destOrd="0" parTransId="{0C7F51D9-6C81-4F2F-A615-A0899773F7F4}" sibTransId="{1BD787FC-E7EB-401B-B0D0-E2BE2E191341}"/>
    <dgm:cxn modelId="{9BC86C82-9B94-1543-B20C-93F737B4E570}" type="presOf" srcId="{64F89B6E-B72F-2C4C-BA84-0917DAD26A0A}" destId="{073E845A-7E97-9C41-BF4C-C72385DE84A0}" srcOrd="0" destOrd="0" presId="urn:microsoft.com/office/officeart/2005/8/layout/hList1"/>
    <dgm:cxn modelId="{BC8F9189-8024-45FE-B4F1-6B65E9FAF378}" srcId="{64F89B6E-B72F-2C4C-BA84-0917DAD26A0A}" destId="{EBBAA6AD-FDD2-47BD-86B0-B48D4068D8B9}" srcOrd="3" destOrd="0" parTransId="{78D5ACB4-3437-42B5-9C70-9CFD576E578C}" sibTransId="{CC164B19-17D1-477A-8A1F-5E3D48034BD0}"/>
    <dgm:cxn modelId="{59086A93-288E-410C-9AFB-9918DBD4D6CD}" type="presOf" srcId="{13BBD5AD-010B-4688-9109-F6297745E3FA}" destId="{A93C25CD-6072-F64B-9E84-FE7A3457FE9E}" srcOrd="0" destOrd="2" presId="urn:microsoft.com/office/officeart/2005/8/layout/hList1"/>
    <dgm:cxn modelId="{E2E2A497-63EB-5B41-A5E3-4862F3099288}" srcId="{BB2A677B-6148-A840-8CBC-577B77215781}" destId="{FC90D0B9-8FF9-3B46-B8B5-9B64E191934A}" srcOrd="0" destOrd="0" parTransId="{89035E68-9FD1-D340-BADC-87A1C8A97B50}" sibTransId="{11105BAD-D7B9-3143-BA2C-79275E915133}"/>
    <dgm:cxn modelId="{0AD63D98-53FC-4931-ACC6-3A8406E3696A}" srcId="{BB2A677B-6148-A840-8CBC-577B77215781}" destId="{13BBD5AD-010B-4688-9109-F6297745E3FA}" srcOrd="2" destOrd="0" parTransId="{EEA9B5B6-6D76-4F6B-9809-3912ABD41678}" sibTransId="{770EFE53-5AB4-47A4-96D8-12AEA6A9E053}"/>
    <dgm:cxn modelId="{18BE17A3-5367-D847-9689-CD17432A4675}" srcId="{135B0939-84AF-D542-9C37-5D37D655D0AD}" destId="{F707EE0C-3131-DC49-B829-3B9216A4B8C6}" srcOrd="0" destOrd="0" parTransId="{426BE174-7751-C946-8D42-4B30EB455142}" sibTransId="{F07BBD1E-FD93-9645-B25C-A66CC314CE30}"/>
    <dgm:cxn modelId="{6B6D84A6-8392-4C93-81C0-DE2FC5883936}" type="presOf" srcId="{8248318A-78D2-482B-96C8-CEE5987916D2}" destId="{EB8B6C7F-85CD-CB48-82C1-C7666BCAAD14}" srcOrd="0" destOrd="2" presId="urn:microsoft.com/office/officeart/2005/8/layout/hList1"/>
    <dgm:cxn modelId="{EC668FA9-7A4A-4DC4-8C13-93ED525297E6}" type="presOf" srcId="{EBBAA6AD-FDD2-47BD-86B0-B48D4068D8B9}" destId="{CD72BB18-F24C-204D-9AF5-3A31611E955C}" srcOrd="0" destOrd="3" presId="urn:microsoft.com/office/officeart/2005/8/layout/hList1"/>
    <dgm:cxn modelId="{78957EAA-E30A-4364-9345-0651834B0298}" srcId="{135B0939-84AF-D542-9C37-5D37D655D0AD}" destId="{9E9C02F5-81E1-45D3-81B5-DBBBC0AE4A9F}" srcOrd="1" destOrd="0" parTransId="{C64097C6-4561-4062-9BAD-E97C24A1FFBB}" sibTransId="{093C07AE-531D-4B93-9B79-58D1C2A8E808}"/>
    <dgm:cxn modelId="{66C6BFAB-EE95-984E-BB66-C3B51AB8906B}" type="presOf" srcId="{F707EE0C-3131-DC49-B829-3B9216A4B8C6}" destId="{EB8B6C7F-85CD-CB48-82C1-C7666BCAAD14}" srcOrd="0" destOrd="0" presId="urn:microsoft.com/office/officeart/2005/8/layout/hList1"/>
    <dgm:cxn modelId="{A4B888B4-D4DB-40D0-938F-76DF8E61740D}" type="presOf" srcId="{11BAE286-0B05-4989-80FB-34BAE1FC44E8}" destId="{A93C25CD-6072-F64B-9E84-FE7A3457FE9E}" srcOrd="0" destOrd="3" presId="urn:microsoft.com/office/officeart/2005/8/layout/hList1"/>
    <dgm:cxn modelId="{CADE16B8-174D-47CD-941D-F4E6E42C043D}" type="presOf" srcId="{1BC855FB-35EC-4A3F-A385-CF0838C7E8A5}" destId="{EB8B6C7F-85CD-CB48-82C1-C7666BCAAD14}" srcOrd="0" destOrd="3" presId="urn:microsoft.com/office/officeart/2005/8/layout/hList1"/>
    <dgm:cxn modelId="{10B5F0BE-50A2-7B41-948D-0E89FDDECBE9}" type="presOf" srcId="{27E89CDA-3416-DC4D-B19B-83C81CD186ED}" destId="{146E68FA-21CC-EB44-93CA-DC604D8BD85C}" srcOrd="0" destOrd="0" presId="urn:microsoft.com/office/officeart/2005/8/layout/hList1"/>
    <dgm:cxn modelId="{B9F003D7-BA6E-4AD0-A53F-DF1FADFB97AB}" type="presOf" srcId="{9E9C02F5-81E1-45D3-81B5-DBBBC0AE4A9F}" destId="{EB8B6C7F-85CD-CB48-82C1-C7666BCAAD14}" srcOrd="0" destOrd="1" presId="urn:microsoft.com/office/officeart/2005/8/layout/hList1"/>
    <dgm:cxn modelId="{3CD7F8E0-0604-4758-927E-5988E74E12A9}" srcId="{135B0939-84AF-D542-9C37-5D37D655D0AD}" destId="{8248318A-78D2-482B-96C8-CEE5987916D2}" srcOrd="2" destOrd="0" parTransId="{EA6D96C8-C3AF-42F5-9CAC-FABBF82A4E56}" sibTransId="{7B877603-54F4-4B62-B537-B38F294E8E4C}"/>
    <dgm:cxn modelId="{649E77E3-7EB0-4AA0-98E6-7541E270ACF1}" srcId="{BB2A677B-6148-A840-8CBC-577B77215781}" destId="{44D9A2CD-B8E9-4FDB-AAD9-C96181D50AAF}" srcOrd="4" destOrd="0" parTransId="{3C20571B-C32F-48C2-8CFA-C55AACB41BB7}" sibTransId="{A6CD3A22-62BE-4848-9AA4-73DB788C5E47}"/>
    <dgm:cxn modelId="{546F12F0-B1F9-4BB3-A835-F51D0373FE01}" srcId="{64F89B6E-B72F-2C4C-BA84-0917DAD26A0A}" destId="{080BBD00-7DDE-426D-960F-0FBC505B6A1F}" srcOrd="4" destOrd="0" parTransId="{7FCAB55B-4EA4-4664-8F61-8B278B29F328}" sibTransId="{31B1285F-8514-48BB-B9CA-7F148A504DF8}"/>
    <dgm:cxn modelId="{01D8F9F4-D84E-4FC1-BDC6-23178FF192E2}" type="presOf" srcId="{080BBD00-7DDE-426D-960F-0FBC505B6A1F}" destId="{CD72BB18-F24C-204D-9AF5-3A31611E955C}" srcOrd="0" destOrd="4" presId="urn:microsoft.com/office/officeart/2005/8/layout/hList1"/>
    <dgm:cxn modelId="{993632F8-0A8A-334D-BF44-7945A373EC53}" type="presOf" srcId="{135B0939-84AF-D542-9C37-5D37D655D0AD}" destId="{B26A0580-E8BD-634E-8767-2DAE38A088F2}" srcOrd="0" destOrd="0" presId="urn:microsoft.com/office/officeart/2005/8/layout/hList1"/>
    <dgm:cxn modelId="{9944E135-C73B-1C44-A581-DECC032B9D2B}" type="presParOf" srcId="{146E68FA-21CC-EB44-93CA-DC604D8BD85C}" destId="{5F2256A2-4AD0-644B-9C23-E9011C3B825C}" srcOrd="0" destOrd="0" presId="urn:microsoft.com/office/officeart/2005/8/layout/hList1"/>
    <dgm:cxn modelId="{02D6C85A-CBB1-E949-8743-761A3409F8A9}" type="presParOf" srcId="{5F2256A2-4AD0-644B-9C23-E9011C3B825C}" destId="{B6AD92CF-8F62-9F4F-8FF5-98E2B22F5481}" srcOrd="0" destOrd="0" presId="urn:microsoft.com/office/officeart/2005/8/layout/hList1"/>
    <dgm:cxn modelId="{70E46FB4-10B0-D148-8715-9A3F5C335413}" type="presParOf" srcId="{5F2256A2-4AD0-644B-9C23-E9011C3B825C}" destId="{A93C25CD-6072-F64B-9E84-FE7A3457FE9E}" srcOrd="1" destOrd="0" presId="urn:microsoft.com/office/officeart/2005/8/layout/hList1"/>
    <dgm:cxn modelId="{D3502CEE-01BC-D947-8B9D-B82F22D43EDF}" type="presParOf" srcId="{146E68FA-21CC-EB44-93CA-DC604D8BD85C}" destId="{1F097B43-1817-2047-AFCE-D5304962DCD7}" srcOrd="1" destOrd="0" presId="urn:microsoft.com/office/officeart/2005/8/layout/hList1"/>
    <dgm:cxn modelId="{CECDD66D-31C6-6C47-8C2C-BFFDF6175362}" type="presParOf" srcId="{146E68FA-21CC-EB44-93CA-DC604D8BD85C}" destId="{EDC0EC4F-B651-F643-A876-E3C7FE607122}" srcOrd="2" destOrd="0" presId="urn:microsoft.com/office/officeart/2005/8/layout/hList1"/>
    <dgm:cxn modelId="{113423C9-9B4E-CC4E-923D-5892A64A5FDE}" type="presParOf" srcId="{EDC0EC4F-B651-F643-A876-E3C7FE607122}" destId="{073E845A-7E97-9C41-BF4C-C72385DE84A0}" srcOrd="0" destOrd="0" presId="urn:microsoft.com/office/officeart/2005/8/layout/hList1"/>
    <dgm:cxn modelId="{822DCBBB-671E-F949-AE56-C649CEF889F5}" type="presParOf" srcId="{EDC0EC4F-B651-F643-A876-E3C7FE607122}" destId="{CD72BB18-F24C-204D-9AF5-3A31611E955C}" srcOrd="1" destOrd="0" presId="urn:microsoft.com/office/officeart/2005/8/layout/hList1"/>
    <dgm:cxn modelId="{CD002372-054C-2847-A2BD-714B7D0EFDC7}" type="presParOf" srcId="{146E68FA-21CC-EB44-93CA-DC604D8BD85C}" destId="{FED7C35F-3BDC-DC46-84D3-A1C3845A88C3}" srcOrd="3" destOrd="0" presId="urn:microsoft.com/office/officeart/2005/8/layout/hList1"/>
    <dgm:cxn modelId="{95760C4B-CB9F-2848-9729-0058CD28A9F0}" type="presParOf" srcId="{146E68FA-21CC-EB44-93CA-DC604D8BD85C}" destId="{72CD2065-9E2C-4E47-9FB7-1E91E11C9C74}" srcOrd="4" destOrd="0" presId="urn:microsoft.com/office/officeart/2005/8/layout/hList1"/>
    <dgm:cxn modelId="{1424DC08-4185-6648-BEE8-52E12BF3C1BB}" type="presParOf" srcId="{72CD2065-9E2C-4E47-9FB7-1E91E11C9C74}" destId="{B26A0580-E8BD-634E-8767-2DAE38A088F2}" srcOrd="0" destOrd="0" presId="urn:microsoft.com/office/officeart/2005/8/layout/hList1"/>
    <dgm:cxn modelId="{49BB1F5D-F6FF-4D43-968F-E0FA87DFC1D9}" type="presParOf" srcId="{72CD2065-9E2C-4E47-9FB7-1E91E11C9C74}" destId="{EB8B6C7F-85CD-CB48-82C1-C7666BCAAD1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D8ED87-1C7D-BE4A-9358-F92E723BCB86}">
      <dsp:nvSpPr>
        <dsp:cNvPr id="0" name=""/>
        <dsp:cNvSpPr/>
      </dsp:nvSpPr>
      <dsp:spPr>
        <a:xfrm>
          <a:off x="3592101" y="3660018"/>
          <a:ext cx="1637534" cy="1637534"/>
        </a:xfrm>
        <a:prstGeom prst="ellipse">
          <a:avLst/>
        </a:prstGeom>
        <a:solidFill>
          <a:srgbClr val="B9D629"/>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rtl="0">
            <a:lnSpc>
              <a:spcPct val="90000"/>
            </a:lnSpc>
            <a:spcBef>
              <a:spcPct val="0"/>
            </a:spcBef>
            <a:spcAft>
              <a:spcPct val="35000"/>
            </a:spcAft>
            <a:buNone/>
          </a:pPr>
          <a:r>
            <a:rPr lang="en-US" sz="1900" b="1" kern="1200" dirty="0">
              <a:solidFill>
                <a:srgbClr val="010F97"/>
              </a:solidFill>
            </a:rPr>
            <a:t>CRS</a:t>
          </a:r>
          <a:endParaRPr lang="en-US" sz="1900" kern="1200" dirty="0">
            <a:solidFill>
              <a:srgbClr val="010F97"/>
            </a:solidFill>
          </a:endParaRPr>
        </a:p>
      </dsp:txBody>
      <dsp:txXfrm>
        <a:off x="3831912" y="3899829"/>
        <a:ext cx="1157912" cy="1157912"/>
      </dsp:txXfrm>
    </dsp:sp>
    <dsp:sp modelId="{8A2DB259-71A9-D247-A4C9-9917724F083F}">
      <dsp:nvSpPr>
        <dsp:cNvPr id="0" name=""/>
        <dsp:cNvSpPr/>
      </dsp:nvSpPr>
      <dsp:spPr>
        <a:xfrm rot="10800000">
          <a:off x="730262" y="4245436"/>
          <a:ext cx="2704437" cy="466697"/>
        </a:xfrm>
        <a:prstGeom prst="leftArrow">
          <a:avLst>
            <a:gd name="adj1" fmla="val 60000"/>
            <a:gd name="adj2" fmla="val 50000"/>
          </a:avLst>
        </a:prstGeom>
        <a:solidFill>
          <a:srgbClr val="F995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924D33A-857E-BA48-92EC-183E5744059D}">
      <dsp:nvSpPr>
        <dsp:cNvPr id="0" name=""/>
        <dsp:cNvSpPr/>
      </dsp:nvSpPr>
      <dsp:spPr>
        <a:xfrm>
          <a:off x="12711" y="4020275"/>
          <a:ext cx="1435101" cy="917019"/>
        </a:xfrm>
        <a:prstGeom prst="roundRect">
          <a:avLst>
            <a:gd name="adj" fmla="val 10000"/>
          </a:avLst>
        </a:prstGeom>
        <a:solidFill>
          <a:srgbClr val="F995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rtl="0">
            <a:lnSpc>
              <a:spcPct val="90000"/>
            </a:lnSpc>
            <a:spcBef>
              <a:spcPct val="0"/>
            </a:spcBef>
            <a:spcAft>
              <a:spcPct val="35000"/>
            </a:spcAft>
            <a:buNone/>
          </a:pPr>
          <a:r>
            <a:rPr lang="en-US" sz="1900" b="1" kern="1200" dirty="0">
              <a:solidFill>
                <a:srgbClr val="010F97"/>
              </a:solidFill>
            </a:rPr>
            <a:t>High fevers</a:t>
          </a:r>
        </a:p>
      </dsp:txBody>
      <dsp:txXfrm>
        <a:off x="39570" y="4047134"/>
        <a:ext cx="1381383" cy="863301"/>
      </dsp:txXfrm>
    </dsp:sp>
    <dsp:sp modelId="{8EA4D9DD-EE11-CA4B-8998-A1F20804FF44}">
      <dsp:nvSpPr>
        <dsp:cNvPr id="0" name=""/>
        <dsp:cNvSpPr/>
      </dsp:nvSpPr>
      <dsp:spPr>
        <a:xfrm rot="12150000">
          <a:off x="759686" y="3323314"/>
          <a:ext cx="2849965" cy="466697"/>
        </a:xfrm>
        <a:prstGeom prst="leftArrow">
          <a:avLst>
            <a:gd name="adj1" fmla="val 60000"/>
            <a:gd name="adj2" fmla="val 50000"/>
          </a:avLst>
        </a:prstGeom>
        <a:solidFill>
          <a:srgbClr val="F995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4DF005C-961B-BA44-863F-30C20C2C739A}">
      <dsp:nvSpPr>
        <dsp:cNvPr id="0" name=""/>
        <dsp:cNvSpPr/>
      </dsp:nvSpPr>
      <dsp:spPr>
        <a:xfrm>
          <a:off x="150605" y="2552836"/>
          <a:ext cx="1435101" cy="917019"/>
        </a:xfrm>
        <a:prstGeom prst="roundRect">
          <a:avLst>
            <a:gd name="adj" fmla="val 10000"/>
          </a:avLst>
        </a:prstGeom>
        <a:solidFill>
          <a:srgbClr val="F995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rtl="0">
            <a:lnSpc>
              <a:spcPct val="90000"/>
            </a:lnSpc>
            <a:spcBef>
              <a:spcPct val="0"/>
            </a:spcBef>
            <a:spcAft>
              <a:spcPct val="35000"/>
            </a:spcAft>
            <a:buNone/>
          </a:pPr>
          <a:r>
            <a:rPr lang="en-US" sz="1900" b="1" kern="1200" dirty="0">
              <a:solidFill>
                <a:srgbClr val="010F97"/>
              </a:solidFill>
            </a:rPr>
            <a:t>Rigors</a:t>
          </a:r>
        </a:p>
      </dsp:txBody>
      <dsp:txXfrm>
        <a:off x="177464" y="2579695"/>
        <a:ext cx="1381383" cy="863301"/>
      </dsp:txXfrm>
    </dsp:sp>
    <dsp:sp modelId="{DEFA5618-5A5A-5640-AD4E-D04E10B296E8}">
      <dsp:nvSpPr>
        <dsp:cNvPr id="0" name=""/>
        <dsp:cNvSpPr/>
      </dsp:nvSpPr>
      <dsp:spPr>
        <a:xfrm rot="13446600">
          <a:off x="1217020" y="2551536"/>
          <a:ext cx="2892978" cy="466697"/>
        </a:xfrm>
        <a:prstGeom prst="leftArrow">
          <a:avLst>
            <a:gd name="adj1" fmla="val 60000"/>
            <a:gd name="adj2" fmla="val 50000"/>
          </a:avLst>
        </a:prstGeom>
        <a:solidFill>
          <a:srgbClr val="F995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945AB67-3EDB-C340-A9CB-3187AE9FB48C}">
      <dsp:nvSpPr>
        <dsp:cNvPr id="0" name=""/>
        <dsp:cNvSpPr/>
      </dsp:nvSpPr>
      <dsp:spPr>
        <a:xfrm>
          <a:off x="907372" y="1319563"/>
          <a:ext cx="1435101" cy="917019"/>
        </a:xfrm>
        <a:prstGeom prst="roundRect">
          <a:avLst>
            <a:gd name="adj" fmla="val 10000"/>
          </a:avLst>
        </a:prstGeom>
        <a:solidFill>
          <a:srgbClr val="F995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rtl="0">
            <a:lnSpc>
              <a:spcPct val="90000"/>
            </a:lnSpc>
            <a:spcBef>
              <a:spcPct val="0"/>
            </a:spcBef>
            <a:spcAft>
              <a:spcPct val="35000"/>
            </a:spcAft>
            <a:buNone/>
          </a:pPr>
          <a:r>
            <a:rPr lang="en-US" sz="1900" b="1" kern="1200" dirty="0">
              <a:solidFill>
                <a:srgbClr val="010F97"/>
              </a:solidFill>
            </a:rPr>
            <a:t>Myalgia/</a:t>
          </a:r>
        </a:p>
        <a:p>
          <a:pPr marL="0" lvl="0" indent="0" algn="ctr" defTabSz="844550" rtl="0">
            <a:lnSpc>
              <a:spcPct val="90000"/>
            </a:lnSpc>
            <a:spcBef>
              <a:spcPct val="0"/>
            </a:spcBef>
            <a:spcAft>
              <a:spcPct val="35000"/>
            </a:spcAft>
            <a:buNone/>
          </a:pPr>
          <a:r>
            <a:rPr lang="en-US" sz="1900" b="1" kern="1200" dirty="0" err="1">
              <a:solidFill>
                <a:srgbClr val="010F97"/>
              </a:solidFill>
            </a:rPr>
            <a:t>arthralgias</a:t>
          </a:r>
          <a:endParaRPr lang="en-US" sz="1900" b="1" kern="1200" dirty="0">
            <a:solidFill>
              <a:srgbClr val="010F97"/>
            </a:solidFill>
          </a:endParaRPr>
        </a:p>
      </dsp:txBody>
      <dsp:txXfrm>
        <a:off x="934231" y="1346422"/>
        <a:ext cx="1381383" cy="863301"/>
      </dsp:txXfrm>
    </dsp:sp>
    <dsp:sp modelId="{BE44B29A-DC8E-C24E-B52A-BAC07BE27DC4}">
      <dsp:nvSpPr>
        <dsp:cNvPr id="0" name=""/>
        <dsp:cNvSpPr/>
      </dsp:nvSpPr>
      <dsp:spPr>
        <a:xfrm rot="14739996">
          <a:off x="1874290" y="1967162"/>
          <a:ext cx="3012597" cy="466697"/>
        </a:xfrm>
        <a:prstGeom prst="leftArrow">
          <a:avLst>
            <a:gd name="adj1" fmla="val 60000"/>
            <a:gd name="adj2" fmla="val 50000"/>
          </a:avLst>
        </a:prstGeom>
        <a:solidFill>
          <a:srgbClr val="F995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578DB2D-E946-9543-B889-7FBF0303D8AC}">
      <dsp:nvSpPr>
        <dsp:cNvPr id="0" name=""/>
        <dsp:cNvSpPr/>
      </dsp:nvSpPr>
      <dsp:spPr>
        <a:xfrm>
          <a:off x="1735556" y="424854"/>
          <a:ext cx="2048736" cy="806344"/>
        </a:xfrm>
        <a:prstGeom prst="roundRect">
          <a:avLst>
            <a:gd name="adj" fmla="val 10000"/>
          </a:avLst>
        </a:prstGeom>
        <a:solidFill>
          <a:srgbClr val="F995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rtl="0">
            <a:lnSpc>
              <a:spcPct val="90000"/>
            </a:lnSpc>
            <a:spcBef>
              <a:spcPct val="0"/>
            </a:spcBef>
            <a:spcAft>
              <a:spcPct val="35000"/>
            </a:spcAft>
            <a:buNone/>
          </a:pPr>
          <a:r>
            <a:rPr lang="en-US" sz="1900" b="1" kern="1200" dirty="0">
              <a:solidFill>
                <a:srgbClr val="010F97"/>
              </a:solidFill>
            </a:rPr>
            <a:t>Nausea/vomiting/</a:t>
          </a:r>
          <a:br>
            <a:rPr lang="en-US" sz="1900" b="1" kern="1200" dirty="0">
              <a:solidFill>
                <a:srgbClr val="010F97"/>
              </a:solidFill>
            </a:rPr>
          </a:br>
          <a:r>
            <a:rPr lang="en-US" sz="1900" b="1" kern="1200" dirty="0">
              <a:solidFill>
                <a:srgbClr val="010F97"/>
              </a:solidFill>
            </a:rPr>
            <a:t>anorexia</a:t>
          </a:r>
        </a:p>
      </dsp:txBody>
      <dsp:txXfrm>
        <a:off x="1759173" y="448471"/>
        <a:ext cx="2001502" cy="759110"/>
      </dsp:txXfrm>
    </dsp:sp>
    <dsp:sp modelId="{F292E27C-4917-E345-A8A5-5B56F451997A}">
      <dsp:nvSpPr>
        <dsp:cNvPr id="0" name=""/>
        <dsp:cNvSpPr/>
      </dsp:nvSpPr>
      <dsp:spPr>
        <a:xfrm rot="16200000">
          <a:off x="2985885" y="1835815"/>
          <a:ext cx="2849965" cy="466697"/>
        </a:xfrm>
        <a:prstGeom prst="leftArrow">
          <a:avLst>
            <a:gd name="adj1" fmla="val 60000"/>
            <a:gd name="adj2" fmla="val 50000"/>
          </a:avLst>
        </a:prstGeom>
        <a:solidFill>
          <a:srgbClr val="F995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0482B9D-D72E-E844-BB0D-4EED39F3A67B}">
      <dsp:nvSpPr>
        <dsp:cNvPr id="0" name=""/>
        <dsp:cNvSpPr/>
      </dsp:nvSpPr>
      <dsp:spPr>
        <a:xfrm>
          <a:off x="3837731" y="185671"/>
          <a:ext cx="1146274" cy="917019"/>
        </a:xfrm>
        <a:prstGeom prst="roundRect">
          <a:avLst>
            <a:gd name="adj" fmla="val 10000"/>
          </a:avLst>
        </a:prstGeom>
        <a:solidFill>
          <a:srgbClr val="F995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rtl="0">
            <a:lnSpc>
              <a:spcPct val="90000"/>
            </a:lnSpc>
            <a:spcBef>
              <a:spcPct val="0"/>
            </a:spcBef>
            <a:spcAft>
              <a:spcPct val="35000"/>
            </a:spcAft>
            <a:buNone/>
          </a:pPr>
          <a:r>
            <a:rPr lang="en-US" sz="1900" b="1" kern="1200" dirty="0">
              <a:solidFill>
                <a:srgbClr val="010F97"/>
              </a:solidFill>
            </a:rPr>
            <a:t>Fatigue</a:t>
          </a:r>
        </a:p>
      </dsp:txBody>
      <dsp:txXfrm>
        <a:off x="3864590" y="212530"/>
        <a:ext cx="1092556" cy="863301"/>
      </dsp:txXfrm>
    </dsp:sp>
    <dsp:sp modelId="{AF9EB6A4-7D3A-8A4B-AB9A-81E609275AFE}">
      <dsp:nvSpPr>
        <dsp:cNvPr id="0" name=""/>
        <dsp:cNvSpPr/>
      </dsp:nvSpPr>
      <dsp:spPr>
        <a:xfrm rot="17550000">
          <a:off x="3908007" y="2019237"/>
          <a:ext cx="2849965" cy="466697"/>
        </a:xfrm>
        <a:prstGeom prst="leftArrow">
          <a:avLst>
            <a:gd name="adj1" fmla="val 60000"/>
            <a:gd name="adj2" fmla="val 50000"/>
          </a:avLst>
        </a:prstGeom>
        <a:solidFill>
          <a:srgbClr val="F995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BE0EB82-37E8-C04E-B0C0-E6E20FF4FA14}">
      <dsp:nvSpPr>
        <dsp:cNvPr id="0" name=""/>
        <dsp:cNvSpPr/>
      </dsp:nvSpPr>
      <dsp:spPr>
        <a:xfrm>
          <a:off x="5305170" y="477563"/>
          <a:ext cx="1146274" cy="917019"/>
        </a:xfrm>
        <a:prstGeom prst="roundRect">
          <a:avLst>
            <a:gd name="adj" fmla="val 10000"/>
          </a:avLst>
        </a:prstGeom>
        <a:solidFill>
          <a:srgbClr val="F995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rtl="0">
            <a:lnSpc>
              <a:spcPct val="90000"/>
            </a:lnSpc>
            <a:spcBef>
              <a:spcPct val="0"/>
            </a:spcBef>
            <a:spcAft>
              <a:spcPct val="35000"/>
            </a:spcAft>
            <a:buNone/>
          </a:pPr>
          <a:r>
            <a:rPr lang="en-US" sz="1900" b="1" kern="1200" dirty="0">
              <a:solidFill>
                <a:srgbClr val="010F97"/>
              </a:solidFill>
            </a:rPr>
            <a:t>Headache</a:t>
          </a:r>
        </a:p>
      </dsp:txBody>
      <dsp:txXfrm>
        <a:off x="5332029" y="504422"/>
        <a:ext cx="1092556" cy="863301"/>
      </dsp:txXfrm>
    </dsp:sp>
    <dsp:sp modelId="{31574E81-D90C-034B-AC92-8BAD511D1ED1}">
      <dsp:nvSpPr>
        <dsp:cNvPr id="0" name=""/>
        <dsp:cNvSpPr/>
      </dsp:nvSpPr>
      <dsp:spPr>
        <a:xfrm rot="18938280">
          <a:off x="4705525" y="2548718"/>
          <a:ext cx="2880549" cy="466697"/>
        </a:xfrm>
        <a:prstGeom prst="leftArrow">
          <a:avLst>
            <a:gd name="adj1" fmla="val 60000"/>
            <a:gd name="adj2" fmla="val 50000"/>
          </a:avLst>
        </a:prstGeom>
        <a:solidFill>
          <a:srgbClr val="F995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271B5A3-A685-2B4F-8308-AB496A890932}">
      <dsp:nvSpPr>
        <dsp:cNvPr id="0" name=""/>
        <dsp:cNvSpPr/>
      </dsp:nvSpPr>
      <dsp:spPr>
        <a:xfrm>
          <a:off x="6457954" y="1316533"/>
          <a:ext cx="1435101" cy="917019"/>
        </a:xfrm>
        <a:prstGeom prst="roundRect">
          <a:avLst>
            <a:gd name="adj" fmla="val 10000"/>
          </a:avLst>
        </a:prstGeom>
        <a:solidFill>
          <a:srgbClr val="F995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rtl="0">
            <a:lnSpc>
              <a:spcPct val="90000"/>
            </a:lnSpc>
            <a:spcBef>
              <a:spcPct val="0"/>
            </a:spcBef>
            <a:spcAft>
              <a:spcPct val="35000"/>
            </a:spcAft>
            <a:buNone/>
          </a:pPr>
          <a:r>
            <a:rPr lang="en-US" sz="1900" b="1" kern="1200" dirty="0">
              <a:solidFill>
                <a:srgbClr val="010F97"/>
              </a:solidFill>
            </a:rPr>
            <a:t>Hypotension</a:t>
          </a:r>
        </a:p>
      </dsp:txBody>
      <dsp:txXfrm>
        <a:off x="6484813" y="1343392"/>
        <a:ext cx="1381383" cy="863301"/>
      </dsp:txXfrm>
    </dsp:sp>
    <dsp:sp modelId="{FE55D810-F225-9D47-91ED-54A63E7F3838}">
      <dsp:nvSpPr>
        <dsp:cNvPr id="0" name=""/>
        <dsp:cNvSpPr/>
      </dsp:nvSpPr>
      <dsp:spPr>
        <a:xfrm rot="17916">
          <a:off x="5381089" y="4257275"/>
          <a:ext cx="2602773" cy="466697"/>
        </a:xfrm>
        <a:prstGeom prst="leftArrow">
          <a:avLst>
            <a:gd name="adj1" fmla="val 60000"/>
            <a:gd name="adj2" fmla="val 50000"/>
          </a:avLst>
        </a:prstGeom>
        <a:solidFill>
          <a:srgbClr val="F995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C2B1DDD-950A-0348-A188-1557909CBEF5}">
      <dsp:nvSpPr>
        <dsp:cNvPr id="0" name=""/>
        <dsp:cNvSpPr/>
      </dsp:nvSpPr>
      <dsp:spPr>
        <a:xfrm>
          <a:off x="7145952" y="4038896"/>
          <a:ext cx="1675784" cy="917019"/>
        </a:xfrm>
        <a:prstGeom prst="roundRect">
          <a:avLst>
            <a:gd name="adj" fmla="val 10000"/>
          </a:avLst>
        </a:prstGeom>
        <a:solidFill>
          <a:srgbClr val="F995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rtl="0">
            <a:lnSpc>
              <a:spcPct val="90000"/>
            </a:lnSpc>
            <a:spcBef>
              <a:spcPct val="0"/>
            </a:spcBef>
            <a:spcAft>
              <a:spcPct val="35000"/>
            </a:spcAft>
            <a:buNone/>
          </a:pPr>
          <a:r>
            <a:rPr lang="en-US" sz="1900" b="1" kern="1200" dirty="0">
              <a:solidFill>
                <a:srgbClr val="010F97"/>
              </a:solidFill>
            </a:rPr>
            <a:t>Escalating fevers</a:t>
          </a:r>
        </a:p>
      </dsp:txBody>
      <dsp:txXfrm>
        <a:off x="7172811" y="4065755"/>
        <a:ext cx="1622066" cy="863301"/>
      </dsp:txXfrm>
    </dsp:sp>
    <dsp:sp modelId="{38485761-4C41-0144-9BBA-D060EB26B92D}">
      <dsp:nvSpPr>
        <dsp:cNvPr id="0" name=""/>
        <dsp:cNvSpPr/>
      </dsp:nvSpPr>
      <dsp:spPr>
        <a:xfrm rot="20271012">
          <a:off x="5220221" y="3305487"/>
          <a:ext cx="2999406" cy="466697"/>
        </a:xfrm>
        <a:prstGeom prst="leftArrow">
          <a:avLst>
            <a:gd name="adj1" fmla="val 60000"/>
            <a:gd name="adj2" fmla="val 50000"/>
          </a:avLst>
        </a:prstGeom>
        <a:solidFill>
          <a:srgbClr val="F995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A21CF62-D16A-FB4F-8E71-315BD907076D}">
      <dsp:nvSpPr>
        <dsp:cNvPr id="0" name=""/>
        <dsp:cNvSpPr/>
      </dsp:nvSpPr>
      <dsp:spPr>
        <a:xfrm>
          <a:off x="7391401" y="2514894"/>
          <a:ext cx="1435101" cy="917019"/>
        </a:xfrm>
        <a:prstGeom prst="roundRect">
          <a:avLst>
            <a:gd name="adj" fmla="val 10000"/>
          </a:avLst>
        </a:prstGeom>
        <a:solidFill>
          <a:srgbClr val="F995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rtl="0">
            <a:lnSpc>
              <a:spcPct val="90000"/>
            </a:lnSpc>
            <a:spcBef>
              <a:spcPct val="0"/>
            </a:spcBef>
            <a:spcAft>
              <a:spcPct val="35000"/>
            </a:spcAft>
            <a:buNone/>
          </a:pPr>
          <a:r>
            <a:rPr lang="en-US" sz="1900" b="1" kern="1200" dirty="0">
              <a:solidFill>
                <a:srgbClr val="010F97"/>
              </a:solidFill>
            </a:rPr>
            <a:t>Dyspnea/ tachypnea/ hypoxia</a:t>
          </a:r>
        </a:p>
      </dsp:txBody>
      <dsp:txXfrm>
        <a:off x="7418260" y="2541753"/>
        <a:ext cx="1381383" cy="8633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AD92CF-8F62-9F4F-8FF5-98E2B22F5481}">
      <dsp:nvSpPr>
        <dsp:cNvPr id="0" name=""/>
        <dsp:cNvSpPr/>
      </dsp:nvSpPr>
      <dsp:spPr>
        <a:xfrm>
          <a:off x="2540" y="527625"/>
          <a:ext cx="2476500" cy="977287"/>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dirty="0"/>
            <a:t>CRS</a:t>
          </a:r>
        </a:p>
      </dsp:txBody>
      <dsp:txXfrm>
        <a:off x="2540" y="527625"/>
        <a:ext cx="2476500" cy="977287"/>
      </dsp:txXfrm>
    </dsp:sp>
    <dsp:sp modelId="{A93C25CD-6072-F64B-9E84-FE7A3457FE9E}">
      <dsp:nvSpPr>
        <dsp:cNvPr id="0" name=""/>
        <dsp:cNvSpPr/>
      </dsp:nvSpPr>
      <dsp:spPr>
        <a:xfrm>
          <a:off x="2540" y="1504912"/>
          <a:ext cx="2476500" cy="3386129"/>
        </a:xfrm>
        <a:prstGeom prst="rect">
          <a:avLst/>
        </a:prstGeom>
        <a:solidFill>
          <a:schemeClr val="lt1">
            <a:alpha val="90000"/>
            <a:tint val="4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Fever</a:t>
          </a:r>
        </a:p>
        <a:p>
          <a:pPr marL="228600" lvl="1" indent="-228600" algn="l" defTabSz="1200150">
            <a:lnSpc>
              <a:spcPct val="90000"/>
            </a:lnSpc>
            <a:spcBef>
              <a:spcPct val="0"/>
            </a:spcBef>
            <a:spcAft>
              <a:spcPct val="15000"/>
            </a:spcAft>
            <a:buChar char="•"/>
          </a:pPr>
          <a:r>
            <a:rPr lang="en-US" sz="2700" kern="1200" dirty="0"/>
            <a:t>Hypotension</a:t>
          </a:r>
        </a:p>
        <a:p>
          <a:pPr marL="228600" lvl="1" indent="-228600" algn="l" defTabSz="1200150">
            <a:lnSpc>
              <a:spcPct val="90000"/>
            </a:lnSpc>
            <a:spcBef>
              <a:spcPct val="0"/>
            </a:spcBef>
            <a:spcAft>
              <a:spcPct val="15000"/>
            </a:spcAft>
            <a:buChar char="•"/>
          </a:pPr>
          <a:r>
            <a:rPr lang="en-US" sz="2700" kern="1200" dirty="0"/>
            <a:t>Tachycardia</a:t>
          </a:r>
        </a:p>
        <a:p>
          <a:pPr marL="228600" lvl="1" indent="-228600" algn="l" defTabSz="1200150">
            <a:lnSpc>
              <a:spcPct val="90000"/>
            </a:lnSpc>
            <a:spcBef>
              <a:spcPct val="0"/>
            </a:spcBef>
            <a:spcAft>
              <a:spcPct val="15000"/>
            </a:spcAft>
            <a:buChar char="•"/>
          </a:pPr>
          <a:r>
            <a:rPr lang="en-US" sz="2700" kern="1200" dirty="0"/>
            <a:t>Hypoxia</a:t>
          </a:r>
        </a:p>
        <a:p>
          <a:pPr marL="228600" lvl="1" indent="-228600" algn="l" defTabSz="1200150">
            <a:lnSpc>
              <a:spcPct val="90000"/>
            </a:lnSpc>
            <a:spcBef>
              <a:spcPct val="0"/>
            </a:spcBef>
            <a:spcAft>
              <a:spcPct val="15000"/>
            </a:spcAft>
            <a:buChar char="•"/>
          </a:pPr>
          <a:r>
            <a:rPr lang="en-US" sz="2700" kern="1200" dirty="0"/>
            <a:t>Chills</a:t>
          </a:r>
        </a:p>
      </dsp:txBody>
      <dsp:txXfrm>
        <a:off x="2540" y="1504912"/>
        <a:ext cx="2476500" cy="3386129"/>
      </dsp:txXfrm>
    </dsp:sp>
    <dsp:sp modelId="{073E845A-7E97-9C41-BF4C-C72385DE84A0}">
      <dsp:nvSpPr>
        <dsp:cNvPr id="0" name=""/>
        <dsp:cNvSpPr/>
      </dsp:nvSpPr>
      <dsp:spPr>
        <a:xfrm>
          <a:off x="2825750" y="542137"/>
          <a:ext cx="2476500" cy="977287"/>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dirty="0"/>
            <a:t>Neurotoxicity</a:t>
          </a:r>
        </a:p>
      </dsp:txBody>
      <dsp:txXfrm>
        <a:off x="2825750" y="542137"/>
        <a:ext cx="2476500" cy="977287"/>
      </dsp:txXfrm>
    </dsp:sp>
    <dsp:sp modelId="{CD72BB18-F24C-204D-9AF5-3A31611E955C}">
      <dsp:nvSpPr>
        <dsp:cNvPr id="0" name=""/>
        <dsp:cNvSpPr/>
      </dsp:nvSpPr>
      <dsp:spPr>
        <a:xfrm>
          <a:off x="2825750" y="1504912"/>
          <a:ext cx="2476500" cy="3386129"/>
        </a:xfrm>
        <a:prstGeom prst="rect">
          <a:avLst/>
        </a:prstGeom>
        <a:solidFill>
          <a:schemeClr val="lt1">
            <a:alpha val="90000"/>
            <a:tint val="4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Tremors</a:t>
          </a:r>
        </a:p>
        <a:p>
          <a:pPr marL="228600" lvl="1" indent="-228600" algn="l" defTabSz="1200150">
            <a:lnSpc>
              <a:spcPct val="90000"/>
            </a:lnSpc>
            <a:spcBef>
              <a:spcPct val="0"/>
            </a:spcBef>
            <a:spcAft>
              <a:spcPct val="15000"/>
            </a:spcAft>
            <a:buChar char="•"/>
          </a:pPr>
          <a:r>
            <a:rPr lang="en-US" sz="2700" kern="1200" dirty="0"/>
            <a:t>Dizziness</a:t>
          </a:r>
        </a:p>
        <a:p>
          <a:pPr marL="228600" lvl="1" indent="-228600" algn="l" defTabSz="1200150">
            <a:lnSpc>
              <a:spcPct val="90000"/>
            </a:lnSpc>
            <a:spcBef>
              <a:spcPct val="0"/>
            </a:spcBef>
            <a:spcAft>
              <a:spcPct val="15000"/>
            </a:spcAft>
            <a:buChar char="•"/>
          </a:pPr>
          <a:r>
            <a:rPr lang="en-US" sz="2700" kern="1200" dirty="0"/>
            <a:t>Delirium</a:t>
          </a:r>
        </a:p>
        <a:p>
          <a:pPr marL="228600" lvl="1" indent="-228600" algn="l" defTabSz="1200150">
            <a:lnSpc>
              <a:spcPct val="90000"/>
            </a:lnSpc>
            <a:spcBef>
              <a:spcPct val="0"/>
            </a:spcBef>
            <a:spcAft>
              <a:spcPct val="15000"/>
            </a:spcAft>
            <a:buChar char="•"/>
          </a:pPr>
          <a:r>
            <a:rPr lang="en-US" sz="2700" kern="1200" dirty="0"/>
            <a:t>Confusion</a:t>
          </a:r>
        </a:p>
        <a:p>
          <a:pPr marL="228600" lvl="1" indent="-228600" algn="l" defTabSz="1200150">
            <a:lnSpc>
              <a:spcPct val="90000"/>
            </a:lnSpc>
            <a:spcBef>
              <a:spcPct val="0"/>
            </a:spcBef>
            <a:spcAft>
              <a:spcPct val="15000"/>
            </a:spcAft>
            <a:buChar char="•"/>
          </a:pPr>
          <a:r>
            <a:rPr lang="en-US" sz="2700" kern="1200" dirty="0"/>
            <a:t>Agitation</a:t>
          </a:r>
        </a:p>
        <a:p>
          <a:pPr marL="228600" lvl="1" indent="-228600" algn="l" defTabSz="1200150">
            <a:lnSpc>
              <a:spcPct val="90000"/>
            </a:lnSpc>
            <a:spcBef>
              <a:spcPct val="0"/>
            </a:spcBef>
            <a:spcAft>
              <a:spcPct val="15000"/>
            </a:spcAft>
            <a:buChar char="•"/>
          </a:pPr>
          <a:r>
            <a:rPr lang="en-US" sz="2700" kern="1200" dirty="0"/>
            <a:t>Cerebral Edema</a:t>
          </a:r>
        </a:p>
      </dsp:txBody>
      <dsp:txXfrm>
        <a:off x="2825750" y="1504912"/>
        <a:ext cx="2476500" cy="3386129"/>
      </dsp:txXfrm>
    </dsp:sp>
    <dsp:sp modelId="{B26A0580-E8BD-634E-8767-2DAE38A088F2}">
      <dsp:nvSpPr>
        <dsp:cNvPr id="0" name=""/>
        <dsp:cNvSpPr/>
      </dsp:nvSpPr>
      <dsp:spPr>
        <a:xfrm>
          <a:off x="5648960" y="527625"/>
          <a:ext cx="2476500" cy="977287"/>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dirty="0"/>
            <a:t>Management of Toxicities</a:t>
          </a:r>
        </a:p>
      </dsp:txBody>
      <dsp:txXfrm>
        <a:off x="5648960" y="527625"/>
        <a:ext cx="2476500" cy="977287"/>
      </dsp:txXfrm>
    </dsp:sp>
    <dsp:sp modelId="{EB8B6C7F-85CD-CB48-82C1-C7666BCAAD14}">
      <dsp:nvSpPr>
        <dsp:cNvPr id="0" name=""/>
        <dsp:cNvSpPr/>
      </dsp:nvSpPr>
      <dsp:spPr>
        <a:xfrm>
          <a:off x="5648960" y="1504912"/>
          <a:ext cx="2476500" cy="3386129"/>
        </a:xfrm>
        <a:prstGeom prst="rect">
          <a:avLst/>
        </a:prstGeom>
        <a:solidFill>
          <a:schemeClr val="lt1">
            <a:alpha val="90000"/>
            <a:tint val="4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Tocilizumab</a:t>
          </a:r>
        </a:p>
        <a:p>
          <a:pPr marL="228600" lvl="1" indent="-228600" algn="l" defTabSz="1200150">
            <a:lnSpc>
              <a:spcPct val="90000"/>
            </a:lnSpc>
            <a:spcBef>
              <a:spcPct val="0"/>
            </a:spcBef>
            <a:spcAft>
              <a:spcPct val="15000"/>
            </a:spcAft>
            <a:buChar char="•"/>
          </a:pPr>
          <a:r>
            <a:rPr lang="en-US" sz="2700" kern="1200" dirty="0"/>
            <a:t>Steroids</a:t>
          </a:r>
        </a:p>
      </dsp:txBody>
      <dsp:txXfrm>
        <a:off x="5648960" y="1504912"/>
        <a:ext cx="2476500" cy="33861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AD92CF-8F62-9F4F-8FF5-98E2B22F5481}">
      <dsp:nvSpPr>
        <dsp:cNvPr id="0" name=""/>
        <dsp:cNvSpPr/>
      </dsp:nvSpPr>
      <dsp:spPr>
        <a:xfrm>
          <a:off x="2540" y="189693"/>
          <a:ext cx="2476500" cy="691200"/>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Logistics</a:t>
          </a:r>
        </a:p>
      </dsp:txBody>
      <dsp:txXfrm>
        <a:off x="2540" y="189693"/>
        <a:ext cx="2476500" cy="691200"/>
      </dsp:txXfrm>
    </dsp:sp>
    <dsp:sp modelId="{A93C25CD-6072-F64B-9E84-FE7A3457FE9E}">
      <dsp:nvSpPr>
        <dsp:cNvPr id="0" name=""/>
        <dsp:cNvSpPr/>
      </dsp:nvSpPr>
      <dsp:spPr>
        <a:xfrm>
          <a:off x="2540" y="880893"/>
          <a:ext cx="2476500" cy="4348080"/>
        </a:xfrm>
        <a:prstGeom prst="rect">
          <a:avLst/>
        </a:prstGeom>
        <a:solidFill>
          <a:schemeClr val="lt1">
            <a:alpha val="90000"/>
            <a:tint val="4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Stay locally for 30 days</a:t>
          </a:r>
        </a:p>
        <a:p>
          <a:pPr marL="228600" lvl="1" indent="-228600" algn="l" defTabSz="1066800">
            <a:lnSpc>
              <a:spcPct val="90000"/>
            </a:lnSpc>
            <a:spcBef>
              <a:spcPct val="0"/>
            </a:spcBef>
            <a:spcAft>
              <a:spcPct val="15000"/>
            </a:spcAft>
            <a:buChar char="•"/>
          </a:pPr>
          <a:r>
            <a:rPr lang="en-US" sz="2400" kern="1200" dirty="0"/>
            <a:t>Inpatient vs outpatient</a:t>
          </a:r>
        </a:p>
        <a:p>
          <a:pPr marL="228600" lvl="1" indent="-228600" algn="l" defTabSz="1066800">
            <a:lnSpc>
              <a:spcPct val="90000"/>
            </a:lnSpc>
            <a:spcBef>
              <a:spcPct val="0"/>
            </a:spcBef>
            <a:spcAft>
              <a:spcPct val="15000"/>
            </a:spcAft>
            <a:buChar char="•"/>
          </a:pPr>
          <a:r>
            <a:rPr lang="en-US" sz="2400" kern="1200" dirty="0"/>
            <a:t>Frequent visits to hospital</a:t>
          </a:r>
        </a:p>
        <a:p>
          <a:pPr marL="228600" lvl="1" indent="-228600" algn="l" defTabSz="1066800">
            <a:lnSpc>
              <a:spcPct val="90000"/>
            </a:lnSpc>
            <a:spcBef>
              <a:spcPct val="0"/>
            </a:spcBef>
            <a:spcAft>
              <a:spcPct val="15000"/>
            </a:spcAft>
            <a:buChar char="•"/>
          </a:pPr>
          <a:r>
            <a:rPr lang="en-US" sz="2400" kern="1200" dirty="0"/>
            <a:t>Local Oncologist to coordinate care</a:t>
          </a:r>
        </a:p>
        <a:p>
          <a:pPr marL="228600" lvl="1" indent="-228600" algn="l" defTabSz="1066800">
            <a:lnSpc>
              <a:spcPct val="90000"/>
            </a:lnSpc>
            <a:spcBef>
              <a:spcPct val="0"/>
            </a:spcBef>
            <a:spcAft>
              <a:spcPct val="15000"/>
            </a:spcAft>
            <a:buChar char="•"/>
          </a:pPr>
          <a:r>
            <a:rPr lang="en-US" sz="2400" kern="1200" dirty="0"/>
            <a:t>Caregiver 24 hours a day</a:t>
          </a:r>
        </a:p>
      </dsp:txBody>
      <dsp:txXfrm>
        <a:off x="2540" y="880893"/>
        <a:ext cx="2476500" cy="4348080"/>
      </dsp:txXfrm>
    </dsp:sp>
    <dsp:sp modelId="{073E845A-7E97-9C41-BF4C-C72385DE84A0}">
      <dsp:nvSpPr>
        <dsp:cNvPr id="0" name=""/>
        <dsp:cNvSpPr/>
      </dsp:nvSpPr>
      <dsp:spPr>
        <a:xfrm>
          <a:off x="2825750" y="199957"/>
          <a:ext cx="2476500" cy="691200"/>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Pancytopenia</a:t>
          </a:r>
        </a:p>
      </dsp:txBody>
      <dsp:txXfrm>
        <a:off x="2825750" y="199957"/>
        <a:ext cx="2476500" cy="691200"/>
      </dsp:txXfrm>
    </dsp:sp>
    <dsp:sp modelId="{CD72BB18-F24C-204D-9AF5-3A31611E955C}">
      <dsp:nvSpPr>
        <dsp:cNvPr id="0" name=""/>
        <dsp:cNvSpPr/>
      </dsp:nvSpPr>
      <dsp:spPr>
        <a:xfrm>
          <a:off x="2825750" y="880893"/>
          <a:ext cx="2476500" cy="4348080"/>
        </a:xfrm>
        <a:prstGeom prst="rect">
          <a:avLst/>
        </a:prstGeom>
        <a:solidFill>
          <a:schemeClr val="lt1">
            <a:alpha val="90000"/>
            <a:tint val="4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Decreased blood counts</a:t>
          </a:r>
        </a:p>
        <a:p>
          <a:pPr marL="228600" lvl="1" indent="-228600" algn="l" defTabSz="1066800">
            <a:lnSpc>
              <a:spcPct val="90000"/>
            </a:lnSpc>
            <a:spcBef>
              <a:spcPct val="0"/>
            </a:spcBef>
            <a:spcAft>
              <a:spcPct val="15000"/>
            </a:spcAft>
            <a:buChar char="•"/>
          </a:pPr>
          <a:r>
            <a:rPr lang="en-US" sz="2400" kern="1200" dirty="0"/>
            <a:t>Blood and Platelet Transfusions</a:t>
          </a:r>
        </a:p>
        <a:p>
          <a:pPr marL="228600" lvl="1" indent="-228600" algn="l" defTabSz="1066800">
            <a:lnSpc>
              <a:spcPct val="90000"/>
            </a:lnSpc>
            <a:spcBef>
              <a:spcPct val="0"/>
            </a:spcBef>
            <a:spcAft>
              <a:spcPct val="15000"/>
            </a:spcAft>
            <a:buChar char="•"/>
          </a:pPr>
          <a:r>
            <a:rPr lang="en-US" sz="2400" kern="1200" dirty="0"/>
            <a:t>Growth Factor Support</a:t>
          </a:r>
        </a:p>
        <a:p>
          <a:pPr marL="228600" lvl="1" indent="-228600" algn="l" defTabSz="1066800">
            <a:lnSpc>
              <a:spcPct val="90000"/>
            </a:lnSpc>
            <a:spcBef>
              <a:spcPct val="0"/>
            </a:spcBef>
            <a:spcAft>
              <a:spcPct val="15000"/>
            </a:spcAft>
            <a:buChar char="•"/>
          </a:pPr>
          <a:r>
            <a:rPr lang="en-US" sz="2400" kern="1200" dirty="0"/>
            <a:t>Infections</a:t>
          </a:r>
        </a:p>
        <a:p>
          <a:pPr marL="228600" lvl="1" indent="-228600" algn="l" defTabSz="1066800">
            <a:lnSpc>
              <a:spcPct val="90000"/>
            </a:lnSpc>
            <a:spcBef>
              <a:spcPct val="0"/>
            </a:spcBef>
            <a:spcAft>
              <a:spcPct val="15000"/>
            </a:spcAft>
            <a:buChar char="•"/>
          </a:pPr>
          <a:r>
            <a:rPr lang="en-US" sz="2400" kern="1200" dirty="0"/>
            <a:t>Prophylactic Antibiotics</a:t>
          </a:r>
        </a:p>
      </dsp:txBody>
      <dsp:txXfrm>
        <a:off x="2825750" y="880893"/>
        <a:ext cx="2476500" cy="4348080"/>
      </dsp:txXfrm>
    </dsp:sp>
    <dsp:sp modelId="{B26A0580-E8BD-634E-8767-2DAE38A088F2}">
      <dsp:nvSpPr>
        <dsp:cNvPr id="0" name=""/>
        <dsp:cNvSpPr/>
      </dsp:nvSpPr>
      <dsp:spPr>
        <a:xfrm>
          <a:off x="5648960" y="189693"/>
          <a:ext cx="2476500" cy="691200"/>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Other</a:t>
          </a:r>
        </a:p>
      </dsp:txBody>
      <dsp:txXfrm>
        <a:off x="5648960" y="189693"/>
        <a:ext cx="2476500" cy="691200"/>
      </dsp:txXfrm>
    </dsp:sp>
    <dsp:sp modelId="{EB8B6C7F-85CD-CB48-82C1-C7666BCAAD14}">
      <dsp:nvSpPr>
        <dsp:cNvPr id="0" name=""/>
        <dsp:cNvSpPr/>
      </dsp:nvSpPr>
      <dsp:spPr>
        <a:xfrm>
          <a:off x="5648960" y="880893"/>
          <a:ext cx="2476500" cy="4348080"/>
        </a:xfrm>
        <a:prstGeom prst="rect">
          <a:avLst/>
        </a:prstGeom>
        <a:solidFill>
          <a:schemeClr val="lt1">
            <a:alpha val="90000"/>
            <a:tint val="4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When to come to ER</a:t>
          </a:r>
        </a:p>
        <a:p>
          <a:pPr marL="228600" lvl="1" indent="-228600" algn="l" defTabSz="1066800">
            <a:lnSpc>
              <a:spcPct val="90000"/>
            </a:lnSpc>
            <a:spcBef>
              <a:spcPct val="0"/>
            </a:spcBef>
            <a:spcAft>
              <a:spcPct val="15000"/>
            </a:spcAft>
            <a:buChar char="•"/>
          </a:pPr>
          <a:r>
            <a:rPr lang="en-US" sz="2400" kern="1200" dirty="0"/>
            <a:t>When to call the clinic</a:t>
          </a:r>
        </a:p>
        <a:p>
          <a:pPr marL="228600" lvl="1" indent="-228600" algn="l" defTabSz="1066800">
            <a:lnSpc>
              <a:spcPct val="90000"/>
            </a:lnSpc>
            <a:spcBef>
              <a:spcPct val="0"/>
            </a:spcBef>
            <a:spcAft>
              <a:spcPct val="15000"/>
            </a:spcAft>
            <a:buChar char="•"/>
          </a:pPr>
          <a:r>
            <a:rPr lang="en-US" sz="2400" kern="1200" dirty="0"/>
            <a:t>Ensure caregivers are present</a:t>
          </a:r>
        </a:p>
        <a:p>
          <a:pPr marL="228600" lvl="1" indent="-228600" algn="l" defTabSz="1066800">
            <a:lnSpc>
              <a:spcPct val="90000"/>
            </a:lnSpc>
            <a:spcBef>
              <a:spcPct val="0"/>
            </a:spcBef>
            <a:spcAft>
              <a:spcPct val="15000"/>
            </a:spcAft>
            <a:buChar char="•"/>
          </a:pPr>
          <a:r>
            <a:rPr lang="en-US" sz="2400" kern="1200" dirty="0"/>
            <a:t>Contact local oncologist</a:t>
          </a:r>
        </a:p>
      </dsp:txBody>
      <dsp:txXfrm>
        <a:off x="5648960" y="880893"/>
        <a:ext cx="2476500" cy="4348080"/>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5/10/22</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973540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588979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04801" y="4184149"/>
            <a:ext cx="6261100" cy="5256213"/>
          </a:xfrm>
        </p:spPr>
        <p:txBody>
          <a:bodyPr>
            <a:noAutofit/>
          </a:bodyPr>
          <a:lstStyle/>
          <a:p>
            <a:pPr marL="0" indent="0" fontAlgn="auto">
              <a:spcBef>
                <a:spcPts val="0"/>
              </a:spcBef>
              <a:spcAft>
                <a:spcPts val="0"/>
              </a:spcAft>
              <a:buNone/>
              <a:defRPr/>
            </a:pPr>
            <a:endParaRPr lang="en-US" sz="900" dirty="0"/>
          </a:p>
        </p:txBody>
      </p:sp>
      <p:sp>
        <p:nvSpPr>
          <p:cNvPr id="4" name="Slide Number Placeholder 3"/>
          <p:cNvSpPr>
            <a:spLocks noGrp="1"/>
          </p:cNvSpPr>
          <p:nvPr>
            <p:ph type="sldNum" sz="quarter" idx="5"/>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fld id="{D44BDDE9-AE01-4D7D-943D-7261803FD015}" type="slidenum">
              <a:rPr kumimoji="0" lang="en-US" sz="3600" b="1" i="0" u="none" strike="noStrike" kern="1200" cap="none" spc="0" normalizeH="0" baseline="0" noProof="0" smtClean="0">
                <a:ln>
                  <a:noFill/>
                </a:ln>
                <a:solidFill>
                  <a:srgbClr val="3333CC"/>
                </a:solidFill>
                <a:effectLst/>
                <a:uLnTx/>
                <a:uFillTx/>
                <a:latin typeface="Arial" pitchFamily="-72" charset="0"/>
                <a:ea typeface="MS PGothic" charset="0"/>
                <a:cs typeface="+mn-cs"/>
              </a:rPr>
              <a:pPr marL="0" marR="0" lvl="0" indent="0" algn="l" defTabSz="455613" rtl="0" eaLnBrk="1" fontAlgn="base" latinLnBrk="0" hangingPunct="1">
                <a:lnSpc>
                  <a:spcPct val="100000"/>
                </a:lnSpc>
                <a:spcBef>
                  <a:spcPct val="0"/>
                </a:spcBef>
                <a:spcAft>
                  <a:spcPct val="0"/>
                </a:spcAft>
                <a:buClrTx/>
                <a:buSzTx/>
                <a:buFontTx/>
                <a:buNone/>
                <a:tabLst/>
                <a:defRPr/>
              </a:pPr>
              <a:t>17</a:t>
            </a:fld>
            <a:endParaRPr kumimoji="0" lang="en-US" sz="3600" b="1" i="0" u="none" strike="noStrike" kern="1200" cap="none" spc="0" normalizeH="0" baseline="0" noProof="0" dirty="0">
              <a:ln>
                <a:noFill/>
              </a:ln>
              <a:solidFill>
                <a:srgbClr val="3333CC"/>
              </a:solidFill>
              <a:effectLst/>
              <a:uLnTx/>
              <a:uFillTx/>
              <a:latin typeface="Arial" pitchFamily="-72" charset="0"/>
              <a:ea typeface="MS PGothic" charset="0"/>
              <a:cs typeface="+mn-cs"/>
            </a:endParaRPr>
          </a:p>
        </p:txBody>
      </p:sp>
      <p:sp>
        <p:nvSpPr>
          <p:cNvPr id="12" name="Slide Image Placeholder 11">
            <a:extLst>
              <a:ext uri="{FF2B5EF4-FFF2-40B4-BE49-F238E27FC236}">
                <a16:creationId xmlns:a16="http://schemas.microsoft.com/office/drawing/2014/main" id="{A5D15D55-4601-42C2-96EF-A0128B677609}"/>
              </a:ext>
            </a:extLst>
          </p:cNvPr>
          <p:cNvSpPr>
            <a:spLocks noGrp="1" noRot="1" noChangeAspect="1"/>
          </p:cNvSpPr>
          <p:nvPr>
            <p:ph type="sldImg"/>
          </p:nvPr>
        </p:nvSpPr>
        <p:spPr/>
      </p:sp>
    </p:spTree>
    <p:extLst>
      <p:ext uri="{BB962C8B-B14F-4D97-AF65-F5344CB8AC3E}">
        <p14:creationId xmlns:p14="http://schemas.microsoft.com/office/powerpoint/2010/main" val="1266770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54894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45922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a:xfrm>
            <a:off x="381000" y="685800"/>
            <a:ext cx="6096000" cy="3429000"/>
          </a:xfrm>
          <a:ln/>
        </p:spPr>
      </p:sp>
      <p:sp>
        <p:nvSpPr>
          <p:cNvPr id="66562" name="Notes Placeholder 2"/>
          <p:cNvSpPr>
            <a:spLocks noGrp="1"/>
          </p:cNvSpPr>
          <p:nvPr>
            <p:ph type="body" idx="1"/>
          </p:nvPr>
        </p:nvSpPr>
        <p:spPr>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66563"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8A21879-CB93-AD47-BC58-E2B97C8C05D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501302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40403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 name="Shape 538"/>
          <p:cNvSpPr>
            <a:spLocks noGrp="1" noRot="1" noChangeAspect="1"/>
          </p:cNvSpPr>
          <p:nvPr>
            <p:ph type="sldImg"/>
          </p:nvPr>
        </p:nvSpPr>
        <p:spPr>
          <a:xfrm>
            <a:off x="381000" y="685800"/>
            <a:ext cx="6096000" cy="3429000"/>
          </a:xfrm>
          <a:prstGeom prst="rect">
            <a:avLst/>
          </a:prstGeom>
        </p:spPr>
        <p:txBody>
          <a:bodyPr/>
          <a:lstStyle/>
          <a:p>
            <a:endParaRPr/>
          </a:p>
        </p:txBody>
      </p:sp>
      <p:sp>
        <p:nvSpPr>
          <p:cNvPr id="539" name="Shape 539"/>
          <p:cNvSpPr>
            <a:spLocks noGrp="1"/>
          </p:cNvSpPr>
          <p:nvPr>
            <p:ph type="body" sz="quarter" idx="1"/>
          </p:nvPr>
        </p:nvSpPr>
        <p:spPr>
          <a:prstGeom prst="rect">
            <a:avLst/>
          </a:prstGeom>
        </p:spPr>
        <p:txBody>
          <a:bodyPr/>
          <a:lstStyle>
            <a:lvl1pPr>
              <a:defRPr>
                <a:latin typeface="Corbel"/>
                <a:ea typeface="Corbel"/>
                <a:cs typeface="Corbel"/>
                <a:sym typeface="Corbel"/>
              </a:defRPr>
            </a:lvl1pPr>
          </a:lstStyle>
          <a:p>
            <a:r>
              <a:t>Slide created by E Squared Communications</a:t>
            </a:r>
          </a:p>
        </p:txBody>
      </p:sp>
    </p:spTree>
    <p:extLst>
      <p:ext uri="{BB962C8B-B14F-4D97-AF65-F5344CB8AC3E}">
        <p14:creationId xmlns:p14="http://schemas.microsoft.com/office/powerpoint/2010/main" val="397098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4596584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30720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06508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mmentary First Slide">
    <p:spTree>
      <p:nvGrpSpPr>
        <p:cNvPr id="1" name=""/>
        <p:cNvGrpSpPr/>
        <p:nvPr/>
      </p:nvGrpSpPr>
      <p:grpSpPr>
        <a:xfrm>
          <a:off x="0" y="0"/>
          <a:ext cx="0" cy="0"/>
          <a:chOff x="0" y="0"/>
          <a:chExt cx="0" cy="0"/>
        </a:xfrm>
      </p:grpSpPr>
      <p:sp>
        <p:nvSpPr>
          <p:cNvPr id="2" name="Title 1"/>
          <p:cNvSpPr>
            <a:spLocks noGrp="1"/>
          </p:cNvSpPr>
          <p:nvPr>
            <p:ph type="title"/>
          </p:nvPr>
        </p:nvSpPr>
        <p:spPr>
          <a:xfrm>
            <a:off x="528636" y="1081981"/>
            <a:ext cx="10607040" cy="1097280"/>
          </a:xfrm>
          <a:noFill/>
        </p:spPr>
        <p:txBody>
          <a:bodyPr lIns="182880" rIns="914400"/>
          <a:lstStyle>
            <a:lvl1pPr algn="l">
              <a:defRPr sz="3200"/>
            </a:lvl1pPr>
          </a:lstStyle>
          <a:p>
            <a:r>
              <a:rPr lang="en-US" dirty="0"/>
              <a:t>Click to edit Master title style</a:t>
            </a:r>
          </a:p>
        </p:txBody>
      </p:sp>
      <p:sp>
        <p:nvSpPr>
          <p:cNvPr id="3" name="Content Placeholder 2"/>
          <p:cNvSpPr>
            <a:spLocks noGrp="1"/>
          </p:cNvSpPr>
          <p:nvPr>
            <p:ph idx="1"/>
          </p:nvPr>
        </p:nvSpPr>
        <p:spPr>
          <a:xfrm>
            <a:off x="528636" y="2189527"/>
            <a:ext cx="10742618" cy="4525598"/>
          </a:xfrm>
        </p:spPr>
        <p:txBody>
          <a:bodyPr tIns="91440"/>
          <a:lstStyle>
            <a:lvl1pPr>
              <a:defRPr sz="2400"/>
            </a:lvl1pPr>
            <a:lvl2pPr>
              <a:defRPr sz="2200"/>
            </a:lvl2pPr>
            <a:lvl3pPr>
              <a:defRPr sz="2000"/>
            </a:lvl3pPr>
            <a:lvl4pPr>
              <a:defRPr sz="19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EBB84C69-7281-308D-633D-EAFFDD3CB535}"/>
              </a:ext>
            </a:extLst>
          </p:cNvPr>
          <p:cNvSpPr>
            <a:spLocks noGrp="1"/>
          </p:cNvSpPr>
          <p:nvPr>
            <p:ph type="body" sz="quarter" idx="10"/>
          </p:nvPr>
        </p:nvSpPr>
        <p:spPr>
          <a:xfrm>
            <a:off x="528635" y="476672"/>
            <a:ext cx="10744200" cy="605309"/>
          </a:xfrm>
          <a:solidFill>
            <a:srgbClr val="1731FC"/>
          </a:solidFill>
        </p:spPr>
        <p:txBody>
          <a:bodyPr lIns="182880" rIns="274320" anchor="ctr"/>
          <a:lstStyle>
            <a:lvl1pPr marL="98425" indent="0" algn="l">
              <a:buNone/>
              <a:defRPr sz="3600" i="1">
                <a:solidFill>
                  <a:schemeClr val="bg1"/>
                </a:solidFill>
              </a:defRPr>
            </a:lvl1pPr>
            <a:lvl2pPr marL="522288" indent="0">
              <a:buNone/>
              <a:defRPr/>
            </a:lvl2pPr>
            <a:lvl3pPr marL="979488" indent="0">
              <a:buNone/>
              <a:defRPr/>
            </a:lvl3pPr>
            <a:lvl4pPr marL="1371600" indent="0">
              <a:buNone/>
              <a:defRPr/>
            </a:lvl4pPr>
            <a:lvl5pPr marL="1762125" indent="0">
              <a:buNone/>
              <a:defRPr/>
            </a:lvl5pPr>
          </a:lstStyle>
          <a:p>
            <a:pPr lvl="0"/>
            <a:r>
              <a:rPr lang="en-US" dirty="0"/>
              <a:t>Click to edit Master text styles</a:t>
            </a:r>
          </a:p>
        </p:txBody>
      </p:sp>
    </p:spTree>
    <p:extLst>
      <p:ext uri="{BB962C8B-B14F-4D97-AF65-F5344CB8AC3E}">
        <p14:creationId xmlns:p14="http://schemas.microsoft.com/office/powerpoint/2010/main" val="40917564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mmentary Continue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8636" y="1233182"/>
            <a:ext cx="10742618" cy="5481943"/>
          </a:xfrm>
        </p:spPr>
        <p:txBody>
          <a:bodyPr tIns="91440"/>
          <a:lstStyle>
            <a:lvl1pPr>
              <a:defRPr sz="2400"/>
            </a:lvl1pPr>
            <a:lvl2pPr>
              <a:defRPr sz="2200"/>
            </a:lvl2pPr>
            <a:lvl3pPr>
              <a:defRPr sz="2000"/>
            </a:lvl3pPr>
            <a:lvl4pPr>
              <a:defRPr sz="19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EBB84C69-7281-308D-633D-EAFFDD3CB535}"/>
              </a:ext>
            </a:extLst>
          </p:cNvPr>
          <p:cNvSpPr>
            <a:spLocks noGrp="1"/>
          </p:cNvSpPr>
          <p:nvPr>
            <p:ph type="body" sz="quarter" idx="10"/>
          </p:nvPr>
        </p:nvSpPr>
        <p:spPr>
          <a:xfrm>
            <a:off x="528635" y="476672"/>
            <a:ext cx="10744200" cy="605309"/>
          </a:xfrm>
          <a:solidFill>
            <a:srgbClr val="1731FC"/>
          </a:solidFill>
        </p:spPr>
        <p:txBody>
          <a:bodyPr lIns="182880" rIns="274320" anchor="ctr"/>
          <a:lstStyle>
            <a:lvl1pPr marL="98425" indent="0" algn="l">
              <a:buNone/>
              <a:defRPr sz="3600" i="1">
                <a:solidFill>
                  <a:schemeClr val="bg1"/>
                </a:solidFill>
              </a:defRPr>
            </a:lvl1pPr>
            <a:lvl2pPr marL="522288" indent="0">
              <a:buNone/>
              <a:defRPr/>
            </a:lvl2pPr>
            <a:lvl3pPr marL="979488" indent="0">
              <a:buNone/>
              <a:defRPr/>
            </a:lvl3pPr>
            <a:lvl4pPr marL="1371600" indent="0">
              <a:buNone/>
              <a:defRPr/>
            </a:lvl4pPr>
            <a:lvl5pPr marL="1762125" indent="0">
              <a:buNone/>
              <a:defRPr/>
            </a:lvl5pPr>
          </a:lstStyle>
          <a:p>
            <a:pPr lvl="0"/>
            <a:r>
              <a:rPr lang="en-US" dirty="0"/>
              <a:t>Click to edit Master text styles</a:t>
            </a:r>
          </a:p>
        </p:txBody>
      </p:sp>
    </p:spTree>
    <p:extLst>
      <p:ext uri="{BB962C8B-B14F-4D97-AF65-F5344CB8AC3E}">
        <p14:creationId xmlns:p14="http://schemas.microsoft.com/office/powerpoint/2010/main" val="30267134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85771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81367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60455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276186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91959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88775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37851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6671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9509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5836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0616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6090125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234745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5799004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347813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3188289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7" name="Footer Placeholder 6"/>
          <p:cNvSpPr>
            <a:spLocks noGrp="1"/>
          </p:cNvSpPr>
          <p:nvPr>
            <p:ph type="ftr" sz="quarter" idx="13"/>
          </p:nvPr>
        </p:nvSpPr>
        <p:spPr>
          <a:xfrm>
            <a:off x="126568" y="6419016"/>
            <a:ext cx="10265664" cy="365125"/>
          </a:xfrm>
        </p:spPr>
        <p:txBody>
          <a:bodyPr lIns="45686" tIns="45686" bIns="45686"/>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814153728"/>
      </p:ext>
    </p:extLst>
  </p:cSld>
  <p:clrMapOvr>
    <a:overrideClrMapping bg1="lt1" tx1="dk1" bg2="lt2" tx2="dk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651823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4403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9334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Self-Assessment Quiz">
    <p:spTree>
      <p:nvGrpSpPr>
        <p:cNvPr id="1" name=""/>
        <p:cNvGrpSpPr/>
        <p:nvPr/>
      </p:nvGrpSpPr>
      <p:grpSpPr>
        <a:xfrm>
          <a:off x="0" y="0"/>
          <a:ext cx="0" cy="0"/>
          <a:chOff x="0" y="0"/>
          <a:chExt cx="0" cy="0"/>
        </a:xfrm>
      </p:grpSpPr>
      <p:sp>
        <p:nvSpPr>
          <p:cNvPr id="2" name="Title 1"/>
          <p:cNvSpPr>
            <a:spLocks noGrp="1"/>
          </p:cNvSpPr>
          <p:nvPr>
            <p:ph type="title"/>
          </p:nvPr>
        </p:nvSpPr>
        <p:spPr>
          <a:xfrm>
            <a:off x="912286" y="640080"/>
            <a:ext cx="10358967" cy="1143000"/>
          </a:xfrm>
        </p:spPr>
        <p:txBody>
          <a:bodyPr tIns="457200" anchor="t" anchorCtr="0"/>
          <a:lstStyle>
            <a:lvl1pPr algn="l">
              <a:defRPr sz="3200"/>
            </a:lvl1pPr>
          </a:lstStyle>
          <a:p>
            <a:r>
              <a:rPr lang="en-US" dirty="0"/>
              <a:t>Click to edit Master title style</a:t>
            </a:r>
          </a:p>
        </p:txBody>
      </p:sp>
      <p:sp>
        <p:nvSpPr>
          <p:cNvPr id="3" name="Content Placeholder 2"/>
          <p:cNvSpPr>
            <a:spLocks noGrp="1"/>
          </p:cNvSpPr>
          <p:nvPr>
            <p:ph idx="1"/>
          </p:nvPr>
        </p:nvSpPr>
        <p:spPr>
          <a:xfrm>
            <a:off x="1199456" y="2204864"/>
            <a:ext cx="10071797" cy="4423269"/>
          </a:xfrm>
        </p:spPr>
        <p:txBody>
          <a:bodyPr/>
          <a:lstStyle>
            <a:lvl1pPr marL="0" indent="-457200">
              <a:lnSpc>
                <a:spcPct val="120000"/>
              </a:lnSpc>
              <a:spcBef>
                <a:spcPts val="300"/>
              </a:spcBef>
              <a:spcAft>
                <a:spcPts val="0"/>
              </a:spcAft>
              <a:buFont typeface="+mj-lt"/>
              <a:buAutoNum type="arabicPeriod"/>
              <a:defRPr sz="2500" b="0"/>
            </a:lvl1pPr>
            <a:lvl2pPr>
              <a:defRPr sz="2500" b="0"/>
            </a:lvl2pPr>
            <a:lvl3pPr>
              <a:defRPr sz="2500" b="0"/>
            </a:lvl3pPr>
            <a:lvl4pPr>
              <a:defRPr sz="2500" b="0"/>
            </a:lvl4pPr>
            <a:lvl5pPr>
              <a:defRPr sz="2500" b="0"/>
            </a:lvl5pPr>
          </a:lstStyle>
          <a:p>
            <a:pPr lvl="0"/>
            <a:r>
              <a:rPr lang="en-US" dirty="0"/>
              <a:t>Click to edit Master text styles</a:t>
            </a:r>
          </a:p>
        </p:txBody>
      </p:sp>
      <p:sp>
        <p:nvSpPr>
          <p:cNvPr id="4" name="Rectangle 3">
            <a:extLst>
              <a:ext uri="{FF2B5EF4-FFF2-40B4-BE49-F238E27FC236}">
                <a16:creationId xmlns:a16="http://schemas.microsoft.com/office/drawing/2014/main" id="{DB0D48DF-91AE-0777-F202-7BBF5BDF3C0B}"/>
              </a:ext>
            </a:extLst>
          </p:cNvPr>
          <p:cNvSpPr/>
          <p:nvPr userDrawn="1"/>
        </p:nvSpPr>
        <p:spPr bwMode="auto">
          <a:xfrm>
            <a:off x="0" y="0"/>
            <a:ext cx="12188952" cy="640080"/>
          </a:xfrm>
          <a:prstGeom prst="rect">
            <a:avLst/>
          </a:prstGeom>
          <a:solidFill>
            <a:srgbClr val="B9D3D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5" name="TextBox 4">
            <a:extLst>
              <a:ext uri="{FF2B5EF4-FFF2-40B4-BE49-F238E27FC236}">
                <a16:creationId xmlns:a16="http://schemas.microsoft.com/office/drawing/2014/main" id="{25DB12C8-DDD4-ECFF-444A-602D0C382830}"/>
              </a:ext>
            </a:extLst>
          </p:cNvPr>
          <p:cNvSpPr txBox="1"/>
          <p:nvPr userDrawn="1"/>
        </p:nvSpPr>
        <p:spPr>
          <a:xfrm>
            <a:off x="3672840" y="0"/>
            <a:ext cx="4846320" cy="640080"/>
          </a:xfrm>
          <a:prstGeom prst="rect">
            <a:avLst/>
          </a:prstGeom>
          <a:solidFill>
            <a:srgbClr val="C00000"/>
          </a:solidFill>
          <a:ln w="12700">
            <a:noFill/>
          </a:ln>
          <a:effectLst>
            <a:glow rad="88900">
              <a:schemeClr val="accent4">
                <a:satMod val="175000"/>
                <a:alpha val="10000"/>
              </a:schemeClr>
            </a:glow>
          </a:effectLst>
        </p:spPr>
        <p:txBody>
          <a:bodyPr wrap="square" lIns="182880" tIns="182880" rIns="182880" bIns="182880" rtlCol="0" anchor="ctr">
            <a:noAutofit/>
          </a:bodyPr>
          <a:lstStyle/>
          <a:p>
            <a:pPr algn="ctr"/>
            <a:r>
              <a:rPr lang="en-US" sz="3400" dirty="0">
                <a:solidFill>
                  <a:schemeClr val="bg1"/>
                </a:solidFill>
                <a:latin typeface="Calibri" panose="020F0502020204030204" pitchFamily="34" charset="0"/>
                <a:cs typeface="Calibri" panose="020F0502020204030204" pitchFamily="34" charset="0"/>
              </a:rPr>
              <a:t>SELF-ASSESSMENT QUIZ</a:t>
            </a:r>
          </a:p>
        </p:txBody>
      </p:sp>
    </p:spTree>
    <p:extLst>
      <p:ext uri="{BB962C8B-B14F-4D97-AF65-F5344CB8AC3E}">
        <p14:creationId xmlns:p14="http://schemas.microsoft.com/office/powerpoint/2010/main" val="16641426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9336287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7761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3532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417848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29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956962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2631911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10940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0282583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877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5839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06257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7211285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5100597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4285835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468578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2228231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6295905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958735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0759353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5/10/22</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8304712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483911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6431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13321299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9245478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789129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6148946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052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730426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63521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6938837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0862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97938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38000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70259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86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9797061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0033533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89882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2312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9078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39986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8254598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548160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9651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1151025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987109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2_Custom Layou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243838" y="101599"/>
            <a:ext cx="11704324" cy="990601"/>
          </a:xfrm>
          <a:prstGeom prst="rect">
            <a:avLst/>
          </a:prstGeom>
        </p:spPr>
        <p:txBody>
          <a:bodyPr lIns="60958" tIns="60958" rIns="60958" bIns="60958"/>
          <a:lstStyle>
            <a:lvl1pPr algn="ctr" defTabSz="1219200">
              <a:lnSpc>
                <a:spcPct val="100000"/>
              </a:lnSpc>
              <a:defRPr sz="3600">
                <a:solidFill>
                  <a:srgbClr val="161A2E"/>
                </a:solidFill>
                <a:latin typeface="Arial"/>
                <a:ea typeface="Arial"/>
                <a:cs typeface="Arial"/>
                <a:sym typeface="Arial"/>
              </a:defRPr>
            </a:lvl1pPr>
          </a:lstStyle>
          <a:p>
            <a:r>
              <a:t>Title Text</a:t>
            </a:r>
          </a:p>
        </p:txBody>
      </p:sp>
      <p:sp>
        <p:nvSpPr>
          <p:cNvPr id="102" name="Slide Number"/>
          <p:cNvSpPr txBox="1">
            <a:spLocks noGrp="1"/>
          </p:cNvSpPr>
          <p:nvPr>
            <p:ph type="sldNum" sz="quarter" idx="2"/>
          </p:nvPr>
        </p:nvSpPr>
        <p:spPr>
          <a:xfrm>
            <a:off x="8376961" y="6184414"/>
            <a:ext cx="360640" cy="343871"/>
          </a:xfrm>
          <a:prstGeom prst="rect">
            <a:avLst/>
          </a:prstGeom>
        </p:spPr>
        <p:txBody>
          <a:bodyPr lIns="60958" tIns="60958" rIns="60958" bIns="60958"/>
          <a:lstStyle>
            <a:lvl1pPr defTabSz="1219200">
              <a:defRPr sz="1600">
                <a:solidFill>
                  <a:srgbClr val="00000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146347723"/>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6664" y="1399032"/>
            <a:ext cx="6582442" cy="2029966"/>
          </a:xfrm>
          <a:noFill/>
        </p:spPr>
        <p:txBody>
          <a:bodyPr anchor="b">
            <a:noAutofit/>
          </a:bodyPr>
          <a:lstStyle>
            <a:lvl1pPr algn="l">
              <a:defRPr sz="3299" cap="all" spc="50" baseline="0">
                <a:solidFill>
                  <a:schemeClr val="tx1"/>
                </a:solidFill>
              </a:defRPr>
            </a:lvl1pPr>
          </a:lstStyle>
          <a:p>
            <a:r>
              <a:rPr lang="en-US" dirty="0"/>
              <a:t>TITLE GOES HERE</a:t>
            </a:r>
            <a:br>
              <a:rPr lang="en-US" dirty="0"/>
            </a:br>
            <a:r>
              <a:rPr lang="en-US" dirty="0"/>
              <a:t>Lorem IPSUM DOLOR</a:t>
            </a:r>
          </a:p>
        </p:txBody>
      </p:sp>
      <p:sp>
        <p:nvSpPr>
          <p:cNvPr id="3" name="Subtitle 2"/>
          <p:cNvSpPr>
            <a:spLocks noGrp="1"/>
          </p:cNvSpPr>
          <p:nvPr>
            <p:ph type="subTitle" idx="1" hasCustomPrompt="1"/>
          </p:nvPr>
        </p:nvSpPr>
        <p:spPr>
          <a:xfrm>
            <a:off x="466664" y="4041659"/>
            <a:ext cx="6582442" cy="1216142"/>
          </a:xfrm>
          <a:noFill/>
        </p:spPr>
        <p:txBody>
          <a:bodyPr/>
          <a:lstStyle>
            <a:lvl1pPr marL="0" indent="0" algn="l">
              <a:buNone/>
              <a:defRPr sz="2400" b="0">
                <a:solidFill>
                  <a:schemeClr val="tx1"/>
                </a:solidFill>
                <a:latin typeface="+mn-lt"/>
              </a:defRPr>
            </a:lvl1pPr>
            <a:lvl2pPr marL="0" indent="0" algn="l">
              <a:buNone/>
              <a:defRPr sz="2000">
                <a:solidFill>
                  <a:schemeClr val="tx1"/>
                </a:solidFill>
              </a:defRPr>
            </a:lvl2pPr>
            <a:lvl3pPr marL="0" indent="0" algn="l">
              <a:buNone/>
              <a:defRPr sz="20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pPr lvl="0"/>
            <a:r>
              <a:rPr lang="en-US" dirty="0"/>
              <a:t>Subhead Here</a:t>
            </a:r>
          </a:p>
          <a:p>
            <a:pPr lvl="1"/>
            <a:r>
              <a:rPr lang="en-US" dirty="0"/>
              <a:t>Month XX, XXXX</a:t>
            </a:r>
          </a:p>
        </p:txBody>
      </p:sp>
      <p:cxnSp>
        <p:nvCxnSpPr>
          <p:cNvPr id="11" name="Straight Connector 10">
            <a:extLst>
              <a:ext uri="{FF2B5EF4-FFF2-40B4-BE49-F238E27FC236}">
                <a16:creationId xmlns:a16="http://schemas.microsoft.com/office/drawing/2014/main" id="{B78CF560-9D47-A44A-BED0-C8EAC1E7E95C}"/>
              </a:ext>
            </a:extLst>
          </p:cNvPr>
          <p:cNvCxnSpPr>
            <a:cxnSpLocks/>
          </p:cNvCxnSpPr>
          <p:nvPr userDrawn="1"/>
        </p:nvCxnSpPr>
        <p:spPr>
          <a:xfrm>
            <a:off x="460136" y="3776313"/>
            <a:ext cx="5199263"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Picture Placeholder 28">
            <a:extLst>
              <a:ext uri="{FF2B5EF4-FFF2-40B4-BE49-F238E27FC236}">
                <a16:creationId xmlns:a16="http://schemas.microsoft.com/office/drawing/2014/main" id="{ED0282CB-6E8B-9744-89B3-FC628C8EFEA8}"/>
              </a:ext>
            </a:extLst>
          </p:cNvPr>
          <p:cNvSpPr>
            <a:spLocks noGrp="1"/>
          </p:cNvSpPr>
          <p:nvPr>
            <p:ph type="pic" sz="quarter" idx="11" hasCustomPrompt="1"/>
          </p:nvPr>
        </p:nvSpPr>
        <p:spPr>
          <a:xfrm>
            <a:off x="7552342" y="0"/>
            <a:ext cx="4639658" cy="6858000"/>
          </a:xfrm>
          <a:noFill/>
        </p:spPr>
        <p:txBody>
          <a:bodyPr lIns="0" tIns="0" rIns="0" bIns="0" anchor="ctr" anchorCtr="0"/>
          <a:lstStyle>
            <a:lvl1pPr algn="ctr">
              <a:defRPr/>
            </a:lvl1pPr>
          </a:lstStyle>
          <a:p>
            <a:r>
              <a:rPr lang="en-US" dirty="0"/>
              <a:t>Insert Image Here</a:t>
            </a:r>
          </a:p>
        </p:txBody>
      </p:sp>
    </p:spTree>
    <p:extLst>
      <p:ext uri="{BB962C8B-B14F-4D97-AF65-F5344CB8AC3E}">
        <p14:creationId xmlns:p14="http://schemas.microsoft.com/office/powerpoint/2010/main" val="1523554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FFBAD49-1F68-914B-9DFB-5D552C1A2BEB}" type="slidenum">
              <a:rPr lang="en-US" smtClean="0"/>
              <a:pPr/>
              <a:t>‹#›</a:t>
            </a:fld>
            <a:endParaRPr lang="en-US" dirty="0"/>
          </a:p>
        </p:txBody>
      </p:sp>
      <p:sp>
        <p:nvSpPr>
          <p:cNvPr id="11" name="Footer Placeholder 10">
            <a:extLst>
              <a:ext uri="{FF2B5EF4-FFF2-40B4-BE49-F238E27FC236}">
                <a16:creationId xmlns:a16="http://schemas.microsoft.com/office/drawing/2014/main" id="{2190E385-01BD-E64F-8B29-EC5987CBEAFB}"/>
              </a:ext>
            </a:extLst>
          </p:cNvPr>
          <p:cNvSpPr>
            <a:spLocks noGrp="1"/>
          </p:cNvSpPr>
          <p:nvPr>
            <p:ph type="ftr" sz="quarter" idx="13"/>
          </p:nvPr>
        </p:nvSpPr>
        <p:spPr/>
        <p:txBody>
          <a:bodyPr/>
          <a:lstStyle/>
          <a:p>
            <a:r>
              <a:rPr lang="en-US"/>
              <a:t>Shilpa Gupta, MD</a:t>
            </a:r>
            <a:endParaRPr lang="en-US" dirty="0"/>
          </a:p>
        </p:txBody>
      </p:sp>
    </p:spTree>
    <p:extLst>
      <p:ext uri="{BB962C8B-B14F-4D97-AF65-F5344CB8AC3E}">
        <p14:creationId xmlns:p14="http://schemas.microsoft.com/office/powerpoint/2010/main" val="2083860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85">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664" y="1700784"/>
            <a:ext cx="10515600" cy="1728213"/>
          </a:xfrm>
        </p:spPr>
        <p:txBody>
          <a:bodyPr anchor="ctr" anchorCtr="0">
            <a:normAutofit/>
          </a:bodyPr>
          <a:lstStyle>
            <a:lvl1pPr>
              <a:defRPr sz="4399" cap="all" spc="50" baseline="0">
                <a:solidFill>
                  <a:schemeClr val="tx1"/>
                </a:solidFill>
              </a:defRPr>
            </a:lvl1pPr>
          </a:lstStyle>
          <a:p>
            <a:r>
              <a:rPr lang="en-US" dirty="0"/>
              <a:t>Section Break Title</a:t>
            </a:r>
          </a:p>
        </p:txBody>
      </p:sp>
    </p:spTree>
    <p:extLst>
      <p:ext uri="{BB962C8B-B14F-4D97-AF65-F5344CB8AC3E}">
        <p14:creationId xmlns:p14="http://schemas.microsoft.com/office/powerpoint/2010/main" val="36123760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FFBAD49-1F68-914B-9DFB-5D552C1A2BEB}" type="slidenum">
              <a:rPr lang="en-US" smtClean="0"/>
              <a:pPr/>
              <a:t>‹#›</a:t>
            </a:fld>
            <a:endParaRPr lang="en-US" dirty="0"/>
          </a:p>
        </p:txBody>
      </p:sp>
      <p:sp>
        <p:nvSpPr>
          <p:cNvPr id="4" name="Footer Placeholder 3">
            <a:extLst>
              <a:ext uri="{FF2B5EF4-FFF2-40B4-BE49-F238E27FC236}">
                <a16:creationId xmlns:a16="http://schemas.microsoft.com/office/drawing/2014/main" id="{46298265-B5DE-D240-8D91-37682A64E976}"/>
              </a:ext>
            </a:extLst>
          </p:cNvPr>
          <p:cNvSpPr>
            <a:spLocks noGrp="1"/>
          </p:cNvSpPr>
          <p:nvPr>
            <p:ph type="ftr" sz="quarter" idx="13"/>
          </p:nvPr>
        </p:nvSpPr>
        <p:spPr/>
        <p:txBody>
          <a:bodyPr/>
          <a:lstStyle/>
          <a:p>
            <a:r>
              <a:rPr lang="en-US"/>
              <a:t>Shilpa Gupta, MD</a:t>
            </a:r>
            <a:endParaRPr lang="en-US" dirty="0"/>
          </a:p>
        </p:txBody>
      </p:sp>
      <p:sp>
        <p:nvSpPr>
          <p:cNvPr id="11" name="Title Placeholder 1">
            <a:extLst>
              <a:ext uri="{FF2B5EF4-FFF2-40B4-BE49-F238E27FC236}">
                <a16:creationId xmlns:a16="http://schemas.microsoft.com/office/drawing/2014/main" id="{55AC5C18-4706-7646-9E83-C749BCC1B1A1}"/>
              </a:ext>
            </a:extLst>
          </p:cNvPr>
          <p:cNvSpPr>
            <a:spLocks noGrp="1"/>
          </p:cNvSpPr>
          <p:nvPr>
            <p:ph type="title"/>
          </p:nvPr>
        </p:nvSpPr>
        <p:spPr>
          <a:xfrm>
            <a:off x="305555" y="215900"/>
            <a:ext cx="10124323" cy="1208278"/>
          </a:xfrm>
          <a:prstGeom prst="rect">
            <a:avLst/>
          </a:prstGeom>
          <a:noFill/>
        </p:spPr>
        <p:txBody>
          <a:bodyPr vert="horz" lIns="0" tIns="0" rIns="0" bIns="0" rtlCol="0" anchor="ctr">
            <a:normAutofit/>
          </a:bodyPr>
          <a:lstStyle/>
          <a:p>
            <a:endParaRPr lang="en-US" dirty="0"/>
          </a:p>
        </p:txBody>
      </p:sp>
      <p:sp>
        <p:nvSpPr>
          <p:cNvPr id="13" name="Text Placeholder 12">
            <a:extLst>
              <a:ext uri="{FF2B5EF4-FFF2-40B4-BE49-F238E27FC236}">
                <a16:creationId xmlns:a16="http://schemas.microsoft.com/office/drawing/2014/main" id="{200DA3F5-A744-CF45-8ACA-18DF51A17D99}"/>
              </a:ext>
            </a:extLst>
          </p:cNvPr>
          <p:cNvSpPr>
            <a:spLocks noGrp="1"/>
          </p:cNvSpPr>
          <p:nvPr>
            <p:ph type="body" sz="quarter" idx="14"/>
          </p:nvPr>
        </p:nvSpPr>
        <p:spPr>
          <a:xfrm>
            <a:off x="305554" y="1603375"/>
            <a:ext cx="10124323" cy="4302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89736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4977">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5554" y="215900"/>
            <a:ext cx="11265199" cy="1208278"/>
          </a:xfrm>
          <a:noFill/>
        </p:spPr>
        <p:txBody>
          <a:bodyPr/>
          <a:lstStyle/>
          <a:p>
            <a:endParaRPr lang="en-US" dirty="0"/>
          </a:p>
        </p:txBody>
      </p:sp>
      <p:sp>
        <p:nvSpPr>
          <p:cNvPr id="3" name="Content Placeholder 2"/>
          <p:cNvSpPr>
            <a:spLocks noGrp="1"/>
          </p:cNvSpPr>
          <p:nvPr>
            <p:ph sz="half" idx="1"/>
          </p:nvPr>
        </p:nvSpPr>
        <p:spPr>
          <a:xfrm>
            <a:off x="305553" y="1596873"/>
            <a:ext cx="5490706" cy="4308627"/>
          </a:xfr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73520" y="1596873"/>
            <a:ext cx="5490706" cy="4308627"/>
          </a:xfr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2FFBAD49-1F68-914B-9DFB-5D552C1A2BEB}" type="slidenum">
              <a:rPr lang="en-US" smtClean="0"/>
              <a:pPr/>
              <a:t>‹#›</a:t>
            </a:fld>
            <a:endParaRPr lang="en-US" dirty="0"/>
          </a:p>
        </p:txBody>
      </p:sp>
      <p:sp>
        <p:nvSpPr>
          <p:cNvPr id="5" name="Footer Placeholder 4">
            <a:extLst>
              <a:ext uri="{FF2B5EF4-FFF2-40B4-BE49-F238E27FC236}">
                <a16:creationId xmlns:a16="http://schemas.microsoft.com/office/drawing/2014/main" id="{46AEECEE-520F-D041-AD45-98C3C3CC7186}"/>
              </a:ext>
            </a:extLst>
          </p:cNvPr>
          <p:cNvSpPr>
            <a:spLocks noGrp="1"/>
          </p:cNvSpPr>
          <p:nvPr>
            <p:ph type="ftr" sz="quarter" idx="13"/>
          </p:nvPr>
        </p:nvSpPr>
        <p:spPr/>
        <p:txBody>
          <a:bodyPr/>
          <a:lstStyle/>
          <a:p>
            <a:r>
              <a:rPr lang="en-US"/>
              <a:t>Shilpa Gupta, MD</a:t>
            </a:r>
            <a:endParaRPr lang="en-US" dirty="0"/>
          </a:p>
        </p:txBody>
      </p:sp>
    </p:spTree>
    <p:extLst>
      <p:ext uri="{BB962C8B-B14F-4D97-AF65-F5344CB8AC3E}">
        <p14:creationId xmlns:p14="http://schemas.microsoft.com/office/powerpoint/2010/main" val="376192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0F1100CD-B20F-D744-8600-37C7A5E5AB6C}"/>
              </a:ext>
            </a:extLst>
          </p:cNvPr>
          <p:cNvSpPr>
            <a:spLocks noGrp="1"/>
          </p:cNvSpPr>
          <p:nvPr>
            <p:ph type="sldNum" sz="quarter" idx="11"/>
          </p:nvPr>
        </p:nvSpPr>
        <p:spPr/>
        <p:txBody>
          <a:bodyPr/>
          <a:lstStyle/>
          <a:p>
            <a:fld id="{48F63A3B-78C7-47BE-AE5E-E10140E04643}" type="slidenum">
              <a:rPr lang="en-US" smtClean="0"/>
              <a:pPr/>
              <a:t>‹#›</a:t>
            </a:fld>
            <a:endParaRPr lang="en-US" dirty="0"/>
          </a:p>
        </p:txBody>
      </p:sp>
      <p:sp>
        <p:nvSpPr>
          <p:cNvPr id="3" name="Footer Placeholder 2">
            <a:extLst>
              <a:ext uri="{FF2B5EF4-FFF2-40B4-BE49-F238E27FC236}">
                <a16:creationId xmlns:a16="http://schemas.microsoft.com/office/drawing/2014/main" id="{2538AF42-A0E6-A640-8A1F-CFAD5015A81A}"/>
              </a:ext>
            </a:extLst>
          </p:cNvPr>
          <p:cNvSpPr>
            <a:spLocks noGrp="1"/>
          </p:cNvSpPr>
          <p:nvPr>
            <p:ph type="ftr" sz="quarter" idx="12"/>
          </p:nvPr>
        </p:nvSpPr>
        <p:spPr/>
        <p:txBody>
          <a:bodyPr/>
          <a:lstStyle/>
          <a:p>
            <a:r>
              <a:rPr lang="en-US"/>
              <a:t>Shilpa Gupta, MD</a:t>
            </a:r>
            <a:endParaRPr lang="en-US" dirty="0"/>
          </a:p>
        </p:txBody>
      </p:sp>
      <p:sp>
        <p:nvSpPr>
          <p:cNvPr id="20" name="Title Placeholder 1">
            <a:extLst>
              <a:ext uri="{FF2B5EF4-FFF2-40B4-BE49-F238E27FC236}">
                <a16:creationId xmlns:a16="http://schemas.microsoft.com/office/drawing/2014/main" id="{14B92F51-503B-F148-BA9C-424A96F0029F}"/>
              </a:ext>
            </a:extLst>
          </p:cNvPr>
          <p:cNvSpPr>
            <a:spLocks noGrp="1"/>
          </p:cNvSpPr>
          <p:nvPr>
            <p:ph type="title"/>
          </p:nvPr>
        </p:nvSpPr>
        <p:spPr>
          <a:xfrm>
            <a:off x="305555" y="215900"/>
            <a:ext cx="10124323" cy="1208278"/>
          </a:xfrm>
          <a:prstGeom prst="rect">
            <a:avLst/>
          </a:prstGeom>
          <a:noFill/>
        </p:spPr>
        <p:txBody>
          <a:bodyPr vert="horz" lIns="0" tIns="0" rIns="0" bIns="0" rtlCol="0" anchor="ctr">
            <a:normAutofit/>
          </a:bodyPr>
          <a:lstStyle/>
          <a:p>
            <a:endParaRPr lang="en-US" dirty="0"/>
          </a:p>
        </p:txBody>
      </p:sp>
    </p:spTree>
    <p:extLst>
      <p:ext uri="{BB962C8B-B14F-4D97-AF65-F5344CB8AC3E}">
        <p14:creationId xmlns:p14="http://schemas.microsoft.com/office/powerpoint/2010/main" val="41378515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4977">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12B613A-BC1D-234E-B57F-A5A5971C39A3}"/>
              </a:ext>
            </a:extLst>
          </p:cNvPr>
          <p:cNvSpPr>
            <a:spLocks noGrp="1"/>
          </p:cNvSpPr>
          <p:nvPr>
            <p:ph type="sldNum" sz="quarter" idx="11"/>
          </p:nvPr>
        </p:nvSpPr>
        <p:spPr/>
        <p:txBody>
          <a:bodyPr/>
          <a:lstStyle/>
          <a:p>
            <a:fld id="{48F63A3B-78C7-47BE-AE5E-E10140E04643}" type="slidenum">
              <a:rPr lang="en-US" smtClean="0"/>
              <a:pPr/>
              <a:t>‹#›</a:t>
            </a:fld>
            <a:endParaRPr lang="en-US" dirty="0"/>
          </a:p>
        </p:txBody>
      </p:sp>
      <p:sp>
        <p:nvSpPr>
          <p:cNvPr id="2" name="Footer Placeholder 1">
            <a:extLst>
              <a:ext uri="{FF2B5EF4-FFF2-40B4-BE49-F238E27FC236}">
                <a16:creationId xmlns:a16="http://schemas.microsoft.com/office/drawing/2014/main" id="{F41B7C42-985B-0C4A-BD77-9D1C8C070E4C}"/>
              </a:ext>
            </a:extLst>
          </p:cNvPr>
          <p:cNvSpPr>
            <a:spLocks noGrp="1"/>
          </p:cNvSpPr>
          <p:nvPr>
            <p:ph type="ftr" sz="quarter" idx="12"/>
          </p:nvPr>
        </p:nvSpPr>
        <p:spPr/>
        <p:txBody>
          <a:bodyPr/>
          <a:lstStyle/>
          <a:p>
            <a:r>
              <a:rPr lang="en-US"/>
              <a:t>Shilpa Gupta, MD</a:t>
            </a:r>
            <a:endParaRPr lang="en-US" dirty="0"/>
          </a:p>
        </p:txBody>
      </p:sp>
    </p:spTree>
    <p:extLst>
      <p:ext uri="{BB962C8B-B14F-4D97-AF65-F5344CB8AC3E}">
        <p14:creationId xmlns:p14="http://schemas.microsoft.com/office/powerpoint/2010/main" val="32546373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76634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30428"/>
            <a:ext cx="12192000" cy="1470025"/>
          </a:xfrm>
        </p:spPr>
        <p:txBody>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8" indent="0" algn="ctr">
              <a:buNone/>
              <a:defRPr/>
            </a:lvl3pPr>
            <a:lvl4pPr marL="1371566" indent="0" algn="ctr">
              <a:buNone/>
              <a:defRPr/>
            </a:lvl4pPr>
            <a:lvl5pPr marL="1828754" indent="0" algn="ctr">
              <a:buNone/>
              <a:defRPr/>
            </a:lvl5pPr>
            <a:lvl6pPr marL="2285943" indent="0" algn="ctr">
              <a:buNone/>
              <a:defRPr/>
            </a:lvl6pPr>
            <a:lvl7pPr marL="2743132"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Footer Placeholder 1">
            <a:extLst>
              <a:ext uri="{FF2B5EF4-FFF2-40B4-BE49-F238E27FC236}">
                <a16:creationId xmlns:a16="http://schemas.microsoft.com/office/drawing/2014/main" id="{5CF5FFC3-CC23-2C45-B7FB-6D6F9D09C4A4}"/>
              </a:ext>
            </a:extLst>
          </p:cNvPr>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3764881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a:extLst>
              <a:ext uri="{FF2B5EF4-FFF2-40B4-BE49-F238E27FC236}">
                <a16:creationId xmlns:a16="http://schemas.microsoft.com/office/drawing/2014/main" id="{B099D066-3F8F-4F49-A58B-64C85E2081EA}"/>
              </a:ext>
            </a:extLst>
          </p:cNvPr>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1668995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914400" y="1124744"/>
            <a:ext cx="5080000" cy="4824536"/>
          </a:xfr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124744"/>
            <a:ext cx="5080000" cy="4824536"/>
          </a:xfrm>
        </p:spPr>
        <p:txBody>
          <a:bodyPr/>
          <a:lstStyle>
            <a:lvl1pPr>
              <a:defRPr sz="24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1">
            <a:extLst>
              <a:ext uri="{FF2B5EF4-FFF2-40B4-BE49-F238E27FC236}">
                <a16:creationId xmlns:a16="http://schemas.microsoft.com/office/drawing/2014/main" id="{EA125B00-27B5-0B46-99E2-11983F6E0776}"/>
              </a:ext>
            </a:extLst>
          </p:cNvPr>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2942853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a:extLst>
              <a:ext uri="{FF2B5EF4-FFF2-40B4-BE49-F238E27FC236}">
                <a16:creationId xmlns:a16="http://schemas.microsoft.com/office/drawing/2014/main" id="{5C23A4F9-9156-AB41-83D0-9D89EDD2326C}"/>
              </a:ext>
            </a:extLst>
          </p:cNvPr>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1102071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Only" preserve="1">
  <p:cSld name="Blank_no logo (use sparingly)">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542E65EA-3C0C-2747-80AC-0395F2DD488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14969"/>
          <a:stretch>
            <a:fillRect/>
          </a:stretch>
        </p:blipFill>
        <p:spPr bwMode="auto">
          <a:xfrm>
            <a:off x="0" y="3175"/>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4" name="Footer Placeholder 1">
            <a:extLst>
              <a:ext uri="{FF2B5EF4-FFF2-40B4-BE49-F238E27FC236}">
                <a16:creationId xmlns:a16="http://schemas.microsoft.com/office/drawing/2014/main" id="{A340AB34-961D-2541-9DA8-A36FFCF10816}"/>
              </a:ext>
            </a:extLst>
          </p:cNvPr>
          <p:cNvSpPr>
            <a:spLocks noGrp="1"/>
          </p:cNvSpPr>
          <p:nvPr>
            <p:ph type="ftr" sz="quarter" idx="10"/>
          </p:nvPr>
        </p:nvSpPr>
        <p:spPr/>
        <p:txBody>
          <a:bodyPr/>
          <a:lstStyle>
            <a:lvl1pPr algn="ctr">
              <a:defRPr sz="1200">
                <a:solidFill>
                  <a:srgbClr val="002054"/>
                </a:solidFill>
              </a:defRPr>
            </a:lvl1pPr>
          </a:lstStyle>
          <a:p>
            <a:pPr>
              <a:defRPr/>
            </a:pPr>
            <a:endParaRPr lang="en-US"/>
          </a:p>
        </p:txBody>
      </p:sp>
    </p:spTree>
    <p:extLst>
      <p:ext uri="{BB962C8B-B14F-4D97-AF65-F5344CB8AC3E}">
        <p14:creationId xmlns:p14="http://schemas.microsoft.com/office/powerpoint/2010/main" val="19919883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4C05FA-A49D-D34A-95A6-C4D0EF998CFF}"/>
              </a:ext>
            </a:extLst>
          </p:cNvPr>
          <p:cNvSpPr>
            <a:spLocks noGrp="1"/>
          </p:cNvSpPr>
          <p:nvPr>
            <p:ph type="ftr" sz="quarter" idx="10"/>
          </p:nvPr>
        </p:nvSpPr>
        <p:spPr/>
        <p:txBody>
          <a:bodyPr/>
          <a:lstStyle>
            <a:lvl1pPr algn="ctr">
              <a:defRPr sz="1200">
                <a:solidFill>
                  <a:srgbClr val="800000"/>
                </a:solidFill>
              </a:defRPr>
            </a:lvl1pPr>
          </a:lstStyle>
          <a:p>
            <a:pPr>
              <a:defRPr/>
            </a:pPr>
            <a:endParaRPr lang="en-US"/>
          </a:p>
        </p:txBody>
      </p:sp>
    </p:spTree>
    <p:extLst>
      <p:ext uri="{BB962C8B-B14F-4D97-AF65-F5344CB8AC3E}">
        <p14:creationId xmlns:p14="http://schemas.microsoft.com/office/powerpoint/2010/main" val="3735030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0" i="1"/>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2389717" y="5367340"/>
            <a:ext cx="7315200" cy="725959"/>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Footer Placeholder 1">
            <a:extLst>
              <a:ext uri="{FF2B5EF4-FFF2-40B4-BE49-F238E27FC236}">
                <a16:creationId xmlns:a16="http://schemas.microsoft.com/office/drawing/2014/main" id="{5816EC95-E17C-DF49-B634-6C447539ACE8}"/>
              </a:ext>
            </a:extLst>
          </p:cNvPr>
          <p:cNvSpPr>
            <a:spLocks noGrp="1"/>
          </p:cNvSpPr>
          <p:nvPr>
            <p:ph type="ftr" sz="quarter" idx="10"/>
          </p:nvPr>
        </p:nvSpPr>
        <p:spPr/>
        <p:txBody>
          <a:bodyPr/>
          <a:lstStyle>
            <a:lvl1pPr algn="ctr">
              <a:defRPr sz="1200">
                <a:solidFill>
                  <a:srgbClr val="800000"/>
                </a:solidFill>
              </a:defRPr>
            </a:lvl1pPr>
          </a:lstStyle>
          <a:p>
            <a:pPr>
              <a:defRPr/>
            </a:pPr>
            <a:endParaRPr lang="en-US"/>
          </a:p>
        </p:txBody>
      </p:sp>
    </p:spTree>
    <p:extLst>
      <p:ext uri="{BB962C8B-B14F-4D97-AF65-F5344CB8AC3E}">
        <p14:creationId xmlns:p14="http://schemas.microsoft.com/office/powerpoint/2010/main" val="151099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a:extLst>
              <a:ext uri="{FF2B5EF4-FFF2-40B4-BE49-F238E27FC236}">
                <a16:creationId xmlns:a16="http://schemas.microsoft.com/office/drawing/2014/main" id="{889602E6-740F-C54B-A350-FFB32E325F8E}"/>
              </a:ext>
            </a:extLst>
          </p:cNvPr>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3065908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Introduc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7" name="Text Placeholder 6"/>
          <p:cNvSpPr>
            <a:spLocks noGrp="1"/>
          </p:cNvSpPr>
          <p:nvPr>
            <p:ph type="body" sz="quarter" idx="12"/>
          </p:nvPr>
        </p:nvSpPr>
        <p:spPr>
          <a:xfrm>
            <a:off x="412800" y="784800"/>
            <a:ext cx="11222400" cy="511200"/>
          </a:xfrm>
        </p:spPr>
        <p:txBody>
          <a:bodyPr/>
          <a:lstStyle>
            <a:lvl1pPr marL="0" indent="0">
              <a:buNone/>
              <a:defRPr sz="2100" b="1" baseline="0">
                <a:solidFill>
                  <a:schemeClr val="accent2"/>
                </a:solidFill>
                <a:latin typeface="Arial" pitchFamily="34" charset="0"/>
                <a:cs typeface="Arial" pitchFamily="34" charset="0"/>
              </a:defRPr>
            </a:lvl1pPr>
          </a:lstStyle>
          <a:p>
            <a:pPr lvl="0"/>
            <a:r>
              <a:rPr lang="en-US"/>
              <a:t>Click to edit Master text styles</a:t>
            </a:r>
          </a:p>
        </p:txBody>
      </p:sp>
      <p:sp>
        <p:nvSpPr>
          <p:cNvPr id="9" name="Text Placeholder 8"/>
          <p:cNvSpPr>
            <a:spLocks noGrp="1"/>
          </p:cNvSpPr>
          <p:nvPr>
            <p:ph type="body" sz="quarter" idx="13"/>
          </p:nvPr>
        </p:nvSpPr>
        <p:spPr>
          <a:xfrm>
            <a:off x="412800" y="1760400"/>
            <a:ext cx="8942400" cy="4424400"/>
          </a:xfrm>
        </p:spPr>
        <p:txBody>
          <a:bodyPr/>
          <a:lstStyle>
            <a:lvl1pPr marL="0" indent="0">
              <a:buNone/>
              <a:defRPr sz="1800" b="1">
                <a:solidFill>
                  <a:schemeClr val="tx1"/>
                </a:solidFill>
                <a:latin typeface="Arial" pitchFamily="34" charset="0"/>
                <a:cs typeface="Arial" pitchFamily="34" charset="0"/>
              </a:defRPr>
            </a:lvl1pPr>
          </a:lstStyle>
          <a:p>
            <a:pPr lvl="0"/>
            <a:r>
              <a:rPr lang="en-US"/>
              <a:t>Click to edit Master text styles</a:t>
            </a:r>
          </a:p>
        </p:txBody>
      </p:sp>
      <p:sp>
        <p:nvSpPr>
          <p:cNvPr id="5" name="Date Placeholder 10">
            <a:extLst>
              <a:ext uri="{FF2B5EF4-FFF2-40B4-BE49-F238E27FC236}">
                <a16:creationId xmlns:a16="http://schemas.microsoft.com/office/drawing/2014/main" id="{899193D7-407D-DC41-8BE0-604FB0BFF86A}"/>
              </a:ext>
            </a:extLst>
          </p:cNvPr>
          <p:cNvSpPr>
            <a:spLocks noGrp="1"/>
          </p:cNvSpPr>
          <p:nvPr>
            <p:ph type="dt" sz="half" idx="14"/>
          </p:nvPr>
        </p:nvSpPr>
        <p:spPr>
          <a:xfrm>
            <a:off x="817034" y="6354764"/>
            <a:ext cx="4415367" cy="244475"/>
          </a:xfrm>
        </p:spPr>
        <p:txBody>
          <a:bodyPr/>
          <a:lstStyle>
            <a:lvl1pPr fontAlgn="base">
              <a:spcBef>
                <a:spcPct val="0"/>
              </a:spcBef>
              <a:spcAft>
                <a:spcPct val="0"/>
              </a:spcAft>
              <a:defRPr sz="1800">
                <a:solidFill>
                  <a:prstClr val="black"/>
                </a:solidFill>
                <a:ea typeface="ヒラギノ角ゴ Pro W3" charset="-128"/>
              </a:defRPr>
            </a:lvl1pPr>
          </a:lstStyle>
          <a:p>
            <a:pPr>
              <a:defRPr/>
            </a:pPr>
            <a:endParaRPr lang="sv-SE"/>
          </a:p>
        </p:txBody>
      </p:sp>
      <p:sp>
        <p:nvSpPr>
          <p:cNvPr id="6" name="Slide Number Placeholder 11">
            <a:extLst>
              <a:ext uri="{FF2B5EF4-FFF2-40B4-BE49-F238E27FC236}">
                <a16:creationId xmlns:a16="http://schemas.microsoft.com/office/drawing/2014/main" id="{73E3BB0C-E45A-2A43-8CB0-EBC84B14901C}"/>
              </a:ext>
            </a:extLst>
          </p:cNvPr>
          <p:cNvSpPr>
            <a:spLocks noGrp="1"/>
          </p:cNvSpPr>
          <p:nvPr>
            <p:ph type="sldNum" sz="quarter" idx="15"/>
          </p:nvPr>
        </p:nvSpPr>
        <p:spPr>
          <a:xfrm>
            <a:off x="143934" y="6354764"/>
            <a:ext cx="622300" cy="358775"/>
          </a:xfrm>
        </p:spPr>
        <p:txBody>
          <a:bodyPr vert="horz" wrap="square" lIns="91440" tIns="45720" rIns="91440" bIns="45720" numCol="1" anchor="t" anchorCtr="0" compatLnSpc="1">
            <a:prstTxWarp prst="textNoShape">
              <a:avLst/>
            </a:prstTxWarp>
          </a:bodyPr>
          <a:lstStyle>
            <a:lvl1pPr>
              <a:defRPr sz="1800">
                <a:solidFill>
                  <a:srgbClr val="000000"/>
                </a:solidFill>
                <a:ea typeface="MS PGothic" panose="020B0600070205080204" pitchFamily="34" charset="-128"/>
              </a:defRPr>
            </a:lvl1pPr>
          </a:lstStyle>
          <a:p>
            <a:pPr>
              <a:defRPr/>
            </a:pPr>
            <a:fld id="{1851BC00-3100-304D-A656-F9E943A46638}" type="slidenum">
              <a:rPr lang="en-GB" altLang="en-US"/>
              <a:pPr>
                <a:defRPr/>
              </a:pPr>
              <a:t>‹#›</a:t>
            </a:fld>
            <a:endParaRPr lang="en-GB" altLang="en-US"/>
          </a:p>
        </p:txBody>
      </p:sp>
      <p:sp>
        <p:nvSpPr>
          <p:cNvPr id="8" name="Footer Placeholder 12">
            <a:extLst>
              <a:ext uri="{FF2B5EF4-FFF2-40B4-BE49-F238E27FC236}">
                <a16:creationId xmlns:a16="http://schemas.microsoft.com/office/drawing/2014/main" id="{221AA89F-AA25-A842-9D32-06CB877E650E}"/>
              </a:ext>
            </a:extLst>
          </p:cNvPr>
          <p:cNvSpPr>
            <a:spLocks noGrp="1"/>
          </p:cNvSpPr>
          <p:nvPr>
            <p:ph type="ftr" sz="quarter" idx="16"/>
          </p:nvPr>
        </p:nvSpPr>
        <p:spPr>
          <a:xfrm>
            <a:off x="5232400" y="6354764"/>
            <a:ext cx="5759451" cy="244475"/>
          </a:xfrm>
        </p:spPr>
        <p:txBody>
          <a:bodyPr/>
          <a:lstStyle>
            <a:lvl1pPr defTabSz="914400" eaLnBrk="0" fontAlgn="base" hangingPunct="0">
              <a:spcBef>
                <a:spcPct val="0"/>
              </a:spcBef>
              <a:spcAft>
                <a:spcPct val="0"/>
              </a:spcAft>
              <a:defRPr sz="1800">
                <a:solidFill>
                  <a:prstClr val="black"/>
                </a:solidFill>
                <a:latin typeface="Arial" panose="020B0604020202020204" pitchFamily="34" charset="0"/>
                <a:ea typeface="ヒラギノ角ゴ Pro W3" charset="-128"/>
              </a:defRPr>
            </a:lvl1pPr>
          </a:lstStyle>
          <a:p>
            <a:pPr>
              <a:defRPr/>
            </a:pPr>
            <a:endParaRPr lang="sv-SE"/>
          </a:p>
        </p:txBody>
      </p:sp>
    </p:spTree>
    <p:extLst>
      <p:ext uri="{BB962C8B-B14F-4D97-AF65-F5344CB8AC3E}">
        <p14:creationId xmlns:p14="http://schemas.microsoft.com/office/powerpoint/2010/main" val="454530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1664700"/>
            <a:ext cx="8534400" cy="3532408"/>
          </a:xfrm>
        </p:spPr>
        <p:txBody>
          <a:bodyPr/>
          <a:lstStyle>
            <a:lvl1pPr marL="0" indent="0" algn="ctr">
              <a:buNone/>
              <a:defRPr/>
            </a:lvl1pPr>
            <a:lvl2pPr marL="609036" indent="0" algn="ctr">
              <a:buNone/>
              <a:defRPr/>
            </a:lvl2pPr>
            <a:lvl3pPr marL="1218072" indent="0" algn="ctr">
              <a:buNone/>
              <a:defRPr/>
            </a:lvl3pPr>
            <a:lvl4pPr marL="1827108" indent="0" algn="ctr">
              <a:buNone/>
              <a:defRPr/>
            </a:lvl4pPr>
            <a:lvl5pPr marL="2436144" indent="0" algn="ctr">
              <a:buNone/>
              <a:defRPr/>
            </a:lvl5pPr>
            <a:lvl6pPr marL="3045181" indent="0" algn="ctr">
              <a:buNone/>
              <a:defRPr/>
            </a:lvl6pPr>
            <a:lvl7pPr marL="3654217" indent="0" algn="ctr">
              <a:buNone/>
              <a:defRPr/>
            </a:lvl7pPr>
            <a:lvl8pPr marL="4263253" indent="0" algn="ctr">
              <a:buNone/>
              <a:defRPr/>
            </a:lvl8pPr>
            <a:lvl9pPr marL="4872289" indent="0" algn="ctr">
              <a:buNone/>
              <a:defRPr/>
            </a:lvl9pPr>
          </a:lstStyle>
          <a:p>
            <a:r>
              <a:rPr lang="en-US" dirty="0"/>
              <a:t>Click to edit Master subtitle style</a:t>
            </a:r>
          </a:p>
        </p:txBody>
      </p:sp>
      <p:sp>
        <p:nvSpPr>
          <p:cNvPr id="6" name="Title 1"/>
          <p:cNvSpPr>
            <a:spLocks noGrp="1"/>
          </p:cNvSpPr>
          <p:nvPr>
            <p:ph type="title"/>
          </p:nvPr>
        </p:nvSpPr>
        <p:spPr>
          <a:xfrm>
            <a:off x="0" y="175944"/>
            <a:ext cx="12192000" cy="1340768"/>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19563743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50223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125025"/>
            <a:ext cx="10363200" cy="4192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4225203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488755"/>
            <a:ext cx="5080000" cy="3911365"/>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88755"/>
            <a:ext cx="5080000" cy="3911365"/>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
        <p:nvSpPr>
          <p:cNvPr id="6" name="Title 1"/>
          <p:cNvSpPr>
            <a:spLocks noGrp="1"/>
          </p:cNvSpPr>
          <p:nvPr>
            <p:ph type="title"/>
          </p:nvPr>
        </p:nvSpPr>
        <p:spPr>
          <a:xfrm>
            <a:off x="0" y="169796"/>
            <a:ext cx="12192000" cy="926470"/>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21028209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69795"/>
            <a:ext cx="12192000" cy="1340768"/>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40574498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2687547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664" b="0" i="1"/>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4263"/>
            </a:lvl1pPr>
            <a:lvl2pPr marL="609036" indent="0">
              <a:buNone/>
              <a:defRPr sz="3730"/>
            </a:lvl2pPr>
            <a:lvl3pPr marL="1218072" indent="0">
              <a:buNone/>
              <a:defRPr sz="3197"/>
            </a:lvl3pPr>
            <a:lvl4pPr marL="1827108" indent="0">
              <a:buNone/>
              <a:defRPr sz="2664"/>
            </a:lvl4pPr>
            <a:lvl5pPr marL="2436144" indent="0">
              <a:buNone/>
              <a:defRPr sz="2664"/>
            </a:lvl5pPr>
            <a:lvl6pPr marL="3045181" indent="0">
              <a:buNone/>
              <a:defRPr sz="2664"/>
            </a:lvl6pPr>
            <a:lvl7pPr marL="3654217" indent="0">
              <a:buNone/>
              <a:defRPr sz="2664"/>
            </a:lvl7pPr>
            <a:lvl8pPr marL="4263253" indent="0">
              <a:buNone/>
              <a:defRPr sz="2664"/>
            </a:lvl8pPr>
            <a:lvl9pPr marL="4872289" indent="0">
              <a:buNone/>
              <a:defRPr sz="2664"/>
            </a:lvl9pPr>
          </a:lstStyle>
          <a:p>
            <a:pPr lvl="0"/>
            <a:r>
              <a:rPr lang="en-US" noProof="0"/>
              <a:t>Drag picture to placeholder or click icon to add</a:t>
            </a:r>
          </a:p>
        </p:txBody>
      </p:sp>
      <p:sp>
        <p:nvSpPr>
          <p:cNvPr id="4" name="Text Placeholder 3"/>
          <p:cNvSpPr>
            <a:spLocks noGrp="1"/>
          </p:cNvSpPr>
          <p:nvPr>
            <p:ph type="body" sz="half" idx="2"/>
          </p:nvPr>
        </p:nvSpPr>
        <p:spPr>
          <a:xfrm>
            <a:off x="2389717" y="5367339"/>
            <a:ext cx="7315200" cy="725958"/>
          </a:xfrm>
        </p:spPr>
        <p:txBody>
          <a:bodyPr/>
          <a:lstStyle>
            <a:lvl1pPr marL="0" indent="0">
              <a:buNone/>
              <a:defRPr sz="1865"/>
            </a:lvl1pPr>
            <a:lvl2pPr marL="609036" indent="0">
              <a:buNone/>
              <a:defRPr sz="1599"/>
            </a:lvl2pPr>
            <a:lvl3pPr marL="1218072" indent="0">
              <a:buNone/>
              <a:defRPr sz="1332"/>
            </a:lvl3pPr>
            <a:lvl4pPr marL="1827108" indent="0">
              <a:buNone/>
              <a:defRPr sz="1199"/>
            </a:lvl4pPr>
            <a:lvl5pPr marL="2436144" indent="0">
              <a:buNone/>
              <a:defRPr sz="1199"/>
            </a:lvl5pPr>
            <a:lvl6pPr marL="3045181" indent="0">
              <a:buNone/>
              <a:defRPr sz="1199"/>
            </a:lvl6pPr>
            <a:lvl7pPr marL="3654217" indent="0">
              <a:buNone/>
              <a:defRPr sz="1199"/>
            </a:lvl7pPr>
            <a:lvl8pPr marL="4263253" indent="0">
              <a:buNone/>
              <a:defRPr sz="1199"/>
            </a:lvl8pPr>
            <a:lvl9pPr marL="4872289" indent="0">
              <a:buNone/>
              <a:defRPr sz="1199"/>
            </a:lvl9pPr>
          </a:lstStyle>
          <a:p>
            <a:pPr lvl="0"/>
            <a:r>
              <a:rPr lang="en-US"/>
              <a:t>Click to edit Master text styles</a:t>
            </a:r>
          </a:p>
        </p:txBody>
      </p:sp>
      <p:sp>
        <p:nvSpPr>
          <p:cNvPr id="5"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332480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340768"/>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3286826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846"/>
            <a:ext cx="10515600" cy="1323807"/>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2342997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0"/>
            <a:ext cx="10972800" cy="1143000"/>
          </a:xfrm>
          <a:prstGeom prst="rect">
            <a:avLst/>
          </a:prstGeom>
        </p:spPr>
        <p:txBody>
          <a:bodyPr vert="horz"/>
          <a:lstStyle>
            <a:lvl1pPr>
              <a:defRPr>
                <a:solidFill>
                  <a:srgbClr val="075596"/>
                </a:solidFill>
              </a:defRPr>
            </a:lvl1pPr>
          </a:lstStyle>
          <a:p>
            <a:r>
              <a:rPr lang="en-US" dirty="0"/>
              <a:t>Click to edit Master title style</a:t>
            </a:r>
          </a:p>
        </p:txBody>
      </p:sp>
      <p:sp>
        <p:nvSpPr>
          <p:cNvPr id="3" name="Content Placeholder 2"/>
          <p:cNvSpPr>
            <a:spLocks noGrp="1"/>
          </p:cNvSpPr>
          <p:nvPr>
            <p:ph idx="1"/>
          </p:nvPr>
        </p:nvSpPr>
        <p:spPr>
          <a:xfrm>
            <a:off x="609600" y="1905000"/>
            <a:ext cx="10972800" cy="4221163"/>
          </a:xfrm>
          <a:prstGeom prst="rect">
            <a:avLst/>
          </a:prstGeom>
        </p:spPr>
        <p:txBody>
          <a:bodyPr vert="horz"/>
          <a:lstStyle>
            <a:lvl1pPr>
              <a:buClr>
                <a:srgbClr val="075596"/>
              </a:buClr>
              <a:defRPr>
                <a:latin typeface="Times"/>
                <a:cs typeface="Times"/>
              </a:defRPr>
            </a:lvl1pPr>
            <a:lvl2pPr>
              <a:buClr>
                <a:srgbClr val="075596"/>
              </a:buClr>
              <a:defRPr>
                <a:latin typeface="Times"/>
                <a:cs typeface="Times"/>
              </a:defRPr>
            </a:lvl2pPr>
            <a:lvl3pPr>
              <a:buClr>
                <a:srgbClr val="075596"/>
              </a:buClr>
              <a:defRPr>
                <a:latin typeface="Times"/>
                <a:cs typeface="Times"/>
              </a:defRPr>
            </a:lvl3pPr>
            <a:lvl4pPr>
              <a:buClr>
                <a:srgbClr val="075596"/>
              </a:buClr>
              <a:defRPr>
                <a:latin typeface="Times"/>
                <a:cs typeface="Times"/>
              </a:defRPr>
            </a:lvl4pPr>
            <a:lvl5pPr>
              <a:buClr>
                <a:srgbClr val="075596"/>
              </a:buClr>
              <a:defRPr>
                <a:latin typeface="Times"/>
                <a:cs typeface="Time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10A8DD2E-7423-D642-93D9-585832DCADF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E86F00E-687A-B146-B106-323E7EB350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254FCBF-8221-0242-8A64-BDD5B4707C64}"/>
              </a:ext>
            </a:extLst>
          </p:cNvPr>
          <p:cNvSpPr>
            <a:spLocks noGrp="1" noChangeArrowheads="1"/>
          </p:cNvSpPr>
          <p:nvPr>
            <p:ph type="sldNum" sz="quarter" idx="12"/>
          </p:nvPr>
        </p:nvSpPr>
        <p:spPr>
          <a:ln/>
        </p:spPr>
        <p:txBody>
          <a:bodyPr/>
          <a:lstStyle>
            <a:lvl1pPr>
              <a:defRPr/>
            </a:lvl1pPr>
          </a:lstStyle>
          <a:p>
            <a:fld id="{B6AE073B-5114-F44A-BE01-5AD8B0CBCD03}" type="slidenum">
              <a:rPr lang="en-US" altLang="en-US"/>
              <a:pPr/>
              <a:t>‹#›</a:t>
            </a:fld>
            <a:endParaRPr lang="en-US" altLang="en-US"/>
          </a:p>
        </p:txBody>
      </p:sp>
    </p:spTree>
    <p:extLst>
      <p:ext uri="{BB962C8B-B14F-4D97-AF65-F5344CB8AC3E}">
        <p14:creationId xmlns:p14="http://schemas.microsoft.com/office/powerpoint/2010/main" val="16506370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10972800" cy="838200"/>
          </a:xfrm>
          <a:prstGeom prst="rect">
            <a:avLst/>
          </a:prstGeom>
        </p:spPr>
        <p:txBody>
          <a:bodyPr vert="horz"/>
          <a:lstStyle>
            <a:lvl1pPr>
              <a:defRPr>
                <a:solidFill>
                  <a:srgbClr val="075596"/>
                </a:solidFill>
              </a:defRPr>
            </a:lvl1pPr>
          </a:lstStyle>
          <a:p>
            <a:r>
              <a:rPr lang="en-US" dirty="0"/>
              <a:t>Click to edit Master title style</a:t>
            </a:r>
          </a:p>
        </p:txBody>
      </p:sp>
      <p:sp>
        <p:nvSpPr>
          <p:cNvPr id="3" name="Content Placeholder 2"/>
          <p:cNvSpPr>
            <a:spLocks noGrp="1"/>
          </p:cNvSpPr>
          <p:nvPr>
            <p:ph sz="half" idx="1"/>
          </p:nvPr>
        </p:nvSpPr>
        <p:spPr>
          <a:xfrm>
            <a:off x="609600" y="1600206"/>
            <a:ext cx="5384800" cy="4525963"/>
          </a:xfrm>
          <a:prstGeom prst="rect">
            <a:avLst/>
          </a:prstGeom>
        </p:spPr>
        <p:txBody>
          <a:bodyPr vert="horz"/>
          <a:lstStyle>
            <a:lvl1pPr>
              <a:buClr>
                <a:srgbClr val="075596"/>
              </a:buClr>
              <a:defRPr sz="2800">
                <a:latin typeface="Times"/>
                <a:cs typeface="Times"/>
              </a:defRPr>
            </a:lvl1pPr>
            <a:lvl2pPr>
              <a:buClr>
                <a:srgbClr val="075596"/>
              </a:buClr>
              <a:defRPr sz="2400">
                <a:latin typeface="Times"/>
                <a:cs typeface="Times"/>
              </a:defRPr>
            </a:lvl2pPr>
            <a:lvl3pPr>
              <a:buClr>
                <a:srgbClr val="075596"/>
              </a:buClr>
              <a:defRPr sz="2000">
                <a:latin typeface="Times"/>
                <a:cs typeface="Times"/>
              </a:defRPr>
            </a:lvl3pPr>
            <a:lvl4pPr>
              <a:buClr>
                <a:srgbClr val="075596"/>
              </a:buClr>
              <a:defRPr sz="1800">
                <a:latin typeface="Times"/>
                <a:cs typeface="Times"/>
              </a:defRPr>
            </a:lvl4pPr>
            <a:lvl5pPr>
              <a:buClr>
                <a:srgbClr val="075596"/>
              </a:buClr>
              <a:defRPr sz="1800">
                <a:latin typeface="Times"/>
                <a:cs typeface="Times"/>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6"/>
            <a:ext cx="5384800" cy="4525963"/>
          </a:xfrm>
          <a:prstGeom prst="rect">
            <a:avLst/>
          </a:prstGeom>
        </p:spPr>
        <p:txBody>
          <a:bodyPr vert="horz"/>
          <a:lstStyle>
            <a:lvl1pPr>
              <a:buClr>
                <a:srgbClr val="075596"/>
              </a:buClr>
              <a:defRPr sz="2800">
                <a:latin typeface="Times"/>
                <a:cs typeface="Times"/>
              </a:defRPr>
            </a:lvl1pPr>
            <a:lvl2pPr>
              <a:buClr>
                <a:srgbClr val="075596"/>
              </a:buClr>
              <a:defRPr sz="2400">
                <a:latin typeface="Times"/>
                <a:cs typeface="Times"/>
              </a:defRPr>
            </a:lvl2pPr>
            <a:lvl3pPr>
              <a:buClr>
                <a:srgbClr val="075596"/>
              </a:buClr>
              <a:defRPr sz="2000">
                <a:latin typeface="Times"/>
                <a:cs typeface="Times"/>
              </a:defRPr>
            </a:lvl3pPr>
            <a:lvl4pPr>
              <a:buClr>
                <a:srgbClr val="075596"/>
              </a:buClr>
              <a:defRPr sz="1800">
                <a:latin typeface="Times"/>
                <a:cs typeface="Times"/>
              </a:defRPr>
            </a:lvl4pPr>
            <a:lvl5pPr>
              <a:buClr>
                <a:srgbClr val="075596"/>
              </a:buClr>
              <a:defRPr sz="1800">
                <a:latin typeface="Times"/>
                <a:cs typeface="Times"/>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8C7EB1E9-3B1E-0247-8BED-08BAC8F9761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C2BCF22-E39C-1240-B85A-4B29217956B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7B253F3-429E-1746-BADE-8235DA66B32E}"/>
              </a:ext>
            </a:extLst>
          </p:cNvPr>
          <p:cNvSpPr>
            <a:spLocks noGrp="1" noChangeArrowheads="1"/>
          </p:cNvSpPr>
          <p:nvPr>
            <p:ph type="sldNum" sz="quarter" idx="12"/>
          </p:nvPr>
        </p:nvSpPr>
        <p:spPr>
          <a:ln/>
        </p:spPr>
        <p:txBody>
          <a:bodyPr/>
          <a:lstStyle>
            <a:lvl1pPr>
              <a:defRPr/>
            </a:lvl1pPr>
          </a:lstStyle>
          <a:p>
            <a:fld id="{015D50AE-B4F6-B942-8CE4-470882DDB52A}" type="slidenum">
              <a:rPr lang="en-US" altLang="en-US"/>
              <a:pPr/>
              <a:t>‹#›</a:t>
            </a:fld>
            <a:endParaRPr lang="en-US" altLang="en-US"/>
          </a:p>
        </p:txBody>
      </p:sp>
    </p:spTree>
    <p:extLst>
      <p:ext uri="{BB962C8B-B14F-4D97-AF65-F5344CB8AC3E}">
        <p14:creationId xmlns:p14="http://schemas.microsoft.com/office/powerpoint/2010/main" val="1264057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10972800" cy="762000"/>
          </a:xfrm>
          <a:prstGeom prst="rect">
            <a:avLst/>
          </a:prstGeom>
        </p:spPr>
        <p:txBody>
          <a:bodyPr vert="horz"/>
          <a:lstStyle>
            <a:lvl1pPr>
              <a:defRPr>
                <a:solidFill>
                  <a:srgbClr val="075596"/>
                </a:solidFill>
              </a:defRPr>
            </a:lvl1pPr>
          </a:lstStyle>
          <a:p>
            <a:r>
              <a:rPr lang="en-US" dirty="0"/>
              <a:t>Click to edit Master title style</a:t>
            </a:r>
          </a:p>
        </p:txBody>
      </p:sp>
      <p:sp>
        <p:nvSpPr>
          <p:cNvPr id="3" name="Text Placeholder 2"/>
          <p:cNvSpPr>
            <a:spLocks noGrp="1"/>
          </p:cNvSpPr>
          <p:nvPr>
            <p:ph type="body" idx="1"/>
          </p:nvPr>
        </p:nvSpPr>
        <p:spPr>
          <a:xfrm>
            <a:off x="609600" y="1722438"/>
            <a:ext cx="5386917" cy="639762"/>
          </a:xfrm>
          <a:prstGeom prst="rect">
            <a:avLst/>
          </a:prstGeom>
        </p:spPr>
        <p:txBody>
          <a:bodyPr vert="horz" anchor="b"/>
          <a:lstStyle>
            <a:lvl1pPr marL="0" indent="0">
              <a:buNone/>
              <a:defRPr sz="2400" b="1">
                <a:solidFill>
                  <a:srgbClr val="07559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362200"/>
            <a:ext cx="5386917" cy="3951288"/>
          </a:xfrm>
          <a:prstGeom prst="rect">
            <a:avLst/>
          </a:prstGeom>
        </p:spPr>
        <p:txBody>
          <a:bodyPr vert="horz"/>
          <a:lstStyle>
            <a:lvl1pPr>
              <a:buClr>
                <a:srgbClr val="075596"/>
              </a:buClr>
              <a:defRPr sz="2400">
                <a:latin typeface="Times"/>
                <a:cs typeface="Times"/>
              </a:defRPr>
            </a:lvl1pPr>
            <a:lvl2pPr>
              <a:buClr>
                <a:srgbClr val="075596"/>
              </a:buClr>
              <a:defRPr sz="2000">
                <a:latin typeface="Times"/>
                <a:cs typeface="Times"/>
              </a:defRPr>
            </a:lvl2pPr>
            <a:lvl3pPr>
              <a:buClr>
                <a:srgbClr val="075596"/>
              </a:buClr>
              <a:defRPr sz="1800">
                <a:latin typeface="Times"/>
                <a:cs typeface="Times"/>
              </a:defRPr>
            </a:lvl3pPr>
            <a:lvl4pPr>
              <a:buClr>
                <a:srgbClr val="075596"/>
              </a:buClr>
              <a:defRPr sz="1600">
                <a:latin typeface="Times"/>
                <a:cs typeface="Times"/>
              </a:defRPr>
            </a:lvl4pPr>
            <a:lvl5pPr>
              <a:buClr>
                <a:srgbClr val="075596"/>
              </a:buClr>
              <a:defRPr sz="1600">
                <a:latin typeface="Times"/>
                <a:cs typeface="Times"/>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473" y="1722438"/>
            <a:ext cx="5389033" cy="639762"/>
          </a:xfrm>
          <a:prstGeom prst="rect">
            <a:avLst/>
          </a:prstGeom>
        </p:spPr>
        <p:txBody>
          <a:bodyPr vert="horz" anchor="b"/>
          <a:lstStyle>
            <a:lvl1pPr marL="0" indent="0">
              <a:buNone/>
              <a:defRPr sz="2400" b="1">
                <a:solidFill>
                  <a:srgbClr val="07559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473" y="2362200"/>
            <a:ext cx="5389033" cy="3951288"/>
          </a:xfrm>
          <a:prstGeom prst="rect">
            <a:avLst/>
          </a:prstGeom>
        </p:spPr>
        <p:txBody>
          <a:bodyPr vert="horz"/>
          <a:lstStyle>
            <a:lvl1pPr>
              <a:buClr>
                <a:srgbClr val="075596"/>
              </a:buClr>
              <a:defRPr sz="2400">
                <a:latin typeface="Times"/>
                <a:cs typeface="Times"/>
              </a:defRPr>
            </a:lvl1pPr>
            <a:lvl2pPr>
              <a:buClr>
                <a:srgbClr val="075596"/>
              </a:buClr>
              <a:defRPr sz="2000">
                <a:latin typeface="Times"/>
                <a:cs typeface="Times"/>
              </a:defRPr>
            </a:lvl2pPr>
            <a:lvl3pPr>
              <a:buClr>
                <a:srgbClr val="075596"/>
              </a:buClr>
              <a:defRPr sz="1800">
                <a:latin typeface="Times"/>
                <a:cs typeface="Times"/>
              </a:defRPr>
            </a:lvl3pPr>
            <a:lvl4pPr>
              <a:buClr>
                <a:srgbClr val="075596"/>
              </a:buClr>
              <a:defRPr sz="1600">
                <a:latin typeface="Times"/>
                <a:cs typeface="Times"/>
              </a:defRPr>
            </a:lvl4pPr>
            <a:lvl5pPr>
              <a:buClr>
                <a:srgbClr val="075596"/>
              </a:buClr>
              <a:defRPr sz="1600">
                <a:latin typeface="Times"/>
                <a:cs typeface="Times"/>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801A496C-2B10-104F-AE24-2A987168F99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B2B0529-67DF-4A44-8EF2-5DB8A94BBD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FC75398-6E5B-1946-B812-17A11D841302}"/>
              </a:ext>
            </a:extLst>
          </p:cNvPr>
          <p:cNvSpPr>
            <a:spLocks noGrp="1" noChangeArrowheads="1"/>
          </p:cNvSpPr>
          <p:nvPr>
            <p:ph type="sldNum" sz="quarter" idx="12"/>
          </p:nvPr>
        </p:nvSpPr>
        <p:spPr>
          <a:ln/>
        </p:spPr>
        <p:txBody>
          <a:bodyPr/>
          <a:lstStyle>
            <a:lvl1pPr>
              <a:defRPr/>
            </a:lvl1pPr>
          </a:lstStyle>
          <a:p>
            <a:fld id="{3D4C270C-9379-7941-AE0D-C7BDDBBD6F57}" type="slidenum">
              <a:rPr lang="en-US" altLang="en-US"/>
              <a:pPr/>
              <a:t>‹#›</a:t>
            </a:fld>
            <a:endParaRPr lang="en-US" altLang="en-US"/>
          </a:p>
        </p:txBody>
      </p:sp>
    </p:spTree>
    <p:extLst>
      <p:ext uri="{BB962C8B-B14F-4D97-AF65-F5344CB8AC3E}">
        <p14:creationId xmlns:p14="http://schemas.microsoft.com/office/powerpoint/2010/main" val="687336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09722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10972800" cy="1143000"/>
          </a:xfrm>
          <a:prstGeom prst="rect">
            <a:avLst/>
          </a:prstGeom>
        </p:spPr>
        <p:txBody>
          <a:bodyPr vert="horz"/>
          <a:lstStyle>
            <a:lvl1pPr>
              <a:defRPr>
                <a:solidFill>
                  <a:srgbClr val="075596"/>
                </a:solidFill>
              </a:defRPr>
            </a:lvl1pPr>
          </a:lstStyle>
          <a:p>
            <a:r>
              <a:rPr lang="en-US" dirty="0"/>
              <a:t>Click to edit Master title style</a:t>
            </a:r>
          </a:p>
        </p:txBody>
      </p:sp>
      <p:sp>
        <p:nvSpPr>
          <p:cNvPr id="3" name="Rectangle 4">
            <a:extLst>
              <a:ext uri="{FF2B5EF4-FFF2-40B4-BE49-F238E27FC236}">
                <a16:creationId xmlns:a16="http://schemas.microsoft.com/office/drawing/2014/main" id="{882D3F4C-5CD9-DE4E-94B1-20FAD213F99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7C1ED25-BB5B-0944-BC22-5BA8A5F6A7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D377210-C331-6145-B773-D7A3B52E27DE}"/>
              </a:ext>
            </a:extLst>
          </p:cNvPr>
          <p:cNvSpPr>
            <a:spLocks noGrp="1" noChangeArrowheads="1"/>
          </p:cNvSpPr>
          <p:nvPr>
            <p:ph type="sldNum" sz="quarter" idx="12"/>
          </p:nvPr>
        </p:nvSpPr>
        <p:spPr>
          <a:ln/>
        </p:spPr>
        <p:txBody>
          <a:bodyPr/>
          <a:lstStyle>
            <a:lvl1pPr>
              <a:defRPr/>
            </a:lvl1pPr>
          </a:lstStyle>
          <a:p>
            <a:fld id="{87976E48-6B5C-8E4E-A6CA-6F5FAD3FEF59}" type="slidenum">
              <a:rPr lang="en-US" altLang="en-US"/>
              <a:pPr/>
              <a:t>‹#›</a:t>
            </a:fld>
            <a:endParaRPr lang="en-US" altLang="en-US"/>
          </a:p>
        </p:txBody>
      </p:sp>
    </p:spTree>
    <p:extLst>
      <p:ext uri="{BB962C8B-B14F-4D97-AF65-F5344CB8AC3E}">
        <p14:creationId xmlns:p14="http://schemas.microsoft.com/office/powerpoint/2010/main" val="35060867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990600"/>
            <a:ext cx="4011084" cy="673100"/>
          </a:xfrm>
          <a:prstGeom prst="rect">
            <a:avLst/>
          </a:prstGeom>
        </p:spPr>
        <p:txBody>
          <a:bodyPr vert="horz" anchor="b"/>
          <a:lstStyle>
            <a:lvl1pPr algn="l">
              <a:defRPr sz="2000" b="1">
                <a:solidFill>
                  <a:srgbClr val="075596"/>
                </a:solidFill>
              </a:defRPr>
            </a:lvl1pPr>
          </a:lstStyle>
          <a:p>
            <a:r>
              <a:rPr lang="en-US" dirty="0"/>
              <a:t>Click to edit Master title style</a:t>
            </a:r>
          </a:p>
        </p:txBody>
      </p:sp>
      <p:sp>
        <p:nvSpPr>
          <p:cNvPr id="3" name="Content Placeholder 2"/>
          <p:cNvSpPr>
            <a:spLocks noGrp="1"/>
          </p:cNvSpPr>
          <p:nvPr>
            <p:ph idx="1"/>
          </p:nvPr>
        </p:nvSpPr>
        <p:spPr>
          <a:xfrm>
            <a:off x="4766733" y="990600"/>
            <a:ext cx="6815667" cy="5135563"/>
          </a:xfrm>
          <a:prstGeom prst="rect">
            <a:avLst/>
          </a:prstGeom>
        </p:spPr>
        <p:txBody>
          <a:bodyPr vert="horz"/>
          <a:lstStyle>
            <a:lvl1pPr>
              <a:buClr>
                <a:srgbClr val="075596"/>
              </a:buClr>
              <a:defRPr sz="3200">
                <a:latin typeface="Times"/>
                <a:cs typeface="Times"/>
              </a:defRPr>
            </a:lvl1pPr>
            <a:lvl2pPr>
              <a:buClr>
                <a:srgbClr val="075596"/>
              </a:buClr>
              <a:defRPr sz="2800">
                <a:latin typeface="Times"/>
                <a:cs typeface="Times"/>
              </a:defRPr>
            </a:lvl2pPr>
            <a:lvl3pPr>
              <a:buClr>
                <a:srgbClr val="075596"/>
              </a:buClr>
              <a:defRPr sz="2400">
                <a:latin typeface="Times"/>
                <a:cs typeface="Times"/>
              </a:defRPr>
            </a:lvl3pPr>
            <a:lvl4pPr>
              <a:buClr>
                <a:srgbClr val="075596"/>
              </a:buClr>
              <a:defRPr sz="2000">
                <a:latin typeface="Times"/>
                <a:cs typeface="Times"/>
              </a:defRPr>
            </a:lvl4pPr>
            <a:lvl5pPr>
              <a:buClr>
                <a:srgbClr val="075596"/>
              </a:buClr>
              <a:defRPr sz="2000">
                <a:latin typeface="Times"/>
                <a:cs typeface="Times"/>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6" y="1828801"/>
            <a:ext cx="4011084" cy="4297363"/>
          </a:xfrm>
          <a:prstGeom prst="rect">
            <a:avLst/>
          </a:prstGeom>
        </p:spPr>
        <p:txBody>
          <a:bodyPr vert="horz"/>
          <a:lstStyle>
            <a:lvl1pPr marL="0" indent="0">
              <a:buNone/>
              <a:defRPr sz="1400">
                <a:solidFill>
                  <a:srgbClr val="07559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C62DAFC4-2DA4-054E-85F8-D3252FB4BC8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9E66148-2624-6C40-8D11-1B00AD2844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7F7A0E3-C470-2F44-A055-5FE6EBD45148}"/>
              </a:ext>
            </a:extLst>
          </p:cNvPr>
          <p:cNvSpPr>
            <a:spLocks noGrp="1" noChangeArrowheads="1"/>
          </p:cNvSpPr>
          <p:nvPr>
            <p:ph type="sldNum" sz="quarter" idx="12"/>
          </p:nvPr>
        </p:nvSpPr>
        <p:spPr>
          <a:ln/>
        </p:spPr>
        <p:txBody>
          <a:bodyPr/>
          <a:lstStyle>
            <a:lvl1pPr>
              <a:defRPr/>
            </a:lvl1pPr>
          </a:lstStyle>
          <a:p>
            <a:fld id="{77A01CDA-F071-D44A-B1A8-4AB44AF2A26A}" type="slidenum">
              <a:rPr lang="en-US" altLang="en-US"/>
              <a:pPr/>
              <a:t>‹#›</a:t>
            </a:fld>
            <a:endParaRPr lang="en-US" altLang="en-US"/>
          </a:p>
        </p:txBody>
      </p:sp>
    </p:spTree>
    <p:extLst>
      <p:ext uri="{BB962C8B-B14F-4D97-AF65-F5344CB8AC3E}">
        <p14:creationId xmlns:p14="http://schemas.microsoft.com/office/powerpoint/2010/main" val="35187731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641600" y="1295400"/>
            <a:ext cx="73152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Rectangle 4">
            <a:extLst>
              <a:ext uri="{FF2B5EF4-FFF2-40B4-BE49-F238E27FC236}">
                <a16:creationId xmlns:a16="http://schemas.microsoft.com/office/drawing/2014/main" id="{B340DBEB-61D5-DB49-A1B3-AAA08DDA214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8CA75E0-5C77-C241-96B5-4E7C5FE49D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1ABE183-DA82-0949-933A-25EA0EC5CFA1}"/>
              </a:ext>
            </a:extLst>
          </p:cNvPr>
          <p:cNvSpPr>
            <a:spLocks noGrp="1" noChangeArrowheads="1"/>
          </p:cNvSpPr>
          <p:nvPr>
            <p:ph type="sldNum" sz="quarter" idx="12"/>
          </p:nvPr>
        </p:nvSpPr>
        <p:spPr>
          <a:ln/>
        </p:spPr>
        <p:txBody>
          <a:bodyPr/>
          <a:lstStyle>
            <a:lvl1pPr>
              <a:defRPr/>
            </a:lvl1pPr>
          </a:lstStyle>
          <a:p>
            <a:fld id="{EEDF7F5F-F206-9C48-A5F5-8927618B5429}" type="slidenum">
              <a:rPr lang="en-US" altLang="en-US"/>
              <a:pPr/>
              <a:t>‹#›</a:t>
            </a:fld>
            <a:endParaRPr lang="en-US" altLang="en-US"/>
          </a:p>
        </p:txBody>
      </p:sp>
    </p:spTree>
    <p:extLst>
      <p:ext uri="{BB962C8B-B14F-4D97-AF65-F5344CB8AC3E}">
        <p14:creationId xmlns:p14="http://schemas.microsoft.com/office/powerpoint/2010/main" val="23160100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4455209-54E6-1C4B-9A92-59A0A01CB40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FB823C0-CC40-2647-910C-9EF1C37666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B98FFAB-B166-4D43-B3AF-581C1F028E6C}"/>
              </a:ext>
            </a:extLst>
          </p:cNvPr>
          <p:cNvSpPr>
            <a:spLocks noGrp="1" noChangeArrowheads="1"/>
          </p:cNvSpPr>
          <p:nvPr>
            <p:ph type="sldNum" sz="quarter" idx="12"/>
          </p:nvPr>
        </p:nvSpPr>
        <p:spPr>
          <a:ln/>
        </p:spPr>
        <p:txBody>
          <a:bodyPr/>
          <a:lstStyle>
            <a:lvl1pPr>
              <a:defRPr/>
            </a:lvl1pPr>
          </a:lstStyle>
          <a:p>
            <a:fld id="{7CF61B83-B576-ED44-8C2E-756B54693364}" type="slidenum">
              <a:rPr lang="en-US" altLang="en-US"/>
              <a:pPr/>
              <a:t>‹#›</a:t>
            </a:fld>
            <a:endParaRPr lang="en-US" altLang="en-US"/>
          </a:p>
        </p:txBody>
      </p:sp>
    </p:spTree>
    <p:extLst>
      <p:ext uri="{BB962C8B-B14F-4D97-AF65-F5344CB8AC3E}">
        <p14:creationId xmlns:p14="http://schemas.microsoft.com/office/powerpoint/2010/main" val="41382201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838358"/>
            <a:ext cx="10363200" cy="914401"/>
          </a:xfrm>
          <a:prstGeom prst="rect">
            <a:avLst/>
          </a:prstGeom>
        </p:spPr>
        <p:txBody>
          <a:bodyPr vert="horz"/>
          <a:lstStyle>
            <a:lvl1pPr>
              <a:defRPr>
                <a:solidFill>
                  <a:srgbClr val="075596"/>
                </a:solidFill>
              </a:defRPr>
            </a:lvl1pPr>
          </a:lstStyle>
          <a:p>
            <a:r>
              <a:rPr lang="en-US" dirty="0"/>
              <a:t>Click to edit Master title style</a:t>
            </a:r>
          </a:p>
        </p:txBody>
      </p:sp>
      <p:sp>
        <p:nvSpPr>
          <p:cNvPr id="3" name="Subtitle 2"/>
          <p:cNvSpPr>
            <a:spLocks noGrp="1"/>
          </p:cNvSpPr>
          <p:nvPr>
            <p:ph type="subTitle" idx="1"/>
          </p:nvPr>
        </p:nvSpPr>
        <p:spPr>
          <a:xfrm>
            <a:off x="1828800" y="1828800"/>
            <a:ext cx="8534400" cy="3810000"/>
          </a:xfrm>
          <a:prstGeom prst="rect">
            <a:avLst/>
          </a:prstGeom>
        </p:spPr>
        <p:txBody>
          <a:bodyPr vert="horz"/>
          <a:lstStyle>
            <a:lvl1pPr marL="0" indent="0" algn="ctr">
              <a:buNone/>
              <a:defRPr>
                <a:latin typeface="Times"/>
                <a:cs typeface="Times"/>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1F4EA8A4-4E55-C048-8978-D2DD6853748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DF6FCD0-1F58-3F4E-B1F0-9335BEA942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703DBA4-0E64-BB4D-B7BC-5AA51BCE77EF}"/>
              </a:ext>
            </a:extLst>
          </p:cNvPr>
          <p:cNvSpPr>
            <a:spLocks noGrp="1" noChangeArrowheads="1"/>
          </p:cNvSpPr>
          <p:nvPr>
            <p:ph type="sldNum" sz="quarter" idx="12"/>
          </p:nvPr>
        </p:nvSpPr>
        <p:spPr>
          <a:ln/>
        </p:spPr>
        <p:txBody>
          <a:bodyPr/>
          <a:lstStyle>
            <a:lvl1pPr>
              <a:defRPr/>
            </a:lvl1pPr>
          </a:lstStyle>
          <a:p>
            <a:fld id="{32278A01-1EBA-F94A-9CE9-5E8A62D1CACA}" type="slidenum">
              <a:rPr lang="en-US" altLang="en-US"/>
              <a:pPr/>
              <a:t>‹#›</a:t>
            </a:fld>
            <a:endParaRPr lang="en-US" altLang="en-US"/>
          </a:p>
        </p:txBody>
      </p:sp>
    </p:spTree>
    <p:extLst>
      <p:ext uri="{BB962C8B-B14F-4D97-AF65-F5344CB8AC3E}">
        <p14:creationId xmlns:p14="http://schemas.microsoft.com/office/powerpoint/2010/main" val="31233295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0"/>
            <a:ext cx="10972800" cy="1143000"/>
          </a:xfrm>
          <a:prstGeom prst="rect">
            <a:avLst/>
          </a:prstGeom>
        </p:spPr>
        <p:txBody>
          <a:bodyPr vert="horz"/>
          <a:lstStyle>
            <a:lvl1pPr>
              <a:defRPr>
                <a:solidFill>
                  <a:srgbClr val="075596"/>
                </a:solidFill>
              </a:defRPr>
            </a:lvl1pPr>
          </a:lstStyle>
          <a:p>
            <a:r>
              <a:rPr lang="en-US" dirty="0"/>
              <a:t>Click to edit Master title style</a:t>
            </a:r>
          </a:p>
        </p:txBody>
      </p:sp>
      <p:sp>
        <p:nvSpPr>
          <p:cNvPr id="3" name="Content Placeholder 2"/>
          <p:cNvSpPr>
            <a:spLocks noGrp="1"/>
          </p:cNvSpPr>
          <p:nvPr>
            <p:ph idx="1"/>
          </p:nvPr>
        </p:nvSpPr>
        <p:spPr>
          <a:xfrm>
            <a:off x="609600" y="1905000"/>
            <a:ext cx="10972800" cy="4221163"/>
          </a:xfrm>
          <a:prstGeom prst="rect">
            <a:avLst/>
          </a:prstGeom>
        </p:spPr>
        <p:txBody>
          <a:bodyPr vert="horz"/>
          <a:lstStyle>
            <a:lvl1pPr>
              <a:buClr>
                <a:srgbClr val="075596"/>
              </a:buClr>
              <a:defRPr>
                <a:latin typeface="Times"/>
                <a:cs typeface="Times"/>
              </a:defRPr>
            </a:lvl1pPr>
            <a:lvl2pPr>
              <a:buClr>
                <a:srgbClr val="075596"/>
              </a:buClr>
              <a:defRPr>
                <a:latin typeface="Times"/>
                <a:cs typeface="Times"/>
              </a:defRPr>
            </a:lvl2pPr>
            <a:lvl3pPr>
              <a:buClr>
                <a:srgbClr val="075596"/>
              </a:buClr>
              <a:defRPr>
                <a:latin typeface="Times"/>
                <a:cs typeface="Times"/>
              </a:defRPr>
            </a:lvl3pPr>
            <a:lvl4pPr>
              <a:buClr>
                <a:srgbClr val="075596"/>
              </a:buClr>
              <a:defRPr>
                <a:latin typeface="Times"/>
                <a:cs typeface="Times"/>
              </a:defRPr>
            </a:lvl4pPr>
            <a:lvl5pPr>
              <a:buClr>
                <a:srgbClr val="075596"/>
              </a:buClr>
              <a:defRPr>
                <a:latin typeface="Times"/>
                <a:cs typeface="Time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340F6ED9-DFE7-1A4B-8D1C-009EC612077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E32E952-0090-C240-9159-296F60EBBB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38765B4-8999-B644-8FEE-D6FFA0E28930}"/>
              </a:ext>
            </a:extLst>
          </p:cNvPr>
          <p:cNvSpPr>
            <a:spLocks noGrp="1" noChangeArrowheads="1"/>
          </p:cNvSpPr>
          <p:nvPr>
            <p:ph type="sldNum" sz="quarter" idx="12"/>
          </p:nvPr>
        </p:nvSpPr>
        <p:spPr>
          <a:ln/>
        </p:spPr>
        <p:txBody>
          <a:bodyPr/>
          <a:lstStyle>
            <a:lvl1pPr>
              <a:defRPr/>
            </a:lvl1pPr>
          </a:lstStyle>
          <a:p>
            <a:fld id="{A32F5756-1AF7-D443-9A19-AF93987113D4}" type="slidenum">
              <a:rPr lang="en-US" altLang="en-US"/>
              <a:pPr/>
              <a:t>‹#›</a:t>
            </a:fld>
            <a:endParaRPr lang="en-US" altLang="en-US"/>
          </a:p>
        </p:txBody>
      </p:sp>
    </p:spTree>
    <p:extLst>
      <p:ext uri="{BB962C8B-B14F-4D97-AF65-F5344CB8AC3E}">
        <p14:creationId xmlns:p14="http://schemas.microsoft.com/office/powerpoint/2010/main" val="26542083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10972800" cy="838200"/>
          </a:xfrm>
          <a:prstGeom prst="rect">
            <a:avLst/>
          </a:prstGeom>
        </p:spPr>
        <p:txBody>
          <a:bodyPr vert="horz"/>
          <a:lstStyle>
            <a:lvl1pPr>
              <a:defRPr>
                <a:solidFill>
                  <a:srgbClr val="075596"/>
                </a:solidFill>
              </a:defRPr>
            </a:lvl1pPr>
          </a:lstStyle>
          <a:p>
            <a:r>
              <a:rPr lang="en-US" dirty="0"/>
              <a:t>Click to edit Master title style</a:t>
            </a:r>
          </a:p>
        </p:txBody>
      </p:sp>
      <p:sp>
        <p:nvSpPr>
          <p:cNvPr id="3" name="Content Placeholder 2"/>
          <p:cNvSpPr>
            <a:spLocks noGrp="1"/>
          </p:cNvSpPr>
          <p:nvPr>
            <p:ph sz="half" idx="1"/>
          </p:nvPr>
        </p:nvSpPr>
        <p:spPr>
          <a:xfrm>
            <a:off x="609600" y="1600206"/>
            <a:ext cx="5384800" cy="4525963"/>
          </a:xfrm>
          <a:prstGeom prst="rect">
            <a:avLst/>
          </a:prstGeom>
        </p:spPr>
        <p:txBody>
          <a:bodyPr vert="horz"/>
          <a:lstStyle>
            <a:lvl1pPr>
              <a:buClr>
                <a:srgbClr val="075596"/>
              </a:buClr>
              <a:defRPr sz="2800">
                <a:latin typeface="Times"/>
                <a:cs typeface="Times"/>
              </a:defRPr>
            </a:lvl1pPr>
            <a:lvl2pPr>
              <a:buClr>
                <a:srgbClr val="075596"/>
              </a:buClr>
              <a:defRPr sz="2400">
                <a:latin typeface="Times"/>
                <a:cs typeface="Times"/>
              </a:defRPr>
            </a:lvl2pPr>
            <a:lvl3pPr>
              <a:buClr>
                <a:srgbClr val="075596"/>
              </a:buClr>
              <a:defRPr sz="2000">
                <a:latin typeface="Times"/>
                <a:cs typeface="Times"/>
              </a:defRPr>
            </a:lvl3pPr>
            <a:lvl4pPr>
              <a:buClr>
                <a:srgbClr val="075596"/>
              </a:buClr>
              <a:defRPr sz="1800">
                <a:latin typeface="Times"/>
                <a:cs typeface="Times"/>
              </a:defRPr>
            </a:lvl4pPr>
            <a:lvl5pPr>
              <a:buClr>
                <a:srgbClr val="075596"/>
              </a:buClr>
              <a:defRPr sz="1800">
                <a:latin typeface="Times"/>
                <a:cs typeface="Times"/>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6"/>
            <a:ext cx="5384800" cy="4525963"/>
          </a:xfrm>
          <a:prstGeom prst="rect">
            <a:avLst/>
          </a:prstGeom>
        </p:spPr>
        <p:txBody>
          <a:bodyPr vert="horz"/>
          <a:lstStyle>
            <a:lvl1pPr>
              <a:buClr>
                <a:srgbClr val="075596"/>
              </a:buClr>
              <a:defRPr sz="2800">
                <a:latin typeface="Times"/>
                <a:cs typeface="Times"/>
              </a:defRPr>
            </a:lvl1pPr>
            <a:lvl2pPr>
              <a:buClr>
                <a:srgbClr val="075596"/>
              </a:buClr>
              <a:defRPr sz="2400">
                <a:latin typeface="Times"/>
                <a:cs typeface="Times"/>
              </a:defRPr>
            </a:lvl2pPr>
            <a:lvl3pPr>
              <a:buClr>
                <a:srgbClr val="075596"/>
              </a:buClr>
              <a:defRPr sz="2000">
                <a:latin typeface="Times"/>
                <a:cs typeface="Times"/>
              </a:defRPr>
            </a:lvl3pPr>
            <a:lvl4pPr>
              <a:buClr>
                <a:srgbClr val="075596"/>
              </a:buClr>
              <a:defRPr sz="1800">
                <a:latin typeface="Times"/>
                <a:cs typeface="Times"/>
              </a:defRPr>
            </a:lvl4pPr>
            <a:lvl5pPr>
              <a:buClr>
                <a:srgbClr val="075596"/>
              </a:buClr>
              <a:defRPr sz="1800">
                <a:latin typeface="Times"/>
                <a:cs typeface="Times"/>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69483EBA-4714-FD42-A832-A19269B9EB4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A14D1A8-D4BF-2A44-B484-50FB5E0DA5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9065F0A-80AE-C543-9116-CD393BC75AEF}"/>
              </a:ext>
            </a:extLst>
          </p:cNvPr>
          <p:cNvSpPr>
            <a:spLocks noGrp="1" noChangeArrowheads="1"/>
          </p:cNvSpPr>
          <p:nvPr>
            <p:ph type="sldNum" sz="quarter" idx="12"/>
          </p:nvPr>
        </p:nvSpPr>
        <p:spPr>
          <a:ln/>
        </p:spPr>
        <p:txBody>
          <a:bodyPr/>
          <a:lstStyle>
            <a:lvl1pPr>
              <a:defRPr/>
            </a:lvl1pPr>
          </a:lstStyle>
          <a:p>
            <a:fld id="{A8346F9A-F482-4845-8DB7-DCF430159E77}" type="slidenum">
              <a:rPr lang="en-US" altLang="en-US"/>
              <a:pPr/>
              <a:t>‹#›</a:t>
            </a:fld>
            <a:endParaRPr lang="en-US" altLang="en-US"/>
          </a:p>
        </p:txBody>
      </p:sp>
    </p:spTree>
    <p:extLst>
      <p:ext uri="{BB962C8B-B14F-4D97-AF65-F5344CB8AC3E}">
        <p14:creationId xmlns:p14="http://schemas.microsoft.com/office/powerpoint/2010/main" val="36352370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10972800" cy="762000"/>
          </a:xfrm>
          <a:prstGeom prst="rect">
            <a:avLst/>
          </a:prstGeom>
        </p:spPr>
        <p:txBody>
          <a:bodyPr vert="horz"/>
          <a:lstStyle>
            <a:lvl1pPr>
              <a:defRPr>
                <a:solidFill>
                  <a:srgbClr val="075596"/>
                </a:solidFill>
              </a:defRPr>
            </a:lvl1pPr>
          </a:lstStyle>
          <a:p>
            <a:r>
              <a:rPr lang="en-US" dirty="0"/>
              <a:t>Click to edit Master title style</a:t>
            </a:r>
          </a:p>
        </p:txBody>
      </p:sp>
      <p:sp>
        <p:nvSpPr>
          <p:cNvPr id="3" name="Text Placeholder 2"/>
          <p:cNvSpPr>
            <a:spLocks noGrp="1"/>
          </p:cNvSpPr>
          <p:nvPr>
            <p:ph type="body" idx="1"/>
          </p:nvPr>
        </p:nvSpPr>
        <p:spPr>
          <a:xfrm>
            <a:off x="609600" y="1722438"/>
            <a:ext cx="5386917" cy="639762"/>
          </a:xfrm>
          <a:prstGeom prst="rect">
            <a:avLst/>
          </a:prstGeom>
        </p:spPr>
        <p:txBody>
          <a:bodyPr vert="horz" anchor="b"/>
          <a:lstStyle>
            <a:lvl1pPr marL="0" indent="0">
              <a:buNone/>
              <a:defRPr sz="2400" b="1">
                <a:solidFill>
                  <a:srgbClr val="07559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362200"/>
            <a:ext cx="5386917" cy="3951288"/>
          </a:xfrm>
          <a:prstGeom prst="rect">
            <a:avLst/>
          </a:prstGeom>
        </p:spPr>
        <p:txBody>
          <a:bodyPr vert="horz"/>
          <a:lstStyle>
            <a:lvl1pPr>
              <a:buClr>
                <a:srgbClr val="075596"/>
              </a:buClr>
              <a:defRPr sz="2400">
                <a:latin typeface="Times"/>
                <a:cs typeface="Times"/>
              </a:defRPr>
            </a:lvl1pPr>
            <a:lvl2pPr>
              <a:buClr>
                <a:srgbClr val="075596"/>
              </a:buClr>
              <a:defRPr sz="2000">
                <a:latin typeface="Times"/>
                <a:cs typeface="Times"/>
              </a:defRPr>
            </a:lvl2pPr>
            <a:lvl3pPr>
              <a:buClr>
                <a:srgbClr val="075596"/>
              </a:buClr>
              <a:defRPr sz="1800">
                <a:latin typeface="Times"/>
                <a:cs typeface="Times"/>
              </a:defRPr>
            </a:lvl3pPr>
            <a:lvl4pPr>
              <a:buClr>
                <a:srgbClr val="075596"/>
              </a:buClr>
              <a:defRPr sz="1600">
                <a:latin typeface="Times"/>
                <a:cs typeface="Times"/>
              </a:defRPr>
            </a:lvl4pPr>
            <a:lvl5pPr>
              <a:buClr>
                <a:srgbClr val="075596"/>
              </a:buClr>
              <a:defRPr sz="1600">
                <a:latin typeface="Times"/>
                <a:cs typeface="Times"/>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474" y="1722438"/>
            <a:ext cx="5389033" cy="639762"/>
          </a:xfrm>
          <a:prstGeom prst="rect">
            <a:avLst/>
          </a:prstGeom>
        </p:spPr>
        <p:txBody>
          <a:bodyPr vert="horz" anchor="b"/>
          <a:lstStyle>
            <a:lvl1pPr marL="0" indent="0">
              <a:buNone/>
              <a:defRPr sz="2400" b="1">
                <a:solidFill>
                  <a:srgbClr val="07559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474" y="2362200"/>
            <a:ext cx="5389033" cy="3951288"/>
          </a:xfrm>
          <a:prstGeom prst="rect">
            <a:avLst/>
          </a:prstGeom>
        </p:spPr>
        <p:txBody>
          <a:bodyPr vert="horz"/>
          <a:lstStyle>
            <a:lvl1pPr>
              <a:buClr>
                <a:srgbClr val="075596"/>
              </a:buClr>
              <a:defRPr sz="2400">
                <a:latin typeface="Times"/>
                <a:cs typeface="Times"/>
              </a:defRPr>
            </a:lvl1pPr>
            <a:lvl2pPr>
              <a:buClr>
                <a:srgbClr val="075596"/>
              </a:buClr>
              <a:defRPr sz="2000">
                <a:latin typeface="Times"/>
                <a:cs typeface="Times"/>
              </a:defRPr>
            </a:lvl2pPr>
            <a:lvl3pPr>
              <a:buClr>
                <a:srgbClr val="075596"/>
              </a:buClr>
              <a:defRPr sz="1800">
                <a:latin typeface="Times"/>
                <a:cs typeface="Times"/>
              </a:defRPr>
            </a:lvl3pPr>
            <a:lvl4pPr>
              <a:buClr>
                <a:srgbClr val="075596"/>
              </a:buClr>
              <a:defRPr sz="1600">
                <a:latin typeface="Times"/>
                <a:cs typeface="Times"/>
              </a:defRPr>
            </a:lvl4pPr>
            <a:lvl5pPr>
              <a:buClr>
                <a:srgbClr val="075596"/>
              </a:buClr>
              <a:defRPr sz="1600">
                <a:latin typeface="Times"/>
                <a:cs typeface="Times"/>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63D83A32-C31F-1F4C-8F9E-F78B7E35918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C7FAC98-8D17-5C48-A565-99571D6948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1B99633-D892-DD49-B729-9207AC8B5F15}"/>
              </a:ext>
            </a:extLst>
          </p:cNvPr>
          <p:cNvSpPr>
            <a:spLocks noGrp="1" noChangeArrowheads="1"/>
          </p:cNvSpPr>
          <p:nvPr>
            <p:ph type="sldNum" sz="quarter" idx="12"/>
          </p:nvPr>
        </p:nvSpPr>
        <p:spPr>
          <a:ln/>
        </p:spPr>
        <p:txBody>
          <a:bodyPr/>
          <a:lstStyle>
            <a:lvl1pPr>
              <a:defRPr/>
            </a:lvl1pPr>
          </a:lstStyle>
          <a:p>
            <a:fld id="{7D4D20C8-D4E3-604D-BD3C-F7EE30FDF62D}" type="slidenum">
              <a:rPr lang="en-US" altLang="en-US"/>
              <a:pPr/>
              <a:t>‹#›</a:t>
            </a:fld>
            <a:endParaRPr lang="en-US" altLang="en-US"/>
          </a:p>
        </p:txBody>
      </p:sp>
    </p:spTree>
    <p:extLst>
      <p:ext uri="{BB962C8B-B14F-4D97-AF65-F5344CB8AC3E}">
        <p14:creationId xmlns:p14="http://schemas.microsoft.com/office/powerpoint/2010/main" val="32049302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10972800" cy="1143000"/>
          </a:xfrm>
          <a:prstGeom prst="rect">
            <a:avLst/>
          </a:prstGeom>
        </p:spPr>
        <p:txBody>
          <a:bodyPr vert="horz"/>
          <a:lstStyle>
            <a:lvl1pPr>
              <a:defRPr>
                <a:solidFill>
                  <a:srgbClr val="075596"/>
                </a:solidFill>
              </a:defRPr>
            </a:lvl1pPr>
          </a:lstStyle>
          <a:p>
            <a:r>
              <a:rPr lang="en-US" dirty="0"/>
              <a:t>Click to edit Master title style</a:t>
            </a:r>
          </a:p>
        </p:txBody>
      </p:sp>
      <p:sp>
        <p:nvSpPr>
          <p:cNvPr id="3" name="Rectangle 4">
            <a:extLst>
              <a:ext uri="{FF2B5EF4-FFF2-40B4-BE49-F238E27FC236}">
                <a16:creationId xmlns:a16="http://schemas.microsoft.com/office/drawing/2014/main" id="{4C98C6DD-9E2B-D24C-81BA-F4841E5779D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4F2A5F1-9D87-F34C-9834-9ED253065F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A51802A-7870-D94A-A2DD-DB2E1E2F5B8B}"/>
              </a:ext>
            </a:extLst>
          </p:cNvPr>
          <p:cNvSpPr>
            <a:spLocks noGrp="1" noChangeArrowheads="1"/>
          </p:cNvSpPr>
          <p:nvPr>
            <p:ph type="sldNum" sz="quarter" idx="12"/>
          </p:nvPr>
        </p:nvSpPr>
        <p:spPr>
          <a:ln/>
        </p:spPr>
        <p:txBody>
          <a:bodyPr/>
          <a:lstStyle>
            <a:lvl1pPr>
              <a:defRPr/>
            </a:lvl1pPr>
          </a:lstStyle>
          <a:p>
            <a:fld id="{6B3D7955-72AA-1944-A5B3-D23935E64809}" type="slidenum">
              <a:rPr lang="en-US" altLang="en-US"/>
              <a:pPr/>
              <a:t>‹#›</a:t>
            </a:fld>
            <a:endParaRPr lang="en-US" altLang="en-US"/>
          </a:p>
        </p:txBody>
      </p:sp>
    </p:spTree>
    <p:extLst>
      <p:ext uri="{BB962C8B-B14F-4D97-AF65-F5344CB8AC3E}">
        <p14:creationId xmlns:p14="http://schemas.microsoft.com/office/powerpoint/2010/main" val="26125243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990600"/>
            <a:ext cx="4011084" cy="673100"/>
          </a:xfrm>
          <a:prstGeom prst="rect">
            <a:avLst/>
          </a:prstGeom>
        </p:spPr>
        <p:txBody>
          <a:bodyPr vert="horz" anchor="b"/>
          <a:lstStyle>
            <a:lvl1pPr algn="l">
              <a:defRPr sz="2000" b="1">
                <a:solidFill>
                  <a:srgbClr val="075596"/>
                </a:solidFill>
              </a:defRPr>
            </a:lvl1pPr>
          </a:lstStyle>
          <a:p>
            <a:r>
              <a:rPr lang="en-US" dirty="0"/>
              <a:t>Click to edit Master title style</a:t>
            </a:r>
          </a:p>
        </p:txBody>
      </p:sp>
      <p:sp>
        <p:nvSpPr>
          <p:cNvPr id="3" name="Content Placeholder 2"/>
          <p:cNvSpPr>
            <a:spLocks noGrp="1"/>
          </p:cNvSpPr>
          <p:nvPr>
            <p:ph idx="1"/>
          </p:nvPr>
        </p:nvSpPr>
        <p:spPr>
          <a:xfrm>
            <a:off x="4766733" y="990600"/>
            <a:ext cx="6815667" cy="5135563"/>
          </a:xfrm>
          <a:prstGeom prst="rect">
            <a:avLst/>
          </a:prstGeom>
        </p:spPr>
        <p:txBody>
          <a:bodyPr vert="horz"/>
          <a:lstStyle>
            <a:lvl1pPr>
              <a:buClr>
                <a:srgbClr val="075596"/>
              </a:buClr>
              <a:defRPr sz="3200">
                <a:latin typeface="Times"/>
                <a:cs typeface="Times"/>
              </a:defRPr>
            </a:lvl1pPr>
            <a:lvl2pPr>
              <a:buClr>
                <a:srgbClr val="075596"/>
              </a:buClr>
              <a:defRPr sz="2800">
                <a:latin typeface="Times"/>
                <a:cs typeface="Times"/>
              </a:defRPr>
            </a:lvl2pPr>
            <a:lvl3pPr>
              <a:buClr>
                <a:srgbClr val="075596"/>
              </a:buClr>
              <a:defRPr sz="2400">
                <a:latin typeface="Times"/>
                <a:cs typeface="Times"/>
              </a:defRPr>
            </a:lvl3pPr>
            <a:lvl4pPr>
              <a:buClr>
                <a:srgbClr val="075596"/>
              </a:buClr>
              <a:defRPr sz="2000">
                <a:latin typeface="Times"/>
                <a:cs typeface="Times"/>
              </a:defRPr>
            </a:lvl4pPr>
            <a:lvl5pPr>
              <a:buClr>
                <a:srgbClr val="075596"/>
              </a:buClr>
              <a:defRPr sz="2000">
                <a:latin typeface="Times"/>
                <a:cs typeface="Times"/>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7" y="1828801"/>
            <a:ext cx="4011084" cy="4297363"/>
          </a:xfrm>
          <a:prstGeom prst="rect">
            <a:avLst/>
          </a:prstGeom>
        </p:spPr>
        <p:txBody>
          <a:bodyPr vert="horz"/>
          <a:lstStyle>
            <a:lvl1pPr marL="0" indent="0">
              <a:buNone/>
              <a:defRPr sz="1400">
                <a:solidFill>
                  <a:srgbClr val="07559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A4DCD917-BF51-514B-947C-289812BFDA6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55F5462-6B17-1941-B3E9-7424D48BBF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C18B500-8DDF-4644-B048-38FC3B81045D}"/>
              </a:ext>
            </a:extLst>
          </p:cNvPr>
          <p:cNvSpPr>
            <a:spLocks noGrp="1" noChangeArrowheads="1"/>
          </p:cNvSpPr>
          <p:nvPr>
            <p:ph type="sldNum" sz="quarter" idx="12"/>
          </p:nvPr>
        </p:nvSpPr>
        <p:spPr>
          <a:ln/>
        </p:spPr>
        <p:txBody>
          <a:bodyPr/>
          <a:lstStyle>
            <a:lvl1pPr>
              <a:defRPr/>
            </a:lvl1pPr>
          </a:lstStyle>
          <a:p>
            <a:fld id="{CB7EE50D-6E1C-6849-A120-B18DAEF39B32}" type="slidenum">
              <a:rPr lang="en-US" altLang="en-US"/>
              <a:pPr/>
              <a:t>‹#›</a:t>
            </a:fld>
            <a:endParaRPr lang="en-US" altLang="en-US"/>
          </a:p>
        </p:txBody>
      </p:sp>
    </p:spTree>
    <p:extLst>
      <p:ext uri="{BB962C8B-B14F-4D97-AF65-F5344CB8AC3E}">
        <p14:creationId xmlns:p14="http://schemas.microsoft.com/office/powerpoint/2010/main" val="610003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7025950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641600" y="1295400"/>
            <a:ext cx="73152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Rectangle 4">
            <a:extLst>
              <a:ext uri="{FF2B5EF4-FFF2-40B4-BE49-F238E27FC236}">
                <a16:creationId xmlns:a16="http://schemas.microsoft.com/office/drawing/2014/main" id="{DC200CCB-ADA3-6B43-965F-AEDCA34FD7A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3B706E3-777F-A94B-85D9-5DC47BFDAB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0D90ECC-9397-9D4E-A58C-95C4D7445F82}"/>
              </a:ext>
            </a:extLst>
          </p:cNvPr>
          <p:cNvSpPr>
            <a:spLocks noGrp="1" noChangeArrowheads="1"/>
          </p:cNvSpPr>
          <p:nvPr>
            <p:ph type="sldNum" sz="quarter" idx="12"/>
          </p:nvPr>
        </p:nvSpPr>
        <p:spPr>
          <a:ln/>
        </p:spPr>
        <p:txBody>
          <a:bodyPr/>
          <a:lstStyle>
            <a:lvl1pPr>
              <a:defRPr/>
            </a:lvl1pPr>
          </a:lstStyle>
          <a:p>
            <a:fld id="{5199D1B1-BAF2-BD4F-BBF9-7D5779FFCA11}" type="slidenum">
              <a:rPr lang="en-US" altLang="en-US"/>
              <a:pPr/>
              <a:t>‹#›</a:t>
            </a:fld>
            <a:endParaRPr lang="en-US" altLang="en-US"/>
          </a:p>
        </p:txBody>
      </p:sp>
    </p:spTree>
    <p:extLst>
      <p:ext uri="{BB962C8B-B14F-4D97-AF65-F5344CB8AC3E}">
        <p14:creationId xmlns:p14="http://schemas.microsoft.com/office/powerpoint/2010/main" val="11974982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46A5AF0-C33C-384E-961C-6D52083A1AB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A06DDB2-E4A9-C24D-89EA-73E570A8A8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51A9769-746A-C64B-9319-8231D4604E34}"/>
              </a:ext>
            </a:extLst>
          </p:cNvPr>
          <p:cNvSpPr>
            <a:spLocks noGrp="1" noChangeArrowheads="1"/>
          </p:cNvSpPr>
          <p:nvPr>
            <p:ph type="sldNum" sz="quarter" idx="12"/>
          </p:nvPr>
        </p:nvSpPr>
        <p:spPr>
          <a:ln/>
        </p:spPr>
        <p:txBody>
          <a:bodyPr/>
          <a:lstStyle>
            <a:lvl1pPr>
              <a:defRPr/>
            </a:lvl1pPr>
          </a:lstStyle>
          <a:p>
            <a:fld id="{C27CFE04-C0E7-9B41-ABD4-BF8875514A5C}" type="slidenum">
              <a:rPr lang="en-US" altLang="en-US"/>
              <a:pPr/>
              <a:t>‹#›</a:t>
            </a:fld>
            <a:endParaRPr lang="en-US" altLang="en-US"/>
          </a:p>
        </p:txBody>
      </p:sp>
    </p:spTree>
    <p:extLst>
      <p:ext uri="{BB962C8B-B14F-4D97-AF65-F5344CB8AC3E}">
        <p14:creationId xmlns:p14="http://schemas.microsoft.com/office/powerpoint/2010/main" val="20874702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838360"/>
            <a:ext cx="10363200" cy="914401"/>
          </a:xfrm>
          <a:prstGeom prst="rect">
            <a:avLst/>
          </a:prstGeom>
        </p:spPr>
        <p:txBody>
          <a:bodyPr vert="horz"/>
          <a:lstStyle>
            <a:lvl1pPr>
              <a:defRPr>
                <a:solidFill>
                  <a:srgbClr val="075596"/>
                </a:solidFill>
              </a:defRPr>
            </a:lvl1pPr>
          </a:lstStyle>
          <a:p>
            <a:r>
              <a:rPr lang="en-US" dirty="0"/>
              <a:t>Click to edit Master title style</a:t>
            </a:r>
          </a:p>
        </p:txBody>
      </p:sp>
      <p:sp>
        <p:nvSpPr>
          <p:cNvPr id="3" name="Subtitle 2"/>
          <p:cNvSpPr>
            <a:spLocks noGrp="1"/>
          </p:cNvSpPr>
          <p:nvPr>
            <p:ph type="subTitle" idx="1"/>
          </p:nvPr>
        </p:nvSpPr>
        <p:spPr>
          <a:xfrm>
            <a:off x="1828800" y="1828800"/>
            <a:ext cx="8534400" cy="3810000"/>
          </a:xfrm>
          <a:prstGeom prst="rect">
            <a:avLst/>
          </a:prstGeom>
        </p:spPr>
        <p:txBody>
          <a:bodyPr vert="horz"/>
          <a:lstStyle>
            <a:lvl1pPr marL="0" indent="0" algn="ctr">
              <a:buNone/>
              <a:defRPr>
                <a:latin typeface="Times"/>
                <a:cs typeface="Times"/>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91E6A25E-F4C7-EE49-8CE6-5C233D71EB6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9FBED75-5B6C-214F-9BF9-D3AFFEDD44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18FC9BD-5D3D-2B4F-A952-CB54CCE5A406}"/>
              </a:ext>
            </a:extLst>
          </p:cNvPr>
          <p:cNvSpPr>
            <a:spLocks noGrp="1" noChangeArrowheads="1"/>
          </p:cNvSpPr>
          <p:nvPr>
            <p:ph type="sldNum" sz="quarter" idx="12"/>
          </p:nvPr>
        </p:nvSpPr>
        <p:spPr>
          <a:ln/>
        </p:spPr>
        <p:txBody>
          <a:bodyPr/>
          <a:lstStyle>
            <a:lvl1pPr>
              <a:defRPr/>
            </a:lvl1pPr>
          </a:lstStyle>
          <a:p>
            <a:fld id="{3C844DF7-7D2F-B547-B0EB-13D028B6891F}" type="slidenum">
              <a:rPr lang="en-US" altLang="en-US"/>
              <a:pPr/>
              <a:t>‹#›</a:t>
            </a:fld>
            <a:endParaRPr lang="en-US" altLang="en-US"/>
          </a:p>
        </p:txBody>
      </p:sp>
    </p:spTree>
    <p:extLst>
      <p:ext uri="{BB962C8B-B14F-4D97-AF65-F5344CB8AC3E}">
        <p14:creationId xmlns:p14="http://schemas.microsoft.com/office/powerpoint/2010/main" val="24424907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F3A663-5F92-3645-BDD6-420B0EC3890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098" name="Rectangle 2"/>
          <p:cNvSpPr>
            <a:spLocks noGrp="1" noChangeArrowheads="1"/>
          </p:cNvSpPr>
          <p:nvPr>
            <p:ph type="ctrTitle"/>
          </p:nvPr>
        </p:nvSpPr>
        <p:spPr>
          <a:xfrm>
            <a:off x="914400" y="1981200"/>
            <a:ext cx="10363200" cy="1143000"/>
          </a:xfrm>
        </p:spPr>
        <p:txBody>
          <a:bodyPr/>
          <a:lstStyle>
            <a:lvl1pPr algn="ctr">
              <a:defRPr sz="2300"/>
            </a:lvl1pPr>
          </a:lstStyle>
          <a:p>
            <a:pPr lvl="0"/>
            <a:r>
              <a:rPr lang="en-US" noProof="0"/>
              <a:t>Click to edit Master title style</a:t>
            </a:r>
          </a:p>
        </p:txBody>
      </p:sp>
      <p:sp>
        <p:nvSpPr>
          <p:cNvPr id="4099"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pPr lvl="0"/>
            <a:r>
              <a:rPr lang="en-US" noProof="0"/>
              <a:t>Click to edit Master subtitle style</a:t>
            </a:r>
          </a:p>
        </p:txBody>
      </p:sp>
    </p:spTree>
    <p:extLst>
      <p:ext uri="{BB962C8B-B14F-4D97-AF65-F5344CB8AC3E}">
        <p14:creationId xmlns:p14="http://schemas.microsoft.com/office/powerpoint/2010/main" val="533405344"/>
      </p:ext>
    </p:extLst>
  </p:cSld>
  <p:clrMapOvr>
    <a:masterClrMapping/>
  </p:clrMapOvr>
  <p:transition spd="slow" advClick="0"/>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dirty="0"/>
              <a:t>Click to edit Master title style</a:t>
            </a:r>
          </a:p>
        </p:txBody>
      </p:sp>
      <p:sp>
        <p:nvSpPr>
          <p:cNvPr id="3" name="Content Placeholder 2"/>
          <p:cNvSpPr>
            <a:spLocks noGrp="1"/>
          </p:cNvSpPr>
          <p:nvPr>
            <p:ph idx="1"/>
          </p:nvPr>
        </p:nvSpPr>
        <p:spPr>
          <a:xfrm>
            <a:off x="609600" y="1371600"/>
            <a:ext cx="109728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3346406"/>
      </p:ext>
    </p:extLst>
  </p:cSld>
  <p:clrMapOvr>
    <a:masterClrMapping/>
  </p:clrMapOvr>
  <p:transition spd="slow" advClick="0"/>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32958887"/>
      </p:ext>
    </p:extLst>
  </p:cSld>
  <p:clrMapOvr>
    <a:masterClrMapping/>
  </p:clrMapOvr>
  <p:transition spd="slow" advClick="0"/>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462088"/>
            <a:ext cx="5080000" cy="5027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62088"/>
            <a:ext cx="5080000" cy="5027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7356938"/>
      </p:ext>
    </p:extLst>
  </p:cSld>
  <p:clrMapOvr>
    <a:masterClrMapping/>
  </p:clrMapOvr>
  <p:transition spd="slow" advClick="0"/>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9487754"/>
      </p:ext>
    </p:extLst>
  </p:cSld>
  <p:clrMapOvr>
    <a:masterClrMapping/>
  </p:clrMapOvr>
  <p:transition spd="slow" advClick="0"/>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9353002"/>
      </p:ext>
    </p:extLst>
  </p:cSld>
  <p:clrMapOvr>
    <a:masterClrMapping/>
  </p:clrMapOvr>
  <p:transition spd="slow" advClick="0"/>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8243286"/>
      </p:ext>
    </p:extLst>
  </p:cSld>
  <p:clrMapOvr>
    <a:masterClrMapping/>
  </p:clrMapOvr>
  <p:transition spd="slow"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9509476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09989889"/>
      </p:ext>
    </p:extLst>
  </p:cSld>
  <p:clrMapOvr>
    <a:masterClrMapping/>
  </p:clrMapOvr>
  <p:transition spd="slow" advClick="0"/>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10610936"/>
      </p:ext>
    </p:extLst>
  </p:cSld>
  <p:clrMapOvr>
    <a:masterClrMapping/>
  </p:clrMapOvr>
  <p:transition spd="slow" advClick="0"/>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9129445"/>
      </p:ext>
    </p:extLst>
  </p:cSld>
  <p:clrMapOvr>
    <a:masterClrMapping/>
  </p:clrMapOvr>
  <p:transition spd="slow" advClick="0"/>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0"/>
            <a:ext cx="2590800" cy="6489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0"/>
            <a:ext cx="7569200" cy="6489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6385514"/>
      </p:ext>
    </p:extLst>
  </p:cSld>
  <p:clrMapOvr>
    <a:masterClrMapping/>
  </p:clrMapOvr>
  <p:transition spd="slow" advClick="0"/>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659D2F7D-FC5C-3F46-9C72-E18FC1D7FFE0}" type="slidenum">
              <a:rPr lang="en-GB"/>
              <a:pPr>
                <a:defRPr/>
              </a:pPr>
              <a:t>‹#›</a:t>
            </a:fld>
            <a:endParaRPr lang="en-GB"/>
          </a:p>
        </p:txBody>
      </p:sp>
    </p:spTree>
    <p:extLst>
      <p:ext uri="{BB962C8B-B14F-4D97-AF65-F5344CB8AC3E}">
        <p14:creationId xmlns:p14="http://schemas.microsoft.com/office/powerpoint/2010/main" val="4185751033"/>
      </p:ext>
    </p:extLst>
  </p:cSld>
  <p:clrMapOvr>
    <a:masterClrMapping/>
  </p:clrMapOvr>
  <p:transition spd="slow" advClick="0"/>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5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128538505"/>
      </p:ext>
    </p:extLst>
  </p:cSld>
  <p:clrMapOvr>
    <a:masterClrMapping/>
  </p:clrMapOvr>
  <p:transition spd="slow" advClick="0"/>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8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659D2F7D-FC5C-3F46-9C72-E18FC1D7FFE0}"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1542317719"/>
      </p:ext>
    </p:extLst>
  </p:cSld>
  <p:clrMapOvr>
    <a:masterClrMapping/>
  </p:clrMapOvr>
  <p:transition spd="slow" advClick="0"/>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273862101"/>
      </p:ext>
    </p:extLst>
  </p:cSld>
  <p:clrMapOvr>
    <a:masterClrMapping/>
  </p:clrMapOvr>
  <p:transition spd="slow" advClick="0"/>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61469531"/>
      </p:ext>
    </p:extLst>
  </p:cSld>
  <p:clrMapOvr>
    <a:masterClrMapping/>
  </p:clrMapOvr>
  <p:transition spd="slow" advClick="0"/>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9177905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image" Target="../media/image1.png"/><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10" Type="http://schemas.openxmlformats.org/officeDocument/2006/relationships/slideLayout" Target="../slideLayouts/slideLayout128.xml"/><Relationship Id="rId19" Type="http://schemas.openxmlformats.org/officeDocument/2006/relationships/theme" Target="../theme/theme10.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image" Target="../media/image1.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theme" Target="../theme/theme2.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 Id="rId9"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image" Target="../media/image5.jpeg"/><Relationship Id="rId5" Type="http://schemas.openxmlformats.org/officeDocument/2006/relationships/slideLayout" Target="../slideLayouts/slideLayout54.xml"/><Relationship Id="rId10" Type="http://schemas.openxmlformats.org/officeDocument/2006/relationships/theme" Target="../theme/theme4.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image" Target="../media/image7.jpg"/><Relationship Id="rId5" Type="http://schemas.openxmlformats.org/officeDocument/2006/relationships/slideLayout" Target="../slideLayouts/slideLayout63.xml"/><Relationship Id="rId10" Type="http://schemas.openxmlformats.org/officeDocument/2006/relationships/image" Target="../media/image6.emf"/><Relationship Id="rId4" Type="http://schemas.openxmlformats.org/officeDocument/2006/relationships/slideLayout" Target="../slideLayouts/slideLayout62.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image" Target="../media/image9.png"/><Relationship Id="rId5" Type="http://schemas.openxmlformats.org/officeDocument/2006/relationships/slideLayout" Target="../slideLayouts/slideLayout71.xml"/><Relationship Id="rId10" Type="http://schemas.openxmlformats.org/officeDocument/2006/relationships/image" Target="../media/image8.png"/><Relationship Id="rId4" Type="http://schemas.openxmlformats.org/officeDocument/2006/relationships/slideLayout" Target="../slideLayouts/slideLayout70.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image" Target="../media/image9.png"/><Relationship Id="rId5" Type="http://schemas.openxmlformats.org/officeDocument/2006/relationships/slideLayout" Target="../slideLayouts/slideLayout79.xml"/><Relationship Id="rId10" Type="http://schemas.openxmlformats.org/officeDocument/2006/relationships/image" Target="../media/image8.png"/><Relationship Id="rId4" Type="http://schemas.openxmlformats.org/officeDocument/2006/relationships/slideLayout" Target="../slideLayouts/slideLayout78.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image" Target="../media/image10.jpg"/><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theme" Target="../theme/theme8.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3" Type="http://schemas.openxmlformats.org/officeDocument/2006/relationships/slideLayout" Target="../slideLayouts/slideLayout101.xml"/><Relationship Id="rId21" Type="http://schemas.openxmlformats.org/officeDocument/2006/relationships/theme" Target="../theme/theme9.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descr="A close up of a sign&#10;&#10;Description automatically generated">
            <a:extLst>
              <a:ext uri="{FF2B5EF4-FFF2-40B4-BE49-F238E27FC236}">
                <a16:creationId xmlns:a16="http://schemas.microsoft.com/office/drawing/2014/main" id="{2F67A5B5-56CF-2E4D-879A-5209E9C2B90B}"/>
              </a:ext>
            </a:extLst>
          </p:cNvPr>
          <p:cNvPicPr>
            <a:picLocks noChangeAspect="1"/>
          </p:cNvPicPr>
          <p:nvPr userDrawn="1"/>
        </p:nvPicPr>
        <p:blipFill>
          <a:blip r:embed="rId26">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078555886"/>
      </p:ext>
    </p:extLst>
  </p:cSld>
  <p:clrMap bg1="lt1" tx1="dk1" bg2="lt2" tx2="dk2" accent1="accent1" accent2="accent2" accent3="accent3" accent4="accent4" accent5="accent5" accent6="accent6" hlink="hlink" folHlink="folHlink"/>
  <p:sldLayoutIdLst>
    <p:sldLayoutId id="2147484725" r:id="rId1"/>
    <p:sldLayoutId id="2147484726" r:id="rId2"/>
    <p:sldLayoutId id="2147484727" r:id="rId3"/>
    <p:sldLayoutId id="2147484728" r:id="rId4"/>
    <p:sldLayoutId id="2147484729" r:id="rId5"/>
    <p:sldLayoutId id="2147484730" r:id="rId6"/>
    <p:sldLayoutId id="2147484731" r:id="rId7"/>
    <p:sldLayoutId id="2147484732" r:id="rId8"/>
    <p:sldLayoutId id="2147484733" r:id="rId9"/>
    <p:sldLayoutId id="2147484734" r:id="rId10"/>
    <p:sldLayoutId id="2147484735" r:id="rId11"/>
    <p:sldLayoutId id="2147484736" r:id="rId12"/>
    <p:sldLayoutId id="2147484737" r:id="rId13"/>
    <p:sldLayoutId id="2147484738" r:id="rId14"/>
    <p:sldLayoutId id="2147484739" r:id="rId15"/>
    <p:sldLayoutId id="2147484740" r:id="rId16"/>
    <p:sldLayoutId id="2147484741" r:id="rId17"/>
    <p:sldLayoutId id="2147484742" r:id="rId18"/>
    <p:sldLayoutId id="2147484743" r:id="rId19"/>
    <p:sldLayoutId id="2147484744" r:id="rId20"/>
    <p:sldLayoutId id="2147484745" r:id="rId21"/>
    <p:sldLayoutId id="2147484747" r:id="rId22"/>
    <p:sldLayoutId id="2147484748" r:id="rId23"/>
    <p:sldLayoutId id="2147484749"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142026090"/>
      </p:ext>
    </p:extLst>
  </p:cSld>
  <p:clrMap bg1="lt1" tx1="dk1" bg2="lt2" tx2="dk2" accent1="accent1" accent2="accent2" accent3="accent3" accent4="accent4" accent5="accent5" accent6="accent6" hlink="hlink" folHlink="folHlink"/>
  <p:sldLayoutIdLst>
    <p:sldLayoutId id="2147485178" r:id="rId1"/>
    <p:sldLayoutId id="2147485179" r:id="rId2"/>
    <p:sldLayoutId id="2147485180" r:id="rId3"/>
    <p:sldLayoutId id="2147485181" r:id="rId4"/>
    <p:sldLayoutId id="2147485182" r:id="rId5"/>
    <p:sldLayoutId id="2147485183" r:id="rId6"/>
    <p:sldLayoutId id="2147485184" r:id="rId7"/>
    <p:sldLayoutId id="2147485185" r:id="rId8"/>
    <p:sldLayoutId id="2147485186" r:id="rId9"/>
    <p:sldLayoutId id="2147485187" r:id="rId10"/>
    <p:sldLayoutId id="2147485188" r:id="rId11"/>
    <p:sldLayoutId id="2147485189" r:id="rId12"/>
    <p:sldLayoutId id="2147485190" r:id="rId13"/>
    <p:sldLayoutId id="2147485191" r:id="rId14"/>
    <p:sldLayoutId id="2147485192" r:id="rId15"/>
    <p:sldLayoutId id="2147485193" r:id="rId16"/>
    <p:sldLayoutId id="2147485194" r:id="rId17"/>
    <p:sldLayoutId id="2147485195"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508182810"/>
      </p:ext>
    </p:extLst>
  </p:cSld>
  <p:clrMap bg1="lt1" tx1="dk1" bg2="lt2" tx2="dk2" accent1="accent1" accent2="accent2" accent3="accent3" accent4="accent4" accent5="accent5" accent6="accent6" hlink="hlink" folHlink="folHlink"/>
  <p:sldLayoutIdLst>
    <p:sldLayoutId id="2147484751" r:id="rId1"/>
    <p:sldLayoutId id="2147484752" r:id="rId2"/>
    <p:sldLayoutId id="2147484753" r:id="rId3"/>
    <p:sldLayoutId id="2147484754" r:id="rId4"/>
    <p:sldLayoutId id="2147484755" r:id="rId5"/>
    <p:sldLayoutId id="2147484756" r:id="rId6"/>
    <p:sldLayoutId id="2147484757" r:id="rId7"/>
    <p:sldLayoutId id="2147484758" r:id="rId8"/>
    <p:sldLayoutId id="2147484759" r:id="rId9"/>
    <p:sldLayoutId id="2147484760" r:id="rId10"/>
    <p:sldLayoutId id="2147484761" r:id="rId11"/>
    <p:sldLayoutId id="2147484762" r:id="rId12"/>
    <p:sldLayoutId id="2147484763" r:id="rId13"/>
    <p:sldLayoutId id="2147484764" r:id="rId14"/>
    <p:sldLayoutId id="2147484765" r:id="rId15"/>
    <p:sldLayoutId id="2147484766" r:id="rId16"/>
    <p:sldLayoutId id="2147484767" r:id="rId17"/>
    <p:sldLayoutId id="2147485060"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5555" y="215900"/>
            <a:ext cx="10124323" cy="1208278"/>
          </a:xfrm>
          <a:prstGeom prst="rect">
            <a:avLst/>
          </a:prstGeom>
          <a:noFill/>
        </p:spPr>
        <p:txBody>
          <a:bodyPr vert="horz" lIns="0" tIns="0" rIns="0" bIns="0" rtlCol="0" anchor="ctr">
            <a:normAutofit/>
          </a:bodyPr>
          <a:lstStyle/>
          <a:p>
            <a:endParaRPr lang="en-US" dirty="0"/>
          </a:p>
        </p:txBody>
      </p:sp>
      <p:sp>
        <p:nvSpPr>
          <p:cNvPr id="3" name="Text Placeholder 2"/>
          <p:cNvSpPr>
            <a:spLocks noGrp="1"/>
          </p:cNvSpPr>
          <p:nvPr>
            <p:ph type="body" idx="1"/>
          </p:nvPr>
        </p:nvSpPr>
        <p:spPr>
          <a:xfrm>
            <a:off x="305555" y="1603565"/>
            <a:ext cx="10124323" cy="3501836"/>
          </a:xfrm>
          <a:prstGeom prst="rect">
            <a:avLst/>
          </a:prstGeom>
          <a:noFill/>
        </p:spPr>
        <p:txBody>
          <a:bodyPr vert="horz" lIns="91440" tIns="45720" rIns="91440" bIns="45720" numCol="1"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1230537" y="6380810"/>
            <a:ext cx="3245697" cy="365125"/>
          </a:xfrm>
          <a:prstGeom prst="rect">
            <a:avLst/>
          </a:prstGeom>
        </p:spPr>
        <p:txBody>
          <a:bodyPr vert="horz" lIns="0" tIns="0" rIns="0" bIns="0" rtlCol="0" anchor="ctr"/>
          <a:lstStyle>
            <a:lvl1pPr algn="l">
              <a:defRPr sz="1100" b="1" i="0" baseline="0">
                <a:solidFill>
                  <a:schemeClr val="tx1"/>
                </a:solidFill>
              </a:defRPr>
            </a:lvl1pPr>
          </a:lstStyle>
          <a:p>
            <a:r>
              <a:rPr lang="en-US"/>
              <a:t>Shilpa Gupta, MD</a:t>
            </a:r>
            <a:endParaRPr lang="en-US" dirty="0"/>
          </a:p>
        </p:txBody>
      </p:sp>
      <p:sp>
        <p:nvSpPr>
          <p:cNvPr id="6" name="Slide Number Placeholder 5"/>
          <p:cNvSpPr>
            <a:spLocks noGrp="1"/>
          </p:cNvSpPr>
          <p:nvPr>
            <p:ph type="sldNum" sz="quarter" idx="4"/>
          </p:nvPr>
        </p:nvSpPr>
        <p:spPr>
          <a:xfrm>
            <a:off x="9296419" y="122029"/>
            <a:ext cx="2743200" cy="365125"/>
          </a:xfrm>
          <a:prstGeom prst="rect">
            <a:avLst/>
          </a:prstGeom>
        </p:spPr>
        <p:txBody>
          <a:bodyPr vert="horz" lIns="0" tIns="0" rIns="0" bIns="0" rtlCol="0" anchor="t" anchorCtr="0"/>
          <a:lstStyle>
            <a:lvl1pPr algn="r">
              <a:defRPr sz="1000" b="1" i="0" baseline="0">
                <a:solidFill>
                  <a:schemeClr val="tx2"/>
                </a:solidFill>
              </a:defRPr>
            </a:lvl1pPr>
          </a:lstStyle>
          <a:p>
            <a:fld id="{48F63A3B-78C7-47BE-AE5E-E10140E04643}" type="slidenum">
              <a:rPr lang="en-US" smtClean="0"/>
              <a:pPr/>
              <a:t>‹#›</a:t>
            </a:fld>
            <a:endParaRPr lang="en-US" dirty="0"/>
          </a:p>
        </p:txBody>
      </p:sp>
      <p:sp>
        <p:nvSpPr>
          <p:cNvPr id="7" name="TextBox 6">
            <a:extLst>
              <a:ext uri="{FF2B5EF4-FFF2-40B4-BE49-F238E27FC236}">
                <a16:creationId xmlns:a16="http://schemas.microsoft.com/office/drawing/2014/main" id="{4E3B862E-C070-C64F-87F7-901CFF621B33}"/>
              </a:ext>
            </a:extLst>
          </p:cNvPr>
          <p:cNvSpPr txBox="1"/>
          <p:nvPr userDrawn="1"/>
        </p:nvSpPr>
        <p:spPr>
          <a:xfrm>
            <a:off x="10429878" y="6515103"/>
            <a:ext cx="184731" cy="507703"/>
          </a:xfrm>
          <a:prstGeom prst="rect">
            <a:avLst/>
          </a:prstGeom>
          <a:noFill/>
        </p:spPr>
        <p:txBody>
          <a:bodyPr wrap="none" rtlCol="0">
            <a:spAutoFit/>
          </a:bodyPr>
          <a:lstStyle/>
          <a:p>
            <a:endParaRPr lang="en-US" sz="2699" dirty="0">
              <a:solidFill>
                <a:schemeClr val="bg1"/>
              </a:solidFill>
            </a:endParaRPr>
          </a:p>
        </p:txBody>
      </p:sp>
    </p:spTree>
    <p:extLst>
      <p:ext uri="{BB962C8B-B14F-4D97-AF65-F5344CB8AC3E}">
        <p14:creationId xmlns:p14="http://schemas.microsoft.com/office/powerpoint/2010/main" val="1504398568"/>
      </p:ext>
    </p:extLst>
  </p:cSld>
  <p:clrMap bg1="lt1" tx1="dk1" bg2="lt2" tx2="dk2" accent1="accent1" accent2="accent2" accent3="accent3" accent4="accent4" accent5="accent5" accent6="accent6" hlink="hlink" folHlink="folHlink"/>
  <p:sldLayoutIdLst>
    <p:sldLayoutId id="2147484834" r:id="rId1"/>
    <p:sldLayoutId id="2147484835" r:id="rId2"/>
    <p:sldLayoutId id="2147484836" r:id="rId3"/>
    <p:sldLayoutId id="2147484837" r:id="rId4"/>
    <p:sldLayoutId id="2147484838" r:id="rId5"/>
    <p:sldLayoutId id="2147484839" r:id="rId6"/>
    <p:sldLayoutId id="2147484840" r:id="rId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dt="0"/>
  <p:txStyles>
    <p:titleStyle>
      <a:lvl1pPr algn="l" defTabSz="914217" rtl="0" eaLnBrk="1" latinLnBrk="0" hangingPunct="1">
        <a:lnSpc>
          <a:spcPct val="90000"/>
        </a:lnSpc>
        <a:spcBef>
          <a:spcPct val="0"/>
        </a:spcBef>
        <a:buNone/>
        <a:defRPr sz="3599" b="1" i="0" kern="1200" baseline="0">
          <a:solidFill>
            <a:schemeClr val="tx1"/>
          </a:solidFill>
          <a:latin typeface="+mj-lt"/>
          <a:ea typeface="+mj-ea"/>
          <a:cs typeface="+mj-cs"/>
        </a:defRPr>
      </a:lvl1pPr>
    </p:titleStyle>
    <p:bodyStyle>
      <a:lvl1pPr marL="0" indent="0" algn="l" defTabSz="914217" rtl="0" eaLnBrk="1" latinLnBrk="0" hangingPunct="1">
        <a:lnSpc>
          <a:spcPct val="90000"/>
        </a:lnSpc>
        <a:spcBef>
          <a:spcPts val="1000"/>
        </a:spcBef>
        <a:spcAft>
          <a:spcPts val="300"/>
        </a:spcAft>
        <a:buFont typeface="Arial" panose="020B0604020202020204" pitchFamily="34" charset="0"/>
        <a:buNone/>
        <a:defRPr sz="2699" b="1" i="0" kern="1200">
          <a:solidFill>
            <a:schemeClr val="tx2"/>
          </a:solidFill>
          <a:latin typeface="Georgia" panose="02040502050405020303" pitchFamily="18" charset="0"/>
          <a:ea typeface="+mn-ea"/>
          <a:cs typeface="+mn-cs"/>
        </a:defRPr>
      </a:lvl1pPr>
      <a:lvl2pPr marL="0" indent="0" algn="l" defTabSz="914217" rtl="0" eaLnBrk="1" latinLnBrk="0" hangingPunct="1">
        <a:lnSpc>
          <a:spcPct val="90000"/>
        </a:lnSpc>
        <a:spcBef>
          <a:spcPts val="500"/>
        </a:spcBef>
        <a:buFont typeface="Arial" panose="020B0604020202020204" pitchFamily="34" charset="0"/>
        <a:buNone/>
        <a:defRPr sz="2200" kern="1200">
          <a:solidFill>
            <a:schemeClr val="tx1"/>
          </a:solidFill>
          <a:latin typeface="+mn-lt"/>
          <a:ea typeface="+mn-ea"/>
          <a:cs typeface="+mn-cs"/>
        </a:defRPr>
      </a:lvl2pPr>
      <a:lvl3pPr marL="68566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142771" indent="-228554" algn="l" defTabSz="91421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599880" indent="-228554" algn="l" defTabSz="91421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F7E47FB1-0466-F84B-AF27-0212724A39FE}"/>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0" y="3175"/>
            <a:ext cx="12192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2">
            <a:extLst>
              <a:ext uri="{FF2B5EF4-FFF2-40B4-BE49-F238E27FC236}">
                <a16:creationId xmlns:a16="http://schemas.microsoft.com/office/drawing/2014/main" id="{155D1DCE-E846-104F-903F-A264DDFF45DB}"/>
              </a:ext>
            </a:extLst>
          </p:cNvPr>
          <p:cNvSpPr>
            <a:spLocks noGrp="1" noChangeArrowheads="1"/>
          </p:cNvSpPr>
          <p:nvPr>
            <p:ph type="title"/>
          </p:nvPr>
        </p:nvSpPr>
        <p:spPr bwMode="auto">
          <a:xfrm>
            <a:off x="0" y="1"/>
            <a:ext cx="12192000" cy="1012825"/>
          </a:xfrm>
          <a:prstGeom prst="rect">
            <a:avLst/>
          </a:prstGeom>
          <a:solidFill>
            <a:srgbClr val="184B70">
              <a:alpha val="5803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9460" name="Rectangle 3">
            <a:extLst>
              <a:ext uri="{FF2B5EF4-FFF2-40B4-BE49-F238E27FC236}">
                <a16:creationId xmlns:a16="http://schemas.microsoft.com/office/drawing/2014/main" id="{6E4232AB-FD23-5F4F-BFD0-42EF3EBAF9CD}"/>
              </a:ext>
            </a:extLst>
          </p:cNvPr>
          <p:cNvSpPr>
            <a:spLocks noGrp="1" noChangeArrowheads="1"/>
          </p:cNvSpPr>
          <p:nvPr>
            <p:ph type="body" idx="1"/>
          </p:nvPr>
        </p:nvSpPr>
        <p:spPr bwMode="auto">
          <a:xfrm>
            <a:off x="914400" y="1146175"/>
            <a:ext cx="10363200" cy="471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Footer Placeholder 1">
            <a:extLst>
              <a:ext uri="{FF2B5EF4-FFF2-40B4-BE49-F238E27FC236}">
                <a16:creationId xmlns:a16="http://schemas.microsoft.com/office/drawing/2014/main" id="{8F08B894-06C3-6C4F-AFB7-58AB1A91DFF8}"/>
              </a:ext>
            </a:extLst>
          </p:cNvPr>
          <p:cNvSpPr>
            <a:spLocks noGrp="1"/>
          </p:cNvSpPr>
          <p:nvPr>
            <p:ph type="ftr" sz="quarter" idx="3"/>
          </p:nvPr>
        </p:nvSpPr>
        <p:spPr>
          <a:xfrm>
            <a:off x="6769101" y="6165851"/>
            <a:ext cx="5204884" cy="555625"/>
          </a:xfrm>
          <a:prstGeom prst="rect">
            <a:avLst/>
          </a:prstGeom>
        </p:spPr>
        <p:txBody>
          <a:bodyPr vert="horz" lIns="91440" tIns="45720" rIns="91440" bIns="45720" rtlCol="0" anchor="ctr"/>
          <a:lstStyle>
            <a:lvl1pPr algn="ctr" defTabSz="914378" eaLnBrk="1" hangingPunct="1">
              <a:defRPr sz="1200">
                <a:solidFill>
                  <a:srgbClr val="002054"/>
                </a:solidFill>
                <a:latin typeface="Arial"/>
                <a:ea typeface="ＭＳ Ｐゴシック"/>
              </a:defRPr>
            </a:lvl1pPr>
          </a:lstStyle>
          <a:p>
            <a:pPr>
              <a:defRPr/>
            </a:pPr>
            <a:endParaRPr lang="en-US"/>
          </a:p>
        </p:txBody>
      </p:sp>
    </p:spTree>
    <p:extLst>
      <p:ext uri="{BB962C8B-B14F-4D97-AF65-F5344CB8AC3E}">
        <p14:creationId xmlns:p14="http://schemas.microsoft.com/office/powerpoint/2010/main" val="1601211139"/>
      </p:ext>
    </p:extLst>
  </p:cSld>
  <p:clrMap bg1="lt1" tx1="dk1" bg2="lt2" tx2="dk2" accent1="accent1" accent2="accent2" accent3="accent3" accent4="accent4" accent5="accent5" accent6="accent6" hlink="hlink" folHlink="folHlink"/>
  <p:sldLayoutIdLst>
    <p:sldLayoutId id="2147484934" r:id="rId1"/>
    <p:sldLayoutId id="2147484935" r:id="rId2"/>
    <p:sldLayoutId id="2147484936" r:id="rId3"/>
    <p:sldLayoutId id="2147484937" r:id="rId4"/>
    <p:sldLayoutId id="2147484938" r:id="rId5"/>
    <p:sldLayoutId id="2147484939" r:id="rId6"/>
    <p:sldLayoutId id="2147484940" r:id="rId7"/>
    <p:sldLayoutId id="2147484941" r:id="rId8"/>
    <p:sldLayoutId id="2147484942" r:id="rId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rtl="0" eaLnBrk="0" fontAlgn="base" hangingPunct="0">
        <a:spcBef>
          <a:spcPct val="0"/>
        </a:spcBef>
        <a:spcAft>
          <a:spcPct val="0"/>
        </a:spcAft>
        <a:defRPr sz="2400">
          <a:solidFill>
            <a:schemeClr val="bg1"/>
          </a:solidFill>
          <a:latin typeface="+mn-lt"/>
          <a:ea typeface="MS PGothic" panose="020B0600070205080204" pitchFamily="34" charset="-128"/>
          <a:cs typeface="+mj-cs"/>
        </a:defRPr>
      </a:lvl1pPr>
      <a:lvl2pPr algn="ctr" rtl="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cs typeface="ＭＳ Ｐゴシック" pitchFamily="-72" charset="-128"/>
        </a:defRPr>
      </a:lvl2pPr>
      <a:lvl3pPr algn="ctr" rtl="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cs typeface="ＭＳ Ｐゴシック" pitchFamily="-72" charset="-128"/>
        </a:defRPr>
      </a:lvl3pPr>
      <a:lvl4pPr algn="ctr" rtl="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cs typeface="ＭＳ Ｐゴシック" pitchFamily="-72" charset="-128"/>
        </a:defRPr>
      </a:lvl4pPr>
      <a:lvl5pPr algn="ctr" rtl="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cs typeface="ＭＳ Ｐゴシック" pitchFamily="-72" charset="-128"/>
        </a:defRPr>
      </a:lvl5pPr>
      <a:lvl6pPr marL="457189"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378"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566"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754"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1313" indent="-341313"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n-cs"/>
        </a:defRPr>
      </a:lvl1pPr>
      <a:lvl2pPr marL="741363" indent="-284163" algn="l" rtl="0" eaLnBrk="0" fontAlgn="base" hangingPunct="0">
        <a:spcBef>
          <a:spcPct val="20000"/>
        </a:spcBef>
        <a:spcAft>
          <a:spcPct val="0"/>
        </a:spcAft>
        <a:buChar char="–"/>
        <a:defRPr>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Char char="•"/>
        <a:defRPr>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defRPr>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Char char="»"/>
        <a:defRPr>
          <a:solidFill>
            <a:schemeClr val="tx1"/>
          </a:solidFill>
          <a:latin typeface="+mn-lt"/>
          <a:ea typeface="MS PGothic" panose="020B0600070205080204" pitchFamily="34" charset="-128"/>
        </a:defRPr>
      </a:lvl5pPr>
      <a:lvl6pPr marL="2514537" indent="-228594" algn="l" rtl="0" eaLnBrk="1" fontAlgn="base" hangingPunct="1">
        <a:spcBef>
          <a:spcPct val="20000"/>
        </a:spcBef>
        <a:spcAft>
          <a:spcPct val="0"/>
        </a:spcAft>
        <a:buChar char="»"/>
        <a:defRPr sz="2000">
          <a:solidFill>
            <a:schemeClr val="tx1"/>
          </a:solidFill>
          <a:latin typeface="+mn-lt"/>
          <a:ea typeface="+mn-ea"/>
        </a:defRPr>
      </a:lvl6pPr>
      <a:lvl7pPr marL="2971726" indent="-228594" algn="l" rtl="0" eaLnBrk="1" fontAlgn="base" hangingPunct="1">
        <a:spcBef>
          <a:spcPct val="20000"/>
        </a:spcBef>
        <a:spcAft>
          <a:spcPct val="0"/>
        </a:spcAft>
        <a:buChar char="»"/>
        <a:defRPr sz="2000">
          <a:solidFill>
            <a:schemeClr val="tx1"/>
          </a:solidFill>
          <a:latin typeface="+mn-lt"/>
          <a:ea typeface="+mn-ea"/>
        </a:defRPr>
      </a:lvl7pPr>
      <a:lvl8pPr marL="3428915" indent="-228594" algn="l" rtl="0" eaLnBrk="1" fontAlgn="base" hangingPunct="1">
        <a:spcBef>
          <a:spcPct val="20000"/>
        </a:spcBef>
        <a:spcAft>
          <a:spcPct val="0"/>
        </a:spcAft>
        <a:buChar char="»"/>
        <a:defRPr sz="2000">
          <a:solidFill>
            <a:schemeClr val="tx1"/>
          </a:solidFill>
          <a:latin typeface="+mn-lt"/>
          <a:ea typeface="+mn-ea"/>
        </a:defRPr>
      </a:lvl8pPr>
      <a:lvl9pPr marL="3886103" indent="-228594"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8" name="Rectangle 3"/>
          <p:cNvSpPr>
            <a:spLocks noGrp="1" noChangeArrowheads="1"/>
          </p:cNvSpPr>
          <p:nvPr>
            <p:ph type="body" idx="1"/>
          </p:nvPr>
        </p:nvSpPr>
        <p:spPr bwMode="auto">
          <a:xfrm>
            <a:off x="914400" y="1828800"/>
            <a:ext cx="10363200" cy="365313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3"/>
          </p:nvPr>
        </p:nvSpPr>
        <p:spPr>
          <a:xfrm>
            <a:off x="3863510" y="6119510"/>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
        <p:nvSpPr>
          <p:cNvPr id="5" name="TextBox 4"/>
          <p:cNvSpPr txBox="1"/>
          <p:nvPr userDrawn="1"/>
        </p:nvSpPr>
        <p:spPr>
          <a:xfrm>
            <a:off x="9163051" y="7917469"/>
            <a:ext cx="336952" cy="748025"/>
          </a:xfrm>
          <a:prstGeom prst="rect">
            <a:avLst/>
          </a:prstGeom>
          <a:noFill/>
        </p:spPr>
        <p:txBody>
          <a:bodyPr wrap="none" rtlCol="0">
            <a:spAutoFit/>
          </a:bodyPr>
          <a:lstStyle/>
          <a:p>
            <a:r>
              <a:rPr lang="en-US" sz="4261" dirty="0"/>
              <a:t> </a:t>
            </a:r>
          </a:p>
        </p:txBody>
      </p:sp>
      <p:pic>
        <p:nvPicPr>
          <p:cNvPr id="6" name="Picture 5">
            <a:extLst>
              <a:ext uri="{FF2B5EF4-FFF2-40B4-BE49-F238E27FC236}">
                <a16:creationId xmlns:a16="http://schemas.microsoft.com/office/drawing/2014/main" id="{953D009E-6153-234E-A3F7-30E2F33789AD}"/>
              </a:ext>
            </a:extLst>
          </p:cNvPr>
          <p:cNvPicPr>
            <a:picLocks noChangeAspect="1"/>
          </p:cNvPicPr>
          <p:nvPr userDrawn="1"/>
        </p:nvPicPr>
        <p:blipFill>
          <a:blip r:embed="rId10"/>
          <a:stretch>
            <a:fillRect/>
          </a:stretch>
        </p:blipFill>
        <p:spPr>
          <a:xfrm>
            <a:off x="356355" y="5941982"/>
            <a:ext cx="1709323" cy="649249"/>
          </a:xfrm>
          <a:prstGeom prst="rect">
            <a:avLst/>
          </a:prstGeom>
        </p:spPr>
      </p:pic>
      <p:cxnSp>
        <p:nvCxnSpPr>
          <p:cNvPr id="8" name="Straight Connector 7">
            <a:extLst>
              <a:ext uri="{FF2B5EF4-FFF2-40B4-BE49-F238E27FC236}">
                <a16:creationId xmlns:a16="http://schemas.microsoft.com/office/drawing/2014/main" id="{5F391403-AA08-384C-BF6A-9AE5185F6540}"/>
              </a:ext>
            </a:extLst>
          </p:cNvPr>
          <p:cNvCxnSpPr/>
          <p:nvPr userDrawn="1"/>
        </p:nvCxnSpPr>
        <p:spPr>
          <a:xfrm>
            <a:off x="0" y="5740827"/>
            <a:ext cx="12192000" cy="0"/>
          </a:xfrm>
          <a:prstGeom prst="line">
            <a:avLst/>
          </a:prstGeom>
          <a:ln w="28575">
            <a:solidFill>
              <a:srgbClr val="003767"/>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534562B-2B03-9147-82B7-0AEE8B619A26}"/>
              </a:ext>
            </a:extLst>
          </p:cNvPr>
          <p:cNvCxnSpPr/>
          <p:nvPr userDrawn="1"/>
        </p:nvCxnSpPr>
        <p:spPr>
          <a:xfrm>
            <a:off x="0" y="6850121"/>
            <a:ext cx="12192000" cy="0"/>
          </a:xfrm>
          <a:prstGeom prst="line">
            <a:avLst/>
          </a:prstGeom>
          <a:ln w="28575">
            <a:solidFill>
              <a:srgbClr val="003767"/>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E062017-9353-F444-9B5C-7A41DA61AFB2}"/>
              </a:ext>
            </a:extLst>
          </p:cNvPr>
          <p:cNvPicPr>
            <a:picLocks noChangeAspect="1"/>
          </p:cNvPicPr>
          <p:nvPr userDrawn="1"/>
        </p:nvPicPr>
        <p:blipFill>
          <a:blip r:embed="rId11"/>
          <a:srcRect/>
          <a:stretch/>
        </p:blipFill>
        <p:spPr>
          <a:xfrm>
            <a:off x="10443669" y="5927387"/>
            <a:ext cx="1391977" cy="688405"/>
          </a:xfrm>
          <a:prstGeom prst="rect">
            <a:avLst/>
          </a:prstGeom>
        </p:spPr>
      </p:pic>
    </p:spTree>
    <p:extLst>
      <p:ext uri="{BB962C8B-B14F-4D97-AF65-F5344CB8AC3E}">
        <p14:creationId xmlns:p14="http://schemas.microsoft.com/office/powerpoint/2010/main" val="2943126604"/>
      </p:ext>
    </p:extLst>
  </p:cSld>
  <p:clrMap bg1="lt1" tx1="dk1" bg2="lt2" tx2="dk2" accent1="accent1" accent2="accent2" accent3="accent3" accent4="accent4" accent5="accent5" accent6="accent6" hlink="hlink" folHlink="folHlink"/>
  <p:sldLayoutIdLst>
    <p:sldLayoutId id="2147485052" r:id="rId1"/>
    <p:sldLayoutId id="2147485053" r:id="rId2"/>
    <p:sldLayoutId id="2147485054" r:id="rId3"/>
    <p:sldLayoutId id="2147485055" r:id="rId4"/>
    <p:sldLayoutId id="2147485056" r:id="rId5"/>
    <p:sldLayoutId id="2147485057" r:id="rId6"/>
    <p:sldLayoutId id="2147485058" r:id="rId7"/>
    <p:sldLayoutId id="2147485059" r:id="rId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rtl="0" eaLnBrk="1" fontAlgn="base" hangingPunct="1">
        <a:spcBef>
          <a:spcPct val="0"/>
        </a:spcBef>
        <a:spcAft>
          <a:spcPct val="0"/>
        </a:spcAft>
        <a:defRPr sz="4796" i="0">
          <a:solidFill>
            <a:schemeClr val="bg1"/>
          </a:solidFill>
          <a:latin typeface="+mn-lt"/>
          <a:ea typeface="+mj-ea"/>
          <a:cs typeface="+mj-cs"/>
        </a:defRPr>
      </a:lvl1pPr>
      <a:lvl2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5pPr>
      <a:lvl6pPr marL="609036"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6pPr>
      <a:lvl7pPr marL="1218072"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7pPr>
      <a:lvl8pPr marL="1827108"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8pPr>
      <a:lvl9pPr marL="2436144"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9pPr>
    </p:titleStyle>
    <p:bodyStyle>
      <a:lvl1pPr marL="456777" indent="-456777" algn="l" rtl="0" eaLnBrk="1" fontAlgn="base" hangingPunct="1">
        <a:spcBef>
          <a:spcPct val="20000"/>
        </a:spcBef>
        <a:spcAft>
          <a:spcPct val="0"/>
        </a:spcAft>
        <a:buChar char="•"/>
        <a:defRPr sz="3197">
          <a:solidFill>
            <a:schemeClr val="tx1"/>
          </a:solidFill>
          <a:latin typeface="+mn-lt"/>
          <a:ea typeface="+mn-ea"/>
          <a:cs typeface="+mn-cs"/>
        </a:defRPr>
      </a:lvl1pPr>
      <a:lvl2pPr marL="989684" indent="-380648" algn="l" rtl="0" eaLnBrk="1" fontAlgn="base" hangingPunct="1">
        <a:spcBef>
          <a:spcPct val="20000"/>
        </a:spcBef>
        <a:spcAft>
          <a:spcPct val="0"/>
        </a:spcAft>
        <a:buChar char="–"/>
        <a:defRPr sz="2664">
          <a:solidFill>
            <a:schemeClr val="tx1"/>
          </a:solidFill>
          <a:latin typeface="+mn-lt"/>
          <a:ea typeface="+mn-ea"/>
        </a:defRPr>
      </a:lvl2pPr>
      <a:lvl3pPr marL="1522590" indent="-304518" algn="l" rtl="0" eaLnBrk="1" fontAlgn="base" hangingPunct="1">
        <a:spcBef>
          <a:spcPct val="20000"/>
        </a:spcBef>
        <a:spcAft>
          <a:spcPct val="0"/>
        </a:spcAft>
        <a:buChar char="•"/>
        <a:defRPr>
          <a:solidFill>
            <a:schemeClr val="tx1"/>
          </a:solidFill>
          <a:latin typeface="+mn-lt"/>
          <a:ea typeface="+mn-ea"/>
        </a:defRPr>
      </a:lvl3pPr>
      <a:lvl4pPr marL="2131626" indent="-304518" algn="l" rtl="0" eaLnBrk="1" fontAlgn="base" hangingPunct="1">
        <a:spcBef>
          <a:spcPct val="20000"/>
        </a:spcBef>
        <a:spcAft>
          <a:spcPct val="0"/>
        </a:spcAft>
        <a:defRPr sz="2664">
          <a:solidFill>
            <a:schemeClr val="tx1"/>
          </a:solidFill>
          <a:latin typeface="+mn-lt"/>
          <a:ea typeface="+mn-ea"/>
        </a:defRPr>
      </a:lvl4pPr>
      <a:lvl5pPr marL="2740663" indent="-304518" algn="l" rtl="0" eaLnBrk="1" fontAlgn="base" hangingPunct="1">
        <a:spcBef>
          <a:spcPct val="20000"/>
        </a:spcBef>
        <a:spcAft>
          <a:spcPct val="0"/>
        </a:spcAft>
        <a:buChar char="»"/>
        <a:defRPr sz="2664">
          <a:solidFill>
            <a:schemeClr val="tx1"/>
          </a:solidFill>
          <a:latin typeface="+mn-lt"/>
          <a:ea typeface="+mn-ea"/>
        </a:defRPr>
      </a:lvl5pPr>
      <a:lvl6pPr marL="3349699" indent="-304518" algn="l" rtl="0" eaLnBrk="1" fontAlgn="base" hangingPunct="1">
        <a:spcBef>
          <a:spcPct val="20000"/>
        </a:spcBef>
        <a:spcAft>
          <a:spcPct val="0"/>
        </a:spcAft>
        <a:buChar char="»"/>
        <a:defRPr sz="2664">
          <a:solidFill>
            <a:schemeClr val="tx1"/>
          </a:solidFill>
          <a:latin typeface="+mn-lt"/>
          <a:ea typeface="+mn-ea"/>
        </a:defRPr>
      </a:lvl6pPr>
      <a:lvl7pPr marL="3958735" indent="-304518" algn="l" rtl="0" eaLnBrk="1" fontAlgn="base" hangingPunct="1">
        <a:spcBef>
          <a:spcPct val="20000"/>
        </a:spcBef>
        <a:spcAft>
          <a:spcPct val="0"/>
        </a:spcAft>
        <a:buChar char="»"/>
        <a:defRPr sz="2664">
          <a:solidFill>
            <a:schemeClr val="tx1"/>
          </a:solidFill>
          <a:latin typeface="+mn-lt"/>
          <a:ea typeface="+mn-ea"/>
        </a:defRPr>
      </a:lvl7pPr>
      <a:lvl8pPr marL="4567771" indent="-304518" algn="l" rtl="0" eaLnBrk="1" fontAlgn="base" hangingPunct="1">
        <a:spcBef>
          <a:spcPct val="20000"/>
        </a:spcBef>
        <a:spcAft>
          <a:spcPct val="0"/>
        </a:spcAft>
        <a:buChar char="»"/>
        <a:defRPr sz="2664">
          <a:solidFill>
            <a:schemeClr val="tx1"/>
          </a:solidFill>
          <a:latin typeface="+mn-lt"/>
          <a:ea typeface="+mn-ea"/>
        </a:defRPr>
      </a:lvl8pPr>
      <a:lvl9pPr marL="5176807" indent="-304518" algn="l" rtl="0" eaLnBrk="1" fontAlgn="base" hangingPunct="1">
        <a:spcBef>
          <a:spcPct val="20000"/>
        </a:spcBef>
        <a:spcAft>
          <a:spcPct val="0"/>
        </a:spcAft>
        <a:buChar char="»"/>
        <a:defRPr sz="2664">
          <a:solidFill>
            <a:schemeClr val="tx1"/>
          </a:solidFill>
          <a:latin typeface="+mn-lt"/>
          <a:ea typeface="+mn-ea"/>
        </a:defRPr>
      </a:lvl9pPr>
    </p:bodyStyle>
    <p:otherStyle>
      <a:defPPr>
        <a:defRPr lang="en-US"/>
      </a:defPPr>
      <a:lvl1pPr marL="0" algn="l" defTabSz="609036" rtl="0" eaLnBrk="1" latinLnBrk="0" hangingPunct="1">
        <a:defRPr sz="2398" kern="1200">
          <a:solidFill>
            <a:schemeClr val="tx1"/>
          </a:solidFill>
          <a:latin typeface="+mn-lt"/>
          <a:ea typeface="+mn-ea"/>
          <a:cs typeface="+mn-cs"/>
        </a:defRPr>
      </a:lvl1pPr>
      <a:lvl2pPr marL="609036" algn="l" defTabSz="609036" rtl="0" eaLnBrk="1" latinLnBrk="0" hangingPunct="1">
        <a:defRPr sz="2398" kern="1200">
          <a:solidFill>
            <a:schemeClr val="tx1"/>
          </a:solidFill>
          <a:latin typeface="+mn-lt"/>
          <a:ea typeface="+mn-ea"/>
          <a:cs typeface="+mn-cs"/>
        </a:defRPr>
      </a:lvl2pPr>
      <a:lvl3pPr marL="1218072" algn="l" defTabSz="609036" rtl="0" eaLnBrk="1" latinLnBrk="0" hangingPunct="1">
        <a:defRPr sz="2398" kern="1200">
          <a:solidFill>
            <a:schemeClr val="tx1"/>
          </a:solidFill>
          <a:latin typeface="+mn-lt"/>
          <a:ea typeface="+mn-ea"/>
          <a:cs typeface="+mn-cs"/>
        </a:defRPr>
      </a:lvl3pPr>
      <a:lvl4pPr marL="1827108" algn="l" defTabSz="609036" rtl="0" eaLnBrk="1" latinLnBrk="0" hangingPunct="1">
        <a:defRPr sz="2398" kern="1200">
          <a:solidFill>
            <a:schemeClr val="tx1"/>
          </a:solidFill>
          <a:latin typeface="+mn-lt"/>
          <a:ea typeface="+mn-ea"/>
          <a:cs typeface="+mn-cs"/>
        </a:defRPr>
      </a:lvl4pPr>
      <a:lvl5pPr marL="2436144" algn="l" defTabSz="609036" rtl="0" eaLnBrk="1" latinLnBrk="0" hangingPunct="1">
        <a:defRPr sz="2398" kern="1200">
          <a:solidFill>
            <a:schemeClr val="tx1"/>
          </a:solidFill>
          <a:latin typeface="+mn-lt"/>
          <a:ea typeface="+mn-ea"/>
          <a:cs typeface="+mn-cs"/>
        </a:defRPr>
      </a:lvl5pPr>
      <a:lvl6pPr marL="3045181" algn="l" defTabSz="609036" rtl="0" eaLnBrk="1" latinLnBrk="0" hangingPunct="1">
        <a:defRPr sz="2398" kern="1200">
          <a:solidFill>
            <a:schemeClr val="tx1"/>
          </a:solidFill>
          <a:latin typeface="+mn-lt"/>
          <a:ea typeface="+mn-ea"/>
          <a:cs typeface="+mn-cs"/>
        </a:defRPr>
      </a:lvl6pPr>
      <a:lvl7pPr marL="3654217" algn="l" defTabSz="609036" rtl="0" eaLnBrk="1" latinLnBrk="0" hangingPunct="1">
        <a:defRPr sz="2398" kern="1200">
          <a:solidFill>
            <a:schemeClr val="tx1"/>
          </a:solidFill>
          <a:latin typeface="+mn-lt"/>
          <a:ea typeface="+mn-ea"/>
          <a:cs typeface="+mn-cs"/>
        </a:defRPr>
      </a:lvl7pPr>
      <a:lvl8pPr marL="4263253" algn="l" defTabSz="609036" rtl="0" eaLnBrk="1" latinLnBrk="0" hangingPunct="1">
        <a:defRPr sz="2398" kern="1200">
          <a:solidFill>
            <a:schemeClr val="tx1"/>
          </a:solidFill>
          <a:latin typeface="+mn-lt"/>
          <a:ea typeface="+mn-ea"/>
          <a:cs typeface="+mn-cs"/>
        </a:defRPr>
      </a:lvl8pPr>
      <a:lvl9pPr marL="4872289" algn="l" defTabSz="609036" rtl="0" eaLnBrk="1" latinLnBrk="0" hangingPunct="1">
        <a:defRPr sz="2398"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a:extLst>
              <a:ext uri="{FF2B5EF4-FFF2-40B4-BE49-F238E27FC236}">
                <a16:creationId xmlns:a16="http://schemas.microsoft.com/office/drawing/2014/main" id="{658BA0CC-1F64-FC45-8DA0-A1718E281DF4}"/>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charset="0"/>
                <a:ea typeface="ＭＳ Ｐゴシック" pitchFamily="1" charset="-128"/>
                <a:cs typeface="ＭＳ Ｐゴシック" pitchFamily="1" charset="-128"/>
              </a:defRPr>
            </a:lvl1pPr>
          </a:lstStyle>
          <a:p>
            <a:pPr>
              <a:defRPr/>
            </a:pPr>
            <a:endParaRPr lang="en-US"/>
          </a:p>
        </p:txBody>
      </p:sp>
      <p:sp>
        <p:nvSpPr>
          <p:cNvPr id="1029" name="Rectangle 5">
            <a:extLst>
              <a:ext uri="{FF2B5EF4-FFF2-40B4-BE49-F238E27FC236}">
                <a16:creationId xmlns:a16="http://schemas.microsoft.com/office/drawing/2014/main" id="{44CAA577-AEAF-5340-87A1-B833E17D306B}"/>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charset="0"/>
                <a:ea typeface="ＭＳ Ｐゴシック" pitchFamily="1" charset="-128"/>
                <a:cs typeface="ＭＳ Ｐゴシック" pitchFamily="1" charset="-128"/>
              </a:defRPr>
            </a:lvl1pPr>
          </a:lstStyle>
          <a:p>
            <a:pPr>
              <a:defRPr/>
            </a:pPr>
            <a:endParaRPr lang="en-US"/>
          </a:p>
        </p:txBody>
      </p:sp>
      <p:sp>
        <p:nvSpPr>
          <p:cNvPr id="1030" name="Rectangle 6">
            <a:extLst>
              <a:ext uri="{FF2B5EF4-FFF2-40B4-BE49-F238E27FC236}">
                <a16:creationId xmlns:a16="http://schemas.microsoft.com/office/drawing/2014/main" id="{6E134478-5CF7-B944-985A-273CEE382387}"/>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84E78872-D9AF-2842-91ED-FE51A348F125}" type="slidenum">
              <a:rPr lang="en-US" altLang="en-US"/>
              <a:pPr/>
              <a:t>‹#›</a:t>
            </a:fld>
            <a:endParaRPr lang="en-US" altLang="en-US"/>
          </a:p>
        </p:txBody>
      </p:sp>
      <p:pic>
        <p:nvPicPr>
          <p:cNvPr id="2" name="Picture 5">
            <a:extLst>
              <a:ext uri="{FF2B5EF4-FFF2-40B4-BE49-F238E27FC236}">
                <a16:creationId xmlns:a16="http://schemas.microsoft.com/office/drawing/2014/main" id="{EA04D0A5-1A94-AA4F-BD45-AAC4A6D033F4}"/>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0"/>
            <a:ext cx="1219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a:extLst>
              <a:ext uri="{FF2B5EF4-FFF2-40B4-BE49-F238E27FC236}">
                <a16:creationId xmlns:a16="http://schemas.microsoft.com/office/drawing/2014/main" id="{9D4E2816-4A93-5F44-B528-0A4D19CA59A3}"/>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0" y="6510338"/>
            <a:ext cx="12192000"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8214299"/>
      </p:ext>
    </p:extLst>
  </p:cSld>
  <p:clrMap bg1="lt1" tx1="dk1" bg2="lt2" tx2="dk2" accent1="accent1" accent2="accent2" accent3="accent3" accent4="accent4" accent5="accent5" accent6="accent6" hlink="hlink" folHlink="folHlink"/>
  <p:sldLayoutIdLst>
    <p:sldLayoutId id="2147485081" r:id="rId1"/>
    <p:sldLayoutId id="2147485082" r:id="rId2"/>
    <p:sldLayoutId id="2147485083" r:id="rId3"/>
    <p:sldLayoutId id="2147485084" r:id="rId4"/>
    <p:sldLayoutId id="2147485085" r:id="rId5"/>
    <p:sldLayoutId id="2147485086" r:id="rId6"/>
    <p:sldLayoutId id="2147485087" r:id="rId7"/>
    <p:sldLayoutId id="2147485088" r:id="rId8"/>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a:extLst>
              <a:ext uri="{FF2B5EF4-FFF2-40B4-BE49-F238E27FC236}">
                <a16:creationId xmlns:a16="http://schemas.microsoft.com/office/drawing/2014/main" id="{47F2BF31-5C98-0145-9E59-619DD0311466}"/>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ＭＳ Ｐゴシック" pitchFamily="1" charset="-128"/>
                <a:cs typeface="ＭＳ Ｐゴシック" pitchFamily="1" charset="-128"/>
              </a:defRPr>
            </a:lvl1pPr>
          </a:lstStyle>
          <a:p>
            <a:pPr>
              <a:defRPr/>
            </a:pPr>
            <a:endParaRPr lang="en-US"/>
          </a:p>
        </p:txBody>
      </p:sp>
      <p:sp>
        <p:nvSpPr>
          <p:cNvPr id="1029" name="Rectangle 5">
            <a:extLst>
              <a:ext uri="{FF2B5EF4-FFF2-40B4-BE49-F238E27FC236}">
                <a16:creationId xmlns:a16="http://schemas.microsoft.com/office/drawing/2014/main" id="{30EF0613-DEE4-1843-A77D-35F02551C0CB}"/>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ＭＳ Ｐゴシック" pitchFamily="1" charset="-128"/>
                <a:cs typeface="ＭＳ Ｐゴシック" pitchFamily="1" charset="-128"/>
              </a:defRPr>
            </a:lvl1pPr>
          </a:lstStyle>
          <a:p>
            <a:pPr>
              <a:defRPr/>
            </a:pPr>
            <a:endParaRPr lang="en-US"/>
          </a:p>
        </p:txBody>
      </p:sp>
      <p:sp>
        <p:nvSpPr>
          <p:cNvPr id="1030" name="Rectangle 6">
            <a:extLst>
              <a:ext uri="{FF2B5EF4-FFF2-40B4-BE49-F238E27FC236}">
                <a16:creationId xmlns:a16="http://schemas.microsoft.com/office/drawing/2014/main" id="{A0ADD315-976F-AC47-9F4C-AEED8586552C}"/>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8434E3C4-25B9-4A44-9364-F693A45775A2}" type="slidenum">
              <a:rPr lang="en-US" altLang="en-US"/>
              <a:pPr/>
              <a:t>‹#›</a:t>
            </a:fld>
            <a:endParaRPr lang="en-US" altLang="en-US"/>
          </a:p>
        </p:txBody>
      </p:sp>
      <p:pic>
        <p:nvPicPr>
          <p:cNvPr id="16389" name="Picture 5">
            <a:extLst>
              <a:ext uri="{FF2B5EF4-FFF2-40B4-BE49-F238E27FC236}">
                <a16:creationId xmlns:a16="http://schemas.microsoft.com/office/drawing/2014/main" id="{CD72544F-6082-8C48-911E-DDCAE6482B97}"/>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0"/>
            <a:ext cx="1219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a:extLst>
              <a:ext uri="{FF2B5EF4-FFF2-40B4-BE49-F238E27FC236}">
                <a16:creationId xmlns:a16="http://schemas.microsoft.com/office/drawing/2014/main" id="{A8C4A1A4-4243-E246-B1E9-B234703A9B30}"/>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0" y="6510338"/>
            <a:ext cx="12192000"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0766655"/>
      </p:ext>
    </p:extLst>
  </p:cSld>
  <p:clrMap bg1="lt1" tx1="dk1" bg2="lt2" tx2="dk2" accent1="accent1" accent2="accent2" accent3="accent3" accent4="accent4" accent5="accent5" accent6="accent6" hlink="hlink" folHlink="folHlink"/>
  <p:sldLayoutIdLst>
    <p:sldLayoutId id="2147485090" r:id="rId1"/>
    <p:sldLayoutId id="2147485091" r:id="rId2"/>
    <p:sldLayoutId id="2147485092" r:id="rId3"/>
    <p:sldLayoutId id="2147485093" r:id="rId4"/>
    <p:sldLayoutId id="2147485094" r:id="rId5"/>
    <p:sldLayoutId id="2147485095" r:id="rId6"/>
    <p:sldLayoutId id="2147485096" r:id="rId7"/>
    <p:sldLayoutId id="2147485097" r:id="rId8"/>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3136D3-8FAE-E64D-97EC-396728124172}"/>
              </a:ext>
            </a:extLst>
          </p:cNvPr>
          <p:cNvPicPr>
            <a:picLocks noChangeAspect="1"/>
          </p:cNvPicPr>
          <p:nvPr userDrawn="1"/>
        </p:nvPicPr>
        <p:blipFill>
          <a:blip r:embed="rId18"/>
          <a:stretch>
            <a:fillRect/>
          </a:stretch>
        </p:blipFill>
        <p:spPr>
          <a:xfrm>
            <a:off x="0" y="0"/>
            <a:ext cx="12192000" cy="6858000"/>
          </a:xfrm>
          <a:prstGeom prst="rect">
            <a:avLst/>
          </a:prstGeom>
        </p:spPr>
      </p:pic>
      <p:sp>
        <p:nvSpPr>
          <p:cNvPr id="1027" name="Rectangle 2"/>
          <p:cNvSpPr>
            <a:spLocks noGrp="1" noChangeArrowheads="1"/>
          </p:cNvSpPr>
          <p:nvPr>
            <p:ph type="title"/>
          </p:nvPr>
        </p:nvSpPr>
        <p:spPr bwMode="auto">
          <a:xfrm>
            <a:off x="609600" y="0"/>
            <a:ext cx="109728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609600" y="1371600"/>
            <a:ext cx="10972800" cy="50292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57244055"/>
      </p:ext>
    </p:extLst>
  </p:cSld>
  <p:clrMap bg1="lt1" tx1="dk1" bg2="lt2" tx2="dk2" accent1="accent1" accent2="accent2" accent3="accent3" accent4="accent4" accent5="accent5" accent6="accent6" hlink="hlink" folHlink="folHlink"/>
  <p:sldLayoutIdLst>
    <p:sldLayoutId id="2147485119" r:id="rId1"/>
    <p:sldLayoutId id="2147485120" r:id="rId2"/>
    <p:sldLayoutId id="2147485121" r:id="rId3"/>
    <p:sldLayoutId id="2147485122" r:id="rId4"/>
    <p:sldLayoutId id="2147485123" r:id="rId5"/>
    <p:sldLayoutId id="2147485124" r:id="rId6"/>
    <p:sldLayoutId id="2147485125" r:id="rId7"/>
    <p:sldLayoutId id="2147485126" r:id="rId8"/>
    <p:sldLayoutId id="2147485127" r:id="rId9"/>
    <p:sldLayoutId id="2147485128" r:id="rId10"/>
    <p:sldLayoutId id="2147485129" r:id="rId11"/>
    <p:sldLayoutId id="2147485130" r:id="rId12"/>
    <p:sldLayoutId id="2147485131" r:id="rId13"/>
    <p:sldLayoutId id="2147485132" r:id="rId14"/>
    <p:sldLayoutId id="2147485133" r:id="rId15"/>
    <p:sldLayoutId id="2147485134" r:id="rId16"/>
  </p:sldLayoutIdLst>
  <p:transition spd="slow" advClick="0"/>
  <p:txStyles>
    <p:titleStyle>
      <a:lvl1pPr algn="l" rtl="0" eaLnBrk="0" fontAlgn="base" hangingPunct="0">
        <a:spcBef>
          <a:spcPct val="0"/>
        </a:spcBef>
        <a:spcAft>
          <a:spcPct val="0"/>
        </a:spcAft>
        <a:defRPr sz="2600" b="1">
          <a:solidFill>
            <a:srgbClr val="EFC53D"/>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0"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00"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00"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00" algn="l" rtl="0" fontAlgn="base">
        <a:spcBef>
          <a:spcPct val="0"/>
        </a:spcBef>
        <a:spcAft>
          <a:spcPct val="0"/>
        </a:spcAft>
        <a:defRPr sz="2600" b="1">
          <a:solidFill>
            <a:srgbClr val="EFC53D"/>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25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500">
          <a:solidFill>
            <a:schemeClr val="bg1"/>
          </a:solidFill>
          <a:latin typeface="+mn-lt"/>
          <a:ea typeface="+mn-ea"/>
        </a:defRPr>
      </a:lvl2pPr>
      <a:lvl3pPr marL="1143000" indent="-228600" algn="l" rtl="0" eaLnBrk="0" fontAlgn="base" hangingPunct="0">
        <a:spcBef>
          <a:spcPct val="20000"/>
        </a:spcBef>
        <a:spcAft>
          <a:spcPct val="0"/>
        </a:spcAft>
        <a:buChar char="•"/>
        <a:defRPr sz="2500">
          <a:solidFill>
            <a:schemeClr val="bg1"/>
          </a:solidFill>
          <a:latin typeface="+mn-lt"/>
          <a:ea typeface="+mn-ea"/>
        </a:defRPr>
      </a:lvl3pPr>
      <a:lvl4pPr marL="1600200" indent="-228600" algn="l" rtl="0" eaLnBrk="0" fontAlgn="base" hangingPunct="0">
        <a:spcBef>
          <a:spcPct val="20000"/>
        </a:spcBef>
        <a:spcAft>
          <a:spcPct val="0"/>
        </a:spcAft>
        <a:buChar char="–"/>
        <a:defRPr sz="2500">
          <a:solidFill>
            <a:schemeClr val="bg1"/>
          </a:solidFill>
          <a:latin typeface="+mn-lt"/>
          <a:ea typeface="+mn-ea"/>
        </a:defRPr>
      </a:lvl4pPr>
      <a:lvl5pPr marL="2057400" indent="-228600" algn="l" rtl="0" eaLnBrk="0" fontAlgn="base" hangingPunct="0">
        <a:spcBef>
          <a:spcPct val="20000"/>
        </a:spcBef>
        <a:spcAft>
          <a:spcPct val="0"/>
        </a:spcAft>
        <a:buChar char="»"/>
        <a:defRPr sz="2500">
          <a:solidFill>
            <a:schemeClr val="bg1"/>
          </a:solidFill>
          <a:latin typeface="+mn-lt"/>
          <a:ea typeface="+mn-ea"/>
        </a:defRPr>
      </a:lvl5pPr>
      <a:lvl6pPr marL="2514600" indent="-228600" algn="l" rtl="0" fontAlgn="base">
        <a:spcBef>
          <a:spcPct val="20000"/>
        </a:spcBef>
        <a:spcAft>
          <a:spcPct val="0"/>
        </a:spcAft>
        <a:buChar char="»"/>
        <a:defRPr sz="2500">
          <a:solidFill>
            <a:schemeClr val="bg1"/>
          </a:solidFill>
          <a:latin typeface="+mn-lt"/>
          <a:ea typeface="+mn-ea"/>
        </a:defRPr>
      </a:lvl6pPr>
      <a:lvl7pPr marL="2971800" indent="-228600" algn="l" rtl="0" fontAlgn="base">
        <a:spcBef>
          <a:spcPct val="20000"/>
        </a:spcBef>
        <a:spcAft>
          <a:spcPct val="0"/>
        </a:spcAft>
        <a:buChar char="»"/>
        <a:defRPr sz="2500">
          <a:solidFill>
            <a:schemeClr val="bg1"/>
          </a:solidFill>
          <a:latin typeface="+mn-lt"/>
          <a:ea typeface="+mn-ea"/>
        </a:defRPr>
      </a:lvl7pPr>
      <a:lvl8pPr marL="3429000" indent="-228600" algn="l" rtl="0" fontAlgn="base">
        <a:spcBef>
          <a:spcPct val="20000"/>
        </a:spcBef>
        <a:spcAft>
          <a:spcPct val="0"/>
        </a:spcAft>
        <a:buChar char="»"/>
        <a:defRPr sz="2500">
          <a:solidFill>
            <a:schemeClr val="bg1"/>
          </a:solidFill>
          <a:latin typeface="+mn-lt"/>
          <a:ea typeface="+mn-ea"/>
        </a:defRPr>
      </a:lvl8pPr>
      <a:lvl9pPr marL="3886200" indent="-228600" algn="l" rtl="0" fontAlgn="base">
        <a:spcBef>
          <a:spcPct val="20000"/>
        </a:spcBef>
        <a:spcAft>
          <a:spcPct val="0"/>
        </a:spcAft>
        <a:buChar char="»"/>
        <a:defRPr sz="25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2">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053679575"/>
      </p:ext>
    </p:extLst>
  </p:cSld>
  <p:clrMap bg1="lt1" tx1="dk1" bg2="lt2" tx2="dk2" accent1="accent1" accent2="accent2" accent3="accent3" accent4="accent4" accent5="accent5" accent6="accent6" hlink="hlink" folHlink="folHlink"/>
  <p:sldLayoutIdLst>
    <p:sldLayoutId id="2147485157" r:id="rId1"/>
    <p:sldLayoutId id="2147485158" r:id="rId2"/>
    <p:sldLayoutId id="2147485159" r:id="rId3"/>
    <p:sldLayoutId id="2147485160" r:id="rId4"/>
    <p:sldLayoutId id="2147485161" r:id="rId5"/>
    <p:sldLayoutId id="2147485162" r:id="rId6"/>
    <p:sldLayoutId id="2147485163" r:id="rId7"/>
    <p:sldLayoutId id="2147485164" r:id="rId8"/>
    <p:sldLayoutId id="2147485165" r:id="rId9"/>
    <p:sldLayoutId id="2147485166" r:id="rId10"/>
    <p:sldLayoutId id="2147485167" r:id="rId11"/>
    <p:sldLayoutId id="2147485168" r:id="rId12"/>
    <p:sldLayoutId id="2147485169" r:id="rId13"/>
    <p:sldLayoutId id="2147485170" r:id="rId14"/>
    <p:sldLayoutId id="2147485171" r:id="rId15"/>
    <p:sldLayoutId id="2147485172" r:id="rId16"/>
    <p:sldLayoutId id="2147485173" r:id="rId17"/>
    <p:sldLayoutId id="2147485174" r:id="rId18"/>
    <p:sldLayoutId id="2147485175" r:id="rId19"/>
    <p:sldLayoutId id="2147485176" r:id="rId2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0.xml"/><Relationship Id="rId1" Type="http://schemas.openxmlformats.org/officeDocument/2006/relationships/tags" Target="../tags/tag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slideLayout" Target="../slideLayouts/slideLayout30.xml"/><Relationship Id="rId1" Type="http://schemas.openxmlformats.org/officeDocument/2006/relationships/tags" Target="../tags/tag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6.xml"/></Relationships>
</file>

<file path=ppt/slides/_rels/slide10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6.xml"/></Relationships>
</file>

<file path=ppt/slides/_rels/slide103.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17.xml"/></Relationships>
</file>

<file path=ppt/slides/_rels/slide10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5.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18.xml"/></Relationships>
</file>

<file path=ppt/slides/_rels/slide106.xml.rels><?xml version="1.0" encoding="UTF-8" standalone="yes"?>
<Relationships xmlns="http://schemas.openxmlformats.org/package/2006/relationships"><Relationship Id="rId3" Type="http://schemas.openxmlformats.org/officeDocument/2006/relationships/image" Target="../media/image68.tiff"/><Relationship Id="rId7" Type="http://schemas.openxmlformats.org/officeDocument/2006/relationships/image" Target="../media/image72.tiff"/><Relationship Id="rId2" Type="http://schemas.openxmlformats.org/officeDocument/2006/relationships/image" Target="../media/image67.tiff"/><Relationship Id="rId1" Type="http://schemas.openxmlformats.org/officeDocument/2006/relationships/slideLayout" Target="../slideLayouts/slideLayout26.xml"/><Relationship Id="rId6" Type="http://schemas.openxmlformats.org/officeDocument/2006/relationships/image" Target="../media/image71.tiff"/><Relationship Id="rId5" Type="http://schemas.openxmlformats.org/officeDocument/2006/relationships/image" Target="../media/image70.tiff"/><Relationship Id="rId4" Type="http://schemas.openxmlformats.org/officeDocument/2006/relationships/image" Target="../media/image69.tiff"/></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0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0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0.xml"/><Relationship Id="rId1" Type="http://schemas.openxmlformats.org/officeDocument/2006/relationships/tags" Target="../tags/tag1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slideLayout" Target="../slideLayouts/slideLayout30.xml"/><Relationship Id="rId1" Type="http://schemas.openxmlformats.org/officeDocument/2006/relationships/tags" Target="../tags/tag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1.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1.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tags" Target="../tags/tag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30.xml"/><Relationship Id="rId1" Type="http://schemas.openxmlformats.org/officeDocument/2006/relationships/tags" Target="../tags/tag15.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tags" Target="../tags/tag10.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1.xml"/></Relationships>
</file>

<file path=ppt/slides/_rels/slide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1.xml"/></Relationships>
</file>

<file path=ppt/slides/_rels/slide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2.xml"/></Relationships>
</file>

<file path=ppt/slides/_rels/slide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1.xml"/></Relationships>
</file>

<file path=ppt/slides/_rels/slide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1.xml"/></Relationships>
</file>

<file path=ppt/slides/_rels/slide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2.xml"/></Relationships>
</file>

<file path=ppt/slides/_rels/slide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2.xml"/></Relationships>
</file>

<file path=ppt/slides/_rels/slide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tags" Target="../tags/tag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84.xml"/></Relationships>
</file>

<file path=ppt/slides/_rels/slide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1.xml"/></Relationships>
</file>

<file path=ppt/slides/_rels/slide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tags" Target="../tags/tag1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1.xml"/></Relationships>
</file>

<file path=ppt/slides/_rels/slide6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1.xml"/></Relationships>
</file>

<file path=ppt/slides/_rels/slide6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6.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0.xml"/></Relationships>
</file>

<file path=ppt/slides/_rels/slide7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0.xml"/></Relationships>
</file>

<file path=ppt/slides/_rels/slide7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notesSlide" Target="../notesSlides/notesSlide8.xml"/><Relationship Id="rId16" Type="http://schemas.openxmlformats.org/officeDocument/2006/relationships/image" Target="../media/image55.png"/><Relationship Id="rId1" Type="http://schemas.openxmlformats.org/officeDocument/2006/relationships/slideLayout" Target="../slideLayouts/slideLayout4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7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30.xml"/><Relationship Id="rId1" Type="http://schemas.openxmlformats.org/officeDocument/2006/relationships/tags" Target="../tags/tag16.xml"/></Relationships>
</file>

<file path=ppt/slides/_rels/slide7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1.xml"/></Relationships>
</file>

<file path=ppt/slides/_rels/slide7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1.xml"/></Relationships>
</file>

<file path=ppt/slides/_rels/slide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2.xml"/></Relationships>
</file>

<file path=ppt/slides/_rels/slide7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1.xml"/></Relationships>
</file>

<file path=ppt/slides/_rels/slide7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2.xml"/></Relationships>
</file>

<file path=ppt/slides/_rels/slide8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2.xml"/></Relationships>
</file>

<file path=ppt/slides/_rels/slide8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0.xml"/></Relationships>
</file>

<file path=ppt/slides/_rels/slide9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0.xml"/></Relationships>
</file>

<file path=ppt/slides/_rels/slide9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0.xml"/></Relationships>
</file>

<file path=ppt/slides/_rels/slide9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0" y="2450196"/>
            <a:ext cx="12192000" cy="1044352"/>
          </a:xfrm>
        </p:spPr>
        <p:txBody>
          <a:bodyPr wrap="square" anchor="ctr">
            <a:noAutofit/>
          </a:bodyPr>
          <a:lstStyle/>
          <a:p>
            <a:pPr>
              <a:spcBef>
                <a:spcPts val="2400"/>
              </a:spcBef>
            </a:pPr>
            <a:r>
              <a:rPr lang="en-US" sz="4400" dirty="0"/>
              <a:t>Chronic Lymphocytic Leukemia</a:t>
            </a:r>
            <a:br>
              <a:rPr lang="en-US" sz="4200" i="1" dirty="0">
                <a:solidFill>
                  <a:srgbClr val="0331FF"/>
                </a:solidFill>
                <a:latin typeface="Calibri" panose="020F0502020204030204" pitchFamily="34" charset="0"/>
                <a:cs typeface="Calibri" panose="020F0502020204030204" pitchFamily="34" charset="0"/>
              </a:rPr>
            </a:br>
            <a:br>
              <a:rPr lang="en-US" sz="800" i="1" dirty="0">
                <a:solidFill>
                  <a:srgbClr val="0331FF"/>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Friday, April 29, 2022</a:t>
            </a:r>
            <a:br>
              <a:rPr lang="en-US" sz="3200" dirty="0">
                <a:solidFill>
                  <a:srgbClr val="002060"/>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12:15 PM – 1:45 PM PT</a:t>
            </a:r>
          </a:p>
        </p:txBody>
      </p:sp>
      <p:sp>
        <p:nvSpPr>
          <p:cNvPr id="12" name="Text Box 3">
            <a:extLst>
              <a:ext uri="{FF2B5EF4-FFF2-40B4-BE49-F238E27FC236}">
                <a16:creationId xmlns:a16="http://schemas.microsoft.com/office/drawing/2014/main" id="{7E30105C-B3D1-1C45-996D-9E0E654A891B}"/>
              </a:ext>
            </a:extLst>
          </p:cNvPr>
          <p:cNvSpPr txBox="1">
            <a:spLocks noChangeArrowheads="1"/>
          </p:cNvSpPr>
          <p:nvPr/>
        </p:nvSpPr>
        <p:spPr bwMode="auto">
          <a:xfrm>
            <a:off x="3827749" y="586835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7" name="Text Box 6">
            <a:extLst>
              <a:ext uri="{FF2B5EF4-FFF2-40B4-BE49-F238E27FC236}">
                <a16:creationId xmlns:a16="http://schemas.microsoft.com/office/drawing/2014/main" id="{87D59464-76CC-6B47-B4D2-8CF1505A2F27}"/>
              </a:ext>
            </a:extLst>
          </p:cNvPr>
          <p:cNvSpPr txBox="1">
            <a:spLocks noChangeArrowheads="1"/>
          </p:cNvSpPr>
          <p:nvPr/>
        </p:nvSpPr>
        <p:spPr bwMode="auto">
          <a:xfrm>
            <a:off x="0" y="4274773"/>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Lesley Camille Ballance, MSN, FNP-BC</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Amy Goodrich, CRNP</a:t>
            </a:r>
            <a:b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Lowell L Hart, MD</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Anthony R Mato, MD, MSCE</a:t>
            </a:r>
          </a:p>
        </p:txBody>
      </p:sp>
      <p:sp>
        <p:nvSpPr>
          <p:cNvPr id="8" name="Text Box 7">
            <a:extLst>
              <a:ext uri="{FF2B5EF4-FFF2-40B4-BE49-F238E27FC236}">
                <a16:creationId xmlns:a16="http://schemas.microsoft.com/office/drawing/2014/main" id="{336C47D5-5EEF-8045-A8D9-2914797D2656}"/>
              </a:ext>
            </a:extLst>
          </p:cNvPr>
          <p:cNvSpPr txBox="1">
            <a:spLocks noChangeArrowheads="1"/>
          </p:cNvSpPr>
          <p:nvPr/>
        </p:nvSpPr>
        <p:spPr bwMode="auto">
          <a:xfrm>
            <a:off x="4647392" y="3717032"/>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9" name="TextBox 8">
            <a:extLst>
              <a:ext uri="{FF2B5EF4-FFF2-40B4-BE49-F238E27FC236}">
                <a16:creationId xmlns:a16="http://schemas.microsoft.com/office/drawing/2014/main" id="{312EBB88-7FF3-D049-BD64-9A306E47C4CD}"/>
              </a:ext>
            </a:extLst>
          </p:cNvPr>
          <p:cNvSpPr txBox="1"/>
          <p:nvPr/>
        </p:nvSpPr>
        <p:spPr>
          <a:xfrm>
            <a:off x="-4572" y="1219786"/>
            <a:ext cx="12196571" cy="913070"/>
          </a:xfrm>
          <a:prstGeom prst="rect">
            <a:avLst/>
          </a:prstGeom>
          <a:noFill/>
        </p:spPr>
        <p:txBody>
          <a:bodyPr wrap="square">
            <a:spAutoFit/>
          </a:bodyPr>
          <a:lstStyle/>
          <a:p>
            <a:pPr marL="0" marR="0" lvl="0" indent="0" algn="ctr" defTabSz="455613" rtl="0" eaLnBrk="1" fontAlgn="base" latinLnBrk="0" hangingPunct="1">
              <a:lnSpc>
                <a:spcPts val="3200"/>
              </a:lnSpc>
              <a:spcBef>
                <a:spcPct val="0"/>
              </a:spcBef>
              <a:spcAft>
                <a:spcPct val="0"/>
              </a:spcAft>
              <a:buClrTx/>
              <a:buSzTx/>
              <a:buFontTx/>
              <a:buNone/>
              <a:tabLst/>
              <a:defRPr/>
            </a:pPr>
            <a:r>
              <a:rPr kumimoji="0" lang="en-US" sz="28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An NCPD Hybrid Symposium Series </a:t>
            </a:r>
            <a:br>
              <a:rPr kumimoji="0" lang="en-US" sz="28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br>
            <a:r>
              <a:rPr kumimoji="0" lang="en-US" sz="28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Held During the 47</a:t>
            </a:r>
            <a:r>
              <a:rPr kumimoji="0" lang="en-US" sz="2800" b="0" i="1" u="none" strike="noStrike" kern="1200" cap="none" spc="0" normalizeH="0" baseline="3000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th</a:t>
            </a:r>
            <a:r>
              <a:rPr kumimoji="0" lang="en-US" sz="28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 Annual ONS Congress</a:t>
            </a:r>
            <a:endParaRPr kumimoji="0" lang="en-US" sz="28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13" name="TextBox 12">
            <a:extLst>
              <a:ext uri="{FF2B5EF4-FFF2-40B4-BE49-F238E27FC236}">
                <a16:creationId xmlns:a16="http://schemas.microsoft.com/office/drawing/2014/main" id="{84DEC8CB-F5EA-964A-93E5-F76667552A08}"/>
              </a:ext>
            </a:extLst>
          </p:cNvPr>
          <p:cNvSpPr txBox="1"/>
          <p:nvPr/>
        </p:nvSpPr>
        <p:spPr>
          <a:xfrm>
            <a:off x="0" y="152231"/>
            <a:ext cx="12192000" cy="1118255"/>
          </a:xfrm>
          <a:prstGeom prst="rect">
            <a:avLst/>
          </a:prstGeom>
          <a:noFill/>
        </p:spPr>
        <p:txBody>
          <a:bodyPr wrap="square">
            <a:spAutoFit/>
          </a:bodyPr>
          <a:lstStyle/>
          <a:p>
            <a:pPr marL="0" marR="0" lvl="0" indent="0" algn="ctr" defTabSz="455613" rtl="0" eaLnBrk="1" fontAlgn="base" latinLnBrk="0" hangingPunct="1">
              <a:lnSpc>
                <a:spcPts val="4040"/>
              </a:lnSpc>
              <a:spcBef>
                <a:spcPct val="0"/>
              </a:spcBef>
              <a:spcAft>
                <a:spcPct val="0"/>
              </a:spcAft>
              <a:buClrTx/>
              <a:buSzTx/>
              <a:buFontTx/>
              <a:buNone/>
              <a:tabLst/>
              <a:defRPr/>
            </a:pP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What I Tell My Patients:</a:t>
            </a:r>
            <a:b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New Treatments and Clinical Trial Options</a:t>
            </a:r>
          </a:p>
        </p:txBody>
      </p:sp>
    </p:spTree>
    <p:custDataLst>
      <p:tags r:id="rId1"/>
    </p:custDataLst>
    <p:extLst>
      <p:ext uri="{BB962C8B-B14F-4D97-AF65-F5344CB8AC3E}">
        <p14:creationId xmlns:p14="http://schemas.microsoft.com/office/powerpoint/2010/main" val="4477410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1046519"/>
          </a:xfrm>
        </p:spPr>
        <p:txBody>
          <a:bodyPr/>
          <a:lstStyle/>
          <a:p>
            <a:r>
              <a:rPr lang="en-US" dirty="0"/>
              <a:t>Faculty</a:t>
            </a:r>
          </a:p>
        </p:txBody>
      </p:sp>
      <p:sp>
        <p:nvSpPr>
          <p:cNvPr id="14" name="Text Box 7">
            <a:extLst>
              <a:ext uri="{FF2B5EF4-FFF2-40B4-BE49-F238E27FC236}">
                <a16:creationId xmlns:a16="http://schemas.microsoft.com/office/drawing/2014/main" id="{45FFEDBA-9D55-7348-A9B0-D125091DB76D}"/>
              </a:ext>
            </a:extLst>
          </p:cNvPr>
          <p:cNvSpPr txBox="1">
            <a:spLocks noChangeArrowheads="1"/>
          </p:cNvSpPr>
          <p:nvPr/>
        </p:nvSpPr>
        <p:spPr bwMode="auto">
          <a:xfrm>
            <a:off x="1597232" y="1105047"/>
            <a:ext cx="516826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Lesley Camille Ballance, MSN, FNP-BC</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Sarah Cannon Center for Blood Cancer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Tennessee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Nashville, Tennessee</a:t>
            </a:r>
          </a:p>
        </p:txBody>
      </p:sp>
      <p:pic>
        <p:nvPicPr>
          <p:cNvPr id="16" name="Picture 15">
            <a:extLst>
              <a:ext uri="{FF2B5EF4-FFF2-40B4-BE49-F238E27FC236}">
                <a16:creationId xmlns:a16="http://schemas.microsoft.com/office/drawing/2014/main" id="{DB9CE98C-E3BD-2148-A44B-D95BFD10BD7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5360" y="1105047"/>
            <a:ext cx="1261872" cy="1261872"/>
          </a:xfrm>
          <a:prstGeom prst="rect">
            <a:avLst/>
          </a:prstGeom>
        </p:spPr>
      </p:pic>
      <p:sp>
        <p:nvSpPr>
          <p:cNvPr id="21" name="Text Box 9">
            <a:extLst>
              <a:ext uri="{FF2B5EF4-FFF2-40B4-BE49-F238E27FC236}">
                <a16:creationId xmlns:a16="http://schemas.microsoft.com/office/drawing/2014/main" id="{46C61B8F-88FE-454A-8009-7DA8E32ECE5C}"/>
              </a:ext>
            </a:extLst>
          </p:cNvPr>
          <p:cNvSpPr txBox="1">
            <a:spLocks noChangeArrowheads="1"/>
          </p:cNvSpPr>
          <p:nvPr/>
        </p:nvSpPr>
        <p:spPr bwMode="auto">
          <a:xfrm>
            <a:off x="7105027" y="3133754"/>
            <a:ext cx="3070849"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30000"/>
              </a:spcBef>
              <a:spcAft>
                <a:spcPts val="800"/>
              </a:spcAft>
              <a:buClr>
                <a:srgbClr val="000000"/>
              </a:buClr>
              <a:buSzPct val="100000"/>
              <a:buFontTx/>
              <a:buNone/>
              <a:tabLst/>
              <a:defRPr/>
            </a:pPr>
            <a:r>
              <a:rPr kumimoji="0" lang="en-US" sz="2000" b="1" i="0" u="none" strike="noStrike" kern="1200" cap="none" spc="0" normalizeH="0" baseline="0" noProof="0" dirty="0">
                <a:ln>
                  <a:noFill/>
                </a:ln>
                <a:solidFill>
                  <a:srgbClr val="0432FF"/>
                </a:solidFill>
                <a:effectLst/>
                <a:uLnTx/>
                <a:uFillTx/>
                <a:latin typeface="Calibri" pitchFamily="-72" charset="0"/>
                <a:ea typeface="MS PGothic" charset="0"/>
              </a:rPr>
              <a:t>Moderator</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t>Neil Love, MD</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Research To Practice</a:t>
            </a:r>
            <a:b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Miami, Florida</a:t>
            </a:r>
          </a:p>
        </p:txBody>
      </p:sp>
      <p:pic>
        <p:nvPicPr>
          <p:cNvPr id="22" name="Picture 21">
            <a:extLst>
              <a:ext uri="{FF2B5EF4-FFF2-40B4-BE49-F238E27FC236}">
                <a16:creationId xmlns:a16="http://schemas.microsoft.com/office/drawing/2014/main" id="{118DA1A4-7545-CB43-91DD-4B34BC920B5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858556" y="3133754"/>
            <a:ext cx="1261872" cy="1261872"/>
          </a:xfrm>
          <a:prstGeom prst="rect">
            <a:avLst/>
          </a:prstGeom>
        </p:spPr>
      </p:pic>
      <p:sp>
        <p:nvSpPr>
          <p:cNvPr id="23" name="Text Box 7">
            <a:extLst>
              <a:ext uri="{FF2B5EF4-FFF2-40B4-BE49-F238E27FC236}">
                <a16:creationId xmlns:a16="http://schemas.microsoft.com/office/drawing/2014/main" id="{E7313F27-DDE6-6C43-9D90-A24AA57D98F8}"/>
              </a:ext>
            </a:extLst>
          </p:cNvPr>
          <p:cNvSpPr txBox="1">
            <a:spLocks noChangeArrowheads="1"/>
          </p:cNvSpPr>
          <p:nvPr/>
        </p:nvSpPr>
        <p:spPr bwMode="auto">
          <a:xfrm>
            <a:off x="7120427" y="1105047"/>
            <a:ext cx="4651963"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Anthony R Mato, MD, MSCE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Associate Attending</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Chronic Lymphocytic Leukemia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Memorial Sloan Kettering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New York, New York</a:t>
            </a:r>
          </a:p>
        </p:txBody>
      </p:sp>
      <p:pic>
        <p:nvPicPr>
          <p:cNvPr id="24" name="Picture 23">
            <a:extLst>
              <a:ext uri="{FF2B5EF4-FFF2-40B4-BE49-F238E27FC236}">
                <a16:creationId xmlns:a16="http://schemas.microsoft.com/office/drawing/2014/main" id="{D555DD57-4BC5-554B-9E41-1B79BE24273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858556" y="1105047"/>
            <a:ext cx="1261872" cy="1261872"/>
          </a:xfrm>
          <a:prstGeom prst="rect">
            <a:avLst/>
          </a:prstGeom>
        </p:spPr>
      </p:pic>
      <p:sp>
        <p:nvSpPr>
          <p:cNvPr id="25" name="Text Box 7">
            <a:extLst>
              <a:ext uri="{FF2B5EF4-FFF2-40B4-BE49-F238E27FC236}">
                <a16:creationId xmlns:a16="http://schemas.microsoft.com/office/drawing/2014/main" id="{C5CAE043-C6FA-CD4C-857E-440F7403C38F}"/>
              </a:ext>
            </a:extLst>
          </p:cNvPr>
          <p:cNvSpPr txBox="1">
            <a:spLocks noChangeArrowheads="1"/>
          </p:cNvSpPr>
          <p:nvPr/>
        </p:nvSpPr>
        <p:spPr bwMode="auto">
          <a:xfrm>
            <a:off x="1597232" y="2712592"/>
            <a:ext cx="3584084"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Amy Goodrich, CRNP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Nurse Practitioner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The Sidney Kimmel Comprehensive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Johns Hopkins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Baltimore, Maryland</a:t>
            </a:r>
          </a:p>
        </p:txBody>
      </p:sp>
      <p:pic>
        <p:nvPicPr>
          <p:cNvPr id="26" name="Picture 25">
            <a:extLst>
              <a:ext uri="{FF2B5EF4-FFF2-40B4-BE49-F238E27FC236}">
                <a16:creationId xmlns:a16="http://schemas.microsoft.com/office/drawing/2014/main" id="{886CAEFC-FB19-AE4D-AB83-B68167FA1E2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35360" y="2712592"/>
            <a:ext cx="1261872" cy="1261872"/>
          </a:xfrm>
          <a:prstGeom prst="rect">
            <a:avLst/>
          </a:prstGeom>
        </p:spPr>
      </p:pic>
      <p:sp>
        <p:nvSpPr>
          <p:cNvPr id="27" name="Text Box 7">
            <a:extLst>
              <a:ext uri="{FF2B5EF4-FFF2-40B4-BE49-F238E27FC236}">
                <a16:creationId xmlns:a16="http://schemas.microsoft.com/office/drawing/2014/main" id="{60466BAC-898B-094D-B0E5-E9419406F473}"/>
              </a:ext>
            </a:extLst>
          </p:cNvPr>
          <p:cNvSpPr txBox="1">
            <a:spLocks noChangeArrowheads="1"/>
          </p:cNvSpPr>
          <p:nvPr/>
        </p:nvSpPr>
        <p:spPr bwMode="auto">
          <a:xfrm>
            <a:off x="1597232" y="4581128"/>
            <a:ext cx="5071572"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Lowell L Hart,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Scientific Director of Clinical Research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Florida Cancer Specialists and Research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Fort Myers, Florida</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Associate Professor of Internal Medicine, Hematology and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Wake Forest University School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Winston-Salem, North Carolina</a:t>
            </a:r>
          </a:p>
        </p:txBody>
      </p:sp>
      <p:pic>
        <p:nvPicPr>
          <p:cNvPr id="28" name="Picture 27">
            <a:extLst>
              <a:ext uri="{FF2B5EF4-FFF2-40B4-BE49-F238E27FC236}">
                <a16:creationId xmlns:a16="http://schemas.microsoft.com/office/drawing/2014/main" id="{8F37FFFA-5B1E-664B-8357-37725D2B4FA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35360" y="4581128"/>
            <a:ext cx="1261872" cy="1261872"/>
          </a:xfrm>
          <a:prstGeom prst="rect">
            <a:avLst/>
          </a:prstGeom>
        </p:spPr>
      </p:pic>
    </p:spTree>
    <p:custDataLst>
      <p:tags r:id="rId1"/>
    </p:custDataLst>
    <p:extLst>
      <p:ext uri="{BB962C8B-B14F-4D97-AF65-F5344CB8AC3E}">
        <p14:creationId xmlns:p14="http://schemas.microsoft.com/office/powerpoint/2010/main" val="35642482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3C34DF-F1A1-49C2-9C6F-243F7EEA0AB3}"/>
              </a:ext>
            </a:extLst>
          </p:cNvPr>
          <p:cNvSpPr>
            <a:spLocks noGrp="1"/>
          </p:cNvSpPr>
          <p:nvPr>
            <p:ph type="title"/>
          </p:nvPr>
        </p:nvSpPr>
        <p:spPr/>
        <p:txBody>
          <a:bodyPr/>
          <a:lstStyle/>
          <a:p>
            <a:r>
              <a:rPr lang="en-US" dirty="0"/>
              <a:t>Venetoclax: Drug Interactions</a:t>
            </a:r>
          </a:p>
        </p:txBody>
      </p:sp>
      <p:sp>
        <p:nvSpPr>
          <p:cNvPr id="4" name="Content Placeholder 3">
            <a:extLst>
              <a:ext uri="{FF2B5EF4-FFF2-40B4-BE49-F238E27FC236}">
                <a16:creationId xmlns:a16="http://schemas.microsoft.com/office/drawing/2014/main" id="{32333F16-5BB7-4350-8406-BC1CB8C7CC75}"/>
              </a:ext>
            </a:extLst>
          </p:cNvPr>
          <p:cNvSpPr>
            <a:spLocks noGrp="1"/>
          </p:cNvSpPr>
          <p:nvPr>
            <p:ph idx="1"/>
          </p:nvPr>
        </p:nvSpPr>
        <p:spPr/>
        <p:txBody>
          <a:bodyPr/>
          <a:lstStyle/>
          <a:p>
            <a:pPr>
              <a:spcBef>
                <a:spcPts val="1800"/>
              </a:spcBef>
            </a:pPr>
            <a:r>
              <a:rPr lang="en-US" b="0" dirty="0"/>
              <a:t>Strong CYP3A inhibitors: avoid during escalation, later 75% dose reduction</a:t>
            </a:r>
          </a:p>
          <a:p>
            <a:pPr>
              <a:spcBef>
                <a:spcPts val="1800"/>
              </a:spcBef>
            </a:pPr>
            <a:r>
              <a:rPr lang="en-US" b="0" dirty="0"/>
              <a:t>Moderate CYP3A inhibitor or P-</a:t>
            </a:r>
            <a:r>
              <a:rPr lang="en-US" b="0" dirty="0" err="1"/>
              <a:t>gp</a:t>
            </a:r>
            <a:r>
              <a:rPr lang="en-US" b="0" dirty="0"/>
              <a:t> inhibitors: avoid during escalation, later 50% dose reduction</a:t>
            </a:r>
          </a:p>
          <a:p>
            <a:pPr>
              <a:spcBef>
                <a:spcPts val="1800"/>
              </a:spcBef>
            </a:pPr>
            <a:r>
              <a:rPr lang="en-US" b="0" dirty="0"/>
              <a:t>No contra-indication to anticoagulation in general, but will increase serum warfarin concentration</a:t>
            </a:r>
          </a:p>
        </p:txBody>
      </p:sp>
    </p:spTree>
    <p:extLst>
      <p:ext uri="{BB962C8B-B14F-4D97-AF65-F5344CB8AC3E}">
        <p14:creationId xmlns:p14="http://schemas.microsoft.com/office/powerpoint/2010/main" val="25878676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114656"/>
            <a:ext cx="10668000" cy="1143000"/>
          </a:xfrm>
        </p:spPr>
        <p:txBody>
          <a:bodyPr/>
          <a:lstStyle/>
          <a:p>
            <a:r>
              <a:rPr lang="en-US" altLang="en-US" sz="2500" dirty="0"/>
              <a:t>TLS Risk with Venetoclax Is a Continuum Based on Multiple Factors</a:t>
            </a:r>
            <a:endParaRPr lang="en-US" sz="2500" dirty="0"/>
          </a:p>
        </p:txBody>
      </p:sp>
      <p:pic>
        <p:nvPicPr>
          <p:cNvPr id="5" name="Picture 4" descr="Timeline&#10;&#10;Description automatically generated">
            <a:extLst>
              <a:ext uri="{FF2B5EF4-FFF2-40B4-BE49-F238E27FC236}">
                <a16:creationId xmlns:a16="http://schemas.microsoft.com/office/drawing/2014/main" id="{C7661F90-C38B-914A-B2E5-C0551053E1FF}"/>
              </a:ext>
            </a:extLst>
          </p:cNvPr>
          <p:cNvPicPr>
            <a:picLocks noChangeAspect="1"/>
          </p:cNvPicPr>
          <p:nvPr/>
        </p:nvPicPr>
        <p:blipFill>
          <a:blip r:embed="rId2"/>
          <a:stretch>
            <a:fillRect/>
          </a:stretch>
        </p:blipFill>
        <p:spPr>
          <a:xfrm>
            <a:off x="762000" y="1143000"/>
            <a:ext cx="10515600" cy="5181600"/>
          </a:xfrm>
          <a:prstGeom prst="rect">
            <a:avLst/>
          </a:prstGeom>
        </p:spPr>
      </p:pic>
      <p:sp>
        <p:nvSpPr>
          <p:cNvPr id="6" name="TextBox 5">
            <a:extLst>
              <a:ext uri="{FF2B5EF4-FFF2-40B4-BE49-F238E27FC236}">
                <a16:creationId xmlns:a16="http://schemas.microsoft.com/office/drawing/2014/main" id="{334F2DF9-D01D-E644-9576-459965A8487A}"/>
              </a:ext>
            </a:extLst>
          </p:cNvPr>
          <p:cNvSpPr txBox="1"/>
          <p:nvPr/>
        </p:nvSpPr>
        <p:spPr>
          <a:xfrm>
            <a:off x="228600" y="6474023"/>
            <a:ext cx="3579826"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charset="0"/>
              </a:rPr>
              <a:t>Courtesy of </a:t>
            </a:r>
            <a:r>
              <a:rPr kumimoji="0" lang="en-US" sz="1400" b="0" i="0" u="none" strike="noStrike" kern="1200" cap="none" spc="0" normalizeH="0" baseline="0" noProof="0" dirty="0">
                <a:ln>
                  <a:noFill/>
                </a:ln>
                <a:solidFill>
                  <a:srgbClr val="000000"/>
                </a:solidFill>
                <a:effectLst/>
                <a:uLnTx/>
                <a:uFillTx/>
                <a:latin typeface="Arial"/>
                <a:ea typeface="ＭＳ Ｐゴシック" charset="0"/>
                <a:cs typeface="Calibri" panose="020F0502020204030204" pitchFamily="34" charset="0"/>
              </a:rPr>
              <a:t>Matthew S Davids, MD, MMSc</a:t>
            </a:r>
            <a:endParaRPr kumimoji="0" lang="en-US" sz="1400" b="0" i="0" u="none" strike="noStrike" kern="1200" cap="none" spc="0" normalizeH="0" baseline="0" noProof="0" dirty="0">
              <a:ln>
                <a:noFill/>
              </a:ln>
              <a:solidFill>
                <a:srgbClr val="000000"/>
              </a:solidFill>
              <a:effectLst/>
              <a:uLnTx/>
              <a:uFillTx/>
              <a:latin typeface="Arial"/>
              <a:ea typeface="ＭＳ Ｐゴシック" charset="0"/>
            </a:endParaRPr>
          </a:p>
        </p:txBody>
      </p:sp>
    </p:spTree>
    <p:extLst>
      <p:ext uri="{BB962C8B-B14F-4D97-AF65-F5344CB8AC3E}">
        <p14:creationId xmlns:p14="http://schemas.microsoft.com/office/powerpoint/2010/main" val="885148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084" y="321827"/>
            <a:ext cx="10369152" cy="825729"/>
          </a:xfrm>
        </p:spPr>
        <p:txBody>
          <a:bodyPr/>
          <a:lstStyle/>
          <a:p>
            <a:r>
              <a:rPr lang="en-US" sz="3600" dirty="0"/>
              <a:t>GLOW: Safety</a:t>
            </a:r>
            <a:endParaRPr lang="en-US" sz="3600" b="1" dirty="0"/>
          </a:p>
        </p:txBody>
      </p:sp>
      <p:sp>
        <p:nvSpPr>
          <p:cNvPr id="7" name="TextBox 6">
            <a:extLst>
              <a:ext uri="{FF2B5EF4-FFF2-40B4-BE49-F238E27FC236}">
                <a16:creationId xmlns:a16="http://schemas.microsoft.com/office/drawing/2014/main" id="{4F4331F6-3094-FE4C-8741-05457D091EDA}"/>
              </a:ext>
            </a:extLst>
          </p:cNvPr>
          <p:cNvSpPr txBox="1"/>
          <p:nvPr/>
        </p:nvSpPr>
        <p:spPr>
          <a:xfrm>
            <a:off x="119336" y="6396335"/>
            <a:ext cx="4536504" cy="338554"/>
          </a:xfrm>
          <a:prstGeom prst="rect">
            <a:avLst/>
          </a:prstGeom>
          <a:noFill/>
        </p:spPr>
        <p:txBody>
          <a:bodyPr wrap="square" rtlCol="0">
            <a:spAutoFit/>
          </a:bodyPr>
          <a:lstStyle/>
          <a:p>
            <a:pPr lvl="0" defTabSz="914400">
              <a:defRPr/>
            </a:pPr>
            <a:r>
              <a:rPr lang="en-US" sz="1600" b="0" dirty="0" err="1">
                <a:solidFill>
                  <a:srgbClr val="000000"/>
                </a:solidFill>
                <a:latin typeface="Calibri" panose="020F0502020204030204" pitchFamily="34" charset="0"/>
                <a:cs typeface="Calibri" panose="020F0502020204030204" pitchFamily="34" charset="0"/>
              </a:rPr>
              <a:t>Kater</a:t>
            </a:r>
            <a:r>
              <a:rPr lang="en-US" sz="1600" b="0" dirty="0">
                <a:solidFill>
                  <a:srgbClr val="000000"/>
                </a:solidFill>
                <a:latin typeface="Calibri" panose="020F0502020204030204" pitchFamily="34" charset="0"/>
                <a:cs typeface="Calibri" panose="020F0502020204030204" pitchFamily="34" charset="0"/>
              </a:rPr>
              <a:t> A et al. EHA 2021;Abstract LB1902.</a:t>
            </a:r>
          </a:p>
        </p:txBody>
      </p:sp>
      <p:pic>
        <p:nvPicPr>
          <p:cNvPr id="5" name="Picture 4" descr="Table&#10;&#10;Description automatically generated">
            <a:extLst>
              <a:ext uri="{FF2B5EF4-FFF2-40B4-BE49-F238E27FC236}">
                <a16:creationId xmlns:a16="http://schemas.microsoft.com/office/drawing/2014/main" id="{D8960D25-F4E5-294B-8358-767972E5AE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684" y="1147556"/>
            <a:ext cx="11973134" cy="4679156"/>
          </a:xfrm>
          <a:prstGeom prst="rect">
            <a:avLst/>
          </a:prstGeom>
        </p:spPr>
      </p:pic>
    </p:spTree>
    <p:extLst>
      <p:ext uri="{BB962C8B-B14F-4D97-AF65-F5344CB8AC3E}">
        <p14:creationId xmlns:p14="http://schemas.microsoft.com/office/powerpoint/2010/main" val="31874211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36D25B3-6421-4542-A229-2EA4994BE616}"/>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CAR T-Cell Therapy-Associated Cytokine Release Syndrome (CRS)</a:t>
            </a:r>
          </a:p>
        </p:txBody>
      </p:sp>
      <p:sp>
        <p:nvSpPr>
          <p:cNvPr id="3" name="Content Placeholder 2">
            <a:extLst>
              <a:ext uri="{FF2B5EF4-FFF2-40B4-BE49-F238E27FC236}">
                <a16:creationId xmlns:a16="http://schemas.microsoft.com/office/drawing/2014/main" id="{3DC3DE8E-3614-BC4E-875C-2D70A6C1A99D}"/>
              </a:ext>
            </a:extLst>
          </p:cNvPr>
          <p:cNvSpPr>
            <a:spLocks noGrp="1"/>
          </p:cNvSpPr>
          <p:nvPr>
            <p:ph idx="1"/>
          </p:nvPr>
        </p:nvSpPr>
        <p:spPr/>
        <p:txBody>
          <a:bodyPr/>
          <a:lstStyle/>
          <a:p>
            <a:pPr marL="0" indent="0" defTabSz="685800" fontAlgn="auto">
              <a:spcBef>
                <a:spcPts val="2100"/>
              </a:spcBef>
              <a:spcAft>
                <a:spcPts val="0"/>
              </a:spcAft>
              <a:buNone/>
              <a:defRPr/>
            </a:pPr>
            <a:r>
              <a:rPr lang="en-US" sz="2400" b="1" dirty="0">
                <a:solidFill>
                  <a:srgbClr val="0432FF"/>
                </a:solidFill>
                <a:latin typeface="Calibri" panose="020F0502020204030204" pitchFamily="34" charset="0"/>
                <a:cs typeface="Calibri" panose="020F0502020204030204" pitchFamily="34" charset="0"/>
              </a:rPr>
              <a:t>CRS — May be mild or life-threatening</a:t>
            </a:r>
          </a:p>
          <a:p>
            <a:pPr marL="342900" indent="-342900" defTabSz="685800" fontAlgn="auto">
              <a:spcBef>
                <a:spcPts val="2100"/>
              </a:spcBef>
              <a:spcAft>
                <a:spcPts val="0"/>
              </a:spcAft>
              <a:defRPr/>
            </a:pPr>
            <a:r>
              <a:rPr lang="en-US" sz="2400" b="0" dirty="0">
                <a:latin typeface="Calibri" panose="020F0502020204030204" pitchFamily="34" charset="0"/>
                <a:cs typeface="Calibri" panose="020F0502020204030204" pitchFamily="34" charset="0"/>
              </a:rPr>
              <a:t>Occurs with CART19 activation and expansion</a:t>
            </a:r>
          </a:p>
          <a:p>
            <a:pPr marL="342900" indent="-342900" defTabSz="685800" fontAlgn="auto">
              <a:spcBef>
                <a:spcPts val="2100"/>
              </a:spcBef>
              <a:spcAft>
                <a:spcPts val="0"/>
              </a:spcAft>
              <a:defRPr/>
            </a:pPr>
            <a:r>
              <a:rPr lang="en-US" sz="2400" b="0" dirty="0">
                <a:latin typeface="Calibri" panose="020F0502020204030204" pitchFamily="34" charset="0"/>
                <a:cs typeface="Calibri" panose="020F0502020204030204" pitchFamily="34" charset="0"/>
              </a:rPr>
              <a:t>Dramatic cytokine elevations (IL-6, IL10, </a:t>
            </a:r>
            <a:r>
              <a:rPr lang="en-US" sz="2400" b="0" dirty="0" err="1">
                <a:latin typeface="Calibri" panose="020F0502020204030204" pitchFamily="34" charset="0"/>
                <a:cs typeface="Calibri" panose="020F0502020204030204" pitchFamily="34" charset="0"/>
              </a:rPr>
              <a:t>IFNɤ</a:t>
            </a:r>
            <a:r>
              <a:rPr lang="en-US" sz="2400" b="0" dirty="0">
                <a:latin typeface="Calibri" panose="020F0502020204030204" pitchFamily="34" charset="0"/>
                <a:cs typeface="Calibri" panose="020F0502020204030204" pitchFamily="34" charset="0"/>
              </a:rPr>
              <a:t>, CRP, ferritin)</a:t>
            </a:r>
          </a:p>
          <a:p>
            <a:pPr marL="342900" indent="-342900" defTabSz="685800" fontAlgn="auto">
              <a:spcBef>
                <a:spcPts val="2100"/>
              </a:spcBef>
              <a:spcAft>
                <a:spcPts val="0"/>
              </a:spcAft>
              <a:defRPr/>
            </a:pPr>
            <a:r>
              <a:rPr lang="en-US" sz="2400" b="0" dirty="0">
                <a:latin typeface="Calibri" panose="020F0502020204030204" pitchFamily="34" charset="0"/>
                <a:cs typeface="Calibri" panose="020F0502020204030204" pitchFamily="34" charset="0"/>
              </a:rPr>
              <a:t>Fevers initially (can be quite high: 105˚F)</a:t>
            </a:r>
          </a:p>
          <a:p>
            <a:pPr marL="342900" indent="-342900" defTabSz="685800" fontAlgn="auto">
              <a:spcBef>
                <a:spcPts val="2100"/>
              </a:spcBef>
              <a:spcAft>
                <a:spcPts val="0"/>
              </a:spcAft>
              <a:defRPr/>
            </a:pPr>
            <a:r>
              <a:rPr lang="en-US" sz="2400" b="0" dirty="0">
                <a:latin typeface="Calibri" panose="020F0502020204030204" pitchFamily="34" charset="0"/>
                <a:cs typeface="Calibri" panose="020F0502020204030204" pitchFamily="34" charset="0"/>
              </a:rPr>
              <a:t>Myalgias, fatigue, nausea/anorexia</a:t>
            </a:r>
          </a:p>
          <a:p>
            <a:pPr marL="342900" indent="-342900" defTabSz="685800" fontAlgn="auto">
              <a:spcBef>
                <a:spcPts val="2100"/>
              </a:spcBef>
              <a:spcAft>
                <a:spcPts val="0"/>
              </a:spcAft>
              <a:defRPr/>
            </a:pPr>
            <a:r>
              <a:rPr lang="en-US" sz="2400" b="0" dirty="0">
                <a:latin typeface="Calibri" panose="020F0502020204030204" pitchFamily="34" charset="0"/>
                <a:cs typeface="Calibri" panose="020F0502020204030204" pitchFamily="34" charset="0"/>
              </a:rPr>
              <a:t>Capillary leak, headache, hypoxia and hypotension</a:t>
            </a:r>
          </a:p>
          <a:p>
            <a:pPr marL="342900" indent="-342900" defTabSz="685800" fontAlgn="auto">
              <a:spcBef>
                <a:spcPts val="2100"/>
              </a:spcBef>
              <a:spcAft>
                <a:spcPts val="0"/>
              </a:spcAft>
              <a:defRPr/>
            </a:pPr>
            <a:r>
              <a:rPr lang="en-US" sz="2400" b="0" dirty="0">
                <a:latin typeface="Calibri" panose="020F0502020204030204" pitchFamily="34" charset="0"/>
                <a:cs typeface="Calibri" panose="020F0502020204030204" pitchFamily="34" charset="0"/>
              </a:rPr>
              <a:t>CRS-related mortality 3% to 10%</a:t>
            </a:r>
          </a:p>
        </p:txBody>
      </p:sp>
      <p:sp>
        <p:nvSpPr>
          <p:cNvPr id="4" name="TextBox 3">
            <a:extLst>
              <a:ext uri="{FF2B5EF4-FFF2-40B4-BE49-F238E27FC236}">
                <a16:creationId xmlns:a16="http://schemas.microsoft.com/office/drawing/2014/main" id="{996F7532-C091-C443-B61A-3E21D5BCAA2C}"/>
              </a:ext>
            </a:extLst>
          </p:cNvPr>
          <p:cNvSpPr txBox="1"/>
          <p:nvPr/>
        </p:nvSpPr>
        <p:spPr>
          <a:xfrm>
            <a:off x="228600" y="6214556"/>
            <a:ext cx="4156394"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ＭＳ Ｐゴシック" charset="0"/>
                <a:cs typeface="Calibri" panose="020F0502020204030204" pitchFamily="34" charset="0"/>
              </a:rPr>
              <a:t>Varadarajan</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 I, Lee DW. </a:t>
            </a:r>
            <a:r>
              <a:rPr kumimoji="0" lang="en-US" sz="1500" b="0" i="1"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Cancer J </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2019;25(3):223‐30.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Abramson JS et al. ASCO 2019 Education Book.</a:t>
            </a:r>
          </a:p>
        </p:txBody>
      </p:sp>
    </p:spTree>
    <p:custDataLst>
      <p:tags r:id="rId1"/>
    </p:custDataLst>
    <p:extLst>
      <p:ext uri="{BB962C8B-B14F-4D97-AF65-F5344CB8AC3E}">
        <p14:creationId xmlns:p14="http://schemas.microsoft.com/office/powerpoint/2010/main" val="15541717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20638"/>
            <a:ext cx="10358967" cy="1143000"/>
          </a:xfrm>
        </p:spPr>
        <p:txBody>
          <a:bodyPr/>
          <a:lstStyle/>
          <a:p>
            <a:r>
              <a:rPr lang="en-US" dirty="0">
                <a:latin typeface="Calibri" panose="020F0502020204030204" pitchFamily="34" charset="0"/>
                <a:cs typeface="Calibri" panose="020F0502020204030204" pitchFamily="34" charset="0"/>
              </a:rPr>
              <a:t>Cytokine Release Syndrome (CRS): Common Symptoms </a:t>
            </a:r>
          </a:p>
        </p:txBody>
      </p:sp>
      <p:graphicFrame>
        <p:nvGraphicFramePr>
          <p:cNvPr id="4" name="Diagramm 13"/>
          <p:cNvGraphicFramePr>
            <a:graphicFrameLocks noGrp="1"/>
          </p:cNvGraphicFramePr>
          <p:nvPr>
            <p:ph idx="4294967295"/>
          </p:nvPr>
        </p:nvGraphicFramePr>
        <p:xfrm>
          <a:off x="1768164" y="955675"/>
          <a:ext cx="8821737" cy="54832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hteck 14"/>
          <p:cNvSpPr/>
          <p:nvPr/>
        </p:nvSpPr>
        <p:spPr>
          <a:xfrm>
            <a:off x="2199764" y="6252446"/>
            <a:ext cx="8382869" cy="461653"/>
          </a:xfrm>
          <a:prstGeom prst="rect">
            <a:avLst/>
          </a:prstGeom>
          <a:noFill/>
          <a:effectLst/>
        </p:spPr>
        <p:style>
          <a:lnRef idx="0">
            <a:schemeClr val="accent1"/>
          </a:lnRef>
          <a:fillRef idx="3">
            <a:schemeClr val="accent1"/>
          </a:fillRef>
          <a:effectRef idx="3">
            <a:schemeClr val="accent1"/>
          </a:effectRef>
          <a:fontRef idx="minor">
            <a:schemeClr val="lt1"/>
          </a:fontRef>
        </p:style>
        <p:txBody>
          <a:bodyPr wrap="square" lIns="91428" tIns="45714" rIns="91428" bIns="4571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Calibri" panose="020F0502020204030204" pitchFamily="34" charset="0"/>
                <a:ea typeface="ＭＳ Ｐゴシック"/>
                <a:cs typeface="Calibri" panose="020F0502020204030204" pitchFamily="34" charset="0"/>
              </a:rPr>
              <a:t>Diagnosis based on </a:t>
            </a:r>
            <a:r>
              <a:rPr kumimoji="0" lang="en-US" sz="2400" b="1" i="0" u="sng" strike="noStrike" kern="1200" cap="none" spc="0" normalizeH="0" baseline="0" noProof="0" dirty="0">
                <a:ln>
                  <a:noFill/>
                </a:ln>
                <a:solidFill>
                  <a:schemeClr val="tx1"/>
                </a:solidFill>
                <a:effectLst/>
                <a:uLnTx/>
                <a:uFillTx/>
                <a:latin typeface="Calibri" panose="020F0502020204030204" pitchFamily="34" charset="0"/>
                <a:ea typeface="ＭＳ Ｐゴシック"/>
                <a:cs typeface="Calibri" panose="020F0502020204030204" pitchFamily="34" charset="0"/>
              </a:rPr>
              <a:t>clinical</a:t>
            </a:r>
            <a:r>
              <a:rPr kumimoji="0" lang="en-US" sz="2400" b="1" i="0" u="none" strike="noStrike" kern="1200" cap="none" spc="0" normalizeH="0" baseline="0" noProof="0" dirty="0">
                <a:ln>
                  <a:noFill/>
                </a:ln>
                <a:solidFill>
                  <a:schemeClr val="tx1"/>
                </a:solidFill>
                <a:effectLst/>
                <a:uLnTx/>
                <a:uFillTx/>
                <a:latin typeface="Calibri" panose="020F0502020204030204" pitchFamily="34" charset="0"/>
                <a:ea typeface="ＭＳ Ｐゴシック"/>
                <a:cs typeface="Calibri" panose="020F0502020204030204" pitchFamily="34" charset="0"/>
              </a:rPr>
              <a:t> symptoms and events</a:t>
            </a:r>
          </a:p>
        </p:txBody>
      </p:sp>
      <p:sp>
        <p:nvSpPr>
          <p:cNvPr id="6" name="TextBox 5"/>
          <p:cNvSpPr txBox="1"/>
          <p:nvPr/>
        </p:nvSpPr>
        <p:spPr>
          <a:xfrm>
            <a:off x="685800" y="1371600"/>
            <a:ext cx="1600200" cy="923318"/>
          </a:xfrm>
          <a:prstGeom prst="rect">
            <a:avLst/>
          </a:prstGeom>
          <a:noFill/>
        </p:spPr>
        <p:txBody>
          <a:bodyPr wrap="square" lIns="91428" tIns="45714" rIns="91428" bIns="45714"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Based on CAR T-cell experience</a:t>
            </a:r>
          </a:p>
        </p:txBody>
      </p:sp>
    </p:spTree>
    <p:extLst>
      <p:ext uri="{BB962C8B-B14F-4D97-AF65-F5344CB8AC3E}">
        <p14:creationId xmlns:p14="http://schemas.microsoft.com/office/powerpoint/2010/main" val="3135830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36D25B3-6421-4542-A229-2EA4994BE616}"/>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CAR T-Cell Therapy-Associated Neurologic Toxicity</a:t>
            </a:r>
          </a:p>
        </p:txBody>
      </p:sp>
      <p:sp>
        <p:nvSpPr>
          <p:cNvPr id="3" name="Content Placeholder 2">
            <a:extLst>
              <a:ext uri="{FF2B5EF4-FFF2-40B4-BE49-F238E27FC236}">
                <a16:creationId xmlns:a16="http://schemas.microsoft.com/office/drawing/2014/main" id="{3DC3DE8E-3614-BC4E-875C-2D70A6C1A99D}"/>
              </a:ext>
            </a:extLst>
          </p:cNvPr>
          <p:cNvSpPr>
            <a:spLocks noGrp="1"/>
          </p:cNvSpPr>
          <p:nvPr>
            <p:ph idx="1"/>
          </p:nvPr>
        </p:nvSpPr>
        <p:spPr/>
        <p:txBody>
          <a:bodyPr/>
          <a:lstStyle/>
          <a:p>
            <a:pPr marL="0" indent="0" defTabSz="685800" fontAlgn="auto">
              <a:spcBef>
                <a:spcPts val="2100"/>
              </a:spcBef>
              <a:spcAft>
                <a:spcPts val="0"/>
              </a:spcAft>
              <a:buNone/>
              <a:defRPr/>
            </a:pPr>
            <a:r>
              <a:rPr lang="en-US" sz="2400" b="1" dirty="0">
                <a:solidFill>
                  <a:srgbClr val="0432FF"/>
                </a:solidFill>
                <a:latin typeface="Calibri" panose="020F0502020204030204" pitchFamily="34" charset="0"/>
                <a:cs typeface="Calibri" panose="020F0502020204030204" pitchFamily="34" charset="0"/>
              </a:rPr>
              <a:t>Neurologic toxicity — May be mild or life-threatening</a:t>
            </a:r>
          </a:p>
          <a:p>
            <a:pPr marL="342686" indent="-342686" defTabSz="685800">
              <a:spcBef>
                <a:spcPts val="2100"/>
              </a:spcBef>
              <a:spcAft>
                <a:spcPts val="0"/>
              </a:spcAft>
              <a:buFont typeface="Arial" pitchFamily="34" charset="0"/>
              <a:buChar char="•"/>
              <a:defRPr/>
            </a:pPr>
            <a:r>
              <a:rPr lang="en-US" sz="2400" b="0" dirty="0">
                <a:latin typeface="Calibri" panose="020F0502020204030204" pitchFamily="34" charset="0"/>
                <a:ea typeface="ＭＳ Ｐゴシック" panose="020B0600070205080204" pitchFamily="34" charset="-128"/>
                <a:cs typeface="Calibri" panose="020F0502020204030204" pitchFamily="34" charset="0"/>
              </a:rPr>
              <a:t>Mechanism unclear, referred to as immune effector cell-associated neurotoxicity syndrome (ICANS)</a:t>
            </a:r>
          </a:p>
          <a:p>
            <a:pPr marL="342686" indent="-342686" defTabSz="685800">
              <a:spcBef>
                <a:spcPts val="2100"/>
              </a:spcBef>
              <a:spcAft>
                <a:spcPts val="0"/>
              </a:spcAft>
              <a:buFont typeface="Arial" pitchFamily="34" charset="0"/>
              <a:buChar char="•"/>
              <a:defRPr/>
            </a:pPr>
            <a:r>
              <a:rPr lang="en-US" sz="2400" b="0" dirty="0">
                <a:latin typeface="Calibri" panose="020F0502020204030204" pitchFamily="34" charset="0"/>
                <a:ea typeface="ＭＳ Ｐゴシック" panose="020B0600070205080204" pitchFamily="34" charset="-128"/>
                <a:cs typeface="Calibri" panose="020F0502020204030204" pitchFamily="34" charset="0"/>
              </a:rPr>
              <a:t>Encephalopathy</a:t>
            </a:r>
          </a:p>
          <a:p>
            <a:pPr marL="342686" indent="-342686" defTabSz="685800">
              <a:spcBef>
                <a:spcPts val="2100"/>
              </a:spcBef>
              <a:spcAft>
                <a:spcPts val="0"/>
              </a:spcAft>
              <a:buFont typeface="Arial" pitchFamily="34" charset="0"/>
              <a:buChar char="•"/>
              <a:defRPr/>
            </a:pPr>
            <a:r>
              <a:rPr lang="en-US" sz="2400" b="0" dirty="0">
                <a:latin typeface="Calibri" panose="020F0502020204030204" pitchFamily="34" charset="0"/>
                <a:ea typeface="ＭＳ Ｐゴシック" panose="020B0600070205080204" pitchFamily="34" charset="-128"/>
                <a:cs typeface="Calibri" panose="020F0502020204030204" pitchFamily="34" charset="0"/>
              </a:rPr>
              <a:t>Seizures</a:t>
            </a:r>
          </a:p>
          <a:p>
            <a:pPr marL="342686" indent="-342686" defTabSz="685800">
              <a:spcBef>
                <a:spcPts val="2100"/>
              </a:spcBef>
              <a:spcAft>
                <a:spcPts val="0"/>
              </a:spcAft>
              <a:buFont typeface="Arial" pitchFamily="34" charset="0"/>
              <a:buChar char="•"/>
              <a:defRPr/>
            </a:pPr>
            <a:r>
              <a:rPr lang="en-US" sz="2400" b="0" dirty="0">
                <a:latin typeface="Calibri" panose="020F0502020204030204" pitchFamily="34" charset="0"/>
                <a:ea typeface="ＭＳ Ｐゴシック" panose="020B0600070205080204" pitchFamily="34" charset="-128"/>
                <a:cs typeface="Calibri" panose="020F0502020204030204" pitchFamily="34" charset="0"/>
              </a:rPr>
              <a:t>Delirium, confusion, aphasia, agitation, sedation, coma</a:t>
            </a:r>
          </a:p>
        </p:txBody>
      </p:sp>
      <p:sp>
        <p:nvSpPr>
          <p:cNvPr id="4" name="TextBox 3">
            <a:extLst>
              <a:ext uri="{FF2B5EF4-FFF2-40B4-BE49-F238E27FC236}">
                <a16:creationId xmlns:a16="http://schemas.microsoft.com/office/drawing/2014/main" id="{996F7532-C091-C443-B61A-3E21D5BCAA2C}"/>
              </a:ext>
            </a:extLst>
          </p:cNvPr>
          <p:cNvSpPr txBox="1"/>
          <p:nvPr/>
        </p:nvSpPr>
        <p:spPr>
          <a:xfrm>
            <a:off x="228600" y="6214556"/>
            <a:ext cx="4156394"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ＭＳ Ｐゴシック" charset="0"/>
                <a:cs typeface="Calibri" panose="020F0502020204030204" pitchFamily="34" charset="0"/>
              </a:rPr>
              <a:t>Varadarajan</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 I, Lee DW. </a:t>
            </a:r>
            <a:r>
              <a:rPr kumimoji="0" lang="en-US" sz="1500" b="0" i="1"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Cancer J </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2019;25(3):223‐30.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Abramson JS et al. ASCO 2019 Education Book.</a:t>
            </a:r>
          </a:p>
        </p:txBody>
      </p:sp>
    </p:spTree>
    <p:custDataLst>
      <p:tags r:id="rId1"/>
    </p:custDataLst>
    <p:extLst>
      <p:ext uri="{BB962C8B-B14F-4D97-AF65-F5344CB8AC3E}">
        <p14:creationId xmlns:p14="http://schemas.microsoft.com/office/powerpoint/2010/main" val="38322369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4"/>
            <a:ext cx="12192000" cy="1270856"/>
          </a:xfrm>
          <a:solidFill>
            <a:schemeClr val="accent5"/>
          </a:solidFill>
        </p:spPr>
        <p:txBody>
          <a:bodyPr/>
          <a:lstStyle/>
          <a:p>
            <a:r>
              <a:rPr lang="en-US" sz="3200" b="1" dirty="0">
                <a:solidFill>
                  <a:srgbClr val="3333FF"/>
                </a:solidFill>
                <a:latin typeface="Calibri" panose="020F0502020204030204" pitchFamily="34" charset="0"/>
                <a:ea typeface="MS PGothic" charset="0"/>
                <a:cs typeface="Calibri" panose="020F0502020204030204" pitchFamily="34" charset="0"/>
              </a:rPr>
              <a:t>CARTOX App for Grading and Management of CRS and ICANS</a:t>
            </a:r>
          </a:p>
        </p:txBody>
      </p:sp>
      <p:pic>
        <p:nvPicPr>
          <p:cNvPr id="3" name="Picture 2">
            <a:extLst>
              <a:ext uri="{FF2B5EF4-FFF2-40B4-BE49-F238E27FC236}">
                <a16:creationId xmlns:a16="http://schemas.microsoft.com/office/drawing/2014/main" id="{63F8EF83-81E4-9845-8703-04009394B6FD}"/>
              </a:ext>
            </a:extLst>
          </p:cNvPr>
          <p:cNvPicPr>
            <a:picLocks noChangeAspect="1"/>
          </p:cNvPicPr>
          <p:nvPr/>
        </p:nvPicPr>
        <p:blipFill>
          <a:blip r:embed="rId2"/>
          <a:stretch>
            <a:fillRect/>
          </a:stretch>
        </p:blipFill>
        <p:spPr>
          <a:xfrm>
            <a:off x="1051835" y="2129456"/>
            <a:ext cx="1968500" cy="3937000"/>
          </a:xfrm>
          <a:prstGeom prst="rect">
            <a:avLst/>
          </a:prstGeom>
          <a:ln>
            <a:solidFill>
              <a:schemeClr val="tx1"/>
            </a:solidFill>
          </a:ln>
        </p:spPr>
      </p:pic>
      <p:pic>
        <p:nvPicPr>
          <p:cNvPr id="5" name="Picture 4">
            <a:extLst>
              <a:ext uri="{FF2B5EF4-FFF2-40B4-BE49-F238E27FC236}">
                <a16:creationId xmlns:a16="http://schemas.microsoft.com/office/drawing/2014/main" id="{009B5B13-50EB-4B4E-AC7A-BDC15E241F3C}"/>
              </a:ext>
            </a:extLst>
          </p:cNvPr>
          <p:cNvPicPr>
            <a:picLocks noChangeAspect="1"/>
          </p:cNvPicPr>
          <p:nvPr/>
        </p:nvPicPr>
        <p:blipFill>
          <a:blip r:embed="rId3"/>
          <a:stretch>
            <a:fillRect/>
          </a:stretch>
        </p:blipFill>
        <p:spPr>
          <a:xfrm>
            <a:off x="3267496" y="2129456"/>
            <a:ext cx="1968500" cy="3937000"/>
          </a:xfrm>
          <a:prstGeom prst="rect">
            <a:avLst/>
          </a:prstGeom>
          <a:ln>
            <a:solidFill>
              <a:schemeClr val="tx1"/>
            </a:solidFill>
          </a:ln>
        </p:spPr>
      </p:pic>
      <p:pic>
        <p:nvPicPr>
          <p:cNvPr id="6" name="Picture 5">
            <a:extLst>
              <a:ext uri="{FF2B5EF4-FFF2-40B4-BE49-F238E27FC236}">
                <a16:creationId xmlns:a16="http://schemas.microsoft.com/office/drawing/2014/main" id="{F9F58ED4-A350-B245-8928-076D6DCCFFE7}"/>
              </a:ext>
            </a:extLst>
          </p:cNvPr>
          <p:cNvPicPr>
            <a:picLocks noChangeAspect="1"/>
          </p:cNvPicPr>
          <p:nvPr/>
        </p:nvPicPr>
        <p:blipFill>
          <a:blip r:embed="rId4"/>
          <a:stretch>
            <a:fillRect/>
          </a:stretch>
        </p:blipFill>
        <p:spPr>
          <a:xfrm>
            <a:off x="5483157" y="2129456"/>
            <a:ext cx="1968500" cy="3937000"/>
          </a:xfrm>
          <a:prstGeom prst="rect">
            <a:avLst/>
          </a:prstGeom>
          <a:ln>
            <a:solidFill>
              <a:schemeClr val="tx1"/>
            </a:solidFill>
          </a:ln>
        </p:spPr>
      </p:pic>
      <p:pic>
        <p:nvPicPr>
          <p:cNvPr id="7" name="Picture 6">
            <a:extLst>
              <a:ext uri="{FF2B5EF4-FFF2-40B4-BE49-F238E27FC236}">
                <a16:creationId xmlns:a16="http://schemas.microsoft.com/office/drawing/2014/main" id="{EBFFD24B-61C2-B046-A216-F728C4FB3A82}"/>
              </a:ext>
            </a:extLst>
          </p:cNvPr>
          <p:cNvPicPr>
            <a:picLocks noChangeAspect="1"/>
          </p:cNvPicPr>
          <p:nvPr/>
        </p:nvPicPr>
        <p:blipFill>
          <a:blip r:embed="rId5"/>
          <a:stretch>
            <a:fillRect/>
          </a:stretch>
        </p:blipFill>
        <p:spPr>
          <a:xfrm>
            <a:off x="7698818" y="2129456"/>
            <a:ext cx="1968500" cy="3937000"/>
          </a:xfrm>
          <a:prstGeom prst="rect">
            <a:avLst/>
          </a:prstGeom>
          <a:ln>
            <a:solidFill>
              <a:schemeClr val="tx1"/>
            </a:solidFill>
          </a:ln>
        </p:spPr>
      </p:pic>
      <p:pic>
        <p:nvPicPr>
          <p:cNvPr id="8" name="Picture 7">
            <a:extLst>
              <a:ext uri="{FF2B5EF4-FFF2-40B4-BE49-F238E27FC236}">
                <a16:creationId xmlns:a16="http://schemas.microsoft.com/office/drawing/2014/main" id="{48126469-C7B6-8942-B0F5-7412B7389A52}"/>
              </a:ext>
            </a:extLst>
          </p:cNvPr>
          <p:cNvPicPr>
            <a:picLocks noChangeAspect="1"/>
          </p:cNvPicPr>
          <p:nvPr/>
        </p:nvPicPr>
        <p:blipFill>
          <a:blip r:embed="rId6"/>
          <a:stretch>
            <a:fillRect/>
          </a:stretch>
        </p:blipFill>
        <p:spPr>
          <a:xfrm>
            <a:off x="9914479" y="2129456"/>
            <a:ext cx="1968500" cy="3937000"/>
          </a:xfrm>
          <a:prstGeom prst="rect">
            <a:avLst/>
          </a:prstGeom>
          <a:ln>
            <a:solidFill>
              <a:schemeClr val="tx1"/>
            </a:solidFill>
          </a:ln>
        </p:spPr>
      </p:pic>
      <p:sp>
        <p:nvSpPr>
          <p:cNvPr id="9" name="TextBox 8">
            <a:extLst>
              <a:ext uri="{FF2B5EF4-FFF2-40B4-BE49-F238E27FC236}">
                <a16:creationId xmlns:a16="http://schemas.microsoft.com/office/drawing/2014/main" id="{EB52FC49-DF5B-7641-83BE-450265B60A75}"/>
              </a:ext>
            </a:extLst>
          </p:cNvPr>
          <p:cNvSpPr txBox="1"/>
          <p:nvPr/>
        </p:nvSpPr>
        <p:spPr>
          <a:xfrm>
            <a:off x="1324547" y="1500554"/>
            <a:ext cx="9117689" cy="400110"/>
          </a:xfrm>
          <a:prstGeom prst="rect">
            <a:avLst/>
          </a:prstGeom>
          <a:noFill/>
        </p:spPr>
        <p:txBody>
          <a:bodyPr wrap="none" rtlCol="0">
            <a:spAutoFit/>
          </a:bodyPr>
          <a:lstStyle/>
          <a:p>
            <a:pPr marL="0" marR="0" lvl="0" indent="0" algn="l" defTabSz="9134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432FF"/>
                </a:solidFill>
                <a:effectLst/>
                <a:uLnTx/>
                <a:uFillTx/>
                <a:latin typeface="Calibri" panose="020F0502020204030204" pitchFamily="34" charset="0"/>
                <a:ea typeface="ＭＳ Ｐゴシック"/>
                <a:cs typeface="Calibri" panose="020F0502020204030204" pitchFamily="34" charset="0"/>
              </a:rPr>
              <a:t>Smart phone app available free on both App Store (iPhone) and Google Play (Android)</a:t>
            </a:r>
          </a:p>
        </p:txBody>
      </p:sp>
      <p:sp>
        <p:nvSpPr>
          <p:cNvPr id="10" name="Rectangle 9">
            <a:extLst>
              <a:ext uri="{FF2B5EF4-FFF2-40B4-BE49-F238E27FC236}">
                <a16:creationId xmlns:a16="http://schemas.microsoft.com/office/drawing/2014/main" id="{B582F174-7528-5047-BF37-9CFB5243E188}"/>
              </a:ext>
            </a:extLst>
          </p:cNvPr>
          <p:cNvSpPr/>
          <p:nvPr/>
        </p:nvSpPr>
        <p:spPr>
          <a:xfrm>
            <a:off x="7033979" y="6517402"/>
            <a:ext cx="4347216" cy="276999"/>
          </a:xfrm>
          <a:prstGeom prst="rect">
            <a:avLst/>
          </a:prstGeom>
        </p:spPr>
        <p:txBody>
          <a:bodyPr wrap="none">
            <a:spAutoFit/>
          </a:bodyPr>
          <a:lstStyle/>
          <a:p>
            <a:pPr marL="0" marR="0" lvl="0" indent="0" algn="r" defTabSz="914173"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Lee et al. </a:t>
            </a:r>
            <a:r>
              <a:rPr kumimoji="0" lang="en-GB" sz="1200" b="1" i="1" u="none" strike="noStrike" kern="1200" cap="none" spc="0" normalizeH="0" baseline="0" noProof="0" dirty="0" err="1">
                <a:ln>
                  <a:noFill/>
                </a:ln>
                <a:solidFill>
                  <a:srgbClr val="000000"/>
                </a:solidFill>
                <a:effectLst/>
                <a:uLnTx/>
                <a:uFillTx/>
                <a:latin typeface="Calibri" panose="020F0502020204030204" pitchFamily="34" charset="0"/>
                <a:ea typeface="ＭＳ Ｐゴシック"/>
                <a:cs typeface="Calibri" panose="020F0502020204030204" pitchFamily="34" charset="0"/>
              </a:rPr>
              <a:t>Biol</a:t>
            </a:r>
            <a:r>
              <a:rPr kumimoji="0" lang="en-GB" sz="1200" b="1" i="1"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 Blood Marrow Transplant, </a:t>
            </a:r>
            <a:r>
              <a:rPr kumimoji="0" lang="en-GB" sz="12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2019 Apr;25 (4):625-638</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1" name="Rectangle 10">
            <a:extLst>
              <a:ext uri="{FF2B5EF4-FFF2-40B4-BE49-F238E27FC236}">
                <a16:creationId xmlns:a16="http://schemas.microsoft.com/office/drawing/2014/main" id="{06992266-CCDE-2749-8C91-FF89DBA1CD5B}"/>
              </a:ext>
            </a:extLst>
          </p:cNvPr>
          <p:cNvSpPr/>
          <p:nvPr/>
        </p:nvSpPr>
        <p:spPr>
          <a:xfrm>
            <a:off x="8458151" y="6287006"/>
            <a:ext cx="2923044" cy="276999"/>
          </a:xfrm>
          <a:prstGeom prst="rect">
            <a:avLst/>
          </a:prstGeom>
        </p:spPr>
        <p:txBody>
          <a:bodyPr wrap="none">
            <a:spAutoFit/>
          </a:bodyPr>
          <a:lstStyle/>
          <a:p>
            <a:pPr marL="0" marR="0" lvl="0" indent="0" algn="l" defTabSz="914173"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Neelapu et al. </a:t>
            </a:r>
            <a:r>
              <a:rPr kumimoji="0" lang="en-GB" sz="1200" b="1" i="1"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Nat Rev </a:t>
            </a:r>
            <a:r>
              <a:rPr kumimoji="0" lang="en-GB" sz="1200" b="1" i="1" u="none" strike="noStrike" kern="1200" cap="none" spc="0" normalizeH="0" baseline="0" noProof="0" dirty="0" err="1">
                <a:ln>
                  <a:noFill/>
                </a:ln>
                <a:solidFill>
                  <a:srgbClr val="000000"/>
                </a:solidFill>
                <a:effectLst/>
                <a:uLnTx/>
                <a:uFillTx/>
                <a:latin typeface="Calibri" panose="020F0502020204030204" pitchFamily="34" charset="0"/>
                <a:ea typeface="ＭＳ Ｐゴシック"/>
                <a:cs typeface="Calibri" panose="020F0502020204030204" pitchFamily="34" charset="0"/>
              </a:rPr>
              <a:t>Clin</a:t>
            </a:r>
            <a:r>
              <a:rPr kumimoji="0" lang="en-GB" sz="1200" b="1" i="1"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 Oncol, </a:t>
            </a:r>
            <a:r>
              <a:rPr kumimoji="0" lang="en-GB" sz="12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Jan 2018</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pic>
        <p:nvPicPr>
          <p:cNvPr id="4" name="Picture 3">
            <a:extLst>
              <a:ext uri="{FF2B5EF4-FFF2-40B4-BE49-F238E27FC236}">
                <a16:creationId xmlns:a16="http://schemas.microsoft.com/office/drawing/2014/main" id="{CCC70C04-7338-F340-B186-1AE425413FB8}"/>
              </a:ext>
            </a:extLst>
          </p:cNvPr>
          <p:cNvPicPr>
            <a:picLocks noChangeAspect="1"/>
          </p:cNvPicPr>
          <p:nvPr/>
        </p:nvPicPr>
        <p:blipFill>
          <a:blip r:embed="rId7"/>
          <a:stretch>
            <a:fillRect/>
          </a:stretch>
        </p:blipFill>
        <p:spPr>
          <a:xfrm>
            <a:off x="36649" y="1266092"/>
            <a:ext cx="1039626" cy="1039626"/>
          </a:xfrm>
          <a:prstGeom prst="rect">
            <a:avLst/>
          </a:prstGeom>
        </p:spPr>
      </p:pic>
      <p:sp>
        <p:nvSpPr>
          <p:cNvPr id="12" name="TextBox 11">
            <a:extLst>
              <a:ext uri="{FF2B5EF4-FFF2-40B4-BE49-F238E27FC236}">
                <a16:creationId xmlns:a16="http://schemas.microsoft.com/office/drawing/2014/main" id="{9EF900F3-A063-9C43-AB95-F970B5775D4A}"/>
              </a:ext>
            </a:extLst>
          </p:cNvPr>
          <p:cNvSpPr txBox="1"/>
          <p:nvPr/>
        </p:nvSpPr>
        <p:spPr>
          <a:xfrm>
            <a:off x="1051835" y="6120636"/>
            <a:ext cx="1635384" cy="400110"/>
          </a:xfrm>
          <a:prstGeom prst="rect">
            <a:avLst/>
          </a:prstGeom>
          <a:noFill/>
        </p:spPr>
        <p:txBody>
          <a:bodyPr wrap="none" rtlCol="0">
            <a:spAutoFit/>
          </a:bodyPr>
          <a:lstStyle/>
          <a:p>
            <a:pPr marL="0" marR="0" lvl="0" indent="0" algn="l" defTabSz="91347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432FF"/>
                </a:solidFill>
                <a:effectLst/>
                <a:uLnTx/>
                <a:uFillTx/>
                <a:latin typeface="Calibri" panose="020F0502020204030204" pitchFamily="34" charset="0"/>
                <a:ea typeface="ＭＳ Ｐゴシック"/>
                <a:cs typeface="Calibri" panose="020F0502020204030204" pitchFamily="34" charset="0"/>
              </a:rPr>
              <a:t>Sherry Adkins</a:t>
            </a:r>
          </a:p>
        </p:txBody>
      </p:sp>
      <p:sp>
        <p:nvSpPr>
          <p:cNvPr id="14" name="TextBox 13">
            <a:extLst>
              <a:ext uri="{FF2B5EF4-FFF2-40B4-BE49-F238E27FC236}">
                <a16:creationId xmlns:a16="http://schemas.microsoft.com/office/drawing/2014/main" id="{8D6D3C28-C80F-E845-AE02-87D2D22380C1}"/>
              </a:ext>
            </a:extLst>
          </p:cNvPr>
          <p:cNvSpPr txBox="1"/>
          <p:nvPr/>
        </p:nvSpPr>
        <p:spPr>
          <a:xfrm>
            <a:off x="228600" y="6448473"/>
            <a:ext cx="2982611"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Courtesy of Sattva S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Neelapu</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MD</a:t>
            </a:r>
          </a:p>
        </p:txBody>
      </p:sp>
    </p:spTree>
    <p:extLst>
      <p:ext uri="{BB962C8B-B14F-4D97-AF65-F5344CB8AC3E}">
        <p14:creationId xmlns:p14="http://schemas.microsoft.com/office/powerpoint/2010/main" val="28654693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68B4ED8B-0668-1A4E-A8C6-6E2BB5E099AC}"/>
              </a:ext>
            </a:extLst>
          </p:cNvPr>
          <p:cNvGraphicFramePr/>
          <p:nvPr/>
        </p:nvGraphicFramePr>
        <p:xfrm>
          <a:off x="2032000" y="124218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1919536" y="579150"/>
            <a:ext cx="82404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rgbClr val="0432FF"/>
                </a:solidFill>
                <a:effectLst/>
                <a:uLnTx/>
                <a:uFillTx/>
                <a:latin typeface="Calibri" panose="020F0502020204030204"/>
                <a:ea typeface="ＭＳ Ｐゴシック" charset="0"/>
                <a:cs typeface="+mn-cs"/>
              </a:rPr>
              <a:t>Patient Education Regarding CAR T-Cell Therapy</a:t>
            </a:r>
          </a:p>
        </p:txBody>
      </p:sp>
      <p:sp>
        <p:nvSpPr>
          <p:cNvPr id="3" name="TextBox 2"/>
          <p:cNvSpPr txBox="1"/>
          <p:nvPr/>
        </p:nvSpPr>
        <p:spPr>
          <a:xfrm>
            <a:off x="335360" y="6506961"/>
            <a:ext cx="10769600" cy="307777"/>
          </a:xfrm>
          <a:prstGeom prst="rect">
            <a:avLst/>
          </a:prstGeom>
          <a:noFill/>
        </p:spPr>
        <p:txBody>
          <a:bodyPr wrap="square" rtlCol="0">
            <a:spAutoFit/>
          </a:bodyPr>
          <a:lstStyle/>
          <a:p>
            <a:pPr lvl="0" defTabSz="914400" fontAlgn="auto">
              <a:spcBef>
                <a:spcPts val="0"/>
              </a:spcBef>
              <a:spcAft>
                <a:spcPts val="0"/>
              </a:spcAft>
              <a:defRPr/>
            </a:pPr>
            <a:r>
              <a:rPr kumimoji="0" lang="en-US" sz="1400" b="0" i="0" u="none" strike="noStrike" kern="1200" cap="none" spc="0" normalizeH="0" baseline="0" noProof="0" dirty="0">
                <a:ln>
                  <a:noFill/>
                </a:ln>
                <a:solidFill>
                  <a:schemeClr val="tx1"/>
                </a:solidFill>
                <a:effectLst/>
                <a:uLnTx/>
                <a:uFillTx/>
                <a:latin typeface="Calibri" panose="020F0502020204030204"/>
                <a:ea typeface="ＭＳ Ｐゴシック" charset="0"/>
                <a:cs typeface="+mn-cs"/>
              </a:rPr>
              <a:t>Adkins S. </a:t>
            </a:r>
            <a:r>
              <a:rPr kumimoji="0" lang="en-US" sz="1400" b="0" i="1" u="none" strike="noStrike" kern="1200" cap="none" spc="0" normalizeH="0" baseline="0" noProof="0" dirty="0">
                <a:ln>
                  <a:noFill/>
                </a:ln>
                <a:solidFill>
                  <a:schemeClr val="tx1"/>
                </a:solidFill>
                <a:effectLst/>
                <a:uLnTx/>
                <a:uFillTx/>
                <a:latin typeface="Calibri" panose="020F0502020204030204"/>
                <a:ea typeface="ＭＳ Ｐゴシック" charset="0"/>
                <a:cs typeface="+mn-cs"/>
              </a:rPr>
              <a:t>J Adv </a:t>
            </a:r>
            <a:r>
              <a:rPr kumimoji="0" lang="en-US" sz="1400" b="0" i="1" u="none" strike="noStrike" kern="1200" cap="none" spc="0" normalizeH="0" baseline="0" noProof="0" dirty="0" err="1">
                <a:ln>
                  <a:noFill/>
                </a:ln>
                <a:solidFill>
                  <a:schemeClr val="tx1"/>
                </a:solidFill>
                <a:effectLst/>
                <a:uLnTx/>
                <a:uFillTx/>
                <a:latin typeface="Calibri" panose="020F0502020204030204"/>
                <a:ea typeface="ＭＳ Ｐゴシック" charset="0"/>
                <a:cs typeface="+mn-cs"/>
              </a:rPr>
              <a:t>Pract</a:t>
            </a:r>
            <a:r>
              <a:rPr kumimoji="0" lang="en-US" sz="1400" b="0" i="1" u="none" strike="noStrike" kern="1200" cap="none" spc="0" normalizeH="0" baseline="0" noProof="0" dirty="0">
                <a:ln>
                  <a:noFill/>
                </a:ln>
                <a:solidFill>
                  <a:schemeClr val="tx1"/>
                </a:solidFill>
                <a:effectLst/>
                <a:uLnTx/>
                <a:uFillTx/>
                <a:latin typeface="Calibri" panose="020F0502020204030204"/>
                <a:ea typeface="ＭＳ Ｐゴシック" charset="0"/>
                <a:cs typeface="+mn-cs"/>
              </a:rPr>
              <a:t> </a:t>
            </a:r>
            <a:r>
              <a:rPr lang="en-US" sz="1400" b="0" i="1" dirty="0">
                <a:solidFill>
                  <a:schemeClr val="tx1"/>
                </a:solidFill>
                <a:latin typeface="Calibri" panose="020F0502020204030204"/>
                <a:ea typeface="ＭＳ Ｐゴシック" charset="0"/>
                <a:cs typeface="+mn-cs"/>
              </a:rPr>
              <a:t>Oncol 2019;10(Suppl 3):21-8.</a:t>
            </a:r>
          </a:p>
        </p:txBody>
      </p:sp>
    </p:spTree>
    <p:extLst>
      <p:ext uri="{BB962C8B-B14F-4D97-AF65-F5344CB8AC3E}">
        <p14:creationId xmlns:p14="http://schemas.microsoft.com/office/powerpoint/2010/main" val="11125217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68B4ED8B-0668-1A4E-A8C6-6E2BB5E099AC}"/>
              </a:ext>
            </a:extLst>
          </p:cNvPr>
          <p:cNvGraphicFramePr/>
          <p:nvPr/>
        </p:nvGraphicFramePr>
        <p:xfrm>
          <a:off x="2032000" y="124218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1631504" y="332656"/>
            <a:ext cx="914501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rgbClr val="0432FF"/>
                </a:solidFill>
                <a:effectLst/>
                <a:uLnTx/>
                <a:uFillTx/>
                <a:latin typeface="Calibri" panose="020F0502020204030204"/>
                <a:ea typeface="ＭＳ Ｐゴシック" charset="0"/>
                <a:cs typeface="+mn-cs"/>
              </a:rPr>
              <a:t>Patient Education Regarding CAR T-Cell Therapy</a:t>
            </a:r>
          </a:p>
        </p:txBody>
      </p:sp>
      <p:sp>
        <p:nvSpPr>
          <p:cNvPr id="5" name="TextBox 4">
            <a:extLst>
              <a:ext uri="{FF2B5EF4-FFF2-40B4-BE49-F238E27FC236}">
                <a16:creationId xmlns:a16="http://schemas.microsoft.com/office/drawing/2014/main" id="{3A14D522-F97B-894B-BECC-A41E905C164A}"/>
              </a:ext>
            </a:extLst>
          </p:cNvPr>
          <p:cNvSpPr txBox="1"/>
          <p:nvPr/>
        </p:nvSpPr>
        <p:spPr>
          <a:xfrm>
            <a:off x="335360" y="6506961"/>
            <a:ext cx="10769600" cy="307777"/>
          </a:xfrm>
          <a:prstGeom prst="rect">
            <a:avLst/>
          </a:prstGeom>
          <a:noFill/>
        </p:spPr>
        <p:txBody>
          <a:bodyPr wrap="square" rtlCol="0">
            <a:spAutoFit/>
          </a:bodyPr>
          <a:lstStyle/>
          <a:p>
            <a:pPr lvl="0" defTabSz="914400" fontAlgn="auto">
              <a:spcBef>
                <a:spcPts val="0"/>
              </a:spcBef>
              <a:spcAft>
                <a:spcPts val="0"/>
              </a:spcAft>
              <a:defRPr/>
            </a:pPr>
            <a:r>
              <a:rPr lang="en-US" sz="1400" b="0" dirty="0">
                <a:solidFill>
                  <a:schemeClr val="tx1"/>
                </a:solidFill>
                <a:latin typeface="Calibri" panose="020F0502020204030204"/>
                <a:ea typeface="ＭＳ Ｐゴシック" charset="0"/>
              </a:rPr>
              <a:t>Adkins S. </a:t>
            </a:r>
            <a:r>
              <a:rPr lang="en-US" sz="1400" b="0" i="1" dirty="0">
                <a:solidFill>
                  <a:schemeClr val="tx1"/>
                </a:solidFill>
                <a:latin typeface="Calibri" panose="020F0502020204030204"/>
                <a:ea typeface="ＭＳ Ｐゴシック" charset="0"/>
              </a:rPr>
              <a:t>J Adv </a:t>
            </a:r>
            <a:r>
              <a:rPr lang="en-US" sz="1400" b="0" i="1" dirty="0" err="1">
                <a:solidFill>
                  <a:schemeClr val="tx1"/>
                </a:solidFill>
                <a:latin typeface="Calibri" panose="020F0502020204030204"/>
                <a:ea typeface="ＭＳ Ｐゴシック" charset="0"/>
              </a:rPr>
              <a:t>Pract</a:t>
            </a:r>
            <a:r>
              <a:rPr lang="en-US" sz="1400" b="0" i="1" dirty="0">
                <a:solidFill>
                  <a:schemeClr val="tx1"/>
                </a:solidFill>
                <a:latin typeface="Calibri" panose="020F0502020204030204"/>
                <a:ea typeface="ＭＳ Ｐゴシック" charset="0"/>
              </a:rPr>
              <a:t> Oncol 2019;10(Suppl 3):21-8.</a:t>
            </a:r>
          </a:p>
        </p:txBody>
      </p:sp>
    </p:spTree>
    <p:extLst>
      <p:ext uri="{BB962C8B-B14F-4D97-AF65-F5344CB8AC3E}">
        <p14:creationId xmlns:p14="http://schemas.microsoft.com/office/powerpoint/2010/main" val="3350905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 letter, email&#10;&#10;Description automatically generated">
            <a:extLst>
              <a:ext uri="{FF2B5EF4-FFF2-40B4-BE49-F238E27FC236}">
                <a16:creationId xmlns:a16="http://schemas.microsoft.com/office/drawing/2014/main" id="{03EBB8F8-9DCC-1248-9F06-8303A74773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319" y="1231900"/>
            <a:ext cx="10879939" cy="4789388"/>
          </a:xfrm>
          <a:prstGeom prst="rect">
            <a:avLst/>
          </a:prstGeom>
        </p:spPr>
      </p:pic>
      <p:sp>
        <p:nvSpPr>
          <p:cNvPr id="5" name="TextBox 4">
            <a:extLst>
              <a:ext uri="{FF2B5EF4-FFF2-40B4-BE49-F238E27FC236}">
                <a16:creationId xmlns:a16="http://schemas.microsoft.com/office/drawing/2014/main" id="{A0BE16E5-7D53-104A-9E93-6A6068F9095D}"/>
              </a:ext>
            </a:extLst>
          </p:cNvPr>
          <p:cNvSpPr txBox="1"/>
          <p:nvPr/>
        </p:nvSpPr>
        <p:spPr>
          <a:xfrm>
            <a:off x="7536160" y="1412776"/>
            <a:ext cx="3690434" cy="400110"/>
          </a:xfrm>
          <a:prstGeom prst="rect">
            <a:avLst/>
          </a:prstGeom>
          <a:noFill/>
        </p:spPr>
        <p:txBody>
          <a:bodyPr wrap="none" rtlCol="0">
            <a:spAutoFit/>
          </a:bodyPr>
          <a:lstStyle/>
          <a:p>
            <a:pPr algn="r"/>
            <a:r>
              <a:rPr lang="en-US" sz="2000" i="1" dirty="0">
                <a:solidFill>
                  <a:srgbClr val="C63E43"/>
                </a:solidFill>
              </a:rPr>
              <a:t>Blood </a:t>
            </a:r>
            <a:r>
              <a:rPr lang="en-US" sz="2000" dirty="0">
                <a:solidFill>
                  <a:srgbClr val="C63E43"/>
                </a:solidFill>
              </a:rPr>
              <a:t>2022;139(12):1794-806</a:t>
            </a:r>
          </a:p>
        </p:txBody>
      </p:sp>
    </p:spTree>
    <p:extLst>
      <p:ext uri="{BB962C8B-B14F-4D97-AF65-F5344CB8AC3E}">
        <p14:creationId xmlns:p14="http://schemas.microsoft.com/office/powerpoint/2010/main" val="11679434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0" y="2450196"/>
            <a:ext cx="12192000" cy="1044352"/>
          </a:xfrm>
        </p:spPr>
        <p:txBody>
          <a:bodyPr wrap="square" anchor="ctr">
            <a:noAutofit/>
          </a:bodyPr>
          <a:lstStyle/>
          <a:p>
            <a:pPr>
              <a:spcBef>
                <a:spcPts val="2400"/>
              </a:spcBef>
            </a:pPr>
            <a:r>
              <a:rPr lang="en-US" sz="4400" dirty="0"/>
              <a:t>Chronic Lymphocytic Leukemia</a:t>
            </a:r>
            <a:br>
              <a:rPr lang="en-US" sz="4200" i="1" dirty="0">
                <a:solidFill>
                  <a:srgbClr val="0331FF"/>
                </a:solidFill>
                <a:latin typeface="Calibri" panose="020F0502020204030204" pitchFamily="34" charset="0"/>
                <a:cs typeface="Calibri" panose="020F0502020204030204" pitchFamily="34" charset="0"/>
              </a:rPr>
            </a:br>
            <a:br>
              <a:rPr lang="en-US" sz="800" i="1" dirty="0">
                <a:solidFill>
                  <a:srgbClr val="0331FF"/>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Friday, April 29, 2022</a:t>
            </a:r>
            <a:br>
              <a:rPr lang="en-US" sz="3200" dirty="0">
                <a:solidFill>
                  <a:srgbClr val="002060"/>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12:15 PM – 1:45 PM PT</a:t>
            </a:r>
          </a:p>
        </p:txBody>
      </p:sp>
      <p:sp>
        <p:nvSpPr>
          <p:cNvPr id="12" name="Text Box 3">
            <a:extLst>
              <a:ext uri="{FF2B5EF4-FFF2-40B4-BE49-F238E27FC236}">
                <a16:creationId xmlns:a16="http://schemas.microsoft.com/office/drawing/2014/main" id="{7E30105C-B3D1-1C45-996D-9E0E654A891B}"/>
              </a:ext>
            </a:extLst>
          </p:cNvPr>
          <p:cNvSpPr txBox="1">
            <a:spLocks noChangeArrowheads="1"/>
          </p:cNvSpPr>
          <p:nvPr/>
        </p:nvSpPr>
        <p:spPr bwMode="auto">
          <a:xfrm>
            <a:off x="3827749" y="586835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7" name="Text Box 6">
            <a:extLst>
              <a:ext uri="{FF2B5EF4-FFF2-40B4-BE49-F238E27FC236}">
                <a16:creationId xmlns:a16="http://schemas.microsoft.com/office/drawing/2014/main" id="{87D59464-76CC-6B47-B4D2-8CF1505A2F27}"/>
              </a:ext>
            </a:extLst>
          </p:cNvPr>
          <p:cNvSpPr txBox="1">
            <a:spLocks noChangeArrowheads="1"/>
          </p:cNvSpPr>
          <p:nvPr/>
        </p:nvSpPr>
        <p:spPr bwMode="auto">
          <a:xfrm>
            <a:off x="0" y="4274773"/>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Lesley Camille Ballance, MSN, FNP-BC</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Amy Goodrich, CRNP</a:t>
            </a:r>
            <a:b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Lowell L Hart, MD</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Anthony R Mato, MD, MSCE</a:t>
            </a:r>
          </a:p>
        </p:txBody>
      </p:sp>
      <p:sp>
        <p:nvSpPr>
          <p:cNvPr id="8" name="Text Box 7">
            <a:extLst>
              <a:ext uri="{FF2B5EF4-FFF2-40B4-BE49-F238E27FC236}">
                <a16:creationId xmlns:a16="http://schemas.microsoft.com/office/drawing/2014/main" id="{336C47D5-5EEF-8045-A8D9-2914797D2656}"/>
              </a:ext>
            </a:extLst>
          </p:cNvPr>
          <p:cNvSpPr txBox="1">
            <a:spLocks noChangeArrowheads="1"/>
          </p:cNvSpPr>
          <p:nvPr/>
        </p:nvSpPr>
        <p:spPr bwMode="auto">
          <a:xfrm>
            <a:off x="4647392" y="3717032"/>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9" name="TextBox 8">
            <a:extLst>
              <a:ext uri="{FF2B5EF4-FFF2-40B4-BE49-F238E27FC236}">
                <a16:creationId xmlns:a16="http://schemas.microsoft.com/office/drawing/2014/main" id="{312EBB88-7FF3-D049-BD64-9A306E47C4CD}"/>
              </a:ext>
            </a:extLst>
          </p:cNvPr>
          <p:cNvSpPr txBox="1"/>
          <p:nvPr/>
        </p:nvSpPr>
        <p:spPr>
          <a:xfrm>
            <a:off x="-4572" y="1219786"/>
            <a:ext cx="12196571" cy="913070"/>
          </a:xfrm>
          <a:prstGeom prst="rect">
            <a:avLst/>
          </a:prstGeom>
          <a:noFill/>
        </p:spPr>
        <p:txBody>
          <a:bodyPr wrap="square">
            <a:spAutoFit/>
          </a:bodyPr>
          <a:lstStyle/>
          <a:p>
            <a:pPr marL="0" marR="0" lvl="0" indent="0" algn="ctr" defTabSz="455613" rtl="0" eaLnBrk="1" fontAlgn="base" latinLnBrk="0" hangingPunct="1">
              <a:lnSpc>
                <a:spcPts val="3200"/>
              </a:lnSpc>
              <a:spcBef>
                <a:spcPct val="0"/>
              </a:spcBef>
              <a:spcAft>
                <a:spcPct val="0"/>
              </a:spcAft>
              <a:buClrTx/>
              <a:buSzTx/>
              <a:buFontTx/>
              <a:buNone/>
              <a:tabLst/>
              <a:defRPr/>
            </a:pPr>
            <a:r>
              <a:rPr kumimoji="0" lang="en-US" sz="28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An NCPD Hybrid Symposium Series </a:t>
            </a:r>
            <a:br>
              <a:rPr kumimoji="0" lang="en-US" sz="28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br>
            <a:r>
              <a:rPr kumimoji="0" lang="en-US" sz="28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Held During the 47</a:t>
            </a:r>
            <a:r>
              <a:rPr kumimoji="0" lang="en-US" sz="2800" b="0" i="1" u="none" strike="noStrike" kern="1200" cap="none" spc="0" normalizeH="0" baseline="3000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th</a:t>
            </a:r>
            <a:r>
              <a:rPr kumimoji="0" lang="en-US" sz="28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 Annual ONS Congress</a:t>
            </a:r>
            <a:endParaRPr kumimoji="0" lang="en-US" sz="28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13" name="TextBox 12">
            <a:extLst>
              <a:ext uri="{FF2B5EF4-FFF2-40B4-BE49-F238E27FC236}">
                <a16:creationId xmlns:a16="http://schemas.microsoft.com/office/drawing/2014/main" id="{84DEC8CB-F5EA-964A-93E5-F76667552A08}"/>
              </a:ext>
            </a:extLst>
          </p:cNvPr>
          <p:cNvSpPr txBox="1"/>
          <p:nvPr/>
        </p:nvSpPr>
        <p:spPr>
          <a:xfrm>
            <a:off x="0" y="152231"/>
            <a:ext cx="12192000" cy="1118255"/>
          </a:xfrm>
          <a:prstGeom prst="rect">
            <a:avLst/>
          </a:prstGeom>
          <a:noFill/>
        </p:spPr>
        <p:txBody>
          <a:bodyPr wrap="square">
            <a:spAutoFit/>
          </a:bodyPr>
          <a:lstStyle/>
          <a:p>
            <a:pPr marL="0" marR="0" lvl="0" indent="0" algn="ctr" defTabSz="455613" rtl="0" eaLnBrk="1" fontAlgn="base" latinLnBrk="0" hangingPunct="1">
              <a:lnSpc>
                <a:spcPts val="4040"/>
              </a:lnSpc>
              <a:spcBef>
                <a:spcPct val="0"/>
              </a:spcBef>
              <a:spcAft>
                <a:spcPct val="0"/>
              </a:spcAft>
              <a:buClrTx/>
              <a:buSzTx/>
              <a:buFontTx/>
              <a:buNone/>
              <a:tabLst/>
              <a:defRPr/>
            </a:pP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What I Tell My Patients:</a:t>
            </a:r>
            <a:b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New Treatments and Clinical Trial Options</a:t>
            </a:r>
          </a:p>
        </p:txBody>
      </p:sp>
    </p:spTree>
    <p:custDataLst>
      <p:tags r:id="rId1"/>
    </p:custDataLst>
    <p:extLst>
      <p:ext uri="{BB962C8B-B14F-4D97-AF65-F5344CB8AC3E}">
        <p14:creationId xmlns:p14="http://schemas.microsoft.com/office/powerpoint/2010/main" val="220611143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5A3C9-AC02-9941-96AC-079839E39132}"/>
              </a:ext>
            </a:extLst>
          </p:cNvPr>
          <p:cNvSpPr>
            <a:spLocks noGrp="1"/>
          </p:cNvSpPr>
          <p:nvPr>
            <p:ph type="title"/>
          </p:nvPr>
        </p:nvSpPr>
        <p:spPr>
          <a:xfrm>
            <a:off x="912285" y="116632"/>
            <a:ext cx="11160379" cy="1143000"/>
          </a:xfrm>
        </p:spPr>
        <p:txBody>
          <a:bodyPr/>
          <a:lstStyle/>
          <a:p>
            <a:pPr algn="l"/>
            <a:r>
              <a:rPr lang="en-US" dirty="0"/>
              <a:t>TRANSCEND CLL 004: Rates of Cytokine Release Syndrome (CRS), Neurologic Events (NE) and Rehospitalization After </a:t>
            </a:r>
            <a:r>
              <a:rPr lang="en-US" dirty="0" err="1"/>
              <a:t>Liso-cel</a:t>
            </a:r>
            <a:r>
              <a:rPr lang="en-US" dirty="0"/>
              <a:t> Infusion</a:t>
            </a:r>
          </a:p>
        </p:txBody>
      </p:sp>
      <p:sp>
        <p:nvSpPr>
          <p:cNvPr id="7" name="TextBox 6">
            <a:extLst>
              <a:ext uri="{FF2B5EF4-FFF2-40B4-BE49-F238E27FC236}">
                <a16:creationId xmlns:a16="http://schemas.microsoft.com/office/drawing/2014/main" id="{5ACC03AC-8609-034D-B5A2-7A8DC610016C}"/>
              </a:ext>
            </a:extLst>
          </p:cNvPr>
          <p:cNvSpPr txBox="1"/>
          <p:nvPr/>
        </p:nvSpPr>
        <p:spPr>
          <a:xfrm>
            <a:off x="0" y="6534835"/>
            <a:ext cx="3652538"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Siddiqi T et al. </a:t>
            </a:r>
            <a:r>
              <a:rPr lang="en-US" sz="1500" b="0" i="1" dirty="0">
                <a:solidFill>
                  <a:schemeClr val="tx1"/>
                </a:solidFill>
                <a:latin typeface="Calibri" panose="020F0502020204030204" pitchFamily="34" charset="0"/>
                <a:cs typeface="Calibri" panose="020F0502020204030204" pitchFamily="34" charset="0"/>
              </a:rPr>
              <a:t>Blood </a:t>
            </a:r>
            <a:r>
              <a:rPr lang="en-US" sz="1500" b="0" dirty="0">
                <a:solidFill>
                  <a:schemeClr val="tx1"/>
                </a:solidFill>
                <a:latin typeface="Calibri" panose="020F0502020204030204" pitchFamily="34" charset="0"/>
                <a:cs typeface="Calibri" panose="020F0502020204030204" pitchFamily="34" charset="0"/>
              </a:rPr>
              <a:t>2022;139(12):1794-806</a:t>
            </a:r>
          </a:p>
        </p:txBody>
      </p:sp>
      <p:graphicFrame>
        <p:nvGraphicFramePr>
          <p:cNvPr id="10" name="Table 10">
            <a:extLst>
              <a:ext uri="{FF2B5EF4-FFF2-40B4-BE49-F238E27FC236}">
                <a16:creationId xmlns:a16="http://schemas.microsoft.com/office/drawing/2014/main" id="{1B01CE1F-9465-8849-855C-2F8D499191FA}"/>
              </a:ext>
            </a:extLst>
          </p:cNvPr>
          <p:cNvGraphicFramePr>
            <a:graphicFrameLocks noGrp="1"/>
          </p:cNvGraphicFramePr>
          <p:nvPr/>
        </p:nvGraphicFramePr>
        <p:xfrm>
          <a:off x="902413" y="1259632"/>
          <a:ext cx="10143804" cy="4786623"/>
        </p:xfrm>
        <a:graphic>
          <a:graphicData uri="http://schemas.openxmlformats.org/drawingml/2006/table">
            <a:tbl>
              <a:tblPr firstRow="1" bandRow="1">
                <a:tableStyleId>{21E4AEA4-8DFA-4A89-87EB-49C32662AFE0}</a:tableStyleId>
              </a:tblPr>
              <a:tblGrid>
                <a:gridCol w="2535951">
                  <a:extLst>
                    <a:ext uri="{9D8B030D-6E8A-4147-A177-3AD203B41FA5}">
                      <a16:colId xmlns:a16="http://schemas.microsoft.com/office/drawing/2014/main" val="557373831"/>
                    </a:ext>
                  </a:extLst>
                </a:gridCol>
                <a:gridCol w="2535951">
                  <a:extLst>
                    <a:ext uri="{9D8B030D-6E8A-4147-A177-3AD203B41FA5}">
                      <a16:colId xmlns:a16="http://schemas.microsoft.com/office/drawing/2014/main" val="519909153"/>
                    </a:ext>
                  </a:extLst>
                </a:gridCol>
                <a:gridCol w="2535951">
                  <a:extLst>
                    <a:ext uri="{9D8B030D-6E8A-4147-A177-3AD203B41FA5}">
                      <a16:colId xmlns:a16="http://schemas.microsoft.com/office/drawing/2014/main" val="2180834410"/>
                    </a:ext>
                  </a:extLst>
                </a:gridCol>
                <a:gridCol w="2535951">
                  <a:extLst>
                    <a:ext uri="{9D8B030D-6E8A-4147-A177-3AD203B41FA5}">
                      <a16:colId xmlns:a16="http://schemas.microsoft.com/office/drawing/2014/main" val="1096593975"/>
                    </a:ext>
                  </a:extLst>
                </a:gridCol>
              </a:tblGrid>
              <a:tr h="430247">
                <a:tc>
                  <a:txBody>
                    <a:bodyPr/>
                    <a:lstStyle/>
                    <a:p>
                      <a:endParaRPr lang="en-US" dirty="0"/>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All patients</a:t>
                      </a:r>
                    </a:p>
                    <a:p>
                      <a:pPr algn="ctr"/>
                      <a:r>
                        <a:rPr lang="en-US" dirty="0"/>
                        <a:t>(N = 23)</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Dose level 1</a:t>
                      </a:r>
                    </a:p>
                    <a:p>
                      <a:pPr algn="ctr"/>
                      <a:r>
                        <a:rPr lang="en-US" dirty="0"/>
                        <a:t>50 x 10</a:t>
                      </a:r>
                      <a:r>
                        <a:rPr lang="en-US" baseline="30000" dirty="0"/>
                        <a:t>6</a:t>
                      </a:r>
                    </a:p>
                    <a:p>
                      <a:pPr algn="ctr"/>
                      <a:r>
                        <a:rPr lang="en-US" dirty="0"/>
                        <a:t>(n = 9)</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Dose level 2</a:t>
                      </a:r>
                    </a:p>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100 x 10</a:t>
                      </a:r>
                      <a:r>
                        <a:rPr lang="en-US" baseline="30000" dirty="0"/>
                        <a:t>6</a:t>
                      </a:r>
                      <a:endParaRPr lang="en-US" dirty="0"/>
                    </a:p>
                    <a:p>
                      <a:pPr algn="ctr"/>
                      <a:r>
                        <a:rPr lang="en-US" dirty="0"/>
                        <a:t>(n = 14)</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141220958"/>
                  </a:ext>
                </a:extLst>
              </a:tr>
              <a:tr h="430247">
                <a:tc>
                  <a:txBody>
                    <a:bodyPr/>
                    <a:lstStyle/>
                    <a:p>
                      <a:r>
                        <a:rPr lang="en-US" dirty="0"/>
                        <a:t>CRS any grade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0"/>
                    </a:solidFill>
                  </a:tcPr>
                </a:tc>
                <a:tc>
                  <a:txBody>
                    <a:bodyPr/>
                    <a:lstStyle/>
                    <a:p>
                      <a:pPr algn="ctr"/>
                      <a:r>
                        <a:rPr lang="en-US" dirty="0"/>
                        <a:t>17 (74%)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0"/>
                    </a:solidFill>
                  </a:tcPr>
                </a:tc>
                <a:tc>
                  <a:txBody>
                    <a:bodyPr/>
                    <a:lstStyle/>
                    <a:p>
                      <a:pPr algn="ctr"/>
                      <a:r>
                        <a:rPr lang="en-US" dirty="0"/>
                        <a:t>7 (78%)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0"/>
                    </a:solidFill>
                  </a:tcPr>
                </a:tc>
                <a:tc>
                  <a:txBody>
                    <a:bodyPr/>
                    <a:lstStyle/>
                    <a:p>
                      <a:pPr algn="ctr"/>
                      <a:r>
                        <a:rPr lang="en-US" dirty="0"/>
                        <a:t>10 (71%)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0"/>
                    </a:solidFill>
                  </a:tcPr>
                </a:tc>
                <a:extLst>
                  <a:ext uri="{0D108BD9-81ED-4DB2-BD59-A6C34878D82A}">
                    <a16:rowId xmlns:a16="http://schemas.microsoft.com/office/drawing/2014/main" val="1590166354"/>
                  </a:ext>
                </a:extLst>
              </a:tr>
              <a:tr h="430247">
                <a:tc>
                  <a:txBody>
                    <a:bodyPr/>
                    <a:lstStyle/>
                    <a:p>
                      <a:r>
                        <a:rPr lang="en-US" dirty="0"/>
                        <a:t>CRS Grade </a:t>
                      </a:r>
                      <a:r>
                        <a:rPr lang="en-US" sz="2000" dirty="0"/>
                        <a:t>≥</a:t>
                      </a:r>
                      <a:r>
                        <a:rPr lang="en-US"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2 (9%)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2 (14%)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13300126"/>
                  </a:ext>
                </a:extLst>
              </a:tr>
              <a:tr h="430247">
                <a:tc>
                  <a:txBody>
                    <a:bodyPr/>
                    <a:lstStyle/>
                    <a:p>
                      <a:r>
                        <a:rPr lang="en-US" dirty="0"/>
                        <a:t>NE any grade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0"/>
                    </a:solidFill>
                  </a:tcPr>
                </a:tc>
                <a:tc>
                  <a:txBody>
                    <a:bodyPr/>
                    <a:lstStyle/>
                    <a:p>
                      <a:pPr algn="ctr"/>
                      <a:r>
                        <a:rPr lang="en-US" dirty="0"/>
                        <a:t>9 (39%)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0"/>
                    </a:solidFill>
                  </a:tcPr>
                </a:tc>
                <a:tc>
                  <a:txBody>
                    <a:bodyPr/>
                    <a:lstStyle/>
                    <a:p>
                      <a:pPr algn="ctr"/>
                      <a:r>
                        <a:rPr lang="en-US" dirty="0"/>
                        <a:t>2 (22%)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0"/>
                    </a:solidFill>
                  </a:tcPr>
                </a:tc>
                <a:tc>
                  <a:txBody>
                    <a:bodyPr/>
                    <a:lstStyle/>
                    <a:p>
                      <a:pPr algn="ctr"/>
                      <a:r>
                        <a:rPr lang="en-US" dirty="0"/>
                        <a:t>7 (50%)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0"/>
                    </a:solidFill>
                  </a:tcPr>
                </a:tc>
                <a:extLst>
                  <a:ext uri="{0D108BD9-81ED-4DB2-BD59-A6C34878D82A}">
                    <a16:rowId xmlns:a16="http://schemas.microsoft.com/office/drawing/2014/main" val="1731672727"/>
                  </a:ext>
                </a:extLst>
              </a:tr>
              <a:tr h="430247">
                <a:tc>
                  <a:txBody>
                    <a:bodyPr/>
                    <a:lstStyle/>
                    <a:p>
                      <a:r>
                        <a:rPr lang="en-US" dirty="0"/>
                        <a:t>NE Grade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5 (21%)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2 (22%)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2 (14%)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9810941"/>
                  </a:ext>
                </a:extLst>
              </a:tr>
              <a:tr h="430247">
                <a:tc gridSpan="4">
                  <a:txBody>
                    <a:bodyPr/>
                    <a:lstStyle/>
                    <a:p>
                      <a:r>
                        <a:rPr lang="en-US" dirty="0"/>
                        <a:t>Reasons for patient rehospitalization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0"/>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960971778"/>
                  </a:ext>
                </a:extLst>
              </a:tr>
              <a:tr h="430247">
                <a:tc>
                  <a:txBody>
                    <a:bodyPr/>
                    <a:lstStyle/>
                    <a:p>
                      <a:r>
                        <a:rPr lang="en-US" dirty="0"/>
                        <a:t>Adverse events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11 (48%)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3 (33%)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8 (57%)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08529570"/>
                  </a:ext>
                </a:extLst>
              </a:tr>
              <a:tr h="430247">
                <a:tc>
                  <a:txBody>
                    <a:bodyPr/>
                    <a:lstStyle/>
                    <a:p>
                      <a:r>
                        <a:rPr lang="en-US" dirty="0"/>
                        <a:t>   CRS and/or 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0"/>
                    </a:solidFill>
                  </a:tcPr>
                </a:tc>
                <a:tc>
                  <a:txBody>
                    <a:bodyPr/>
                    <a:lstStyle/>
                    <a:p>
                      <a:pPr algn="ctr"/>
                      <a:r>
                        <a:rPr lang="en-US" dirty="0"/>
                        <a:t>5 (22%)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0"/>
                    </a:solidFill>
                  </a:tcPr>
                </a:tc>
                <a:tc>
                  <a:txBody>
                    <a:bodyPr/>
                    <a:lstStyle/>
                    <a:p>
                      <a:pPr algn="ctr"/>
                      <a:r>
                        <a:rPr lang="en-US" dirty="0"/>
                        <a:t>1 (11%)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0"/>
                    </a:solidFill>
                  </a:tcPr>
                </a:tc>
                <a:tc>
                  <a:txBody>
                    <a:bodyPr/>
                    <a:lstStyle/>
                    <a:p>
                      <a:pPr algn="ctr"/>
                      <a:r>
                        <a:rPr lang="en-US" dirty="0"/>
                        <a:t>4 (29%)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0"/>
                    </a:solidFill>
                  </a:tcPr>
                </a:tc>
                <a:extLst>
                  <a:ext uri="{0D108BD9-81ED-4DB2-BD59-A6C34878D82A}">
                    <a16:rowId xmlns:a16="http://schemas.microsoft.com/office/drawing/2014/main" val="399863477"/>
                  </a:ext>
                </a:extLst>
              </a:tr>
              <a:tr h="430247">
                <a:tc>
                  <a:txBody>
                    <a:bodyPr/>
                    <a:lstStyle/>
                    <a:p>
                      <a:r>
                        <a:rPr lang="en-US" dirty="0"/>
                        <a:t>   CRS and 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2 (9%)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2 (14%)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11099553"/>
                  </a:ext>
                </a:extLst>
              </a:tr>
              <a:tr h="430247">
                <a:tc>
                  <a:txBody>
                    <a:bodyPr/>
                    <a:lstStyle/>
                    <a:p>
                      <a:r>
                        <a:rPr lang="en-US" dirty="0"/>
                        <a:t>   NE only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0"/>
                    </a:solidFill>
                  </a:tcPr>
                </a:tc>
                <a:tc>
                  <a:txBody>
                    <a:bodyPr/>
                    <a:lstStyle/>
                    <a:p>
                      <a:pPr algn="ctr"/>
                      <a:r>
                        <a:rPr lang="en-US" dirty="0"/>
                        <a:t>3 (13%)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0"/>
                    </a:solidFill>
                  </a:tcPr>
                </a:tc>
                <a:tc>
                  <a:txBody>
                    <a:bodyPr/>
                    <a:lstStyle/>
                    <a:p>
                      <a:pPr algn="ctr"/>
                      <a:r>
                        <a:rPr lang="en-US" dirty="0"/>
                        <a:t>1 (11%)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0"/>
                    </a:solidFill>
                  </a:tcPr>
                </a:tc>
                <a:tc>
                  <a:txBody>
                    <a:bodyPr/>
                    <a:lstStyle/>
                    <a:p>
                      <a:pPr algn="ctr"/>
                      <a:r>
                        <a:rPr lang="en-US" dirty="0"/>
                        <a:t>2 (14%)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0"/>
                    </a:solidFill>
                  </a:tcPr>
                </a:tc>
                <a:extLst>
                  <a:ext uri="{0D108BD9-81ED-4DB2-BD59-A6C34878D82A}">
                    <a16:rowId xmlns:a16="http://schemas.microsoft.com/office/drawing/2014/main" val="2820732764"/>
                  </a:ext>
                </a:extLst>
              </a:tr>
            </a:tbl>
          </a:graphicData>
        </a:graphic>
      </p:graphicFrame>
    </p:spTree>
    <p:extLst>
      <p:ext uri="{BB962C8B-B14F-4D97-AF65-F5344CB8AC3E}">
        <p14:creationId xmlns:p14="http://schemas.microsoft.com/office/powerpoint/2010/main" val="2032175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5A3C9-AC02-9941-96AC-079839E39132}"/>
              </a:ext>
            </a:extLst>
          </p:cNvPr>
          <p:cNvSpPr>
            <a:spLocks noGrp="1"/>
          </p:cNvSpPr>
          <p:nvPr>
            <p:ph type="title"/>
          </p:nvPr>
        </p:nvSpPr>
        <p:spPr>
          <a:xfrm>
            <a:off x="912285" y="116632"/>
            <a:ext cx="10358967" cy="1143000"/>
          </a:xfrm>
        </p:spPr>
        <p:txBody>
          <a:bodyPr/>
          <a:lstStyle/>
          <a:p>
            <a:pPr algn="l"/>
            <a:r>
              <a:rPr lang="en-US" dirty="0"/>
              <a:t>TRANSCEND CLL 004: Response and </a:t>
            </a:r>
            <a:r>
              <a:rPr lang="en-US" dirty="0" err="1"/>
              <a:t>uMRD</a:t>
            </a:r>
            <a:r>
              <a:rPr lang="en-US" dirty="0"/>
              <a:t> (10</a:t>
            </a:r>
            <a:r>
              <a:rPr lang="en-US" baseline="30000" dirty="0"/>
              <a:t>-4</a:t>
            </a:r>
            <a:r>
              <a:rPr lang="en-US" dirty="0"/>
              <a:t>) Rates</a:t>
            </a:r>
          </a:p>
        </p:txBody>
      </p:sp>
      <p:pic>
        <p:nvPicPr>
          <p:cNvPr id="12" name="Picture 11" descr="Chart, bar chart&#10;&#10;Description automatically generated">
            <a:extLst>
              <a:ext uri="{FF2B5EF4-FFF2-40B4-BE49-F238E27FC236}">
                <a16:creationId xmlns:a16="http://schemas.microsoft.com/office/drawing/2014/main" id="{F89407B2-351D-AD4F-B5E4-BD849953E1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370" y="1377949"/>
            <a:ext cx="11307262" cy="4492307"/>
          </a:xfrm>
          <a:prstGeom prst="rect">
            <a:avLst/>
          </a:prstGeom>
        </p:spPr>
      </p:pic>
      <p:sp>
        <p:nvSpPr>
          <p:cNvPr id="13" name="Rectangle 12">
            <a:extLst>
              <a:ext uri="{FF2B5EF4-FFF2-40B4-BE49-F238E27FC236}">
                <a16:creationId xmlns:a16="http://schemas.microsoft.com/office/drawing/2014/main" id="{4944E8C9-2990-6048-BDD8-618F6ED5DDB4}"/>
              </a:ext>
            </a:extLst>
          </p:cNvPr>
          <p:cNvSpPr/>
          <p:nvPr/>
        </p:nvSpPr>
        <p:spPr bwMode="auto">
          <a:xfrm>
            <a:off x="6384032" y="1412776"/>
            <a:ext cx="1008112" cy="3600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4" name="Rectangle 13">
            <a:extLst>
              <a:ext uri="{FF2B5EF4-FFF2-40B4-BE49-F238E27FC236}">
                <a16:creationId xmlns:a16="http://schemas.microsoft.com/office/drawing/2014/main" id="{CCB01E0E-454C-024C-8C6D-ADBB5704502B}"/>
              </a:ext>
            </a:extLst>
          </p:cNvPr>
          <p:cNvSpPr/>
          <p:nvPr/>
        </p:nvSpPr>
        <p:spPr bwMode="auto">
          <a:xfrm>
            <a:off x="551384" y="1412776"/>
            <a:ext cx="874281" cy="3600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8" name="TextBox 7">
            <a:extLst>
              <a:ext uri="{FF2B5EF4-FFF2-40B4-BE49-F238E27FC236}">
                <a16:creationId xmlns:a16="http://schemas.microsoft.com/office/drawing/2014/main" id="{EB17D5C0-CFBD-2E44-A2D6-5BF6B4D2CEBC}"/>
              </a:ext>
            </a:extLst>
          </p:cNvPr>
          <p:cNvSpPr txBox="1"/>
          <p:nvPr/>
        </p:nvSpPr>
        <p:spPr>
          <a:xfrm>
            <a:off x="0" y="6534835"/>
            <a:ext cx="3652538"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Siddiqi T et al. </a:t>
            </a:r>
            <a:r>
              <a:rPr lang="en-US" sz="1500" b="0" i="1" dirty="0">
                <a:solidFill>
                  <a:schemeClr val="tx1"/>
                </a:solidFill>
                <a:latin typeface="Calibri" panose="020F0502020204030204" pitchFamily="34" charset="0"/>
                <a:cs typeface="Calibri" panose="020F0502020204030204" pitchFamily="34" charset="0"/>
              </a:rPr>
              <a:t>Blood </a:t>
            </a:r>
            <a:r>
              <a:rPr lang="en-US" sz="1500" b="0" dirty="0">
                <a:solidFill>
                  <a:schemeClr val="tx1"/>
                </a:solidFill>
                <a:latin typeface="Calibri" panose="020F0502020204030204" pitchFamily="34" charset="0"/>
                <a:cs typeface="Calibri" panose="020F0502020204030204" pitchFamily="34" charset="0"/>
              </a:rPr>
              <a:t>2022;139(12):1794-806</a:t>
            </a:r>
          </a:p>
        </p:txBody>
      </p:sp>
    </p:spTree>
    <p:extLst>
      <p:ext uri="{BB962C8B-B14F-4D97-AF65-F5344CB8AC3E}">
        <p14:creationId xmlns:p14="http://schemas.microsoft.com/office/powerpoint/2010/main" val="1366467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416053"/>
            <a:ext cx="10512306" cy="4799013"/>
          </a:xfrm>
        </p:spPr>
        <p:txBody>
          <a:bodyPr/>
          <a:lstStyle/>
          <a:p>
            <a:pPr marL="98425" indent="0">
              <a:lnSpc>
                <a:spcPct val="100000"/>
              </a:lnSpc>
              <a:spcBef>
                <a:spcPts val="2200"/>
              </a:spcBef>
              <a:spcAft>
                <a:spcPts val="0"/>
              </a:spcAft>
              <a:buNone/>
            </a:pPr>
            <a:r>
              <a:rPr lang="en-US" sz="2500" dirty="0">
                <a:solidFill>
                  <a:srgbClr val="0432FF"/>
                </a:solidFill>
              </a:rPr>
              <a:t>Module 1 – </a:t>
            </a:r>
            <a:r>
              <a:rPr lang="en-US" sz="2500" dirty="0">
                <a:solidFill>
                  <a:schemeClr val="tx1"/>
                </a:solidFill>
              </a:rPr>
              <a:t>Overview of CLL</a:t>
            </a:r>
          </a:p>
          <a:p>
            <a:pPr marL="98425" indent="0">
              <a:lnSpc>
                <a:spcPct val="100000"/>
              </a:lnSpc>
              <a:spcBef>
                <a:spcPts val="2200"/>
              </a:spcBef>
              <a:spcAft>
                <a:spcPts val="0"/>
              </a:spcAft>
              <a:buNone/>
            </a:pPr>
            <a:r>
              <a:rPr lang="en-US" sz="2500" dirty="0">
                <a:solidFill>
                  <a:srgbClr val="0432FF"/>
                </a:solidFill>
              </a:rPr>
              <a:t>Module 2 – </a:t>
            </a:r>
            <a:r>
              <a:rPr lang="en-US" sz="2500" dirty="0">
                <a:solidFill>
                  <a:schemeClr val="tx1"/>
                </a:solidFill>
              </a:rPr>
              <a:t>Bruton Tyrosine Kinase Inhibitors</a:t>
            </a:r>
          </a:p>
          <a:p>
            <a:pPr marL="98425" indent="0">
              <a:lnSpc>
                <a:spcPct val="100000"/>
              </a:lnSpc>
              <a:spcBef>
                <a:spcPts val="2200"/>
              </a:spcBef>
              <a:spcAft>
                <a:spcPts val="0"/>
              </a:spcAft>
              <a:buNone/>
            </a:pPr>
            <a:r>
              <a:rPr lang="en-US" sz="2500" dirty="0">
                <a:solidFill>
                  <a:srgbClr val="0432FF"/>
                </a:solidFill>
              </a:rPr>
              <a:t>Module 3 – </a:t>
            </a:r>
            <a:r>
              <a:rPr lang="en-US" sz="2500" dirty="0">
                <a:solidFill>
                  <a:schemeClr val="tx1"/>
                </a:solidFill>
              </a:rPr>
              <a:t>Venetoclax and Anti-CD20 Antibody Therapy</a:t>
            </a:r>
          </a:p>
          <a:p>
            <a:pPr marL="98425" indent="0">
              <a:lnSpc>
                <a:spcPct val="100000"/>
              </a:lnSpc>
              <a:spcBef>
                <a:spcPts val="2200"/>
              </a:spcBef>
              <a:spcAft>
                <a:spcPts val="0"/>
              </a:spcAft>
              <a:buNone/>
            </a:pPr>
            <a:r>
              <a:rPr lang="en-US" sz="2500" dirty="0">
                <a:solidFill>
                  <a:srgbClr val="0432FF"/>
                </a:solidFill>
              </a:rPr>
              <a:t>Module 4 – </a:t>
            </a:r>
            <a:r>
              <a:rPr lang="en-US" sz="2500" dirty="0">
                <a:solidFill>
                  <a:schemeClr val="tx1"/>
                </a:solidFill>
              </a:rPr>
              <a:t>Future Strategies</a:t>
            </a:r>
          </a:p>
        </p:txBody>
      </p:sp>
    </p:spTree>
    <p:extLst>
      <p:ext uri="{BB962C8B-B14F-4D97-AF65-F5344CB8AC3E}">
        <p14:creationId xmlns:p14="http://schemas.microsoft.com/office/powerpoint/2010/main" val="42851424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A3F9C8-19A4-FB90-F554-E20044203808}"/>
              </a:ext>
            </a:extLst>
          </p:cNvPr>
          <p:cNvSpPr/>
          <p:nvPr/>
        </p:nvSpPr>
        <p:spPr bwMode="auto">
          <a:xfrm>
            <a:off x="758948" y="1368192"/>
            <a:ext cx="10512305" cy="54864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416053"/>
            <a:ext cx="10512306" cy="4799013"/>
          </a:xfrm>
        </p:spPr>
        <p:txBody>
          <a:bodyPr/>
          <a:lstStyle/>
          <a:p>
            <a:pPr marL="98425" indent="0">
              <a:lnSpc>
                <a:spcPct val="100000"/>
              </a:lnSpc>
              <a:spcBef>
                <a:spcPts val="2200"/>
              </a:spcBef>
              <a:spcAft>
                <a:spcPts val="0"/>
              </a:spcAft>
              <a:buNone/>
            </a:pPr>
            <a:r>
              <a:rPr lang="en-US" sz="2500" dirty="0">
                <a:solidFill>
                  <a:schemeClr val="bg1"/>
                </a:solidFill>
              </a:rPr>
              <a:t>Module 1 – Overview of CLL</a:t>
            </a:r>
          </a:p>
          <a:p>
            <a:pPr marL="98425" indent="0">
              <a:lnSpc>
                <a:spcPct val="100000"/>
              </a:lnSpc>
              <a:spcBef>
                <a:spcPts val="2200"/>
              </a:spcBef>
              <a:spcAft>
                <a:spcPts val="0"/>
              </a:spcAft>
              <a:buNone/>
            </a:pPr>
            <a:r>
              <a:rPr lang="en-US" sz="2500" dirty="0">
                <a:solidFill>
                  <a:srgbClr val="0432FF"/>
                </a:solidFill>
              </a:rPr>
              <a:t>Module 2 – </a:t>
            </a:r>
            <a:r>
              <a:rPr lang="en-US" sz="2500" dirty="0">
                <a:solidFill>
                  <a:schemeClr val="tx1"/>
                </a:solidFill>
              </a:rPr>
              <a:t>Bruton Tyrosine Kinase Inhibitors</a:t>
            </a:r>
          </a:p>
          <a:p>
            <a:pPr marL="98425" indent="0">
              <a:lnSpc>
                <a:spcPct val="100000"/>
              </a:lnSpc>
              <a:spcBef>
                <a:spcPts val="2200"/>
              </a:spcBef>
              <a:spcAft>
                <a:spcPts val="0"/>
              </a:spcAft>
              <a:buNone/>
            </a:pPr>
            <a:r>
              <a:rPr lang="en-US" sz="2500" dirty="0">
                <a:solidFill>
                  <a:srgbClr val="0432FF"/>
                </a:solidFill>
              </a:rPr>
              <a:t>Module 3 – </a:t>
            </a:r>
            <a:r>
              <a:rPr lang="en-US" sz="2500" dirty="0">
                <a:solidFill>
                  <a:schemeClr val="tx1"/>
                </a:solidFill>
              </a:rPr>
              <a:t>Venetoclax and Anti-CD20 Antibody Therapy</a:t>
            </a:r>
          </a:p>
          <a:p>
            <a:pPr marL="98425" indent="0">
              <a:lnSpc>
                <a:spcPct val="100000"/>
              </a:lnSpc>
              <a:spcBef>
                <a:spcPts val="2200"/>
              </a:spcBef>
              <a:spcAft>
                <a:spcPts val="0"/>
              </a:spcAft>
              <a:buNone/>
            </a:pPr>
            <a:r>
              <a:rPr lang="en-US" sz="2500" dirty="0">
                <a:solidFill>
                  <a:srgbClr val="0432FF"/>
                </a:solidFill>
              </a:rPr>
              <a:t>Module 4 – </a:t>
            </a:r>
            <a:r>
              <a:rPr lang="en-US" sz="2500" dirty="0">
                <a:solidFill>
                  <a:schemeClr val="tx1"/>
                </a:solidFill>
              </a:rPr>
              <a:t>Future Strategies</a:t>
            </a:r>
          </a:p>
        </p:txBody>
      </p:sp>
    </p:spTree>
    <p:extLst>
      <p:ext uri="{BB962C8B-B14F-4D97-AF65-F5344CB8AC3E}">
        <p14:creationId xmlns:p14="http://schemas.microsoft.com/office/powerpoint/2010/main" val="27036261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D73EB67F-B6F0-9280-4648-47739B8C4461}"/>
              </a:ext>
            </a:extLst>
          </p:cNvPr>
          <p:cNvGraphicFramePr>
            <a:graphicFrameLocks noGrp="1"/>
          </p:cNvGraphicFramePr>
          <p:nvPr>
            <p:extLst>
              <p:ext uri="{D42A27DB-BD31-4B8C-83A1-F6EECF244321}">
                <p14:modId xmlns:p14="http://schemas.microsoft.com/office/powerpoint/2010/main" val="3082515424"/>
              </p:ext>
            </p:extLst>
          </p:nvPr>
        </p:nvGraphicFramePr>
        <p:xfrm>
          <a:off x="695400" y="2276872"/>
          <a:ext cx="9519592" cy="2520280"/>
        </p:xfrm>
        <a:graphic>
          <a:graphicData uri="http://schemas.openxmlformats.org/drawingml/2006/table">
            <a:tbl>
              <a:tblPr firstRow="1" bandRow="1">
                <a:tableStyleId>{0E3FDE45-AF77-4B5C-9715-49D594BDF05E}</a:tableStyleId>
              </a:tblPr>
              <a:tblGrid>
                <a:gridCol w="9519592">
                  <a:extLst>
                    <a:ext uri="{9D8B030D-6E8A-4147-A177-3AD203B41FA5}">
                      <a16:colId xmlns:a16="http://schemas.microsoft.com/office/drawing/2014/main" val="2475546180"/>
                    </a:ext>
                  </a:extLst>
                </a:gridCol>
              </a:tblGrid>
              <a:tr h="504056">
                <a:tc>
                  <a:txBody>
                    <a:bodyPr/>
                    <a:lstStyle/>
                    <a:p>
                      <a:endParaRPr lang="en-US" dirty="0"/>
                    </a:p>
                  </a:txBody>
                  <a:tcP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61906385"/>
                  </a:ext>
                </a:extLst>
              </a:tr>
              <a:tr h="504056">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3E0EB">
                        <a:alpha val="69804"/>
                      </a:srgbClr>
                    </a:solidFill>
                  </a:tcPr>
                </a:tc>
                <a:extLst>
                  <a:ext uri="{0D108BD9-81ED-4DB2-BD59-A6C34878D82A}">
                    <a16:rowId xmlns:a16="http://schemas.microsoft.com/office/drawing/2014/main" val="3743645606"/>
                  </a:ext>
                </a:extLst>
              </a:tr>
              <a:tr h="504056">
                <a:tc>
                  <a:txBody>
                    <a:bodyPr/>
                    <a:lstStyle/>
                    <a:p>
                      <a:endParaRPr lang="en-US"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76747907"/>
                  </a:ext>
                </a:extLst>
              </a:tr>
              <a:tr h="504056">
                <a:tc>
                  <a:txBody>
                    <a:bodyPr/>
                    <a:lstStyle/>
                    <a:p>
                      <a:endParaRPr lang="en-US" dirty="0"/>
                    </a:p>
                  </a:txBody>
                  <a:tcPr>
                    <a:lnL>
                      <a:noFill/>
                    </a:lnL>
                    <a:lnR>
                      <a:noFill/>
                    </a:lnR>
                    <a:lnT>
                      <a:noFill/>
                    </a:lnT>
                    <a:lnB>
                      <a:noFill/>
                    </a:lnB>
                    <a:lnTlToBr w="12700" cmpd="sng">
                      <a:noFill/>
                      <a:prstDash val="solid"/>
                    </a:lnTlToBr>
                    <a:lnBlToTr w="12700" cmpd="sng">
                      <a:noFill/>
                      <a:prstDash val="solid"/>
                    </a:lnBlToTr>
                    <a:solidFill>
                      <a:srgbClr val="D3E1EA">
                        <a:alpha val="69804"/>
                      </a:srgbClr>
                    </a:solidFill>
                  </a:tcPr>
                </a:tc>
                <a:extLst>
                  <a:ext uri="{0D108BD9-81ED-4DB2-BD59-A6C34878D82A}">
                    <a16:rowId xmlns:a16="http://schemas.microsoft.com/office/drawing/2014/main" val="1376862603"/>
                  </a:ext>
                </a:extLst>
              </a:tr>
              <a:tr h="504056">
                <a:tc>
                  <a:txBody>
                    <a:bodyPr/>
                    <a:lstStyle/>
                    <a:p>
                      <a:endParaRPr lang="en-US" dirty="0"/>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891078392"/>
                  </a:ext>
                </a:extLst>
              </a:tr>
            </a:tbl>
          </a:graphicData>
        </a:graphic>
      </p:graphicFrame>
      <p:sp>
        <p:nvSpPr>
          <p:cNvPr id="3" name="Title 2">
            <a:extLst>
              <a:ext uri="{FF2B5EF4-FFF2-40B4-BE49-F238E27FC236}">
                <a16:creationId xmlns:a16="http://schemas.microsoft.com/office/drawing/2014/main" id="{E179D512-6722-DA41-A90C-5E8B8DC317AA}"/>
              </a:ext>
            </a:extLst>
          </p:cNvPr>
          <p:cNvSpPr>
            <a:spLocks noGrp="1"/>
          </p:cNvSpPr>
          <p:nvPr>
            <p:ph type="title"/>
          </p:nvPr>
        </p:nvSpPr>
        <p:spPr>
          <a:xfrm>
            <a:off x="912286" y="640080"/>
            <a:ext cx="10800338" cy="1143000"/>
          </a:xfrm>
        </p:spPr>
        <p:txBody>
          <a:bodyPr/>
          <a:lstStyle/>
          <a:p>
            <a:pPr algn="l"/>
            <a:r>
              <a:rPr lang="en-US" dirty="0"/>
              <a:t>Patients with newly diagnosed chronic lymphocytic leukemia (CLL) who feel well and are asymptomatic require treatment if… </a:t>
            </a:r>
          </a:p>
        </p:txBody>
      </p:sp>
      <p:sp>
        <p:nvSpPr>
          <p:cNvPr id="2" name="Content Placeholder 1">
            <a:extLst>
              <a:ext uri="{FF2B5EF4-FFF2-40B4-BE49-F238E27FC236}">
                <a16:creationId xmlns:a16="http://schemas.microsoft.com/office/drawing/2014/main" id="{445F3F3B-FD5F-7245-B13E-0093415906BC}"/>
              </a:ext>
            </a:extLst>
          </p:cNvPr>
          <p:cNvSpPr>
            <a:spLocks noGrp="1"/>
          </p:cNvSpPr>
          <p:nvPr>
            <p:ph idx="1"/>
          </p:nvPr>
        </p:nvSpPr>
        <p:spPr/>
        <p:txBody>
          <a:bodyPr/>
          <a:lstStyle/>
          <a:p>
            <a:pPr marL="514350" indent="-514350">
              <a:spcBef>
                <a:spcPts val="600"/>
              </a:spcBef>
              <a:spcAft>
                <a:spcPts val="0"/>
              </a:spcAft>
              <a:buFont typeface="+mj-lt"/>
              <a:buAutoNum type="arabicPeriod"/>
            </a:pPr>
            <a:r>
              <a:rPr lang="en-US" sz="2500" b="0" dirty="0"/>
              <a:t>Del(17p)/TP53 mutation is detected</a:t>
            </a:r>
          </a:p>
          <a:p>
            <a:pPr marL="514350" indent="-514350">
              <a:spcBef>
                <a:spcPts val="600"/>
              </a:spcBef>
              <a:spcAft>
                <a:spcPts val="0"/>
              </a:spcAft>
              <a:buFont typeface="+mj-lt"/>
              <a:buAutoNum type="arabicPeriod"/>
            </a:pPr>
            <a:r>
              <a:rPr lang="en-US" sz="2500" b="0" dirty="0"/>
              <a:t>White blood cell count exceeds 200,000 mm</a:t>
            </a:r>
            <a:r>
              <a:rPr lang="en-US" sz="2500" b="0" baseline="30000" dirty="0"/>
              <a:t>3</a:t>
            </a:r>
          </a:p>
          <a:p>
            <a:pPr marL="514350" indent="-514350">
              <a:spcBef>
                <a:spcPts val="600"/>
              </a:spcBef>
              <a:spcAft>
                <a:spcPts val="0"/>
              </a:spcAft>
              <a:buFont typeface="+mj-lt"/>
              <a:buAutoNum type="arabicPeriod"/>
            </a:pPr>
            <a:r>
              <a:rPr lang="en-US" sz="2500" b="0" dirty="0"/>
              <a:t>Both 1 and 2</a:t>
            </a:r>
          </a:p>
          <a:p>
            <a:pPr marL="514350" indent="-514350">
              <a:spcBef>
                <a:spcPts val="600"/>
              </a:spcBef>
              <a:spcAft>
                <a:spcPts val="0"/>
              </a:spcAft>
              <a:buFont typeface="+mj-lt"/>
              <a:buAutoNum type="arabicPeriod"/>
            </a:pPr>
            <a:r>
              <a:rPr lang="en-US" sz="2500" b="0" dirty="0"/>
              <a:t>Neither 1 nor 2	</a:t>
            </a:r>
          </a:p>
          <a:p>
            <a:pPr marL="514350" indent="-514350">
              <a:spcBef>
                <a:spcPts val="600"/>
              </a:spcBef>
              <a:spcAft>
                <a:spcPts val="0"/>
              </a:spcAft>
              <a:buFont typeface="+mj-lt"/>
              <a:buAutoNum type="arabicPeriod"/>
            </a:pPr>
            <a:r>
              <a:rPr lang="en-US" sz="2500" b="0" dirty="0"/>
              <a:t>I don’t know</a:t>
            </a:r>
          </a:p>
        </p:txBody>
      </p:sp>
    </p:spTree>
    <p:extLst>
      <p:ext uri="{BB962C8B-B14F-4D97-AF65-F5344CB8AC3E}">
        <p14:creationId xmlns:p14="http://schemas.microsoft.com/office/powerpoint/2010/main" val="3113456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10AFE-C5F5-75F2-3596-367E9BB067E0}"/>
              </a:ext>
            </a:extLst>
          </p:cNvPr>
          <p:cNvSpPr>
            <a:spLocks noGrp="1"/>
          </p:cNvSpPr>
          <p:nvPr>
            <p:ph type="title"/>
          </p:nvPr>
        </p:nvSpPr>
        <p:spPr>
          <a:xfrm>
            <a:off x="912286" y="640080"/>
            <a:ext cx="10728330" cy="1143000"/>
          </a:xfrm>
        </p:spPr>
        <p:txBody>
          <a:bodyPr/>
          <a:lstStyle/>
          <a:p>
            <a:pPr algn="l"/>
            <a:r>
              <a:rPr lang="en-US" dirty="0"/>
              <a:t>Patients with CLL and which of the following prognostic factors generally do not respond well to chemoimmunotherapy? </a:t>
            </a:r>
          </a:p>
        </p:txBody>
      </p:sp>
      <p:graphicFrame>
        <p:nvGraphicFramePr>
          <p:cNvPr id="7" name="Table 6">
            <a:extLst>
              <a:ext uri="{FF2B5EF4-FFF2-40B4-BE49-F238E27FC236}">
                <a16:creationId xmlns:a16="http://schemas.microsoft.com/office/drawing/2014/main" id="{A2B919E7-1456-6431-35E9-BD3D58515011}"/>
              </a:ext>
            </a:extLst>
          </p:cNvPr>
          <p:cNvGraphicFramePr>
            <a:graphicFrameLocks noGrp="1"/>
          </p:cNvGraphicFramePr>
          <p:nvPr>
            <p:extLst>
              <p:ext uri="{D42A27DB-BD31-4B8C-83A1-F6EECF244321}">
                <p14:modId xmlns:p14="http://schemas.microsoft.com/office/powerpoint/2010/main" val="3691942073"/>
              </p:ext>
            </p:extLst>
          </p:nvPr>
        </p:nvGraphicFramePr>
        <p:xfrm>
          <a:off x="695400" y="2557263"/>
          <a:ext cx="9519592" cy="2858100"/>
        </p:xfrm>
        <a:graphic>
          <a:graphicData uri="http://schemas.openxmlformats.org/drawingml/2006/table">
            <a:tbl>
              <a:tblPr firstRow="1" bandRow="1">
                <a:tableStyleId>{0E3FDE45-AF77-4B5C-9715-49D594BDF05E}</a:tableStyleId>
              </a:tblPr>
              <a:tblGrid>
                <a:gridCol w="9519592">
                  <a:extLst>
                    <a:ext uri="{9D8B030D-6E8A-4147-A177-3AD203B41FA5}">
                      <a16:colId xmlns:a16="http://schemas.microsoft.com/office/drawing/2014/main" val="2475546180"/>
                    </a:ext>
                  </a:extLst>
                </a:gridCol>
              </a:tblGrid>
              <a:tr h="476350">
                <a:tc>
                  <a:txBody>
                    <a:bodyPr/>
                    <a:lstStyle/>
                    <a:p>
                      <a:endParaRPr lang="en-US" dirty="0"/>
                    </a:p>
                  </a:txBody>
                  <a:tcP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61906385"/>
                  </a:ext>
                </a:extLst>
              </a:tr>
              <a:tr h="476350">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3E0EB">
                        <a:alpha val="69804"/>
                      </a:srgbClr>
                    </a:solidFill>
                  </a:tcPr>
                </a:tc>
                <a:extLst>
                  <a:ext uri="{0D108BD9-81ED-4DB2-BD59-A6C34878D82A}">
                    <a16:rowId xmlns:a16="http://schemas.microsoft.com/office/drawing/2014/main" val="3743645606"/>
                  </a:ext>
                </a:extLst>
              </a:tr>
              <a:tr h="476350">
                <a:tc>
                  <a:txBody>
                    <a:bodyPr/>
                    <a:lstStyle/>
                    <a:p>
                      <a:endParaRPr lang="en-US"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76747907"/>
                  </a:ext>
                </a:extLst>
              </a:tr>
              <a:tr h="476350">
                <a:tc>
                  <a:txBody>
                    <a:bodyPr/>
                    <a:lstStyle/>
                    <a:p>
                      <a:endParaRPr lang="en-US" dirty="0"/>
                    </a:p>
                  </a:txBody>
                  <a:tcPr>
                    <a:lnL>
                      <a:noFill/>
                    </a:lnL>
                    <a:lnR>
                      <a:noFill/>
                    </a:lnR>
                    <a:lnT>
                      <a:noFill/>
                    </a:lnT>
                    <a:lnB>
                      <a:noFill/>
                    </a:lnB>
                    <a:lnTlToBr w="12700" cmpd="sng">
                      <a:noFill/>
                      <a:prstDash val="solid"/>
                    </a:lnTlToBr>
                    <a:lnBlToTr w="12700" cmpd="sng">
                      <a:noFill/>
                      <a:prstDash val="solid"/>
                    </a:lnBlToTr>
                    <a:solidFill>
                      <a:srgbClr val="D3E1EA">
                        <a:alpha val="69804"/>
                      </a:srgbClr>
                    </a:solidFill>
                  </a:tcPr>
                </a:tc>
                <a:extLst>
                  <a:ext uri="{0D108BD9-81ED-4DB2-BD59-A6C34878D82A}">
                    <a16:rowId xmlns:a16="http://schemas.microsoft.com/office/drawing/2014/main" val="1376862603"/>
                  </a:ext>
                </a:extLst>
              </a:tr>
              <a:tr h="476350">
                <a:tc>
                  <a:txBody>
                    <a:bodyPr/>
                    <a:lstStyle/>
                    <a:p>
                      <a:endParaRPr lang="en-US" dirty="0"/>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891078392"/>
                  </a:ext>
                </a:extLst>
              </a:tr>
              <a:tr h="476350">
                <a:tc>
                  <a:txBody>
                    <a:bodyPr/>
                    <a:lstStyle/>
                    <a:p>
                      <a:endParaRPr lang="en-US" dirty="0"/>
                    </a:p>
                  </a:txBody>
                  <a:tcPr>
                    <a:lnL>
                      <a:noFill/>
                    </a:lnL>
                    <a:lnR>
                      <a:noFill/>
                    </a:lnR>
                    <a:lnT>
                      <a:noFill/>
                    </a:lnT>
                    <a:lnB>
                      <a:noFill/>
                    </a:lnB>
                    <a:lnTlToBr w="12700" cmpd="sng">
                      <a:noFill/>
                      <a:prstDash val="solid"/>
                    </a:lnTlToBr>
                    <a:lnBlToTr w="12700" cmpd="sng">
                      <a:noFill/>
                      <a:prstDash val="solid"/>
                    </a:lnBlToTr>
                    <a:solidFill>
                      <a:srgbClr val="D3E1EA">
                        <a:alpha val="69804"/>
                      </a:srgbClr>
                    </a:solidFill>
                  </a:tcPr>
                </a:tc>
                <a:extLst>
                  <a:ext uri="{0D108BD9-81ED-4DB2-BD59-A6C34878D82A}">
                    <a16:rowId xmlns:a16="http://schemas.microsoft.com/office/drawing/2014/main" val="3370923107"/>
                  </a:ext>
                </a:extLst>
              </a:tr>
            </a:tbl>
          </a:graphicData>
        </a:graphic>
      </p:graphicFrame>
      <p:sp>
        <p:nvSpPr>
          <p:cNvPr id="8" name="Content Placeholder 2">
            <a:extLst>
              <a:ext uri="{FF2B5EF4-FFF2-40B4-BE49-F238E27FC236}">
                <a16:creationId xmlns:a16="http://schemas.microsoft.com/office/drawing/2014/main" id="{34FA84B1-B026-ABFF-C8FA-260097A9F1C0}"/>
              </a:ext>
            </a:extLst>
          </p:cNvPr>
          <p:cNvSpPr txBox="1">
            <a:spLocks/>
          </p:cNvSpPr>
          <p:nvPr/>
        </p:nvSpPr>
        <p:spPr bwMode="auto">
          <a:xfrm>
            <a:off x="912286" y="2492896"/>
            <a:ext cx="10358967" cy="349852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457200" indent="-457200">
              <a:lnSpc>
                <a:spcPct val="120000"/>
              </a:lnSpc>
              <a:spcBef>
                <a:spcPts val="300"/>
              </a:spcBef>
              <a:spcAft>
                <a:spcPts val="0"/>
              </a:spcAft>
              <a:buFont typeface="+mj-lt"/>
              <a:buAutoNum type="arabicPeriod"/>
            </a:pPr>
            <a:r>
              <a:rPr lang="en-US" sz="2500" b="0" kern="0" dirty="0"/>
              <a:t>Del(17p) </a:t>
            </a:r>
          </a:p>
          <a:p>
            <a:pPr marL="457200" indent="-457200">
              <a:lnSpc>
                <a:spcPct val="120000"/>
              </a:lnSpc>
              <a:spcBef>
                <a:spcPts val="300"/>
              </a:spcBef>
              <a:spcAft>
                <a:spcPts val="0"/>
              </a:spcAft>
              <a:buFont typeface="+mj-lt"/>
              <a:buAutoNum type="arabicPeriod"/>
            </a:pPr>
            <a:r>
              <a:rPr lang="en-US" sz="2500" b="0" kern="0" dirty="0"/>
              <a:t>TP53 mutation</a:t>
            </a:r>
          </a:p>
          <a:p>
            <a:pPr marL="457200" indent="-457200">
              <a:lnSpc>
                <a:spcPct val="120000"/>
              </a:lnSpc>
              <a:spcBef>
                <a:spcPts val="300"/>
              </a:spcBef>
              <a:spcAft>
                <a:spcPts val="0"/>
              </a:spcAft>
              <a:buFont typeface="+mj-lt"/>
              <a:buAutoNum type="arabicPeriod"/>
            </a:pPr>
            <a:r>
              <a:rPr lang="en-US" sz="2500" b="0" kern="0" dirty="0"/>
              <a:t>IGHV mutation</a:t>
            </a:r>
          </a:p>
          <a:p>
            <a:pPr marL="457200" indent="-457200">
              <a:lnSpc>
                <a:spcPct val="120000"/>
              </a:lnSpc>
              <a:spcBef>
                <a:spcPts val="300"/>
              </a:spcBef>
              <a:spcAft>
                <a:spcPts val="0"/>
              </a:spcAft>
              <a:buFont typeface="+mj-lt"/>
              <a:buAutoNum type="arabicPeriod"/>
            </a:pPr>
            <a:r>
              <a:rPr lang="en-US" sz="2500" b="0" kern="0" dirty="0"/>
              <a:t>All of the above</a:t>
            </a:r>
          </a:p>
          <a:p>
            <a:pPr marL="457200" indent="-457200">
              <a:lnSpc>
                <a:spcPct val="120000"/>
              </a:lnSpc>
              <a:spcBef>
                <a:spcPts val="300"/>
              </a:spcBef>
              <a:spcAft>
                <a:spcPts val="0"/>
              </a:spcAft>
              <a:buFont typeface="+mj-lt"/>
              <a:buAutoNum type="arabicPeriod"/>
            </a:pPr>
            <a:r>
              <a:rPr lang="en-US" sz="2500" b="0" kern="0" dirty="0"/>
              <a:t>Del(17p) or TP53 mutation only	</a:t>
            </a:r>
          </a:p>
          <a:p>
            <a:pPr marL="457200" indent="-457200">
              <a:lnSpc>
                <a:spcPct val="120000"/>
              </a:lnSpc>
              <a:spcBef>
                <a:spcPts val="300"/>
              </a:spcBef>
              <a:spcAft>
                <a:spcPts val="0"/>
              </a:spcAft>
              <a:buFont typeface="+mj-lt"/>
              <a:buAutoNum type="arabicPeriod"/>
            </a:pPr>
            <a:r>
              <a:rPr lang="en-US" sz="2500" b="0" kern="0" dirty="0"/>
              <a:t>TP53 or IGHV mutations only</a:t>
            </a:r>
          </a:p>
          <a:p>
            <a:pPr marL="457200" indent="-457200">
              <a:lnSpc>
                <a:spcPct val="120000"/>
              </a:lnSpc>
              <a:spcBef>
                <a:spcPts val="300"/>
              </a:spcBef>
              <a:spcAft>
                <a:spcPts val="0"/>
              </a:spcAft>
              <a:buFont typeface="+mj-lt"/>
              <a:buAutoNum type="arabicPeriod"/>
            </a:pPr>
            <a:r>
              <a:rPr lang="en-US" sz="2500" b="0" kern="0" dirty="0"/>
              <a:t>Del(17p) or IGHV mutation only</a:t>
            </a:r>
          </a:p>
          <a:p>
            <a:pPr marL="457200" indent="-457200">
              <a:lnSpc>
                <a:spcPct val="120000"/>
              </a:lnSpc>
              <a:spcBef>
                <a:spcPts val="300"/>
              </a:spcBef>
              <a:spcAft>
                <a:spcPts val="0"/>
              </a:spcAft>
              <a:buFont typeface="+mj-lt"/>
              <a:buAutoNum type="arabicPeriod"/>
            </a:pPr>
            <a:r>
              <a:rPr lang="en-US" sz="2500" b="0" kern="0" dirty="0"/>
              <a:t>I don’t know</a:t>
            </a:r>
          </a:p>
        </p:txBody>
      </p:sp>
    </p:spTree>
    <p:extLst>
      <p:ext uri="{BB962C8B-B14F-4D97-AF65-F5344CB8AC3E}">
        <p14:creationId xmlns:p14="http://schemas.microsoft.com/office/powerpoint/2010/main" val="14414852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10AFE-C5F5-75F2-3596-367E9BB067E0}"/>
              </a:ext>
            </a:extLst>
          </p:cNvPr>
          <p:cNvSpPr>
            <a:spLocks noGrp="1"/>
          </p:cNvSpPr>
          <p:nvPr>
            <p:ph type="title"/>
          </p:nvPr>
        </p:nvSpPr>
        <p:spPr/>
        <p:txBody>
          <a:bodyPr/>
          <a:lstStyle/>
          <a:p>
            <a:pPr algn="l"/>
            <a:r>
              <a:rPr lang="en-US" dirty="0"/>
              <a:t>Which of the following patients with CLL should receive the </a:t>
            </a:r>
            <a:r>
              <a:rPr lang="en-US" dirty="0" err="1"/>
              <a:t>Evusheld</a:t>
            </a:r>
            <a:r>
              <a:rPr lang="en-US" dirty="0"/>
              <a:t> antibody?</a:t>
            </a:r>
          </a:p>
        </p:txBody>
      </p:sp>
      <p:graphicFrame>
        <p:nvGraphicFramePr>
          <p:cNvPr id="7" name="Table 6">
            <a:extLst>
              <a:ext uri="{FF2B5EF4-FFF2-40B4-BE49-F238E27FC236}">
                <a16:creationId xmlns:a16="http://schemas.microsoft.com/office/drawing/2014/main" id="{A2B919E7-1456-6431-35E9-BD3D58515011}"/>
              </a:ext>
            </a:extLst>
          </p:cNvPr>
          <p:cNvGraphicFramePr>
            <a:graphicFrameLocks noGrp="1"/>
          </p:cNvGraphicFramePr>
          <p:nvPr>
            <p:extLst>
              <p:ext uri="{D42A27DB-BD31-4B8C-83A1-F6EECF244321}">
                <p14:modId xmlns:p14="http://schemas.microsoft.com/office/powerpoint/2010/main" val="1354325782"/>
              </p:ext>
            </p:extLst>
          </p:nvPr>
        </p:nvGraphicFramePr>
        <p:xfrm>
          <a:off x="695400" y="2299094"/>
          <a:ext cx="9519592" cy="2381750"/>
        </p:xfrm>
        <a:graphic>
          <a:graphicData uri="http://schemas.openxmlformats.org/drawingml/2006/table">
            <a:tbl>
              <a:tblPr firstRow="1" bandRow="1">
                <a:tableStyleId>{0E3FDE45-AF77-4B5C-9715-49D594BDF05E}</a:tableStyleId>
              </a:tblPr>
              <a:tblGrid>
                <a:gridCol w="9519592">
                  <a:extLst>
                    <a:ext uri="{9D8B030D-6E8A-4147-A177-3AD203B41FA5}">
                      <a16:colId xmlns:a16="http://schemas.microsoft.com/office/drawing/2014/main" val="2475546180"/>
                    </a:ext>
                  </a:extLst>
                </a:gridCol>
              </a:tblGrid>
              <a:tr h="476350">
                <a:tc>
                  <a:txBody>
                    <a:bodyPr/>
                    <a:lstStyle/>
                    <a:p>
                      <a:endParaRPr lang="en-US" dirty="0"/>
                    </a:p>
                  </a:txBody>
                  <a:tcP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61906385"/>
                  </a:ext>
                </a:extLst>
              </a:tr>
              <a:tr h="476350">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3E0EB">
                        <a:alpha val="69804"/>
                      </a:srgbClr>
                    </a:solidFill>
                  </a:tcPr>
                </a:tc>
                <a:extLst>
                  <a:ext uri="{0D108BD9-81ED-4DB2-BD59-A6C34878D82A}">
                    <a16:rowId xmlns:a16="http://schemas.microsoft.com/office/drawing/2014/main" val="3743645606"/>
                  </a:ext>
                </a:extLst>
              </a:tr>
              <a:tr h="476350">
                <a:tc>
                  <a:txBody>
                    <a:bodyPr/>
                    <a:lstStyle/>
                    <a:p>
                      <a:endParaRPr lang="en-US"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76747907"/>
                  </a:ext>
                </a:extLst>
              </a:tr>
              <a:tr h="476350">
                <a:tc>
                  <a:txBody>
                    <a:bodyPr/>
                    <a:lstStyle/>
                    <a:p>
                      <a:endParaRPr lang="en-US" dirty="0"/>
                    </a:p>
                  </a:txBody>
                  <a:tcPr>
                    <a:lnL>
                      <a:noFill/>
                    </a:lnL>
                    <a:lnR>
                      <a:noFill/>
                    </a:lnR>
                    <a:lnT>
                      <a:noFill/>
                    </a:lnT>
                    <a:lnB>
                      <a:noFill/>
                    </a:lnB>
                    <a:lnTlToBr w="12700" cmpd="sng">
                      <a:noFill/>
                      <a:prstDash val="solid"/>
                    </a:lnTlToBr>
                    <a:lnBlToTr w="12700" cmpd="sng">
                      <a:noFill/>
                      <a:prstDash val="solid"/>
                    </a:lnBlToTr>
                    <a:solidFill>
                      <a:srgbClr val="D3E1EA">
                        <a:alpha val="69804"/>
                      </a:srgbClr>
                    </a:solidFill>
                  </a:tcPr>
                </a:tc>
                <a:extLst>
                  <a:ext uri="{0D108BD9-81ED-4DB2-BD59-A6C34878D82A}">
                    <a16:rowId xmlns:a16="http://schemas.microsoft.com/office/drawing/2014/main" val="1376862603"/>
                  </a:ext>
                </a:extLst>
              </a:tr>
              <a:tr h="476350">
                <a:tc>
                  <a:txBody>
                    <a:bodyPr/>
                    <a:lstStyle/>
                    <a:p>
                      <a:endParaRPr lang="en-US" dirty="0"/>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891078392"/>
                  </a:ext>
                </a:extLst>
              </a:tr>
            </a:tbl>
          </a:graphicData>
        </a:graphic>
      </p:graphicFrame>
      <p:sp>
        <p:nvSpPr>
          <p:cNvPr id="8" name="Content Placeholder 2">
            <a:extLst>
              <a:ext uri="{FF2B5EF4-FFF2-40B4-BE49-F238E27FC236}">
                <a16:creationId xmlns:a16="http://schemas.microsoft.com/office/drawing/2014/main" id="{34FA84B1-B026-ABFF-C8FA-260097A9F1C0}"/>
              </a:ext>
            </a:extLst>
          </p:cNvPr>
          <p:cNvSpPr txBox="1">
            <a:spLocks/>
          </p:cNvSpPr>
          <p:nvPr/>
        </p:nvSpPr>
        <p:spPr bwMode="auto">
          <a:xfrm>
            <a:off x="912286" y="2234727"/>
            <a:ext cx="10358967" cy="349852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457200" indent="-457200">
              <a:lnSpc>
                <a:spcPct val="120000"/>
              </a:lnSpc>
              <a:spcBef>
                <a:spcPts val="300"/>
              </a:spcBef>
              <a:spcAft>
                <a:spcPts val="0"/>
              </a:spcAft>
              <a:buFont typeface="+mj-lt"/>
              <a:buAutoNum type="arabicPeriod"/>
            </a:pPr>
            <a:r>
              <a:rPr lang="en-US" sz="2500" b="0" kern="0" dirty="0"/>
              <a:t>All patients, including those on observation</a:t>
            </a:r>
          </a:p>
          <a:p>
            <a:pPr marL="457200" indent="-457200">
              <a:lnSpc>
                <a:spcPct val="120000"/>
              </a:lnSpc>
              <a:spcBef>
                <a:spcPts val="300"/>
              </a:spcBef>
              <a:spcAft>
                <a:spcPts val="0"/>
              </a:spcAft>
              <a:buFont typeface="+mj-lt"/>
              <a:buAutoNum type="arabicPeriod"/>
            </a:pPr>
            <a:r>
              <a:rPr lang="en-US" sz="2500" b="0" kern="0" dirty="0"/>
              <a:t>All patients receiving active treatment for CLL</a:t>
            </a:r>
          </a:p>
          <a:p>
            <a:pPr marL="457200" indent="-457200">
              <a:lnSpc>
                <a:spcPct val="120000"/>
              </a:lnSpc>
              <a:spcBef>
                <a:spcPts val="300"/>
              </a:spcBef>
              <a:spcAft>
                <a:spcPts val="0"/>
              </a:spcAft>
              <a:buFont typeface="+mj-lt"/>
              <a:buAutoNum type="arabicPeriod"/>
            </a:pPr>
            <a:r>
              <a:rPr lang="en-US" sz="2500" b="0" kern="0" dirty="0"/>
              <a:t>Both 1 and 2</a:t>
            </a:r>
          </a:p>
          <a:p>
            <a:pPr marL="457200" indent="-457200">
              <a:lnSpc>
                <a:spcPct val="120000"/>
              </a:lnSpc>
              <a:spcBef>
                <a:spcPts val="300"/>
              </a:spcBef>
              <a:spcAft>
                <a:spcPts val="0"/>
              </a:spcAft>
              <a:buFont typeface="+mj-lt"/>
              <a:buAutoNum type="arabicPeriod"/>
            </a:pPr>
            <a:r>
              <a:rPr lang="en-US" sz="2500" b="0" kern="0" dirty="0"/>
              <a:t>Neither 1 nor 2</a:t>
            </a:r>
          </a:p>
          <a:p>
            <a:pPr marL="457200" indent="-457200">
              <a:lnSpc>
                <a:spcPct val="120000"/>
              </a:lnSpc>
              <a:spcBef>
                <a:spcPts val="300"/>
              </a:spcBef>
              <a:spcAft>
                <a:spcPts val="0"/>
              </a:spcAft>
              <a:buFont typeface="+mj-lt"/>
              <a:buAutoNum type="arabicPeriod"/>
            </a:pPr>
            <a:r>
              <a:rPr lang="en-US" sz="2500" b="0" kern="0" dirty="0"/>
              <a:t>I don’t know</a:t>
            </a:r>
          </a:p>
        </p:txBody>
      </p:sp>
    </p:spTree>
    <p:extLst>
      <p:ext uri="{BB962C8B-B14F-4D97-AF65-F5344CB8AC3E}">
        <p14:creationId xmlns:p14="http://schemas.microsoft.com/office/powerpoint/2010/main" val="3686498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EAB023-B354-4420-8F36-740752E3F278}"/>
              </a:ext>
            </a:extLst>
          </p:cNvPr>
          <p:cNvSpPr>
            <a:spLocks noGrp="1"/>
          </p:cNvSpPr>
          <p:nvPr>
            <p:ph type="title"/>
          </p:nvPr>
        </p:nvSpPr>
        <p:spPr/>
        <p:txBody>
          <a:bodyPr/>
          <a:lstStyle/>
          <a:p>
            <a:r>
              <a:rPr lang="en-US" dirty="0"/>
              <a:t>CLL Impacts a Significant Number of Patients Worldwide, Predominantly Affecting Older Patients</a:t>
            </a:r>
          </a:p>
        </p:txBody>
      </p:sp>
      <p:sp>
        <p:nvSpPr>
          <p:cNvPr id="7" name="Rectangle: Diagonal Corners Rounded 6">
            <a:extLst>
              <a:ext uri="{FF2B5EF4-FFF2-40B4-BE49-F238E27FC236}">
                <a16:creationId xmlns:a16="http://schemas.microsoft.com/office/drawing/2014/main" id="{CF24DA54-8E50-44DC-8AA9-3F0F3F412DC9}"/>
              </a:ext>
            </a:extLst>
          </p:cNvPr>
          <p:cNvSpPr/>
          <p:nvPr/>
        </p:nvSpPr>
        <p:spPr>
          <a:xfrm>
            <a:off x="710963" y="1467917"/>
            <a:ext cx="10758271" cy="685991"/>
          </a:xfrm>
          <a:prstGeom prst="round2Diag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4824"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With an estimated 191,000 new cases globally, CLL represents </a:t>
            </a:r>
            <a:r>
              <a:rPr kumimoji="0" lang="en-US" sz="2000" b="1" i="0" u="none" strike="noStrike" kern="1200" cap="none" spc="0" normalizeH="0" baseline="0" noProof="0" dirty="0">
                <a:ln>
                  <a:noFill/>
                </a:ln>
                <a:solidFill>
                  <a:srgbClr val="FFFFFF"/>
                </a:solidFill>
                <a:effectLst/>
                <a:uLnTx/>
                <a:uFillTx/>
                <a:latin typeface="Arial"/>
                <a:ea typeface="+mn-ea"/>
                <a:cs typeface="+mn-cs"/>
              </a:rPr>
              <a:t>22% to 30%</a:t>
            </a:r>
            <a:r>
              <a:rPr kumimoji="0" lang="en-US" sz="1600" b="1" i="0" u="none" strike="noStrike" kern="1200" cap="none" spc="0" normalizeH="0" baseline="0" noProof="0" dirty="0">
                <a:ln>
                  <a:noFill/>
                </a:ln>
                <a:solidFill>
                  <a:srgbClr val="FFFFFF"/>
                </a:solidFill>
                <a:effectLst/>
                <a:uLnTx/>
                <a:uFillTx/>
                <a:latin typeface="Arial"/>
                <a:ea typeface="+mn-ea"/>
                <a:cs typeface="+mn-cs"/>
              </a:rPr>
              <a:t> of all leukemia worldwide, </a:t>
            </a:r>
            <a:br>
              <a:rPr kumimoji="0" lang="en-US" sz="1600" b="1" i="0" u="none" strike="noStrike" kern="1200" cap="none" spc="0" normalizeH="0" baseline="0" noProof="0" dirty="0">
                <a:ln>
                  <a:noFill/>
                </a:ln>
                <a:solidFill>
                  <a:srgbClr val="FFFFFF"/>
                </a:solidFill>
                <a:effectLst/>
                <a:uLnTx/>
                <a:uFillTx/>
                <a:latin typeface="Arial"/>
                <a:ea typeface="+mn-ea"/>
                <a:cs typeface="+mn-cs"/>
              </a:rPr>
            </a:br>
            <a:r>
              <a:rPr kumimoji="0" lang="en-US" sz="1600" b="1" i="0" u="none" strike="noStrike" kern="1200" cap="none" spc="0" normalizeH="0" baseline="0" noProof="0" dirty="0">
                <a:ln>
                  <a:noFill/>
                </a:ln>
                <a:solidFill>
                  <a:srgbClr val="FFFFFF"/>
                </a:solidFill>
                <a:effectLst/>
                <a:uLnTx/>
                <a:uFillTx/>
                <a:latin typeface="Arial"/>
                <a:ea typeface="+mn-ea"/>
                <a:cs typeface="+mn-cs"/>
              </a:rPr>
              <a:t>being the </a:t>
            </a:r>
            <a:r>
              <a:rPr kumimoji="0" lang="en-US" sz="2000" b="1" i="0" u="none" strike="noStrike" kern="1200" cap="none" spc="0" normalizeH="0" baseline="0" noProof="0" dirty="0">
                <a:ln>
                  <a:noFill/>
                </a:ln>
                <a:solidFill>
                  <a:srgbClr val="FFFFFF"/>
                </a:solidFill>
                <a:effectLst/>
                <a:uLnTx/>
                <a:uFillTx/>
                <a:latin typeface="Arial"/>
                <a:ea typeface="+mn-ea"/>
                <a:cs typeface="+mn-cs"/>
              </a:rPr>
              <a:t>most common leukemia in Western countries</a:t>
            </a:r>
            <a:r>
              <a:rPr kumimoji="0" lang="en-US" sz="1600" b="1" i="0" u="none" strike="noStrike" kern="1200" cap="none" spc="0" normalizeH="0" baseline="30000" noProof="0" dirty="0">
                <a:ln>
                  <a:noFill/>
                </a:ln>
                <a:solidFill>
                  <a:srgbClr val="FFFFFF"/>
                </a:solidFill>
                <a:effectLst/>
                <a:uLnTx/>
                <a:uFillTx/>
                <a:latin typeface="Arial"/>
                <a:ea typeface="+mn-ea"/>
                <a:cs typeface="+mn-cs"/>
              </a:rPr>
              <a:t>1,2</a:t>
            </a:r>
          </a:p>
        </p:txBody>
      </p:sp>
      <p:sp>
        <p:nvSpPr>
          <p:cNvPr id="9" name="TextBox 8">
            <a:extLst>
              <a:ext uri="{FF2B5EF4-FFF2-40B4-BE49-F238E27FC236}">
                <a16:creationId xmlns:a16="http://schemas.microsoft.com/office/drawing/2014/main" id="{474EDE53-2697-443B-96A6-8D4BCDD2D358}"/>
              </a:ext>
            </a:extLst>
          </p:cNvPr>
          <p:cNvSpPr txBox="1"/>
          <p:nvPr/>
        </p:nvSpPr>
        <p:spPr>
          <a:xfrm>
            <a:off x="5756335" y="2548408"/>
            <a:ext cx="5874285" cy="400110"/>
          </a:xfrm>
          <a:prstGeom prst="rect">
            <a:avLst/>
          </a:prstGeom>
          <a:noFill/>
        </p:spPr>
        <p:txBody>
          <a:bodyPr wrap="square" rtlCol="0">
            <a:spAutoFit/>
          </a:bodyPr>
          <a:lstStyle/>
          <a:p>
            <a:pPr marL="0" marR="0" lvl="0" indent="0" algn="ctr" defTabSz="604824"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3865"/>
                </a:solidFill>
                <a:effectLst/>
                <a:uLnTx/>
                <a:uFillTx/>
                <a:latin typeface="Arial" pitchFamily="34" charset="0"/>
                <a:ea typeface="ＭＳ Ｐゴシック" pitchFamily="34" charset="-128"/>
                <a:cs typeface="+mn-cs"/>
              </a:rPr>
              <a:t>Men</a:t>
            </a:r>
            <a:r>
              <a:rPr kumimoji="0" lang="en-US" sz="1800" b="1" i="0" u="none" strike="noStrike" kern="1200" cap="none" spc="0" normalizeH="0" baseline="0" noProof="0" dirty="0">
                <a:ln>
                  <a:noFill/>
                </a:ln>
                <a:solidFill>
                  <a:srgbClr val="003865"/>
                </a:solidFill>
                <a:effectLst/>
                <a:uLnTx/>
                <a:uFillTx/>
                <a:latin typeface="Arial" pitchFamily="34" charset="0"/>
                <a:ea typeface="ＭＳ Ｐゴシック" pitchFamily="34" charset="-128"/>
                <a:cs typeface="+mn-cs"/>
              </a:rPr>
              <a:t> are ~</a:t>
            </a:r>
            <a:r>
              <a:rPr kumimoji="0" lang="en-US" sz="2000" b="1" i="0" u="none" strike="noStrike" kern="1200" cap="none" spc="0" normalizeH="0" baseline="0" noProof="0" dirty="0">
                <a:ln>
                  <a:noFill/>
                </a:ln>
                <a:solidFill>
                  <a:srgbClr val="003865"/>
                </a:solidFill>
                <a:effectLst/>
                <a:uLnTx/>
                <a:uFillTx/>
                <a:latin typeface="Arial" pitchFamily="34" charset="0"/>
                <a:ea typeface="ＭＳ Ｐゴシック" pitchFamily="34" charset="-128"/>
                <a:cs typeface="+mn-cs"/>
              </a:rPr>
              <a:t>2X more likely</a:t>
            </a:r>
            <a:r>
              <a:rPr kumimoji="0" lang="en-US" sz="2000" b="1" i="0" u="none" strike="noStrike" kern="1200" cap="none" spc="0" normalizeH="0" baseline="0" noProof="0" dirty="0">
                <a:ln>
                  <a:noFill/>
                </a:ln>
                <a:solidFill>
                  <a:srgbClr val="003865"/>
                </a:solidFill>
                <a:effectLst/>
                <a:uLnTx/>
                <a:uFillTx/>
                <a:latin typeface="Arial" pitchFamily="-72" charset="0"/>
                <a:ea typeface="MS PGothic" charset="0"/>
                <a:cs typeface="+mn-cs"/>
              </a:rPr>
              <a:t> </a:t>
            </a:r>
            <a:r>
              <a:rPr kumimoji="0" lang="en-US" sz="1800" b="1" i="0" u="none" strike="noStrike" kern="1200" cap="none" spc="0" normalizeH="0" baseline="0" noProof="0" dirty="0">
                <a:ln>
                  <a:noFill/>
                </a:ln>
                <a:solidFill>
                  <a:srgbClr val="003865"/>
                </a:solidFill>
                <a:effectLst/>
                <a:uLnTx/>
                <a:uFillTx/>
                <a:latin typeface="Arial" pitchFamily="34" charset="0"/>
                <a:ea typeface="ＭＳ Ｐゴシック" pitchFamily="34" charset="-128"/>
                <a:cs typeface="+mn-cs"/>
              </a:rPr>
              <a:t>to develop CLL</a:t>
            </a:r>
            <a:r>
              <a:rPr kumimoji="0" lang="en-US" sz="1800" b="1" i="0" u="none" strike="noStrike" kern="1200" cap="none" spc="0" normalizeH="0" baseline="30000" noProof="0" dirty="0">
                <a:ln>
                  <a:noFill/>
                </a:ln>
                <a:solidFill>
                  <a:srgbClr val="003865"/>
                </a:solidFill>
                <a:effectLst/>
                <a:uLnTx/>
                <a:uFillTx/>
                <a:latin typeface="Arial" pitchFamily="34" charset="0"/>
                <a:ea typeface="ＭＳ Ｐゴシック" pitchFamily="34" charset="-128"/>
                <a:cs typeface="+mn-cs"/>
              </a:rPr>
              <a:t>5</a:t>
            </a:r>
          </a:p>
        </p:txBody>
      </p:sp>
      <p:grpSp>
        <p:nvGrpSpPr>
          <p:cNvPr id="78" name="Group 77">
            <a:extLst>
              <a:ext uri="{FF2B5EF4-FFF2-40B4-BE49-F238E27FC236}">
                <a16:creationId xmlns:a16="http://schemas.microsoft.com/office/drawing/2014/main" id="{8A9E0E1E-CF72-4614-94C5-B26CB22C4A3D}"/>
              </a:ext>
            </a:extLst>
          </p:cNvPr>
          <p:cNvGrpSpPr/>
          <p:nvPr/>
        </p:nvGrpSpPr>
        <p:grpSpPr>
          <a:xfrm>
            <a:off x="9262624" y="3226917"/>
            <a:ext cx="1096859" cy="2131136"/>
            <a:chOff x="6480175" y="2622816"/>
            <a:chExt cx="749167" cy="1455594"/>
          </a:xfrm>
          <a:solidFill>
            <a:schemeClr val="accent4"/>
          </a:solidFill>
        </p:grpSpPr>
        <p:sp>
          <p:nvSpPr>
            <p:cNvPr id="70" name="Oval 5">
              <a:extLst>
                <a:ext uri="{FF2B5EF4-FFF2-40B4-BE49-F238E27FC236}">
                  <a16:creationId xmlns:a16="http://schemas.microsoft.com/office/drawing/2014/main" id="{AB288CD6-C25F-45F3-A185-FE597C6F8B66}"/>
                </a:ext>
              </a:extLst>
            </p:cNvPr>
            <p:cNvSpPr>
              <a:spLocks noChangeArrowheads="1"/>
            </p:cNvSpPr>
            <p:nvPr/>
          </p:nvSpPr>
          <p:spPr bwMode="auto">
            <a:xfrm>
              <a:off x="6787838" y="2622816"/>
              <a:ext cx="242893" cy="22870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4824"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71" name="Freeform 6">
              <a:extLst>
                <a:ext uri="{FF2B5EF4-FFF2-40B4-BE49-F238E27FC236}">
                  <a16:creationId xmlns:a16="http://schemas.microsoft.com/office/drawing/2014/main" id="{D373FE43-F535-441A-9FA4-A89605398EFF}"/>
                </a:ext>
              </a:extLst>
            </p:cNvPr>
            <p:cNvSpPr>
              <a:spLocks/>
            </p:cNvSpPr>
            <p:nvPr/>
          </p:nvSpPr>
          <p:spPr bwMode="auto">
            <a:xfrm>
              <a:off x="6592187" y="2891309"/>
              <a:ext cx="637155" cy="1187101"/>
            </a:xfrm>
            <a:custGeom>
              <a:avLst/>
              <a:gdLst>
                <a:gd name="T0" fmla="*/ 130 w 166"/>
                <a:gd name="T1" fmla="*/ 13 h 285"/>
                <a:gd name="T2" fmla="*/ 104 w 166"/>
                <a:gd name="T3" fmla="*/ 0 h 285"/>
                <a:gd name="T4" fmla="*/ 62 w 166"/>
                <a:gd name="T5" fmla="*/ 0 h 285"/>
                <a:gd name="T6" fmla="*/ 36 w 166"/>
                <a:gd name="T7" fmla="*/ 13 h 285"/>
                <a:gd name="T8" fmla="*/ 3 w 166"/>
                <a:gd name="T9" fmla="*/ 124 h 285"/>
                <a:gd name="T10" fmla="*/ 10 w 166"/>
                <a:gd name="T11" fmla="*/ 140 h 285"/>
                <a:gd name="T12" fmla="*/ 25 w 166"/>
                <a:gd name="T13" fmla="*/ 132 h 285"/>
                <a:gd name="T14" fmla="*/ 48 w 166"/>
                <a:gd name="T15" fmla="*/ 59 h 285"/>
                <a:gd name="T16" fmla="*/ 48 w 166"/>
                <a:gd name="T17" fmla="*/ 84 h 285"/>
                <a:gd name="T18" fmla="*/ 13 w 166"/>
                <a:gd name="T19" fmla="*/ 194 h 285"/>
                <a:gd name="T20" fmla="*/ 51 w 166"/>
                <a:gd name="T21" fmla="*/ 194 h 285"/>
                <a:gd name="T22" fmla="*/ 51 w 166"/>
                <a:gd name="T23" fmla="*/ 270 h 285"/>
                <a:gd name="T24" fmla="*/ 65 w 166"/>
                <a:gd name="T25" fmla="*/ 285 h 285"/>
                <a:gd name="T26" fmla="*/ 80 w 166"/>
                <a:gd name="T27" fmla="*/ 270 h 285"/>
                <a:gd name="T28" fmla="*/ 80 w 166"/>
                <a:gd name="T29" fmla="*/ 198 h 285"/>
                <a:gd name="T30" fmla="*/ 83 w 166"/>
                <a:gd name="T31" fmla="*/ 194 h 285"/>
                <a:gd name="T32" fmla="*/ 86 w 166"/>
                <a:gd name="T33" fmla="*/ 198 h 285"/>
                <a:gd name="T34" fmla="*/ 86 w 166"/>
                <a:gd name="T35" fmla="*/ 271 h 285"/>
                <a:gd name="T36" fmla="*/ 101 w 166"/>
                <a:gd name="T37" fmla="*/ 285 h 285"/>
                <a:gd name="T38" fmla="*/ 115 w 166"/>
                <a:gd name="T39" fmla="*/ 271 h 285"/>
                <a:gd name="T40" fmla="*/ 115 w 166"/>
                <a:gd name="T41" fmla="*/ 194 h 285"/>
                <a:gd name="T42" fmla="*/ 153 w 166"/>
                <a:gd name="T43" fmla="*/ 194 h 285"/>
                <a:gd name="T44" fmla="*/ 118 w 166"/>
                <a:gd name="T45" fmla="*/ 84 h 285"/>
                <a:gd name="T46" fmla="*/ 118 w 166"/>
                <a:gd name="T47" fmla="*/ 59 h 285"/>
                <a:gd name="T48" fmla="*/ 141 w 166"/>
                <a:gd name="T49" fmla="*/ 133 h 285"/>
                <a:gd name="T50" fmla="*/ 156 w 166"/>
                <a:gd name="T51" fmla="*/ 140 h 285"/>
                <a:gd name="T52" fmla="*/ 163 w 166"/>
                <a:gd name="T53" fmla="*/ 124 h 285"/>
                <a:gd name="T54" fmla="*/ 130 w 166"/>
                <a:gd name="T55" fmla="*/ 13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6" h="285">
                  <a:moveTo>
                    <a:pt x="130" y="13"/>
                  </a:moveTo>
                  <a:cubicBezTo>
                    <a:pt x="126" y="5"/>
                    <a:pt x="113" y="0"/>
                    <a:pt x="104" y="0"/>
                  </a:cubicBezTo>
                  <a:cubicBezTo>
                    <a:pt x="62" y="0"/>
                    <a:pt x="62" y="0"/>
                    <a:pt x="62" y="0"/>
                  </a:cubicBezTo>
                  <a:cubicBezTo>
                    <a:pt x="53" y="0"/>
                    <a:pt x="40" y="5"/>
                    <a:pt x="36" y="13"/>
                  </a:cubicBezTo>
                  <a:cubicBezTo>
                    <a:pt x="19" y="47"/>
                    <a:pt x="3" y="124"/>
                    <a:pt x="3" y="124"/>
                  </a:cubicBezTo>
                  <a:cubicBezTo>
                    <a:pt x="0" y="130"/>
                    <a:pt x="4" y="137"/>
                    <a:pt x="10" y="140"/>
                  </a:cubicBezTo>
                  <a:cubicBezTo>
                    <a:pt x="16" y="142"/>
                    <a:pt x="23" y="139"/>
                    <a:pt x="25" y="132"/>
                  </a:cubicBezTo>
                  <a:cubicBezTo>
                    <a:pt x="48" y="59"/>
                    <a:pt x="48" y="59"/>
                    <a:pt x="48" y="59"/>
                  </a:cubicBezTo>
                  <a:cubicBezTo>
                    <a:pt x="48" y="84"/>
                    <a:pt x="48" y="84"/>
                    <a:pt x="48" y="84"/>
                  </a:cubicBezTo>
                  <a:cubicBezTo>
                    <a:pt x="13" y="194"/>
                    <a:pt x="13" y="194"/>
                    <a:pt x="13" y="194"/>
                  </a:cubicBezTo>
                  <a:cubicBezTo>
                    <a:pt x="51" y="194"/>
                    <a:pt x="51" y="194"/>
                    <a:pt x="51" y="194"/>
                  </a:cubicBezTo>
                  <a:cubicBezTo>
                    <a:pt x="51" y="270"/>
                    <a:pt x="51" y="270"/>
                    <a:pt x="51" y="270"/>
                  </a:cubicBezTo>
                  <a:cubicBezTo>
                    <a:pt x="51" y="279"/>
                    <a:pt x="57" y="285"/>
                    <a:pt x="65" y="285"/>
                  </a:cubicBezTo>
                  <a:cubicBezTo>
                    <a:pt x="73" y="285"/>
                    <a:pt x="80" y="279"/>
                    <a:pt x="80" y="270"/>
                  </a:cubicBezTo>
                  <a:cubicBezTo>
                    <a:pt x="80" y="198"/>
                    <a:pt x="80" y="198"/>
                    <a:pt x="80" y="198"/>
                  </a:cubicBezTo>
                  <a:cubicBezTo>
                    <a:pt x="80" y="196"/>
                    <a:pt x="81" y="194"/>
                    <a:pt x="83" y="194"/>
                  </a:cubicBezTo>
                  <a:cubicBezTo>
                    <a:pt x="85" y="194"/>
                    <a:pt x="86" y="196"/>
                    <a:pt x="86" y="198"/>
                  </a:cubicBezTo>
                  <a:cubicBezTo>
                    <a:pt x="86" y="271"/>
                    <a:pt x="86" y="271"/>
                    <a:pt x="86" y="271"/>
                  </a:cubicBezTo>
                  <a:cubicBezTo>
                    <a:pt x="86" y="279"/>
                    <a:pt x="93" y="285"/>
                    <a:pt x="101" y="285"/>
                  </a:cubicBezTo>
                  <a:cubicBezTo>
                    <a:pt x="109" y="285"/>
                    <a:pt x="115" y="279"/>
                    <a:pt x="115" y="271"/>
                  </a:cubicBezTo>
                  <a:cubicBezTo>
                    <a:pt x="115" y="194"/>
                    <a:pt x="115" y="194"/>
                    <a:pt x="115" y="194"/>
                  </a:cubicBezTo>
                  <a:cubicBezTo>
                    <a:pt x="153" y="194"/>
                    <a:pt x="153" y="194"/>
                    <a:pt x="153" y="194"/>
                  </a:cubicBezTo>
                  <a:cubicBezTo>
                    <a:pt x="118" y="84"/>
                    <a:pt x="118" y="84"/>
                    <a:pt x="118" y="84"/>
                  </a:cubicBezTo>
                  <a:cubicBezTo>
                    <a:pt x="118" y="59"/>
                    <a:pt x="118" y="59"/>
                    <a:pt x="118" y="59"/>
                  </a:cubicBezTo>
                  <a:cubicBezTo>
                    <a:pt x="141" y="133"/>
                    <a:pt x="141" y="133"/>
                    <a:pt x="141" y="133"/>
                  </a:cubicBezTo>
                  <a:cubicBezTo>
                    <a:pt x="143" y="139"/>
                    <a:pt x="150" y="142"/>
                    <a:pt x="156" y="140"/>
                  </a:cubicBezTo>
                  <a:cubicBezTo>
                    <a:pt x="162" y="137"/>
                    <a:pt x="166" y="131"/>
                    <a:pt x="163" y="124"/>
                  </a:cubicBezTo>
                  <a:cubicBezTo>
                    <a:pt x="163" y="124"/>
                    <a:pt x="147" y="47"/>
                    <a:pt x="13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4824"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74" name="Freeform 10">
              <a:extLst>
                <a:ext uri="{FF2B5EF4-FFF2-40B4-BE49-F238E27FC236}">
                  <a16:creationId xmlns:a16="http://schemas.microsoft.com/office/drawing/2014/main" id="{453F4687-CE81-472D-B3E9-049D1E9C6013}"/>
                </a:ext>
              </a:extLst>
            </p:cNvPr>
            <p:cNvSpPr>
              <a:spLocks/>
            </p:cNvSpPr>
            <p:nvPr/>
          </p:nvSpPr>
          <p:spPr bwMode="auto">
            <a:xfrm>
              <a:off x="6480175" y="3870325"/>
              <a:ext cx="6350" cy="12700"/>
            </a:xfrm>
            <a:custGeom>
              <a:avLst/>
              <a:gdLst>
                <a:gd name="T0" fmla="*/ 0 w 2"/>
                <a:gd name="T1" fmla="*/ 0 h 4"/>
                <a:gd name="T2" fmla="*/ 1 w 2"/>
                <a:gd name="T3" fmla="*/ 4 h 4"/>
              </a:gdLst>
              <a:ahLst/>
              <a:cxnLst>
                <a:cxn ang="0">
                  <a:pos x="T0" y="T1"/>
                </a:cxn>
                <a:cxn ang="0">
                  <a:pos x="T2" y="T3"/>
                </a:cxn>
              </a:cxnLst>
              <a:rect l="0" t="0" r="r" b="b"/>
              <a:pathLst>
                <a:path w="2" h="4">
                  <a:moveTo>
                    <a:pt x="0" y="0"/>
                  </a:moveTo>
                  <a:cubicBezTo>
                    <a:pt x="2" y="1"/>
                    <a:pt x="2" y="3"/>
                    <a:pt x="1"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4824"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grpSp>
      <p:grpSp>
        <p:nvGrpSpPr>
          <p:cNvPr id="77" name="Group 76">
            <a:extLst>
              <a:ext uri="{FF2B5EF4-FFF2-40B4-BE49-F238E27FC236}">
                <a16:creationId xmlns:a16="http://schemas.microsoft.com/office/drawing/2014/main" id="{05DD5769-D2F8-48D2-BC26-CBECFC3F810E}"/>
              </a:ext>
            </a:extLst>
          </p:cNvPr>
          <p:cNvGrpSpPr/>
          <p:nvPr/>
        </p:nvGrpSpPr>
        <p:grpSpPr>
          <a:xfrm>
            <a:off x="6729055" y="3218038"/>
            <a:ext cx="843707" cy="2154263"/>
            <a:chOff x="5695950" y="2693777"/>
            <a:chExt cx="476250" cy="1216025"/>
          </a:xfrm>
          <a:solidFill>
            <a:schemeClr val="accent2"/>
          </a:solidFill>
        </p:grpSpPr>
        <p:sp>
          <p:nvSpPr>
            <p:cNvPr id="75" name="Oval 11">
              <a:extLst>
                <a:ext uri="{FF2B5EF4-FFF2-40B4-BE49-F238E27FC236}">
                  <a16:creationId xmlns:a16="http://schemas.microsoft.com/office/drawing/2014/main" id="{C41F98AC-442D-4AA2-AC2F-1C30EB2D6C7D}"/>
                </a:ext>
              </a:extLst>
            </p:cNvPr>
            <p:cNvSpPr>
              <a:spLocks noChangeArrowheads="1"/>
            </p:cNvSpPr>
            <p:nvPr/>
          </p:nvSpPr>
          <p:spPr bwMode="auto">
            <a:xfrm>
              <a:off x="5829300" y="2693777"/>
              <a:ext cx="209550" cy="2095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4824"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76" name="Freeform 12">
              <a:extLst>
                <a:ext uri="{FF2B5EF4-FFF2-40B4-BE49-F238E27FC236}">
                  <a16:creationId xmlns:a16="http://schemas.microsoft.com/office/drawing/2014/main" id="{778BE4CA-0F59-4559-B04B-EBD74EE92CC1}"/>
                </a:ext>
              </a:extLst>
            </p:cNvPr>
            <p:cNvSpPr>
              <a:spLocks/>
            </p:cNvSpPr>
            <p:nvPr/>
          </p:nvSpPr>
          <p:spPr bwMode="auto">
            <a:xfrm>
              <a:off x="5695950" y="2928727"/>
              <a:ext cx="476250" cy="981075"/>
            </a:xfrm>
            <a:custGeom>
              <a:avLst/>
              <a:gdLst>
                <a:gd name="T0" fmla="*/ 114 w 143"/>
                <a:gd name="T1" fmla="*/ 0 h 296"/>
                <a:gd name="T2" fmla="*/ 72 w 143"/>
                <a:gd name="T3" fmla="*/ 0 h 296"/>
                <a:gd name="T4" fmla="*/ 71 w 143"/>
                <a:gd name="T5" fmla="*/ 0 h 296"/>
                <a:gd name="T6" fmla="*/ 28 w 143"/>
                <a:gd name="T7" fmla="*/ 0 h 296"/>
                <a:gd name="T8" fmla="*/ 0 w 143"/>
                <a:gd name="T9" fmla="*/ 34 h 296"/>
                <a:gd name="T10" fmla="*/ 0 w 143"/>
                <a:gd name="T11" fmla="*/ 130 h 296"/>
                <a:gd name="T12" fmla="*/ 14 w 143"/>
                <a:gd name="T13" fmla="*/ 144 h 296"/>
                <a:gd name="T14" fmla="*/ 28 w 143"/>
                <a:gd name="T15" fmla="*/ 130 h 296"/>
                <a:gd name="T16" fmla="*/ 28 w 143"/>
                <a:gd name="T17" fmla="*/ 44 h 296"/>
                <a:gd name="T18" fmla="*/ 32 w 143"/>
                <a:gd name="T19" fmla="*/ 44 h 296"/>
                <a:gd name="T20" fmla="*/ 32 w 143"/>
                <a:gd name="T21" fmla="*/ 278 h 296"/>
                <a:gd name="T22" fmla="*/ 50 w 143"/>
                <a:gd name="T23" fmla="*/ 296 h 296"/>
                <a:gd name="T24" fmla="*/ 68 w 143"/>
                <a:gd name="T25" fmla="*/ 278 h 296"/>
                <a:gd name="T26" fmla="*/ 68 w 143"/>
                <a:gd name="T27" fmla="*/ 142 h 296"/>
                <a:gd name="T28" fmla="*/ 70 w 143"/>
                <a:gd name="T29" fmla="*/ 142 h 296"/>
                <a:gd name="T30" fmla="*/ 71 w 143"/>
                <a:gd name="T31" fmla="*/ 142 h 296"/>
                <a:gd name="T32" fmla="*/ 74 w 143"/>
                <a:gd name="T33" fmla="*/ 142 h 296"/>
                <a:gd name="T34" fmla="*/ 74 w 143"/>
                <a:gd name="T35" fmla="*/ 278 h 296"/>
                <a:gd name="T36" fmla="*/ 91 w 143"/>
                <a:gd name="T37" fmla="*/ 295 h 296"/>
                <a:gd name="T38" fmla="*/ 109 w 143"/>
                <a:gd name="T39" fmla="*/ 278 h 296"/>
                <a:gd name="T40" fmla="*/ 109 w 143"/>
                <a:gd name="T41" fmla="*/ 44 h 296"/>
                <a:gd name="T42" fmla="*/ 114 w 143"/>
                <a:gd name="T43" fmla="*/ 44 h 296"/>
                <a:gd name="T44" fmla="*/ 114 w 143"/>
                <a:gd name="T45" fmla="*/ 130 h 296"/>
                <a:gd name="T46" fmla="*/ 128 w 143"/>
                <a:gd name="T47" fmla="*/ 145 h 296"/>
                <a:gd name="T48" fmla="*/ 142 w 143"/>
                <a:gd name="T49" fmla="*/ 130 h 296"/>
                <a:gd name="T50" fmla="*/ 142 w 143"/>
                <a:gd name="T51" fmla="*/ 34 h 296"/>
                <a:gd name="T52" fmla="*/ 114 w 143"/>
                <a:gd name="T53"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3" h="296">
                  <a:moveTo>
                    <a:pt x="114" y="0"/>
                  </a:moveTo>
                  <a:cubicBezTo>
                    <a:pt x="72" y="0"/>
                    <a:pt x="72" y="0"/>
                    <a:pt x="72" y="0"/>
                  </a:cubicBezTo>
                  <a:cubicBezTo>
                    <a:pt x="71" y="0"/>
                    <a:pt x="71" y="0"/>
                    <a:pt x="71" y="0"/>
                  </a:cubicBezTo>
                  <a:cubicBezTo>
                    <a:pt x="28" y="0"/>
                    <a:pt x="28" y="0"/>
                    <a:pt x="28" y="0"/>
                  </a:cubicBezTo>
                  <a:cubicBezTo>
                    <a:pt x="28" y="0"/>
                    <a:pt x="0" y="0"/>
                    <a:pt x="0" y="34"/>
                  </a:cubicBezTo>
                  <a:cubicBezTo>
                    <a:pt x="0" y="69"/>
                    <a:pt x="0" y="130"/>
                    <a:pt x="0" y="130"/>
                  </a:cubicBezTo>
                  <a:cubicBezTo>
                    <a:pt x="0" y="130"/>
                    <a:pt x="0" y="144"/>
                    <a:pt x="14" y="144"/>
                  </a:cubicBezTo>
                  <a:cubicBezTo>
                    <a:pt x="28" y="144"/>
                    <a:pt x="28" y="130"/>
                    <a:pt x="28" y="130"/>
                  </a:cubicBezTo>
                  <a:cubicBezTo>
                    <a:pt x="28" y="44"/>
                    <a:pt x="28" y="44"/>
                    <a:pt x="28" y="44"/>
                  </a:cubicBezTo>
                  <a:cubicBezTo>
                    <a:pt x="32" y="44"/>
                    <a:pt x="32" y="44"/>
                    <a:pt x="32" y="44"/>
                  </a:cubicBezTo>
                  <a:cubicBezTo>
                    <a:pt x="32" y="278"/>
                    <a:pt x="32" y="278"/>
                    <a:pt x="32" y="278"/>
                  </a:cubicBezTo>
                  <a:cubicBezTo>
                    <a:pt x="32" y="278"/>
                    <a:pt x="33" y="296"/>
                    <a:pt x="50" y="296"/>
                  </a:cubicBezTo>
                  <a:cubicBezTo>
                    <a:pt x="68" y="296"/>
                    <a:pt x="68" y="278"/>
                    <a:pt x="68" y="278"/>
                  </a:cubicBezTo>
                  <a:cubicBezTo>
                    <a:pt x="68" y="142"/>
                    <a:pt x="68" y="142"/>
                    <a:pt x="68" y="142"/>
                  </a:cubicBezTo>
                  <a:cubicBezTo>
                    <a:pt x="70" y="142"/>
                    <a:pt x="70" y="142"/>
                    <a:pt x="70" y="142"/>
                  </a:cubicBezTo>
                  <a:cubicBezTo>
                    <a:pt x="71" y="142"/>
                    <a:pt x="71" y="142"/>
                    <a:pt x="71" y="142"/>
                  </a:cubicBezTo>
                  <a:cubicBezTo>
                    <a:pt x="74" y="142"/>
                    <a:pt x="74" y="142"/>
                    <a:pt x="74" y="142"/>
                  </a:cubicBezTo>
                  <a:cubicBezTo>
                    <a:pt x="74" y="278"/>
                    <a:pt x="74" y="278"/>
                    <a:pt x="74" y="278"/>
                  </a:cubicBezTo>
                  <a:cubicBezTo>
                    <a:pt x="74" y="278"/>
                    <a:pt x="73" y="295"/>
                    <a:pt x="91" y="295"/>
                  </a:cubicBezTo>
                  <a:cubicBezTo>
                    <a:pt x="109" y="295"/>
                    <a:pt x="109" y="278"/>
                    <a:pt x="109" y="278"/>
                  </a:cubicBezTo>
                  <a:cubicBezTo>
                    <a:pt x="109" y="44"/>
                    <a:pt x="109" y="44"/>
                    <a:pt x="109" y="44"/>
                  </a:cubicBezTo>
                  <a:cubicBezTo>
                    <a:pt x="114" y="44"/>
                    <a:pt x="114" y="44"/>
                    <a:pt x="114" y="44"/>
                  </a:cubicBezTo>
                  <a:cubicBezTo>
                    <a:pt x="114" y="130"/>
                    <a:pt x="114" y="130"/>
                    <a:pt x="114" y="130"/>
                  </a:cubicBezTo>
                  <a:cubicBezTo>
                    <a:pt x="114" y="130"/>
                    <a:pt x="114" y="145"/>
                    <a:pt x="128" y="145"/>
                  </a:cubicBezTo>
                  <a:cubicBezTo>
                    <a:pt x="142" y="145"/>
                    <a:pt x="142" y="130"/>
                    <a:pt x="142" y="130"/>
                  </a:cubicBezTo>
                  <a:cubicBezTo>
                    <a:pt x="142" y="130"/>
                    <a:pt x="142" y="69"/>
                    <a:pt x="142" y="34"/>
                  </a:cubicBezTo>
                  <a:cubicBezTo>
                    <a:pt x="143" y="0"/>
                    <a:pt x="114" y="0"/>
                    <a:pt x="1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4824"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grpSp>
      <p:grpSp>
        <p:nvGrpSpPr>
          <p:cNvPr id="79" name="Group 78">
            <a:extLst>
              <a:ext uri="{FF2B5EF4-FFF2-40B4-BE49-F238E27FC236}">
                <a16:creationId xmlns:a16="http://schemas.microsoft.com/office/drawing/2014/main" id="{D0206F46-C231-4B26-A0F4-F4F86FB0FA5C}"/>
              </a:ext>
            </a:extLst>
          </p:cNvPr>
          <p:cNvGrpSpPr/>
          <p:nvPr/>
        </p:nvGrpSpPr>
        <p:grpSpPr>
          <a:xfrm>
            <a:off x="7850745" y="3218039"/>
            <a:ext cx="843707" cy="2154263"/>
            <a:chOff x="5695950" y="2693777"/>
            <a:chExt cx="476250" cy="1216025"/>
          </a:xfrm>
          <a:solidFill>
            <a:schemeClr val="accent2"/>
          </a:solidFill>
        </p:grpSpPr>
        <p:sp>
          <p:nvSpPr>
            <p:cNvPr id="80" name="Oval 11">
              <a:extLst>
                <a:ext uri="{FF2B5EF4-FFF2-40B4-BE49-F238E27FC236}">
                  <a16:creationId xmlns:a16="http://schemas.microsoft.com/office/drawing/2014/main" id="{952FDC21-DC9A-4B11-B0BA-38A488D02203}"/>
                </a:ext>
              </a:extLst>
            </p:cNvPr>
            <p:cNvSpPr>
              <a:spLocks noChangeArrowheads="1"/>
            </p:cNvSpPr>
            <p:nvPr/>
          </p:nvSpPr>
          <p:spPr bwMode="auto">
            <a:xfrm>
              <a:off x="5829300" y="2693777"/>
              <a:ext cx="209550" cy="2095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4824"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81" name="Freeform 12">
              <a:extLst>
                <a:ext uri="{FF2B5EF4-FFF2-40B4-BE49-F238E27FC236}">
                  <a16:creationId xmlns:a16="http://schemas.microsoft.com/office/drawing/2014/main" id="{2456EE21-D6DD-4141-9CAF-7244481D16CC}"/>
                </a:ext>
              </a:extLst>
            </p:cNvPr>
            <p:cNvSpPr>
              <a:spLocks/>
            </p:cNvSpPr>
            <p:nvPr/>
          </p:nvSpPr>
          <p:spPr bwMode="auto">
            <a:xfrm>
              <a:off x="5695950" y="2928727"/>
              <a:ext cx="476250" cy="981075"/>
            </a:xfrm>
            <a:custGeom>
              <a:avLst/>
              <a:gdLst>
                <a:gd name="T0" fmla="*/ 114 w 143"/>
                <a:gd name="T1" fmla="*/ 0 h 296"/>
                <a:gd name="T2" fmla="*/ 72 w 143"/>
                <a:gd name="T3" fmla="*/ 0 h 296"/>
                <a:gd name="T4" fmla="*/ 71 w 143"/>
                <a:gd name="T5" fmla="*/ 0 h 296"/>
                <a:gd name="T6" fmla="*/ 28 w 143"/>
                <a:gd name="T7" fmla="*/ 0 h 296"/>
                <a:gd name="T8" fmla="*/ 0 w 143"/>
                <a:gd name="T9" fmla="*/ 34 h 296"/>
                <a:gd name="T10" fmla="*/ 0 w 143"/>
                <a:gd name="T11" fmla="*/ 130 h 296"/>
                <a:gd name="T12" fmla="*/ 14 w 143"/>
                <a:gd name="T13" fmla="*/ 144 h 296"/>
                <a:gd name="T14" fmla="*/ 28 w 143"/>
                <a:gd name="T15" fmla="*/ 130 h 296"/>
                <a:gd name="T16" fmla="*/ 28 w 143"/>
                <a:gd name="T17" fmla="*/ 44 h 296"/>
                <a:gd name="T18" fmla="*/ 32 w 143"/>
                <a:gd name="T19" fmla="*/ 44 h 296"/>
                <a:gd name="T20" fmla="*/ 32 w 143"/>
                <a:gd name="T21" fmla="*/ 278 h 296"/>
                <a:gd name="T22" fmla="*/ 50 w 143"/>
                <a:gd name="T23" fmla="*/ 296 h 296"/>
                <a:gd name="T24" fmla="*/ 68 w 143"/>
                <a:gd name="T25" fmla="*/ 278 h 296"/>
                <a:gd name="T26" fmla="*/ 68 w 143"/>
                <a:gd name="T27" fmla="*/ 142 h 296"/>
                <a:gd name="T28" fmla="*/ 70 w 143"/>
                <a:gd name="T29" fmla="*/ 142 h 296"/>
                <a:gd name="T30" fmla="*/ 71 w 143"/>
                <a:gd name="T31" fmla="*/ 142 h 296"/>
                <a:gd name="T32" fmla="*/ 74 w 143"/>
                <a:gd name="T33" fmla="*/ 142 h 296"/>
                <a:gd name="T34" fmla="*/ 74 w 143"/>
                <a:gd name="T35" fmla="*/ 278 h 296"/>
                <a:gd name="T36" fmla="*/ 91 w 143"/>
                <a:gd name="T37" fmla="*/ 295 h 296"/>
                <a:gd name="T38" fmla="*/ 109 w 143"/>
                <a:gd name="T39" fmla="*/ 278 h 296"/>
                <a:gd name="T40" fmla="*/ 109 w 143"/>
                <a:gd name="T41" fmla="*/ 44 h 296"/>
                <a:gd name="T42" fmla="*/ 114 w 143"/>
                <a:gd name="T43" fmla="*/ 44 h 296"/>
                <a:gd name="T44" fmla="*/ 114 w 143"/>
                <a:gd name="T45" fmla="*/ 130 h 296"/>
                <a:gd name="T46" fmla="*/ 128 w 143"/>
                <a:gd name="T47" fmla="*/ 145 h 296"/>
                <a:gd name="T48" fmla="*/ 142 w 143"/>
                <a:gd name="T49" fmla="*/ 130 h 296"/>
                <a:gd name="T50" fmla="*/ 142 w 143"/>
                <a:gd name="T51" fmla="*/ 34 h 296"/>
                <a:gd name="T52" fmla="*/ 114 w 143"/>
                <a:gd name="T53"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3" h="296">
                  <a:moveTo>
                    <a:pt x="114" y="0"/>
                  </a:moveTo>
                  <a:cubicBezTo>
                    <a:pt x="72" y="0"/>
                    <a:pt x="72" y="0"/>
                    <a:pt x="72" y="0"/>
                  </a:cubicBezTo>
                  <a:cubicBezTo>
                    <a:pt x="71" y="0"/>
                    <a:pt x="71" y="0"/>
                    <a:pt x="71" y="0"/>
                  </a:cubicBezTo>
                  <a:cubicBezTo>
                    <a:pt x="28" y="0"/>
                    <a:pt x="28" y="0"/>
                    <a:pt x="28" y="0"/>
                  </a:cubicBezTo>
                  <a:cubicBezTo>
                    <a:pt x="28" y="0"/>
                    <a:pt x="0" y="0"/>
                    <a:pt x="0" y="34"/>
                  </a:cubicBezTo>
                  <a:cubicBezTo>
                    <a:pt x="0" y="69"/>
                    <a:pt x="0" y="130"/>
                    <a:pt x="0" y="130"/>
                  </a:cubicBezTo>
                  <a:cubicBezTo>
                    <a:pt x="0" y="130"/>
                    <a:pt x="0" y="144"/>
                    <a:pt x="14" y="144"/>
                  </a:cubicBezTo>
                  <a:cubicBezTo>
                    <a:pt x="28" y="144"/>
                    <a:pt x="28" y="130"/>
                    <a:pt x="28" y="130"/>
                  </a:cubicBezTo>
                  <a:cubicBezTo>
                    <a:pt x="28" y="44"/>
                    <a:pt x="28" y="44"/>
                    <a:pt x="28" y="44"/>
                  </a:cubicBezTo>
                  <a:cubicBezTo>
                    <a:pt x="32" y="44"/>
                    <a:pt x="32" y="44"/>
                    <a:pt x="32" y="44"/>
                  </a:cubicBezTo>
                  <a:cubicBezTo>
                    <a:pt x="32" y="278"/>
                    <a:pt x="32" y="278"/>
                    <a:pt x="32" y="278"/>
                  </a:cubicBezTo>
                  <a:cubicBezTo>
                    <a:pt x="32" y="278"/>
                    <a:pt x="33" y="296"/>
                    <a:pt x="50" y="296"/>
                  </a:cubicBezTo>
                  <a:cubicBezTo>
                    <a:pt x="68" y="296"/>
                    <a:pt x="68" y="278"/>
                    <a:pt x="68" y="278"/>
                  </a:cubicBezTo>
                  <a:cubicBezTo>
                    <a:pt x="68" y="142"/>
                    <a:pt x="68" y="142"/>
                    <a:pt x="68" y="142"/>
                  </a:cubicBezTo>
                  <a:cubicBezTo>
                    <a:pt x="70" y="142"/>
                    <a:pt x="70" y="142"/>
                    <a:pt x="70" y="142"/>
                  </a:cubicBezTo>
                  <a:cubicBezTo>
                    <a:pt x="71" y="142"/>
                    <a:pt x="71" y="142"/>
                    <a:pt x="71" y="142"/>
                  </a:cubicBezTo>
                  <a:cubicBezTo>
                    <a:pt x="74" y="142"/>
                    <a:pt x="74" y="142"/>
                    <a:pt x="74" y="142"/>
                  </a:cubicBezTo>
                  <a:cubicBezTo>
                    <a:pt x="74" y="278"/>
                    <a:pt x="74" y="278"/>
                    <a:pt x="74" y="278"/>
                  </a:cubicBezTo>
                  <a:cubicBezTo>
                    <a:pt x="74" y="278"/>
                    <a:pt x="73" y="295"/>
                    <a:pt x="91" y="295"/>
                  </a:cubicBezTo>
                  <a:cubicBezTo>
                    <a:pt x="109" y="295"/>
                    <a:pt x="109" y="278"/>
                    <a:pt x="109" y="278"/>
                  </a:cubicBezTo>
                  <a:cubicBezTo>
                    <a:pt x="109" y="44"/>
                    <a:pt x="109" y="44"/>
                    <a:pt x="109" y="44"/>
                  </a:cubicBezTo>
                  <a:cubicBezTo>
                    <a:pt x="114" y="44"/>
                    <a:pt x="114" y="44"/>
                    <a:pt x="114" y="44"/>
                  </a:cubicBezTo>
                  <a:cubicBezTo>
                    <a:pt x="114" y="130"/>
                    <a:pt x="114" y="130"/>
                    <a:pt x="114" y="130"/>
                  </a:cubicBezTo>
                  <a:cubicBezTo>
                    <a:pt x="114" y="130"/>
                    <a:pt x="114" y="145"/>
                    <a:pt x="128" y="145"/>
                  </a:cubicBezTo>
                  <a:cubicBezTo>
                    <a:pt x="142" y="145"/>
                    <a:pt x="142" y="130"/>
                    <a:pt x="142" y="130"/>
                  </a:cubicBezTo>
                  <a:cubicBezTo>
                    <a:pt x="142" y="130"/>
                    <a:pt x="142" y="69"/>
                    <a:pt x="142" y="34"/>
                  </a:cubicBezTo>
                  <a:cubicBezTo>
                    <a:pt x="143" y="0"/>
                    <a:pt x="114" y="0"/>
                    <a:pt x="1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4824"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p:txBody>
        </p:sp>
      </p:grpSp>
      <p:sp>
        <p:nvSpPr>
          <p:cNvPr id="66" name="TextBox 65">
            <a:extLst>
              <a:ext uri="{FF2B5EF4-FFF2-40B4-BE49-F238E27FC236}">
                <a16:creationId xmlns:a16="http://schemas.microsoft.com/office/drawing/2014/main" id="{960AA98F-BE30-4F14-A261-D95390DD10BB}"/>
              </a:ext>
            </a:extLst>
          </p:cNvPr>
          <p:cNvSpPr txBox="1"/>
          <p:nvPr/>
        </p:nvSpPr>
        <p:spPr>
          <a:xfrm>
            <a:off x="1589" y="5995221"/>
            <a:ext cx="11264423" cy="507831"/>
          </a:xfrm>
          <a:prstGeom prst="rect">
            <a:avLst/>
          </a:prstGeom>
          <a:noFill/>
        </p:spPr>
        <p:txBody>
          <a:bodyPr wrap="square" rtlCol="0" anchor="b" anchorCtr="0">
            <a:spAutoFit/>
          </a:bodyPr>
          <a:lstStyle/>
          <a:p>
            <a:pPr marL="114297" marR="0" lvl="0" indent="0" algn="l" defTabSz="455613"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1. Union for International Cancer Control. https://www.who.int/selection_medicines/committees/expert/20/applications/CLL.pdf. Accessed November 6, 2019. 2. Combest AJ, et al. </a:t>
            </a:r>
            <a:r>
              <a:rPr kumimoji="0" lang="en-US" sz="900" b="1" i="1"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J </a:t>
            </a:r>
            <a:r>
              <a:rPr kumimoji="0" lang="en-US" sz="900" b="1" i="1" u="none" strike="noStrike" kern="1200" cap="none" spc="0" normalizeH="0" baseline="0" noProof="0" dirty="0" err="1">
                <a:ln>
                  <a:noFill/>
                </a:ln>
                <a:solidFill>
                  <a:srgbClr val="000000"/>
                </a:solidFill>
                <a:effectLst/>
                <a:uLnTx/>
                <a:uFillTx/>
                <a:latin typeface="Arial" pitchFamily="34" charset="0"/>
                <a:ea typeface="ＭＳ Ｐゴシック" pitchFamily="34" charset="-128"/>
                <a:cs typeface="+mn-cs"/>
              </a:rPr>
              <a:t>Hematol</a:t>
            </a:r>
            <a:r>
              <a:rPr kumimoji="0" lang="en-US" sz="900" b="1" i="1"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 Oncol Pharm</a:t>
            </a:r>
            <a:r>
              <a:rPr kumimoji="0" lang="en-US" sz="9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 2016;6(2):54-56. 3. </a:t>
            </a:r>
            <a:r>
              <a:rPr kumimoji="0" lang="en-US" sz="900" b="1" i="0" u="none" strike="noStrike" kern="1200" cap="none" spc="0" normalizeH="0" baseline="0" noProof="0" dirty="0" err="1">
                <a:ln>
                  <a:noFill/>
                </a:ln>
                <a:solidFill>
                  <a:srgbClr val="000000"/>
                </a:solidFill>
                <a:effectLst/>
                <a:uLnTx/>
                <a:uFillTx/>
                <a:latin typeface="Arial" pitchFamily="34" charset="0"/>
                <a:ea typeface="ＭＳ Ｐゴシック" pitchFamily="34" charset="-128"/>
                <a:cs typeface="+mn-cs"/>
              </a:rPr>
              <a:t>Eichhorst</a:t>
            </a:r>
            <a:r>
              <a:rPr kumimoji="0" lang="en-US" sz="9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 B, et al. </a:t>
            </a:r>
            <a:r>
              <a:rPr kumimoji="0" lang="en-US" sz="900" b="1" i="1"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Ann Oncol</a:t>
            </a:r>
            <a:r>
              <a:rPr kumimoji="0" lang="en-US" sz="9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 2015;26(suppl 5):v78-v84. 4. Lymphoma Coalition. https://lymphomacoalition.org/images/subtype-reports/CLL_Europe _2017_Report.pdf. Accessed November 6, 2019. </a:t>
            </a:r>
            <a:r>
              <a:rPr kumimoji="0" lang="en-US" sz="900" b="1" i="0" u="none" strike="noStrike" kern="1200" cap="none" spc="0" normalizeH="0" baseline="0" noProof="0" dirty="0">
                <a:ln>
                  <a:noFill/>
                </a:ln>
                <a:solidFill>
                  <a:srgbClr val="000000"/>
                </a:solidFill>
                <a:effectLst/>
                <a:uLnTx/>
                <a:uFillTx/>
                <a:latin typeface="Arial" pitchFamily="-72" charset="0"/>
                <a:ea typeface="MS PGothic" charset="0"/>
                <a:cs typeface="+mn-cs"/>
              </a:rPr>
              <a:t>5. </a:t>
            </a:r>
            <a:r>
              <a:rPr kumimoji="0" lang="en-US" sz="900" b="1" i="0" u="none" strike="noStrike" kern="1200" cap="none" spc="0" normalizeH="0" baseline="0" noProof="0" dirty="0" err="1">
                <a:ln>
                  <a:noFill/>
                </a:ln>
                <a:solidFill>
                  <a:srgbClr val="000000"/>
                </a:solidFill>
                <a:effectLst/>
                <a:uLnTx/>
                <a:uFillTx/>
                <a:latin typeface="Arial" pitchFamily="-72" charset="0"/>
                <a:ea typeface="MS PGothic" charset="0"/>
                <a:cs typeface="+mn-cs"/>
              </a:rPr>
              <a:t>Scarfò</a:t>
            </a:r>
            <a:r>
              <a:rPr kumimoji="0" lang="en-US" sz="900" b="1" i="0" u="none" strike="noStrike" kern="1200" cap="none" spc="0" normalizeH="0" baseline="0" noProof="0" dirty="0">
                <a:ln>
                  <a:noFill/>
                </a:ln>
                <a:solidFill>
                  <a:srgbClr val="000000"/>
                </a:solidFill>
                <a:effectLst/>
                <a:uLnTx/>
                <a:uFillTx/>
                <a:latin typeface="Arial" pitchFamily="-72" charset="0"/>
                <a:ea typeface="MS PGothic" charset="0"/>
                <a:cs typeface="+mn-cs"/>
              </a:rPr>
              <a:t> L, et al. </a:t>
            </a:r>
            <a:r>
              <a:rPr kumimoji="0" lang="en-US" sz="900" b="1" i="1" u="none" strike="noStrike" kern="1200" cap="none" spc="0" normalizeH="0" baseline="0" noProof="0" dirty="0" err="1">
                <a:ln>
                  <a:noFill/>
                </a:ln>
                <a:solidFill>
                  <a:srgbClr val="000000"/>
                </a:solidFill>
                <a:effectLst/>
                <a:uLnTx/>
                <a:uFillTx/>
                <a:latin typeface="Arial" pitchFamily="-72" charset="0"/>
                <a:ea typeface="MS PGothic" charset="0"/>
                <a:cs typeface="+mn-cs"/>
              </a:rPr>
              <a:t>Crit</a:t>
            </a:r>
            <a:r>
              <a:rPr kumimoji="0" lang="en-US" sz="900" b="1" i="1" u="none" strike="noStrike" kern="1200" cap="none" spc="0" normalizeH="0" baseline="0" noProof="0" dirty="0">
                <a:ln>
                  <a:noFill/>
                </a:ln>
                <a:solidFill>
                  <a:srgbClr val="000000"/>
                </a:solidFill>
                <a:effectLst/>
                <a:uLnTx/>
                <a:uFillTx/>
                <a:latin typeface="Arial" pitchFamily="-72" charset="0"/>
                <a:ea typeface="MS PGothic" charset="0"/>
                <a:cs typeface="+mn-cs"/>
              </a:rPr>
              <a:t> Rev Oncol </a:t>
            </a:r>
            <a:r>
              <a:rPr kumimoji="0" lang="en-US" sz="900" b="1" i="1" u="none" strike="noStrike" kern="1200" cap="none" spc="0" normalizeH="0" baseline="0" noProof="0" dirty="0" err="1">
                <a:ln>
                  <a:noFill/>
                </a:ln>
                <a:solidFill>
                  <a:srgbClr val="000000"/>
                </a:solidFill>
                <a:effectLst/>
                <a:uLnTx/>
                <a:uFillTx/>
                <a:latin typeface="Arial" pitchFamily="-72" charset="0"/>
                <a:ea typeface="MS PGothic" charset="0"/>
                <a:cs typeface="+mn-cs"/>
              </a:rPr>
              <a:t>Hematol</a:t>
            </a:r>
            <a:r>
              <a:rPr kumimoji="0" lang="en-US" sz="900" b="1" i="0" u="none" strike="noStrike" kern="1200" cap="none" spc="0" normalizeH="0" baseline="0" noProof="0" dirty="0">
                <a:ln>
                  <a:noFill/>
                </a:ln>
                <a:solidFill>
                  <a:srgbClr val="000000"/>
                </a:solidFill>
                <a:effectLst/>
                <a:uLnTx/>
                <a:uFillTx/>
                <a:latin typeface="Arial" pitchFamily="-72" charset="0"/>
                <a:ea typeface="MS PGothic" charset="0"/>
                <a:cs typeface="+mn-cs"/>
              </a:rPr>
              <a:t>. 2016;104:169-182. </a:t>
            </a:r>
            <a:endParaRPr kumimoji="0" lang="en-US" sz="9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p:txBody>
      </p:sp>
      <p:grpSp>
        <p:nvGrpSpPr>
          <p:cNvPr id="65" name="Group 64">
            <a:extLst>
              <a:ext uri="{FF2B5EF4-FFF2-40B4-BE49-F238E27FC236}">
                <a16:creationId xmlns:a16="http://schemas.microsoft.com/office/drawing/2014/main" id="{2D66A1CB-941D-43C4-B499-CC3A2AF20681}"/>
              </a:ext>
            </a:extLst>
          </p:cNvPr>
          <p:cNvGrpSpPr>
            <a:grpSpLocks noChangeAspect="1"/>
          </p:cNvGrpSpPr>
          <p:nvPr/>
        </p:nvGrpSpPr>
        <p:grpSpPr>
          <a:xfrm>
            <a:off x="1220384" y="2453075"/>
            <a:ext cx="3680161" cy="3419758"/>
            <a:chOff x="-11265" y="1283909"/>
            <a:chExt cx="4745777" cy="4409971"/>
          </a:xfrm>
        </p:grpSpPr>
        <p:sp>
          <p:nvSpPr>
            <p:cNvPr id="67" name="TextBox 66">
              <a:extLst>
                <a:ext uri="{FF2B5EF4-FFF2-40B4-BE49-F238E27FC236}">
                  <a16:creationId xmlns:a16="http://schemas.microsoft.com/office/drawing/2014/main" id="{E54BCD58-289C-49DE-9BF4-F6317C89E360}"/>
                </a:ext>
              </a:extLst>
            </p:cNvPr>
            <p:cNvSpPr txBox="1"/>
            <p:nvPr/>
          </p:nvSpPr>
          <p:spPr>
            <a:xfrm>
              <a:off x="-11265" y="1283909"/>
              <a:ext cx="4745777" cy="830997"/>
            </a:xfrm>
            <a:prstGeom prst="rect">
              <a:avLst/>
            </a:prstGeom>
            <a:noFill/>
          </p:spPr>
          <p:txBody>
            <a:bodyPr wrap="square" rtlCol="0" anchor="ctr">
              <a:noAutofit/>
            </a:bodyPr>
            <a:lstStyle/>
            <a:p>
              <a:pPr marL="0" marR="0" lvl="0" indent="0" algn="ctr" defTabSz="604824"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3865"/>
                  </a:solidFill>
                  <a:effectLst/>
                  <a:uLnTx/>
                  <a:uFillTx/>
                  <a:latin typeface="Arial" pitchFamily="34" charset="0"/>
                  <a:ea typeface="ＭＳ Ｐゴシック" pitchFamily="34" charset="-128"/>
                  <a:cs typeface="+mn-cs"/>
                </a:rPr>
                <a:t>Median age at diagnosis</a:t>
              </a:r>
              <a:r>
                <a:rPr kumimoji="0" lang="en-US" sz="2000" b="1" i="0" u="none" strike="noStrike" kern="1200" cap="none" spc="0" normalizeH="0" baseline="30000" noProof="0" dirty="0">
                  <a:ln>
                    <a:noFill/>
                  </a:ln>
                  <a:solidFill>
                    <a:srgbClr val="003865"/>
                  </a:solidFill>
                  <a:effectLst/>
                  <a:uLnTx/>
                  <a:uFillTx/>
                  <a:latin typeface="Arial" pitchFamily="34" charset="0"/>
                  <a:ea typeface="ＭＳ Ｐゴシック" pitchFamily="34" charset="-128"/>
                  <a:cs typeface="+mn-cs"/>
                </a:rPr>
                <a:t>3</a:t>
              </a:r>
              <a:r>
                <a:rPr kumimoji="0" lang="en-US" sz="2000" b="1" i="0" u="none" strike="noStrike" kern="1200" cap="none" spc="0" normalizeH="0" baseline="0" noProof="0" dirty="0">
                  <a:ln>
                    <a:noFill/>
                  </a:ln>
                  <a:solidFill>
                    <a:srgbClr val="003865"/>
                  </a:solidFill>
                  <a:effectLst/>
                  <a:uLnTx/>
                  <a:uFillTx/>
                  <a:latin typeface="Arial" pitchFamily="34" charset="0"/>
                  <a:ea typeface="ＭＳ Ｐゴシック" pitchFamily="34" charset="-128"/>
                  <a:cs typeface="+mn-cs"/>
                </a:rPr>
                <a:t>:</a:t>
              </a:r>
              <a:endParaRPr kumimoji="0" lang="en-US" sz="2000" b="1" i="0" u="none" strike="noStrike" kern="1200" cap="none" spc="0" normalizeH="0" baseline="30000" noProof="0" dirty="0">
                <a:ln>
                  <a:noFill/>
                </a:ln>
                <a:solidFill>
                  <a:srgbClr val="003865"/>
                </a:solidFill>
                <a:effectLst/>
                <a:uLnTx/>
                <a:uFillTx/>
                <a:latin typeface="Arial" pitchFamily="34" charset="0"/>
                <a:ea typeface="ＭＳ Ｐゴシック" pitchFamily="34" charset="-128"/>
                <a:cs typeface="+mn-cs"/>
              </a:endParaRPr>
            </a:p>
          </p:txBody>
        </p:sp>
        <p:grpSp>
          <p:nvGrpSpPr>
            <p:cNvPr id="68" name="Group 67">
              <a:extLst>
                <a:ext uri="{FF2B5EF4-FFF2-40B4-BE49-F238E27FC236}">
                  <a16:creationId xmlns:a16="http://schemas.microsoft.com/office/drawing/2014/main" id="{2572506E-BEB2-4559-867F-DA994E039CD9}"/>
                </a:ext>
              </a:extLst>
            </p:cNvPr>
            <p:cNvGrpSpPr/>
            <p:nvPr/>
          </p:nvGrpSpPr>
          <p:grpSpPr>
            <a:xfrm>
              <a:off x="1084763" y="2033339"/>
              <a:ext cx="2469641" cy="2474366"/>
              <a:chOff x="765279" y="2265378"/>
              <a:chExt cx="2245128" cy="2249424"/>
            </a:xfrm>
          </p:grpSpPr>
          <p:sp>
            <p:nvSpPr>
              <p:cNvPr id="73" name="Oval 72">
                <a:extLst>
                  <a:ext uri="{FF2B5EF4-FFF2-40B4-BE49-F238E27FC236}">
                    <a16:creationId xmlns:a16="http://schemas.microsoft.com/office/drawing/2014/main" id="{E2C6E562-B9E3-4E96-8BD7-7A21634974A2}"/>
                  </a:ext>
                </a:extLst>
              </p:cNvPr>
              <p:cNvSpPr/>
              <p:nvPr/>
            </p:nvSpPr>
            <p:spPr>
              <a:xfrm rot="10800000">
                <a:off x="765279" y="2265378"/>
                <a:ext cx="2245128" cy="2249424"/>
              </a:xfrm>
              <a:prstGeom prst="ellipse">
                <a:avLst/>
              </a:prstGeom>
              <a:gradFill>
                <a:gsLst>
                  <a:gs pos="95000">
                    <a:schemeClr val="bg2"/>
                  </a:gs>
                  <a:gs pos="25000">
                    <a:schemeClr val="tx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4824" rtl="0" eaLnBrk="1" fontAlgn="base" latinLnBrk="0" hangingPunct="1">
                  <a:lnSpc>
                    <a:spcPct val="100000"/>
                  </a:lnSpc>
                  <a:spcBef>
                    <a:spcPct val="0"/>
                  </a:spcBef>
                  <a:spcAft>
                    <a:spcPct val="0"/>
                  </a:spcAft>
                  <a:buClrTx/>
                  <a:buSzTx/>
                  <a:buFontTx/>
                  <a:buNone/>
                  <a:tabLst/>
                  <a:defRPr/>
                </a:pPr>
                <a:endParaRPr kumimoji="0" lang="en-IN" sz="1800" b="1" i="0" u="none" strike="noStrike" kern="1200" cap="none" spc="0" normalizeH="0" baseline="0" noProof="0">
                  <a:ln>
                    <a:noFill/>
                  </a:ln>
                  <a:solidFill>
                    <a:srgbClr val="FFFFFF"/>
                  </a:solidFill>
                  <a:effectLst/>
                  <a:uLnTx/>
                  <a:uFillTx/>
                  <a:latin typeface="Arial"/>
                  <a:ea typeface="+mn-ea"/>
                  <a:cs typeface="+mn-cs"/>
                </a:endParaRPr>
              </a:p>
            </p:txBody>
          </p:sp>
          <p:sp>
            <p:nvSpPr>
              <p:cNvPr id="82" name="Oval 81">
                <a:extLst>
                  <a:ext uri="{FF2B5EF4-FFF2-40B4-BE49-F238E27FC236}">
                    <a16:creationId xmlns:a16="http://schemas.microsoft.com/office/drawing/2014/main" id="{699CF1D9-D4C3-45DC-9EF5-DE35D53E9F36}"/>
                  </a:ext>
                </a:extLst>
              </p:cNvPr>
              <p:cNvSpPr/>
              <p:nvPr/>
            </p:nvSpPr>
            <p:spPr>
              <a:xfrm>
                <a:off x="1057783" y="2586688"/>
                <a:ext cx="1660120" cy="1660121"/>
              </a:xfrm>
              <a:prstGeom prst="ellipse">
                <a:avLst/>
              </a:prstGeom>
              <a:solidFill>
                <a:schemeClr val="bg1"/>
              </a:solidFill>
              <a:ln>
                <a:noFill/>
              </a:ln>
              <a:effectLst>
                <a:outerShdw blurRad="152400" dist="177800" dir="27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4824" rtl="0" eaLnBrk="1" fontAlgn="base" latinLnBrk="0" hangingPunct="1">
                  <a:lnSpc>
                    <a:spcPct val="100000"/>
                  </a:lnSpc>
                  <a:spcBef>
                    <a:spcPct val="0"/>
                  </a:spcBef>
                  <a:spcAft>
                    <a:spcPct val="0"/>
                  </a:spcAft>
                  <a:buClrTx/>
                  <a:buSzTx/>
                  <a:buFontTx/>
                  <a:buNone/>
                  <a:tabLst/>
                  <a:defRPr/>
                </a:pPr>
                <a:endParaRPr kumimoji="0" lang="en-IN" sz="1800" b="1" i="0" u="none" strike="noStrike" kern="1200" cap="none" spc="0" normalizeH="0" baseline="0" noProof="0">
                  <a:ln>
                    <a:noFill/>
                  </a:ln>
                  <a:solidFill>
                    <a:srgbClr val="FFFFFF"/>
                  </a:solidFill>
                  <a:effectLst/>
                  <a:uLnTx/>
                  <a:uFillTx/>
                  <a:latin typeface="Arial"/>
                  <a:ea typeface="+mn-ea"/>
                  <a:cs typeface="+mn-cs"/>
                </a:endParaRPr>
              </a:p>
            </p:txBody>
          </p:sp>
          <p:sp>
            <p:nvSpPr>
              <p:cNvPr id="83" name="TextBox 82">
                <a:extLst>
                  <a:ext uri="{FF2B5EF4-FFF2-40B4-BE49-F238E27FC236}">
                    <a16:creationId xmlns:a16="http://schemas.microsoft.com/office/drawing/2014/main" id="{B9189735-85F8-4301-9C09-7A446853B019}"/>
                  </a:ext>
                </a:extLst>
              </p:cNvPr>
              <p:cNvSpPr txBox="1"/>
              <p:nvPr/>
            </p:nvSpPr>
            <p:spPr>
              <a:xfrm>
                <a:off x="1110593" y="2614346"/>
                <a:ext cx="1554507" cy="1551500"/>
              </a:xfrm>
              <a:prstGeom prst="rect">
                <a:avLst/>
              </a:prstGeom>
              <a:noFill/>
            </p:spPr>
            <p:txBody>
              <a:bodyPr wrap="none" rtlCol="0" anchor="ctr">
                <a:spAutoFit/>
              </a:bodyPr>
              <a:lstStyle/>
              <a:p>
                <a:pPr marL="0" marR="0" lvl="0" indent="0" algn="ctr" defTabSz="604824" rtl="0" eaLnBrk="1" fontAlgn="base" latinLnBrk="0" hangingPunct="1">
                  <a:lnSpc>
                    <a:spcPct val="100000"/>
                  </a:lnSpc>
                  <a:spcBef>
                    <a:spcPct val="0"/>
                  </a:spcBef>
                  <a:spcAft>
                    <a:spcPct val="0"/>
                  </a:spcAft>
                  <a:buClrTx/>
                  <a:buSzTx/>
                  <a:buFontTx/>
                  <a:buNone/>
                  <a:tabLst/>
                  <a:defRPr/>
                </a:pPr>
                <a:r>
                  <a:rPr kumimoji="0" lang="en-IN" sz="8000" b="1" i="0" u="none" strike="noStrike" kern="1200" cap="none" spc="0" normalizeH="0" baseline="0" noProof="0" dirty="0">
                    <a:ln>
                      <a:noFill/>
                    </a:ln>
                    <a:gradFill>
                      <a:gsLst>
                        <a:gs pos="95000">
                          <a:srgbClr val="830051"/>
                        </a:gs>
                        <a:gs pos="25000">
                          <a:srgbClr val="F0AB00"/>
                        </a:gs>
                      </a:gsLst>
                      <a:lin ang="10800000" scaled="1"/>
                    </a:gradFill>
                    <a:effectLst/>
                    <a:uLnTx/>
                    <a:uFillTx/>
                    <a:latin typeface="Arial" panose="020B0604020202020204" pitchFamily="34" charset="0"/>
                    <a:ea typeface="ＭＳ Ｐゴシック" pitchFamily="34" charset="-128"/>
                    <a:cs typeface="Arial" panose="020B0604020202020204" pitchFamily="34" charset="0"/>
                  </a:rPr>
                  <a:t>72</a:t>
                </a:r>
              </a:p>
            </p:txBody>
          </p:sp>
        </p:grpSp>
        <p:sp>
          <p:nvSpPr>
            <p:cNvPr id="69" name="TextBox 68">
              <a:extLst>
                <a:ext uri="{FF2B5EF4-FFF2-40B4-BE49-F238E27FC236}">
                  <a16:creationId xmlns:a16="http://schemas.microsoft.com/office/drawing/2014/main" id="{BD5C628E-94AD-482A-866B-57BFDD5E420A}"/>
                </a:ext>
              </a:extLst>
            </p:cNvPr>
            <p:cNvSpPr txBox="1"/>
            <p:nvPr/>
          </p:nvSpPr>
          <p:spPr>
            <a:xfrm>
              <a:off x="527147" y="4939780"/>
              <a:ext cx="3584875" cy="754100"/>
            </a:xfrm>
            <a:prstGeom prst="rect">
              <a:avLst/>
            </a:prstGeom>
            <a:noFill/>
          </p:spPr>
          <p:txBody>
            <a:bodyPr wrap="none" rtlCol="0">
              <a:spAutoFit/>
            </a:bodyPr>
            <a:lstStyle/>
            <a:p>
              <a:pPr marL="0" marR="0" lvl="0" indent="0" algn="ctr" defTabSz="604824"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3865"/>
                  </a:solidFill>
                  <a:effectLst/>
                  <a:uLnTx/>
                  <a:uFillTx/>
                  <a:latin typeface="Arial" pitchFamily="34" charset="0"/>
                  <a:ea typeface="ＭＳ Ｐゴシック" pitchFamily="34" charset="-128"/>
                  <a:cs typeface="+mn-cs"/>
                </a:rPr>
                <a:t>~90% of patients diagnosed </a:t>
              </a:r>
            </a:p>
            <a:p>
              <a:pPr marL="0" marR="0" lvl="0" indent="0" algn="ctr" defTabSz="604824"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3865"/>
                  </a:solidFill>
                  <a:effectLst/>
                  <a:uLnTx/>
                  <a:uFillTx/>
                  <a:latin typeface="Arial" pitchFamily="34" charset="0"/>
                  <a:ea typeface="ＭＳ Ｐゴシック" pitchFamily="34" charset="-128"/>
                  <a:cs typeface="+mn-cs"/>
                </a:rPr>
                <a:t>with CLL are &gt;55 years old</a:t>
              </a:r>
              <a:r>
                <a:rPr kumimoji="0" lang="en-US" sz="1600" b="1" i="0" u="none" strike="noStrike" kern="1200" cap="none" spc="0" normalizeH="0" baseline="30000" noProof="0" dirty="0">
                  <a:ln>
                    <a:noFill/>
                  </a:ln>
                  <a:solidFill>
                    <a:srgbClr val="003865"/>
                  </a:solidFill>
                  <a:effectLst/>
                  <a:uLnTx/>
                  <a:uFillTx/>
                  <a:latin typeface="Arial" pitchFamily="34" charset="0"/>
                  <a:ea typeface="ＭＳ Ｐゴシック" pitchFamily="34" charset="-128"/>
                  <a:cs typeface="+mn-cs"/>
                </a:rPr>
                <a:t>4</a:t>
              </a:r>
            </a:p>
          </p:txBody>
        </p:sp>
        <p:cxnSp>
          <p:nvCxnSpPr>
            <p:cNvPr id="72" name="Straight Connector 71">
              <a:extLst>
                <a:ext uri="{FF2B5EF4-FFF2-40B4-BE49-F238E27FC236}">
                  <a16:creationId xmlns:a16="http://schemas.microsoft.com/office/drawing/2014/main" id="{3E900E84-3FA9-4D77-859B-9273E451EA7B}"/>
                </a:ext>
              </a:extLst>
            </p:cNvPr>
            <p:cNvCxnSpPr>
              <a:cxnSpLocks/>
            </p:cNvCxnSpPr>
            <p:nvPr/>
          </p:nvCxnSpPr>
          <p:spPr>
            <a:xfrm rot="5400000">
              <a:off x="2319583" y="3271591"/>
              <a:ext cx="0" cy="2865286"/>
            </a:xfrm>
            <a:prstGeom prst="line">
              <a:avLst/>
            </a:prstGeom>
            <a:ln w="57150">
              <a:gradFill>
                <a:gsLst>
                  <a:gs pos="0">
                    <a:schemeClr val="bg1"/>
                  </a:gs>
                  <a:gs pos="48000">
                    <a:schemeClr val="bg1">
                      <a:lumMod val="50000"/>
                    </a:schemeClr>
                  </a:gs>
                  <a:gs pos="64000">
                    <a:schemeClr val="bg1">
                      <a:lumMod val="50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3932C08B-955A-F246-B295-CA7980A8C367}"/>
              </a:ext>
            </a:extLst>
          </p:cNvPr>
          <p:cNvSpPr/>
          <p:nvPr/>
        </p:nvSpPr>
        <p:spPr>
          <a:xfrm>
            <a:off x="7979535" y="6474390"/>
            <a:ext cx="3286477" cy="323165"/>
          </a:xfrm>
          <a:prstGeom prst="rect">
            <a:avLst/>
          </a:prstGeom>
        </p:spPr>
        <p:txBody>
          <a:bodyPr wrap="non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a:ea typeface="MS PGothic" charset="0"/>
                <a:cs typeface="+mn-cs"/>
              </a:rPr>
              <a:t>Courtesy of John M </a:t>
            </a:r>
            <a:r>
              <a:rPr kumimoji="0" lang="en-US" sz="1500" b="0" i="0" u="none" strike="noStrike" kern="1200" cap="none" spc="0" normalizeH="0" baseline="0" noProof="0" dirty="0" err="1">
                <a:ln>
                  <a:noFill/>
                </a:ln>
                <a:solidFill>
                  <a:srgbClr val="000000"/>
                </a:solidFill>
                <a:effectLst/>
                <a:uLnTx/>
                <a:uFillTx/>
                <a:latin typeface="Arial"/>
                <a:ea typeface="MS PGothic" charset="0"/>
                <a:cs typeface="+mn-cs"/>
              </a:rPr>
              <a:t>Pagel</a:t>
            </a:r>
            <a:r>
              <a:rPr kumimoji="0" lang="en-US" sz="1500" b="0" i="0" u="none" strike="noStrike" kern="1200" cap="none" spc="0" normalizeH="0" baseline="0" noProof="0" dirty="0">
                <a:ln>
                  <a:noFill/>
                </a:ln>
                <a:solidFill>
                  <a:srgbClr val="000000"/>
                </a:solidFill>
                <a:effectLst/>
                <a:uLnTx/>
                <a:uFillTx/>
                <a:latin typeface="Arial"/>
                <a:ea typeface="MS PGothic" charset="0"/>
                <a:cs typeface="+mn-cs"/>
              </a:rPr>
              <a:t>, MD, PhD</a:t>
            </a:r>
          </a:p>
        </p:txBody>
      </p:sp>
    </p:spTree>
    <p:extLst>
      <p:ext uri="{BB962C8B-B14F-4D97-AF65-F5344CB8AC3E}">
        <p14:creationId xmlns:p14="http://schemas.microsoft.com/office/powerpoint/2010/main" val="3490806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a:extLst>
              <a:ext uri="{FF2B5EF4-FFF2-40B4-BE49-F238E27FC236}">
                <a16:creationId xmlns:a16="http://schemas.microsoft.com/office/drawing/2014/main" id="{5EA42F8F-9E65-AA43-9C41-202C17295875}"/>
              </a:ext>
            </a:extLst>
          </p:cNvPr>
          <p:cNvSpPr>
            <a:spLocks noGrp="1" noChangeArrowheads="1"/>
          </p:cNvSpPr>
          <p:nvPr>
            <p:ph type="title"/>
          </p:nvPr>
        </p:nvSpPr>
        <p:spPr bwMode="auto">
          <a:xfrm>
            <a:off x="1981200" y="762000"/>
            <a:ext cx="82296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Indications for treatment: </a:t>
            </a:r>
          </a:p>
        </p:txBody>
      </p:sp>
      <p:sp>
        <p:nvSpPr>
          <p:cNvPr id="3" name="Content Placeholder 2">
            <a:extLst>
              <a:ext uri="{FF2B5EF4-FFF2-40B4-BE49-F238E27FC236}">
                <a16:creationId xmlns:a16="http://schemas.microsoft.com/office/drawing/2014/main" id="{AE8024D3-C8A2-BF4A-A5A8-AFFD471734CC}"/>
              </a:ext>
            </a:extLst>
          </p:cNvPr>
          <p:cNvSpPr>
            <a:spLocks noGrp="1"/>
          </p:cNvSpPr>
          <p:nvPr>
            <p:ph idx="1"/>
          </p:nvPr>
        </p:nvSpPr>
        <p:spPr>
          <a:xfrm>
            <a:off x="838200" y="1752600"/>
            <a:ext cx="9296400" cy="4525963"/>
          </a:xfrm>
        </p:spPr>
        <p:txBody>
          <a:bodyPr/>
          <a:lstStyle/>
          <a:p>
            <a:pPr>
              <a:defRPr/>
            </a:pPr>
            <a:r>
              <a:rPr lang="en-US" sz="2200" dirty="0"/>
              <a:t>Disease-related symptoms</a:t>
            </a:r>
          </a:p>
          <a:p>
            <a:pPr lvl="1">
              <a:defRPr/>
            </a:pPr>
            <a:r>
              <a:rPr lang="en-US" sz="2200" dirty="0"/>
              <a:t>Fatigue can by tricky</a:t>
            </a:r>
          </a:p>
          <a:p>
            <a:pPr>
              <a:defRPr/>
            </a:pPr>
            <a:r>
              <a:rPr lang="en-US" sz="2200" dirty="0"/>
              <a:t>Progressive bulky disease </a:t>
            </a:r>
          </a:p>
          <a:p>
            <a:pPr lvl="1">
              <a:defRPr/>
            </a:pPr>
            <a:r>
              <a:rPr lang="en-US" sz="2200" dirty="0"/>
              <a:t>spleen &gt; 6 cm below costal margin; LN &gt; 10 cm</a:t>
            </a:r>
          </a:p>
          <a:p>
            <a:pPr>
              <a:defRPr/>
            </a:pPr>
            <a:r>
              <a:rPr lang="en-US" sz="2200" dirty="0"/>
              <a:t>Progressive bone marrow failure, manifesting as anemia or thrombocytopenia</a:t>
            </a:r>
          </a:p>
          <a:p>
            <a:pPr>
              <a:defRPr/>
            </a:pPr>
            <a:r>
              <a:rPr lang="en-US" sz="2200" dirty="0"/>
              <a:t>Autoimmune complications poorly responsive to steroids</a:t>
            </a:r>
          </a:p>
          <a:p>
            <a:pPr>
              <a:defRPr/>
            </a:pPr>
            <a:r>
              <a:rPr lang="en-US" sz="2200" dirty="0"/>
              <a:t>Progressive lymphocytosis: Lymphocyte doubling time &lt; 6 months, or increase in ≥ 50% in a two-month period</a:t>
            </a:r>
          </a:p>
          <a:p>
            <a:pPr>
              <a:defRPr/>
            </a:pPr>
            <a:endParaRPr lang="en-US" sz="2200" dirty="0"/>
          </a:p>
          <a:p>
            <a:pPr marL="109537" indent="0">
              <a:buNone/>
              <a:defRPr/>
            </a:pPr>
            <a:r>
              <a:rPr lang="en-US" sz="2200" dirty="0"/>
              <a:t>*Note: Absolute lymphocyte count alone not an indication for treatment</a:t>
            </a:r>
          </a:p>
          <a:p>
            <a:pPr>
              <a:defRPr/>
            </a:pPr>
            <a:endParaRPr lang="en-US" sz="2200" dirty="0"/>
          </a:p>
        </p:txBody>
      </p:sp>
      <p:sp>
        <p:nvSpPr>
          <p:cNvPr id="4" name="TextBox 3">
            <a:extLst>
              <a:ext uri="{FF2B5EF4-FFF2-40B4-BE49-F238E27FC236}">
                <a16:creationId xmlns:a16="http://schemas.microsoft.com/office/drawing/2014/main" id="{280A096B-8143-EB4A-B522-DF7BF29069CA}"/>
              </a:ext>
            </a:extLst>
          </p:cNvPr>
          <p:cNvSpPr txBox="1"/>
          <p:nvPr/>
        </p:nvSpPr>
        <p:spPr>
          <a:xfrm>
            <a:off x="152400" y="6172200"/>
            <a:ext cx="2877711"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Courtesy of Brad S Kahl, MD</a:t>
            </a:r>
          </a:p>
        </p:txBody>
      </p:sp>
    </p:spTree>
    <p:extLst>
      <p:ext uri="{BB962C8B-B14F-4D97-AF65-F5344CB8AC3E}">
        <p14:creationId xmlns:p14="http://schemas.microsoft.com/office/powerpoint/2010/main" val="470234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4298CB4B-8287-F249-A1AB-3BA9EE920EA7}"/>
              </a:ext>
            </a:extLst>
          </p:cNvPr>
          <p:cNvSpPr>
            <a:spLocks noGrp="1" noChangeArrowheads="1"/>
          </p:cNvSpPr>
          <p:nvPr>
            <p:ph type="title"/>
          </p:nvPr>
        </p:nvSpPr>
        <p:spPr bwMode="auto">
          <a:xfrm>
            <a:off x="1981200" y="762000"/>
            <a:ext cx="8229600"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a:t>Potential clinical manifestions of CLL</a:t>
            </a:r>
          </a:p>
        </p:txBody>
      </p:sp>
      <p:sp>
        <p:nvSpPr>
          <p:cNvPr id="80898" name="Content Placeholder 2">
            <a:extLst>
              <a:ext uri="{FF2B5EF4-FFF2-40B4-BE49-F238E27FC236}">
                <a16:creationId xmlns:a16="http://schemas.microsoft.com/office/drawing/2014/main" id="{5AE63979-7770-9A49-9CB3-CDD68729C235}"/>
              </a:ext>
            </a:extLst>
          </p:cNvPr>
          <p:cNvSpPr>
            <a:spLocks noGrp="1" noChangeArrowheads="1"/>
          </p:cNvSpPr>
          <p:nvPr>
            <p:ph idx="1"/>
          </p:nvPr>
        </p:nvSpPr>
        <p:spPr bwMode="auto">
          <a:xfrm>
            <a:off x="1981200" y="1524000"/>
            <a:ext cx="8229600" cy="502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14350" indent="-514350">
              <a:buFontTx/>
              <a:buAutoNum type="arabicPeriod"/>
            </a:pPr>
            <a:r>
              <a:rPr lang="en-US" altLang="en-US" sz="3000" dirty="0">
                <a:latin typeface="Times" pitchFamily="2" charset="0"/>
              </a:rPr>
              <a:t>None</a:t>
            </a:r>
          </a:p>
          <a:p>
            <a:pPr marL="514350" indent="-514350">
              <a:buFontTx/>
              <a:buAutoNum type="arabicPeriod"/>
            </a:pPr>
            <a:r>
              <a:rPr lang="en-US" altLang="en-US" sz="3000" dirty="0">
                <a:latin typeface="Times" pitchFamily="2" charset="0"/>
              </a:rPr>
              <a:t>Marrow failure syndrome</a:t>
            </a:r>
          </a:p>
          <a:p>
            <a:pPr marL="914400" lvl="1" indent="-514350">
              <a:buFontTx/>
              <a:buAutoNum type="arabicPeriod"/>
            </a:pPr>
            <a:r>
              <a:rPr lang="en-US" altLang="en-US" sz="2700" dirty="0">
                <a:latin typeface="Times" pitchFamily="2" charset="0"/>
              </a:rPr>
              <a:t>Anemia, Thrombocytopenia</a:t>
            </a:r>
          </a:p>
          <a:p>
            <a:pPr marL="514350" indent="-514350">
              <a:buFontTx/>
              <a:buAutoNum type="arabicPeriod"/>
            </a:pPr>
            <a:r>
              <a:rPr lang="en-US" altLang="en-US" sz="3000" dirty="0">
                <a:latin typeface="Times" pitchFamily="2" charset="0"/>
              </a:rPr>
              <a:t>Autoimmune </a:t>
            </a:r>
            <a:r>
              <a:rPr lang="en-US" altLang="en-US" sz="3000" dirty="0" err="1">
                <a:latin typeface="Times" pitchFamily="2" charset="0"/>
              </a:rPr>
              <a:t>cytopenias</a:t>
            </a:r>
            <a:endParaRPr lang="en-US" altLang="en-US" sz="3000" dirty="0">
              <a:latin typeface="Times" pitchFamily="2" charset="0"/>
            </a:endParaRPr>
          </a:p>
          <a:p>
            <a:pPr marL="914400" lvl="1" indent="-514350">
              <a:buFontTx/>
              <a:buAutoNum type="arabicPeriod"/>
            </a:pPr>
            <a:r>
              <a:rPr lang="en-US" altLang="en-US" sz="2700" dirty="0">
                <a:latin typeface="Times" pitchFamily="2" charset="0"/>
              </a:rPr>
              <a:t>Anemia, thrombocytopenia, neutropenia</a:t>
            </a:r>
          </a:p>
          <a:p>
            <a:pPr marL="514350" indent="-514350">
              <a:buFontTx/>
              <a:buAutoNum type="arabicPeriod"/>
            </a:pPr>
            <a:r>
              <a:rPr lang="en-US" altLang="en-US" sz="3000" dirty="0">
                <a:latin typeface="Times" pitchFamily="2" charset="0"/>
              </a:rPr>
              <a:t>Immunodeficiency (low Ig levels)</a:t>
            </a:r>
          </a:p>
          <a:p>
            <a:pPr marL="914400" lvl="1" indent="-514350">
              <a:buFontTx/>
              <a:buAutoNum type="arabicPeriod"/>
            </a:pPr>
            <a:r>
              <a:rPr lang="en-US" altLang="en-US" sz="2700" dirty="0">
                <a:latin typeface="Times" pitchFamily="2" charset="0"/>
              </a:rPr>
              <a:t>Recurrent infections</a:t>
            </a:r>
          </a:p>
          <a:p>
            <a:pPr marL="514350" indent="-514350">
              <a:buFontTx/>
              <a:buAutoNum type="arabicPeriod"/>
            </a:pPr>
            <a:r>
              <a:rPr lang="en-US" altLang="en-US" sz="3000" dirty="0">
                <a:latin typeface="Times" pitchFamily="2" charset="0"/>
              </a:rPr>
              <a:t>Symptoms</a:t>
            </a:r>
          </a:p>
          <a:p>
            <a:pPr marL="914400" lvl="1" indent="-514350">
              <a:buFontTx/>
              <a:buAutoNum type="arabicPeriod"/>
            </a:pPr>
            <a:r>
              <a:rPr lang="en-US" altLang="en-US" sz="2700" dirty="0">
                <a:latin typeface="Times" pitchFamily="2" charset="0"/>
              </a:rPr>
              <a:t>Fatigue, night sweats, weight loss, fevers, pain</a:t>
            </a:r>
          </a:p>
          <a:p>
            <a:pPr marL="514350" indent="-514350">
              <a:buFontTx/>
              <a:buAutoNum type="arabicPeriod"/>
            </a:pPr>
            <a:endParaRPr lang="en-US" altLang="en-US" dirty="0">
              <a:latin typeface="Times" pitchFamily="2" charset="0"/>
            </a:endParaRPr>
          </a:p>
        </p:txBody>
      </p:sp>
      <p:sp>
        <p:nvSpPr>
          <p:cNvPr id="4" name="TextBox 3">
            <a:extLst>
              <a:ext uri="{FF2B5EF4-FFF2-40B4-BE49-F238E27FC236}">
                <a16:creationId xmlns:a16="http://schemas.microsoft.com/office/drawing/2014/main" id="{A2FA15B5-99A0-9741-81C4-317563D84EFD}"/>
              </a:ext>
            </a:extLst>
          </p:cNvPr>
          <p:cNvSpPr txBox="1"/>
          <p:nvPr/>
        </p:nvSpPr>
        <p:spPr>
          <a:xfrm>
            <a:off x="152400" y="6172200"/>
            <a:ext cx="2877711"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Courtesy of Brad S Kahl, MD</a:t>
            </a:r>
          </a:p>
        </p:txBody>
      </p:sp>
    </p:spTree>
    <p:extLst>
      <p:ext uri="{BB962C8B-B14F-4D97-AF65-F5344CB8AC3E}">
        <p14:creationId xmlns:p14="http://schemas.microsoft.com/office/powerpoint/2010/main" val="2835971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1046519"/>
          </a:xfrm>
        </p:spPr>
        <p:txBody>
          <a:bodyPr/>
          <a:lstStyle/>
          <a:p>
            <a:r>
              <a:rPr lang="en-US" dirty="0"/>
              <a:t>Faculty</a:t>
            </a:r>
          </a:p>
        </p:txBody>
      </p:sp>
      <p:sp>
        <p:nvSpPr>
          <p:cNvPr id="14" name="Text Box 7">
            <a:extLst>
              <a:ext uri="{FF2B5EF4-FFF2-40B4-BE49-F238E27FC236}">
                <a16:creationId xmlns:a16="http://schemas.microsoft.com/office/drawing/2014/main" id="{45FFEDBA-9D55-7348-A9B0-D125091DB76D}"/>
              </a:ext>
            </a:extLst>
          </p:cNvPr>
          <p:cNvSpPr txBox="1">
            <a:spLocks noChangeArrowheads="1"/>
          </p:cNvSpPr>
          <p:nvPr/>
        </p:nvSpPr>
        <p:spPr bwMode="auto">
          <a:xfrm>
            <a:off x="1597232" y="1105047"/>
            <a:ext cx="516826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Lesley Camille Ballance, MSN, FNP-BC</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Sarah Cannon Center for Blood Cancer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Tennessee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Nashville, Tennessee</a:t>
            </a:r>
          </a:p>
        </p:txBody>
      </p:sp>
      <p:pic>
        <p:nvPicPr>
          <p:cNvPr id="16" name="Picture 15">
            <a:extLst>
              <a:ext uri="{FF2B5EF4-FFF2-40B4-BE49-F238E27FC236}">
                <a16:creationId xmlns:a16="http://schemas.microsoft.com/office/drawing/2014/main" id="{DB9CE98C-E3BD-2148-A44B-D95BFD10BD7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5360" y="1105047"/>
            <a:ext cx="1261872" cy="1261872"/>
          </a:xfrm>
          <a:prstGeom prst="rect">
            <a:avLst/>
          </a:prstGeom>
        </p:spPr>
      </p:pic>
      <p:sp>
        <p:nvSpPr>
          <p:cNvPr id="21" name="Text Box 9">
            <a:extLst>
              <a:ext uri="{FF2B5EF4-FFF2-40B4-BE49-F238E27FC236}">
                <a16:creationId xmlns:a16="http://schemas.microsoft.com/office/drawing/2014/main" id="{46C61B8F-88FE-454A-8009-7DA8E32ECE5C}"/>
              </a:ext>
            </a:extLst>
          </p:cNvPr>
          <p:cNvSpPr txBox="1">
            <a:spLocks noChangeArrowheads="1"/>
          </p:cNvSpPr>
          <p:nvPr/>
        </p:nvSpPr>
        <p:spPr bwMode="auto">
          <a:xfrm>
            <a:off x="7105027" y="3133754"/>
            <a:ext cx="3070849"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30000"/>
              </a:spcBef>
              <a:spcAft>
                <a:spcPts val="800"/>
              </a:spcAft>
              <a:buClr>
                <a:srgbClr val="000000"/>
              </a:buClr>
              <a:buSzPct val="100000"/>
              <a:buFontTx/>
              <a:buNone/>
              <a:tabLst/>
              <a:defRPr/>
            </a:pPr>
            <a:r>
              <a:rPr kumimoji="0" lang="en-US" sz="2000" b="1" i="0" u="none" strike="noStrike" kern="1200" cap="none" spc="0" normalizeH="0" baseline="0" noProof="0" dirty="0">
                <a:ln>
                  <a:noFill/>
                </a:ln>
                <a:solidFill>
                  <a:srgbClr val="0432FF"/>
                </a:solidFill>
                <a:effectLst/>
                <a:uLnTx/>
                <a:uFillTx/>
                <a:latin typeface="Calibri" pitchFamily="-72" charset="0"/>
                <a:ea typeface="MS PGothic" charset="0"/>
              </a:rPr>
              <a:t>Moderator</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t>Neil Love, MD</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Research To Practice</a:t>
            </a:r>
            <a:b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Miami, Florida</a:t>
            </a:r>
          </a:p>
        </p:txBody>
      </p:sp>
      <p:pic>
        <p:nvPicPr>
          <p:cNvPr id="22" name="Picture 21">
            <a:extLst>
              <a:ext uri="{FF2B5EF4-FFF2-40B4-BE49-F238E27FC236}">
                <a16:creationId xmlns:a16="http://schemas.microsoft.com/office/drawing/2014/main" id="{118DA1A4-7545-CB43-91DD-4B34BC920B5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858556" y="3133754"/>
            <a:ext cx="1261872" cy="1261872"/>
          </a:xfrm>
          <a:prstGeom prst="rect">
            <a:avLst/>
          </a:prstGeom>
        </p:spPr>
      </p:pic>
      <p:sp>
        <p:nvSpPr>
          <p:cNvPr id="23" name="Text Box 7">
            <a:extLst>
              <a:ext uri="{FF2B5EF4-FFF2-40B4-BE49-F238E27FC236}">
                <a16:creationId xmlns:a16="http://schemas.microsoft.com/office/drawing/2014/main" id="{E7313F27-DDE6-6C43-9D90-A24AA57D98F8}"/>
              </a:ext>
            </a:extLst>
          </p:cNvPr>
          <p:cNvSpPr txBox="1">
            <a:spLocks noChangeArrowheads="1"/>
          </p:cNvSpPr>
          <p:nvPr/>
        </p:nvSpPr>
        <p:spPr bwMode="auto">
          <a:xfrm>
            <a:off x="7120427" y="1105047"/>
            <a:ext cx="4651963"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Anthony R Mato, MD, MSCE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Associate Attending</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Chronic Lymphocytic Leukemia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Memorial Sloan Kettering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New York, New York</a:t>
            </a:r>
          </a:p>
        </p:txBody>
      </p:sp>
      <p:pic>
        <p:nvPicPr>
          <p:cNvPr id="24" name="Picture 23">
            <a:extLst>
              <a:ext uri="{FF2B5EF4-FFF2-40B4-BE49-F238E27FC236}">
                <a16:creationId xmlns:a16="http://schemas.microsoft.com/office/drawing/2014/main" id="{D555DD57-4BC5-554B-9E41-1B79BE24273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858556" y="1105047"/>
            <a:ext cx="1261872" cy="1261872"/>
          </a:xfrm>
          <a:prstGeom prst="rect">
            <a:avLst/>
          </a:prstGeom>
        </p:spPr>
      </p:pic>
      <p:sp>
        <p:nvSpPr>
          <p:cNvPr id="25" name="Text Box 7">
            <a:extLst>
              <a:ext uri="{FF2B5EF4-FFF2-40B4-BE49-F238E27FC236}">
                <a16:creationId xmlns:a16="http://schemas.microsoft.com/office/drawing/2014/main" id="{C5CAE043-C6FA-CD4C-857E-440F7403C38F}"/>
              </a:ext>
            </a:extLst>
          </p:cNvPr>
          <p:cNvSpPr txBox="1">
            <a:spLocks noChangeArrowheads="1"/>
          </p:cNvSpPr>
          <p:nvPr/>
        </p:nvSpPr>
        <p:spPr bwMode="auto">
          <a:xfrm>
            <a:off x="1597232" y="2712592"/>
            <a:ext cx="3584084"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Amy Goodrich, CRNP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Nurse Practitioner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The Sidney Kimmel Comprehensive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Johns Hopkins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Baltimore, Maryland</a:t>
            </a:r>
          </a:p>
        </p:txBody>
      </p:sp>
      <p:pic>
        <p:nvPicPr>
          <p:cNvPr id="26" name="Picture 25">
            <a:extLst>
              <a:ext uri="{FF2B5EF4-FFF2-40B4-BE49-F238E27FC236}">
                <a16:creationId xmlns:a16="http://schemas.microsoft.com/office/drawing/2014/main" id="{886CAEFC-FB19-AE4D-AB83-B68167FA1E2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35360" y="2712592"/>
            <a:ext cx="1261872" cy="1261872"/>
          </a:xfrm>
          <a:prstGeom prst="rect">
            <a:avLst/>
          </a:prstGeom>
        </p:spPr>
      </p:pic>
      <p:sp>
        <p:nvSpPr>
          <p:cNvPr id="27" name="Text Box 7">
            <a:extLst>
              <a:ext uri="{FF2B5EF4-FFF2-40B4-BE49-F238E27FC236}">
                <a16:creationId xmlns:a16="http://schemas.microsoft.com/office/drawing/2014/main" id="{60466BAC-898B-094D-B0E5-E9419406F473}"/>
              </a:ext>
            </a:extLst>
          </p:cNvPr>
          <p:cNvSpPr txBox="1">
            <a:spLocks noChangeArrowheads="1"/>
          </p:cNvSpPr>
          <p:nvPr/>
        </p:nvSpPr>
        <p:spPr bwMode="auto">
          <a:xfrm>
            <a:off x="1597232" y="4581128"/>
            <a:ext cx="5071572" cy="1531803"/>
          </a:xfrm>
          <a:prstGeom prst="rect">
            <a:avLst/>
          </a:prstGeom>
          <a:noFill/>
          <a:ln w="9525">
            <a:noFill/>
            <a:miter lim="800000"/>
            <a:headEnd/>
            <a:tailEnd/>
          </a:ln>
        </p:spPr>
        <p:txBody>
          <a:bodyPr lIns="91440" tIns="0" rIns="0" bIns="0">
            <a:prstTxWarp prst="textNoShape">
              <a:avLst/>
            </a:prstTxWarp>
          </a:bodyPr>
          <a:lstStyle/>
          <a:p>
            <a:pPr lvl="0">
              <a:defRPr/>
            </a:pPr>
            <a:r>
              <a:rPr lang="en-US" sz="1700" dirty="0">
                <a:solidFill>
                  <a:srgbClr val="000000"/>
                </a:solidFill>
                <a:latin typeface="Calibri" panose="020F0502020204030204" pitchFamily="34" charset="0"/>
                <a:ea typeface="ＭＳ Ｐゴシック" charset="0"/>
                <a:cs typeface="Calibri" panose="020F0502020204030204" pitchFamily="34" charset="0"/>
              </a:rPr>
              <a:t>Lowell L Hart, MD</a:t>
            </a:r>
          </a:p>
          <a:p>
            <a:pPr lvl="0">
              <a:defRPr/>
            </a:pPr>
            <a:r>
              <a:rPr lang="en-US" sz="1700" b="0" dirty="0">
                <a:solidFill>
                  <a:srgbClr val="000000"/>
                </a:solidFill>
                <a:latin typeface="Calibri" panose="020F0502020204030204" pitchFamily="34" charset="0"/>
                <a:ea typeface="ＭＳ Ｐゴシック" charset="0"/>
                <a:cs typeface="Calibri" panose="020F0502020204030204" pitchFamily="34" charset="0"/>
              </a:rPr>
              <a:t>Scientific Director of Clinical Research</a:t>
            </a:r>
          </a:p>
          <a:p>
            <a:pPr lvl="0">
              <a:defRPr/>
            </a:pPr>
            <a:r>
              <a:rPr lang="en-US" sz="1700" b="0" dirty="0">
                <a:solidFill>
                  <a:srgbClr val="000000"/>
                </a:solidFill>
                <a:latin typeface="Calibri" panose="020F0502020204030204" pitchFamily="34" charset="0"/>
                <a:ea typeface="ＭＳ Ｐゴシック" charset="0"/>
                <a:cs typeface="Calibri" panose="020F0502020204030204" pitchFamily="34" charset="0"/>
              </a:rPr>
              <a:t>Florida Cancer Specialists and Research Institute</a:t>
            </a:r>
          </a:p>
          <a:p>
            <a:pPr lvl="0">
              <a:defRPr/>
            </a:pPr>
            <a:r>
              <a:rPr lang="en-US" sz="1700" b="0" dirty="0">
                <a:solidFill>
                  <a:srgbClr val="000000"/>
                </a:solidFill>
                <a:latin typeface="Calibri" panose="020F0502020204030204" pitchFamily="34" charset="0"/>
                <a:ea typeface="ＭＳ Ｐゴシック" charset="0"/>
                <a:cs typeface="Calibri" panose="020F0502020204030204" pitchFamily="34" charset="0"/>
              </a:rPr>
              <a:t>Fort Myers, Florida</a:t>
            </a:r>
          </a:p>
          <a:p>
            <a:pPr lvl="0">
              <a:defRPr/>
            </a:pPr>
            <a:r>
              <a:rPr lang="en-US" sz="1700" b="0" dirty="0">
                <a:solidFill>
                  <a:srgbClr val="000000"/>
                </a:solidFill>
                <a:latin typeface="Calibri" panose="020F0502020204030204" pitchFamily="34" charset="0"/>
                <a:ea typeface="ＭＳ Ｐゴシック" charset="0"/>
                <a:cs typeface="Calibri" panose="020F0502020204030204" pitchFamily="34" charset="0"/>
              </a:rPr>
              <a:t>Associate Professor of Internal Medicine, Hematology and Oncology</a:t>
            </a:r>
          </a:p>
          <a:p>
            <a:pPr lvl="0">
              <a:defRPr/>
            </a:pPr>
            <a:r>
              <a:rPr lang="en-US" sz="1700" b="0" dirty="0">
                <a:solidFill>
                  <a:srgbClr val="000000"/>
                </a:solidFill>
                <a:latin typeface="Calibri" panose="020F0502020204030204" pitchFamily="34" charset="0"/>
                <a:ea typeface="ＭＳ Ｐゴシック" charset="0"/>
                <a:cs typeface="Calibri" panose="020F0502020204030204" pitchFamily="34" charset="0"/>
              </a:rPr>
              <a:t>Wake Forest University School of Medicine</a:t>
            </a:r>
          </a:p>
          <a:p>
            <a:pPr lvl="0">
              <a:defRPr/>
            </a:pPr>
            <a:r>
              <a:rPr lang="en-US" sz="1700" b="0" dirty="0">
                <a:solidFill>
                  <a:srgbClr val="000000"/>
                </a:solidFill>
                <a:latin typeface="Calibri" panose="020F0502020204030204" pitchFamily="34" charset="0"/>
                <a:ea typeface="ＭＳ Ｐゴシック" charset="0"/>
                <a:cs typeface="Calibri" panose="020F0502020204030204" pitchFamily="34" charset="0"/>
              </a:rPr>
              <a:t>Winston-Salem, North Carolina</a:t>
            </a:r>
          </a:p>
        </p:txBody>
      </p:sp>
      <p:pic>
        <p:nvPicPr>
          <p:cNvPr id="28" name="Picture 27">
            <a:extLst>
              <a:ext uri="{FF2B5EF4-FFF2-40B4-BE49-F238E27FC236}">
                <a16:creationId xmlns:a16="http://schemas.microsoft.com/office/drawing/2014/main" id="{8F37FFFA-5B1E-664B-8357-37725D2B4FA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35360" y="4581128"/>
            <a:ext cx="1261872" cy="1261872"/>
          </a:xfrm>
          <a:prstGeom prst="rect">
            <a:avLst/>
          </a:prstGeom>
        </p:spPr>
      </p:pic>
    </p:spTree>
    <p:custDataLst>
      <p:tags r:id="rId1"/>
    </p:custDataLst>
    <p:extLst>
      <p:ext uri="{BB962C8B-B14F-4D97-AF65-F5344CB8AC3E}">
        <p14:creationId xmlns:p14="http://schemas.microsoft.com/office/powerpoint/2010/main" val="15241963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a:extLst>
              <a:ext uri="{FF2B5EF4-FFF2-40B4-BE49-F238E27FC236}">
                <a16:creationId xmlns:a16="http://schemas.microsoft.com/office/drawing/2014/main" id="{8F7618C6-A214-334E-BADE-8B127FCB4A3E}"/>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CLL special consideration</a:t>
            </a:r>
          </a:p>
        </p:txBody>
      </p:sp>
      <p:sp>
        <p:nvSpPr>
          <p:cNvPr id="106498" name="Content Placeholder 2">
            <a:extLst>
              <a:ext uri="{FF2B5EF4-FFF2-40B4-BE49-F238E27FC236}">
                <a16:creationId xmlns:a16="http://schemas.microsoft.com/office/drawing/2014/main" id="{66F562FF-F341-F941-B128-CDA5B64F048E}"/>
              </a:ext>
            </a:extLst>
          </p:cNvPr>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Times" pitchFamily="2" charset="0"/>
              </a:rPr>
              <a:t>High frequency of AI complications</a:t>
            </a:r>
          </a:p>
          <a:p>
            <a:pPr lvl="1"/>
            <a:r>
              <a:rPr lang="en-US" altLang="en-US" dirty="0">
                <a:latin typeface="Times" pitchFamily="2" charset="0"/>
              </a:rPr>
              <a:t>ITP, AIHA, neutropenia</a:t>
            </a:r>
          </a:p>
          <a:p>
            <a:r>
              <a:rPr lang="en-US" altLang="en-US" dirty="0">
                <a:latin typeface="Times" pitchFamily="2" charset="0"/>
              </a:rPr>
              <a:t>High frequency of infections</a:t>
            </a:r>
          </a:p>
          <a:p>
            <a:pPr lvl="1"/>
            <a:r>
              <a:rPr lang="en-US" altLang="en-US" dirty="0">
                <a:latin typeface="Times" pitchFamily="2" charset="0"/>
              </a:rPr>
              <a:t>Check Ig levels</a:t>
            </a:r>
          </a:p>
          <a:p>
            <a:pPr lvl="1"/>
            <a:r>
              <a:rPr lang="en-US" altLang="en-US" dirty="0">
                <a:latin typeface="Times" pitchFamily="2" charset="0"/>
              </a:rPr>
              <a:t>Consider </a:t>
            </a:r>
            <a:r>
              <a:rPr lang="en-US" altLang="en-US" dirty="0" err="1">
                <a:latin typeface="Times" pitchFamily="2" charset="0"/>
              </a:rPr>
              <a:t>IVIg</a:t>
            </a:r>
            <a:r>
              <a:rPr lang="en-US" altLang="en-US" dirty="0">
                <a:latin typeface="Times" pitchFamily="2" charset="0"/>
              </a:rPr>
              <a:t> replacement therapy if recurrent infections and </a:t>
            </a:r>
            <a:br>
              <a:rPr lang="en-US" altLang="en-US" dirty="0">
                <a:latin typeface="Times" pitchFamily="2" charset="0"/>
              </a:rPr>
            </a:br>
            <a:r>
              <a:rPr lang="en-US" altLang="en-US" dirty="0">
                <a:latin typeface="Times" pitchFamily="2" charset="0"/>
              </a:rPr>
              <a:t>IgG &lt; 300</a:t>
            </a:r>
          </a:p>
          <a:p>
            <a:r>
              <a:rPr lang="en-US" altLang="en-US" dirty="0">
                <a:latin typeface="Times" pitchFamily="2" charset="0"/>
              </a:rPr>
              <a:t>High rate of skin cancer</a:t>
            </a:r>
          </a:p>
          <a:p>
            <a:pPr lvl="1"/>
            <a:r>
              <a:rPr lang="en-US" altLang="en-US" dirty="0">
                <a:latin typeface="Times" pitchFamily="2" charset="0"/>
              </a:rPr>
              <a:t>Low threshold to send to Dermatology</a:t>
            </a:r>
          </a:p>
        </p:txBody>
      </p:sp>
      <p:sp>
        <p:nvSpPr>
          <p:cNvPr id="4" name="TextBox 3">
            <a:extLst>
              <a:ext uri="{FF2B5EF4-FFF2-40B4-BE49-F238E27FC236}">
                <a16:creationId xmlns:a16="http://schemas.microsoft.com/office/drawing/2014/main" id="{B53356F6-AA9C-E24F-AC9B-B6521A490CCB}"/>
              </a:ext>
            </a:extLst>
          </p:cNvPr>
          <p:cNvSpPr txBox="1"/>
          <p:nvPr/>
        </p:nvSpPr>
        <p:spPr>
          <a:xfrm>
            <a:off x="152400" y="6172200"/>
            <a:ext cx="2877711"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Courtesy of Brad S Kahl, MD</a:t>
            </a:r>
          </a:p>
        </p:txBody>
      </p:sp>
    </p:spTree>
    <p:extLst>
      <p:ext uri="{BB962C8B-B14F-4D97-AF65-F5344CB8AC3E}">
        <p14:creationId xmlns:p14="http://schemas.microsoft.com/office/powerpoint/2010/main" val="9633242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BD2A39-261B-70F6-68BA-4AC84240EDDE}"/>
              </a:ext>
            </a:extLst>
          </p:cNvPr>
          <p:cNvSpPr>
            <a:spLocks noGrp="1"/>
          </p:cNvSpPr>
          <p:nvPr>
            <p:ph type="title"/>
          </p:nvPr>
        </p:nvSpPr>
        <p:spPr/>
        <p:txBody>
          <a:bodyPr/>
          <a:lstStyle/>
          <a:p>
            <a:r>
              <a:rPr lang="en-US" dirty="0"/>
              <a:t>Patients with abnormal routine CBC found to have CLL</a:t>
            </a:r>
          </a:p>
        </p:txBody>
      </p:sp>
      <p:sp>
        <p:nvSpPr>
          <p:cNvPr id="5" name="Content Placeholder 4">
            <a:extLst>
              <a:ext uri="{FF2B5EF4-FFF2-40B4-BE49-F238E27FC236}">
                <a16:creationId xmlns:a16="http://schemas.microsoft.com/office/drawing/2014/main" id="{7030EE0F-2144-8AE8-3553-40E060DB042E}"/>
              </a:ext>
            </a:extLst>
          </p:cNvPr>
          <p:cNvSpPr>
            <a:spLocks noGrp="1"/>
          </p:cNvSpPr>
          <p:nvPr>
            <p:ph idx="1"/>
          </p:nvPr>
        </p:nvSpPr>
        <p:spPr/>
        <p:txBody>
          <a:bodyPr/>
          <a:lstStyle/>
          <a:p>
            <a:pPr lvl="0"/>
            <a:r>
              <a:rPr lang="en-US" sz="3200" dirty="0"/>
              <a:t>How is it determined whether therapy should be initiated, and how do patients react to the idea of “watch and wait”?</a:t>
            </a:r>
          </a:p>
        </p:txBody>
      </p:sp>
      <p:sp>
        <p:nvSpPr>
          <p:cNvPr id="2402307" name="Rectangle 3">
            <a:extLst>
              <a:ext uri="{FF2B5EF4-FFF2-40B4-BE49-F238E27FC236}">
                <a16:creationId xmlns:a16="http://schemas.microsoft.com/office/drawing/2014/main" id="{012B1CAB-8773-45D6-BD18-CD7FAD05EF5A}"/>
              </a:ext>
            </a:extLst>
          </p:cNvPr>
          <p:cNvSpPr>
            <a:spLocks noGrp="1" noChangeArrowheads="1"/>
          </p:cNvSpPr>
          <p:nvPr>
            <p:ph type="body" sz="quarter" idx="10"/>
          </p:nvPr>
        </p:nvSpPr>
        <p:spPr/>
        <p:txBody>
          <a:bodyPr/>
          <a:lstStyle/>
          <a:p>
            <a:r>
              <a:rPr lang="en-US" dirty="0"/>
              <a:t>Questions — Lowell L Hart, MD</a:t>
            </a:r>
          </a:p>
        </p:txBody>
      </p:sp>
      <p:pic>
        <p:nvPicPr>
          <p:cNvPr id="6" name="Picture 5">
            <a:extLst>
              <a:ext uri="{FF2B5EF4-FFF2-40B4-BE49-F238E27FC236}">
                <a16:creationId xmlns:a16="http://schemas.microsoft.com/office/drawing/2014/main" id="{7F7D0429-BBC5-FF63-A5D1-FB9B2A41F13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5624" y="148390"/>
            <a:ext cx="1261872" cy="1261872"/>
          </a:xfrm>
          <a:prstGeom prst="rect">
            <a:avLst/>
          </a:prstGeom>
        </p:spPr>
      </p:pic>
    </p:spTree>
    <p:extLst>
      <p:ext uri="{BB962C8B-B14F-4D97-AF65-F5344CB8AC3E}">
        <p14:creationId xmlns:p14="http://schemas.microsoft.com/office/powerpoint/2010/main" val="41571530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7B840B-8913-9D7A-5050-DA3CAA11E3A0}"/>
              </a:ext>
            </a:extLst>
          </p:cNvPr>
          <p:cNvSpPr>
            <a:spLocks noGrp="1"/>
          </p:cNvSpPr>
          <p:nvPr>
            <p:ph type="title"/>
          </p:nvPr>
        </p:nvSpPr>
        <p:spPr/>
        <p:txBody>
          <a:bodyPr/>
          <a:lstStyle/>
          <a:p>
            <a:r>
              <a:rPr lang="en-US" dirty="0"/>
              <a:t>CLL and COVID-19</a:t>
            </a:r>
          </a:p>
        </p:txBody>
      </p:sp>
      <p:sp>
        <p:nvSpPr>
          <p:cNvPr id="9" name="Content Placeholder 8">
            <a:extLst>
              <a:ext uri="{FF2B5EF4-FFF2-40B4-BE49-F238E27FC236}">
                <a16:creationId xmlns:a16="http://schemas.microsoft.com/office/drawing/2014/main" id="{23F6F039-CA47-267E-A244-43129690C1E0}"/>
              </a:ext>
            </a:extLst>
          </p:cNvPr>
          <p:cNvSpPr>
            <a:spLocks noGrp="1"/>
          </p:cNvSpPr>
          <p:nvPr>
            <p:ph idx="1"/>
          </p:nvPr>
        </p:nvSpPr>
        <p:spPr/>
        <p:txBody>
          <a:bodyPr numCol="1"/>
          <a:lstStyle/>
          <a:p>
            <a:pPr lvl="0"/>
            <a:r>
              <a:rPr lang="en-US" sz="3200" dirty="0"/>
              <a:t>How has COVID-19 impacted your clinical management of chronic lymphocytic leukemia? </a:t>
            </a:r>
          </a:p>
          <a:p>
            <a:pPr lvl="0"/>
            <a:r>
              <a:rPr lang="en-US" sz="3200" dirty="0"/>
              <a:t>What are some of the psychosocial issues that arise in this situation?</a:t>
            </a:r>
          </a:p>
          <a:p>
            <a:pPr marL="98425" lvl="0" indent="0">
              <a:buNone/>
            </a:pPr>
            <a:endParaRPr lang="en-US" sz="2900" dirty="0"/>
          </a:p>
        </p:txBody>
      </p:sp>
      <p:sp>
        <p:nvSpPr>
          <p:cNvPr id="8" name="Text Placeholder 7">
            <a:extLst>
              <a:ext uri="{FF2B5EF4-FFF2-40B4-BE49-F238E27FC236}">
                <a16:creationId xmlns:a16="http://schemas.microsoft.com/office/drawing/2014/main" id="{F9C05C76-6C23-4795-A8C9-38BDDF66EF8F}"/>
              </a:ext>
            </a:extLst>
          </p:cNvPr>
          <p:cNvSpPr>
            <a:spLocks noGrp="1"/>
          </p:cNvSpPr>
          <p:nvPr>
            <p:ph type="body" sz="quarter" idx="10"/>
          </p:nvPr>
        </p:nvSpPr>
        <p:spPr/>
        <p:txBody>
          <a:bodyPr/>
          <a:lstStyle/>
          <a:p>
            <a:r>
              <a:rPr lang="en-US" sz="3200" dirty="0"/>
              <a:t>Questions — Lesley Camille Ballance, MSN, FNP-BC</a:t>
            </a:r>
          </a:p>
        </p:txBody>
      </p:sp>
      <p:pic>
        <p:nvPicPr>
          <p:cNvPr id="6" name="Picture 5">
            <a:extLst>
              <a:ext uri="{FF2B5EF4-FFF2-40B4-BE49-F238E27FC236}">
                <a16:creationId xmlns:a16="http://schemas.microsoft.com/office/drawing/2014/main" id="{062F4322-4C2D-E591-BB64-284D0109C13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5624" y="148390"/>
            <a:ext cx="1261872" cy="1261872"/>
          </a:xfrm>
          <a:prstGeom prst="rect">
            <a:avLst/>
          </a:prstGeom>
        </p:spPr>
      </p:pic>
    </p:spTree>
    <p:extLst>
      <p:ext uri="{BB962C8B-B14F-4D97-AF65-F5344CB8AC3E}">
        <p14:creationId xmlns:p14="http://schemas.microsoft.com/office/powerpoint/2010/main" val="801973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7B840B-8913-9D7A-5050-DA3CAA11E3A0}"/>
              </a:ext>
            </a:extLst>
          </p:cNvPr>
          <p:cNvSpPr>
            <a:spLocks noGrp="1"/>
          </p:cNvSpPr>
          <p:nvPr>
            <p:ph type="title"/>
          </p:nvPr>
        </p:nvSpPr>
        <p:spPr/>
        <p:txBody>
          <a:bodyPr/>
          <a:lstStyle/>
          <a:p>
            <a:r>
              <a:rPr lang="en-US" dirty="0"/>
              <a:t>CLL and COVID-19</a:t>
            </a:r>
          </a:p>
        </p:txBody>
      </p:sp>
      <p:sp>
        <p:nvSpPr>
          <p:cNvPr id="9" name="Content Placeholder 8">
            <a:extLst>
              <a:ext uri="{FF2B5EF4-FFF2-40B4-BE49-F238E27FC236}">
                <a16:creationId xmlns:a16="http://schemas.microsoft.com/office/drawing/2014/main" id="{23F6F039-CA47-267E-A244-43129690C1E0}"/>
              </a:ext>
            </a:extLst>
          </p:cNvPr>
          <p:cNvSpPr>
            <a:spLocks noGrp="1"/>
          </p:cNvSpPr>
          <p:nvPr>
            <p:ph idx="1"/>
          </p:nvPr>
        </p:nvSpPr>
        <p:spPr/>
        <p:txBody>
          <a:bodyPr numCol="2"/>
          <a:lstStyle/>
          <a:p>
            <a:pPr marL="98425" indent="0">
              <a:buNone/>
            </a:pPr>
            <a:r>
              <a:rPr lang="en-US" sz="2400" dirty="0"/>
              <a:t>CLL Management </a:t>
            </a:r>
          </a:p>
          <a:p>
            <a:r>
              <a:rPr lang="en-US" sz="2400" dirty="0"/>
              <a:t>Infection risk and mortality rate </a:t>
            </a:r>
          </a:p>
          <a:p>
            <a:r>
              <a:rPr lang="en-US" sz="2400" dirty="0"/>
              <a:t>Vaccine timing</a:t>
            </a:r>
          </a:p>
          <a:p>
            <a:r>
              <a:rPr lang="en-US" sz="2400" dirty="0"/>
              <a:t>Treatment decisions </a:t>
            </a:r>
          </a:p>
          <a:p>
            <a:r>
              <a:rPr lang="en-US" sz="2400" dirty="0"/>
              <a:t>Comorbidities</a:t>
            </a:r>
          </a:p>
          <a:p>
            <a:r>
              <a:rPr lang="en-US" sz="2400" dirty="0"/>
              <a:t>Example: 51-year-old male with CLL on 2</a:t>
            </a:r>
            <a:r>
              <a:rPr lang="en-US" sz="2400" baseline="30000" dirty="0"/>
              <a:t>nd</a:t>
            </a:r>
            <a:r>
              <a:rPr lang="en-US" sz="2400" dirty="0"/>
              <a:t> line treatment w/ Venetoclax and Obinutuzumab in early February 2020 </a:t>
            </a:r>
          </a:p>
          <a:p>
            <a:pPr marL="98425" indent="0">
              <a:buNone/>
            </a:pPr>
            <a:r>
              <a:rPr lang="en-US" sz="2400" dirty="0"/>
              <a:t>Psychosocial Issues  </a:t>
            </a:r>
          </a:p>
          <a:p>
            <a:r>
              <a:rPr lang="en-US" sz="2400" dirty="0"/>
              <a:t>Social distancing </a:t>
            </a:r>
          </a:p>
          <a:p>
            <a:r>
              <a:rPr lang="en-US" sz="2400" dirty="0"/>
              <a:t>Isolation</a:t>
            </a:r>
          </a:p>
          <a:p>
            <a:r>
              <a:rPr lang="en-US" sz="2400" dirty="0"/>
              <a:t>Increased anxiety and depression</a:t>
            </a:r>
          </a:p>
          <a:p>
            <a:r>
              <a:rPr lang="en-US" sz="2400" dirty="0"/>
              <a:t>Personal beliefs about vaccines </a:t>
            </a:r>
          </a:p>
          <a:p>
            <a:r>
              <a:rPr lang="en-US" sz="2400" dirty="0"/>
              <a:t>Family and friends’ COVID beliefs and practices </a:t>
            </a:r>
          </a:p>
        </p:txBody>
      </p:sp>
      <p:sp>
        <p:nvSpPr>
          <p:cNvPr id="8" name="Text Placeholder 7">
            <a:extLst>
              <a:ext uri="{FF2B5EF4-FFF2-40B4-BE49-F238E27FC236}">
                <a16:creationId xmlns:a16="http://schemas.microsoft.com/office/drawing/2014/main" id="{F9C05C76-6C23-4795-A8C9-38BDDF66EF8F}"/>
              </a:ext>
            </a:extLst>
          </p:cNvPr>
          <p:cNvSpPr>
            <a:spLocks noGrp="1"/>
          </p:cNvSpPr>
          <p:nvPr>
            <p:ph type="body" sz="quarter" idx="10"/>
          </p:nvPr>
        </p:nvSpPr>
        <p:spPr/>
        <p:txBody>
          <a:bodyPr/>
          <a:lstStyle/>
          <a:p>
            <a:r>
              <a:rPr lang="en-US" sz="3200" dirty="0"/>
              <a:t>Commentary — Lesley Camille Ballance, MSN, FNP-BC</a:t>
            </a:r>
          </a:p>
        </p:txBody>
      </p:sp>
      <p:pic>
        <p:nvPicPr>
          <p:cNvPr id="6" name="Picture 5">
            <a:extLst>
              <a:ext uri="{FF2B5EF4-FFF2-40B4-BE49-F238E27FC236}">
                <a16:creationId xmlns:a16="http://schemas.microsoft.com/office/drawing/2014/main" id="{062F4322-4C2D-E591-BB64-284D0109C13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5624" y="148390"/>
            <a:ext cx="1261872" cy="1261872"/>
          </a:xfrm>
          <a:prstGeom prst="rect">
            <a:avLst/>
          </a:prstGeom>
        </p:spPr>
      </p:pic>
    </p:spTree>
    <p:extLst>
      <p:ext uri="{BB962C8B-B14F-4D97-AF65-F5344CB8AC3E}">
        <p14:creationId xmlns:p14="http://schemas.microsoft.com/office/powerpoint/2010/main" val="3869314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A3F9C8-19A4-FB90-F554-E20044203808}"/>
              </a:ext>
            </a:extLst>
          </p:cNvPr>
          <p:cNvSpPr/>
          <p:nvPr/>
        </p:nvSpPr>
        <p:spPr bwMode="auto">
          <a:xfrm>
            <a:off x="767409" y="1988840"/>
            <a:ext cx="10512305" cy="54864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416053"/>
            <a:ext cx="10512306" cy="4799013"/>
          </a:xfrm>
        </p:spPr>
        <p:txBody>
          <a:bodyPr/>
          <a:lstStyle/>
          <a:p>
            <a:pPr marL="98425" indent="0">
              <a:lnSpc>
                <a:spcPct val="100000"/>
              </a:lnSpc>
              <a:spcBef>
                <a:spcPts val="2200"/>
              </a:spcBef>
              <a:spcAft>
                <a:spcPts val="0"/>
              </a:spcAft>
              <a:buNone/>
            </a:pPr>
            <a:r>
              <a:rPr lang="en-US" sz="2500" dirty="0">
                <a:solidFill>
                  <a:srgbClr val="0432FF"/>
                </a:solidFill>
              </a:rPr>
              <a:t>Module 1 – </a:t>
            </a:r>
            <a:r>
              <a:rPr lang="en-US" sz="2500" dirty="0">
                <a:solidFill>
                  <a:schemeClr val="tx1"/>
                </a:solidFill>
              </a:rPr>
              <a:t>Overview of CLL</a:t>
            </a:r>
          </a:p>
          <a:p>
            <a:pPr marL="98425" indent="0">
              <a:lnSpc>
                <a:spcPct val="100000"/>
              </a:lnSpc>
              <a:spcBef>
                <a:spcPts val="2200"/>
              </a:spcBef>
              <a:spcAft>
                <a:spcPts val="0"/>
              </a:spcAft>
              <a:buNone/>
            </a:pPr>
            <a:r>
              <a:rPr lang="en-US" sz="2500" dirty="0">
                <a:solidFill>
                  <a:schemeClr val="bg1"/>
                </a:solidFill>
              </a:rPr>
              <a:t>Module 2 – Bruton Tyrosine Kinase Inhibitors</a:t>
            </a:r>
          </a:p>
          <a:p>
            <a:pPr marL="98425" indent="0">
              <a:lnSpc>
                <a:spcPct val="100000"/>
              </a:lnSpc>
              <a:spcBef>
                <a:spcPts val="2200"/>
              </a:spcBef>
              <a:spcAft>
                <a:spcPts val="0"/>
              </a:spcAft>
              <a:buNone/>
            </a:pPr>
            <a:r>
              <a:rPr lang="en-US" sz="2500" dirty="0">
                <a:solidFill>
                  <a:srgbClr val="0432FF"/>
                </a:solidFill>
              </a:rPr>
              <a:t>Module 3 – </a:t>
            </a:r>
            <a:r>
              <a:rPr lang="en-US" sz="2500" dirty="0">
                <a:solidFill>
                  <a:schemeClr val="tx1"/>
                </a:solidFill>
              </a:rPr>
              <a:t>Venetoclax and Anti-CD20 Antibody Therapy</a:t>
            </a:r>
          </a:p>
          <a:p>
            <a:pPr marL="98425" indent="0">
              <a:lnSpc>
                <a:spcPct val="100000"/>
              </a:lnSpc>
              <a:spcBef>
                <a:spcPts val="2200"/>
              </a:spcBef>
              <a:spcAft>
                <a:spcPts val="0"/>
              </a:spcAft>
              <a:buNone/>
            </a:pPr>
            <a:r>
              <a:rPr lang="en-US" sz="2500" dirty="0">
                <a:solidFill>
                  <a:srgbClr val="0432FF"/>
                </a:solidFill>
              </a:rPr>
              <a:t>Module 4 – </a:t>
            </a:r>
            <a:r>
              <a:rPr lang="en-US" sz="2500" dirty="0">
                <a:solidFill>
                  <a:schemeClr val="tx1"/>
                </a:solidFill>
              </a:rPr>
              <a:t>Future Strategies</a:t>
            </a:r>
          </a:p>
        </p:txBody>
      </p:sp>
    </p:spTree>
    <p:extLst>
      <p:ext uri="{BB962C8B-B14F-4D97-AF65-F5344CB8AC3E}">
        <p14:creationId xmlns:p14="http://schemas.microsoft.com/office/powerpoint/2010/main" val="11122242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10AFE-C5F5-75F2-3596-367E9BB067E0}"/>
              </a:ext>
            </a:extLst>
          </p:cNvPr>
          <p:cNvSpPr>
            <a:spLocks noGrp="1"/>
          </p:cNvSpPr>
          <p:nvPr>
            <p:ph type="title"/>
          </p:nvPr>
        </p:nvSpPr>
        <p:spPr/>
        <p:txBody>
          <a:bodyPr/>
          <a:lstStyle/>
          <a:p>
            <a:pPr algn="l"/>
            <a:r>
              <a:rPr lang="en-US" dirty="0"/>
              <a:t>Ibrutinib…</a:t>
            </a:r>
          </a:p>
        </p:txBody>
      </p:sp>
      <p:graphicFrame>
        <p:nvGraphicFramePr>
          <p:cNvPr id="7" name="Table 6">
            <a:extLst>
              <a:ext uri="{FF2B5EF4-FFF2-40B4-BE49-F238E27FC236}">
                <a16:creationId xmlns:a16="http://schemas.microsoft.com/office/drawing/2014/main" id="{A2B919E7-1456-6431-35E9-BD3D58515011}"/>
              </a:ext>
            </a:extLst>
          </p:cNvPr>
          <p:cNvGraphicFramePr>
            <a:graphicFrameLocks noGrp="1"/>
          </p:cNvGraphicFramePr>
          <p:nvPr>
            <p:extLst>
              <p:ext uri="{D42A27DB-BD31-4B8C-83A1-F6EECF244321}">
                <p14:modId xmlns:p14="http://schemas.microsoft.com/office/powerpoint/2010/main" val="3931477469"/>
              </p:ext>
            </p:extLst>
          </p:nvPr>
        </p:nvGraphicFramePr>
        <p:xfrm>
          <a:off x="695400" y="1867046"/>
          <a:ext cx="10873208" cy="2858100"/>
        </p:xfrm>
        <a:graphic>
          <a:graphicData uri="http://schemas.openxmlformats.org/drawingml/2006/table">
            <a:tbl>
              <a:tblPr firstRow="1" bandRow="1">
                <a:tableStyleId>{0E3FDE45-AF77-4B5C-9715-49D594BDF05E}</a:tableStyleId>
              </a:tblPr>
              <a:tblGrid>
                <a:gridCol w="10873208">
                  <a:extLst>
                    <a:ext uri="{9D8B030D-6E8A-4147-A177-3AD203B41FA5}">
                      <a16:colId xmlns:a16="http://schemas.microsoft.com/office/drawing/2014/main" val="2475546180"/>
                    </a:ext>
                  </a:extLst>
                </a:gridCol>
              </a:tblGrid>
              <a:tr h="476350">
                <a:tc>
                  <a:txBody>
                    <a:bodyPr/>
                    <a:lstStyle/>
                    <a:p>
                      <a:endParaRPr lang="en-US" dirty="0"/>
                    </a:p>
                  </a:txBody>
                  <a:tcP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61906385"/>
                  </a:ext>
                </a:extLst>
              </a:tr>
              <a:tr h="476350">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3E0EB">
                        <a:alpha val="69804"/>
                      </a:srgbClr>
                    </a:solidFill>
                  </a:tcPr>
                </a:tc>
                <a:extLst>
                  <a:ext uri="{0D108BD9-81ED-4DB2-BD59-A6C34878D82A}">
                    <a16:rowId xmlns:a16="http://schemas.microsoft.com/office/drawing/2014/main" val="3743645606"/>
                  </a:ext>
                </a:extLst>
              </a:tr>
              <a:tr h="476350">
                <a:tc>
                  <a:txBody>
                    <a:bodyPr/>
                    <a:lstStyle/>
                    <a:p>
                      <a:endParaRPr lang="en-US"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76747907"/>
                  </a:ext>
                </a:extLst>
              </a:tr>
              <a:tr h="476350">
                <a:tc>
                  <a:txBody>
                    <a:bodyPr/>
                    <a:lstStyle/>
                    <a:p>
                      <a:endParaRPr lang="en-US" dirty="0"/>
                    </a:p>
                  </a:txBody>
                  <a:tcPr>
                    <a:lnL>
                      <a:noFill/>
                    </a:lnL>
                    <a:lnR>
                      <a:noFill/>
                    </a:lnR>
                    <a:lnT>
                      <a:noFill/>
                    </a:lnT>
                    <a:lnB>
                      <a:noFill/>
                    </a:lnB>
                    <a:lnTlToBr w="12700" cmpd="sng">
                      <a:noFill/>
                      <a:prstDash val="solid"/>
                    </a:lnTlToBr>
                    <a:lnBlToTr w="12700" cmpd="sng">
                      <a:noFill/>
                      <a:prstDash val="solid"/>
                    </a:lnBlToTr>
                    <a:solidFill>
                      <a:srgbClr val="D3E1EA">
                        <a:alpha val="69804"/>
                      </a:srgbClr>
                    </a:solidFill>
                  </a:tcPr>
                </a:tc>
                <a:extLst>
                  <a:ext uri="{0D108BD9-81ED-4DB2-BD59-A6C34878D82A}">
                    <a16:rowId xmlns:a16="http://schemas.microsoft.com/office/drawing/2014/main" val="1376862603"/>
                  </a:ext>
                </a:extLst>
              </a:tr>
              <a:tr h="476350">
                <a:tc>
                  <a:txBody>
                    <a:bodyPr/>
                    <a:lstStyle/>
                    <a:p>
                      <a:endParaRPr lang="en-US" dirty="0"/>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891078392"/>
                  </a:ext>
                </a:extLst>
              </a:tr>
              <a:tr h="476350">
                <a:tc>
                  <a:txBody>
                    <a:bodyPr/>
                    <a:lstStyle/>
                    <a:p>
                      <a:endParaRPr lang="en-US" dirty="0"/>
                    </a:p>
                  </a:txBody>
                  <a:tcPr>
                    <a:lnL>
                      <a:noFill/>
                    </a:lnL>
                    <a:lnR>
                      <a:noFill/>
                    </a:lnR>
                    <a:lnT>
                      <a:noFill/>
                    </a:lnT>
                    <a:lnB>
                      <a:noFill/>
                    </a:lnB>
                    <a:lnTlToBr w="12700" cmpd="sng">
                      <a:noFill/>
                      <a:prstDash val="solid"/>
                    </a:lnTlToBr>
                    <a:lnBlToTr w="12700" cmpd="sng">
                      <a:noFill/>
                      <a:prstDash val="solid"/>
                    </a:lnBlToTr>
                    <a:solidFill>
                      <a:srgbClr val="D3E1EA">
                        <a:alpha val="69804"/>
                      </a:srgbClr>
                    </a:solidFill>
                  </a:tcPr>
                </a:tc>
                <a:extLst>
                  <a:ext uri="{0D108BD9-81ED-4DB2-BD59-A6C34878D82A}">
                    <a16:rowId xmlns:a16="http://schemas.microsoft.com/office/drawing/2014/main" val="3370923107"/>
                  </a:ext>
                </a:extLst>
              </a:tr>
            </a:tbl>
          </a:graphicData>
        </a:graphic>
      </p:graphicFrame>
      <p:sp>
        <p:nvSpPr>
          <p:cNvPr id="8" name="Content Placeholder 2">
            <a:extLst>
              <a:ext uri="{FF2B5EF4-FFF2-40B4-BE49-F238E27FC236}">
                <a16:creationId xmlns:a16="http://schemas.microsoft.com/office/drawing/2014/main" id="{34FA84B1-B026-ABFF-C8FA-260097A9F1C0}"/>
              </a:ext>
            </a:extLst>
          </p:cNvPr>
          <p:cNvSpPr txBox="1">
            <a:spLocks/>
          </p:cNvSpPr>
          <p:nvPr/>
        </p:nvSpPr>
        <p:spPr bwMode="auto">
          <a:xfrm>
            <a:off x="912286" y="1802679"/>
            <a:ext cx="10358967" cy="349852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457200" indent="-457200">
              <a:lnSpc>
                <a:spcPct val="120000"/>
              </a:lnSpc>
              <a:spcBef>
                <a:spcPts val="300"/>
              </a:spcBef>
              <a:spcAft>
                <a:spcPts val="0"/>
              </a:spcAft>
              <a:buFont typeface="+mj-lt"/>
              <a:buAutoNum type="arabicPeriod"/>
            </a:pPr>
            <a:r>
              <a:rPr lang="en-US" sz="2500" b="0" kern="0" dirty="0"/>
              <a:t>Often initially increases white blood cell count in patients with CLL</a:t>
            </a:r>
          </a:p>
          <a:p>
            <a:pPr marL="457200" indent="-457200">
              <a:lnSpc>
                <a:spcPct val="120000"/>
              </a:lnSpc>
              <a:spcBef>
                <a:spcPts val="300"/>
              </a:spcBef>
              <a:spcAft>
                <a:spcPts val="0"/>
              </a:spcAft>
              <a:buFont typeface="+mj-lt"/>
              <a:buAutoNum type="arabicPeriod"/>
            </a:pPr>
            <a:r>
              <a:rPr lang="en-US" sz="2500" b="0" kern="0" dirty="0"/>
              <a:t>Results in significant objective responses in most patients with CLL </a:t>
            </a:r>
          </a:p>
          <a:p>
            <a:pPr marL="457200" indent="-457200">
              <a:lnSpc>
                <a:spcPct val="120000"/>
              </a:lnSpc>
              <a:spcBef>
                <a:spcPts val="300"/>
              </a:spcBef>
              <a:spcAft>
                <a:spcPts val="0"/>
              </a:spcAft>
              <a:buFont typeface="+mj-lt"/>
              <a:buAutoNum type="arabicPeriod"/>
            </a:pPr>
            <a:r>
              <a:rPr lang="en-US" sz="2500" b="0" kern="0" dirty="0"/>
              <a:t>Generally does not result in a complete clinical response in patients with CLL</a:t>
            </a:r>
          </a:p>
          <a:p>
            <a:pPr marL="457200" indent="-457200">
              <a:lnSpc>
                <a:spcPct val="120000"/>
              </a:lnSpc>
              <a:spcBef>
                <a:spcPts val="300"/>
              </a:spcBef>
              <a:spcAft>
                <a:spcPts val="0"/>
              </a:spcAft>
              <a:buFont typeface="+mj-lt"/>
              <a:buAutoNum type="arabicPeriod"/>
            </a:pPr>
            <a:r>
              <a:rPr lang="en-US" sz="2500" b="0" kern="0" dirty="0"/>
              <a:t>All of the above	</a:t>
            </a:r>
          </a:p>
          <a:p>
            <a:pPr marL="457200" indent="-457200">
              <a:lnSpc>
                <a:spcPct val="120000"/>
              </a:lnSpc>
              <a:spcBef>
                <a:spcPts val="300"/>
              </a:spcBef>
              <a:spcAft>
                <a:spcPts val="0"/>
              </a:spcAft>
              <a:buFont typeface="+mj-lt"/>
              <a:buAutoNum type="arabicPeriod"/>
            </a:pPr>
            <a:r>
              <a:rPr lang="en-US" sz="2500" b="0" kern="0" dirty="0"/>
              <a:t>None of the above</a:t>
            </a:r>
          </a:p>
          <a:p>
            <a:pPr marL="457200" indent="-457200">
              <a:lnSpc>
                <a:spcPct val="120000"/>
              </a:lnSpc>
              <a:spcBef>
                <a:spcPts val="300"/>
              </a:spcBef>
              <a:spcAft>
                <a:spcPts val="0"/>
              </a:spcAft>
              <a:buFont typeface="+mj-lt"/>
              <a:buAutoNum type="arabicPeriod"/>
            </a:pPr>
            <a:r>
              <a:rPr lang="en-US" sz="2500" b="0" kern="0" dirty="0"/>
              <a:t>I don’t know	</a:t>
            </a:r>
          </a:p>
        </p:txBody>
      </p:sp>
    </p:spTree>
    <p:extLst>
      <p:ext uri="{BB962C8B-B14F-4D97-AF65-F5344CB8AC3E}">
        <p14:creationId xmlns:p14="http://schemas.microsoft.com/office/powerpoint/2010/main" val="1201287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10AFE-C5F5-75F2-3596-367E9BB067E0}"/>
              </a:ext>
            </a:extLst>
          </p:cNvPr>
          <p:cNvSpPr>
            <a:spLocks noGrp="1"/>
          </p:cNvSpPr>
          <p:nvPr>
            <p:ph type="title"/>
          </p:nvPr>
        </p:nvSpPr>
        <p:spPr/>
        <p:txBody>
          <a:bodyPr/>
          <a:lstStyle/>
          <a:p>
            <a:pPr algn="l"/>
            <a:r>
              <a:rPr lang="en-US" dirty="0"/>
              <a:t>Ibrutinib should be temporarily discontinued for patients scheduled to undergo surgical procedures. </a:t>
            </a:r>
          </a:p>
        </p:txBody>
      </p:sp>
      <p:graphicFrame>
        <p:nvGraphicFramePr>
          <p:cNvPr id="7" name="Table 6">
            <a:extLst>
              <a:ext uri="{FF2B5EF4-FFF2-40B4-BE49-F238E27FC236}">
                <a16:creationId xmlns:a16="http://schemas.microsoft.com/office/drawing/2014/main" id="{A2B919E7-1456-6431-35E9-BD3D58515011}"/>
              </a:ext>
            </a:extLst>
          </p:cNvPr>
          <p:cNvGraphicFramePr>
            <a:graphicFrameLocks noGrp="1"/>
          </p:cNvGraphicFramePr>
          <p:nvPr>
            <p:extLst>
              <p:ext uri="{D42A27DB-BD31-4B8C-83A1-F6EECF244321}">
                <p14:modId xmlns:p14="http://schemas.microsoft.com/office/powerpoint/2010/main" val="2349521404"/>
              </p:ext>
            </p:extLst>
          </p:nvPr>
        </p:nvGraphicFramePr>
        <p:xfrm>
          <a:off x="695400" y="2299094"/>
          <a:ext cx="9519592" cy="1905400"/>
        </p:xfrm>
        <a:graphic>
          <a:graphicData uri="http://schemas.openxmlformats.org/drawingml/2006/table">
            <a:tbl>
              <a:tblPr firstRow="1" bandRow="1">
                <a:tableStyleId>{0E3FDE45-AF77-4B5C-9715-49D594BDF05E}</a:tableStyleId>
              </a:tblPr>
              <a:tblGrid>
                <a:gridCol w="9519592">
                  <a:extLst>
                    <a:ext uri="{9D8B030D-6E8A-4147-A177-3AD203B41FA5}">
                      <a16:colId xmlns:a16="http://schemas.microsoft.com/office/drawing/2014/main" val="2475546180"/>
                    </a:ext>
                  </a:extLst>
                </a:gridCol>
              </a:tblGrid>
              <a:tr h="476350">
                <a:tc>
                  <a:txBody>
                    <a:bodyPr/>
                    <a:lstStyle/>
                    <a:p>
                      <a:endParaRPr lang="en-US" dirty="0"/>
                    </a:p>
                  </a:txBody>
                  <a:tcP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61906385"/>
                  </a:ext>
                </a:extLst>
              </a:tr>
              <a:tr h="476350">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3E0EB">
                        <a:alpha val="69804"/>
                      </a:srgbClr>
                    </a:solidFill>
                  </a:tcPr>
                </a:tc>
                <a:extLst>
                  <a:ext uri="{0D108BD9-81ED-4DB2-BD59-A6C34878D82A}">
                    <a16:rowId xmlns:a16="http://schemas.microsoft.com/office/drawing/2014/main" val="3743645606"/>
                  </a:ext>
                </a:extLst>
              </a:tr>
              <a:tr h="476350">
                <a:tc>
                  <a:txBody>
                    <a:bodyPr/>
                    <a:lstStyle/>
                    <a:p>
                      <a:endParaRPr lang="en-US"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76747907"/>
                  </a:ext>
                </a:extLst>
              </a:tr>
              <a:tr h="476350">
                <a:tc>
                  <a:txBody>
                    <a:bodyPr/>
                    <a:lstStyle/>
                    <a:p>
                      <a:endParaRPr lang="en-US" dirty="0"/>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891078392"/>
                  </a:ext>
                </a:extLst>
              </a:tr>
            </a:tbl>
          </a:graphicData>
        </a:graphic>
      </p:graphicFrame>
      <p:sp>
        <p:nvSpPr>
          <p:cNvPr id="8" name="Content Placeholder 2">
            <a:extLst>
              <a:ext uri="{FF2B5EF4-FFF2-40B4-BE49-F238E27FC236}">
                <a16:creationId xmlns:a16="http://schemas.microsoft.com/office/drawing/2014/main" id="{34FA84B1-B026-ABFF-C8FA-260097A9F1C0}"/>
              </a:ext>
            </a:extLst>
          </p:cNvPr>
          <p:cNvSpPr txBox="1">
            <a:spLocks/>
          </p:cNvSpPr>
          <p:nvPr/>
        </p:nvSpPr>
        <p:spPr bwMode="auto">
          <a:xfrm>
            <a:off x="912286" y="2234727"/>
            <a:ext cx="10358967" cy="349852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457200" indent="-457200">
              <a:lnSpc>
                <a:spcPct val="120000"/>
              </a:lnSpc>
              <a:spcBef>
                <a:spcPts val="300"/>
              </a:spcBef>
              <a:spcAft>
                <a:spcPts val="0"/>
              </a:spcAft>
              <a:buFont typeface="+mj-lt"/>
              <a:buAutoNum type="arabicPeriod"/>
            </a:pPr>
            <a:r>
              <a:rPr lang="en-US" sz="2500" b="0" kern="0" dirty="0"/>
              <a:t>Agree	</a:t>
            </a:r>
          </a:p>
          <a:p>
            <a:pPr marL="457200" indent="-457200">
              <a:lnSpc>
                <a:spcPct val="120000"/>
              </a:lnSpc>
              <a:spcBef>
                <a:spcPts val="300"/>
              </a:spcBef>
              <a:spcAft>
                <a:spcPts val="0"/>
              </a:spcAft>
              <a:buFont typeface="+mj-lt"/>
              <a:buAutoNum type="arabicPeriod"/>
            </a:pPr>
            <a:r>
              <a:rPr lang="en-US" sz="2500" b="0" kern="0" dirty="0"/>
              <a:t>Disagree</a:t>
            </a:r>
          </a:p>
          <a:p>
            <a:pPr marL="457200" indent="-457200">
              <a:lnSpc>
                <a:spcPct val="120000"/>
              </a:lnSpc>
              <a:spcBef>
                <a:spcPts val="300"/>
              </a:spcBef>
              <a:spcAft>
                <a:spcPts val="0"/>
              </a:spcAft>
              <a:buFont typeface="+mj-lt"/>
              <a:buAutoNum type="arabicPeriod"/>
            </a:pPr>
            <a:r>
              <a:rPr lang="en-US" sz="2500" b="0" kern="0" dirty="0"/>
              <a:t>I don’t know</a:t>
            </a:r>
          </a:p>
        </p:txBody>
      </p:sp>
    </p:spTree>
    <p:extLst>
      <p:ext uri="{BB962C8B-B14F-4D97-AF65-F5344CB8AC3E}">
        <p14:creationId xmlns:p14="http://schemas.microsoft.com/office/powerpoint/2010/main" val="582963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10AFE-C5F5-75F2-3596-367E9BB067E0}"/>
              </a:ext>
            </a:extLst>
          </p:cNvPr>
          <p:cNvSpPr>
            <a:spLocks noGrp="1"/>
          </p:cNvSpPr>
          <p:nvPr>
            <p:ph type="title"/>
          </p:nvPr>
        </p:nvSpPr>
        <p:spPr>
          <a:xfrm>
            <a:off x="912287" y="640080"/>
            <a:ext cx="10080258" cy="1143000"/>
          </a:xfrm>
        </p:spPr>
        <p:txBody>
          <a:bodyPr/>
          <a:lstStyle/>
          <a:p>
            <a:pPr algn="l"/>
            <a:r>
              <a:rPr lang="en-US" dirty="0"/>
              <a:t>A new preparation of acalabrutinib has been reported, which will allow patients to receive acalabrutinib concurrently with….</a:t>
            </a:r>
          </a:p>
        </p:txBody>
      </p:sp>
      <p:graphicFrame>
        <p:nvGraphicFramePr>
          <p:cNvPr id="7" name="Table 6">
            <a:extLst>
              <a:ext uri="{FF2B5EF4-FFF2-40B4-BE49-F238E27FC236}">
                <a16:creationId xmlns:a16="http://schemas.microsoft.com/office/drawing/2014/main" id="{A2B919E7-1456-6431-35E9-BD3D58515011}"/>
              </a:ext>
            </a:extLst>
          </p:cNvPr>
          <p:cNvGraphicFramePr>
            <a:graphicFrameLocks noGrp="1"/>
          </p:cNvGraphicFramePr>
          <p:nvPr>
            <p:extLst>
              <p:ext uri="{D42A27DB-BD31-4B8C-83A1-F6EECF244321}">
                <p14:modId xmlns:p14="http://schemas.microsoft.com/office/powerpoint/2010/main" val="1909845048"/>
              </p:ext>
            </p:extLst>
          </p:nvPr>
        </p:nvGraphicFramePr>
        <p:xfrm>
          <a:off x="695400" y="2731142"/>
          <a:ext cx="9519592" cy="2381750"/>
        </p:xfrm>
        <a:graphic>
          <a:graphicData uri="http://schemas.openxmlformats.org/drawingml/2006/table">
            <a:tbl>
              <a:tblPr firstRow="1" bandRow="1">
                <a:tableStyleId>{0E3FDE45-AF77-4B5C-9715-49D594BDF05E}</a:tableStyleId>
              </a:tblPr>
              <a:tblGrid>
                <a:gridCol w="9519592">
                  <a:extLst>
                    <a:ext uri="{9D8B030D-6E8A-4147-A177-3AD203B41FA5}">
                      <a16:colId xmlns:a16="http://schemas.microsoft.com/office/drawing/2014/main" val="2475546180"/>
                    </a:ext>
                  </a:extLst>
                </a:gridCol>
              </a:tblGrid>
              <a:tr h="476350">
                <a:tc>
                  <a:txBody>
                    <a:bodyPr/>
                    <a:lstStyle/>
                    <a:p>
                      <a:endParaRPr lang="en-US" dirty="0"/>
                    </a:p>
                  </a:txBody>
                  <a:tcP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61906385"/>
                  </a:ext>
                </a:extLst>
              </a:tr>
              <a:tr h="476350">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3E0EB">
                        <a:alpha val="69804"/>
                      </a:srgbClr>
                    </a:solidFill>
                  </a:tcPr>
                </a:tc>
                <a:extLst>
                  <a:ext uri="{0D108BD9-81ED-4DB2-BD59-A6C34878D82A}">
                    <a16:rowId xmlns:a16="http://schemas.microsoft.com/office/drawing/2014/main" val="3743645606"/>
                  </a:ext>
                </a:extLst>
              </a:tr>
              <a:tr h="476350">
                <a:tc>
                  <a:txBody>
                    <a:bodyPr/>
                    <a:lstStyle/>
                    <a:p>
                      <a:endParaRPr lang="en-US"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76747907"/>
                  </a:ext>
                </a:extLst>
              </a:tr>
              <a:tr h="476350">
                <a:tc>
                  <a:txBody>
                    <a:bodyPr/>
                    <a:lstStyle/>
                    <a:p>
                      <a:endParaRPr lang="en-US" dirty="0"/>
                    </a:p>
                  </a:txBody>
                  <a:tcPr>
                    <a:lnL>
                      <a:noFill/>
                    </a:lnL>
                    <a:lnR>
                      <a:noFill/>
                    </a:lnR>
                    <a:lnT>
                      <a:noFill/>
                    </a:lnT>
                    <a:lnB>
                      <a:noFill/>
                    </a:lnB>
                    <a:lnTlToBr w="12700" cmpd="sng">
                      <a:noFill/>
                      <a:prstDash val="solid"/>
                    </a:lnTlToBr>
                    <a:lnBlToTr w="12700" cmpd="sng">
                      <a:noFill/>
                      <a:prstDash val="solid"/>
                    </a:lnBlToTr>
                    <a:solidFill>
                      <a:srgbClr val="D3E1EA">
                        <a:alpha val="69804"/>
                      </a:srgbClr>
                    </a:solidFill>
                  </a:tcPr>
                </a:tc>
                <a:extLst>
                  <a:ext uri="{0D108BD9-81ED-4DB2-BD59-A6C34878D82A}">
                    <a16:rowId xmlns:a16="http://schemas.microsoft.com/office/drawing/2014/main" val="1376862603"/>
                  </a:ext>
                </a:extLst>
              </a:tr>
              <a:tr h="476350">
                <a:tc>
                  <a:txBody>
                    <a:bodyPr/>
                    <a:lstStyle/>
                    <a:p>
                      <a:endParaRPr lang="en-US" dirty="0"/>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891078392"/>
                  </a:ext>
                </a:extLst>
              </a:tr>
            </a:tbl>
          </a:graphicData>
        </a:graphic>
      </p:graphicFrame>
      <p:sp>
        <p:nvSpPr>
          <p:cNvPr id="8" name="Content Placeholder 2">
            <a:extLst>
              <a:ext uri="{FF2B5EF4-FFF2-40B4-BE49-F238E27FC236}">
                <a16:creationId xmlns:a16="http://schemas.microsoft.com/office/drawing/2014/main" id="{34FA84B1-B026-ABFF-C8FA-260097A9F1C0}"/>
              </a:ext>
            </a:extLst>
          </p:cNvPr>
          <p:cNvSpPr txBox="1">
            <a:spLocks/>
          </p:cNvSpPr>
          <p:nvPr/>
        </p:nvSpPr>
        <p:spPr bwMode="auto">
          <a:xfrm>
            <a:off x="912286" y="2666775"/>
            <a:ext cx="10358967" cy="349852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457200" indent="-457200">
              <a:lnSpc>
                <a:spcPct val="120000"/>
              </a:lnSpc>
              <a:spcBef>
                <a:spcPts val="300"/>
              </a:spcBef>
              <a:spcAft>
                <a:spcPts val="0"/>
              </a:spcAft>
              <a:buFont typeface="+mj-lt"/>
              <a:buAutoNum type="arabicPeriod"/>
            </a:pPr>
            <a:r>
              <a:rPr lang="en-US" sz="2500" b="0" kern="0" dirty="0"/>
              <a:t>Corticosteroids</a:t>
            </a:r>
          </a:p>
          <a:p>
            <a:pPr marL="457200" indent="-457200">
              <a:lnSpc>
                <a:spcPct val="120000"/>
              </a:lnSpc>
              <a:spcBef>
                <a:spcPts val="300"/>
              </a:spcBef>
              <a:spcAft>
                <a:spcPts val="0"/>
              </a:spcAft>
              <a:buFont typeface="+mj-lt"/>
              <a:buAutoNum type="arabicPeriod"/>
            </a:pPr>
            <a:r>
              <a:rPr lang="en-US" sz="2500" b="0" kern="0" dirty="0"/>
              <a:t>Proton pump inhibitors</a:t>
            </a:r>
          </a:p>
          <a:p>
            <a:pPr marL="457200" indent="-457200">
              <a:lnSpc>
                <a:spcPct val="120000"/>
              </a:lnSpc>
              <a:spcBef>
                <a:spcPts val="300"/>
              </a:spcBef>
              <a:spcAft>
                <a:spcPts val="0"/>
              </a:spcAft>
              <a:buFont typeface="+mj-lt"/>
              <a:buAutoNum type="arabicPeriod"/>
            </a:pPr>
            <a:r>
              <a:rPr lang="en-US" sz="2500" b="0" kern="0" dirty="0"/>
              <a:t>CYP3A inhibitors</a:t>
            </a:r>
          </a:p>
          <a:p>
            <a:pPr marL="457200" indent="-457200">
              <a:lnSpc>
                <a:spcPct val="120000"/>
              </a:lnSpc>
              <a:spcBef>
                <a:spcPts val="300"/>
              </a:spcBef>
              <a:spcAft>
                <a:spcPts val="0"/>
              </a:spcAft>
              <a:buFont typeface="+mj-lt"/>
              <a:buAutoNum type="arabicPeriod"/>
            </a:pPr>
            <a:r>
              <a:rPr lang="en-US" sz="2500" b="0" kern="0" dirty="0"/>
              <a:t>I don’t know</a:t>
            </a:r>
          </a:p>
        </p:txBody>
      </p:sp>
    </p:spTree>
    <p:extLst>
      <p:ext uri="{BB962C8B-B14F-4D97-AF65-F5344CB8AC3E}">
        <p14:creationId xmlns:p14="http://schemas.microsoft.com/office/powerpoint/2010/main" val="1284576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10AFE-C5F5-75F2-3596-367E9BB067E0}"/>
              </a:ext>
            </a:extLst>
          </p:cNvPr>
          <p:cNvSpPr>
            <a:spLocks noGrp="1"/>
          </p:cNvSpPr>
          <p:nvPr>
            <p:ph type="title"/>
          </p:nvPr>
        </p:nvSpPr>
        <p:spPr/>
        <p:txBody>
          <a:bodyPr/>
          <a:lstStyle/>
          <a:p>
            <a:pPr algn="l"/>
            <a:r>
              <a:rPr lang="en-US" dirty="0"/>
              <a:t>Which of the following cardiac issues has been reported in patients with CLL receiving BTK (Bruton tyrosine kinase) inhibitors?</a:t>
            </a:r>
          </a:p>
        </p:txBody>
      </p:sp>
      <p:graphicFrame>
        <p:nvGraphicFramePr>
          <p:cNvPr id="7" name="Table 6">
            <a:extLst>
              <a:ext uri="{FF2B5EF4-FFF2-40B4-BE49-F238E27FC236}">
                <a16:creationId xmlns:a16="http://schemas.microsoft.com/office/drawing/2014/main" id="{A2B919E7-1456-6431-35E9-BD3D58515011}"/>
              </a:ext>
            </a:extLst>
          </p:cNvPr>
          <p:cNvGraphicFramePr>
            <a:graphicFrameLocks noGrp="1"/>
          </p:cNvGraphicFramePr>
          <p:nvPr>
            <p:extLst>
              <p:ext uri="{D42A27DB-BD31-4B8C-83A1-F6EECF244321}">
                <p14:modId xmlns:p14="http://schemas.microsoft.com/office/powerpoint/2010/main" val="297271575"/>
              </p:ext>
            </p:extLst>
          </p:nvPr>
        </p:nvGraphicFramePr>
        <p:xfrm>
          <a:off x="695400" y="2659134"/>
          <a:ext cx="9519592" cy="2381750"/>
        </p:xfrm>
        <a:graphic>
          <a:graphicData uri="http://schemas.openxmlformats.org/drawingml/2006/table">
            <a:tbl>
              <a:tblPr firstRow="1" bandRow="1">
                <a:tableStyleId>{0E3FDE45-AF77-4B5C-9715-49D594BDF05E}</a:tableStyleId>
              </a:tblPr>
              <a:tblGrid>
                <a:gridCol w="9519592">
                  <a:extLst>
                    <a:ext uri="{9D8B030D-6E8A-4147-A177-3AD203B41FA5}">
                      <a16:colId xmlns:a16="http://schemas.microsoft.com/office/drawing/2014/main" val="2475546180"/>
                    </a:ext>
                  </a:extLst>
                </a:gridCol>
              </a:tblGrid>
              <a:tr h="476350">
                <a:tc>
                  <a:txBody>
                    <a:bodyPr/>
                    <a:lstStyle/>
                    <a:p>
                      <a:endParaRPr lang="en-US" dirty="0"/>
                    </a:p>
                  </a:txBody>
                  <a:tcP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61906385"/>
                  </a:ext>
                </a:extLst>
              </a:tr>
              <a:tr h="476350">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3E0EB">
                        <a:alpha val="69804"/>
                      </a:srgbClr>
                    </a:solidFill>
                  </a:tcPr>
                </a:tc>
                <a:extLst>
                  <a:ext uri="{0D108BD9-81ED-4DB2-BD59-A6C34878D82A}">
                    <a16:rowId xmlns:a16="http://schemas.microsoft.com/office/drawing/2014/main" val="3743645606"/>
                  </a:ext>
                </a:extLst>
              </a:tr>
              <a:tr h="476350">
                <a:tc>
                  <a:txBody>
                    <a:bodyPr/>
                    <a:lstStyle/>
                    <a:p>
                      <a:endParaRPr lang="en-US"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76747907"/>
                  </a:ext>
                </a:extLst>
              </a:tr>
              <a:tr h="476350">
                <a:tc>
                  <a:txBody>
                    <a:bodyPr/>
                    <a:lstStyle/>
                    <a:p>
                      <a:endParaRPr lang="en-US" dirty="0"/>
                    </a:p>
                  </a:txBody>
                  <a:tcPr>
                    <a:lnL>
                      <a:noFill/>
                    </a:lnL>
                    <a:lnR>
                      <a:noFill/>
                    </a:lnR>
                    <a:lnT>
                      <a:noFill/>
                    </a:lnT>
                    <a:lnB>
                      <a:noFill/>
                    </a:lnB>
                    <a:lnTlToBr w="12700" cmpd="sng">
                      <a:noFill/>
                      <a:prstDash val="solid"/>
                    </a:lnTlToBr>
                    <a:lnBlToTr w="12700" cmpd="sng">
                      <a:noFill/>
                      <a:prstDash val="solid"/>
                    </a:lnBlToTr>
                    <a:solidFill>
                      <a:srgbClr val="D3E1EA">
                        <a:alpha val="69804"/>
                      </a:srgbClr>
                    </a:solidFill>
                  </a:tcPr>
                </a:tc>
                <a:extLst>
                  <a:ext uri="{0D108BD9-81ED-4DB2-BD59-A6C34878D82A}">
                    <a16:rowId xmlns:a16="http://schemas.microsoft.com/office/drawing/2014/main" val="1376862603"/>
                  </a:ext>
                </a:extLst>
              </a:tr>
              <a:tr h="476350">
                <a:tc>
                  <a:txBody>
                    <a:bodyPr/>
                    <a:lstStyle/>
                    <a:p>
                      <a:endParaRPr lang="en-US" dirty="0"/>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891078392"/>
                  </a:ext>
                </a:extLst>
              </a:tr>
            </a:tbl>
          </a:graphicData>
        </a:graphic>
      </p:graphicFrame>
      <p:sp>
        <p:nvSpPr>
          <p:cNvPr id="8" name="Content Placeholder 2">
            <a:extLst>
              <a:ext uri="{FF2B5EF4-FFF2-40B4-BE49-F238E27FC236}">
                <a16:creationId xmlns:a16="http://schemas.microsoft.com/office/drawing/2014/main" id="{34FA84B1-B026-ABFF-C8FA-260097A9F1C0}"/>
              </a:ext>
            </a:extLst>
          </p:cNvPr>
          <p:cNvSpPr txBox="1">
            <a:spLocks/>
          </p:cNvSpPr>
          <p:nvPr/>
        </p:nvSpPr>
        <p:spPr bwMode="auto">
          <a:xfrm>
            <a:off x="912286" y="2594767"/>
            <a:ext cx="10358967" cy="349852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457200" indent="-457200">
              <a:lnSpc>
                <a:spcPct val="120000"/>
              </a:lnSpc>
              <a:spcBef>
                <a:spcPts val="300"/>
              </a:spcBef>
              <a:spcAft>
                <a:spcPts val="0"/>
              </a:spcAft>
              <a:buFont typeface="+mj-lt"/>
              <a:buAutoNum type="arabicPeriod"/>
            </a:pPr>
            <a:r>
              <a:rPr lang="en-US" sz="2500" b="0" kern="0" dirty="0"/>
              <a:t>Atrial fibrillation</a:t>
            </a:r>
          </a:p>
          <a:p>
            <a:pPr marL="457200" indent="-457200">
              <a:lnSpc>
                <a:spcPct val="120000"/>
              </a:lnSpc>
              <a:spcBef>
                <a:spcPts val="300"/>
              </a:spcBef>
              <a:spcAft>
                <a:spcPts val="0"/>
              </a:spcAft>
              <a:buFont typeface="+mj-lt"/>
              <a:buAutoNum type="arabicPeriod"/>
            </a:pPr>
            <a:r>
              <a:rPr lang="en-US" sz="2500" b="0" kern="0" dirty="0"/>
              <a:t>Ventricular arrhythmias</a:t>
            </a:r>
          </a:p>
          <a:p>
            <a:pPr marL="457200" indent="-457200">
              <a:lnSpc>
                <a:spcPct val="120000"/>
              </a:lnSpc>
              <a:spcBef>
                <a:spcPts val="300"/>
              </a:spcBef>
              <a:spcAft>
                <a:spcPts val="0"/>
              </a:spcAft>
              <a:buFont typeface="+mj-lt"/>
              <a:buAutoNum type="arabicPeriod"/>
            </a:pPr>
            <a:r>
              <a:rPr lang="en-US" sz="2500" b="0" kern="0" dirty="0"/>
              <a:t>Both 1 and 2</a:t>
            </a:r>
          </a:p>
          <a:p>
            <a:pPr marL="457200" indent="-457200">
              <a:lnSpc>
                <a:spcPct val="120000"/>
              </a:lnSpc>
              <a:spcBef>
                <a:spcPts val="300"/>
              </a:spcBef>
              <a:spcAft>
                <a:spcPts val="0"/>
              </a:spcAft>
              <a:buFont typeface="+mj-lt"/>
              <a:buAutoNum type="arabicPeriod"/>
            </a:pPr>
            <a:r>
              <a:rPr lang="en-US" sz="2500" b="0" kern="0" dirty="0"/>
              <a:t>Neither 1 nor 2</a:t>
            </a:r>
          </a:p>
          <a:p>
            <a:pPr marL="457200" indent="-457200">
              <a:lnSpc>
                <a:spcPct val="120000"/>
              </a:lnSpc>
              <a:spcBef>
                <a:spcPts val="300"/>
              </a:spcBef>
              <a:spcAft>
                <a:spcPts val="0"/>
              </a:spcAft>
              <a:buFont typeface="+mj-lt"/>
              <a:buAutoNum type="arabicPeriod"/>
            </a:pPr>
            <a:r>
              <a:rPr lang="en-US" sz="2500" b="0" kern="0" dirty="0"/>
              <a:t>I don’t know</a:t>
            </a:r>
          </a:p>
        </p:txBody>
      </p:sp>
    </p:spTree>
    <p:extLst>
      <p:ext uri="{BB962C8B-B14F-4D97-AF65-F5344CB8AC3E}">
        <p14:creationId xmlns:p14="http://schemas.microsoft.com/office/powerpoint/2010/main" val="7327553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3"/>
          <p:cNvSpPr>
            <a:spLocks noGrp="1"/>
          </p:cNvSpPr>
          <p:nvPr>
            <p:ph type="title"/>
          </p:nvPr>
        </p:nvSpPr>
        <p:spPr/>
        <p:txBody>
          <a:bodyPr/>
          <a:lstStyle/>
          <a:p>
            <a:r>
              <a:rPr lang="en-US" dirty="0">
                <a:latin typeface="Calibri" panose="020F0502020204030204" pitchFamily="34" charset="0"/>
                <a:cs typeface="Calibri" panose="020F0502020204030204" pitchFamily="34" charset="0"/>
              </a:rPr>
              <a:t>Mechanism of Action of </a:t>
            </a:r>
            <a:r>
              <a:rPr lang="en-US" dirty="0" err="1">
                <a:latin typeface="Calibri" panose="020F0502020204030204" pitchFamily="34" charset="0"/>
                <a:cs typeface="Calibri" panose="020F0502020204030204" pitchFamily="34" charset="0"/>
              </a:rPr>
              <a:t>Ibrutinib</a:t>
            </a:r>
            <a:endParaRPr lang="en-US" dirty="0">
              <a:latin typeface="Calibri" panose="020F0502020204030204" pitchFamily="34" charset="0"/>
              <a:cs typeface="Calibri" panose="020F0502020204030204" pitchFamily="34" charset="0"/>
            </a:endParaRPr>
          </a:p>
        </p:txBody>
      </p:sp>
      <p:sp>
        <p:nvSpPr>
          <p:cNvPr id="53250" name="Rounded Rectangle 49"/>
          <p:cNvSpPr>
            <a:spLocks noChangeArrowheads="1"/>
          </p:cNvSpPr>
          <p:nvPr/>
        </p:nvSpPr>
        <p:spPr bwMode="auto">
          <a:xfrm>
            <a:off x="5883275" y="2892426"/>
            <a:ext cx="615950" cy="288925"/>
          </a:xfrm>
          <a:prstGeom prst="roundRect">
            <a:avLst>
              <a:gd name="adj" fmla="val 27778"/>
            </a:avLst>
          </a:prstGeom>
          <a:solidFill>
            <a:srgbClr val="012A50"/>
          </a:solidFill>
          <a:ln w="9525">
            <a:solidFill>
              <a:schemeClr val="bg1"/>
            </a:solidFill>
            <a:round/>
            <a:headEnd/>
            <a:tailEnd/>
          </a:ln>
        </p:spPr>
        <p:txBody>
          <a:bodyPr anchor="ctr"/>
          <a:lstStyle/>
          <a:p>
            <a:pPr marL="0" marR="0" lvl="0" indent="0" algn="ctr" defTabSz="914400" rtl="0" eaLnBrk="0" fontAlgn="base" latinLnBrk="0" hangingPunct="0">
              <a:lnSpc>
                <a:spcPct val="90000"/>
              </a:lnSpc>
              <a:spcBef>
                <a:spcPct val="35000"/>
              </a:spcBef>
              <a:spcAft>
                <a:spcPct val="25000"/>
              </a:spcAft>
              <a:buClr>
                <a:srgbClr val="8B3D9A"/>
              </a:buClr>
              <a:buSzTx/>
              <a:buFont typeface="Arial" charset="0"/>
              <a:buNone/>
              <a:tabLst/>
              <a:defRPr/>
            </a:pPr>
            <a:r>
              <a:rPr kumimoji="0" lang="en-US" sz="1400" b="0" i="0" u="none" strike="noStrike" kern="1200" cap="none" spc="0" normalizeH="0" baseline="0" noProof="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LYN</a:t>
            </a:r>
          </a:p>
        </p:txBody>
      </p:sp>
      <p:sp>
        <p:nvSpPr>
          <p:cNvPr id="53251" name="Rounded Rectangle 7"/>
          <p:cNvSpPr>
            <a:spLocks noChangeArrowheads="1"/>
          </p:cNvSpPr>
          <p:nvPr/>
        </p:nvSpPr>
        <p:spPr bwMode="auto">
          <a:xfrm>
            <a:off x="5870575" y="3284539"/>
            <a:ext cx="685800" cy="288925"/>
          </a:xfrm>
          <a:prstGeom prst="roundRect">
            <a:avLst>
              <a:gd name="adj" fmla="val 27778"/>
            </a:avLst>
          </a:prstGeom>
          <a:solidFill>
            <a:srgbClr val="012A50"/>
          </a:solidFill>
          <a:ln>
            <a:noFill/>
          </a:ln>
          <a:extLst>
            <a:ext uri="{91240B29-F687-4f45-9708-019B960494DF}">
              <a14:hiddenLine xmlns="" xmlns:a14="http://schemas.microsoft.com/office/drawing/2010/main" w="9525">
                <a:solidFill>
                  <a:srgbClr val="000000"/>
                </a:solidFill>
                <a:round/>
                <a:headEnd/>
                <a:tailEnd/>
              </a14:hiddenLine>
            </a:ext>
          </a:extLst>
        </p:spPr>
        <p:txBody>
          <a:bodyPr anchor="ctr"/>
          <a:lstStyle/>
          <a:p>
            <a:pPr marL="0" marR="0" lvl="0" indent="0" algn="ctr" defTabSz="914400" rtl="0" eaLnBrk="0" fontAlgn="base" latinLnBrk="0" hangingPunct="0">
              <a:lnSpc>
                <a:spcPct val="90000"/>
              </a:lnSpc>
              <a:spcBef>
                <a:spcPct val="35000"/>
              </a:spcBef>
              <a:spcAft>
                <a:spcPct val="25000"/>
              </a:spcAft>
              <a:buClr>
                <a:srgbClr val="8B3D9A"/>
              </a:buClr>
              <a:buSzTx/>
              <a:buFont typeface="Arial" charset="0"/>
              <a:buNone/>
              <a:tabLst/>
              <a:defRPr/>
            </a:pPr>
            <a:r>
              <a:rPr kumimoji="0" lang="en-US" sz="1400" b="0" i="0" u="none" strike="noStrike" kern="1200" cap="none" spc="0" normalizeH="0" baseline="0" noProof="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SYK</a:t>
            </a:r>
          </a:p>
        </p:txBody>
      </p:sp>
      <p:sp>
        <p:nvSpPr>
          <p:cNvPr id="9" name="Rounded Rectangle 8"/>
          <p:cNvSpPr/>
          <p:nvPr/>
        </p:nvSpPr>
        <p:spPr bwMode="auto">
          <a:xfrm>
            <a:off x="5489576" y="2193925"/>
            <a:ext cx="174625" cy="1403350"/>
          </a:xfrm>
          <a:prstGeom prst="roundRect">
            <a:avLst>
              <a:gd name="adj" fmla="val 50000"/>
            </a:avLst>
          </a:prstGeom>
          <a:gradFill flip="none" rotWithShape="1">
            <a:gsLst>
              <a:gs pos="0">
                <a:schemeClr val="bg2">
                  <a:lumMod val="25000"/>
                </a:schemeClr>
              </a:gs>
              <a:gs pos="50000">
                <a:schemeClr val="bg2"/>
              </a:gs>
              <a:gs pos="100000">
                <a:schemeClr val="bg2"/>
              </a:gs>
              <a:gs pos="98000">
                <a:schemeClr val="bg2">
                  <a:lumMod val="25000"/>
                </a:schemeClr>
              </a:gs>
            </a:gsLst>
            <a:lin ang="0" scaled="1"/>
            <a:tileRect/>
          </a:gradFill>
          <a:ln w="9525" cap="flat" cmpd="sng" algn="ctr">
            <a:solidFill>
              <a:srgbClr val="000000"/>
            </a:solidFill>
            <a:prstDash val="solid"/>
            <a:round/>
            <a:headEnd type="none" w="med" len="med"/>
            <a:tailEnd type="none" w="med" len="med"/>
          </a:ln>
          <a:effectLst/>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0" name="Rounded Rectangle 9"/>
          <p:cNvSpPr/>
          <p:nvPr/>
        </p:nvSpPr>
        <p:spPr bwMode="auto">
          <a:xfrm>
            <a:off x="5675314" y="2187575"/>
            <a:ext cx="173037" cy="1404938"/>
          </a:xfrm>
          <a:prstGeom prst="roundRect">
            <a:avLst>
              <a:gd name="adj" fmla="val 50000"/>
            </a:avLst>
          </a:prstGeom>
          <a:gradFill flip="none" rotWithShape="1">
            <a:gsLst>
              <a:gs pos="0">
                <a:schemeClr val="bg2">
                  <a:lumMod val="25000"/>
                </a:schemeClr>
              </a:gs>
              <a:gs pos="50000">
                <a:schemeClr val="bg2"/>
              </a:gs>
              <a:gs pos="100000">
                <a:schemeClr val="bg2"/>
              </a:gs>
              <a:gs pos="98000">
                <a:schemeClr val="bg2">
                  <a:lumMod val="25000"/>
                </a:schemeClr>
              </a:gs>
            </a:gsLst>
            <a:lin ang="0" scaled="1"/>
            <a:tileRect/>
          </a:gradFill>
          <a:ln w="9525" cap="flat" cmpd="sng" algn="ctr">
            <a:solidFill>
              <a:srgbClr val="000000"/>
            </a:solidFill>
            <a:prstDash val="solid"/>
            <a:round/>
            <a:headEnd type="none" w="med" len="med"/>
            <a:tailEnd type="none" w="med" len="med"/>
          </a:ln>
          <a:effectLst/>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53254" name="TextBox 23"/>
          <p:cNvSpPr txBox="1">
            <a:spLocks noChangeArrowheads="1"/>
          </p:cNvSpPr>
          <p:nvPr/>
        </p:nvSpPr>
        <p:spPr bwMode="auto">
          <a:xfrm>
            <a:off x="5732464" y="1371600"/>
            <a:ext cx="518091" cy="313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90000"/>
              </a:lnSpc>
              <a:spcBef>
                <a:spcPct val="35000"/>
              </a:spcBef>
              <a:spcAft>
                <a:spcPct val="25000"/>
              </a:spcAft>
              <a:buClr>
                <a:srgbClr val="8B3D9A"/>
              </a:buClr>
              <a:buSzTx/>
              <a:buFont typeface="Arial" charset="0"/>
              <a:buNone/>
              <a:tabLst/>
              <a:defRPr/>
            </a:pPr>
            <a:r>
              <a:rPr kumimoji="0" lang="en-US" sz="16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BCR</a:t>
            </a:r>
          </a:p>
        </p:txBody>
      </p:sp>
      <p:cxnSp>
        <p:nvCxnSpPr>
          <p:cNvPr id="53255" name="Straight Connector 32"/>
          <p:cNvCxnSpPr>
            <a:cxnSpLocks noChangeShapeType="1"/>
          </p:cNvCxnSpPr>
          <p:nvPr/>
        </p:nvCxnSpPr>
        <p:spPr bwMode="auto">
          <a:xfrm>
            <a:off x="5311776" y="1501775"/>
            <a:ext cx="322263" cy="350838"/>
          </a:xfrm>
          <a:prstGeom prst="line">
            <a:avLst/>
          </a:prstGeom>
          <a:noFill/>
          <a:ln w="76200">
            <a:solidFill>
              <a:srgbClr val="7CC23A"/>
            </a:solidFill>
            <a:round/>
            <a:headEnd/>
            <a:tailEnd/>
          </a:ln>
          <a:extLst>
            <a:ext uri="{909E8E84-426E-40dd-AFC4-6F175D3DCCD1}">
              <a14:hiddenFill xmlns="" xmlns:a14="http://schemas.microsoft.com/office/drawing/2010/main">
                <a:noFill/>
              </a14:hiddenFill>
            </a:ext>
          </a:extLst>
        </p:spPr>
      </p:cxnSp>
      <p:cxnSp>
        <p:nvCxnSpPr>
          <p:cNvPr id="53256" name="Straight Connector 34"/>
          <p:cNvCxnSpPr>
            <a:cxnSpLocks noChangeShapeType="1"/>
          </p:cNvCxnSpPr>
          <p:nvPr/>
        </p:nvCxnSpPr>
        <p:spPr bwMode="auto">
          <a:xfrm flipH="1">
            <a:off x="6303964" y="1490663"/>
            <a:ext cx="333375" cy="366712"/>
          </a:xfrm>
          <a:prstGeom prst="line">
            <a:avLst/>
          </a:prstGeom>
          <a:noFill/>
          <a:ln w="76200">
            <a:solidFill>
              <a:srgbClr val="7CC23A"/>
            </a:solidFill>
            <a:round/>
            <a:headEnd/>
            <a:tailEnd/>
          </a:ln>
          <a:extLst>
            <a:ext uri="{909E8E84-426E-40dd-AFC4-6F175D3DCCD1}">
              <a14:hiddenFill xmlns="" xmlns:a14="http://schemas.microsoft.com/office/drawing/2010/main">
                <a:noFill/>
              </a14:hiddenFill>
            </a:ext>
          </a:extLst>
        </p:spPr>
      </p:cxnSp>
      <p:grpSp>
        <p:nvGrpSpPr>
          <p:cNvPr id="53257" name="Group 1400"/>
          <p:cNvGrpSpPr>
            <a:grpSpLocks/>
          </p:cNvGrpSpPr>
          <p:nvPr/>
        </p:nvGrpSpPr>
        <p:grpSpPr bwMode="auto">
          <a:xfrm>
            <a:off x="5807076" y="3689351"/>
            <a:ext cx="917575" cy="277813"/>
            <a:chOff x="5400675" y="3309937"/>
            <a:chExt cx="636120" cy="157163"/>
          </a:xfrm>
        </p:grpSpPr>
        <p:sp>
          <p:nvSpPr>
            <p:cNvPr id="314" name="Freeform 313"/>
            <p:cNvSpPr/>
            <p:nvPr/>
          </p:nvSpPr>
          <p:spPr>
            <a:xfrm flipV="1">
              <a:off x="5399575" y="3309937"/>
              <a:ext cx="316959" cy="153571"/>
            </a:xfrm>
            <a:custGeom>
              <a:avLst/>
              <a:gdLst>
                <a:gd name="connsiteX0" fmla="*/ 0 w 317033"/>
                <a:gd name="connsiteY0" fmla="*/ 0 h 154781"/>
                <a:gd name="connsiteX1" fmla="*/ 104775 w 317033"/>
                <a:gd name="connsiteY1" fmla="*/ 85725 h 154781"/>
                <a:gd name="connsiteX2" fmla="*/ 283369 w 317033"/>
                <a:gd name="connsiteY2" fmla="*/ 97631 h 154781"/>
                <a:gd name="connsiteX3" fmla="*/ 316706 w 317033"/>
                <a:gd name="connsiteY3" fmla="*/ 154781 h 154781"/>
              </a:gdLst>
              <a:ahLst/>
              <a:cxnLst>
                <a:cxn ang="0">
                  <a:pos x="connsiteX0" y="connsiteY0"/>
                </a:cxn>
                <a:cxn ang="0">
                  <a:pos x="connsiteX1" y="connsiteY1"/>
                </a:cxn>
                <a:cxn ang="0">
                  <a:pos x="connsiteX2" y="connsiteY2"/>
                </a:cxn>
                <a:cxn ang="0">
                  <a:pos x="connsiteX3" y="connsiteY3"/>
                </a:cxn>
              </a:cxnLst>
              <a:rect l="l" t="t" r="r" b="b"/>
              <a:pathLst>
                <a:path w="317033" h="154781">
                  <a:moveTo>
                    <a:pt x="0" y="0"/>
                  </a:moveTo>
                  <a:cubicBezTo>
                    <a:pt x="28773" y="34726"/>
                    <a:pt x="57547" y="69453"/>
                    <a:pt x="104775" y="85725"/>
                  </a:cubicBezTo>
                  <a:cubicBezTo>
                    <a:pt x="152003" y="101997"/>
                    <a:pt x="248047" y="86122"/>
                    <a:pt x="283369" y="97631"/>
                  </a:cubicBezTo>
                  <a:cubicBezTo>
                    <a:pt x="318691" y="109140"/>
                    <a:pt x="317698" y="131960"/>
                    <a:pt x="316706" y="154781"/>
                  </a:cubicBezTo>
                </a:path>
              </a:pathLst>
            </a:custGeom>
            <a:noFill/>
            <a:ln w="28575">
              <a:solidFill>
                <a:schemeClr val="tx1">
                  <a:lumMod val="95000"/>
                  <a:lumOff val="5000"/>
                </a:schemeClr>
              </a:solidFill>
              <a:head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90000"/>
                </a:lnSpc>
                <a:spcBef>
                  <a:spcPts val="0"/>
                </a:spcBef>
                <a:spcAft>
                  <a:spcPts val="0"/>
                </a:spcAft>
                <a:buClr>
                  <a:srgbClr val="8B3D9A"/>
                </a:buClr>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a:cs typeface="Calibri" panose="020F0502020204030204" pitchFamily="34" charset="0"/>
              </a:endParaRPr>
            </a:p>
          </p:txBody>
        </p:sp>
        <p:sp>
          <p:nvSpPr>
            <p:cNvPr id="315" name="Freeform 314"/>
            <p:cNvSpPr/>
            <p:nvPr/>
          </p:nvSpPr>
          <p:spPr>
            <a:xfrm flipH="1" flipV="1">
              <a:off x="5717634" y="3313529"/>
              <a:ext cx="318060" cy="153571"/>
            </a:xfrm>
            <a:custGeom>
              <a:avLst/>
              <a:gdLst>
                <a:gd name="connsiteX0" fmla="*/ 0 w 317033"/>
                <a:gd name="connsiteY0" fmla="*/ 0 h 154781"/>
                <a:gd name="connsiteX1" fmla="*/ 104775 w 317033"/>
                <a:gd name="connsiteY1" fmla="*/ 85725 h 154781"/>
                <a:gd name="connsiteX2" fmla="*/ 283369 w 317033"/>
                <a:gd name="connsiteY2" fmla="*/ 97631 h 154781"/>
                <a:gd name="connsiteX3" fmla="*/ 316706 w 317033"/>
                <a:gd name="connsiteY3" fmla="*/ 154781 h 154781"/>
              </a:gdLst>
              <a:ahLst/>
              <a:cxnLst>
                <a:cxn ang="0">
                  <a:pos x="connsiteX0" y="connsiteY0"/>
                </a:cxn>
                <a:cxn ang="0">
                  <a:pos x="connsiteX1" y="connsiteY1"/>
                </a:cxn>
                <a:cxn ang="0">
                  <a:pos x="connsiteX2" y="connsiteY2"/>
                </a:cxn>
                <a:cxn ang="0">
                  <a:pos x="connsiteX3" y="connsiteY3"/>
                </a:cxn>
              </a:cxnLst>
              <a:rect l="l" t="t" r="r" b="b"/>
              <a:pathLst>
                <a:path w="317033" h="154781">
                  <a:moveTo>
                    <a:pt x="0" y="0"/>
                  </a:moveTo>
                  <a:cubicBezTo>
                    <a:pt x="28773" y="34726"/>
                    <a:pt x="57547" y="69453"/>
                    <a:pt x="104775" y="85725"/>
                  </a:cubicBezTo>
                  <a:cubicBezTo>
                    <a:pt x="152003" y="101997"/>
                    <a:pt x="248047" y="86122"/>
                    <a:pt x="283369" y="97631"/>
                  </a:cubicBezTo>
                  <a:cubicBezTo>
                    <a:pt x="318691" y="109140"/>
                    <a:pt x="317698" y="131960"/>
                    <a:pt x="316706" y="154781"/>
                  </a:cubicBezTo>
                </a:path>
              </a:pathLst>
            </a:custGeom>
            <a:noFill/>
            <a:ln w="28575">
              <a:solidFill>
                <a:schemeClr val="tx1">
                  <a:lumMod val="95000"/>
                  <a:lumOff val="5000"/>
                </a:schemeClr>
              </a:solidFill>
              <a:head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90000"/>
                </a:lnSpc>
                <a:spcBef>
                  <a:spcPts val="0"/>
                </a:spcBef>
                <a:spcAft>
                  <a:spcPts val="0"/>
                </a:spcAft>
                <a:buClr>
                  <a:srgbClr val="8B3D9A"/>
                </a:buClr>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a:cs typeface="Calibri" panose="020F0502020204030204" pitchFamily="34" charset="0"/>
              </a:endParaRPr>
            </a:p>
          </p:txBody>
        </p:sp>
      </p:grpSp>
      <p:sp>
        <p:nvSpPr>
          <p:cNvPr id="15" name="Rounded Rectangle 14"/>
          <p:cNvSpPr/>
          <p:nvPr/>
        </p:nvSpPr>
        <p:spPr bwMode="auto">
          <a:xfrm flipH="1">
            <a:off x="5380039" y="4087813"/>
            <a:ext cx="592137" cy="290512"/>
          </a:xfrm>
          <a:prstGeom prst="roundRect">
            <a:avLst>
              <a:gd name="adj" fmla="val 29710"/>
            </a:avLst>
          </a:prstGeom>
          <a:solidFill>
            <a:srgbClr val="012A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0" fontAlgn="auto" latinLnBrk="0" hangingPunct="0">
              <a:lnSpc>
                <a:spcPct val="90000"/>
              </a:lnSpc>
              <a:spcBef>
                <a:spcPts val="0"/>
              </a:spcBef>
              <a:spcAft>
                <a:spcPts val="0"/>
              </a:spcAft>
              <a:buClr>
                <a:srgbClr val="8B3D9A"/>
              </a:buClr>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a:cs typeface="Calibri" panose="020F0502020204030204" pitchFamily="34" charset="0"/>
              </a:rPr>
              <a:t>BTK</a:t>
            </a:r>
          </a:p>
        </p:txBody>
      </p:sp>
      <p:sp>
        <p:nvSpPr>
          <p:cNvPr id="16" name="Rounded Rectangle 15"/>
          <p:cNvSpPr/>
          <p:nvPr/>
        </p:nvSpPr>
        <p:spPr bwMode="auto">
          <a:xfrm flipH="1">
            <a:off x="4976814" y="4681538"/>
            <a:ext cx="657225" cy="290512"/>
          </a:xfrm>
          <a:prstGeom prst="roundRect">
            <a:avLst>
              <a:gd name="adj" fmla="val 29710"/>
            </a:avLst>
          </a:prstGeom>
          <a:solidFill>
            <a:srgbClr val="002E5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0" fontAlgn="base" latinLnBrk="0" hangingPunct="0">
              <a:lnSpc>
                <a:spcPct val="90000"/>
              </a:lnSpc>
              <a:spcBef>
                <a:spcPct val="0"/>
              </a:spcBef>
              <a:spcAft>
                <a:spcPct val="0"/>
              </a:spcAft>
              <a:buClr>
                <a:srgbClr val="8B3D9A"/>
              </a:buClr>
              <a:buSzTx/>
              <a:buFont typeface="Arial" charset="0"/>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PLC</a:t>
            </a:r>
            <a:r>
              <a:rPr kumimoji="0" lang="el-GR" sz="14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γ2</a:t>
            </a:r>
            <a:endPar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endParaRPr>
          </a:p>
        </p:txBody>
      </p:sp>
      <p:sp>
        <p:nvSpPr>
          <p:cNvPr id="17" name="Rounded Rectangle 16"/>
          <p:cNvSpPr/>
          <p:nvPr/>
        </p:nvSpPr>
        <p:spPr bwMode="auto">
          <a:xfrm flipH="1">
            <a:off x="4400551" y="5264151"/>
            <a:ext cx="587375" cy="288925"/>
          </a:xfrm>
          <a:prstGeom prst="roundRect">
            <a:avLst>
              <a:gd name="adj" fmla="val 29710"/>
            </a:avLst>
          </a:prstGeom>
          <a:solidFill>
            <a:srgbClr val="58C4F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0" fontAlgn="auto" latinLnBrk="0" hangingPunct="0">
              <a:lnSpc>
                <a:spcPct val="90000"/>
              </a:lnSpc>
              <a:spcBef>
                <a:spcPts val="0"/>
              </a:spcBef>
              <a:spcAft>
                <a:spcPts val="0"/>
              </a:spcAft>
              <a:buClr>
                <a:srgbClr val="8B3D9A"/>
              </a:buClr>
              <a:buSzTx/>
              <a:buFontTx/>
              <a:buNone/>
              <a:tabLst/>
              <a:defRPr/>
            </a:pPr>
            <a:r>
              <a:rPr kumimoji="0" lang="en-US" sz="1400" b="0" i="0" u="none" strike="noStrike" kern="1200" cap="none" spc="0" normalizeH="0" baseline="0" noProof="0" dirty="0">
                <a:ln>
                  <a:noFill/>
                </a:ln>
                <a:solidFill>
                  <a:srgbClr val="00003E"/>
                </a:solidFill>
                <a:effectLst/>
                <a:uLnTx/>
                <a:uFillTx/>
                <a:latin typeface="Calibri" panose="020F0502020204030204" pitchFamily="34" charset="0"/>
                <a:ea typeface="ＭＳ Ｐゴシック"/>
                <a:cs typeface="Calibri" panose="020F0502020204030204" pitchFamily="34" charset="0"/>
              </a:rPr>
              <a:t>PKC</a:t>
            </a:r>
          </a:p>
        </p:txBody>
      </p:sp>
      <p:sp>
        <p:nvSpPr>
          <p:cNvPr id="18" name="Freeform 17"/>
          <p:cNvSpPr/>
          <p:nvPr/>
        </p:nvSpPr>
        <p:spPr bwMode="auto">
          <a:xfrm rot="16994704" flipV="1">
            <a:off x="5325270" y="4463257"/>
            <a:ext cx="255587" cy="133350"/>
          </a:xfrm>
          <a:custGeom>
            <a:avLst/>
            <a:gdLst>
              <a:gd name="connsiteX0" fmla="*/ 180975 w 180975"/>
              <a:gd name="connsiteY0" fmla="*/ 9853 h 112246"/>
              <a:gd name="connsiteX1" fmla="*/ 76200 w 180975"/>
              <a:gd name="connsiteY1" fmla="*/ 9853 h 112246"/>
              <a:gd name="connsiteX2" fmla="*/ 0 w 180975"/>
              <a:gd name="connsiteY2" fmla="*/ 112246 h 112246"/>
            </a:gdLst>
            <a:ahLst/>
            <a:cxnLst>
              <a:cxn ang="0">
                <a:pos x="connsiteX0" y="connsiteY0"/>
              </a:cxn>
              <a:cxn ang="0">
                <a:pos x="connsiteX1" y="connsiteY1"/>
              </a:cxn>
              <a:cxn ang="0">
                <a:pos x="connsiteX2" y="connsiteY2"/>
              </a:cxn>
            </a:cxnLst>
            <a:rect l="l" t="t" r="r" b="b"/>
            <a:pathLst>
              <a:path w="180975" h="112246">
                <a:moveTo>
                  <a:pt x="180975" y="9853"/>
                </a:moveTo>
                <a:cubicBezTo>
                  <a:pt x="143669" y="1320"/>
                  <a:pt x="106363" y="-7213"/>
                  <a:pt x="76200" y="9853"/>
                </a:cubicBezTo>
                <a:cubicBezTo>
                  <a:pt x="46037" y="26919"/>
                  <a:pt x="23018" y="69582"/>
                  <a:pt x="0" y="112246"/>
                </a:cubicBezTo>
              </a:path>
            </a:pathLst>
          </a:custGeom>
          <a:noFill/>
          <a:ln>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90000"/>
              </a:lnSpc>
              <a:spcBef>
                <a:spcPts val="0"/>
              </a:spcBef>
              <a:spcAft>
                <a:spcPts val="0"/>
              </a:spcAft>
              <a:buClr>
                <a:srgbClr val="8B3D9A"/>
              </a:buClr>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a:cs typeface="Calibri" panose="020F0502020204030204" pitchFamily="34" charset="0"/>
            </a:endParaRPr>
          </a:p>
        </p:txBody>
      </p:sp>
      <p:sp>
        <p:nvSpPr>
          <p:cNvPr id="19" name="Freeform 18"/>
          <p:cNvSpPr/>
          <p:nvPr/>
        </p:nvSpPr>
        <p:spPr bwMode="auto">
          <a:xfrm rot="16994704" flipV="1">
            <a:off x="4890294" y="5058569"/>
            <a:ext cx="254000" cy="131762"/>
          </a:xfrm>
          <a:custGeom>
            <a:avLst/>
            <a:gdLst>
              <a:gd name="connsiteX0" fmla="*/ 180975 w 180975"/>
              <a:gd name="connsiteY0" fmla="*/ 9853 h 112246"/>
              <a:gd name="connsiteX1" fmla="*/ 76200 w 180975"/>
              <a:gd name="connsiteY1" fmla="*/ 9853 h 112246"/>
              <a:gd name="connsiteX2" fmla="*/ 0 w 180975"/>
              <a:gd name="connsiteY2" fmla="*/ 112246 h 112246"/>
            </a:gdLst>
            <a:ahLst/>
            <a:cxnLst>
              <a:cxn ang="0">
                <a:pos x="connsiteX0" y="connsiteY0"/>
              </a:cxn>
              <a:cxn ang="0">
                <a:pos x="connsiteX1" y="connsiteY1"/>
              </a:cxn>
              <a:cxn ang="0">
                <a:pos x="connsiteX2" y="connsiteY2"/>
              </a:cxn>
            </a:cxnLst>
            <a:rect l="l" t="t" r="r" b="b"/>
            <a:pathLst>
              <a:path w="180975" h="112246">
                <a:moveTo>
                  <a:pt x="180975" y="9853"/>
                </a:moveTo>
                <a:cubicBezTo>
                  <a:pt x="143669" y="1320"/>
                  <a:pt x="106363" y="-7213"/>
                  <a:pt x="76200" y="9853"/>
                </a:cubicBezTo>
                <a:cubicBezTo>
                  <a:pt x="46037" y="26919"/>
                  <a:pt x="23018" y="69582"/>
                  <a:pt x="0" y="112246"/>
                </a:cubicBezTo>
              </a:path>
            </a:pathLst>
          </a:custGeom>
          <a:noFill/>
          <a:ln>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90000"/>
              </a:lnSpc>
              <a:spcBef>
                <a:spcPts val="0"/>
              </a:spcBef>
              <a:spcAft>
                <a:spcPts val="0"/>
              </a:spcAft>
              <a:buClr>
                <a:srgbClr val="8B3D9A"/>
              </a:buClr>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a:cs typeface="Calibri" panose="020F0502020204030204" pitchFamily="34" charset="0"/>
            </a:endParaRPr>
          </a:p>
        </p:txBody>
      </p:sp>
      <p:sp>
        <p:nvSpPr>
          <p:cNvPr id="20" name="Rounded Rectangle 19"/>
          <p:cNvSpPr/>
          <p:nvPr/>
        </p:nvSpPr>
        <p:spPr bwMode="auto">
          <a:xfrm>
            <a:off x="6991351" y="4745038"/>
            <a:ext cx="587375" cy="290512"/>
          </a:xfrm>
          <a:prstGeom prst="roundRect">
            <a:avLst>
              <a:gd name="adj" fmla="val 29710"/>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0" fontAlgn="auto" latinLnBrk="0" hangingPunct="0">
              <a:lnSpc>
                <a:spcPct val="90000"/>
              </a:lnSpc>
              <a:spcBef>
                <a:spcPts val="0"/>
              </a:spcBef>
              <a:spcAft>
                <a:spcPts val="0"/>
              </a:spcAft>
              <a:buClr>
                <a:srgbClr val="8B3D9A"/>
              </a:buClr>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a:cs typeface="Calibri" panose="020F0502020204030204" pitchFamily="34" charset="0"/>
              </a:rPr>
              <a:t>AKT</a:t>
            </a:r>
          </a:p>
        </p:txBody>
      </p:sp>
      <p:sp>
        <p:nvSpPr>
          <p:cNvPr id="21" name="Rounded Rectangle 20"/>
          <p:cNvSpPr/>
          <p:nvPr/>
        </p:nvSpPr>
        <p:spPr bwMode="auto">
          <a:xfrm>
            <a:off x="6996114" y="5311776"/>
            <a:ext cx="636587" cy="290513"/>
          </a:xfrm>
          <a:prstGeom prst="roundRect">
            <a:avLst>
              <a:gd name="adj" fmla="val 29710"/>
            </a:avLst>
          </a:prstGeom>
          <a:solidFill>
            <a:srgbClr val="7CC23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0" fontAlgn="auto" latinLnBrk="0" hangingPunct="0">
              <a:lnSpc>
                <a:spcPct val="90000"/>
              </a:lnSpc>
              <a:spcBef>
                <a:spcPts val="0"/>
              </a:spcBef>
              <a:spcAft>
                <a:spcPts val="0"/>
              </a:spcAft>
              <a:buClr>
                <a:srgbClr val="8B3D9A"/>
              </a:buClr>
              <a:buSzTx/>
              <a:buFontTx/>
              <a:buNone/>
              <a:tabLst/>
              <a:defRPr/>
            </a:pPr>
            <a:r>
              <a:rPr kumimoji="0" lang="en-US" sz="1400" b="0" i="0" u="none" strike="noStrike" kern="1200" cap="none" spc="0" normalizeH="0" baseline="0" noProof="0" dirty="0">
                <a:ln>
                  <a:noFill/>
                </a:ln>
                <a:solidFill>
                  <a:srgbClr val="CDCDCF">
                    <a:lumMod val="10000"/>
                  </a:srgbClr>
                </a:solidFill>
                <a:effectLst/>
                <a:uLnTx/>
                <a:uFillTx/>
                <a:latin typeface="Calibri" panose="020F0502020204030204" pitchFamily="34" charset="0"/>
                <a:ea typeface="ＭＳ Ｐゴシック"/>
                <a:cs typeface="Calibri" panose="020F0502020204030204" pitchFamily="34" charset="0"/>
              </a:rPr>
              <a:t>mTOR</a:t>
            </a:r>
          </a:p>
        </p:txBody>
      </p:sp>
      <p:sp>
        <p:nvSpPr>
          <p:cNvPr id="22" name="Rounded Rectangle 21"/>
          <p:cNvSpPr/>
          <p:nvPr/>
        </p:nvSpPr>
        <p:spPr bwMode="auto">
          <a:xfrm>
            <a:off x="6276975" y="5794376"/>
            <a:ext cx="749300" cy="301625"/>
          </a:xfrm>
          <a:prstGeom prst="roundRect">
            <a:avLst>
              <a:gd name="adj" fmla="val 29710"/>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0" fontAlgn="auto" latinLnBrk="0" hangingPunct="0">
              <a:lnSpc>
                <a:spcPct val="90000"/>
              </a:lnSpc>
              <a:spcBef>
                <a:spcPts val="0"/>
              </a:spcBef>
              <a:spcAft>
                <a:spcPts val="0"/>
              </a:spcAft>
              <a:buClr>
                <a:srgbClr val="8B3D9A"/>
              </a:buClr>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a:cs typeface="Calibri" panose="020F0502020204030204" pitchFamily="34" charset="0"/>
              </a:rPr>
              <a:t>p70s6k</a:t>
            </a:r>
          </a:p>
        </p:txBody>
      </p:sp>
      <p:sp>
        <p:nvSpPr>
          <p:cNvPr id="23" name="Rounded Rectangle 22"/>
          <p:cNvSpPr/>
          <p:nvPr/>
        </p:nvSpPr>
        <p:spPr bwMode="auto">
          <a:xfrm>
            <a:off x="7566026" y="5794376"/>
            <a:ext cx="587375" cy="301625"/>
          </a:xfrm>
          <a:prstGeom prst="roundRect">
            <a:avLst>
              <a:gd name="adj" fmla="val 29710"/>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0" fontAlgn="auto" latinLnBrk="0" hangingPunct="0">
              <a:lnSpc>
                <a:spcPct val="90000"/>
              </a:lnSpc>
              <a:spcBef>
                <a:spcPts val="0"/>
              </a:spcBef>
              <a:spcAft>
                <a:spcPts val="0"/>
              </a:spcAft>
              <a:buClr>
                <a:srgbClr val="8B3D9A"/>
              </a:buClr>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a:cs typeface="Calibri" panose="020F0502020204030204" pitchFamily="34" charset="0"/>
              </a:rPr>
              <a:t>elf4E</a:t>
            </a:r>
          </a:p>
        </p:txBody>
      </p:sp>
      <p:cxnSp>
        <p:nvCxnSpPr>
          <p:cNvPr id="24" name="Straight Arrow Connector 23"/>
          <p:cNvCxnSpPr>
            <a:stCxn id="20" idx="2"/>
            <a:endCxn id="21" idx="0"/>
          </p:cNvCxnSpPr>
          <p:nvPr/>
        </p:nvCxnSpPr>
        <p:spPr bwMode="auto">
          <a:xfrm>
            <a:off x="7285038" y="5035551"/>
            <a:ext cx="30162" cy="276225"/>
          </a:xfrm>
          <a:prstGeom prst="straightConnector1">
            <a:avLst/>
          </a:prstGeom>
          <a:noFill/>
          <a:ln w="28575">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25" name="Rounded Rectangle 24"/>
          <p:cNvSpPr/>
          <p:nvPr/>
        </p:nvSpPr>
        <p:spPr bwMode="auto">
          <a:xfrm>
            <a:off x="6053139" y="5062538"/>
            <a:ext cx="712787" cy="233362"/>
          </a:xfrm>
          <a:prstGeom prst="roundRect">
            <a:avLst>
              <a:gd name="adj" fmla="val 29710"/>
            </a:avLst>
          </a:prstGeom>
          <a:solidFill>
            <a:srgbClr val="002E5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0" fontAlgn="auto" latinLnBrk="0" hangingPunct="0">
              <a:lnSpc>
                <a:spcPct val="90000"/>
              </a:lnSpc>
              <a:spcBef>
                <a:spcPts val="0"/>
              </a:spcBef>
              <a:spcAft>
                <a:spcPts val="0"/>
              </a:spcAft>
              <a:buClr>
                <a:srgbClr val="8B3D9A"/>
              </a:buClr>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a:cs typeface="Calibri" panose="020F0502020204030204" pitchFamily="34" charset="0"/>
              </a:rPr>
              <a:t>GSK-3</a:t>
            </a:r>
          </a:p>
        </p:txBody>
      </p:sp>
      <p:sp>
        <p:nvSpPr>
          <p:cNvPr id="26" name="Rounded Rectangle 25"/>
          <p:cNvSpPr/>
          <p:nvPr/>
        </p:nvSpPr>
        <p:spPr bwMode="auto">
          <a:xfrm>
            <a:off x="7777164" y="5110163"/>
            <a:ext cx="909637" cy="290512"/>
          </a:xfrm>
          <a:prstGeom prst="roundRect">
            <a:avLst>
              <a:gd name="adj" fmla="val 2971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0" fontAlgn="base" latinLnBrk="0" hangingPunct="0">
              <a:lnSpc>
                <a:spcPct val="90000"/>
              </a:lnSpc>
              <a:spcBef>
                <a:spcPct val="0"/>
              </a:spcBef>
              <a:spcAft>
                <a:spcPct val="0"/>
              </a:spcAft>
              <a:buClr>
                <a:srgbClr val="8B3D9A"/>
              </a:buClr>
              <a:buSzTx/>
              <a:buFont typeface="Arial" charset="0"/>
              <a:buNone/>
              <a:tabLst/>
              <a:defRPr/>
            </a:pPr>
            <a:r>
              <a:rPr kumimoji="0" lang="en-US" sz="1400" b="0" i="0" u="none" strike="noStrike" kern="1200" cap="none" spc="0" normalizeH="0" baseline="0" noProof="0" dirty="0">
                <a:ln>
                  <a:noFill/>
                </a:ln>
                <a:solidFill>
                  <a:schemeClr val="tx1"/>
                </a:solidFill>
                <a:effectLst/>
                <a:uLnTx/>
                <a:uFillTx/>
                <a:latin typeface="Calibri" panose="020F0502020204030204" pitchFamily="34" charset="0"/>
                <a:ea typeface="MS PGothic" charset="0"/>
                <a:cs typeface="Calibri" panose="020F0502020204030204" pitchFamily="34" charset="0"/>
              </a:rPr>
              <a:t>NF-k</a:t>
            </a:r>
            <a:r>
              <a:rPr kumimoji="0" lang="el-GR" sz="1400" b="0" i="0" u="none" strike="noStrike" kern="1200" cap="none" spc="0" normalizeH="0" baseline="0" noProof="0" dirty="0">
                <a:ln>
                  <a:noFill/>
                </a:ln>
                <a:solidFill>
                  <a:schemeClr val="tx1"/>
                </a:solidFill>
                <a:effectLst/>
                <a:uLnTx/>
                <a:uFillTx/>
                <a:latin typeface="Calibri" panose="020F0502020204030204" pitchFamily="34" charset="0"/>
                <a:ea typeface="MS PGothic" charset="0"/>
                <a:cs typeface="Calibri" panose="020F0502020204030204" pitchFamily="34" charset="0"/>
              </a:rPr>
              <a:t>β</a:t>
            </a:r>
            <a:endParaRPr kumimoji="0" lang="en-US" sz="1400" b="0" i="0" u="none" strike="noStrike" kern="1200" cap="none" spc="0" normalizeH="0" baseline="0" noProof="0" dirty="0">
              <a:ln>
                <a:noFill/>
              </a:ln>
              <a:solidFill>
                <a:schemeClr val="tx1"/>
              </a:solidFill>
              <a:effectLst/>
              <a:uLnTx/>
              <a:uFillTx/>
              <a:latin typeface="Calibri" panose="020F0502020204030204" pitchFamily="34" charset="0"/>
              <a:ea typeface="MS PGothic" charset="0"/>
              <a:cs typeface="Calibri" panose="020F0502020204030204" pitchFamily="34" charset="0"/>
            </a:endParaRPr>
          </a:p>
          <a:p>
            <a:pPr marL="0" marR="0" lvl="0" indent="0" algn="ctr" defTabSz="914400" rtl="0" eaLnBrk="0" fontAlgn="base" latinLnBrk="0" hangingPunct="0">
              <a:lnSpc>
                <a:spcPct val="90000"/>
              </a:lnSpc>
              <a:spcBef>
                <a:spcPct val="0"/>
              </a:spcBef>
              <a:spcAft>
                <a:spcPct val="0"/>
              </a:spcAft>
              <a:buClr>
                <a:srgbClr val="8B3D9A"/>
              </a:buClr>
              <a:buSzTx/>
              <a:buFont typeface="Arial" charset="0"/>
              <a:buNone/>
              <a:tabLst/>
              <a:defRPr/>
            </a:pPr>
            <a:r>
              <a:rPr kumimoji="0" lang="en-US" sz="1400" b="0" i="0" u="none" strike="noStrike" kern="1200" cap="none" spc="0" normalizeH="0" baseline="0" noProof="0" dirty="0">
                <a:ln>
                  <a:noFill/>
                </a:ln>
                <a:solidFill>
                  <a:schemeClr val="tx1"/>
                </a:solidFill>
                <a:effectLst/>
                <a:uLnTx/>
                <a:uFillTx/>
                <a:latin typeface="Calibri" panose="020F0502020204030204" pitchFamily="34" charset="0"/>
                <a:ea typeface="MS PGothic" charset="0"/>
                <a:cs typeface="Calibri" panose="020F0502020204030204" pitchFamily="34" charset="0"/>
              </a:rPr>
              <a:t>pathway</a:t>
            </a:r>
          </a:p>
        </p:txBody>
      </p:sp>
      <p:cxnSp>
        <p:nvCxnSpPr>
          <p:cNvPr id="27" name="Curved Connector 26"/>
          <p:cNvCxnSpPr>
            <a:stCxn id="20" idx="2"/>
            <a:endCxn id="25" idx="3"/>
          </p:cNvCxnSpPr>
          <p:nvPr/>
        </p:nvCxnSpPr>
        <p:spPr bwMode="auto">
          <a:xfrm rot="5400000">
            <a:off x="6954045" y="4847432"/>
            <a:ext cx="142875" cy="519113"/>
          </a:xfrm>
          <a:prstGeom prst="curvedConnector2">
            <a:avLst/>
          </a:prstGeom>
          <a:noFill/>
          <a:ln w="28575">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28" name="Curved Connector 27"/>
          <p:cNvCxnSpPr>
            <a:stCxn id="20" idx="2"/>
          </p:cNvCxnSpPr>
          <p:nvPr/>
        </p:nvCxnSpPr>
        <p:spPr bwMode="auto">
          <a:xfrm rot="16200000" flipH="1">
            <a:off x="7508082" y="4812507"/>
            <a:ext cx="123825" cy="569912"/>
          </a:xfrm>
          <a:prstGeom prst="curvedConnector2">
            <a:avLst/>
          </a:prstGeom>
          <a:noFill/>
          <a:ln w="28575">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29" name="Curved Connector 28"/>
          <p:cNvCxnSpPr>
            <a:stCxn id="21" idx="2"/>
            <a:endCxn id="22" idx="3"/>
          </p:cNvCxnSpPr>
          <p:nvPr/>
        </p:nvCxnSpPr>
        <p:spPr bwMode="auto">
          <a:xfrm rot="5400000">
            <a:off x="6999288" y="5629276"/>
            <a:ext cx="342900" cy="288925"/>
          </a:xfrm>
          <a:prstGeom prst="curvedConnector2">
            <a:avLst/>
          </a:prstGeom>
          <a:noFill/>
          <a:ln w="28575">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30" name="Curved Connector 29"/>
          <p:cNvCxnSpPr>
            <a:endCxn id="23" idx="1"/>
          </p:cNvCxnSpPr>
          <p:nvPr/>
        </p:nvCxnSpPr>
        <p:spPr bwMode="auto">
          <a:xfrm rot="16200000" flipH="1">
            <a:off x="7263607" y="5642770"/>
            <a:ext cx="342900" cy="261937"/>
          </a:xfrm>
          <a:prstGeom prst="curvedConnector2">
            <a:avLst/>
          </a:prstGeom>
          <a:noFill/>
          <a:ln w="28575">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31" name="Curved Connector 30"/>
          <p:cNvCxnSpPr>
            <a:stCxn id="53302" idx="4"/>
            <a:endCxn id="20" idx="0"/>
          </p:cNvCxnSpPr>
          <p:nvPr/>
        </p:nvCxnSpPr>
        <p:spPr bwMode="auto">
          <a:xfrm rot="16200000" flipH="1">
            <a:off x="7003257" y="4463257"/>
            <a:ext cx="220663" cy="342900"/>
          </a:xfrm>
          <a:prstGeom prst="curvedConnector3">
            <a:avLst>
              <a:gd name="adj1" fmla="val 2897"/>
            </a:avLst>
          </a:prstGeom>
          <a:noFill/>
          <a:ln w="28575">
            <a:solidFill>
              <a:schemeClr val="tx1"/>
            </a:solidFill>
            <a:tailEnd type="triangle"/>
          </a:ln>
          <a:effectLst/>
        </p:spPr>
        <p:style>
          <a:lnRef idx="2">
            <a:schemeClr val="accent1">
              <a:shade val="50000"/>
            </a:schemeClr>
          </a:lnRef>
          <a:fillRef idx="1">
            <a:schemeClr val="accent1"/>
          </a:fillRef>
          <a:effectRef idx="0">
            <a:schemeClr val="accent1"/>
          </a:effectRef>
          <a:fontRef idx="minor">
            <a:schemeClr val="lt1"/>
          </a:fontRef>
        </p:style>
      </p:cxnSp>
      <p:cxnSp>
        <p:nvCxnSpPr>
          <p:cNvPr id="53275" name="Straight Arrow Connector 4"/>
          <p:cNvCxnSpPr>
            <a:cxnSpLocks noChangeShapeType="1"/>
            <a:stCxn id="53302" idx="2"/>
            <a:endCxn id="15" idx="1"/>
          </p:cNvCxnSpPr>
          <p:nvPr/>
        </p:nvCxnSpPr>
        <p:spPr bwMode="auto">
          <a:xfrm flipH="1">
            <a:off x="5972176" y="4233863"/>
            <a:ext cx="657225" cy="0"/>
          </a:xfrm>
          <a:prstGeom prst="straightConnector1">
            <a:avLst/>
          </a:prstGeom>
          <a:noFill/>
          <a:ln w="28575">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53276" name="TextBox 710"/>
          <p:cNvSpPr txBox="1">
            <a:spLocks noChangeArrowheads="1"/>
          </p:cNvSpPr>
          <p:nvPr/>
        </p:nvSpPr>
        <p:spPr bwMode="auto">
          <a:xfrm>
            <a:off x="3705004" y="3927963"/>
            <a:ext cx="110959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90000"/>
              </a:lnSpc>
              <a:spcBef>
                <a:spcPct val="0"/>
              </a:spcBef>
              <a:spcAft>
                <a:spcPct val="0"/>
              </a:spcAft>
              <a:buClr>
                <a:srgbClr val="8B3D9A"/>
              </a:buClr>
              <a:buSzTx/>
              <a:buFont typeface="Arial" charset="0"/>
              <a:buNone/>
              <a:tabLst/>
              <a:defRPr/>
            </a:pPr>
            <a:r>
              <a:rPr kumimoji="0" lang="en-US" sz="2000" b="1" i="0" u="none" strike="noStrike" kern="1200" cap="none" spc="0" normalizeH="0" baseline="0" noProof="0" dirty="0" err="1">
                <a:ln>
                  <a:noFill/>
                </a:ln>
                <a:solidFill>
                  <a:srgbClr val="E67735"/>
                </a:solidFill>
                <a:effectLst/>
                <a:uLnTx/>
                <a:uFillTx/>
                <a:latin typeface="Calibri" panose="020F0502020204030204" pitchFamily="34" charset="0"/>
                <a:cs typeface="Calibri" panose="020F0502020204030204" pitchFamily="34" charset="0"/>
              </a:rPr>
              <a:t>Ibrutinib</a:t>
            </a:r>
            <a:endParaRPr kumimoji="0" lang="en-US" sz="2000" b="1" i="0" u="none" strike="noStrike" kern="1200" cap="none" spc="0" normalizeH="0" baseline="0" noProof="0" dirty="0">
              <a:ln>
                <a:noFill/>
              </a:ln>
              <a:solidFill>
                <a:srgbClr val="E67735"/>
              </a:solidFill>
              <a:effectLst/>
              <a:uLnTx/>
              <a:uFillTx/>
              <a:latin typeface="Calibri" panose="020F0502020204030204" pitchFamily="34" charset="0"/>
              <a:cs typeface="Calibri" panose="020F0502020204030204" pitchFamily="34" charset="0"/>
            </a:endParaRPr>
          </a:p>
        </p:txBody>
      </p:sp>
      <p:sp>
        <p:nvSpPr>
          <p:cNvPr id="53277" name="TextBox 711"/>
          <p:cNvSpPr txBox="1">
            <a:spLocks noChangeArrowheads="1"/>
          </p:cNvSpPr>
          <p:nvPr/>
        </p:nvSpPr>
        <p:spPr bwMode="auto">
          <a:xfrm rot="5400000">
            <a:off x="4901407" y="3880644"/>
            <a:ext cx="533400" cy="544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90000"/>
              </a:lnSpc>
              <a:spcBef>
                <a:spcPct val="35000"/>
              </a:spcBef>
              <a:spcAft>
                <a:spcPct val="25000"/>
              </a:spcAft>
              <a:buClr>
                <a:srgbClr val="8B3D9A"/>
              </a:buClr>
              <a:buSzTx/>
              <a:buFont typeface="Arial" charset="0"/>
              <a:buNone/>
              <a:tabLst/>
              <a:defRPr/>
            </a:pPr>
            <a:r>
              <a:rPr kumimoji="0" lang="en-US" sz="3200" b="0"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a:t>
            </a:r>
          </a:p>
        </p:txBody>
      </p:sp>
      <p:sp>
        <p:nvSpPr>
          <p:cNvPr id="53280" name="Freeform 233"/>
          <p:cNvSpPr>
            <a:spLocks/>
          </p:cNvSpPr>
          <p:nvPr/>
        </p:nvSpPr>
        <p:spPr bwMode="auto">
          <a:xfrm rot="10800000" flipH="1">
            <a:off x="3829050" y="2700339"/>
            <a:ext cx="31750" cy="155575"/>
          </a:xfrm>
          <a:custGeom>
            <a:avLst/>
            <a:gdLst>
              <a:gd name="T0" fmla="*/ 64516 w 31274"/>
              <a:gd name="T1" fmla="*/ 0 h 148925"/>
              <a:gd name="T2" fmla="*/ 3073 w 31274"/>
              <a:gd name="T3" fmla="*/ 895639 h 148925"/>
              <a:gd name="T4" fmla="*/ 46088 w 31274"/>
              <a:gd name="T5" fmla="*/ 1691725 h 148925"/>
              <a:gd name="T6" fmla="*/ 3073 w 31274"/>
              <a:gd name="T7" fmla="*/ 2487780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noFill/>
          <a:ln w="12700">
            <a:solidFill>
              <a:srgbClr val="FF8000"/>
            </a:solidFill>
            <a:round/>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53281" name="Freeform 234"/>
          <p:cNvSpPr>
            <a:spLocks/>
          </p:cNvSpPr>
          <p:nvPr/>
        </p:nvSpPr>
        <p:spPr bwMode="auto">
          <a:xfrm rot="10800000" flipH="1">
            <a:off x="3860800" y="2701925"/>
            <a:ext cx="31750" cy="158750"/>
          </a:xfrm>
          <a:custGeom>
            <a:avLst/>
            <a:gdLst>
              <a:gd name="T0" fmla="*/ 64536 w 31274"/>
              <a:gd name="T1" fmla="*/ 0 h 148925"/>
              <a:gd name="T2" fmla="*/ 3074 w 31274"/>
              <a:gd name="T3" fmla="*/ 3666266 h 148925"/>
              <a:gd name="T4" fmla="*/ 46098 w 31274"/>
              <a:gd name="T5" fmla="*/ 6924963 h 148925"/>
              <a:gd name="T6" fmla="*/ 3074 w 31274"/>
              <a:gd name="T7" fmla="*/ 10183809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noFill/>
          <a:ln w="12700">
            <a:solidFill>
              <a:srgbClr val="FF8000"/>
            </a:solidFill>
            <a:round/>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grpSp>
        <p:nvGrpSpPr>
          <p:cNvPr id="41" name="LINES"/>
          <p:cNvGrpSpPr/>
          <p:nvPr/>
        </p:nvGrpSpPr>
        <p:grpSpPr>
          <a:xfrm>
            <a:off x="3821158" y="2292234"/>
            <a:ext cx="4751184" cy="545818"/>
            <a:chOff x="400949" y="2778571"/>
            <a:chExt cx="4438769" cy="516974"/>
          </a:xfrm>
          <a:noFill/>
        </p:grpSpPr>
        <p:sp>
          <p:nvSpPr>
            <p:cNvPr id="152" name="Freeform 71"/>
            <p:cNvSpPr>
              <a:spLocks/>
            </p:cNvSpPr>
            <p:nvPr/>
          </p:nvSpPr>
          <p:spPr bwMode="auto">
            <a:xfrm>
              <a:off x="763788" y="2913851"/>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53" name="Freeform 72"/>
            <p:cNvSpPr>
              <a:spLocks/>
            </p:cNvSpPr>
            <p:nvPr/>
          </p:nvSpPr>
          <p:spPr bwMode="auto">
            <a:xfrm>
              <a:off x="794067" y="2911376"/>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54" name="Freeform 76"/>
            <p:cNvSpPr>
              <a:spLocks/>
            </p:cNvSpPr>
            <p:nvPr/>
          </p:nvSpPr>
          <p:spPr bwMode="auto">
            <a:xfrm>
              <a:off x="853630" y="2893554"/>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55" name="Freeform 77"/>
            <p:cNvSpPr>
              <a:spLocks/>
            </p:cNvSpPr>
            <p:nvPr/>
          </p:nvSpPr>
          <p:spPr bwMode="auto">
            <a:xfrm>
              <a:off x="883909" y="2891079"/>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56" name="Freeform 80"/>
            <p:cNvSpPr>
              <a:spLocks/>
            </p:cNvSpPr>
            <p:nvPr/>
          </p:nvSpPr>
          <p:spPr bwMode="auto">
            <a:xfrm>
              <a:off x="948931" y="2887613"/>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57" name="Freeform 81"/>
            <p:cNvSpPr>
              <a:spLocks/>
            </p:cNvSpPr>
            <p:nvPr/>
          </p:nvSpPr>
          <p:spPr bwMode="auto">
            <a:xfrm>
              <a:off x="979210" y="2885138"/>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58" name="Freeform 84"/>
            <p:cNvSpPr>
              <a:spLocks/>
            </p:cNvSpPr>
            <p:nvPr/>
          </p:nvSpPr>
          <p:spPr bwMode="auto">
            <a:xfrm>
              <a:off x="671962" y="2926227"/>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59" name="Freeform 85"/>
            <p:cNvSpPr>
              <a:spLocks/>
            </p:cNvSpPr>
            <p:nvPr/>
          </p:nvSpPr>
          <p:spPr bwMode="auto">
            <a:xfrm>
              <a:off x="702241" y="2923752"/>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60" name="Freeform 88"/>
            <p:cNvSpPr>
              <a:spLocks/>
            </p:cNvSpPr>
            <p:nvPr/>
          </p:nvSpPr>
          <p:spPr bwMode="auto">
            <a:xfrm>
              <a:off x="585595" y="2947021"/>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61" name="Freeform 89"/>
            <p:cNvSpPr>
              <a:spLocks/>
            </p:cNvSpPr>
            <p:nvPr/>
          </p:nvSpPr>
          <p:spPr bwMode="auto">
            <a:xfrm>
              <a:off x="615874" y="2944546"/>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62" name="Freeform 92"/>
            <p:cNvSpPr>
              <a:spLocks/>
            </p:cNvSpPr>
            <p:nvPr/>
          </p:nvSpPr>
          <p:spPr bwMode="auto">
            <a:xfrm>
              <a:off x="496250" y="2964842"/>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63" name="Freeform 93"/>
            <p:cNvSpPr>
              <a:spLocks/>
            </p:cNvSpPr>
            <p:nvPr/>
          </p:nvSpPr>
          <p:spPr bwMode="auto">
            <a:xfrm>
              <a:off x="526529" y="2962367"/>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64" name="Freeform 96"/>
            <p:cNvSpPr>
              <a:spLocks/>
            </p:cNvSpPr>
            <p:nvPr/>
          </p:nvSpPr>
          <p:spPr bwMode="auto">
            <a:xfrm>
              <a:off x="400949" y="2982664"/>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65" name="Freeform 97"/>
            <p:cNvSpPr>
              <a:spLocks/>
            </p:cNvSpPr>
            <p:nvPr/>
          </p:nvSpPr>
          <p:spPr bwMode="auto">
            <a:xfrm>
              <a:off x="431228" y="2980189"/>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66" name="Freeform 100"/>
            <p:cNvSpPr>
              <a:spLocks/>
            </p:cNvSpPr>
            <p:nvPr/>
          </p:nvSpPr>
          <p:spPr bwMode="auto">
            <a:xfrm>
              <a:off x="1038277" y="2872759"/>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67" name="Freeform 101"/>
            <p:cNvSpPr>
              <a:spLocks/>
            </p:cNvSpPr>
            <p:nvPr/>
          </p:nvSpPr>
          <p:spPr bwMode="auto">
            <a:xfrm>
              <a:off x="1068556" y="2870284"/>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68" name="Freeform 104"/>
            <p:cNvSpPr>
              <a:spLocks/>
            </p:cNvSpPr>
            <p:nvPr/>
          </p:nvSpPr>
          <p:spPr bwMode="auto">
            <a:xfrm>
              <a:off x="1127621" y="2854938"/>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69" name="Freeform 105"/>
            <p:cNvSpPr>
              <a:spLocks/>
            </p:cNvSpPr>
            <p:nvPr/>
          </p:nvSpPr>
          <p:spPr bwMode="auto">
            <a:xfrm>
              <a:off x="1157900" y="2852463"/>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70" name="Freeform 108"/>
            <p:cNvSpPr>
              <a:spLocks/>
            </p:cNvSpPr>
            <p:nvPr/>
          </p:nvSpPr>
          <p:spPr bwMode="auto">
            <a:xfrm>
              <a:off x="1220441" y="2846522"/>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71" name="Freeform 109"/>
            <p:cNvSpPr>
              <a:spLocks/>
            </p:cNvSpPr>
            <p:nvPr/>
          </p:nvSpPr>
          <p:spPr bwMode="auto">
            <a:xfrm>
              <a:off x="1250720" y="2844047"/>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72" name="Freeform 112"/>
            <p:cNvSpPr>
              <a:spLocks/>
            </p:cNvSpPr>
            <p:nvPr/>
          </p:nvSpPr>
          <p:spPr bwMode="auto">
            <a:xfrm>
              <a:off x="1310606" y="2837482"/>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73" name="Freeform 113"/>
            <p:cNvSpPr>
              <a:spLocks/>
            </p:cNvSpPr>
            <p:nvPr/>
          </p:nvSpPr>
          <p:spPr bwMode="auto">
            <a:xfrm>
              <a:off x="1340885" y="2835007"/>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74" name="Freeform 116"/>
            <p:cNvSpPr>
              <a:spLocks/>
            </p:cNvSpPr>
            <p:nvPr/>
          </p:nvSpPr>
          <p:spPr bwMode="auto">
            <a:xfrm>
              <a:off x="1402929" y="2828571"/>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75" name="Freeform 117"/>
            <p:cNvSpPr>
              <a:spLocks/>
            </p:cNvSpPr>
            <p:nvPr/>
          </p:nvSpPr>
          <p:spPr bwMode="auto">
            <a:xfrm>
              <a:off x="1433208" y="2826096"/>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76" name="Freeform 120"/>
            <p:cNvSpPr>
              <a:spLocks/>
            </p:cNvSpPr>
            <p:nvPr/>
          </p:nvSpPr>
          <p:spPr bwMode="auto">
            <a:xfrm>
              <a:off x="1489297" y="2825601"/>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77" name="Freeform 121"/>
            <p:cNvSpPr>
              <a:spLocks/>
            </p:cNvSpPr>
            <p:nvPr/>
          </p:nvSpPr>
          <p:spPr bwMode="auto">
            <a:xfrm>
              <a:off x="1519576" y="2823126"/>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78" name="Freeform 124"/>
            <p:cNvSpPr>
              <a:spLocks/>
            </p:cNvSpPr>
            <p:nvPr/>
          </p:nvSpPr>
          <p:spPr bwMode="auto">
            <a:xfrm>
              <a:off x="1584597" y="2819661"/>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79" name="Freeform 125"/>
            <p:cNvSpPr>
              <a:spLocks/>
            </p:cNvSpPr>
            <p:nvPr/>
          </p:nvSpPr>
          <p:spPr bwMode="auto">
            <a:xfrm>
              <a:off x="1614876" y="2817186"/>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80" name="Freeform 128"/>
            <p:cNvSpPr>
              <a:spLocks/>
            </p:cNvSpPr>
            <p:nvPr/>
          </p:nvSpPr>
          <p:spPr bwMode="auto">
            <a:xfrm>
              <a:off x="1682877" y="2807779"/>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81" name="Freeform 129"/>
            <p:cNvSpPr>
              <a:spLocks/>
            </p:cNvSpPr>
            <p:nvPr/>
          </p:nvSpPr>
          <p:spPr bwMode="auto">
            <a:xfrm>
              <a:off x="1713156" y="2805304"/>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82" name="Freeform 132"/>
            <p:cNvSpPr>
              <a:spLocks/>
            </p:cNvSpPr>
            <p:nvPr/>
          </p:nvSpPr>
          <p:spPr bwMode="auto">
            <a:xfrm>
              <a:off x="1772223" y="2804808"/>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83" name="Freeform 133"/>
            <p:cNvSpPr>
              <a:spLocks/>
            </p:cNvSpPr>
            <p:nvPr/>
          </p:nvSpPr>
          <p:spPr bwMode="auto">
            <a:xfrm>
              <a:off x="1802502" y="2802333"/>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84" name="Freeform 136"/>
            <p:cNvSpPr>
              <a:spLocks/>
            </p:cNvSpPr>
            <p:nvPr/>
          </p:nvSpPr>
          <p:spPr bwMode="auto">
            <a:xfrm>
              <a:off x="1867525" y="2798867"/>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85" name="Freeform 137"/>
            <p:cNvSpPr>
              <a:spLocks/>
            </p:cNvSpPr>
            <p:nvPr/>
          </p:nvSpPr>
          <p:spPr bwMode="auto">
            <a:xfrm>
              <a:off x="1897804" y="2796392"/>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86" name="Freeform 144"/>
            <p:cNvSpPr>
              <a:spLocks/>
            </p:cNvSpPr>
            <p:nvPr/>
          </p:nvSpPr>
          <p:spPr bwMode="auto">
            <a:xfrm>
              <a:off x="2332118" y="2786985"/>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87" name="Freeform 145"/>
            <p:cNvSpPr>
              <a:spLocks/>
            </p:cNvSpPr>
            <p:nvPr/>
          </p:nvSpPr>
          <p:spPr bwMode="auto">
            <a:xfrm>
              <a:off x="2362397" y="2784510"/>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88" name="Freeform 148"/>
            <p:cNvSpPr>
              <a:spLocks/>
            </p:cNvSpPr>
            <p:nvPr/>
          </p:nvSpPr>
          <p:spPr bwMode="auto">
            <a:xfrm>
              <a:off x="2427419" y="2781046"/>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89" name="Freeform 149"/>
            <p:cNvSpPr>
              <a:spLocks/>
            </p:cNvSpPr>
            <p:nvPr/>
          </p:nvSpPr>
          <p:spPr bwMode="auto">
            <a:xfrm>
              <a:off x="2457698" y="2778571"/>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90" name="Freeform 152"/>
            <p:cNvSpPr>
              <a:spLocks/>
            </p:cNvSpPr>
            <p:nvPr/>
          </p:nvSpPr>
          <p:spPr bwMode="auto">
            <a:xfrm>
              <a:off x="2519743" y="2786986"/>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91" name="Freeform 153"/>
            <p:cNvSpPr>
              <a:spLocks/>
            </p:cNvSpPr>
            <p:nvPr/>
          </p:nvSpPr>
          <p:spPr bwMode="auto">
            <a:xfrm>
              <a:off x="2550022" y="2784511"/>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92" name="Freeform 156"/>
            <p:cNvSpPr>
              <a:spLocks/>
            </p:cNvSpPr>
            <p:nvPr/>
          </p:nvSpPr>
          <p:spPr bwMode="auto">
            <a:xfrm>
              <a:off x="2609088" y="2784016"/>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93" name="Freeform 157"/>
            <p:cNvSpPr>
              <a:spLocks/>
            </p:cNvSpPr>
            <p:nvPr/>
          </p:nvSpPr>
          <p:spPr bwMode="auto">
            <a:xfrm>
              <a:off x="2639367" y="2781541"/>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94" name="Freeform 160"/>
            <p:cNvSpPr>
              <a:spLocks/>
            </p:cNvSpPr>
            <p:nvPr/>
          </p:nvSpPr>
          <p:spPr bwMode="auto">
            <a:xfrm>
              <a:off x="2701411" y="2786986"/>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95" name="Freeform 161"/>
            <p:cNvSpPr>
              <a:spLocks/>
            </p:cNvSpPr>
            <p:nvPr/>
          </p:nvSpPr>
          <p:spPr bwMode="auto">
            <a:xfrm>
              <a:off x="2731690" y="2784511"/>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96" name="Freeform 217"/>
            <p:cNvSpPr>
              <a:spLocks/>
            </p:cNvSpPr>
            <p:nvPr/>
          </p:nvSpPr>
          <p:spPr bwMode="auto">
            <a:xfrm>
              <a:off x="3071168" y="2793424"/>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97" name="Freeform 218"/>
            <p:cNvSpPr>
              <a:spLocks/>
            </p:cNvSpPr>
            <p:nvPr/>
          </p:nvSpPr>
          <p:spPr bwMode="auto">
            <a:xfrm>
              <a:off x="3101447" y="2790949"/>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98" name="Freeform 221"/>
            <p:cNvSpPr>
              <a:spLocks/>
            </p:cNvSpPr>
            <p:nvPr/>
          </p:nvSpPr>
          <p:spPr bwMode="auto">
            <a:xfrm>
              <a:off x="2978844" y="2793424"/>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99" name="Freeform 222"/>
            <p:cNvSpPr>
              <a:spLocks/>
            </p:cNvSpPr>
            <p:nvPr/>
          </p:nvSpPr>
          <p:spPr bwMode="auto">
            <a:xfrm>
              <a:off x="3009123" y="2790949"/>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00" name="Freeform 225"/>
            <p:cNvSpPr>
              <a:spLocks/>
            </p:cNvSpPr>
            <p:nvPr/>
          </p:nvSpPr>
          <p:spPr bwMode="auto">
            <a:xfrm>
              <a:off x="2889500" y="2793424"/>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01" name="Freeform 226"/>
            <p:cNvSpPr>
              <a:spLocks/>
            </p:cNvSpPr>
            <p:nvPr/>
          </p:nvSpPr>
          <p:spPr bwMode="auto">
            <a:xfrm>
              <a:off x="2919779" y="2790949"/>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02" name="Freeform 229"/>
            <p:cNvSpPr>
              <a:spLocks/>
            </p:cNvSpPr>
            <p:nvPr/>
          </p:nvSpPr>
          <p:spPr bwMode="auto">
            <a:xfrm>
              <a:off x="2794198" y="2793424"/>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03" name="Freeform 230"/>
            <p:cNvSpPr>
              <a:spLocks/>
            </p:cNvSpPr>
            <p:nvPr/>
          </p:nvSpPr>
          <p:spPr bwMode="auto">
            <a:xfrm>
              <a:off x="2824477" y="2790949"/>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04" name="Freeform 237"/>
            <p:cNvSpPr>
              <a:spLocks/>
            </p:cNvSpPr>
            <p:nvPr/>
          </p:nvSpPr>
          <p:spPr bwMode="auto">
            <a:xfrm rot="10800000" flipH="1">
              <a:off x="491252" y="3144551"/>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05" name="Freeform 238"/>
            <p:cNvSpPr>
              <a:spLocks/>
            </p:cNvSpPr>
            <p:nvPr/>
          </p:nvSpPr>
          <p:spPr bwMode="auto">
            <a:xfrm rot="10800000" flipH="1">
              <a:off x="521531" y="3147026"/>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06" name="Freeform 241"/>
            <p:cNvSpPr>
              <a:spLocks/>
            </p:cNvSpPr>
            <p:nvPr/>
          </p:nvSpPr>
          <p:spPr bwMode="auto">
            <a:xfrm rot="10800000" flipH="1">
              <a:off x="577617" y="3129699"/>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07" name="Freeform 242"/>
            <p:cNvSpPr>
              <a:spLocks/>
            </p:cNvSpPr>
            <p:nvPr/>
          </p:nvSpPr>
          <p:spPr bwMode="auto">
            <a:xfrm rot="10800000" flipH="1">
              <a:off x="607896" y="3132174"/>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08" name="Freeform 245"/>
            <p:cNvSpPr>
              <a:spLocks/>
            </p:cNvSpPr>
            <p:nvPr/>
          </p:nvSpPr>
          <p:spPr bwMode="auto">
            <a:xfrm rot="10800000" flipH="1">
              <a:off x="669940" y="3114847"/>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09" name="Freeform 246"/>
            <p:cNvSpPr>
              <a:spLocks/>
            </p:cNvSpPr>
            <p:nvPr/>
          </p:nvSpPr>
          <p:spPr bwMode="auto">
            <a:xfrm rot="10800000" flipH="1">
              <a:off x="700219" y="3117322"/>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10" name="Freeform 249"/>
            <p:cNvSpPr>
              <a:spLocks/>
            </p:cNvSpPr>
            <p:nvPr/>
          </p:nvSpPr>
          <p:spPr bwMode="auto">
            <a:xfrm rot="10800000" flipH="1">
              <a:off x="762263" y="3091084"/>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11" name="Freeform 250"/>
            <p:cNvSpPr>
              <a:spLocks/>
            </p:cNvSpPr>
            <p:nvPr/>
          </p:nvSpPr>
          <p:spPr bwMode="auto">
            <a:xfrm rot="10800000" flipH="1">
              <a:off x="792542" y="3093559"/>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12" name="Freeform 253"/>
            <p:cNvSpPr>
              <a:spLocks/>
            </p:cNvSpPr>
            <p:nvPr/>
          </p:nvSpPr>
          <p:spPr bwMode="auto">
            <a:xfrm rot="10800000" flipH="1">
              <a:off x="848631" y="3073262"/>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13" name="Freeform 254"/>
            <p:cNvSpPr>
              <a:spLocks/>
            </p:cNvSpPr>
            <p:nvPr/>
          </p:nvSpPr>
          <p:spPr bwMode="auto">
            <a:xfrm rot="10800000" flipH="1">
              <a:off x="878910" y="3075737"/>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14" name="Freeform 257"/>
            <p:cNvSpPr>
              <a:spLocks/>
            </p:cNvSpPr>
            <p:nvPr/>
          </p:nvSpPr>
          <p:spPr bwMode="auto">
            <a:xfrm rot="10800000" flipH="1">
              <a:off x="940954" y="3058410"/>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15" name="Freeform 258"/>
            <p:cNvSpPr>
              <a:spLocks/>
            </p:cNvSpPr>
            <p:nvPr/>
          </p:nvSpPr>
          <p:spPr bwMode="auto">
            <a:xfrm rot="10800000" flipH="1">
              <a:off x="971233" y="3060885"/>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16" name="Freeform 261"/>
            <p:cNvSpPr>
              <a:spLocks/>
            </p:cNvSpPr>
            <p:nvPr/>
          </p:nvSpPr>
          <p:spPr bwMode="auto">
            <a:xfrm rot="10800000" flipH="1">
              <a:off x="1030299" y="3043558"/>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17" name="Freeform 262"/>
            <p:cNvSpPr>
              <a:spLocks/>
            </p:cNvSpPr>
            <p:nvPr/>
          </p:nvSpPr>
          <p:spPr bwMode="auto">
            <a:xfrm rot="10800000" flipH="1">
              <a:off x="1060578" y="3046033"/>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18" name="Freeform 265"/>
            <p:cNvSpPr>
              <a:spLocks/>
            </p:cNvSpPr>
            <p:nvPr/>
          </p:nvSpPr>
          <p:spPr bwMode="auto">
            <a:xfrm rot="10800000" flipH="1">
              <a:off x="1116665" y="3034646"/>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19" name="Freeform 266"/>
            <p:cNvSpPr>
              <a:spLocks/>
            </p:cNvSpPr>
            <p:nvPr/>
          </p:nvSpPr>
          <p:spPr bwMode="auto">
            <a:xfrm rot="10800000" flipH="1">
              <a:off x="1146944" y="3037121"/>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20" name="Freeform 269"/>
            <p:cNvSpPr>
              <a:spLocks/>
            </p:cNvSpPr>
            <p:nvPr/>
          </p:nvSpPr>
          <p:spPr bwMode="auto">
            <a:xfrm rot="10800000" flipH="1">
              <a:off x="1217924" y="3028706"/>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21" name="Freeform 270"/>
            <p:cNvSpPr>
              <a:spLocks/>
            </p:cNvSpPr>
            <p:nvPr/>
          </p:nvSpPr>
          <p:spPr bwMode="auto">
            <a:xfrm rot="10800000" flipH="1">
              <a:off x="1248203" y="3031181"/>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22" name="Freeform 273"/>
            <p:cNvSpPr>
              <a:spLocks/>
            </p:cNvSpPr>
            <p:nvPr/>
          </p:nvSpPr>
          <p:spPr bwMode="auto">
            <a:xfrm rot="10800000" flipH="1">
              <a:off x="1308090" y="3001844"/>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23" name="Freeform 274"/>
            <p:cNvSpPr>
              <a:spLocks/>
            </p:cNvSpPr>
            <p:nvPr/>
          </p:nvSpPr>
          <p:spPr bwMode="auto">
            <a:xfrm rot="10800000" flipH="1">
              <a:off x="1338369" y="3004319"/>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24" name="Freeform 277"/>
            <p:cNvSpPr>
              <a:spLocks/>
            </p:cNvSpPr>
            <p:nvPr/>
          </p:nvSpPr>
          <p:spPr bwMode="auto">
            <a:xfrm rot="10800000" flipH="1">
              <a:off x="1397435" y="2995903"/>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25" name="Freeform 278"/>
            <p:cNvSpPr>
              <a:spLocks/>
            </p:cNvSpPr>
            <p:nvPr/>
          </p:nvSpPr>
          <p:spPr bwMode="auto">
            <a:xfrm rot="10800000" flipH="1">
              <a:off x="1427714" y="2998378"/>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26" name="Freeform 281"/>
            <p:cNvSpPr>
              <a:spLocks/>
            </p:cNvSpPr>
            <p:nvPr/>
          </p:nvSpPr>
          <p:spPr bwMode="auto">
            <a:xfrm rot="10800000" flipH="1">
              <a:off x="1489758" y="2989964"/>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27" name="Freeform 282"/>
            <p:cNvSpPr>
              <a:spLocks/>
            </p:cNvSpPr>
            <p:nvPr/>
          </p:nvSpPr>
          <p:spPr bwMode="auto">
            <a:xfrm rot="10800000" flipH="1">
              <a:off x="1520037" y="2992439"/>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28" name="Freeform 285"/>
            <p:cNvSpPr>
              <a:spLocks/>
            </p:cNvSpPr>
            <p:nvPr/>
          </p:nvSpPr>
          <p:spPr bwMode="auto">
            <a:xfrm rot="10800000" flipH="1">
              <a:off x="1588037" y="2978081"/>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29" name="Freeform 286"/>
            <p:cNvSpPr>
              <a:spLocks/>
            </p:cNvSpPr>
            <p:nvPr/>
          </p:nvSpPr>
          <p:spPr bwMode="auto">
            <a:xfrm rot="10800000" flipH="1">
              <a:off x="1618316" y="2980556"/>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30" name="Freeform 289"/>
            <p:cNvSpPr>
              <a:spLocks/>
            </p:cNvSpPr>
            <p:nvPr/>
          </p:nvSpPr>
          <p:spPr bwMode="auto">
            <a:xfrm rot="10800000" flipH="1">
              <a:off x="1680361" y="2975111"/>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31" name="Freeform 290"/>
            <p:cNvSpPr>
              <a:spLocks/>
            </p:cNvSpPr>
            <p:nvPr/>
          </p:nvSpPr>
          <p:spPr bwMode="auto">
            <a:xfrm rot="10800000" flipH="1">
              <a:off x="1710640" y="2977586"/>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32" name="Freeform 293"/>
            <p:cNvSpPr>
              <a:spLocks/>
            </p:cNvSpPr>
            <p:nvPr/>
          </p:nvSpPr>
          <p:spPr bwMode="auto">
            <a:xfrm rot="10800000" flipH="1">
              <a:off x="1775663" y="2969170"/>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33" name="Freeform 294"/>
            <p:cNvSpPr>
              <a:spLocks/>
            </p:cNvSpPr>
            <p:nvPr/>
          </p:nvSpPr>
          <p:spPr bwMode="auto">
            <a:xfrm rot="10800000" flipH="1">
              <a:off x="1805942" y="2971645"/>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34" name="Freeform 297"/>
            <p:cNvSpPr>
              <a:spLocks/>
            </p:cNvSpPr>
            <p:nvPr/>
          </p:nvSpPr>
          <p:spPr bwMode="auto">
            <a:xfrm rot="10800000" flipH="1">
              <a:off x="1865007" y="2963230"/>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35" name="Freeform 298"/>
            <p:cNvSpPr>
              <a:spLocks/>
            </p:cNvSpPr>
            <p:nvPr/>
          </p:nvSpPr>
          <p:spPr bwMode="auto">
            <a:xfrm rot="10800000" flipH="1">
              <a:off x="1895286" y="2965705"/>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36" name="Freeform 305"/>
            <p:cNvSpPr>
              <a:spLocks/>
            </p:cNvSpPr>
            <p:nvPr/>
          </p:nvSpPr>
          <p:spPr bwMode="auto">
            <a:xfrm rot="10800000" flipH="1">
              <a:off x="2333076" y="2951842"/>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37" name="Freeform 306"/>
            <p:cNvSpPr>
              <a:spLocks/>
            </p:cNvSpPr>
            <p:nvPr/>
          </p:nvSpPr>
          <p:spPr bwMode="auto">
            <a:xfrm rot="10800000" flipH="1">
              <a:off x="2363355" y="2954317"/>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38" name="Freeform 309"/>
            <p:cNvSpPr>
              <a:spLocks/>
            </p:cNvSpPr>
            <p:nvPr/>
          </p:nvSpPr>
          <p:spPr bwMode="auto">
            <a:xfrm rot="10800000" flipH="1">
              <a:off x="2425398" y="2948873"/>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39" name="Freeform 310"/>
            <p:cNvSpPr>
              <a:spLocks/>
            </p:cNvSpPr>
            <p:nvPr/>
          </p:nvSpPr>
          <p:spPr bwMode="auto">
            <a:xfrm rot="10800000" flipH="1">
              <a:off x="2455677" y="2951348"/>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40" name="Freeform 313"/>
            <p:cNvSpPr>
              <a:spLocks/>
            </p:cNvSpPr>
            <p:nvPr/>
          </p:nvSpPr>
          <p:spPr bwMode="auto">
            <a:xfrm rot="10800000" flipH="1">
              <a:off x="2514745" y="2954814"/>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41" name="Freeform 314"/>
            <p:cNvSpPr>
              <a:spLocks/>
            </p:cNvSpPr>
            <p:nvPr/>
          </p:nvSpPr>
          <p:spPr bwMode="auto">
            <a:xfrm rot="10800000" flipH="1">
              <a:off x="2545024" y="2957289"/>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42" name="Freeform 318"/>
            <p:cNvSpPr>
              <a:spLocks/>
            </p:cNvSpPr>
            <p:nvPr/>
          </p:nvSpPr>
          <p:spPr bwMode="auto">
            <a:xfrm rot="10800000" flipH="1">
              <a:off x="2607565" y="2958279"/>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43" name="Freeform 319"/>
            <p:cNvSpPr>
              <a:spLocks/>
            </p:cNvSpPr>
            <p:nvPr/>
          </p:nvSpPr>
          <p:spPr bwMode="auto">
            <a:xfrm rot="10800000" flipH="1">
              <a:off x="2637844" y="2960754"/>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44" name="Freeform 322"/>
            <p:cNvSpPr>
              <a:spLocks/>
            </p:cNvSpPr>
            <p:nvPr/>
          </p:nvSpPr>
          <p:spPr bwMode="auto">
            <a:xfrm rot="10800000" flipH="1">
              <a:off x="2700383" y="2955804"/>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45" name="Freeform 323"/>
            <p:cNvSpPr>
              <a:spLocks/>
            </p:cNvSpPr>
            <p:nvPr/>
          </p:nvSpPr>
          <p:spPr bwMode="auto">
            <a:xfrm rot="10800000" flipH="1">
              <a:off x="2730662" y="2958279"/>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46" name="Freeform 378"/>
            <p:cNvSpPr>
              <a:spLocks/>
            </p:cNvSpPr>
            <p:nvPr/>
          </p:nvSpPr>
          <p:spPr bwMode="auto">
            <a:xfrm rot="11349086" flipH="1">
              <a:off x="3081893" y="2960911"/>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47" name="Freeform 379"/>
            <p:cNvSpPr>
              <a:spLocks/>
            </p:cNvSpPr>
            <p:nvPr/>
          </p:nvSpPr>
          <p:spPr bwMode="auto">
            <a:xfrm rot="11349086" flipH="1">
              <a:off x="3111392" y="2968171"/>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48" name="Freeform 382"/>
            <p:cNvSpPr>
              <a:spLocks/>
            </p:cNvSpPr>
            <p:nvPr/>
          </p:nvSpPr>
          <p:spPr bwMode="auto">
            <a:xfrm rot="11349086" flipH="1">
              <a:off x="2992549" y="2960911"/>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49" name="Freeform 383"/>
            <p:cNvSpPr>
              <a:spLocks/>
            </p:cNvSpPr>
            <p:nvPr/>
          </p:nvSpPr>
          <p:spPr bwMode="auto">
            <a:xfrm rot="11349086" flipH="1">
              <a:off x="3022048" y="2968171"/>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50" name="Freeform 386"/>
            <p:cNvSpPr>
              <a:spLocks/>
            </p:cNvSpPr>
            <p:nvPr/>
          </p:nvSpPr>
          <p:spPr bwMode="auto">
            <a:xfrm rot="11349086" flipH="1">
              <a:off x="2903204" y="2960911"/>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51" name="Freeform 387"/>
            <p:cNvSpPr>
              <a:spLocks/>
            </p:cNvSpPr>
            <p:nvPr/>
          </p:nvSpPr>
          <p:spPr bwMode="auto">
            <a:xfrm rot="11349086" flipH="1">
              <a:off x="2932703" y="2968171"/>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52" name="Freeform 390"/>
            <p:cNvSpPr>
              <a:spLocks/>
            </p:cNvSpPr>
            <p:nvPr/>
          </p:nvSpPr>
          <p:spPr bwMode="auto">
            <a:xfrm rot="11349086" flipH="1">
              <a:off x="2804924" y="2960911"/>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53" name="Freeform 391"/>
            <p:cNvSpPr>
              <a:spLocks/>
            </p:cNvSpPr>
            <p:nvPr/>
          </p:nvSpPr>
          <p:spPr bwMode="auto">
            <a:xfrm rot="11349086" flipH="1">
              <a:off x="2834423" y="2968171"/>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54" name="Freeform 217"/>
            <p:cNvSpPr>
              <a:spLocks/>
            </p:cNvSpPr>
            <p:nvPr/>
          </p:nvSpPr>
          <p:spPr bwMode="auto">
            <a:xfrm>
              <a:off x="3426076" y="2797536"/>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55" name="Freeform 218"/>
            <p:cNvSpPr>
              <a:spLocks/>
            </p:cNvSpPr>
            <p:nvPr/>
          </p:nvSpPr>
          <p:spPr bwMode="auto">
            <a:xfrm>
              <a:off x="3456355" y="2795061"/>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56" name="Freeform 221"/>
            <p:cNvSpPr>
              <a:spLocks/>
            </p:cNvSpPr>
            <p:nvPr/>
          </p:nvSpPr>
          <p:spPr bwMode="auto">
            <a:xfrm>
              <a:off x="3333752" y="2797536"/>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57" name="Freeform 222"/>
            <p:cNvSpPr>
              <a:spLocks/>
            </p:cNvSpPr>
            <p:nvPr/>
          </p:nvSpPr>
          <p:spPr bwMode="auto">
            <a:xfrm>
              <a:off x="3364031" y="2795061"/>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58" name="Freeform 225"/>
            <p:cNvSpPr>
              <a:spLocks/>
            </p:cNvSpPr>
            <p:nvPr/>
          </p:nvSpPr>
          <p:spPr bwMode="auto">
            <a:xfrm>
              <a:off x="3244407" y="2797536"/>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59" name="Freeform 226"/>
            <p:cNvSpPr>
              <a:spLocks/>
            </p:cNvSpPr>
            <p:nvPr/>
          </p:nvSpPr>
          <p:spPr bwMode="auto">
            <a:xfrm>
              <a:off x="3274686" y="2795061"/>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60" name="Freeform 229"/>
            <p:cNvSpPr>
              <a:spLocks/>
            </p:cNvSpPr>
            <p:nvPr/>
          </p:nvSpPr>
          <p:spPr bwMode="auto">
            <a:xfrm>
              <a:off x="3149106" y="2797536"/>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61" name="Freeform 230"/>
            <p:cNvSpPr>
              <a:spLocks/>
            </p:cNvSpPr>
            <p:nvPr/>
          </p:nvSpPr>
          <p:spPr bwMode="auto">
            <a:xfrm>
              <a:off x="3179385" y="2795061"/>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62" name="Freeform 378"/>
            <p:cNvSpPr>
              <a:spLocks/>
            </p:cNvSpPr>
            <p:nvPr/>
          </p:nvSpPr>
          <p:spPr bwMode="auto">
            <a:xfrm rot="11349086" flipH="1">
              <a:off x="3436801" y="2965023"/>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63" name="Freeform 379"/>
            <p:cNvSpPr>
              <a:spLocks/>
            </p:cNvSpPr>
            <p:nvPr/>
          </p:nvSpPr>
          <p:spPr bwMode="auto">
            <a:xfrm rot="11349086" flipH="1">
              <a:off x="3466300" y="2972283"/>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64" name="Freeform 382"/>
            <p:cNvSpPr>
              <a:spLocks/>
            </p:cNvSpPr>
            <p:nvPr/>
          </p:nvSpPr>
          <p:spPr bwMode="auto">
            <a:xfrm rot="11349086" flipH="1">
              <a:off x="3347457" y="2965023"/>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65" name="Freeform 383"/>
            <p:cNvSpPr>
              <a:spLocks/>
            </p:cNvSpPr>
            <p:nvPr/>
          </p:nvSpPr>
          <p:spPr bwMode="auto">
            <a:xfrm rot="11349086" flipH="1">
              <a:off x="3376956" y="2972283"/>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66" name="Freeform 386"/>
            <p:cNvSpPr>
              <a:spLocks/>
            </p:cNvSpPr>
            <p:nvPr/>
          </p:nvSpPr>
          <p:spPr bwMode="auto">
            <a:xfrm rot="11349086" flipH="1">
              <a:off x="3258112" y="2965023"/>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67" name="Freeform 387"/>
            <p:cNvSpPr>
              <a:spLocks/>
            </p:cNvSpPr>
            <p:nvPr/>
          </p:nvSpPr>
          <p:spPr bwMode="auto">
            <a:xfrm rot="11349086" flipH="1">
              <a:off x="3287611" y="2972283"/>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68" name="Freeform 390"/>
            <p:cNvSpPr>
              <a:spLocks/>
            </p:cNvSpPr>
            <p:nvPr/>
          </p:nvSpPr>
          <p:spPr bwMode="auto">
            <a:xfrm rot="11349086" flipH="1">
              <a:off x="3159832" y="2965023"/>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69" name="Freeform 391"/>
            <p:cNvSpPr>
              <a:spLocks/>
            </p:cNvSpPr>
            <p:nvPr/>
          </p:nvSpPr>
          <p:spPr bwMode="auto">
            <a:xfrm rot="11349086" flipH="1">
              <a:off x="3189331" y="2972283"/>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70" name="Freeform 217"/>
            <p:cNvSpPr>
              <a:spLocks/>
            </p:cNvSpPr>
            <p:nvPr/>
          </p:nvSpPr>
          <p:spPr bwMode="auto">
            <a:xfrm>
              <a:off x="3696829" y="2797230"/>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71" name="Freeform 218"/>
            <p:cNvSpPr>
              <a:spLocks/>
            </p:cNvSpPr>
            <p:nvPr/>
          </p:nvSpPr>
          <p:spPr bwMode="auto">
            <a:xfrm>
              <a:off x="3727108" y="2794755"/>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72" name="Freeform 221"/>
            <p:cNvSpPr>
              <a:spLocks/>
            </p:cNvSpPr>
            <p:nvPr/>
          </p:nvSpPr>
          <p:spPr bwMode="auto">
            <a:xfrm>
              <a:off x="3604506" y="2797230"/>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73" name="Freeform 222"/>
            <p:cNvSpPr>
              <a:spLocks/>
            </p:cNvSpPr>
            <p:nvPr/>
          </p:nvSpPr>
          <p:spPr bwMode="auto">
            <a:xfrm>
              <a:off x="3634785" y="2794755"/>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74" name="Freeform 225"/>
            <p:cNvSpPr>
              <a:spLocks/>
            </p:cNvSpPr>
            <p:nvPr/>
          </p:nvSpPr>
          <p:spPr bwMode="auto">
            <a:xfrm>
              <a:off x="3515161" y="2797230"/>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75" name="Freeform 226"/>
            <p:cNvSpPr>
              <a:spLocks/>
            </p:cNvSpPr>
            <p:nvPr/>
          </p:nvSpPr>
          <p:spPr bwMode="auto">
            <a:xfrm>
              <a:off x="3545440" y="2794755"/>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76" name="Freeform 378"/>
            <p:cNvSpPr>
              <a:spLocks/>
            </p:cNvSpPr>
            <p:nvPr/>
          </p:nvSpPr>
          <p:spPr bwMode="auto">
            <a:xfrm rot="11349086" flipH="1">
              <a:off x="3707555" y="2964718"/>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77" name="Freeform 379"/>
            <p:cNvSpPr>
              <a:spLocks/>
            </p:cNvSpPr>
            <p:nvPr/>
          </p:nvSpPr>
          <p:spPr bwMode="auto">
            <a:xfrm rot="11349086" flipH="1">
              <a:off x="3737054" y="2971978"/>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78" name="Freeform 382"/>
            <p:cNvSpPr>
              <a:spLocks/>
            </p:cNvSpPr>
            <p:nvPr/>
          </p:nvSpPr>
          <p:spPr bwMode="auto">
            <a:xfrm rot="11349086" flipH="1">
              <a:off x="3618212" y="2964718"/>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79" name="Freeform 383"/>
            <p:cNvSpPr>
              <a:spLocks/>
            </p:cNvSpPr>
            <p:nvPr/>
          </p:nvSpPr>
          <p:spPr bwMode="auto">
            <a:xfrm rot="11349086" flipH="1">
              <a:off x="3647711" y="2971978"/>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80" name="Freeform 386"/>
            <p:cNvSpPr>
              <a:spLocks/>
            </p:cNvSpPr>
            <p:nvPr/>
          </p:nvSpPr>
          <p:spPr bwMode="auto">
            <a:xfrm rot="11349086" flipH="1">
              <a:off x="3528866" y="2964718"/>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81" name="Freeform 387"/>
            <p:cNvSpPr>
              <a:spLocks/>
            </p:cNvSpPr>
            <p:nvPr/>
          </p:nvSpPr>
          <p:spPr bwMode="auto">
            <a:xfrm rot="11349086" flipH="1">
              <a:off x="3558365" y="2971978"/>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82" name="Freeform 217"/>
            <p:cNvSpPr>
              <a:spLocks/>
            </p:cNvSpPr>
            <p:nvPr/>
          </p:nvSpPr>
          <p:spPr bwMode="auto">
            <a:xfrm>
              <a:off x="4051737" y="2801343"/>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83" name="Freeform 218"/>
            <p:cNvSpPr>
              <a:spLocks/>
            </p:cNvSpPr>
            <p:nvPr/>
          </p:nvSpPr>
          <p:spPr bwMode="auto">
            <a:xfrm>
              <a:off x="4082016" y="2798868"/>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84" name="Freeform 221"/>
            <p:cNvSpPr>
              <a:spLocks/>
            </p:cNvSpPr>
            <p:nvPr/>
          </p:nvSpPr>
          <p:spPr bwMode="auto">
            <a:xfrm>
              <a:off x="3959414" y="2801343"/>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85" name="Freeform 222"/>
            <p:cNvSpPr>
              <a:spLocks/>
            </p:cNvSpPr>
            <p:nvPr/>
          </p:nvSpPr>
          <p:spPr bwMode="auto">
            <a:xfrm>
              <a:off x="3989693" y="2798868"/>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86" name="Freeform 225"/>
            <p:cNvSpPr>
              <a:spLocks/>
            </p:cNvSpPr>
            <p:nvPr/>
          </p:nvSpPr>
          <p:spPr bwMode="auto">
            <a:xfrm>
              <a:off x="3870070" y="2801343"/>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87" name="Freeform 226"/>
            <p:cNvSpPr>
              <a:spLocks/>
            </p:cNvSpPr>
            <p:nvPr/>
          </p:nvSpPr>
          <p:spPr bwMode="auto">
            <a:xfrm>
              <a:off x="3900349" y="2798868"/>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88" name="Freeform 229"/>
            <p:cNvSpPr>
              <a:spLocks/>
            </p:cNvSpPr>
            <p:nvPr/>
          </p:nvSpPr>
          <p:spPr bwMode="auto">
            <a:xfrm>
              <a:off x="3774769" y="2801343"/>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89" name="Freeform 230"/>
            <p:cNvSpPr>
              <a:spLocks/>
            </p:cNvSpPr>
            <p:nvPr/>
          </p:nvSpPr>
          <p:spPr bwMode="auto">
            <a:xfrm>
              <a:off x="3805048" y="2798868"/>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90" name="Freeform 378"/>
            <p:cNvSpPr>
              <a:spLocks/>
            </p:cNvSpPr>
            <p:nvPr/>
          </p:nvSpPr>
          <p:spPr bwMode="auto">
            <a:xfrm rot="11349086" flipH="1">
              <a:off x="4062464" y="2968830"/>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91" name="Freeform 379"/>
            <p:cNvSpPr>
              <a:spLocks/>
            </p:cNvSpPr>
            <p:nvPr/>
          </p:nvSpPr>
          <p:spPr bwMode="auto">
            <a:xfrm rot="11349086" flipH="1">
              <a:off x="4091963" y="2976090"/>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92" name="Freeform 382"/>
            <p:cNvSpPr>
              <a:spLocks/>
            </p:cNvSpPr>
            <p:nvPr/>
          </p:nvSpPr>
          <p:spPr bwMode="auto">
            <a:xfrm rot="11349086" flipH="1">
              <a:off x="3973120" y="2968830"/>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93" name="Freeform 383"/>
            <p:cNvSpPr>
              <a:spLocks/>
            </p:cNvSpPr>
            <p:nvPr/>
          </p:nvSpPr>
          <p:spPr bwMode="auto">
            <a:xfrm rot="11349086" flipH="1">
              <a:off x="4002619" y="2976090"/>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94" name="Freeform 386"/>
            <p:cNvSpPr>
              <a:spLocks/>
            </p:cNvSpPr>
            <p:nvPr/>
          </p:nvSpPr>
          <p:spPr bwMode="auto">
            <a:xfrm rot="11349086" flipH="1">
              <a:off x="3883774" y="2968830"/>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95" name="Freeform 387"/>
            <p:cNvSpPr>
              <a:spLocks/>
            </p:cNvSpPr>
            <p:nvPr/>
          </p:nvSpPr>
          <p:spPr bwMode="auto">
            <a:xfrm rot="11349086" flipH="1">
              <a:off x="3913273" y="2976090"/>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96" name="Freeform 390"/>
            <p:cNvSpPr>
              <a:spLocks/>
            </p:cNvSpPr>
            <p:nvPr/>
          </p:nvSpPr>
          <p:spPr bwMode="auto">
            <a:xfrm rot="11349086" flipH="1">
              <a:off x="3785494" y="2968830"/>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97" name="Freeform 391"/>
            <p:cNvSpPr>
              <a:spLocks/>
            </p:cNvSpPr>
            <p:nvPr/>
          </p:nvSpPr>
          <p:spPr bwMode="auto">
            <a:xfrm rot="11349086" flipH="1">
              <a:off x="3814993" y="2976090"/>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98" name="Freeform 217"/>
            <p:cNvSpPr>
              <a:spLocks/>
            </p:cNvSpPr>
            <p:nvPr/>
          </p:nvSpPr>
          <p:spPr bwMode="auto">
            <a:xfrm>
              <a:off x="4244828" y="2797410"/>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99" name="Freeform 218"/>
            <p:cNvSpPr>
              <a:spLocks/>
            </p:cNvSpPr>
            <p:nvPr/>
          </p:nvSpPr>
          <p:spPr bwMode="auto">
            <a:xfrm>
              <a:off x="4275107" y="2794935"/>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300" name="Freeform 221"/>
            <p:cNvSpPr>
              <a:spLocks/>
            </p:cNvSpPr>
            <p:nvPr/>
          </p:nvSpPr>
          <p:spPr bwMode="auto">
            <a:xfrm>
              <a:off x="4152505" y="2797410"/>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301" name="Freeform 222"/>
            <p:cNvSpPr>
              <a:spLocks/>
            </p:cNvSpPr>
            <p:nvPr/>
          </p:nvSpPr>
          <p:spPr bwMode="auto">
            <a:xfrm>
              <a:off x="4182784" y="2794935"/>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302" name="Freeform 217"/>
            <p:cNvSpPr>
              <a:spLocks/>
            </p:cNvSpPr>
            <p:nvPr/>
          </p:nvSpPr>
          <p:spPr bwMode="auto">
            <a:xfrm>
              <a:off x="4599736" y="2801522"/>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303" name="Freeform 218"/>
            <p:cNvSpPr>
              <a:spLocks/>
            </p:cNvSpPr>
            <p:nvPr/>
          </p:nvSpPr>
          <p:spPr bwMode="auto">
            <a:xfrm>
              <a:off x="4630015" y="2799047"/>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304" name="Freeform 221"/>
            <p:cNvSpPr>
              <a:spLocks/>
            </p:cNvSpPr>
            <p:nvPr/>
          </p:nvSpPr>
          <p:spPr bwMode="auto">
            <a:xfrm>
              <a:off x="4507414" y="2801522"/>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305" name="Freeform 222"/>
            <p:cNvSpPr>
              <a:spLocks/>
            </p:cNvSpPr>
            <p:nvPr/>
          </p:nvSpPr>
          <p:spPr bwMode="auto">
            <a:xfrm>
              <a:off x="4537693" y="2799047"/>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306" name="Freeform 225"/>
            <p:cNvSpPr>
              <a:spLocks/>
            </p:cNvSpPr>
            <p:nvPr/>
          </p:nvSpPr>
          <p:spPr bwMode="auto">
            <a:xfrm>
              <a:off x="4418069" y="2801522"/>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307" name="Freeform 226"/>
            <p:cNvSpPr>
              <a:spLocks/>
            </p:cNvSpPr>
            <p:nvPr/>
          </p:nvSpPr>
          <p:spPr bwMode="auto">
            <a:xfrm>
              <a:off x="4448348" y="2799047"/>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308" name="Freeform 229"/>
            <p:cNvSpPr>
              <a:spLocks/>
            </p:cNvSpPr>
            <p:nvPr/>
          </p:nvSpPr>
          <p:spPr bwMode="auto">
            <a:xfrm>
              <a:off x="4322768" y="2801522"/>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309" name="Freeform 230"/>
            <p:cNvSpPr>
              <a:spLocks/>
            </p:cNvSpPr>
            <p:nvPr/>
          </p:nvSpPr>
          <p:spPr bwMode="auto">
            <a:xfrm>
              <a:off x="4353047" y="2799047"/>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310" name="Freeform 221"/>
            <p:cNvSpPr>
              <a:spLocks/>
            </p:cNvSpPr>
            <p:nvPr/>
          </p:nvSpPr>
          <p:spPr bwMode="auto">
            <a:xfrm>
              <a:off x="4778168" y="2801217"/>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311" name="Freeform 222"/>
            <p:cNvSpPr>
              <a:spLocks/>
            </p:cNvSpPr>
            <p:nvPr/>
          </p:nvSpPr>
          <p:spPr bwMode="auto">
            <a:xfrm>
              <a:off x="4808447" y="2798742"/>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312" name="Freeform 225"/>
            <p:cNvSpPr>
              <a:spLocks/>
            </p:cNvSpPr>
            <p:nvPr/>
          </p:nvSpPr>
          <p:spPr bwMode="auto">
            <a:xfrm>
              <a:off x="4688823" y="2801217"/>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313" name="Freeform 226"/>
            <p:cNvSpPr>
              <a:spLocks/>
            </p:cNvSpPr>
            <p:nvPr/>
          </p:nvSpPr>
          <p:spPr bwMode="auto">
            <a:xfrm>
              <a:off x="4719102" y="2798742"/>
              <a:ext cx="31271" cy="148519"/>
            </a:xfrm>
            <a:custGeom>
              <a:avLst/>
              <a:gdLst>
                <a:gd name="T0" fmla="*/ 31274 w 31274"/>
                <a:gd name="T1" fmla="*/ 0 h 148925"/>
                <a:gd name="T2" fmla="*/ 1489 w 31274"/>
                <a:gd name="T3" fmla="*/ 53613 h 148925"/>
                <a:gd name="T4" fmla="*/ 22339 w 31274"/>
                <a:gd name="T5" fmla="*/ 101269 h 148925"/>
                <a:gd name="T6" fmla="*/ 1489 w 31274"/>
                <a:gd name="T7" fmla="*/ 148925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grpFill/>
            <a:ln w="12700">
              <a:solidFill>
                <a:srgbClr val="FF8000"/>
              </a:solidFill>
              <a:round/>
              <a:headEnd/>
              <a:tailEnd/>
            </a:ln>
          </p:spPr>
          <p:txBody>
            <a:bodyPr anchor="ctr"/>
            <a:lstStyle/>
            <a:p>
              <a:pPr marL="0" marR="0" lvl="0" indent="0" algn="l" defTabSz="914400" rtl="0" eaLnBrk="0" fontAlgn="auto" latinLnBrk="0" hangingPunct="0">
                <a:lnSpc>
                  <a:spcPct val="90000"/>
                </a:lnSpc>
                <a:spcBef>
                  <a:spcPts val="0"/>
                </a:spcBef>
                <a:spcAft>
                  <a:spcPts val="0"/>
                </a:spcAft>
                <a:buClr>
                  <a:srgbClr val="8B3D9A"/>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grpSp>
      <p:sp>
        <p:nvSpPr>
          <p:cNvPr id="53283" name="Freeform 378"/>
          <p:cNvSpPr>
            <a:spLocks/>
          </p:cNvSpPr>
          <p:nvPr/>
        </p:nvSpPr>
        <p:spPr bwMode="auto">
          <a:xfrm rot="11349086" flipH="1">
            <a:off x="8326439" y="2492375"/>
            <a:ext cx="33337" cy="158750"/>
          </a:xfrm>
          <a:custGeom>
            <a:avLst/>
            <a:gdLst>
              <a:gd name="T0" fmla="*/ 2438176 w 31274"/>
              <a:gd name="T1" fmla="*/ 0 h 148925"/>
              <a:gd name="T2" fmla="*/ 116044 w 31274"/>
              <a:gd name="T3" fmla="*/ 3666266 h 148925"/>
              <a:gd name="T4" fmla="*/ 1741536 w 31274"/>
              <a:gd name="T5" fmla="*/ 6924963 h 148925"/>
              <a:gd name="T6" fmla="*/ 116044 w 31274"/>
              <a:gd name="T7" fmla="*/ 10183809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noFill/>
          <a:ln w="12700">
            <a:solidFill>
              <a:srgbClr val="FF8000"/>
            </a:solidFill>
            <a:round/>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53284" name="Freeform 379"/>
          <p:cNvSpPr>
            <a:spLocks/>
          </p:cNvSpPr>
          <p:nvPr/>
        </p:nvSpPr>
        <p:spPr bwMode="auto">
          <a:xfrm rot="11349086" flipH="1">
            <a:off x="8358189" y="2501901"/>
            <a:ext cx="34925" cy="155575"/>
          </a:xfrm>
          <a:custGeom>
            <a:avLst/>
            <a:gdLst>
              <a:gd name="T0" fmla="*/ 50201001 w 31274"/>
              <a:gd name="T1" fmla="*/ 0 h 148925"/>
              <a:gd name="T2" fmla="*/ 2390621 w 31274"/>
              <a:gd name="T3" fmla="*/ 895533 h 148925"/>
              <a:gd name="T4" fmla="*/ 35857976 w 31274"/>
              <a:gd name="T5" fmla="*/ 1691596 h 148925"/>
              <a:gd name="T6" fmla="*/ 2390621 w 31274"/>
              <a:gd name="T7" fmla="*/ 2487624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noFill/>
          <a:ln w="12700">
            <a:solidFill>
              <a:srgbClr val="FF8000"/>
            </a:solidFill>
            <a:round/>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53285" name="Freeform 382"/>
          <p:cNvSpPr>
            <a:spLocks/>
          </p:cNvSpPr>
          <p:nvPr/>
        </p:nvSpPr>
        <p:spPr bwMode="auto">
          <a:xfrm rot="11349086" flipH="1">
            <a:off x="8521700" y="2492375"/>
            <a:ext cx="33338" cy="158750"/>
          </a:xfrm>
          <a:custGeom>
            <a:avLst/>
            <a:gdLst>
              <a:gd name="T0" fmla="*/ 1539416 w 31274"/>
              <a:gd name="T1" fmla="*/ 0 h 148925"/>
              <a:gd name="T2" fmla="*/ 73264 w 31274"/>
              <a:gd name="T3" fmla="*/ 3666266 h 148925"/>
              <a:gd name="T4" fmla="*/ 1099660 w 31274"/>
              <a:gd name="T5" fmla="*/ 6924963 h 148925"/>
              <a:gd name="T6" fmla="*/ 73264 w 31274"/>
              <a:gd name="T7" fmla="*/ 10183809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noFill/>
          <a:ln w="12700">
            <a:solidFill>
              <a:srgbClr val="FF8000"/>
            </a:solidFill>
            <a:round/>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53286" name="Freeform 383"/>
          <p:cNvSpPr>
            <a:spLocks/>
          </p:cNvSpPr>
          <p:nvPr/>
        </p:nvSpPr>
        <p:spPr bwMode="auto">
          <a:xfrm rot="11349086" flipH="1">
            <a:off x="8551864" y="2501901"/>
            <a:ext cx="34925" cy="155575"/>
          </a:xfrm>
          <a:custGeom>
            <a:avLst/>
            <a:gdLst>
              <a:gd name="T0" fmla="*/ 50201001 w 31274"/>
              <a:gd name="T1" fmla="*/ 0 h 148925"/>
              <a:gd name="T2" fmla="*/ 2390621 w 31274"/>
              <a:gd name="T3" fmla="*/ 895533 h 148925"/>
              <a:gd name="T4" fmla="*/ 35857976 w 31274"/>
              <a:gd name="T5" fmla="*/ 1691596 h 148925"/>
              <a:gd name="T6" fmla="*/ 2390621 w 31274"/>
              <a:gd name="T7" fmla="*/ 2487624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noFill/>
          <a:ln w="12700">
            <a:solidFill>
              <a:srgbClr val="FF8000"/>
            </a:solidFill>
            <a:round/>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53287" name="Freeform 386"/>
          <p:cNvSpPr>
            <a:spLocks/>
          </p:cNvSpPr>
          <p:nvPr/>
        </p:nvSpPr>
        <p:spPr bwMode="auto">
          <a:xfrm rot="11349086" flipH="1">
            <a:off x="8424864" y="2492375"/>
            <a:ext cx="34925" cy="158750"/>
          </a:xfrm>
          <a:custGeom>
            <a:avLst/>
            <a:gdLst>
              <a:gd name="T0" fmla="*/ 50201001 w 31274"/>
              <a:gd name="T1" fmla="*/ 0 h 148925"/>
              <a:gd name="T2" fmla="*/ 2390621 w 31274"/>
              <a:gd name="T3" fmla="*/ 3666266 h 148925"/>
              <a:gd name="T4" fmla="*/ 35857976 w 31274"/>
              <a:gd name="T5" fmla="*/ 6924963 h 148925"/>
              <a:gd name="T6" fmla="*/ 2390621 w 31274"/>
              <a:gd name="T7" fmla="*/ 10183809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noFill/>
          <a:ln w="12700">
            <a:solidFill>
              <a:srgbClr val="FF8000"/>
            </a:solidFill>
            <a:round/>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53288" name="Freeform 387"/>
          <p:cNvSpPr>
            <a:spLocks/>
          </p:cNvSpPr>
          <p:nvPr/>
        </p:nvSpPr>
        <p:spPr bwMode="auto">
          <a:xfrm rot="11349086" flipH="1">
            <a:off x="8456614" y="2501901"/>
            <a:ext cx="33337" cy="155575"/>
          </a:xfrm>
          <a:custGeom>
            <a:avLst/>
            <a:gdLst>
              <a:gd name="T0" fmla="*/ 1536402 w 31274"/>
              <a:gd name="T1" fmla="*/ 0 h 148925"/>
              <a:gd name="T2" fmla="*/ 73121 w 31274"/>
              <a:gd name="T3" fmla="*/ 895533 h 148925"/>
              <a:gd name="T4" fmla="*/ 1097550 w 31274"/>
              <a:gd name="T5" fmla="*/ 1691596 h 148925"/>
              <a:gd name="T6" fmla="*/ 73121 w 31274"/>
              <a:gd name="T7" fmla="*/ 2487624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noFill/>
          <a:ln w="12700">
            <a:solidFill>
              <a:srgbClr val="FF8000"/>
            </a:solidFill>
            <a:round/>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53289" name="Freeform 382"/>
          <p:cNvSpPr>
            <a:spLocks/>
          </p:cNvSpPr>
          <p:nvPr/>
        </p:nvSpPr>
        <p:spPr bwMode="auto">
          <a:xfrm rot="11349086" flipH="1">
            <a:off x="8231188" y="2492375"/>
            <a:ext cx="31750" cy="158750"/>
          </a:xfrm>
          <a:custGeom>
            <a:avLst/>
            <a:gdLst>
              <a:gd name="T0" fmla="*/ 64536 w 31274"/>
              <a:gd name="T1" fmla="*/ 0 h 148925"/>
              <a:gd name="T2" fmla="*/ 3074 w 31274"/>
              <a:gd name="T3" fmla="*/ 3666266 h 148925"/>
              <a:gd name="T4" fmla="*/ 46098 w 31274"/>
              <a:gd name="T5" fmla="*/ 6924963 h 148925"/>
              <a:gd name="T6" fmla="*/ 3074 w 31274"/>
              <a:gd name="T7" fmla="*/ 10183809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noFill/>
          <a:ln w="12700">
            <a:solidFill>
              <a:srgbClr val="FF8000"/>
            </a:solidFill>
            <a:round/>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53290" name="Freeform 383"/>
          <p:cNvSpPr>
            <a:spLocks/>
          </p:cNvSpPr>
          <p:nvPr/>
        </p:nvSpPr>
        <p:spPr bwMode="auto">
          <a:xfrm rot="11349086" flipH="1">
            <a:off x="8261351" y="2501901"/>
            <a:ext cx="34925" cy="155575"/>
          </a:xfrm>
          <a:custGeom>
            <a:avLst/>
            <a:gdLst>
              <a:gd name="T0" fmla="*/ 50201001 w 31274"/>
              <a:gd name="T1" fmla="*/ 0 h 148925"/>
              <a:gd name="T2" fmla="*/ 2390621 w 31274"/>
              <a:gd name="T3" fmla="*/ 895533 h 148925"/>
              <a:gd name="T4" fmla="*/ 35857976 w 31274"/>
              <a:gd name="T5" fmla="*/ 1691596 h 148925"/>
              <a:gd name="T6" fmla="*/ 2390621 w 31274"/>
              <a:gd name="T7" fmla="*/ 2487624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noFill/>
          <a:ln w="12700">
            <a:solidFill>
              <a:srgbClr val="FF8000"/>
            </a:solidFill>
            <a:round/>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53291" name="Freeform 382"/>
          <p:cNvSpPr>
            <a:spLocks/>
          </p:cNvSpPr>
          <p:nvPr/>
        </p:nvSpPr>
        <p:spPr bwMode="auto">
          <a:xfrm rot="11349086" flipH="1">
            <a:off x="8134350" y="2492375"/>
            <a:ext cx="31750" cy="158750"/>
          </a:xfrm>
          <a:custGeom>
            <a:avLst/>
            <a:gdLst>
              <a:gd name="T0" fmla="*/ 64516 w 31274"/>
              <a:gd name="T1" fmla="*/ 0 h 148925"/>
              <a:gd name="T2" fmla="*/ 3073 w 31274"/>
              <a:gd name="T3" fmla="*/ 3666266 h 148925"/>
              <a:gd name="T4" fmla="*/ 46088 w 31274"/>
              <a:gd name="T5" fmla="*/ 6924963 h 148925"/>
              <a:gd name="T6" fmla="*/ 3073 w 31274"/>
              <a:gd name="T7" fmla="*/ 10183809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noFill/>
          <a:ln w="12700">
            <a:solidFill>
              <a:srgbClr val="FF8000"/>
            </a:solidFill>
            <a:round/>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53292" name="Freeform 383"/>
          <p:cNvSpPr>
            <a:spLocks/>
          </p:cNvSpPr>
          <p:nvPr/>
        </p:nvSpPr>
        <p:spPr bwMode="auto">
          <a:xfrm rot="11349086" flipH="1">
            <a:off x="8164514" y="2501901"/>
            <a:ext cx="34925" cy="155575"/>
          </a:xfrm>
          <a:custGeom>
            <a:avLst/>
            <a:gdLst>
              <a:gd name="T0" fmla="*/ 50201001 w 31274"/>
              <a:gd name="T1" fmla="*/ 0 h 148925"/>
              <a:gd name="T2" fmla="*/ 2390621 w 31274"/>
              <a:gd name="T3" fmla="*/ 895533 h 148925"/>
              <a:gd name="T4" fmla="*/ 35857976 w 31274"/>
              <a:gd name="T5" fmla="*/ 1691596 h 148925"/>
              <a:gd name="T6" fmla="*/ 2390621 w 31274"/>
              <a:gd name="T7" fmla="*/ 2487624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noFill/>
          <a:ln w="12700">
            <a:solidFill>
              <a:srgbClr val="FF8000"/>
            </a:solidFill>
            <a:round/>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53293" name="Freeform 382"/>
          <p:cNvSpPr>
            <a:spLocks/>
          </p:cNvSpPr>
          <p:nvPr/>
        </p:nvSpPr>
        <p:spPr bwMode="auto">
          <a:xfrm rot="11349086" flipH="1">
            <a:off x="8032750" y="2492375"/>
            <a:ext cx="31750" cy="158750"/>
          </a:xfrm>
          <a:custGeom>
            <a:avLst/>
            <a:gdLst>
              <a:gd name="T0" fmla="*/ 64516 w 31274"/>
              <a:gd name="T1" fmla="*/ 0 h 148925"/>
              <a:gd name="T2" fmla="*/ 3073 w 31274"/>
              <a:gd name="T3" fmla="*/ 3666266 h 148925"/>
              <a:gd name="T4" fmla="*/ 46088 w 31274"/>
              <a:gd name="T5" fmla="*/ 6924963 h 148925"/>
              <a:gd name="T6" fmla="*/ 3073 w 31274"/>
              <a:gd name="T7" fmla="*/ 10183809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noFill/>
          <a:ln w="12700">
            <a:solidFill>
              <a:srgbClr val="FF8000"/>
            </a:solidFill>
            <a:round/>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53294" name="Freeform 383"/>
          <p:cNvSpPr>
            <a:spLocks/>
          </p:cNvSpPr>
          <p:nvPr/>
        </p:nvSpPr>
        <p:spPr bwMode="auto">
          <a:xfrm rot="11349086" flipH="1">
            <a:off x="8062914" y="2501901"/>
            <a:ext cx="34925" cy="155575"/>
          </a:xfrm>
          <a:custGeom>
            <a:avLst/>
            <a:gdLst>
              <a:gd name="T0" fmla="*/ 50201001 w 31274"/>
              <a:gd name="T1" fmla="*/ 0 h 148925"/>
              <a:gd name="T2" fmla="*/ 2390621 w 31274"/>
              <a:gd name="T3" fmla="*/ 895533 h 148925"/>
              <a:gd name="T4" fmla="*/ 35857976 w 31274"/>
              <a:gd name="T5" fmla="*/ 1691596 h 148925"/>
              <a:gd name="T6" fmla="*/ 2390621 w 31274"/>
              <a:gd name="T7" fmla="*/ 2487624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noFill/>
          <a:ln w="12700">
            <a:solidFill>
              <a:srgbClr val="FF8000"/>
            </a:solidFill>
            <a:round/>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53295" name="Freeform 382"/>
          <p:cNvSpPr>
            <a:spLocks/>
          </p:cNvSpPr>
          <p:nvPr/>
        </p:nvSpPr>
        <p:spPr bwMode="auto">
          <a:xfrm rot="11349086" flipH="1">
            <a:off x="7947026" y="2492375"/>
            <a:ext cx="34925" cy="158750"/>
          </a:xfrm>
          <a:custGeom>
            <a:avLst/>
            <a:gdLst>
              <a:gd name="T0" fmla="*/ 50201001 w 31274"/>
              <a:gd name="T1" fmla="*/ 0 h 148925"/>
              <a:gd name="T2" fmla="*/ 2390621 w 31274"/>
              <a:gd name="T3" fmla="*/ 3666266 h 148925"/>
              <a:gd name="T4" fmla="*/ 35857976 w 31274"/>
              <a:gd name="T5" fmla="*/ 6924963 h 148925"/>
              <a:gd name="T6" fmla="*/ 2390621 w 31274"/>
              <a:gd name="T7" fmla="*/ 10183809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noFill/>
          <a:ln w="12700">
            <a:solidFill>
              <a:srgbClr val="FF8000"/>
            </a:solidFill>
            <a:round/>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53296" name="Freeform 383"/>
          <p:cNvSpPr>
            <a:spLocks/>
          </p:cNvSpPr>
          <p:nvPr/>
        </p:nvSpPr>
        <p:spPr bwMode="auto">
          <a:xfrm rot="11349086" flipH="1">
            <a:off x="7980363" y="2501901"/>
            <a:ext cx="31750" cy="155575"/>
          </a:xfrm>
          <a:custGeom>
            <a:avLst/>
            <a:gdLst>
              <a:gd name="T0" fmla="*/ 64536 w 31274"/>
              <a:gd name="T1" fmla="*/ 0 h 148925"/>
              <a:gd name="T2" fmla="*/ 3074 w 31274"/>
              <a:gd name="T3" fmla="*/ 895533 h 148925"/>
              <a:gd name="T4" fmla="*/ 46098 w 31274"/>
              <a:gd name="T5" fmla="*/ 1691596 h 148925"/>
              <a:gd name="T6" fmla="*/ 3074 w 31274"/>
              <a:gd name="T7" fmla="*/ 2487624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noFill/>
          <a:ln w="12700">
            <a:solidFill>
              <a:srgbClr val="FF8000"/>
            </a:solidFill>
            <a:round/>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53297" name="Freeform 382"/>
          <p:cNvSpPr>
            <a:spLocks/>
          </p:cNvSpPr>
          <p:nvPr/>
        </p:nvSpPr>
        <p:spPr bwMode="auto">
          <a:xfrm rot="11349086" flipH="1">
            <a:off x="7850189" y="2492375"/>
            <a:ext cx="34925" cy="158750"/>
          </a:xfrm>
          <a:custGeom>
            <a:avLst/>
            <a:gdLst>
              <a:gd name="T0" fmla="*/ 50201001 w 31274"/>
              <a:gd name="T1" fmla="*/ 0 h 148925"/>
              <a:gd name="T2" fmla="*/ 2390621 w 31274"/>
              <a:gd name="T3" fmla="*/ 3666266 h 148925"/>
              <a:gd name="T4" fmla="*/ 35857976 w 31274"/>
              <a:gd name="T5" fmla="*/ 6924963 h 148925"/>
              <a:gd name="T6" fmla="*/ 2390621 w 31274"/>
              <a:gd name="T7" fmla="*/ 10183809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noFill/>
          <a:ln w="12700">
            <a:solidFill>
              <a:srgbClr val="FF8000"/>
            </a:solidFill>
            <a:round/>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53298" name="Freeform 383"/>
          <p:cNvSpPr>
            <a:spLocks/>
          </p:cNvSpPr>
          <p:nvPr/>
        </p:nvSpPr>
        <p:spPr bwMode="auto">
          <a:xfrm rot="11349086" flipH="1">
            <a:off x="7883525" y="2501901"/>
            <a:ext cx="31750" cy="155575"/>
          </a:xfrm>
          <a:custGeom>
            <a:avLst/>
            <a:gdLst>
              <a:gd name="T0" fmla="*/ 64516 w 31274"/>
              <a:gd name="T1" fmla="*/ 0 h 148925"/>
              <a:gd name="T2" fmla="*/ 3073 w 31274"/>
              <a:gd name="T3" fmla="*/ 895533 h 148925"/>
              <a:gd name="T4" fmla="*/ 46088 w 31274"/>
              <a:gd name="T5" fmla="*/ 1691596 h 148925"/>
              <a:gd name="T6" fmla="*/ 3073 w 31274"/>
              <a:gd name="T7" fmla="*/ 2487624 h 148925"/>
              <a:gd name="T8" fmla="*/ 0 60000 65536"/>
              <a:gd name="T9" fmla="*/ 0 60000 65536"/>
              <a:gd name="T10" fmla="*/ 0 60000 65536"/>
              <a:gd name="T11" fmla="*/ 0 60000 65536"/>
              <a:gd name="T12" fmla="*/ 0 w 31274"/>
              <a:gd name="T13" fmla="*/ 0 h 148925"/>
              <a:gd name="T14" fmla="*/ 31274 w 31274"/>
              <a:gd name="T15" fmla="*/ 148925 h 148925"/>
            </a:gdLst>
            <a:ahLst/>
            <a:cxnLst>
              <a:cxn ang="T8">
                <a:pos x="T0" y="T1"/>
              </a:cxn>
              <a:cxn ang="T9">
                <a:pos x="T2" y="T3"/>
              </a:cxn>
              <a:cxn ang="T10">
                <a:pos x="T4" y="T5"/>
              </a:cxn>
              <a:cxn ang="T11">
                <a:pos x="T6" y="T7"/>
              </a:cxn>
            </a:cxnLst>
            <a:rect l="T12" t="T13" r="T14" b="T15"/>
            <a:pathLst>
              <a:path w="31274" h="148925">
                <a:moveTo>
                  <a:pt x="31274" y="0"/>
                </a:moveTo>
                <a:cubicBezTo>
                  <a:pt x="17126" y="18367"/>
                  <a:pt x="2978" y="36735"/>
                  <a:pt x="1489" y="53613"/>
                </a:cubicBezTo>
                <a:cubicBezTo>
                  <a:pt x="0" y="70491"/>
                  <a:pt x="22339" y="85384"/>
                  <a:pt x="22339" y="101269"/>
                </a:cubicBezTo>
                <a:cubicBezTo>
                  <a:pt x="22339" y="117154"/>
                  <a:pt x="11914" y="133039"/>
                  <a:pt x="1489" y="148925"/>
                </a:cubicBezTo>
              </a:path>
            </a:pathLst>
          </a:custGeom>
          <a:noFill/>
          <a:ln w="12700">
            <a:solidFill>
              <a:srgbClr val="FF8000"/>
            </a:solidFill>
            <a:round/>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grpSp>
        <p:nvGrpSpPr>
          <p:cNvPr id="58" name="Group 12324"/>
          <p:cNvGrpSpPr/>
          <p:nvPr/>
        </p:nvGrpSpPr>
        <p:grpSpPr>
          <a:xfrm>
            <a:off x="3810000" y="2266622"/>
            <a:ext cx="4774560" cy="618470"/>
            <a:chOff x="390525" y="2754313"/>
            <a:chExt cx="4460608" cy="585787"/>
          </a:xfrm>
          <a:solidFill>
            <a:srgbClr val="58C4F3"/>
          </a:solidFill>
        </p:grpSpPr>
        <p:sp>
          <p:nvSpPr>
            <p:cNvPr id="70" name="Oval 67"/>
            <p:cNvSpPr>
              <a:spLocks noChangeArrowheads="1"/>
            </p:cNvSpPr>
            <p:nvPr/>
          </p:nvSpPr>
          <p:spPr bwMode="auto">
            <a:xfrm rot="20888927">
              <a:off x="753364" y="2887118"/>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71" name="Oval 75"/>
            <p:cNvSpPr>
              <a:spLocks noChangeArrowheads="1"/>
            </p:cNvSpPr>
            <p:nvPr/>
          </p:nvSpPr>
          <p:spPr bwMode="auto">
            <a:xfrm rot="20888927">
              <a:off x="843206" y="2866821"/>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72" name="Oval 79"/>
            <p:cNvSpPr>
              <a:spLocks noChangeArrowheads="1"/>
            </p:cNvSpPr>
            <p:nvPr/>
          </p:nvSpPr>
          <p:spPr bwMode="auto">
            <a:xfrm rot="20888927">
              <a:off x="938507" y="2860880"/>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73" name="Oval 83"/>
            <p:cNvSpPr>
              <a:spLocks noChangeArrowheads="1"/>
            </p:cNvSpPr>
            <p:nvPr/>
          </p:nvSpPr>
          <p:spPr bwMode="auto">
            <a:xfrm rot="20888927">
              <a:off x="661538" y="2899494"/>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74" name="Oval 87"/>
            <p:cNvSpPr>
              <a:spLocks noChangeArrowheads="1"/>
            </p:cNvSpPr>
            <p:nvPr/>
          </p:nvSpPr>
          <p:spPr bwMode="auto">
            <a:xfrm rot="20888927">
              <a:off x="575171" y="2920288"/>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75" name="Oval 91"/>
            <p:cNvSpPr>
              <a:spLocks noChangeArrowheads="1"/>
            </p:cNvSpPr>
            <p:nvPr/>
          </p:nvSpPr>
          <p:spPr bwMode="auto">
            <a:xfrm rot="20888927">
              <a:off x="485826" y="2938109"/>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76" name="Oval 95"/>
            <p:cNvSpPr>
              <a:spLocks noChangeArrowheads="1"/>
            </p:cNvSpPr>
            <p:nvPr/>
          </p:nvSpPr>
          <p:spPr bwMode="auto">
            <a:xfrm rot="20888927">
              <a:off x="390525" y="2955931"/>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77" name="Oval 99"/>
            <p:cNvSpPr>
              <a:spLocks noChangeArrowheads="1"/>
            </p:cNvSpPr>
            <p:nvPr/>
          </p:nvSpPr>
          <p:spPr bwMode="auto">
            <a:xfrm rot="20888927">
              <a:off x="1027853" y="2846026"/>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78" name="Oval 103"/>
            <p:cNvSpPr>
              <a:spLocks noChangeArrowheads="1"/>
            </p:cNvSpPr>
            <p:nvPr/>
          </p:nvSpPr>
          <p:spPr bwMode="auto">
            <a:xfrm rot="20888927">
              <a:off x="1117197" y="2828205"/>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79" name="Oval 107"/>
            <p:cNvSpPr>
              <a:spLocks noChangeArrowheads="1"/>
            </p:cNvSpPr>
            <p:nvPr/>
          </p:nvSpPr>
          <p:spPr bwMode="auto">
            <a:xfrm rot="20888927">
              <a:off x="1210017" y="2819789"/>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80" name="Oval 111"/>
            <p:cNvSpPr>
              <a:spLocks noChangeArrowheads="1"/>
            </p:cNvSpPr>
            <p:nvPr/>
          </p:nvSpPr>
          <p:spPr bwMode="auto">
            <a:xfrm rot="20888927">
              <a:off x="1300182" y="2810749"/>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81" name="Oval 115"/>
            <p:cNvSpPr>
              <a:spLocks noChangeArrowheads="1"/>
            </p:cNvSpPr>
            <p:nvPr/>
          </p:nvSpPr>
          <p:spPr bwMode="auto">
            <a:xfrm rot="20888927">
              <a:off x="1392505" y="2801838"/>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82" name="Oval 119"/>
            <p:cNvSpPr>
              <a:spLocks noChangeArrowheads="1"/>
            </p:cNvSpPr>
            <p:nvPr/>
          </p:nvSpPr>
          <p:spPr bwMode="auto">
            <a:xfrm rot="20888927">
              <a:off x="1478873" y="2798868"/>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83" name="Oval 123"/>
            <p:cNvSpPr>
              <a:spLocks noChangeArrowheads="1"/>
            </p:cNvSpPr>
            <p:nvPr/>
          </p:nvSpPr>
          <p:spPr bwMode="auto">
            <a:xfrm rot="20888927">
              <a:off x="1574173" y="2792928"/>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84" name="Oval 127"/>
            <p:cNvSpPr>
              <a:spLocks noChangeArrowheads="1"/>
            </p:cNvSpPr>
            <p:nvPr/>
          </p:nvSpPr>
          <p:spPr bwMode="auto">
            <a:xfrm rot="20888927">
              <a:off x="1672453" y="2781046"/>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85" name="Oval 131"/>
            <p:cNvSpPr>
              <a:spLocks noChangeArrowheads="1"/>
            </p:cNvSpPr>
            <p:nvPr/>
          </p:nvSpPr>
          <p:spPr bwMode="auto">
            <a:xfrm rot="20888927">
              <a:off x="1761799" y="2778075"/>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86" name="Oval 135"/>
            <p:cNvSpPr>
              <a:spLocks noChangeArrowheads="1"/>
            </p:cNvSpPr>
            <p:nvPr/>
          </p:nvSpPr>
          <p:spPr bwMode="auto">
            <a:xfrm rot="20888927">
              <a:off x="1857101" y="2772134"/>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87" name="Oval 143"/>
            <p:cNvSpPr>
              <a:spLocks noChangeArrowheads="1"/>
            </p:cNvSpPr>
            <p:nvPr/>
          </p:nvSpPr>
          <p:spPr bwMode="auto">
            <a:xfrm rot="20888927">
              <a:off x="2321694" y="2760252"/>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88" name="Oval 147"/>
            <p:cNvSpPr>
              <a:spLocks noChangeArrowheads="1"/>
            </p:cNvSpPr>
            <p:nvPr/>
          </p:nvSpPr>
          <p:spPr bwMode="auto">
            <a:xfrm rot="20888927">
              <a:off x="2416995" y="2754313"/>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89" name="Oval 151"/>
            <p:cNvSpPr>
              <a:spLocks noChangeArrowheads="1"/>
            </p:cNvSpPr>
            <p:nvPr/>
          </p:nvSpPr>
          <p:spPr bwMode="auto">
            <a:xfrm rot="20888927">
              <a:off x="2509319" y="2760253"/>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90" name="Oval 155"/>
            <p:cNvSpPr>
              <a:spLocks noChangeArrowheads="1"/>
            </p:cNvSpPr>
            <p:nvPr/>
          </p:nvSpPr>
          <p:spPr bwMode="auto">
            <a:xfrm rot="20888927">
              <a:off x="2598664" y="2757283"/>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91" name="Oval 159"/>
            <p:cNvSpPr>
              <a:spLocks noChangeArrowheads="1"/>
            </p:cNvSpPr>
            <p:nvPr/>
          </p:nvSpPr>
          <p:spPr bwMode="auto">
            <a:xfrm rot="20888927">
              <a:off x="2690987" y="2760253"/>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92" name="Oval 216"/>
            <p:cNvSpPr>
              <a:spLocks noChangeArrowheads="1"/>
            </p:cNvSpPr>
            <p:nvPr/>
          </p:nvSpPr>
          <p:spPr bwMode="auto">
            <a:xfrm rot="335885">
              <a:off x="3060744" y="2766691"/>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93" name="Oval 220"/>
            <p:cNvSpPr>
              <a:spLocks noChangeArrowheads="1"/>
            </p:cNvSpPr>
            <p:nvPr/>
          </p:nvSpPr>
          <p:spPr bwMode="auto">
            <a:xfrm rot="335885">
              <a:off x="2968420" y="2766691"/>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94" name="Oval 224"/>
            <p:cNvSpPr>
              <a:spLocks noChangeArrowheads="1"/>
            </p:cNvSpPr>
            <p:nvPr/>
          </p:nvSpPr>
          <p:spPr bwMode="auto">
            <a:xfrm rot="335885">
              <a:off x="2879076" y="2766691"/>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95" name="Oval 228"/>
            <p:cNvSpPr>
              <a:spLocks noChangeArrowheads="1"/>
            </p:cNvSpPr>
            <p:nvPr/>
          </p:nvSpPr>
          <p:spPr bwMode="auto">
            <a:xfrm rot="335885">
              <a:off x="2783774" y="2766691"/>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96" name="Oval 232"/>
            <p:cNvSpPr>
              <a:spLocks noChangeArrowheads="1"/>
            </p:cNvSpPr>
            <p:nvPr/>
          </p:nvSpPr>
          <p:spPr bwMode="auto">
            <a:xfrm rot="10464115" flipH="1">
              <a:off x="396942" y="3288565"/>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97" name="Oval 236"/>
            <p:cNvSpPr>
              <a:spLocks noChangeArrowheads="1"/>
            </p:cNvSpPr>
            <p:nvPr/>
          </p:nvSpPr>
          <p:spPr bwMode="auto">
            <a:xfrm rot="10464115" flipH="1">
              <a:off x="480828" y="3268268"/>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98" name="Oval 240"/>
            <p:cNvSpPr>
              <a:spLocks noChangeArrowheads="1"/>
            </p:cNvSpPr>
            <p:nvPr/>
          </p:nvSpPr>
          <p:spPr bwMode="auto">
            <a:xfrm rot="10464115" flipH="1">
              <a:off x="567193" y="3253416"/>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99" name="Oval 244"/>
            <p:cNvSpPr>
              <a:spLocks noChangeArrowheads="1"/>
            </p:cNvSpPr>
            <p:nvPr/>
          </p:nvSpPr>
          <p:spPr bwMode="auto">
            <a:xfrm rot="10464115" flipH="1">
              <a:off x="659516" y="3238564"/>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00" name="Oval 248"/>
            <p:cNvSpPr>
              <a:spLocks noChangeArrowheads="1"/>
            </p:cNvSpPr>
            <p:nvPr/>
          </p:nvSpPr>
          <p:spPr bwMode="auto">
            <a:xfrm rot="10464115" flipH="1">
              <a:off x="751839" y="3214801"/>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01" name="Oval 252"/>
            <p:cNvSpPr>
              <a:spLocks noChangeArrowheads="1"/>
            </p:cNvSpPr>
            <p:nvPr/>
          </p:nvSpPr>
          <p:spPr bwMode="auto">
            <a:xfrm rot="10464115" flipH="1">
              <a:off x="838207" y="3196979"/>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02" name="Oval 256"/>
            <p:cNvSpPr>
              <a:spLocks noChangeArrowheads="1"/>
            </p:cNvSpPr>
            <p:nvPr/>
          </p:nvSpPr>
          <p:spPr bwMode="auto">
            <a:xfrm rot="10464115" flipH="1">
              <a:off x="930530" y="3182127"/>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03" name="Oval 260"/>
            <p:cNvSpPr>
              <a:spLocks noChangeArrowheads="1"/>
            </p:cNvSpPr>
            <p:nvPr/>
          </p:nvSpPr>
          <p:spPr bwMode="auto">
            <a:xfrm rot="10464115" flipH="1">
              <a:off x="1019875" y="3167275"/>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04" name="Oval 264"/>
            <p:cNvSpPr>
              <a:spLocks noChangeArrowheads="1"/>
            </p:cNvSpPr>
            <p:nvPr/>
          </p:nvSpPr>
          <p:spPr bwMode="auto">
            <a:xfrm rot="10464115" flipH="1">
              <a:off x="1106241" y="3158363"/>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05" name="Oval 268"/>
            <p:cNvSpPr>
              <a:spLocks noChangeArrowheads="1"/>
            </p:cNvSpPr>
            <p:nvPr/>
          </p:nvSpPr>
          <p:spPr bwMode="auto">
            <a:xfrm rot="10464115" flipH="1">
              <a:off x="1207500" y="3152423"/>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06" name="Oval 272"/>
            <p:cNvSpPr>
              <a:spLocks noChangeArrowheads="1"/>
            </p:cNvSpPr>
            <p:nvPr/>
          </p:nvSpPr>
          <p:spPr bwMode="auto">
            <a:xfrm rot="10464115" flipH="1">
              <a:off x="1297666" y="3125561"/>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07" name="Oval 276"/>
            <p:cNvSpPr>
              <a:spLocks noChangeArrowheads="1"/>
            </p:cNvSpPr>
            <p:nvPr/>
          </p:nvSpPr>
          <p:spPr bwMode="auto">
            <a:xfrm rot="10464115" flipH="1">
              <a:off x="1387011" y="3119620"/>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08" name="Oval 280"/>
            <p:cNvSpPr>
              <a:spLocks noChangeArrowheads="1"/>
            </p:cNvSpPr>
            <p:nvPr/>
          </p:nvSpPr>
          <p:spPr bwMode="auto">
            <a:xfrm rot="10464115" flipH="1">
              <a:off x="1479334" y="3113681"/>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09" name="Oval 284"/>
            <p:cNvSpPr>
              <a:spLocks noChangeArrowheads="1"/>
            </p:cNvSpPr>
            <p:nvPr/>
          </p:nvSpPr>
          <p:spPr bwMode="auto">
            <a:xfrm rot="10464115" flipH="1">
              <a:off x="1577613" y="3101798"/>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10" name="Oval 288"/>
            <p:cNvSpPr>
              <a:spLocks noChangeArrowheads="1"/>
            </p:cNvSpPr>
            <p:nvPr/>
          </p:nvSpPr>
          <p:spPr bwMode="auto">
            <a:xfrm rot="10464115" flipH="1">
              <a:off x="1669937" y="3098828"/>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11" name="Oval 292"/>
            <p:cNvSpPr>
              <a:spLocks noChangeArrowheads="1"/>
            </p:cNvSpPr>
            <p:nvPr/>
          </p:nvSpPr>
          <p:spPr bwMode="auto">
            <a:xfrm rot="10464115" flipH="1">
              <a:off x="1765239" y="3092887"/>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12" name="Oval 296"/>
            <p:cNvSpPr>
              <a:spLocks noChangeArrowheads="1"/>
            </p:cNvSpPr>
            <p:nvPr/>
          </p:nvSpPr>
          <p:spPr bwMode="auto">
            <a:xfrm rot="10464115" flipH="1">
              <a:off x="1854583" y="3086947"/>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13" name="Oval 304"/>
            <p:cNvSpPr>
              <a:spLocks noChangeArrowheads="1"/>
            </p:cNvSpPr>
            <p:nvPr/>
          </p:nvSpPr>
          <p:spPr bwMode="auto">
            <a:xfrm rot="10464115" flipH="1">
              <a:off x="2322652" y="3075559"/>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14" name="Oval 308"/>
            <p:cNvSpPr>
              <a:spLocks noChangeArrowheads="1"/>
            </p:cNvSpPr>
            <p:nvPr/>
          </p:nvSpPr>
          <p:spPr bwMode="auto">
            <a:xfrm rot="10464115" flipH="1">
              <a:off x="2414974" y="3072590"/>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15" name="Oval 312"/>
            <p:cNvSpPr>
              <a:spLocks noChangeArrowheads="1"/>
            </p:cNvSpPr>
            <p:nvPr/>
          </p:nvSpPr>
          <p:spPr bwMode="auto">
            <a:xfrm rot="10464115" flipH="1">
              <a:off x="2504321" y="3078531"/>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16" name="Oval 317"/>
            <p:cNvSpPr>
              <a:spLocks noChangeArrowheads="1"/>
            </p:cNvSpPr>
            <p:nvPr/>
          </p:nvSpPr>
          <p:spPr bwMode="auto">
            <a:xfrm rot="10464115" flipH="1">
              <a:off x="2597141" y="3081996"/>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17" name="Oval 321"/>
            <p:cNvSpPr>
              <a:spLocks noChangeArrowheads="1"/>
            </p:cNvSpPr>
            <p:nvPr/>
          </p:nvSpPr>
          <p:spPr bwMode="auto">
            <a:xfrm rot="10464115" flipH="1">
              <a:off x="2689959" y="3079521"/>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18" name="Oval 377"/>
            <p:cNvSpPr>
              <a:spLocks noChangeArrowheads="1"/>
            </p:cNvSpPr>
            <p:nvPr/>
          </p:nvSpPr>
          <p:spPr bwMode="auto">
            <a:xfrm rot="11013201" flipH="1">
              <a:off x="3059306" y="3086157"/>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19" name="Oval 381"/>
            <p:cNvSpPr>
              <a:spLocks noChangeArrowheads="1"/>
            </p:cNvSpPr>
            <p:nvPr/>
          </p:nvSpPr>
          <p:spPr bwMode="auto">
            <a:xfrm rot="11013201" flipH="1">
              <a:off x="2969962" y="3086157"/>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20" name="Oval 385"/>
            <p:cNvSpPr>
              <a:spLocks noChangeArrowheads="1"/>
            </p:cNvSpPr>
            <p:nvPr/>
          </p:nvSpPr>
          <p:spPr bwMode="auto">
            <a:xfrm rot="11013201" flipH="1">
              <a:off x="2880617" y="3086157"/>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21" name="Oval 389"/>
            <p:cNvSpPr>
              <a:spLocks noChangeArrowheads="1"/>
            </p:cNvSpPr>
            <p:nvPr/>
          </p:nvSpPr>
          <p:spPr bwMode="auto">
            <a:xfrm rot="11013201" flipH="1">
              <a:off x="2782337" y="3086157"/>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22" name="Oval 216"/>
            <p:cNvSpPr>
              <a:spLocks noChangeArrowheads="1"/>
            </p:cNvSpPr>
            <p:nvPr/>
          </p:nvSpPr>
          <p:spPr bwMode="auto">
            <a:xfrm rot="335885">
              <a:off x="3415652" y="2770803"/>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23" name="Oval 220"/>
            <p:cNvSpPr>
              <a:spLocks noChangeArrowheads="1"/>
            </p:cNvSpPr>
            <p:nvPr/>
          </p:nvSpPr>
          <p:spPr bwMode="auto">
            <a:xfrm rot="335885">
              <a:off x="3323328" y="2770803"/>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24" name="Oval 224"/>
            <p:cNvSpPr>
              <a:spLocks noChangeArrowheads="1"/>
            </p:cNvSpPr>
            <p:nvPr/>
          </p:nvSpPr>
          <p:spPr bwMode="auto">
            <a:xfrm rot="335885">
              <a:off x="3233983" y="2770803"/>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25" name="Oval 228"/>
            <p:cNvSpPr>
              <a:spLocks noChangeArrowheads="1"/>
            </p:cNvSpPr>
            <p:nvPr/>
          </p:nvSpPr>
          <p:spPr bwMode="auto">
            <a:xfrm rot="335885">
              <a:off x="3138682" y="2770803"/>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26" name="Oval 377"/>
            <p:cNvSpPr>
              <a:spLocks noChangeArrowheads="1"/>
            </p:cNvSpPr>
            <p:nvPr/>
          </p:nvSpPr>
          <p:spPr bwMode="auto">
            <a:xfrm rot="11013201" flipH="1">
              <a:off x="3414214" y="3090269"/>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27" name="Oval 381"/>
            <p:cNvSpPr>
              <a:spLocks noChangeArrowheads="1"/>
            </p:cNvSpPr>
            <p:nvPr/>
          </p:nvSpPr>
          <p:spPr bwMode="auto">
            <a:xfrm rot="11013201" flipH="1">
              <a:off x="3324870" y="3090269"/>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28" name="Oval 385"/>
            <p:cNvSpPr>
              <a:spLocks noChangeArrowheads="1"/>
            </p:cNvSpPr>
            <p:nvPr/>
          </p:nvSpPr>
          <p:spPr bwMode="auto">
            <a:xfrm rot="11013201" flipH="1">
              <a:off x="3235525" y="3090269"/>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29" name="Oval 389"/>
            <p:cNvSpPr>
              <a:spLocks noChangeArrowheads="1"/>
            </p:cNvSpPr>
            <p:nvPr/>
          </p:nvSpPr>
          <p:spPr bwMode="auto">
            <a:xfrm rot="11013201" flipH="1">
              <a:off x="3137245" y="3090269"/>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30" name="Oval 216"/>
            <p:cNvSpPr>
              <a:spLocks noChangeArrowheads="1"/>
            </p:cNvSpPr>
            <p:nvPr/>
          </p:nvSpPr>
          <p:spPr bwMode="auto">
            <a:xfrm rot="335885">
              <a:off x="3686405" y="2770497"/>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31" name="Oval 220"/>
            <p:cNvSpPr>
              <a:spLocks noChangeArrowheads="1"/>
            </p:cNvSpPr>
            <p:nvPr/>
          </p:nvSpPr>
          <p:spPr bwMode="auto">
            <a:xfrm rot="335885">
              <a:off x="3594082" y="2770497"/>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32" name="Oval 224"/>
            <p:cNvSpPr>
              <a:spLocks noChangeArrowheads="1"/>
            </p:cNvSpPr>
            <p:nvPr/>
          </p:nvSpPr>
          <p:spPr bwMode="auto">
            <a:xfrm rot="335885">
              <a:off x="3504737" y="2770497"/>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33" name="Oval 377"/>
            <p:cNvSpPr>
              <a:spLocks noChangeArrowheads="1"/>
            </p:cNvSpPr>
            <p:nvPr/>
          </p:nvSpPr>
          <p:spPr bwMode="auto">
            <a:xfrm rot="11013201" flipH="1">
              <a:off x="3684968" y="3089964"/>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34" name="Oval 381"/>
            <p:cNvSpPr>
              <a:spLocks noChangeArrowheads="1"/>
            </p:cNvSpPr>
            <p:nvPr/>
          </p:nvSpPr>
          <p:spPr bwMode="auto">
            <a:xfrm rot="11013201" flipH="1">
              <a:off x="3595625" y="3089964"/>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35" name="Oval 385"/>
            <p:cNvSpPr>
              <a:spLocks noChangeArrowheads="1"/>
            </p:cNvSpPr>
            <p:nvPr/>
          </p:nvSpPr>
          <p:spPr bwMode="auto">
            <a:xfrm rot="11013201" flipH="1">
              <a:off x="3506279" y="3089964"/>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36" name="Oval 216"/>
            <p:cNvSpPr>
              <a:spLocks noChangeArrowheads="1"/>
            </p:cNvSpPr>
            <p:nvPr/>
          </p:nvSpPr>
          <p:spPr bwMode="auto">
            <a:xfrm rot="335885">
              <a:off x="4041313" y="2774610"/>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37" name="Oval 220"/>
            <p:cNvSpPr>
              <a:spLocks noChangeArrowheads="1"/>
            </p:cNvSpPr>
            <p:nvPr/>
          </p:nvSpPr>
          <p:spPr bwMode="auto">
            <a:xfrm rot="335885">
              <a:off x="3948990" y="2774610"/>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38" name="Oval 224"/>
            <p:cNvSpPr>
              <a:spLocks noChangeArrowheads="1"/>
            </p:cNvSpPr>
            <p:nvPr/>
          </p:nvSpPr>
          <p:spPr bwMode="auto">
            <a:xfrm rot="335885">
              <a:off x="3859646" y="2774610"/>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39" name="Oval 228"/>
            <p:cNvSpPr>
              <a:spLocks noChangeArrowheads="1"/>
            </p:cNvSpPr>
            <p:nvPr/>
          </p:nvSpPr>
          <p:spPr bwMode="auto">
            <a:xfrm rot="335885">
              <a:off x="3764345" y="2774610"/>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40" name="Oval 377"/>
            <p:cNvSpPr>
              <a:spLocks noChangeArrowheads="1"/>
            </p:cNvSpPr>
            <p:nvPr/>
          </p:nvSpPr>
          <p:spPr bwMode="auto">
            <a:xfrm rot="11013201" flipH="1">
              <a:off x="4039877" y="3094076"/>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41" name="Oval 381"/>
            <p:cNvSpPr>
              <a:spLocks noChangeArrowheads="1"/>
            </p:cNvSpPr>
            <p:nvPr/>
          </p:nvSpPr>
          <p:spPr bwMode="auto">
            <a:xfrm rot="11013201" flipH="1">
              <a:off x="3950533" y="3094076"/>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42" name="Oval 385"/>
            <p:cNvSpPr>
              <a:spLocks noChangeArrowheads="1"/>
            </p:cNvSpPr>
            <p:nvPr/>
          </p:nvSpPr>
          <p:spPr bwMode="auto">
            <a:xfrm rot="11013201" flipH="1">
              <a:off x="3861187" y="3094076"/>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43" name="Oval 389"/>
            <p:cNvSpPr>
              <a:spLocks noChangeArrowheads="1"/>
            </p:cNvSpPr>
            <p:nvPr/>
          </p:nvSpPr>
          <p:spPr bwMode="auto">
            <a:xfrm rot="11013201" flipH="1">
              <a:off x="3762907" y="3094076"/>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44" name="Oval 216"/>
            <p:cNvSpPr>
              <a:spLocks noChangeArrowheads="1"/>
            </p:cNvSpPr>
            <p:nvPr/>
          </p:nvSpPr>
          <p:spPr bwMode="auto">
            <a:xfrm rot="335885">
              <a:off x="4234404" y="2770677"/>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45" name="Oval 220"/>
            <p:cNvSpPr>
              <a:spLocks noChangeArrowheads="1"/>
            </p:cNvSpPr>
            <p:nvPr/>
          </p:nvSpPr>
          <p:spPr bwMode="auto">
            <a:xfrm rot="335885">
              <a:off x="4142081" y="2770677"/>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46" name="Oval 216"/>
            <p:cNvSpPr>
              <a:spLocks noChangeArrowheads="1"/>
            </p:cNvSpPr>
            <p:nvPr/>
          </p:nvSpPr>
          <p:spPr bwMode="auto">
            <a:xfrm rot="335885">
              <a:off x="4589312" y="2774789"/>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47" name="Oval 220"/>
            <p:cNvSpPr>
              <a:spLocks noChangeArrowheads="1"/>
            </p:cNvSpPr>
            <p:nvPr/>
          </p:nvSpPr>
          <p:spPr bwMode="auto">
            <a:xfrm rot="335885">
              <a:off x="4496990" y="2774789"/>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48" name="Oval 224"/>
            <p:cNvSpPr>
              <a:spLocks noChangeArrowheads="1"/>
            </p:cNvSpPr>
            <p:nvPr/>
          </p:nvSpPr>
          <p:spPr bwMode="auto">
            <a:xfrm rot="335885">
              <a:off x="4407645" y="2774789"/>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49" name="Oval 228"/>
            <p:cNvSpPr>
              <a:spLocks noChangeArrowheads="1"/>
            </p:cNvSpPr>
            <p:nvPr/>
          </p:nvSpPr>
          <p:spPr bwMode="auto">
            <a:xfrm rot="335885">
              <a:off x="4312344" y="2774789"/>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50" name="Oval 220"/>
            <p:cNvSpPr>
              <a:spLocks noChangeArrowheads="1"/>
            </p:cNvSpPr>
            <p:nvPr/>
          </p:nvSpPr>
          <p:spPr bwMode="auto">
            <a:xfrm rot="335885">
              <a:off x="4767744" y="2774484"/>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51" name="Oval 224"/>
            <p:cNvSpPr>
              <a:spLocks noChangeArrowheads="1"/>
            </p:cNvSpPr>
            <p:nvPr/>
          </p:nvSpPr>
          <p:spPr bwMode="auto">
            <a:xfrm rot="335885">
              <a:off x="4678399" y="2774484"/>
              <a:ext cx="83389" cy="51535"/>
            </a:xfrm>
            <a:prstGeom prst="ellipse">
              <a:avLst/>
            </a:prstGeom>
            <a:grpFill/>
            <a:ln>
              <a:noFill/>
            </a:ln>
          </p:spPr>
          <p:txBody>
            <a:bodyPr/>
            <a:lstStyle/>
            <a:p>
              <a:pPr marL="0" marR="0" lvl="0" indent="0" algn="l" defTabSz="914400" rtl="0" eaLnBrk="0" fontAlgn="auto"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grpSp>
      <p:sp>
        <p:nvSpPr>
          <p:cNvPr id="53300" name="Freeform 33"/>
          <p:cNvSpPr>
            <a:spLocks/>
          </p:cNvSpPr>
          <p:nvPr/>
        </p:nvSpPr>
        <p:spPr bwMode="auto">
          <a:xfrm>
            <a:off x="5389564" y="1423988"/>
            <a:ext cx="536575" cy="1433512"/>
          </a:xfrm>
          <a:custGeom>
            <a:avLst/>
            <a:gdLst>
              <a:gd name="T0" fmla="*/ 0 w 499273"/>
              <a:gd name="T1" fmla="*/ 0 h 1357576"/>
              <a:gd name="T2" fmla="*/ 58983229 w 499273"/>
              <a:gd name="T3" fmla="*/ 19951267 h 1357576"/>
              <a:gd name="T4" fmla="*/ 59653328 w 499273"/>
              <a:gd name="T5" fmla="*/ 50293588 h 1357576"/>
              <a:gd name="T6" fmla="*/ 0 60000 65536"/>
              <a:gd name="T7" fmla="*/ 0 60000 65536"/>
              <a:gd name="T8" fmla="*/ 0 60000 65536"/>
              <a:gd name="T9" fmla="*/ 0 w 499273"/>
              <a:gd name="T10" fmla="*/ 0 h 1357576"/>
              <a:gd name="T11" fmla="*/ 499273 w 499273"/>
              <a:gd name="T12" fmla="*/ 1357576 h 1357576"/>
            </a:gdLst>
            <a:ahLst/>
            <a:cxnLst>
              <a:cxn ang="T6">
                <a:pos x="T0" y="T1"/>
              </a:cxn>
              <a:cxn ang="T7">
                <a:pos x="T2" y="T3"/>
              </a:cxn>
              <a:cxn ang="T8">
                <a:pos x="T4" y="T5"/>
              </a:cxn>
            </a:cxnLst>
            <a:rect l="T9" t="T10" r="T11" b="T12"/>
            <a:pathLst>
              <a:path w="499273" h="1357576">
                <a:moveTo>
                  <a:pt x="0" y="0"/>
                </a:moveTo>
                <a:lnTo>
                  <a:pt x="493664" y="538543"/>
                </a:lnTo>
                <a:cubicBezTo>
                  <a:pt x="495534" y="811554"/>
                  <a:pt x="497403" y="1084565"/>
                  <a:pt x="499273" y="1357576"/>
                </a:cubicBezTo>
              </a:path>
            </a:pathLst>
          </a:custGeom>
          <a:noFill/>
          <a:ln w="76200">
            <a:solidFill>
              <a:srgbClr val="7CC23A"/>
            </a:solidFill>
            <a:round/>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53301" name="Freeform 35"/>
          <p:cNvSpPr>
            <a:spLocks/>
          </p:cNvSpPr>
          <p:nvPr/>
        </p:nvSpPr>
        <p:spPr bwMode="auto">
          <a:xfrm flipH="1">
            <a:off x="6037263" y="1419225"/>
            <a:ext cx="519112" cy="1441450"/>
          </a:xfrm>
          <a:custGeom>
            <a:avLst/>
            <a:gdLst>
              <a:gd name="T0" fmla="*/ 0 w 484562"/>
              <a:gd name="T1" fmla="*/ 0 h 1363502"/>
              <a:gd name="T2" fmla="*/ 45545878 w 484562"/>
              <a:gd name="T3" fmla="*/ 21678501 h 1363502"/>
              <a:gd name="T4" fmla="*/ 45402398 w 484562"/>
              <a:gd name="T5" fmla="*/ 53473495 h 1363502"/>
              <a:gd name="T6" fmla="*/ 0 60000 65536"/>
              <a:gd name="T7" fmla="*/ 0 60000 65536"/>
              <a:gd name="T8" fmla="*/ 0 60000 65536"/>
            </a:gdLst>
            <a:ahLst/>
            <a:cxnLst>
              <a:cxn ang="T6">
                <a:pos x="T0" y="T1"/>
              </a:cxn>
              <a:cxn ang="T7">
                <a:pos x="T2" y="T3"/>
              </a:cxn>
              <a:cxn ang="T8">
                <a:pos x="T4" y="T5"/>
              </a:cxn>
            </a:cxnLst>
            <a:rect l="0" t="0" r="r" b="b"/>
            <a:pathLst>
              <a:path w="484562" h="1363502">
                <a:moveTo>
                  <a:pt x="0" y="0"/>
                </a:moveTo>
                <a:lnTo>
                  <a:pt x="484154" y="552774"/>
                </a:lnTo>
                <a:cubicBezTo>
                  <a:pt x="486024" y="825785"/>
                  <a:pt x="480760" y="1090491"/>
                  <a:pt x="482630" y="1363502"/>
                </a:cubicBezTo>
              </a:path>
            </a:pathLst>
          </a:custGeom>
          <a:noFill/>
          <a:ln w="76200">
            <a:solidFill>
              <a:srgbClr val="7CC23A"/>
            </a:solidFill>
            <a:round/>
            <a:headEnd/>
            <a:tailEn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53302" name="Oval 395"/>
          <p:cNvSpPr>
            <a:spLocks noChangeArrowheads="1"/>
          </p:cNvSpPr>
          <p:nvPr/>
        </p:nvSpPr>
        <p:spPr bwMode="auto">
          <a:xfrm>
            <a:off x="6629400" y="3944939"/>
            <a:ext cx="623888" cy="579437"/>
          </a:xfrm>
          <a:prstGeom prst="ellipse">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0" tIns="91440" rIns="0" bIns="0" anchor="b"/>
          <a:lstStyle/>
          <a:p>
            <a:pPr marL="0" marR="0" lvl="0" indent="0" algn="ctr" defTabSz="914400" rtl="0" eaLnBrk="0" fontAlgn="base" latinLnBrk="0" hangingPunct="0">
              <a:lnSpc>
                <a:spcPct val="90000"/>
              </a:lnSpc>
              <a:spcBef>
                <a:spcPct val="0"/>
              </a:spcBef>
              <a:spcAft>
                <a:spcPct val="0"/>
              </a:spcAft>
              <a:buClr>
                <a:srgbClr val="8B3D9A"/>
              </a:buClr>
              <a:buSzTx/>
              <a:buFont typeface="Arial" charset="0"/>
              <a:buNone/>
              <a:tabLst/>
              <a:defRPr/>
            </a:pPr>
            <a:r>
              <a:rPr kumimoji="0" lang="en-US" sz="1400" b="0" i="0" u="none" strike="noStrike" kern="1200" cap="none" spc="0" normalizeH="0" baseline="0" noProof="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PI3K</a:t>
            </a:r>
          </a:p>
          <a:p>
            <a:pPr marL="0" marR="0" lvl="0" indent="0" algn="ctr" defTabSz="914400" rtl="0" eaLnBrk="0" fontAlgn="base" latinLnBrk="0" hangingPunct="0">
              <a:lnSpc>
                <a:spcPct val="90000"/>
              </a:lnSpc>
              <a:spcBef>
                <a:spcPct val="0"/>
              </a:spcBef>
              <a:spcAft>
                <a:spcPct val="0"/>
              </a:spcAft>
              <a:buClr>
                <a:srgbClr val="8B3D9A"/>
              </a:buClr>
              <a:buSzTx/>
              <a:buFont typeface="Arial" charset="0"/>
              <a:buNone/>
              <a:tabLst/>
              <a:defRPr/>
            </a:pPr>
            <a:r>
              <a:rPr kumimoji="0" lang="en-US" sz="1400" b="0" i="0" u="none" strike="noStrike" kern="1200" cap="none" spc="0" normalizeH="0" baseline="0" noProof="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delta</a:t>
            </a:r>
          </a:p>
        </p:txBody>
      </p:sp>
      <p:sp>
        <p:nvSpPr>
          <p:cNvPr id="53303" name="Oval 377"/>
          <p:cNvSpPr>
            <a:spLocks noChangeArrowheads="1"/>
          </p:cNvSpPr>
          <p:nvPr/>
        </p:nvSpPr>
        <p:spPr bwMode="auto">
          <a:xfrm rot="11013201" flipH="1">
            <a:off x="8302625" y="2625726"/>
            <a:ext cx="90488" cy="55563"/>
          </a:xfrm>
          <a:prstGeom prst="ellipse">
            <a:avLst/>
          </a:prstGeom>
          <a:solidFill>
            <a:srgbClr val="58C4F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53304" name="Oval 381"/>
          <p:cNvSpPr>
            <a:spLocks noChangeArrowheads="1"/>
          </p:cNvSpPr>
          <p:nvPr/>
        </p:nvSpPr>
        <p:spPr bwMode="auto">
          <a:xfrm rot="11013201" flipH="1">
            <a:off x="8496300" y="2625726"/>
            <a:ext cx="90488" cy="53975"/>
          </a:xfrm>
          <a:prstGeom prst="ellipse">
            <a:avLst/>
          </a:prstGeom>
          <a:solidFill>
            <a:srgbClr val="58C4F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53305" name="Oval 385"/>
          <p:cNvSpPr>
            <a:spLocks noChangeArrowheads="1"/>
          </p:cNvSpPr>
          <p:nvPr/>
        </p:nvSpPr>
        <p:spPr bwMode="auto">
          <a:xfrm rot="11013201" flipH="1">
            <a:off x="8401050" y="2625726"/>
            <a:ext cx="90488" cy="53975"/>
          </a:xfrm>
          <a:prstGeom prst="ellipse">
            <a:avLst/>
          </a:prstGeom>
          <a:solidFill>
            <a:srgbClr val="58C4F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53306" name="Oval 381"/>
          <p:cNvSpPr>
            <a:spLocks noChangeArrowheads="1"/>
          </p:cNvSpPr>
          <p:nvPr/>
        </p:nvSpPr>
        <p:spPr bwMode="auto">
          <a:xfrm rot="11013201" flipH="1">
            <a:off x="8205789" y="2625726"/>
            <a:ext cx="90487" cy="53975"/>
          </a:xfrm>
          <a:prstGeom prst="ellipse">
            <a:avLst/>
          </a:prstGeom>
          <a:solidFill>
            <a:srgbClr val="58C4F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53307" name="Oval 381"/>
          <p:cNvSpPr>
            <a:spLocks noChangeArrowheads="1"/>
          </p:cNvSpPr>
          <p:nvPr/>
        </p:nvSpPr>
        <p:spPr bwMode="auto">
          <a:xfrm rot="11013201" flipH="1">
            <a:off x="8108950" y="2625726"/>
            <a:ext cx="90488" cy="53975"/>
          </a:xfrm>
          <a:prstGeom prst="ellipse">
            <a:avLst/>
          </a:prstGeom>
          <a:solidFill>
            <a:srgbClr val="58C4F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53308" name="Oval 381"/>
          <p:cNvSpPr>
            <a:spLocks noChangeArrowheads="1"/>
          </p:cNvSpPr>
          <p:nvPr/>
        </p:nvSpPr>
        <p:spPr bwMode="auto">
          <a:xfrm rot="11013201" flipH="1">
            <a:off x="8007350" y="2625726"/>
            <a:ext cx="90488" cy="53975"/>
          </a:xfrm>
          <a:prstGeom prst="ellipse">
            <a:avLst/>
          </a:prstGeom>
          <a:solidFill>
            <a:srgbClr val="58C4F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53309" name="Oval 381"/>
          <p:cNvSpPr>
            <a:spLocks noChangeArrowheads="1"/>
          </p:cNvSpPr>
          <p:nvPr/>
        </p:nvSpPr>
        <p:spPr bwMode="auto">
          <a:xfrm rot="11013201" flipH="1">
            <a:off x="7923213" y="2625726"/>
            <a:ext cx="88900" cy="53975"/>
          </a:xfrm>
          <a:prstGeom prst="ellipse">
            <a:avLst/>
          </a:prstGeom>
          <a:solidFill>
            <a:srgbClr val="58C4F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53310" name="Oval 381"/>
          <p:cNvSpPr>
            <a:spLocks noChangeArrowheads="1"/>
          </p:cNvSpPr>
          <p:nvPr/>
        </p:nvSpPr>
        <p:spPr bwMode="auto">
          <a:xfrm rot="11013201" flipH="1">
            <a:off x="7826375" y="2625726"/>
            <a:ext cx="88900" cy="53975"/>
          </a:xfrm>
          <a:prstGeom prst="ellipse">
            <a:avLst/>
          </a:prstGeom>
          <a:solidFill>
            <a:srgbClr val="58C4F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90000"/>
              </a:lnSpc>
              <a:spcBef>
                <a:spcPct val="35000"/>
              </a:spcBef>
              <a:spcAft>
                <a:spcPct val="25000"/>
              </a:spcAft>
              <a:buClr>
                <a:srgbClr val="8B3D9A"/>
              </a:buClr>
              <a:buSzTx/>
              <a:buFont typeface="Arial" charset="0"/>
              <a:buChar char="•"/>
              <a:tabLst/>
              <a:defRPr/>
            </a:pPr>
            <a:endPar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53311" name="Rectangle 1027"/>
          <p:cNvSpPr>
            <a:spLocks noChangeArrowheads="1"/>
          </p:cNvSpPr>
          <p:nvPr/>
        </p:nvSpPr>
        <p:spPr bwMode="auto">
          <a:xfrm>
            <a:off x="60845" y="6390177"/>
            <a:ext cx="1097280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2880" tIns="91440" bIns="91440" anchor="b"/>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chemeClr val="tx1"/>
                </a:solidFill>
                <a:effectLst/>
                <a:uLnTx/>
                <a:uFillTx/>
                <a:latin typeface="Calibri" panose="020F0502020204030204" pitchFamily="34" charset="0"/>
                <a:ea typeface="ＭＳ Ｐゴシック" charset="0"/>
                <a:cs typeface="Calibri" panose="020F0502020204030204" pitchFamily="34" charset="0"/>
              </a:rPr>
              <a:t>Woyach</a:t>
            </a: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 JA et al. </a:t>
            </a:r>
            <a:r>
              <a:rPr kumimoji="0" lang="en-US" sz="1600" b="0" i="1"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Blood</a:t>
            </a: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 2012;120(6):1175-84.</a:t>
            </a:r>
          </a:p>
        </p:txBody>
      </p:sp>
    </p:spTree>
    <p:extLst>
      <p:ext uri="{BB962C8B-B14F-4D97-AF65-F5344CB8AC3E}">
        <p14:creationId xmlns:p14="http://schemas.microsoft.com/office/powerpoint/2010/main" val="1822421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543060"/>
          </a:xfrm>
        </p:spPr>
        <p:txBody>
          <a:bodyPr/>
          <a:lstStyle/>
          <a:p>
            <a:r>
              <a:rPr lang="en-US" sz="3200" dirty="0" err="1">
                <a:solidFill>
                  <a:srgbClr val="0432FF"/>
                </a:solidFill>
              </a:rPr>
              <a:t>Ms</a:t>
            </a:r>
            <a:r>
              <a:rPr lang="en-US" sz="3200" dirty="0">
                <a:solidFill>
                  <a:srgbClr val="0432FF"/>
                </a:solidFill>
              </a:rPr>
              <a:t> </a:t>
            </a:r>
            <a:r>
              <a:rPr lang="en-US" sz="3200" dirty="0"/>
              <a:t>Ballance </a:t>
            </a:r>
            <a:r>
              <a:rPr lang="en-US" sz="3200" dirty="0">
                <a:solidFill>
                  <a:srgbClr val="0432FF"/>
                </a:solidFill>
              </a:rPr>
              <a:t>— Disclosures</a:t>
            </a:r>
          </a:p>
        </p:txBody>
      </p:sp>
      <p:graphicFrame>
        <p:nvGraphicFramePr>
          <p:cNvPr id="6" name="Content Placeholder 3"/>
          <p:cNvGraphicFramePr>
            <a:graphicFrameLocks noGrp="1"/>
          </p:cNvGraphicFramePr>
          <p:nvPr>
            <p:ph idx="4294967295"/>
          </p:nvPr>
        </p:nvGraphicFramePr>
        <p:xfrm>
          <a:off x="1272735" y="2204864"/>
          <a:ext cx="9646527" cy="1584176"/>
        </p:xfrm>
        <a:graphic>
          <a:graphicData uri="http://schemas.openxmlformats.org/drawingml/2006/table">
            <a:tbl>
              <a:tblPr firstRow="1" bandRow="1">
                <a:tableStyleId>{F2DE63D5-997A-4646-A377-4702673A728D}</a:tableStyleId>
              </a:tblPr>
              <a:tblGrid>
                <a:gridCol w="2447001">
                  <a:extLst>
                    <a:ext uri="{9D8B030D-6E8A-4147-A177-3AD203B41FA5}">
                      <a16:colId xmlns:a16="http://schemas.microsoft.com/office/drawing/2014/main" val="20000"/>
                    </a:ext>
                  </a:extLst>
                </a:gridCol>
                <a:gridCol w="7199526">
                  <a:extLst>
                    <a:ext uri="{9D8B030D-6E8A-4147-A177-3AD203B41FA5}">
                      <a16:colId xmlns:a16="http://schemas.microsoft.com/office/drawing/2014/main" val="20001"/>
                    </a:ext>
                  </a:extLst>
                </a:gridCol>
              </a:tblGrid>
              <a:tr h="792088">
                <a:tc>
                  <a:txBody>
                    <a:bodyPr/>
                    <a:lstStyle/>
                    <a:p>
                      <a:pPr algn="l"/>
                      <a:r>
                        <a:rPr lang="en-US" b="1" dirty="0">
                          <a:solidFill>
                            <a:schemeClr val="tx1"/>
                          </a:solidFill>
                        </a:rPr>
                        <a:t>Consulting Agreement</a:t>
                      </a:r>
                      <a:endParaRPr lang="en-US" sz="1800" b="1" kern="1200" baseline="0" dirty="0">
                        <a:solidFill>
                          <a:schemeClr val="tx1"/>
                        </a:solidFill>
                        <a:latin typeface="Calibri" panose="020F0502020204030204" pitchFamily="34" charset="0"/>
                        <a:ea typeface="+mn-ea"/>
                        <a:cs typeface="Calibri" panose="020F0502020204030204" pitchFamily="34" charset="0"/>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AbbVie Inc</a:t>
                      </a:r>
                      <a:endParaRPr lang="en-US" sz="1800" b="0" kern="1200" baseline="0" dirty="0">
                        <a:solidFill>
                          <a:schemeClr val="tx1"/>
                        </a:solidFill>
                        <a:latin typeface="Calibri" panose="020F0502020204030204" pitchFamily="34" charset="0"/>
                        <a:ea typeface="+mn-ea"/>
                        <a:cs typeface="Calibri" panose="020F0502020204030204" pitchFamily="34" charset="0"/>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92088">
                <a:tc>
                  <a:txBody>
                    <a:bodyPr/>
                    <a:lstStyle/>
                    <a:p>
                      <a:pPr algn="l"/>
                      <a:r>
                        <a:rPr lang="en-US" b="1" dirty="0">
                          <a:solidFill>
                            <a:schemeClr val="tx1"/>
                          </a:solidFill>
                        </a:rPr>
                        <a:t>Speakers Bureau</a:t>
                      </a:r>
                      <a:endParaRPr lang="en-US" sz="1800" b="1" kern="1200" baseline="0" dirty="0">
                        <a:solidFill>
                          <a:schemeClr val="tx1"/>
                        </a:solidFill>
                        <a:latin typeface="Calibri" panose="020F0502020204030204" pitchFamily="34" charset="0"/>
                        <a:ea typeface="+mn-ea"/>
                        <a:cs typeface="Calibri" panose="020F0502020204030204" pitchFamily="34" charset="0"/>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dirty="0">
                          <a:solidFill>
                            <a:schemeClr val="tx1"/>
                          </a:solidFill>
                        </a:rPr>
                        <a:t>AbbVie Inc, AstraZeneca Pharmaceuticals LP, </a:t>
                      </a:r>
                      <a:r>
                        <a:rPr lang="en-US" dirty="0" err="1">
                          <a:solidFill>
                            <a:schemeClr val="tx1"/>
                          </a:solidFill>
                        </a:rPr>
                        <a:t>Seagen</a:t>
                      </a:r>
                      <a:r>
                        <a:rPr lang="en-US" dirty="0">
                          <a:solidFill>
                            <a:schemeClr val="tx1"/>
                          </a:solidFill>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13340286"/>
                  </a:ext>
                </a:extLst>
              </a:tr>
            </a:tbl>
          </a:graphicData>
        </a:graphic>
      </p:graphicFrame>
    </p:spTree>
    <p:custDataLst>
      <p:tags r:id="rId1"/>
    </p:custDataLst>
    <p:extLst>
      <p:ext uri="{BB962C8B-B14F-4D97-AF65-F5344CB8AC3E}">
        <p14:creationId xmlns:p14="http://schemas.microsoft.com/office/powerpoint/2010/main" val="34662180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5EBAC-E66A-B04E-B574-E3076F2A898E}"/>
              </a:ext>
            </a:extLst>
          </p:cNvPr>
          <p:cNvSpPr>
            <a:spLocks noGrp="1"/>
          </p:cNvSpPr>
          <p:nvPr>
            <p:ph type="title"/>
          </p:nvPr>
        </p:nvSpPr>
        <p:spPr>
          <a:xfrm>
            <a:off x="916516" y="1809455"/>
            <a:ext cx="10358967" cy="2232248"/>
          </a:xfrm>
        </p:spPr>
        <p:txBody>
          <a:bodyPr/>
          <a:lstStyle/>
          <a:p>
            <a:pPr algn="l"/>
            <a:r>
              <a:rPr lang="en-US" sz="3600" dirty="0"/>
              <a:t>Long-Term Results of Alliance A041202 Show</a:t>
            </a:r>
            <a:br>
              <a:rPr lang="en-US" sz="3600" dirty="0"/>
            </a:br>
            <a:r>
              <a:rPr lang="en-US" sz="3600" dirty="0"/>
              <a:t>Continued Advantage of Ibrutinib-Based Regimens</a:t>
            </a:r>
            <a:br>
              <a:rPr lang="en-US" sz="3600" dirty="0"/>
            </a:br>
            <a:r>
              <a:rPr lang="en-US" sz="3600" dirty="0"/>
              <a:t>Compared with Bendamustine Plus Rituximab (BR)</a:t>
            </a:r>
            <a:br>
              <a:rPr lang="en-US" sz="3600" dirty="0"/>
            </a:br>
            <a:r>
              <a:rPr lang="en-US" sz="3600" dirty="0"/>
              <a:t>Chemoimmunotherapy</a:t>
            </a:r>
            <a:endParaRPr lang="en-US" dirty="0"/>
          </a:p>
        </p:txBody>
      </p:sp>
      <p:sp>
        <p:nvSpPr>
          <p:cNvPr id="3" name="Content Placeholder 2">
            <a:extLst>
              <a:ext uri="{FF2B5EF4-FFF2-40B4-BE49-F238E27FC236}">
                <a16:creationId xmlns:a16="http://schemas.microsoft.com/office/drawing/2014/main" id="{2701B96B-E25B-AF49-819A-514FC3A5F87F}"/>
              </a:ext>
            </a:extLst>
          </p:cNvPr>
          <p:cNvSpPr>
            <a:spLocks noGrp="1"/>
          </p:cNvSpPr>
          <p:nvPr>
            <p:ph idx="1"/>
          </p:nvPr>
        </p:nvSpPr>
        <p:spPr>
          <a:xfrm>
            <a:off x="916516" y="4077072"/>
            <a:ext cx="10358967" cy="2498034"/>
          </a:xfrm>
        </p:spPr>
        <p:txBody>
          <a:bodyPr/>
          <a:lstStyle/>
          <a:p>
            <a:pPr marL="98425" indent="0">
              <a:spcBef>
                <a:spcPts val="0"/>
              </a:spcBef>
              <a:spcAft>
                <a:spcPts val="0"/>
              </a:spcAft>
              <a:buNone/>
            </a:pPr>
            <a:r>
              <a:rPr lang="en-US" b="0" dirty="0" err="1"/>
              <a:t>Woyach</a:t>
            </a:r>
            <a:r>
              <a:rPr lang="en-US" b="0" dirty="0"/>
              <a:t> JA et al.</a:t>
            </a:r>
          </a:p>
          <a:p>
            <a:pPr marL="98425" indent="0">
              <a:spcBef>
                <a:spcPts val="0"/>
              </a:spcBef>
              <a:spcAft>
                <a:spcPts val="0"/>
              </a:spcAft>
              <a:buNone/>
            </a:pPr>
            <a:r>
              <a:rPr lang="en-US" b="0" dirty="0"/>
              <a:t>ASH 2021;Abstract 639.</a:t>
            </a:r>
          </a:p>
        </p:txBody>
      </p:sp>
    </p:spTree>
    <p:extLst>
      <p:ext uri="{BB962C8B-B14F-4D97-AF65-F5344CB8AC3E}">
        <p14:creationId xmlns:p14="http://schemas.microsoft.com/office/powerpoint/2010/main" val="4449769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12FB57-7974-FF48-9879-8BEE16B98423}"/>
              </a:ext>
            </a:extLst>
          </p:cNvPr>
          <p:cNvSpPr>
            <a:spLocks noGrp="1"/>
          </p:cNvSpPr>
          <p:nvPr>
            <p:ph type="title"/>
          </p:nvPr>
        </p:nvSpPr>
        <p:spPr>
          <a:xfrm>
            <a:off x="700491" y="116632"/>
            <a:ext cx="10940125" cy="1143000"/>
          </a:xfrm>
        </p:spPr>
        <p:txBody>
          <a:bodyPr/>
          <a:lstStyle/>
          <a:p>
            <a:pPr algn="l"/>
            <a:r>
              <a:rPr lang="en-US" sz="3200" dirty="0"/>
              <a:t>Alliance A041202: First-Line Ibrutinib-Based Regimens versus </a:t>
            </a:r>
            <a:r>
              <a:rPr lang="en-US" sz="3200" dirty="0" err="1"/>
              <a:t>Bendamustine</a:t>
            </a:r>
            <a:r>
              <a:rPr lang="en-US" sz="3200" dirty="0"/>
              <a:t> and Rituximab (BR)</a:t>
            </a:r>
            <a:br>
              <a:rPr lang="en-US" sz="3200" dirty="0"/>
            </a:br>
            <a:r>
              <a:rPr lang="en-US" sz="2400" dirty="0"/>
              <a:t>Progression-Free Survival </a:t>
            </a:r>
          </a:p>
        </p:txBody>
      </p:sp>
      <p:sp>
        <p:nvSpPr>
          <p:cNvPr id="5" name="TextBox 4">
            <a:extLst>
              <a:ext uri="{FF2B5EF4-FFF2-40B4-BE49-F238E27FC236}">
                <a16:creationId xmlns:a16="http://schemas.microsoft.com/office/drawing/2014/main" id="{C3DBE427-003C-3644-93B6-DBE88B03406E}"/>
              </a:ext>
            </a:extLst>
          </p:cNvPr>
          <p:cNvSpPr txBox="1"/>
          <p:nvPr/>
        </p:nvSpPr>
        <p:spPr>
          <a:xfrm>
            <a:off x="-4598" y="6463680"/>
            <a:ext cx="3384901" cy="323165"/>
          </a:xfrm>
          <a:prstGeom prst="rect">
            <a:avLst/>
          </a:prstGeom>
          <a:noFill/>
        </p:spPr>
        <p:txBody>
          <a:bodyPr wrap="none" rtlCol="0">
            <a:spAutoFit/>
          </a:bodyPr>
          <a:lstStyle/>
          <a:p>
            <a:pPr marL="12700">
              <a:spcBef>
                <a:spcPts val="0"/>
              </a:spcBef>
              <a:spcAft>
                <a:spcPts val="0"/>
              </a:spcAft>
              <a:buNone/>
            </a:pPr>
            <a:r>
              <a:rPr lang="en-US" sz="1500" b="0" dirty="0" err="1">
                <a:solidFill>
                  <a:schemeClr val="tx1"/>
                </a:solidFill>
                <a:latin typeface="Calibri" panose="020F0502020204030204" pitchFamily="34" charset="0"/>
                <a:cs typeface="Calibri" panose="020F0502020204030204" pitchFamily="34" charset="0"/>
              </a:rPr>
              <a:t>Woyach</a:t>
            </a:r>
            <a:r>
              <a:rPr lang="en-US" sz="1500" b="0" dirty="0">
                <a:solidFill>
                  <a:schemeClr val="tx1"/>
                </a:solidFill>
                <a:latin typeface="Calibri" panose="020F0502020204030204" pitchFamily="34" charset="0"/>
                <a:cs typeface="Calibri" panose="020F0502020204030204" pitchFamily="34" charset="0"/>
              </a:rPr>
              <a:t> JA et al. ASH 2021;Abstract 639.</a:t>
            </a:r>
          </a:p>
        </p:txBody>
      </p:sp>
      <p:pic>
        <p:nvPicPr>
          <p:cNvPr id="7" name="Picture 6">
            <a:extLst>
              <a:ext uri="{FF2B5EF4-FFF2-40B4-BE49-F238E27FC236}">
                <a16:creationId xmlns:a16="http://schemas.microsoft.com/office/drawing/2014/main" id="{6D930407-D8D7-A34B-981E-F9AE2847ED6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335360" y="1318717"/>
            <a:ext cx="7955043" cy="5134619"/>
          </a:xfrm>
          <a:prstGeom prst="rect">
            <a:avLst/>
          </a:prstGeom>
        </p:spPr>
      </p:pic>
      <p:sp>
        <p:nvSpPr>
          <p:cNvPr id="9" name="Rectangle 8">
            <a:extLst>
              <a:ext uri="{FF2B5EF4-FFF2-40B4-BE49-F238E27FC236}">
                <a16:creationId xmlns:a16="http://schemas.microsoft.com/office/drawing/2014/main" id="{62C30D58-C2EF-714A-9FD0-A63DA95BB24F}"/>
              </a:ext>
            </a:extLst>
          </p:cNvPr>
          <p:cNvSpPr/>
          <p:nvPr/>
        </p:nvSpPr>
        <p:spPr bwMode="auto">
          <a:xfrm>
            <a:off x="8112224" y="1318716"/>
            <a:ext cx="3168352" cy="5134619"/>
          </a:xfrm>
          <a:prstGeom prst="rect">
            <a:avLst/>
          </a:prstGeom>
          <a:solidFill>
            <a:srgbClr val="EBEBE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graphicFrame>
        <p:nvGraphicFramePr>
          <p:cNvPr id="8" name="Table 8">
            <a:extLst>
              <a:ext uri="{FF2B5EF4-FFF2-40B4-BE49-F238E27FC236}">
                <a16:creationId xmlns:a16="http://schemas.microsoft.com/office/drawing/2014/main" id="{6FD154CE-A6C4-B648-B2D8-11E2FC7830EC}"/>
              </a:ext>
            </a:extLst>
          </p:cNvPr>
          <p:cNvGraphicFramePr>
            <a:graphicFrameLocks noGrp="1"/>
          </p:cNvGraphicFramePr>
          <p:nvPr>
            <p:extLst>
              <p:ext uri="{D42A27DB-BD31-4B8C-83A1-F6EECF244321}">
                <p14:modId xmlns:p14="http://schemas.microsoft.com/office/powerpoint/2010/main" val="2995692809"/>
              </p:ext>
            </p:extLst>
          </p:nvPr>
        </p:nvGraphicFramePr>
        <p:xfrm>
          <a:off x="7248128" y="2133425"/>
          <a:ext cx="3859361" cy="1752600"/>
        </p:xfrm>
        <a:graphic>
          <a:graphicData uri="http://schemas.openxmlformats.org/drawingml/2006/table">
            <a:tbl>
              <a:tblPr firstRow="1" bandRow="1">
                <a:tableStyleId>{21E4AEA4-8DFA-4A89-87EB-49C32662AFE0}</a:tableStyleId>
              </a:tblPr>
              <a:tblGrid>
                <a:gridCol w="1594090">
                  <a:extLst>
                    <a:ext uri="{9D8B030D-6E8A-4147-A177-3AD203B41FA5}">
                      <a16:colId xmlns:a16="http://schemas.microsoft.com/office/drawing/2014/main" val="2289743626"/>
                    </a:ext>
                  </a:extLst>
                </a:gridCol>
                <a:gridCol w="1171896">
                  <a:extLst>
                    <a:ext uri="{9D8B030D-6E8A-4147-A177-3AD203B41FA5}">
                      <a16:colId xmlns:a16="http://schemas.microsoft.com/office/drawing/2014/main" val="4172251479"/>
                    </a:ext>
                  </a:extLst>
                </a:gridCol>
                <a:gridCol w="1093375">
                  <a:extLst>
                    <a:ext uri="{9D8B030D-6E8A-4147-A177-3AD203B41FA5}">
                      <a16:colId xmlns:a16="http://schemas.microsoft.com/office/drawing/2014/main" val="1849063179"/>
                    </a:ext>
                  </a:extLst>
                </a:gridCol>
              </a:tblGrid>
              <a:tr h="370840">
                <a:tc>
                  <a:txBody>
                    <a:bodyPr/>
                    <a:lstStyle/>
                    <a:p>
                      <a:r>
                        <a:rPr lang="en-US" dirty="0"/>
                        <a:t>Pairwise</a:t>
                      </a:r>
                    </a:p>
                    <a:p>
                      <a:r>
                        <a:rPr lang="en-US" dirty="0"/>
                        <a:t>comparisons</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Hazard</a:t>
                      </a:r>
                    </a:p>
                    <a:p>
                      <a:pPr algn="ctr"/>
                      <a:r>
                        <a:rPr lang="en-US" dirty="0"/>
                        <a:t>ratio</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i="1" dirty="0"/>
                        <a:t>p</a:t>
                      </a:r>
                      <a:r>
                        <a:rPr lang="en-US" dirty="0"/>
                        <a:t>-value</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2134163907"/>
                  </a:ext>
                </a:extLst>
              </a:tr>
              <a:tr h="370840">
                <a:tc>
                  <a:txBody>
                    <a:bodyPr/>
                    <a:lstStyle/>
                    <a:p>
                      <a:r>
                        <a:rPr lang="en-US" dirty="0"/>
                        <a:t>I vs BR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0EF"/>
                    </a:solidFill>
                  </a:tcPr>
                </a:tc>
                <a:tc>
                  <a:txBody>
                    <a:bodyPr/>
                    <a:lstStyle/>
                    <a:p>
                      <a:pPr algn="ctr"/>
                      <a:r>
                        <a:rPr lang="en-US" dirty="0"/>
                        <a:t>0.36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0EF"/>
                    </a:solidFill>
                  </a:tcPr>
                </a:tc>
                <a:tc>
                  <a:txBody>
                    <a:bodyPr/>
                    <a:lstStyle/>
                    <a:p>
                      <a:pPr algn="ctr"/>
                      <a:r>
                        <a:rPr lang="en-US" dirty="0"/>
                        <a:t>&lt;0.0001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0EF"/>
                    </a:solidFill>
                  </a:tcPr>
                </a:tc>
                <a:extLst>
                  <a:ext uri="{0D108BD9-81ED-4DB2-BD59-A6C34878D82A}">
                    <a16:rowId xmlns:a16="http://schemas.microsoft.com/office/drawing/2014/main" val="108620303"/>
                  </a:ext>
                </a:extLst>
              </a:tr>
              <a:tr h="370840">
                <a:tc>
                  <a:txBody>
                    <a:bodyPr/>
                    <a:lstStyle/>
                    <a:p>
                      <a:r>
                        <a:rPr lang="en-US" dirty="0"/>
                        <a:t>IR vs BR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0.36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&lt;0.001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45037845"/>
                  </a:ext>
                </a:extLst>
              </a:tr>
              <a:tr h="370840">
                <a:tc>
                  <a:txBody>
                    <a:bodyPr/>
                    <a:lstStyle/>
                    <a:p>
                      <a:r>
                        <a:rPr lang="en-US" dirty="0"/>
                        <a:t>IR vs 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0EF"/>
                    </a:solidFill>
                  </a:tcPr>
                </a:tc>
                <a:tc>
                  <a:txBody>
                    <a:bodyPr/>
                    <a:lstStyle/>
                    <a:p>
                      <a:pPr algn="ctr"/>
                      <a:r>
                        <a:rPr lang="en-US" dirty="0"/>
                        <a:t>0.99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0EF"/>
                    </a:solidFill>
                  </a:tcPr>
                </a:tc>
                <a:tc>
                  <a:txBody>
                    <a:bodyPr/>
                    <a:lstStyle/>
                    <a:p>
                      <a:pPr algn="ctr"/>
                      <a:r>
                        <a:rPr lang="en-US" dirty="0"/>
                        <a:t>0.96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0EF"/>
                    </a:solidFill>
                  </a:tcPr>
                </a:tc>
                <a:extLst>
                  <a:ext uri="{0D108BD9-81ED-4DB2-BD59-A6C34878D82A}">
                    <a16:rowId xmlns:a16="http://schemas.microsoft.com/office/drawing/2014/main" val="1692392130"/>
                  </a:ext>
                </a:extLst>
              </a:tr>
            </a:tbl>
          </a:graphicData>
        </a:graphic>
      </p:graphicFrame>
    </p:spTree>
    <p:extLst>
      <p:ext uri="{BB962C8B-B14F-4D97-AF65-F5344CB8AC3E}">
        <p14:creationId xmlns:p14="http://schemas.microsoft.com/office/powerpoint/2010/main" val="4094594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A32B1CF4-A41D-364C-A26F-78E7B5D866B4}"/>
              </a:ext>
            </a:extLst>
          </p:cNvPr>
          <p:cNvSpPr txBox="1">
            <a:spLocks noGrp="1"/>
          </p:cNvSpPr>
          <p:nvPr>
            <p:ph type="title"/>
          </p:nvPr>
        </p:nvSpPr>
        <p:spPr>
          <a:xfrm>
            <a:off x="685800" y="2362200"/>
            <a:ext cx="10358967" cy="1143000"/>
          </a:xfrm>
          <a:prstGeom prst="rect">
            <a:avLst/>
          </a:prstGeom>
        </p:spPr>
        <p:txBody>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r>
              <a:rPr lang="en-US" sz="3600" dirty="0">
                <a:latin typeface="Calibri" panose="020F0502020204030204" pitchFamily="34" charset="0"/>
                <a:cs typeface="Calibri" panose="020F0502020204030204" pitchFamily="34" charset="0"/>
              </a:rPr>
              <a:t>Ibrutinib and Rituximab Provides Superior Clinical Outcome Compared to FCR in Younger Patients with Chronic Lymphocytic Leukemia (CLL): Extended Follow-Up from the E1912 Trial</a:t>
            </a:r>
            <a:endParaRPr lang="en-US" sz="3600" kern="0" dirty="0"/>
          </a:p>
        </p:txBody>
      </p:sp>
      <p:sp>
        <p:nvSpPr>
          <p:cNvPr id="5" name="Content Placeholder 3">
            <a:extLst>
              <a:ext uri="{FF2B5EF4-FFF2-40B4-BE49-F238E27FC236}">
                <a16:creationId xmlns:a16="http://schemas.microsoft.com/office/drawing/2014/main" id="{DCB9CFCD-5A1E-B648-9E4B-83AE75C1B3CD}"/>
              </a:ext>
            </a:extLst>
          </p:cNvPr>
          <p:cNvSpPr txBox="1">
            <a:spLocks/>
          </p:cNvSpPr>
          <p:nvPr/>
        </p:nvSpPr>
        <p:spPr>
          <a:xfrm>
            <a:off x="609600" y="4257174"/>
            <a:ext cx="10972800" cy="1181100"/>
          </a:xfrm>
          <a:prstGeom prst="rect">
            <a:avLst/>
          </a:prstGeom>
        </p:spPr>
        <p:txBody>
          <a:bodyPr/>
          <a:lstStyle>
            <a:lvl1pPr marL="342906" indent="-342906" algn="l" rtl="0" eaLnBrk="0" fontAlgn="base" hangingPunct="0">
              <a:spcBef>
                <a:spcPct val="20000"/>
              </a:spcBef>
              <a:spcAft>
                <a:spcPct val="0"/>
              </a:spcAft>
              <a:buChar char="•"/>
              <a:defRPr sz="2500">
                <a:solidFill>
                  <a:srgbClr val="002060"/>
                </a:solidFill>
                <a:latin typeface="+mn-lt"/>
                <a:ea typeface="+mn-ea"/>
                <a:cs typeface="+mn-cs"/>
              </a:defRPr>
            </a:lvl1pPr>
            <a:lvl2pPr marL="742962" indent="-285755" algn="l" rtl="0" eaLnBrk="0" fontAlgn="base" hangingPunct="0">
              <a:spcBef>
                <a:spcPct val="20000"/>
              </a:spcBef>
              <a:spcAft>
                <a:spcPct val="0"/>
              </a:spcAft>
              <a:buChar char="–"/>
              <a:defRPr sz="2500">
                <a:solidFill>
                  <a:srgbClr val="002060"/>
                </a:solidFill>
                <a:latin typeface="+mn-lt"/>
                <a:ea typeface="+mn-ea"/>
              </a:defRPr>
            </a:lvl2pPr>
            <a:lvl3pPr marL="1143019" indent="-228604" algn="l" rtl="0" eaLnBrk="0" fontAlgn="base" hangingPunct="0">
              <a:spcBef>
                <a:spcPct val="20000"/>
              </a:spcBef>
              <a:spcAft>
                <a:spcPct val="0"/>
              </a:spcAft>
              <a:buChar char="•"/>
              <a:defRPr sz="2500">
                <a:solidFill>
                  <a:srgbClr val="002060"/>
                </a:solidFill>
                <a:latin typeface="+mn-lt"/>
                <a:ea typeface="+mn-ea"/>
              </a:defRPr>
            </a:lvl3pPr>
            <a:lvl4pPr marL="1600227" indent="-228604" algn="l" rtl="0" eaLnBrk="0" fontAlgn="base" hangingPunct="0">
              <a:spcBef>
                <a:spcPct val="20000"/>
              </a:spcBef>
              <a:spcAft>
                <a:spcPct val="0"/>
              </a:spcAft>
              <a:buChar char="–"/>
              <a:defRPr sz="2500">
                <a:solidFill>
                  <a:srgbClr val="002060"/>
                </a:solidFill>
                <a:latin typeface="+mn-lt"/>
                <a:ea typeface="+mn-ea"/>
              </a:defRPr>
            </a:lvl4pPr>
            <a:lvl5pPr marL="2057434" indent="-228604" algn="l" rtl="0" eaLnBrk="0" fontAlgn="base" hangingPunct="0">
              <a:spcBef>
                <a:spcPct val="20000"/>
              </a:spcBef>
              <a:spcAft>
                <a:spcPct val="0"/>
              </a:spcAft>
              <a:buChar char="»"/>
              <a:defRPr sz="2500">
                <a:solidFill>
                  <a:srgbClr val="002060"/>
                </a:solidFill>
                <a:latin typeface="+mn-lt"/>
                <a:ea typeface="+mn-ea"/>
              </a:defRPr>
            </a:lvl5pPr>
            <a:lvl6pPr marL="2514642" indent="-228604" algn="l" rtl="0" fontAlgn="base">
              <a:spcBef>
                <a:spcPct val="20000"/>
              </a:spcBef>
              <a:spcAft>
                <a:spcPct val="0"/>
              </a:spcAft>
              <a:buChar char="»"/>
              <a:defRPr sz="2500">
                <a:solidFill>
                  <a:schemeClr val="bg1"/>
                </a:solidFill>
                <a:latin typeface="+mn-lt"/>
                <a:ea typeface="+mn-ea"/>
              </a:defRPr>
            </a:lvl6pPr>
            <a:lvl7pPr marL="2971849" indent="-228604" algn="l" rtl="0" fontAlgn="base">
              <a:spcBef>
                <a:spcPct val="20000"/>
              </a:spcBef>
              <a:spcAft>
                <a:spcPct val="0"/>
              </a:spcAft>
              <a:buChar char="»"/>
              <a:defRPr sz="2500">
                <a:solidFill>
                  <a:schemeClr val="bg1"/>
                </a:solidFill>
                <a:latin typeface="+mn-lt"/>
                <a:ea typeface="+mn-ea"/>
              </a:defRPr>
            </a:lvl7pPr>
            <a:lvl8pPr marL="3429057" indent="-228604" algn="l" rtl="0" fontAlgn="base">
              <a:spcBef>
                <a:spcPct val="20000"/>
              </a:spcBef>
              <a:spcAft>
                <a:spcPct val="0"/>
              </a:spcAft>
              <a:buChar char="»"/>
              <a:defRPr sz="2500">
                <a:solidFill>
                  <a:schemeClr val="bg1"/>
                </a:solidFill>
                <a:latin typeface="+mn-lt"/>
                <a:ea typeface="+mn-ea"/>
              </a:defRPr>
            </a:lvl8pPr>
            <a:lvl9pPr marL="3886265" indent="-228604" algn="l" rtl="0" fontAlgn="base">
              <a:spcBef>
                <a:spcPct val="20000"/>
              </a:spcBef>
              <a:spcAft>
                <a:spcPct val="0"/>
              </a:spcAft>
              <a:buChar char="»"/>
              <a:defRPr sz="2500">
                <a:solidFill>
                  <a:schemeClr val="bg1"/>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9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Shanafelt</a:t>
            </a:r>
            <a:r>
              <a:rPr kumimoji="0" lang="en-US" sz="2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TD et al.</a:t>
            </a:r>
            <a:br>
              <a:rPr kumimoji="0" lang="en-US" sz="2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2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ASH 2019;Abstract 33.</a:t>
            </a:r>
          </a:p>
        </p:txBody>
      </p:sp>
    </p:spTree>
    <p:extLst>
      <p:ext uri="{BB962C8B-B14F-4D97-AF65-F5344CB8AC3E}">
        <p14:creationId xmlns:p14="http://schemas.microsoft.com/office/powerpoint/2010/main" val="3404465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B14262-2036-014C-BAFD-0F739C8FCE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0001"/>
          <a:stretch/>
        </p:blipFill>
        <p:spPr>
          <a:xfrm>
            <a:off x="2925089" y="1347746"/>
            <a:ext cx="6691400" cy="4189620"/>
          </a:xfrm>
          <a:prstGeom prst="rect">
            <a:avLst/>
          </a:prstGeom>
        </p:spPr>
      </p:pic>
      <p:sp>
        <p:nvSpPr>
          <p:cNvPr id="4" name="Title 3"/>
          <p:cNvSpPr>
            <a:spLocks noGrp="1"/>
          </p:cNvSpPr>
          <p:nvPr>
            <p:ph type="title"/>
          </p:nvPr>
        </p:nvSpPr>
        <p:spPr>
          <a:xfrm>
            <a:off x="912286" y="116632"/>
            <a:ext cx="10728330" cy="1143000"/>
          </a:xfrm>
        </p:spPr>
        <p:txBody>
          <a:bodyPr/>
          <a:lstStyle/>
          <a:p>
            <a:pPr algn="l"/>
            <a:r>
              <a:rPr lang="en-US" dirty="0"/>
              <a:t>ECOG-ACRIN E1912 Extended Follow-Up: Up-Front </a:t>
            </a:r>
            <a:br>
              <a:rPr lang="en-US" dirty="0"/>
            </a:br>
            <a:r>
              <a:rPr lang="en-US" dirty="0"/>
              <a:t>Ibrutinib/Rituximab (IR) Compared to Fludarabine/</a:t>
            </a:r>
            <a:br>
              <a:rPr lang="en-US" dirty="0"/>
            </a:br>
            <a:r>
              <a:rPr lang="en-US" dirty="0"/>
              <a:t>Cyclophosphamide/Rituximab (FCR) for Younger Patients with CLL</a:t>
            </a:r>
          </a:p>
        </p:txBody>
      </p:sp>
      <p:sp>
        <p:nvSpPr>
          <p:cNvPr id="11" name="Rectangle 10">
            <a:extLst>
              <a:ext uri="{FF2B5EF4-FFF2-40B4-BE49-F238E27FC236}">
                <a16:creationId xmlns:a16="http://schemas.microsoft.com/office/drawing/2014/main" id="{DC8C7ACB-55A0-0D49-9F50-24D9414DCAF7}"/>
              </a:ext>
            </a:extLst>
          </p:cNvPr>
          <p:cNvSpPr/>
          <p:nvPr/>
        </p:nvSpPr>
        <p:spPr>
          <a:xfrm>
            <a:off x="1470986" y="5517232"/>
            <a:ext cx="9737582" cy="895117"/>
          </a:xfrm>
          <a:prstGeom prst="rect">
            <a:avLst/>
          </a:prstGeom>
        </p:spPr>
        <p:txBody>
          <a:bodyPr wrap="square">
            <a:spAutoFit/>
          </a:bodyPr>
          <a:lstStyle/>
          <a:p>
            <a:pPr marL="214313" indent="-214313" defTabSz="685800" eaLnBrk="0" hangingPunct="0">
              <a:spcAft>
                <a:spcPts val="450"/>
              </a:spcAft>
              <a:buFont typeface="Arial" panose="020B0604020202020204" pitchFamily="34" charset="0"/>
              <a:buChar char="•"/>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Grade ≥3 treatment-related </a:t>
            </a:r>
            <a:r>
              <a:rPr lang="en-US" sz="1600" b="0" dirty="0">
                <a:solidFill>
                  <a:srgbClr val="000000"/>
                </a:solidFill>
                <a:latin typeface="Calibri" panose="020F0502020204030204" pitchFamily="34" charset="0"/>
                <a:ea typeface="ＭＳ Ｐゴシック" charset="0"/>
                <a:cs typeface="Calibri" panose="020F0502020204030204" pitchFamily="34" charset="0"/>
              </a:rPr>
              <a:t>adverse events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were reported in 70% of patients receiving IR and 80% of patients receiving FCR (odds ratio = 0.56; </a:t>
            </a: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0.013). </a:t>
            </a:r>
          </a:p>
          <a:p>
            <a:pPr marL="214313" indent="-214313" defTabSz="685800" eaLnBrk="0" hangingPunct="0">
              <a:spcAft>
                <a:spcPts val="450"/>
              </a:spcAft>
              <a:buFont typeface="Arial" panose="020B0604020202020204" pitchFamily="34" charset="0"/>
              <a:buChar char="•"/>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Among the 95 patients who discontinued ibrutinib, the most common cause was </a:t>
            </a:r>
            <a:r>
              <a:rPr lang="en-US" sz="1600" b="0" dirty="0">
                <a:solidFill>
                  <a:srgbClr val="000000"/>
                </a:solidFill>
                <a:latin typeface="Calibri" panose="020F0502020204030204" pitchFamily="34" charset="0"/>
                <a:ea typeface="ＭＳ Ｐゴシック" charset="0"/>
                <a:cs typeface="Calibri" panose="020F0502020204030204" pitchFamily="34" charset="0"/>
              </a:rPr>
              <a:t>adverse event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or complication. </a:t>
            </a:r>
          </a:p>
        </p:txBody>
      </p:sp>
      <p:sp>
        <p:nvSpPr>
          <p:cNvPr id="27" name="TextBox 26">
            <a:extLst>
              <a:ext uri="{FF2B5EF4-FFF2-40B4-BE49-F238E27FC236}">
                <a16:creationId xmlns:a16="http://schemas.microsoft.com/office/drawing/2014/main" id="{FC6F386B-E921-764D-8B6A-BB886B779657}"/>
              </a:ext>
            </a:extLst>
          </p:cNvPr>
          <p:cNvSpPr txBox="1">
            <a:spLocks noChangeArrowheads="1"/>
          </p:cNvSpPr>
          <p:nvPr/>
        </p:nvSpPr>
        <p:spPr bwMode="auto">
          <a:xfrm>
            <a:off x="119336" y="6426657"/>
            <a:ext cx="8229600" cy="363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160" bIns="68580"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Shanafelt</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TD et al. </a:t>
            </a:r>
            <a:r>
              <a:rPr kumimoji="0" lang="is-I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ASH</a:t>
            </a:r>
            <a:r>
              <a:rPr kumimoji="0" lang="is-IS" sz="15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t>
            </a:r>
            <a:r>
              <a:rPr kumimoji="0" lang="is-I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2019;</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Abstract 33</a:t>
            </a:r>
            <a:r>
              <a:rPr kumimoji="0" lang="is-I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
            </a:r>
          </a:p>
        </p:txBody>
      </p:sp>
      <p:sp>
        <p:nvSpPr>
          <p:cNvPr id="5" name="TextBox 4">
            <a:extLst>
              <a:ext uri="{FF2B5EF4-FFF2-40B4-BE49-F238E27FC236}">
                <a16:creationId xmlns:a16="http://schemas.microsoft.com/office/drawing/2014/main" id="{F7908B53-5470-D145-A820-F487317184D8}"/>
              </a:ext>
            </a:extLst>
          </p:cNvPr>
          <p:cNvSpPr txBox="1"/>
          <p:nvPr/>
        </p:nvSpPr>
        <p:spPr>
          <a:xfrm>
            <a:off x="6189917" y="4725224"/>
            <a:ext cx="686809" cy="338554"/>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Years</a:t>
            </a:r>
          </a:p>
        </p:txBody>
      </p:sp>
      <p:sp>
        <p:nvSpPr>
          <p:cNvPr id="12" name="TextBox 11">
            <a:extLst>
              <a:ext uri="{FF2B5EF4-FFF2-40B4-BE49-F238E27FC236}">
                <a16:creationId xmlns:a16="http://schemas.microsoft.com/office/drawing/2014/main" id="{E8E0BE68-0ED2-164E-BEB5-327CC9889DF3}"/>
              </a:ext>
            </a:extLst>
          </p:cNvPr>
          <p:cNvSpPr txBox="1"/>
          <p:nvPr/>
        </p:nvSpPr>
        <p:spPr>
          <a:xfrm rot="16200000">
            <a:off x="2181809" y="2904099"/>
            <a:ext cx="1211389" cy="338554"/>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Probability</a:t>
            </a:r>
          </a:p>
        </p:txBody>
      </p:sp>
      <p:sp>
        <p:nvSpPr>
          <p:cNvPr id="13" name="TextBox 12">
            <a:extLst>
              <a:ext uri="{FF2B5EF4-FFF2-40B4-BE49-F238E27FC236}">
                <a16:creationId xmlns:a16="http://schemas.microsoft.com/office/drawing/2014/main" id="{B5DBA083-6B45-4C46-B994-773AE5F206CC}"/>
              </a:ext>
            </a:extLst>
          </p:cNvPr>
          <p:cNvSpPr txBox="1"/>
          <p:nvPr/>
        </p:nvSpPr>
        <p:spPr>
          <a:xfrm>
            <a:off x="3535752" y="2990279"/>
            <a:ext cx="2004774" cy="738664"/>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HR = 0.39</a:t>
            </a:r>
            <a:b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&lt; 0.0001</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3-year rates: 89%, 71%</a:t>
            </a:r>
          </a:p>
        </p:txBody>
      </p:sp>
      <p:sp>
        <p:nvSpPr>
          <p:cNvPr id="14" name="TextBox 13">
            <a:extLst>
              <a:ext uri="{FF2B5EF4-FFF2-40B4-BE49-F238E27FC236}">
                <a16:creationId xmlns:a16="http://schemas.microsoft.com/office/drawing/2014/main" id="{F39ABAB5-141E-DE43-8B97-3EC6076D02D4}"/>
              </a:ext>
            </a:extLst>
          </p:cNvPr>
          <p:cNvSpPr txBox="1"/>
          <p:nvPr/>
        </p:nvSpPr>
        <p:spPr>
          <a:xfrm>
            <a:off x="3989873" y="3818548"/>
            <a:ext cx="2015012" cy="4616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FCR (52 events/175 cases)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IR (58 events/354 cases)</a:t>
            </a:r>
          </a:p>
        </p:txBody>
      </p:sp>
      <p:sp>
        <p:nvSpPr>
          <p:cNvPr id="15" name="TextBox 14">
            <a:extLst>
              <a:ext uri="{FF2B5EF4-FFF2-40B4-BE49-F238E27FC236}">
                <a16:creationId xmlns:a16="http://schemas.microsoft.com/office/drawing/2014/main" id="{5E963231-6D11-204A-B4E6-B00E8281FE41}"/>
              </a:ext>
            </a:extLst>
          </p:cNvPr>
          <p:cNvSpPr txBox="1"/>
          <p:nvPr/>
        </p:nvSpPr>
        <p:spPr>
          <a:xfrm>
            <a:off x="2259217" y="4879219"/>
            <a:ext cx="1294280" cy="29238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Number at risk</a:t>
            </a:r>
          </a:p>
        </p:txBody>
      </p:sp>
      <p:sp>
        <p:nvSpPr>
          <p:cNvPr id="16" name="TextBox 15">
            <a:extLst>
              <a:ext uri="{FF2B5EF4-FFF2-40B4-BE49-F238E27FC236}">
                <a16:creationId xmlns:a16="http://schemas.microsoft.com/office/drawing/2014/main" id="{9A994954-5FC4-124B-89ED-20054D814B4A}"/>
              </a:ext>
            </a:extLst>
          </p:cNvPr>
          <p:cNvSpPr txBox="1"/>
          <p:nvPr/>
        </p:nvSpPr>
        <p:spPr>
          <a:xfrm>
            <a:off x="6270789" y="1265352"/>
            <a:ext cx="525067" cy="369332"/>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PFS</a:t>
            </a:r>
          </a:p>
        </p:txBody>
      </p:sp>
    </p:spTree>
    <p:custDataLst>
      <p:tags r:id="rId1"/>
    </p:custDataLst>
    <p:extLst>
      <p:ext uri="{BB962C8B-B14F-4D97-AF65-F5344CB8AC3E}">
        <p14:creationId xmlns:p14="http://schemas.microsoft.com/office/powerpoint/2010/main" val="3072590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455CD62E-C3D7-0C45-8CD7-FC580CB136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49" y="1556792"/>
            <a:ext cx="11410902" cy="3744416"/>
          </a:xfrm>
          <a:prstGeom prst="rect">
            <a:avLst/>
          </a:prstGeom>
        </p:spPr>
      </p:pic>
      <p:sp>
        <p:nvSpPr>
          <p:cNvPr id="5" name="TextBox 4">
            <a:extLst>
              <a:ext uri="{FF2B5EF4-FFF2-40B4-BE49-F238E27FC236}">
                <a16:creationId xmlns:a16="http://schemas.microsoft.com/office/drawing/2014/main" id="{782D1E62-6E30-DA4C-BAF6-BCA685925E45}"/>
              </a:ext>
            </a:extLst>
          </p:cNvPr>
          <p:cNvSpPr txBox="1"/>
          <p:nvPr/>
        </p:nvSpPr>
        <p:spPr>
          <a:xfrm>
            <a:off x="6336493" y="1556792"/>
            <a:ext cx="5464958"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a:ln>
                  <a:noFill/>
                </a:ln>
                <a:solidFill>
                  <a:srgbClr val="000000"/>
                </a:solidFill>
                <a:effectLst/>
                <a:uLnTx/>
                <a:uFillTx/>
                <a:latin typeface="Arial" pitchFamily="-72" charset="0"/>
                <a:ea typeface="MS PGothic" charset="0"/>
              </a:rPr>
              <a:t>Leukemia</a:t>
            </a:r>
            <a:r>
              <a:rPr kumimoji="0" lang="en-US" sz="2200" b="1" i="0" u="none" strike="noStrike" kern="1200" cap="none" spc="0" normalizeH="0" baseline="0" noProof="0" dirty="0">
                <a:ln>
                  <a:noFill/>
                </a:ln>
                <a:solidFill>
                  <a:srgbClr val="000000"/>
                </a:solidFill>
                <a:effectLst/>
                <a:uLnTx/>
                <a:uFillTx/>
                <a:latin typeface="Arial" pitchFamily="-72" charset="0"/>
                <a:ea typeface="MS PGothic" charset="0"/>
              </a:rPr>
              <a:t> 2022;[Online ahead of print].</a:t>
            </a:r>
          </a:p>
        </p:txBody>
      </p:sp>
    </p:spTree>
    <p:extLst>
      <p:ext uri="{BB962C8B-B14F-4D97-AF65-F5344CB8AC3E}">
        <p14:creationId xmlns:p14="http://schemas.microsoft.com/office/powerpoint/2010/main" val="3828622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C6A9C-8C33-F448-B0F2-C3CF693DE323}"/>
              </a:ext>
            </a:extLst>
          </p:cNvPr>
          <p:cNvSpPr>
            <a:spLocks noGrp="1"/>
          </p:cNvSpPr>
          <p:nvPr>
            <p:ph type="title"/>
          </p:nvPr>
        </p:nvSpPr>
        <p:spPr>
          <a:xfrm>
            <a:off x="912286" y="20516"/>
            <a:ext cx="11088370" cy="1143000"/>
          </a:xfrm>
        </p:spPr>
        <p:txBody>
          <a:bodyPr/>
          <a:lstStyle/>
          <a:p>
            <a:pPr algn="l"/>
            <a:r>
              <a:rPr lang="en-US" dirty="0"/>
              <a:t>ELEVATE-TN: Investigator-Assessed PFS (Overall) </a:t>
            </a:r>
            <a:endParaRPr lang="en-US" sz="2400" i="1" dirty="0"/>
          </a:p>
        </p:txBody>
      </p:sp>
      <p:pic>
        <p:nvPicPr>
          <p:cNvPr id="7" name="Picture 6">
            <a:extLst>
              <a:ext uri="{FF2B5EF4-FFF2-40B4-BE49-F238E27FC236}">
                <a16:creationId xmlns:a16="http://schemas.microsoft.com/office/drawing/2014/main" id="{DAF297E1-8307-1B4B-A2AE-70EC1A59E54B}"/>
              </a:ext>
            </a:extLst>
          </p:cNvPr>
          <p:cNvPicPr>
            <a:picLocks noChangeAspect="1"/>
          </p:cNvPicPr>
          <p:nvPr/>
        </p:nvPicPr>
        <p:blipFill>
          <a:blip r:embed="rId2"/>
          <a:stretch>
            <a:fillRect/>
          </a:stretch>
        </p:blipFill>
        <p:spPr>
          <a:xfrm>
            <a:off x="912285" y="1052736"/>
            <a:ext cx="10358967" cy="5150302"/>
          </a:xfrm>
          <a:prstGeom prst="rect">
            <a:avLst/>
          </a:prstGeom>
        </p:spPr>
      </p:pic>
      <p:sp>
        <p:nvSpPr>
          <p:cNvPr id="8" name="Rectangle 7">
            <a:extLst>
              <a:ext uri="{FF2B5EF4-FFF2-40B4-BE49-F238E27FC236}">
                <a16:creationId xmlns:a16="http://schemas.microsoft.com/office/drawing/2014/main" id="{E74FA1E1-30B5-774D-B2E3-44BA4E9A85E6}"/>
              </a:ext>
            </a:extLst>
          </p:cNvPr>
          <p:cNvSpPr/>
          <p:nvPr/>
        </p:nvSpPr>
        <p:spPr bwMode="auto">
          <a:xfrm>
            <a:off x="1127448" y="1052736"/>
            <a:ext cx="5904656"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9" name="TextBox 8">
            <a:extLst>
              <a:ext uri="{FF2B5EF4-FFF2-40B4-BE49-F238E27FC236}">
                <a16:creationId xmlns:a16="http://schemas.microsoft.com/office/drawing/2014/main" id="{F8EF39C4-DA6B-944A-B658-FF9E63A90028}"/>
              </a:ext>
            </a:extLst>
          </p:cNvPr>
          <p:cNvSpPr txBox="1"/>
          <p:nvPr/>
        </p:nvSpPr>
        <p:spPr>
          <a:xfrm>
            <a:off x="940745" y="1196752"/>
            <a:ext cx="2667525" cy="461665"/>
          </a:xfrm>
          <a:prstGeom prst="rect">
            <a:avLst/>
          </a:prstGeom>
          <a:noFill/>
        </p:spPr>
        <p:txBody>
          <a:bodyPr wrap="none" rtlCol="0">
            <a:spAutoFit/>
          </a:bodyPr>
          <a:lstStyle/>
          <a:p>
            <a:r>
              <a:rPr lang="en-US" sz="2400" i="1" dirty="0"/>
              <a:t>4-Year Follow-Up</a:t>
            </a:r>
            <a:endParaRPr lang="en-US" sz="2400" dirty="0"/>
          </a:p>
        </p:txBody>
      </p:sp>
      <p:sp>
        <p:nvSpPr>
          <p:cNvPr id="10" name="TextBox 9">
            <a:extLst>
              <a:ext uri="{FF2B5EF4-FFF2-40B4-BE49-F238E27FC236}">
                <a16:creationId xmlns:a16="http://schemas.microsoft.com/office/drawing/2014/main" id="{474E88AF-03D3-8843-83B2-DD2990C77C46}"/>
              </a:ext>
            </a:extLst>
          </p:cNvPr>
          <p:cNvSpPr txBox="1"/>
          <p:nvPr/>
        </p:nvSpPr>
        <p:spPr>
          <a:xfrm>
            <a:off x="24475" y="6469404"/>
            <a:ext cx="4615944"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Sharman JP et al. </a:t>
            </a:r>
            <a:r>
              <a:rPr lang="en-US" sz="1500" b="0" i="1" dirty="0">
                <a:solidFill>
                  <a:schemeClr val="tx1"/>
                </a:solidFill>
                <a:latin typeface="Calibri" panose="020F0502020204030204" pitchFamily="34" charset="0"/>
                <a:cs typeface="Calibri" panose="020F0502020204030204" pitchFamily="34" charset="0"/>
              </a:rPr>
              <a:t>Leukemia</a:t>
            </a:r>
            <a:r>
              <a:rPr lang="en-US" sz="1500" b="0" dirty="0">
                <a:solidFill>
                  <a:schemeClr val="tx1"/>
                </a:solidFill>
                <a:latin typeface="Calibri" panose="020F0502020204030204" pitchFamily="34" charset="0"/>
                <a:cs typeface="Calibri" panose="020F0502020204030204" pitchFamily="34" charset="0"/>
              </a:rPr>
              <a:t> 2022;[Online ahead of print].</a:t>
            </a:r>
          </a:p>
        </p:txBody>
      </p:sp>
    </p:spTree>
    <p:extLst>
      <p:ext uri="{BB962C8B-B14F-4D97-AF65-F5344CB8AC3E}">
        <p14:creationId xmlns:p14="http://schemas.microsoft.com/office/powerpoint/2010/main" val="3174603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C6F9B40B-1748-EC4A-BBF1-D41BD3F1F5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450" y="1111250"/>
            <a:ext cx="10833100" cy="4635500"/>
          </a:xfrm>
          <a:prstGeom prst="rect">
            <a:avLst/>
          </a:prstGeom>
        </p:spPr>
      </p:pic>
      <p:sp>
        <p:nvSpPr>
          <p:cNvPr id="3" name="TextBox 2">
            <a:extLst>
              <a:ext uri="{FF2B5EF4-FFF2-40B4-BE49-F238E27FC236}">
                <a16:creationId xmlns:a16="http://schemas.microsoft.com/office/drawing/2014/main" id="{5D83E0AF-3014-8544-8832-EDAA5EE54D1D}"/>
              </a:ext>
            </a:extLst>
          </p:cNvPr>
          <p:cNvSpPr txBox="1"/>
          <p:nvPr/>
        </p:nvSpPr>
        <p:spPr>
          <a:xfrm>
            <a:off x="6896563" y="5315863"/>
            <a:ext cx="4663456"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a:ln>
                  <a:noFill/>
                </a:ln>
                <a:solidFill>
                  <a:srgbClr val="1474A8"/>
                </a:solidFill>
                <a:effectLst/>
                <a:uLnTx/>
                <a:uFillTx/>
                <a:latin typeface="Arial" pitchFamily="-72" charset="0"/>
                <a:ea typeface="MS PGothic" charset="0"/>
              </a:rPr>
              <a:t>J Clin Oncol </a:t>
            </a:r>
            <a:r>
              <a:rPr kumimoji="0" lang="en-US" sz="2200" b="1" i="0" u="none" strike="noStrike" kern="1200" cap="none" spc="0" normalizeH="0" baseline="0" noProof="0" dirty="0">
                <a:ln>
                  <a:noFill/>
                </a:ln>
                <a:solidFill>
                  <a:srgbClr val="1474A8"/>
                </a:solidFill>
                <a:effectLst/>
                <a:uLnTx/>
                <a:uFillTx/>
                <a:latin typeface="Arial" pitchFamily="-72" charset="0"/>
                <a:ea typeface="MS PGothic" charset="0"/>
              </a:rPr>
              <a:t>2021;39(31):3441-52.</a:t>
            </a:r>
          </a:p>
        </p:txBody>
      </p:sp>
    </p:spTree>
    <p:extLst>
      <p:ext uri="{BB962C8B-B14F-4D97-AF65-F5344CB8AC3E}">
        <p14:creationId xmlns:p14="http://schemas.microsoft.com/office/powerpoint/2010/main" val="6032143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BB66B-33BB-E44F-AAFD-2C5874999810}"/>
              </a:ext>
            </a:extLst>
          </p:cNvPr>
          <p:cNvSpPr>
            <a:spLocks noGrp="1"/>
          </p:cNvSpPr>
          <p:nvPr>
            <p:ph type="title"/>
          </p:nvPr>
        </p:nvSpPr>
        <p:spPr/>
        <p:txBody>
          <a:bodyPr/>
          <a:lstStyle/>
          <a:p>
            <a:pPr algn="l"/>
            <a:r>
              <a:rPr lang="en-US" dirty="0"/>
              <a:t>ELEVATE-RR: Acalabrutinib versus Ibrutinib for Relapsed CLL</a:t>
            </a:r>
            <a:br>
              <a:rPr lang="en-US" dirty="0"/>
            </a:br>
            <a:r>
              <a:rPr lang="en-US" sz="2400" dirty="0"/>
              <a:t>Independent Review Committee-Assessed Progression-Free Survival (PFS)</a:t>
            </a:r>
          </a:p>
        </p:txBody>
      </p:sp>
      <p:sp>
        <p:nvSpPr>
          <p:cNvPr id="3" name="TextBox 2">
            <a:extLst>
              <a:ext uri="{FF2B5EF4-FFF2-40B4-BE49-F238E27FC236}">
                <a16:creationId xmlns:a16="http://schemas.microsoft.com/office/drawing/2014/main" id="{C7A222E0-42C1-5A45-AEDF-154EA6F32A1A}"/>
              </a:ext>
            </a:extLst>
          </p:cNvPr>
          <p:cNvSpPr txBox="1"/>
          <p:nvPr/>
        </p:nvSpPr>
        <p:spPr>
          <a:xfrm>
            <a:off x="29885" y="6517594"/>
            <a:ext cx="3843616"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Byrd JC et al. </a:t>
            </a:r>
            <a:r>
              <a:rPr lang="en-US" sz="1500" b="0" i="1" dirty="0">
                <a:solidFill>
                  <a:schemeClr val="tx1"/>
                </a:solidFill>
                <a:latin typeface="Calibri" panose="020F0502020204030204" pitchFamily="34" charset="0"/>
                <a:cs typeface="Calibri" panose="020F0502020204030204" pitchFamily="34" charset="0"/>
              </a:rPr>
              <a:t>J Clin Oncol </a:t>
            </a:r>
            <a:r>
              <a:rPr lang="en-US" sz="1500" b="0" dirty="0">
                <a:solidFill>
                  <a:schemeClr val="tx1"/>
                </a:solidFill>
                <a:latin typeface="Calibri" panose="020F0502020204030204" pitchFamily="34" charset="0"/>
                <a:cs typeface="Calibri" panose="020F0502020204030204" pitchFamily="34" charset="0"/>
              </a:rPr>
              <a:t>2021;39(31):3441-52.</a:t>
            </a:r>
          </a:p>
        </p:txBody>
      </p:sp>
      <p:pic>
        <p:nvPicPr>
          <p:cNvPr id="5" name="Picture 4" descr="Chart, line chart&#10;&#10;Description automatically generated">
            <a:extLst>
              <a:ext uri="{FF2B5EF4-FFF2-40B4-BE49-F238E27FC236}">
                <a16:creationId xmlns:a16="http://schemas.microsoft.com/office/drawing/2014/main" id="{20E7BCD7-1808-6C44-ADD0-76FC60419E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9119" y="1365986"/>
            <a:ext cx="9385300" cy="4838700"/>
          </a:xfrm>
          <a:prstGeom prst="rect">
            <a:avLst/>
          </a:prstGeom>
        </p:spPr>
      </p:pic>
    </p:spTree>
    <p:extLst>
      <p:ext uri="{BB962C8B-B14F-4D97-AF65-F5344CB8AC3E}">
        <p14:creationId xmlns:p14="http://schemas.microsoft.com/office/powerpoint/2010/main" val="2086605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D9C11-74F9-DB4D-A0C1-8AE2C69F2015}"/>
              </a:ext>
            </a:extLst>
          </p:cNvPr>
          <p:cNvSpPr>
            <a:spLocks noGrp="1"/>
          </p:cNvSpPr>
          <p:nvPr>
            <p:ph type="title"/>
          </p:nvPr>
        </p:nvSpPr>
        <p:spPr>
          <a:xfrm>
            <a:off x="1127448" y="1708740"/>
            <a:ext cx="9579022" cy="2308194"/>
          </a:xfrm>
        </p:spPr>
        <p:txBody>
          <a:bodyPr/>
          <a:lstStyle/>
          <a:p>
            <a:pPr algn="l"/>
            <a:r>
              <a:rPr lang="en-US" sz="4400" dirty="0"/>
              <a:t>New Acalabrutinib Formulation Enables </a:t>
            </a:r>
            <a:br>
              <a:rPr lang="en-US" sz="4400" dirty="0"/>
            </a:br>
            <a:r>
              <a:rPr lang="en-US" sz="4400" dirty="0"/>
              <a:t>Co-Administration with Proton Pump Inhibitors and Dosing in Patients Unable </a:t>
            </a:r>
            <a:br>
              <a:rPr lang="en-US" sz="4400" dirty="0"/>
            </a:br>
            <a:r>
              <a:rPr lang="en-US" sz="4400" dirty="0"/>
              <a:t>to Swallow Capsules (ELEVATE-PLUS)</a:t>
            </a:r>
            <a:br>
              <a:rPr lang="en-US" sz="4400" dirty="0"/>
            </a:br>
            <a:br>
              <a:rPr lang="en-US" sz="4400" dirty="0"/>
            </a:br>
            <a:br>
              <a:rPr lang="en-US" sz="4400" b="0" dirty="0">
                <a:solidFill>
                  <a:schemeClr val="tx1"/>
                </a:solidFill>
              </a:rPr>
            </a:br>
            <a:endParaRPr lang="en-US" sz="4400" b="0" dirty="0">
              <a:solidFill>
                <a:schemeClr val="tx1"/>
              </a:solidFill>
            </a:endParaRPr>
          </a:p>
        </p:txBody>
      </p:sp>
      <p:sp>
        <p:nvSpPr>
          <p:cNvPr id="9" name="TextBox 8">
            <a:extLst>
              <a:ext uri="{FF2B5EF4-FFF2-40B4-BE49-F238E27FC236}">
                <a16:creationId xmlns:a16="http://schemas.microsoft.com/office/drawing/2014/main" id="{62E74F72-C319-6A49-BCC5-2479AA625D5C}"/>
              </a:ext>
            </a:extLst>
          </p:cNvPr>
          <p:cNvSpPr txBox="1"/>
          <p:nvPr/>
        </p:nvSpPr>
        <p:spPr>
          <a:xfrm>
            <a:off x="1055440" y="3284984"/>
            <a:ext cx="931769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Sharma</a:t>
            </a:r>
            <a:r>
              <a:rPr kumimoji="0" lang="en-US" sz="2400" b="0" i="0" u="none" strike="noStrike" kern="1200" cap="none" spc="0" normalizeH="0" baseline="0" noProof="0" dirty="0">
                <a:ln>
                  <a:noFill/>
                </a:ln>
                <a:solidFill>
                  <a:srgbClr val="000000"/>
                </a:solidFill>
                <a:effectLst/>
                <a:uLnTx/>
                <a:uFillTx/>
                <a:latin typeface="Calibri"/>
                <a:ea typeface="+mn-ea"/>
                <a:cs typeface="+mn-cs"/>
              </a:rPr>
              <a:t> S et al. ASH 2021;Abstract 4365.  </a:t>
            </a:r>
            <a:endParaRPr kumimoji="0" lang="en-US" sz="2400" b="0" i="0" u="none" strike="noStrike" kern="1200" cap="none" spc="0" normalizeH="0" baseline="0" noProof="0" dirty="0">
              <a:ln>
                <a:noFill/>
              </a:ln>
              <a:solidFill>
                <a:srgbClr val="000000"/>
              </a:solidFill>
              <a:effectLst/>
              <a:uLnTx/>
              <a:uFillTx/>
              <a:latin typeface="Calibri"/>
              <a:ea typeface="MS PGothic" charset="0"/>
              <a:cs typeface="+mn-cs"/>
            </a:endParaRPr>
          </a:p>
        </p:txBody>
      </p:sp>
      <p:sp>
        <p:nvSpPr>
          <p:cNvPr id="7" name="TextBox 6">
            <a:extLst>
              <a:ext uri="{FF2B5EF4-FFF2-40B4-BE49-F238E27FC236}">
                <a16:creationId xmlns:a16="http://schemas.microsoft.com/office/drawing/2014/main" id="{2C41E41B-2E07-C34E-B9F0-EAE58F81E4E1}"/>
              </a:ext>
            </a:extLst>
          </p:cNvPr>
          <p:cNvSpPr txBox="1"/>
          <p:nvPr/>
        </p:nvSpPr>
        <p:spPr>
          <a:xfrm>
            <a:off x="661523" y="4147104"/>
            <a:ext cx="10868954" cy="1754326"/>
          </a:xfrm>
          <a:prstGeom prst="rect">
            <a:avLst/>
          </a:prstGeom>
          <a:noFill/>
          <a:ln>
            <a:solidFill>
              <a:schemeClr val="tx1"/>
            </a:solidFill>
          </a:ln>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Calibri"/>
                <a:ea typeface="+mn-ea"/>
                <a:cs typeface="+mn-cs"/>
              </a:rPr>
              <a:t>Author Conclusions:</a:t>
            </a:r>
            <a:r>
              <a:rPr kumimoji="0" lang="en-US" sz="1800" b="0" i="0" u="none" strike="noStrike" kern="1200" cap="none" spc="0" normalizeH="0" baseline="0" noProof="0" dirty="0">
                <a:ln>
                  <a:noFill/>
                </a:ln>
                <a:solidFill>
                  <a:srgbClr val="000000"/>
                </a:solidFill>
                <a:effectLst/>
                <a:uLnTx/>
                <a:uFillTx/>
                <a:latin typeface="Calibri"/>
                <a:ea typeface="+mn-ea"/>
                <a:cs typeface="+mn-cs"/>
              </a:rPr>
              <a:t> Acalabrutinib maleate, administered as a tablet or suspension, is safe and well tolerated. Based on the PK (and associated variability), BTK-TO, and established exposure-efficacy/safety relationship, AMT clinical effect is expected to be comparable to acalabrutinib capsules at the approved 100-mg BID dosing, regardless of use of PPIs and ingestion of food. Additionally, AMT improves swallowing ability given the film coating and a 50% reduced volume compared with the capsule, and can be easily suspended in a small amount of water to allow dosing in patients unable to swallow tablets.</a:t>
            </a:r>
          </a:p>
        </p:txBody>
      </p:sp>
    </p:spTree>
    <p:extLst>
      <p:ext uri="{BB962C8B-B14F-4D97-AF65-F5344CB8AC3E}">
        <p14:creationId xmlns:p14="http://schemas.microsoft.com/office/powerpoint/2010/main" val="18756694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D9C11-74F9-DB4D-A0C1-8AE2C69F2015}"/>
              </a:ext>
            </a:extLst>
          </p:cNvPr>
          <p:cNvSpPr>
            <a:spLocks noGrp="1"/>
          </p:cNvSpPr>
          <p:nvPr>
            <p:ph type="title"/>
          </p:nvPr>
        </p:nvSpPr>
        <p:spPr>
          <a:xfrm>
            <a:off x="1306489" y="1268760"/>
            <a:ext cx="9579022" cy="2308194"/>
          </a:xfrm>
        </p:spPr>
        <p:txBody>
          <a:bodyPr/>
          <a:lstStyle/>
          <a:p>
            <a:pPr algn="l"/>
            <a:r>
              <a:rPr lang="en-US" sz="3600" dirty="0"/>
              <a:t>SEQUOIA: Results of a Phase 3 Randomized Study of Zanubrutinib versus Bendamustine + Rituximab (BR) in Patients with Treatment-Naïve (TN) Chronic Lymphocytic Leukemia/Small Lymphocytic Lymphoma (CLL/SLL)</a:t>
            </a:r>
            <a:endParaRPr lang="en-US" sz="3600" b="0" dirty="0">
              <a:solidFill>
                <a:schemeClr val="tx1"/>
              </a:solidFill>
            </a:endParaRPr>
          </a:p>
        </p:txBody>
      </p:sp>
      <p:sp>
        <p:nvSpPr>
          <p:cNvPr id="9" name="TextBox 8">
            <a:extLst>
              <a:ext uri="{FF2B5EF4-FFF2-40B4-BE49-F238E27FC236}">
                <a16:creationId xmlns:a16="http://schemas.microsoft.com/office/drawing/2014/main" id="{62E74F72-C319-6A49-BCC5-2479AA625D5C}"/>
              </a:ext>
            </a:extLst>
          </p:cNvPr>
          <p:cNvSpPr txBox="1"/>
          <p:nvPr/>
        </p:nvSpPr>
        <p:spPr>
          <a:xfrm>
            <a:off x="1199456" y="4077072"/>
            <a:ext cx="9317696"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a:ln>
                  <a:noFill/>
                </a:ln>
                <a:solidFill>
                  <a:srgbClr val="000000"/>
                </a:solidFill>
                <a:effectLst/>
                <a:uLnTx/>
                <a:uFillTx/>
                <a:latin typeface="Calibri"/>
                <a:ea typeface="MS PGothic" charset="0"/>
                <a:cs typeface="+mn-cs"/>
              </a:rPr>
              <a:t>Tam</a:t>
            </a:r>
            <a:r>
              <a:rPr kumimoji="0" lang="en-US" sz="2900" b="0" i="0" u="none" strike="noStrike" kern="1200" cap="none" spc="0" normalizeH="0" baseline="0" noProof="0" dirty="0">
                <a:ln>
                  <a:noFill/>
                </a:ln>
                <a:solidFill>
                  <a:srgbClr val="000000"/>
                </a:solidFill>
                <a:effectLst/>
                <a:uLnTx/>
                <a:uFillTx/>
                <a:latin typeface="Calibri"/>
                <a:ea typeface="+mn-ea"/>
                <a:cs typeface="+mn-cs"/>
              </a:rPr>
              <a:t> CS et 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a:ln>
                  <a:noFill/>
                </a:ln>
                <a:solidFill>
                  <a:srgbClr val="000000"/>
                </a:solidFill>
                <a:effectLst/>
                <a:uLnTx/>
                <a:uFillTx/>
                <a:latin typeface="Calibri"/>
                <a:ea typeface="+mn-ea"/>
                <a:cs typeface="+mn-cs"/>
              </a:rPr>
              <a:t>ASH 2021;Abstract 396.  </a:t>
            </a:r>
            <a:endParaRPr kumimoji="0" lang="en-US" sz="2900" b="0" i="0" u="none" strike="noStrike" kern="1200" cap="none" spc="0" normalizeH="0" baseline="0" noProof="0" dirty="0">
              <a:ln>
                <a:noFill/>
              </a:ln>
              <a:solidFill>
                <a:srgbClr val="000000"/>
              </a:solidFill>
              <a:effectLst/>
              <a:uLnTx/>
              <a:uFillTx/>
              <a:latin typeface="Calibri"/>
              <a:ea typeface="MS PGothic" charset="0"/>
              <a:cs typeface="+mn-cs"/>
            </a:endParaRPr>
          </a:p>
        </p:txBody>
      </p:sp>
    </p:spTree>
    <p:extLst>
      <p:ext uri="{BB962C8B-B14F-4D97-AF65-F5344CB8AC3E}">
        <p14:creationId xmlns:p14="http://schemas.microsoft.com/office/powerpoint/2010/main" val="38659649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err="1">
                <a:solidFill>
                  <a:srgbClr val="0432FF"/>
                </a:solidFill>
              </a:rPr>
              <a:t>Ms</a:t>
            </a:r>
            <a:r>
              <a:rPr lang="en-US" sz="3200" dirty="0">
                <a:solidFill>
                  <a:srgbClr val="0432FF"/>
                </a:solidFill>
              </a:rPr>
              <a:t> Goodrich — Disclosures</a:t>
            </a:r>
          </a:p>
        </p:txBody>
      </p:sp>
      <p:graphicFrame>
        <p:nvGraphicFramePr>
          <p:cNvPr id="6" name="Content Placeholder 3"/>
          <p:cNvGraphicFramePr>
            <a:graphicFrameLocks noGrp="1"/>
          </p:cNvGraphicFramePr>
          <p:nvPr>
            <p:ph idx="4294967295"/>
          </p:nvPr>
        </p:nvGraphicFramePr>
        <p:xfrm>
          <a:off x="1073609" y="2232154"/>
          <a:ext cx="10044780" cy="1196846"/>
        </p:xfrm>
        <a:graphic>
          <a:graphicData uri="http://schemas.openxmlformats.org/drawingml/2006/table">
            <a:tbl>
              <a:tblPr firstRow="1" bandRow="1">
                <a:tableStyleId>{F2DE63D5-997A-4646-A377-4702673A728D}</a:tableStyleId>
              </a:tblPr>
              <a:tblGrid>
                <a:gridCol w="10044780">
                  <a:extLst>
                    <a:ext uri="{9D8B030D-6E8A-4147-A177-3AD203B41FA5}">
                      <a16:colId xmlns:a16="http://schemas.microsoft.com/office/drawing/2014/main" val="20000"/>
                    </a:ext>
                  </a:extLst>
                </a:gridCol>
              </a:tblGrid>
              <a:tr h="1196846">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No relevant conflicts of interest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33054279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B95EE-AF91-D442-93DE-6B266E8B3C71}"/>
              </a:ext>
            </a:extLst>
          </p:cNvPr>
          <p:cNvSpPr>
            <a:spLocks noGrp="1"/>
          </p:cNvSpPr>
          <p:nvPr>
            <p:ph type="title"/>
          </p:nvPr>
        </p:nvSpPr>
        <p:spPr>
          <a:xfrm>
            <a:off x="912286" y="116632"/>
            <a:ext cx="10358967" cy="1143000"/>
          </a:xfrm>
        </p:spPr>
        <p:txBody>
          <a:bodyPr/>
          <a:lstStyle/>
          <a:p>
            <a:pPr algn="l"/>
            <a:r>
              <a:rPr lang="en-US" dirty="0"/>
              <a:t>SEQUOIA: First-Line Zanubrutinib versus </a:t>
            </a:r>
            <a:r>
              <a:rPr lang="en-US" dirty="0" err="1"/>
              <a:t>Bendamustine</a:t>
            </a:r>
            <a:r>
              <a:rPr lang="en-US" dirty="0"/>
              <a:t> and Rituximab (BR)</a:t>
            </a:r>
            <a:br>
              <a:rPr lang="en-US" dirty="0"/>
            </a:br>
            <a:r>
              <a:rPr lang="en-US" sz="2400" dirty="0"/>
              <a:t>Progression-Free Survival by IRC</a:t>
            </a:r>
          </a:p>
        </p:txBody>
      </p:sp>
      <p:pic>
        <p:nvPicPr>
          <p:cNvPr id="5" name="Picture 4" descr="A picture containing chart&#10;&#10;Description automatically generated">
            <a:extLst>
              <a:ext uri="{FF2B5EF4-FFF2-40B4-BE49-F238E27FC236}">
                <a16:creationId xmlns:a16="http://schemas.microsoft.com/office/drawing/2014/main" id="{2E68D8F9-09F8-B145-836A-9728EDF897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519" y="1331312"/>
            <a:ext cx="9001573" cy="5038089"/>
          </a:xfrm>
          <a:prstGeom prst="rect">
            <a:avLst/>
          </a:prstGeom>
        </p:spPr>
      </p:pic>
      <p:sp>
        <p:nvSpPr>
          <p:cNvPr id="7" name="TextBox 6">
            <a:extLst>
              <a:ext uri="{FF2B5EF4-FFF2-40B4-BE49-F238E27FC236}">
                <a16:creationId xmlns:a16="http://schemas.microsoft.com/office/drawing/2014/main" id="{5A341C1B-7E87-C34B-887F-7C4F1E25C588}"/>
              </a:ext>
            </a:extLst>
          </p:cNvPr>
          <p:cNvSpPr txBox="1"/>
          <p:nvPr/>
        </p:nvSpPr>
        <p:spPr>
          <a:xfrm>
            <a:off x="47328" y="6525344"/>
            <a:ext cx="3096617"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Tam CS et al. ASH 2021;Abstract 396.</a:t>
            </a:r>
          </a:p>
        </p:txBody>
      </p:sp>
    </p:spTree>
    <p:extLst>
      <p:ext uri="{BB962C8B-B14F-4D97-AF65-F5344CB8AC3E}">
        <p14:creationId xmlns:p14="http://schemas.microsoft.com/office/powerpoint/2010/main" val="2062674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B028E-024B-3D99-CAC2-E574D6B26D53}"/>
              </a:ext>
            </a:extLst>
          </p:cNvPr>
          <p:cNvSpPr>
            <a:spLocks noGrp="1"/>
          </p:cNvSpPr>
          <p:nvPr>
            <p:ph type="title"/>
          </p:nvPr>
        </p:nvSpPr>
        <p:spPr/>
        <p:txBody>
          <a:bodyPr/>
          <a:lstStyle/>
          <a:p>
            <a:r>
              <a:rPr lang="en-US" dirty="0"/>
              <a:t>Patients with CLL starting on a BTK inhibitor</a:t>
            </a:r>
          </a:p>
        </p:txBody>
      </p:sp>
      <p:sp>
        <p:nvSpPr>
          <p:cNvPr id="3" name="Content Placeholder 2">
            <a:extLst>
              <a:ext uri="{FF2B5EF4-FFF2-40B4-BE49-F238E27FC236}">
                <a16:creationId xmlns:a16="http://schemas.microsoft.com/office/drawing/2014/main" id="{95A6119D-B02D-334F-8335-EA7D7120DCB3}"/>
              </a:ext>
            </a:extLst>
          </p:cNvPr>
          <p:cNvSpPr>
            <a:spLocks noGrp="1"/>
          </p:cNvSpPr>
          <p:nvPr>
            <p:ph idx="1"/>
          </p:nvPr>
        </p:nvSpPr>
        <p:spPr/>
        <p:txBody>
          <a:bodyPr/>
          <a:lstStyle/>
          <a:p>
            <a:r>
              <a:rPr lang="en-US" sz="3200" dirty="0"/>
              <a:t>How do you explain to patients what a Bruton tyrosine kinase (BTK) inhibitor is and the potential benefits and risks of these agents?</a:t>
            </a:r>
          </a:p>
          <a:p>
            <a:pPr lvl="0"/>
            <a:r>
              <a:rPr lang="en-US" sz="3200" dirty="0"/>
              <a:t>How do you select which BTK inhibitor to use? </a:t>
            </a:r>
          </a:p>
        </p:txBody>
      </p:sp>
      <p:sp>
        <p:nvSpPr>
          <p:cNvPr id="4" name="Text Placeholder 3">
            <a:extLst>
              <a:ext uri="{FF2B5EF4-FFF2-40B4-BE49-F238E27FC236}">
                <a16:creationId xmlns:a16="http://schemas.microsoft.com/office/drawing/2014/main" id="{54EE6D39-F28B-BC3A-2382-A6EC58E1384A}"/>
              </a:ext>
            </a:extLst>
          </p:cNvPr>
          <p:cNvSpPr>
            <a:spLocks noGrp="1"/>
          </p:cNvSpPr>
          <p:nvPr>
            <p:ph type="body" sz="quarter" idx="10"/>
          </p:nvPr>
        </p:nvSpPr>
        <p:spPr/>
        <p:txBody>
          <a:bodyPr/>
          <a:lstStyle/>
          <a:p>
            <a:r>
              <a:rPr lang="en-US" dirty="0"/>
              <a:t>Questions — Anthony R Mato, MD, MSCE</a:t>
            </a:r>
          </a:p>
        </p:txBody>
      </p:sp>
      <p:pic>
        <p:nvPicPr>
          <p:cNvPr id="7" name="Picture 6">
            <a:extLst>
              <a:ext uri="{FF2B5EF4-FFF2-40B4-BE49-F238E27FC236}">
                <a16:creationId xmlns:a16="http://schemas.microsoft.com/office/drawing/2014/main" id="{E7F18074-BB4C-EAE0-FFE6-E6F6D30C60B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5624" y="148390"/>
            <a:ext cx="1261872" cy="1261872"/>
          </a:xfrm>
          <a:prstGeom prst="rect">
            <a:avLst/>
          </a:prstGeom>
        </p:spPr>
      </p:pic>
    </p:spTree>
    <p:extLst>
      <p:ext uri="{BB962C8B-B14F-4D97-AF65-F5344CB8AC3E}">
        <p14:creationId xmlns:p14="http://schemas.microsoft.com/office/powerpoint/2010/main" val="31725125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D98753-2EA4-C144-E6EC-13830F1CEF55}"/>
              </a:ext>
            </a:extLst>
          </p:cNvPr>
          <p:cNvSpPr>
            <a:spLocks noGrp="1"/>
          </p:cNvSpPr>
          <p:nvPr>
            <p:ph type="title"/>
          </p:nvPr>
        </p:nvSpPr>
        <p:spPr>
          <a:noFill/>
        </p:spPr>
        <p:txBody>
          <a:bodyPr/>
          <a:lstStyle/>
          <a:p>
            <a:r>
              <a:rPr lang="en-US" dirty="0"/>
              <a:t>Patients with CLL starting on a BTK inhibitor</a:t>
            </a:r>
          </a:p>
        </p:txBody>
      </p:sp>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a:xfrm>
            <a:off x="528636" y="1920240"/>
            <a:ext cx="10742618" cy="4937760"/>
          </a:xfrm>
        </p:spPr>
        <p:txBody>
          <a:bodyPr>
            <a:normAutofit/>
          </a:bodyPr>
          <a:lstStyle/>
          <a:p>
            <a:pPr>
              <a:spcAft>
                <a:spcPts val="0"/>
              </a:spcAft>
              <a:buFont typeface="Arial" panose="020B0604020202020204" pitchFamily="34" charset="0"/>
              <a:buChar char="•"/>
            </a:pPr>
            <a:r>
              <a:rPr lang="en-US" sz="2000" dirty="0">
                <a:latin typeface="inherit"/>
              </a:rPr>
              <a:t>How do you explain to patients what a BTK inhibitor is and the potential benefits and risks of these agents?</a:t>
            </a:r>
          </a:p>
          <a:p>
            <a:pPr lvl="1">
              <a:spcAft>
                <a:spcPts val="0"/>
              </a:spcAft>
            </a:pPr>
            <a:r>
              <a:rPr lang="en-US" sz="2000" b="0" dirty="0">
                <a:latin typeface="inherit"/>
              </a:rPr>
              <a:t>Review mechanism of action </a:t>
            </a:r>
          </a:p>
          <a:p>
            <a:pPr lvl="1">
              <a:spcAft>
                <a:spcPts val="0"/>
              </a:spcAft>
            </a:pPr>
            <a:r>
              <a:rPr lang="en-US" sz="2000" b="0" dirty="0">
                <a:latin typeface="inherit"/>
              </a:rPr>
              <a:t>Review long term follow up data for ibrutinib in the front line and R/R settings </a:t>
            </a:r>
          </a:p>
          <a:p>
            <a:pPr lvl="1">
              <a:spcAft>
                <a:spcPts val="0"/>
              </a:spcAft>
            </a:pPr>
            <a:r>
              <a:rPr lang="en-US" sz="2000" b="0" dirty="0">
                <a:latin typeface="inherit"/>
              </a:rPr>
              <a:t>Review BTK specific adverse profile common to all BTK inhibitors </a:t>
            </a:r>
            <a:endParaRPr lang="en-US" sz="2000" b="0" dirty="0">
              <a:latin typeface="Calibri" panose="020F0502020204030204" pitchFamily="34" charset="0"/>
            </a:endParaRPr>
          </a:p>
          <a:p>
            <a:pPr>
              <a:spcBef>
                <a:spcPts val="1140"/>
              </a:spcBef>
              <a:spcAft>
                <a:spcPts val="0"/>
              </a:spcAft>
              <a:buFont typeface="Arial" panose="020B0604020202020204" pitchFamily="34" charset="0"/>
              <a:buChar char="•"/>
            </a:pPr>
            <a:r>
              <a:rPr lang="en-US" sz="2000" dirty="0">
                <a:latin typeface="inherit"/>
              </a:rPr>
              <a:t>How do you select which BTK inhibitor to use?</a:t>
            </a:r>
          </a:p>
          <a:p>
            <a:pPr lvl="1">
              <a:spcAft>
                <a:spcPts val="0"/>
              </a:spcAft>
            </a:pPr>
            <a:r>
              <a:rPr lang="en-US" sz="2000" b="0" dirty="0">
                <a:latin typeface="inherit"/>
              </a:rPr>
              <a:t>Review long term follow up data for ibrutinib </a:t>
            </a:r>
          </a:p>
          <a:p>
            <a:pPr lvl="1">
              <a:spcAft>
                <a:spcPts val="0"/>
              </a:spcAft>
            </a:pPr>
            <a:r>
              <a:rPr lang="en-US" sz="2000" b="0" dirty="0">
                <a:latin typeface="inherit"/>
              </a:rPr>
              <a:t>Review RCTs front line and R/R for ibrutinib </a:t>
            </a:r>
          </a:p>
          <a:p>
            <a:pPr lvl="1">
              <a:spcAft>
                <a:spcPts val="0"/>
              </a:spcAft>
            </a:pPr>
            <a:r>
              <a:rPr lang="en-US" sz="2000" b="0" dirty="0">
                <a:latin typeface="inherit"/>
              </a:rPr>
              <a:t>Review long term follow up for acalabrutinib and RCTs (ASCEND and ELEVATE-TN) </a:t>
            </a:r>
          </a:p>
          <a:p>
            <a:pPr lvl="1">
              <a:spcAft>
                <a:spcPts val="0"/>
              </a:spcAft>
            </a:pPr>
            <a:r>
              <a:rPr lang="en-US" sz="2000" b="0" dirty="0">
                <a:latin typeface="inherit"/>
              </a:rPr>
              <a:t>Review head to head comparisons for BTKis (ELEVATE-RR and ALPINE)</a:t>
            </a:r>
          </a:p>
          <a:p>
            <a:pPr lvl="1">
              <a:spcAft>
                <a:spcPts val="0"/>
              </a:spcAft>
            </a:pPr>
            <a:r>
              <a:rPr lang="en-US" sz="2000" b="0" dirty="0">
                <a:latin typeface="Calibri" panose="020F0502020204030204" pitchFamily="34" charset="0"/>
              </a:rPr>
              <a:t>Review treatment schedules for BTKis with and without CD20 abs</a:t>
            </a:r>
          </a:p>
          <a:p>
            <a:pPr lvl="1">
              <a:spcAft>
                <a:spcPts val="0"/>
              </a:spcAft>
            </a:pPr>
            <a:r>
              <a:rPr lang="en-US" sz="2000" b="0" dirty="0">
                <a:latin typeface="Calibri" panose="020F0502020204030204" pitchFamily="34" charset="0"/>
              </a:rPr>
              <a:t>Review DDIs for difference BTKis  </a:t>
            </a:r>
          </a:p>
          <a:p>
            <a:pPr lvl="1">
              <a:spcAft>
                <a:spcPts val="0"/>
              </a:spcAft>
            </a:pPr>
            <a:r>
              <a:rPr lang="en-US" sz="2000" b="0" dirty="0">
                <a:latin typeface="Calibri" panose="020F0502020204030204" pitchFamily="34" charset="0"/>
              </a:rPr>
              <a:t>Review emerging data for </a:t>
            </a:r>
            <a:r>
              <a:rPr lang="en-US" sz="2000" b="0" dirty="0" err="1">
                <a:latin typeface="Calibri" panose="020F0502020204030204" pitchFamily="34" charset="0"/>
              </a:rPr>
              <a:t>ncBTKis</a:t>
            </a:r>
            <a:r>
              <a:rPr lang="en-US" sz="2000" b="0" dirty="0">
                <a:latin typeface="Calibri" panose="020F0502020204030204" pitchFamily="34" charset="0"/>
              </a:rPr>
              <a:t> </a:t>
            </a:r>
          </a:p>
          <a:p>
            <a:pPr marL="98425" indent="0">
              <a:spcBef>
                <a:spcPts val="1140"/>
              </a:spcBef>
              <a:spcAft>
                <a:spcPts val="0"/>
              </a:spcAft>
              <a:buNone/>
            </a:pPr>
            <a:endParaRPr lang="en-US" sz="1600" dirty="0"/>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Commentary — Anthony R Mato, MD, MSCE</a:t>
            </a:r>
          </a:p>
        </p:txBody>
      </p:sp>
      <p:pic>
        <p:nvPicPr>
          <p:cNvPr id="7" name="Picture 6">
            <a:extLst>
              <a:ext uri="{FF2B5EF4-FFF2-40B4-BE49-F238E27FC236}">
                <a16:creationId xmlns:a16="http://schemas.microsoft.com/office/drawing/2014/main" id="{D0F5BF7B-E716-1910-502C-72329BF7F76D}"/>
              </a:ext>
            </a:extLst>
          </p:cNvPr>
          <p:cNvPicPr>
            <a:picLocks noChangeAspect="1"/>
          </p:cNvPicPr>
          <p:nvPr/>
        </p:nvPicPr>
        <p:blipFill>
          <a:blip r:embed="rId2"/>
          <a:srcRect/>
          <a:stretch/>
        </p:blipFill>
        <p:spPr>
          <a:xfrm>
            <a:off x="10505624" y="148390"/>
            <a:ext cx="1261872" cy="1261872"/>
          </a:xfrm>
          <a:prstGeom prst="rect">
            <a:avLst/>
          </a:prstGeom>
        </p:spPr>
      </p:pic>
    </p:spTree>
    <p:extLst>
      <p:ext uri="{BB962C8B-B14F-4D97-AF65-F5344CB8AC3E}">
        <p14:creationId xmlns:p14="http://schemas.microsoft.com/office/powerpoint/2010/main" val="4163485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p:txBody>
          <a:bodyPr>
            <a:normAutofit/>
          </a:bodyPr>
          <a:lstStyle/>
          <a:p>
            <a:pPr marL="98425" indent="0">
              <a:spcAft>
                <a:spcPts val="0"/>
              </a:spcAft>
              <a:buNone/>
            </a:pPr>
            <a:r>
              <a:rPr lang="en-US" dirty="0"/>
              <a:t>Actual clinical experiences with patients starting on a BTK inhibitor</a:t>
            </a:r>
          </a:p>
          <a:p>
            <a:pPr>
              <a:spcAft>
                <a:spcPts val="0"/>
              </a:spcAft>
            </a:pPr>
            <a:r>
              <a:rPr lang="en-US" sz="2200" dirty="0"/>
              <a:t>35-year-old patient with del17p and complex karyotype starting ibrutinib in the </a:t>
            </a:r>
            <a:br>
              <a:rPr lang="en-US" sz="2200" dirty="0"/>
            </a:br>
            <a:r>
              <a:rPr lang="en-US" sz="2200" dirty="0"/>
              <a:t>front line setting</a:t>
            </a:r>
          </a:p>
          <a:p>
            <a:pPr>
              <a:spcAft>
                <a:spcPts val="0"/>
              </a:spcAft>
            </a:pPr>
            <a:r>
              <a:rPr lang="en-US" sz="2200" dirty="0"/>
              <a:t>67-year-old patient with IGHV mutated CLL on acalabrutinib presents with palpitations and symptomatic HTN</a:t>
            </a:r>
          </a:p>
          <a:p>
            <a:pPr>
              <a:spcAft>
                <a:spcPts val="0"/>
              </a:spcAft>
            </a:pPr>
            <a:r>
              <a:rPr lang="en-US" sz="2200" dirty="0"/>
              <a:t>73-year-old patient with standard risk CLL treated with FCR </a:t>
            </a:r>
            <a:r>
              <a:rPr lang="en-US" sz="2200" dirty="0">
                <a:sym typeface="Wingdings" panose="05000000000000000000" pitchFamily="2" charset="2"/>
              </a:rPr>
              <a:t> Ibrutinib presents with progression of disease. Molecular panel shows new C481 mutation </a:t>
            </a:r>
            <a:r>
              <a:rPr lang="en-US" sz="2200" dirty="0"/>
              <a:t> </a:t>
            </a:r>
          </a:p>
          <a:p>
            <a:pPr>
              <a:spcAft>
                <a:spcPts val="0"/>
              </a:spcAft>
            </a:pPr>
            <a:r>
              <a:rPr lang="en-US" sz="2200" dirty="0"/>
              <a:t>49-year-old patient with IGHV unmutated del13q CLL considering Acalabrutinib vs Acalabrutinib + Obinutuzumab </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Commentary — Anthony R Mato, MD, MSCE</a:t>
            </a:r>
          </a:p>
        </p:txBody>
      </p:sp>
      <p:pic>
        <p:nvPicPr>
          <p:cNvPr id="7" name="Picture 6">
            <a:extLst>
              <a:ext uri="{FF2B5EF4-FFF2-40B4-BE49-F238E27FC236}">
                <a16:creationId xmlns:a16="http://schemas.microsoft.com/office/drawing/2014/main" id="{D0F5BF7B-E716-1910-502C-72329BF7F76D}"/>
              </a:ext>
            </a:extLst>
          </p:cNvPr>
          <p:cNvPicPr>
            <a:picLocks noChangeAspect="1"/>
          </p:cNvPicPr>
          <p:nvPr/>
        </p:nvPicPr>
        <p:blipFill>
          <a:blip r:embed="rId2"/>
          <a:srcRect/>
          <a:stretch/>
        </p:blipFill>
        <p:spPr>
          <a:xfrm>
            <a:off x="10505624" y="148390"/>
            <a:ext cx="1261872" cy="1261872"/>
          </a:xfrm>
          <a:prstGeom prst="rect">
            <a:avLst/>
          </a:prstGeom>
        </p:spPr>
      </p:pic>
    </p:spTree>
    <p:extLst>
      <p:ext uri="{BB962C8B-B14F-4D97-AF65-F5344CB8AC3E}">
        <p14:creationId xmlns:p14="http://schemas.microsoft.com/office/powerpoint/2010/main" val="2691729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D98753-2EA4-C144-E6EC-13830F1CEF55}"/>
              </a:ext>
            </a:extLst>
          </p:cNvPr>
          <p:cNvSpPr>
            <a:spLocks noGrp="1"/>
          </p:cNvSpPr>
          <p:nvPr>
            <p:ph type="title"/>
          </p:nvPr>
        </p:nvSpPr>
        <p:spPr/>
        <p:txBody>
          <a:bodyPr/>
          <a:lstStyle/>
          <a:p>
            <a:r>
              <a:rPr lang="en-US" dirty="0"/>
              <a:t>Patients with CLL starting on a BTK inhibitor</a:t>
            </a:r>
          </a:p>
        </p:txBody>
      </p:sp>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p:txBody>
          <a:bodyPr>
            <a:normAutofit/>
          </a:bodyPr>
          <a:lstStyle/>
          <a:p>
            <a:pPr lvl="0"/>
            <a:r>
              <a:rPr lang="en-US" sz="3200" dirty="0"/>
              <a:t>What are some of the issues you discuss with patients who are about to begin a BTK inhibitor?   </a:t>
            </a:r>
          </a:p>
          <a:p>
            <a:pPr lvl="0"/>
            <a:r>
              <a:rPr lang="en-US" sz="3200" dirty="0"/>
              <a:t>How do you assess and monitor adherence to BTK inhibitors?</a:t>
            </a:r>
          </a:p>
          <a:p>
            <a:pPr lvl="0"/>
            <a:r>
              <a:rPr lang="en-US" sz="3200" dirty="0"/>
              <a:t>What are some of the psychosocial issues that arise in this situation?</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dirty="0"/>
              <a:t>Questions — Amy Goodrich, CRNP </a:t>
            </a:r>
          </a:p>
        </p:txBody>
      </p:sp>
      <p:pic>
        <p:nvPicPr>
          <p:cNvPr id="7" name="Picture 6">
            <a:extLst>
              <a:ext uri="{FF2B5EF4-FFF2-40B4-BE49-F238E27FC236}">
                <a16:creationId xmlns:a16="http://schemas.microsoft.com/office/drawing/2014/main" id="{F3AD3871-39BE-8F42-05F7-FDDBDDB087B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5624" y="148390"/>
            <a:ext cx="1261872" cy="1261872"/>
          </a:xfrm>
          <a:prstGeom prst="rect">
            <a:avLst/>
          </a:prstGeom>
        </p:spPr>
      </p:pic>
    </p:spTree>
    <p:extLst>
      <p:ext uri="{BB962C8B-B14F-4D97-AF65-F5344CB8AC3E}">
        <p14:creationId xmlns:p14="http://schemas.microsoft.com/office/powerpoint/2010/main" val="42613511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D98753-2EA4-C144-E6EC-13830F1CEF55}"/>
              </a:ext>
            </a:extLst>
          </p:cNvPr>
          <p:cNvSpPr>
            <a:spLocks noGrp="1"/>
          </p:cNvSpPr>
          <p:nvPr>
            <p:ph type="title"/>
          </p:nvPr>
        </p:nvSpPr>
        <p:spPr/>
        <p:txBody>
          <a:bodyPr/>
          <a:lstStyle/>
          <a:p>
            <a:r>
              <a:rPr lang="en-US" dirty="0"/>
              <a:t>Patients with CLL starting on a BTK inhibitor</a:t>
            </a:r>
          </a:p>
        </p:txBody>
      </p:sp>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p:txBody>
          <a:bodyPr>
            <a:normAutofit lnSpcReduction="10000"/>
          </a:bodyPr>
          <a:lstStyle/>
          <a:p>
            <a:pPr marL="98425" lvl="0" indent="0">
              <a:buNone/>
            </a:pPr>
            <a:r>
              <a:rPr lang="en-US" dirty="0"/>
              <a:t>What I discuss when starting BTKi</a:t>
            </a:r>
          </a:p>
          <a:p>
            <a:pPr lvl="0"/>
            <a:r>
              <a:rPr lang="en-US" dirty="0"/>
              <a:t>Chronic therapy</a:t>
            </a:r>
          </a:p>
          <a:p>
            <a:pPr lvl="0"/>
            <a:r>
              <a:rPr lang="en-US" dirty="0"/>
              <a:t>Common and severe side effects (lymphocytosis, GI, heme, bleeding, A-fib; headache with acalabrutinib)</a:t>
            </a:r>
          </a:p>
          <a:p>
            <a:pPr lvl="0"/>
            <a:r>
              <a:rPr lang="en-US" dirty="0"/>
              <a:t>Strategies to reduce and manage side effects (antiemetics, antimotility agents, acetaminophen, bleeding precautions, holding for procedures, s/</a:t>
            </a:r>
            <a:r>
              <a:rPr lang="en-US" dirty="0" err="1"/>
              <a:t>sx</a:t>
            </a:r>
            <a:r>
              <a:rPr lang="en-US" dirty="0"/>
              <a:t> a-fib)</a:t>
            </a:r>
          </a:p>
          <a:p>
            <a:pPr lvl="0"/>
            <a:r>
              <a:rPr lang="en-US" dirty="0"/>
              <a:t>Drug-drug interactions</a:t>
            </a:r>
          </a:p>
          <a:p>
            <a:pPr lvl="0"/>
            <a:r>
              <a:rPr lang="en-US" dirty="0"/>
              <a:t>Adherence</a:t>
            </a:r>
          </a:p>
          <a:p>
            <a:pPr lvl="0"/>
            <a:r>
              <a:rPr lang="en-US" dirty="0"/>
              <a:t>Spacing antacids with </a:t>
            </a:r>
            <a:r>
              <a:rPr lang="en-US" dirty="0" err="1"/>
              <a:t>acalabrutinb</a:t>
            </a:r>
            <a:endParaRPr lang="en-US" dirty="0"/>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dirty="0"/>
              <a:t>Commentary — Amy Goodrich, CRNP </a:t>
            </a:r>
          </a:p>
        </p:txBody>
      </p:sp>
      <p:pic>
        <p:nvPicPr>
          <p:cNvPr id="7" name="Picture 6">
            <a:extLst>
              <a:ext uri="{FF2B5EF4-FFF2-40B4-BE49-F238E27FC236}">
                <a16:creationId xmlns:a16="http://schemas.microsoft.com/office/drawing/2014/main" id="{F3AD3871-39BE-8F42-05F7-FDDBDDB087B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5624" y="148390"/>
            <a:ext cx="1261872" cy="1261872"/>
          </a:xfrm>
          <a:prstGeom prst="rect">
            <a:avLst/>
          </a:prstGeom>
        </p:spPr>
      </p:pic>
    </p:spTree>
    <p:extLst>
      <p:ext uri="{BB962C8B-B14F-4D97-AF65-F5344CB8AC3E}">
        <p14:creationId xmlns:p14="http://schemas.microsoft.com/office/powerpoint/2010/main" val="943531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p:txBody>
          <a:bodyPr>
            <a:normAutofit/>
          </a:bodyPr>
          <a:lstStyle/>
          <a:p>
            <a:pPr marL="98425" lvl="0" indent="0">
              <a:buNone/>
            </a:pPr>
            <a:r>
              <a:rPr lang="en-US" dirty="0"/>
              <a:t>How I assess and monitor adherence</a:t>
            </a:r>
          </a:p>
          <a:p>
            <a:pPr lvl="0"/>
            <a:r>
              <a:rPr lang="en-US" dirty="0"/>
              <a:t>Shared decision-making</a:t>
            </a:r>
          </a:p>
          <a:p>
            <a:pPr lvl="0"/>
            <a:r>
              <a:rPr lang="en-US" dirty="0"/>
              <a:t>Health literacy</a:t>
            </a:r>
          </a:p>
          <a:p>
            <a:pPr lvl="0"/>
            <a:r>
              <a:rPr lang="en-US" dirty="0"/>
              <a:t>Open communication</a:t>
            </a:r>
          </a:p>
          <a:p>
            <a:pPr lvl="0"/>
            <a:r>
              <a:rPr lang="en-US" dirty="0"/>
              <a:t>No judgment</a:t>
            </a:r>
          </a:p>
          <a:p>
            <a:pPr lvl="0"/>
            <a:r>
              <a:rPr lang="en-US" dirty="0"/>
              <a:t>How many doses have you missed?</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dirty="0"/>
              <a:t>Commentary — Amy Goodrich, CRNP </a:t>
            </a:r>
          </a:p>
        </p:txBody>
      </p:sp>
      <p:pic>
        <p:nvPicPr>
          <p:cNvPr id="7" name="Picture 6">
            <a:extLst>
              <a:ext uri="{FF2B5EF4-FFF2-40B4-BE49-F238E27FC236}">
                <a16:creationId xmlns:a16="http://schemas.microsoft.com/office/drawing/2014/main" id="{F3AD3871-39BE-8F42-05F7-FDDBDDB087B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5624" y="148390"/>
            <a:ext cx="1261872" cy="1261872"/>
          </a:xfrm>
          <a:prstGeom prst="rect">
            <a:avLst/>
          </a:prstGeom>
        </p:spPr>
      </p:pic>
    </p:spTree>
    <p:extLst>
      <p:ext uri="{BB962C8B-B14F-4D97-AF65-F5344CB8AC3E}">
        <p14:creationId xmlns:p14="http://schemas.microsoft.com/office/powerpoint/2010/main" val="4135976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p:txBody>
          <a:bodyPr>
            <a:normAutofit lnSpcReduction="10000"/>
          </a:bodyPr>
          <a:lstStyle/>
          <a:p>
            <a:pPr marL="98425" lvl="0" indent="0">
              <a:buNone/>
            </a:pPr>
            <a:r>
              <a:rPr lang="en-US" dirty="0"/>
              <a:t>Patient #1</a:t>
            </a:r>
          </a:p>
          <a:p>
            <a:pPr lvl="0"/>
            <a:r>
              <a:rPr lang="en-US" dirty="0"/>
              <a:t>66 </a:t>
            </a:r>
            <a:r>
              <a:rPr lang="en-US" dirty="0" err="1"/>
              <a:t>yo</a:t>
            </a:r>
            <a:r>
              <a:rPr lang="en-US" dirty="0"/>
              <a:t>, diagnosed in 2010, Mutated </a:t>
            </a:r>
            <a:r>
              <a:rPr lang="en-US" dirty="0" err="1"/>
              <a:t>IgVH</a:t>
            </a:r>
            <a:r>
              <a:rPr lang="en-US" dirty="0"/>
              <a:t>, normal FISH, no TP53 abnormality</a:t>
            </a:r>
          </a:p>
          <a:p>
            <a:pPr lvl="0"/>
            <a:r>
              <a:rPr lang="en-US" dirty="0"/>
              <a:t>Starts ibrutinib 1st line in 2016</a:t>
            </a:r>
          </a:p>
          <a:p>
            <a:pPr lvl="0"/>
            <a:r>
              <a:rPr lang="en-US" dirty="0"/>
              <a:t>Experienced fatigue and low level nausea despite multiple antiemetics</a:t>
            </a:r>
          </a:p>
          <a:p>
            <a:pPr lvl="0"/>
            <a:r>
              <a:rPr lang="en-US" dirty="0"/>
              <a:t>No weight loss</a:t>
            </a:r>
          </a:p>
          <a:p>
            <a:pPr lvl="0"/>
            <a:r>
              <a:rPr lang="en-US" dirty="0"/>
              <a:t>3 months into treatment, responding well, admits skipping doses to reduce side effects </a:t>
            </a:r>
          </a:p>
          <a:p>
            <a:pPr lvl="0"/>
            <a:r>
              <a:rPr lang="en-US" dirty="0"/>
              <a:t>Dose reduced to 280 mg daily</a:t>
            </a:r>
          </a:p>
          <a:p>
            <a:pPr lvl="0"/>
            <a:r>
              <a:rPr lang="en-US" dirty="0"/>
              <a:t>Nausea improved on reduced dose</a:t>
            </a:r>
          </a:p>
          <a:p>
            <a:pPr lvl="0"/>
            <a:r>
              <a:rPr lang="en-US" dirty="0"/>
              <a:t>Continues on ibrutinib, declines switching to acalabrutinib</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dirty="0"/>
              <a:t>Commentary — Amy Goodrich, CRNP </a:t>
            </a:r>
          </a:p>
        </p:txBody>
      </p:sp>
      <p:pic>
        <p:nvPicPr>
          <p:cNvPr id="7" name="Picture 6">
            <a:extLst>
              <a:ext uri="{FF2B5EF4-FFF2-40B4-BE49-F238E27FC236}">
                <a16:creationId xmlns:a16="http://schemas.microsoft.com/office/drawing/2014/main" id="{F3AD3871-39BE-8F42-05F7-FDDBDDB087B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5624" y="148390"/>
            <a:ext cx="1261872" cy="1261872"/>
          </a:xfrm>
          <a:prstGeom prst="rect">
            <a:avLst/>
          </a:prstGeom>
        </p:spPr>
      </p:pic>
    </p:spTree>
    <p:extLst>
      <p:ext uri="{BB962C8B-B14F-4D97-AF65-F5344CB8AC3E}">
        <p14:creationId xmlns:p14="http://schemas.microsoft.com/office/powerpoint/2010/main" val="1253984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p:txBody>
          <a:bodyPr>
            <a:normAutofit/>
          </a:bodyPr>
          <a:lstStyle/>
          <a:p>
            <a:pPr marL="98425" lvl="0" indent="0">
              <a:buNone/>
            </a:pPr>
            <a:r>
              <a:rPr lang="en-US" dirty="0"/>
              <a:t>Patient #1 Psychosocial issues</a:t>
            </a:r>
          </a:p>
          <a:p>
            <a:pPr lvl="0"/>
            <a:r>
              <a:rPr lang="en-US" dirty="0"/>
              <a:t>Initially had difficulty working due to nausea, caused the skipped doses</a:t>
            </a:r>
          </a:p>
          <a:p>
            <a:pPr lvl="0"/>
            <a:r>
              <a:rPr lang="en-US" dirty="0"/>
              <a:t>Some antiemetics worked well but caused drowsiness and impeded work</a:t>
            </a:r>
          </a:p>
          <a:p>
            <a:pPr lvl="0"/>
            <a:r>
              <a:rPr lang="en-US" dirty="0"/>
              <a:t>Supportive wife, teenage daughter</a:t>
            </a:r>
          </a:p>
          <a:p>
            <a:pPr lvl="0"/>
            <a:r>
              <a:rPr lang="en-US" dirty="0"/>
              <a:t>Long term relationship with health care team beneficial</a:t>
            </a:r>
          </a:p>
          <a:p>
            <a:pPr lvl="0"/>
            <a:r>
              <a:rPr lang="en-US" dirty="0"/>
              <a:t>Fatigue improved, nausea well controlled</a:t>
            </a:r>
          </a:p>
          <a:p>
            <a:pPr lvl="0"/>
            <a:r>
              <a:rPr lang="en-US" dirty="0"/>
              <a:t>Currently satisfied with side effect management</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dirty="0"/>
              <a:t>Commentary — Amy Goodrich, CRNP </a:t>
            </a:r>
          </a:p>
        </p:txBody>
      </p:sp>
      <p:pic>
        <p:nvPicPr>
          <p:cNvPr id="7" name="Picture 6">
            <a:extLst>
              <a:ext uri="{FF2B5EF4-FFF2-40B4-BE49-F238E27FC236}">
                <a16:creationId xmlns:a16="http://schemas.microsoft.com/office/drawing/2014/main" id="{F3AD3871-39BE-8F42-05F7-FDDBDDB087B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5624" y="148390"/>
            <a:ext cx="1261872" cy="1261872"/>
          </a:xfrm>
          <a:prstGeom prst="rect">
            <a:avLst/>
          </a:prstGeom>
        </p:spPr>
      </p:pic>
    </p:spTree>
    <p:extLst>
      <p:ext uri="{BB962C8B-B14F-4D97-AF65-F5344CB8AC3E}">
        <p14:creationId xmlns:p14="http://schemas.microsoft.com/office/powerpoint/2010/main" val="2738468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A3F9C8-19A4-FB90-F554-E20044203808}"/>
              </a:ext>
            </a:extLst>
          </p:cNvPr>
          <p:cNvSpPr/>
          <p:nvPr/>
        </p:nvSpPr>
        <p:spPr bwMode="auto">
          <a:xfrm>
            <a:off x="758948" y="2636912"/>
            <a:ext cx="10512305" cy="54864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416053"/>
            <a:ext cx="10512306" cy="4799013"/>
          </a:xfrm>
        </p:spPr>
        <p:txBody>
          <a:bodyPr/>
          <a:lstStyle/>
          <a:p>
            <a:pPr marL="98425" indent="0">
              <a:lnSpc>
                <a:spcPct val="100000"/>
              </a:lnSpc>
              <a:spcBef>
                <a:spcPts val="2200"/>
              </a:spcBef>
              <a:spcAft>
                <a:spcPts val="0"/>
              </a:spcAft>
              <a:buNone/>
            </a:pPr>
            <a:r>
              <a:rPr lang="en-US" sz="2500" dirty="0">
                <a:solidFill>
                  <a:srgbClr val="0432FF"/>
                </a:solidFill>
              </a:rPr>
              <a:t>Module 1 – </a:t>
            </a:r>
            <a:r>
              <a:rPr lang="en-US" sz="2500" dirty="0">
                <a:solidFill>
                  <a:schemeClr val="tx1"/>
                </a:solidFill>
              </a:rPr>
              <a:t>Overview of CLL</a:t>
            </a:r>
          </a:p>
          <a:p>
            <a:pPr marL="98425" indent="0">
              <a:lnSpc>
                <a:spcPct val="100000"/>
              </a:lnSpc>
              <a:spcBef>
                <a:spcPts val="2200"/>
              </a:spcBef>
              <a:spcAft>
                <a:spcPts val="0"/>
              </a:spcAft>
              <a:buNone/>
            </a:pPr>
            <a:r>
              <a:rPr lang="en-US" sz="2500" dirty="0">
                <a:solidFill>
                  <a:srgbClr val="0432FF"/>
                </a:solidFill>
              </a:rPr>
              <a:t>Module 2 – </a:t>
            </a:r>
            <a:r>
              <a:rPr lang="en-US" sz="2500" dirty="0">
                <a:solidFill>
                  <a:schemeClr val="tx1"/>
                </a:solidFill>
              </a:rPr>
              <a:t>Bruton Tyrosine Kinase Inhibitors</a:t>
            </a:r>
          </a:p>
          <a:p>
            <a:pPr marL="98425" indent="0">
              <a:lnSpc>
                <a:spcPct val="100000"/>
              </a:lnSpc>
              <a:spcBef>
                <a:spcPts val="2200"/>
              </a:spcBef>
              <a:spcAft>
                <a:spcPts val="0"/>
              </a:spcAft>
              <a:buNone/>
            </a:pPr>
            <a:r>
              <a:rPr lang="en-US" sz="2500" dirty="0">
                <a:solidFill>
                  <a:schemeClr val="bg1"/>
                </a:solidFill>
              </a:rPr>
              <a:t>Module 3 – Venetoclax and Anti-CD20 Antibody Therapy</a:t>
            </a:r>
          </a:p>
          <a:p>
            <a:pPr marL="98425" indent="0">
              <a:lnSpc>
                <a:spcPct val="100000"/>
              </a:lnSpc>
              <a:spcBef>
                <a:spcPts val="2200"/>
              </a:spcBef>
              <a:spcAft>
                <a:spcPts val="0"/>
              </a:spcAft>
              <a:buNone/>
            </a:pPr>
            <a:r>
              <a:rPr lang="en-US" sz="2500" dirty="0">
                <a:solidFill>
                  <a:srgbClr val="0432FF"/>
                </a:solidFill>
              </a:rPr>
              <a:t>Module 4 – </a:t>
            </a:r>
            <a:r>
              <a:rPr lang="en-US" sz="2500" dirty="0">
                <a:solidFill>
                  <a:schemeClr val="tx1"/>
                </a:solidFill>
              </a:rPr>
              <a:t>Future Strategies</a:t>
            </a:r>
          </a:p>
        </p:txBody>
      </p:sp>
    </p:spTree>
    <p:extLst>
      <p:ext uri="{BB962C8B-B14F-4D97-AF65-F5344CB8AC3E}">
        <p14:creationId xmlns:p14="http://schemas.microsoft.com/office/powerpoint/2010/main" val="377322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543060"/>
          </a:xfrm>
        </p:spPr>
        <p:txBody>
          <a:bodyPr/>
          <a:lstStyle/>
          <a:p>
            <a:r>
              <a:rPr lang="en-US" sz="3200" dirty="0">
                <a:solidFill>
                  <a:srgbClr val="0432FF"/>
                </a:solidFill>
              </a:rPr>
              <a:t>Dr Hart — Disclosures</a:t>
            </a:r>
          </a:p>
        </p:txBody>
      </p:sp>
      <p:graphicFrame>
        <p:nvGraphicFramePr>
          <p:cNvPr id="6" name="Content Placeholder 3"/>
          <p:cNvGraphicFramePr>
            <a:graphicFrameLocks noGrp="1"/>
          </p:cNvGraphicFramePr>
          <p:nvPr>
            <p:ph idx="4294967295"/>
          </p:nvPr>
        </p:nvGraphicFramePr>
        <p:xfrm>
          <a:off x="1524126" y="2060848"/>
          <a:ext cx="9143745" cy="1985352"/>
        </p:xfrm>
        <a:graphic>
          <a:graphicData uri="http://schemas.openxmlformats.org/drawingml/2006/table">
            <a:tbl>
              <a:tblPr firstRow="1" bandRow="1">
                <a:tableStyleId>{F2DE63D5-997A-4646-A377-4702673A728D}</a:tableStyleId>
              </a:tblPr>
              <a:tblGrid>
                <a:gridCol w="2524227">
                  <a:extLst>
                    <a:ext uri="{9D8B030D-6E8A-4147-A177-3AD203B41FA5}">
                      <a16:colId xmlns:a16="http://schemas.microsoft.com/office/drawing/2014/main" val="20000"/>
                    </a:ext>
                  </a:extLst>
                </a:gridCol>
                <a:gridCol w="6619518">
                  <a:extLst>
                    <a:ext uri="{9D8B030D-6E8A-4147-A177-3AD203B41FA5}">
                      <a16:colId xmlns:a16="http://schemas.microsoft.com/office/drawing/2014/main" val="20001"/>
                    </a:ext>
                  </a:extLst>
                </a:gridCol>
              </a:tblGrid>
              <a:tr h="1224136">
                <a:tc>
                  <a:txBody>
                    <a:bodyPr/>
                    <a:lstStyle/>
                    <a:p>
                      <a:pPr algn="l"/>
                      <a:r>
                        <a:rPr lang="en-US" b="1" dirty="0">
                          <a:solidFill>
                            <a:schemeClr val="tx1"/>
                          </a:solidFill>
                        </a:rPr>
                        <a:t>Advisory Committee</a:t>
                      </a:r>
                      <a:endParaRPr lang="en-US" sz="1800" b="1" kern="1200" baseline="0" dirty="0">
                        <a:solidFill>
                          <a:schemeClr val="tx1"/>
                        </a:solidFill>
                        <a:latin typeface="Calibri" panose="020F0502020204030204" pitchFamily="34" charset="0"/>
                        <a:ea typeface="+mn-ea"/>
                        <a:cs typeface="Calibri" panose="020F0502020204030204" pitchFamily="34" charset="0"/>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Boehringer Ingelheim Pharmaceuticals Inc, G1 Therapeutics Inc, Novartis</a:t>
                      </a:r>
                      <a:endParaRPr lang="en-US" sz="1800" b="0" kern="1200" baseline="0" dirty="0">
                        <a:solidFill>
                          <a:schemeClr val="tx1"/>
                        </a:solidFill>
                        <a:latin typeface="Calibri" panose="020F0502020204030204" pitchFamily="34" charset="0"/>
                        <a:ea typeface="+mn-ea"/>
                        <a:cs typeface="Calibri" panose="020F0502020204030204" pitchFamily="34" charset="0"/>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61216">
                <a:tc>
                  <a:txBody>
                    <a:bodyPr/>
                    <a:lstStyle/>
                    <a:p>
                      <a:pPr algn="l"/>
                      <a:r>
                        <a:rPr lang="en-US" b="1" dirty="0">
                          <a:solidFill>
                            <a:schemeClr val="tx1"/>
                          </a:solidFill>
                        </a:rPr>
                        <a:t>Speakers Bureau</a:t>
                      </a:r>
                      <a:endParaRPr lang="en-US" sz="1800" b="1" kern="1200" baseline="0" dirty="0">
                        <a:solidFill>
                          <a:schemeClr val="tx1"/>
                        </a:solidFill>
                        <a:latin typeface="Calibri" panose="020F0502020204030204" pitchFamily="34" charset="0"/>
                        <a:ea typeface="+mn-ea"/>
                        <a:cs typeface="Calibri" panose="020F0502020204030204" pitchFamily="34" charset="0"/>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err="1">
                          <a:solidFill>
                            <a:schemeClr val="tx1"/>
                          </a:solidFill>
                        </a:rPr>
                        <a:t>Circulogene</a:t>
                      </a:r>
                      <a:endParaRPr lang="en-US" sz="1800" b="0" kern="1200" baseline="0" dirty="0">
                        <a:solidFill>
                          <a:schemeClr val="tx1"/>
                        </a:solidFill>
                        <a:latin typeface="Calibri" panose="020F0502020204030204" pitchFamily="34" charset="0"/>
                        <a:ea typeface="+mn-ea"/>
                        <a:cs typeface="Calibri" panose="020F0502020204030204" pitchFamily="34" charset="0"/>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13340286"/>
                  </a:ext>
                </a:extLst>
              </a:tr>
            </a:tbl>
          </a:graphicData>
        </a:graphic>
      </p:graphicFrame>
    </p:spTree>
    <p:custDataLst>
      <p:tags r:id="rId1"/>
    </p:custDataLst>
    <p:extLst>
      <p:ext uri="{BB962C8B-B14F-4D97-AF65-F5344CB8AC3E}">
        <p14:creationId xmlns:p14="http://schemas.microsoft.com/office/powerpoint/2010/main" val="28401701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10AFE-C5F5-75F2-3596-367E9BB067E0}"/>
              </a:ext>
            </a:extLst>
          </p:cNvPr>
          <p:cNvSpPr>
            <a:spLocks noGrp="1"/>
          </p:cNvSpPr>
          <p:nvPr>
            <p:ph type="title"/>
          </p:nvPr>
        </p:nvSpPr>
        <p:spPr/>
        <p:txBody>
          <a:bodyPr/>
          <a:lstStyle/>
          <a:p>
            <a:pPr algn="l"/>
            <a:r>
              <a:rPr lang="en-US" dirty="0"/>
              <a:t>Which of the following side effects may be experienced by patients receiving the CLL14 regimen (venetoclax combined with obinutuzumab)?</a:t>
            </a:r>
          </a:p>
        </p:txBody>
      </p:sp>
      <p:graphicFrame>
        <p:nvGraphicFramePr>
          <p:cNvPr id="7" name="Table 6">
            <a:extLst>
              <a:ext uri="{FF2B5EF4-FFF2-40B4-BE49-F238E27FC236}">
                <a16:creationId xmlns:a16="http://schemas.microsoft.com/office/drawing/2014/main" id="{A2B919E7-1456-6431-35E9-BD3D58515011}"/>
              </a:ext>
            </a:extLst>
          </p:cNvPr>
          <p:cNvGraphicFramePr>
            <a:graphicFrameLocks noGrp="1"/>
          </p:cNvGraphicFramePr>
          <p:nvPr>
            <p:extLst>
              <p:ext uri="{D42A27DB-BD31-4B8C-83A1-F6EECF244321}">
                <p14:modId xmlns:p14="http://schemas.microsoft.com/office/powerpoint/2010/main" val="4046761033"/>
              </p:ext>
            </p:extLst>
          </p:nvPr>
        </p:nvGraphicFramePr>
        <p:xfrm>
          <a:off x="695400" y="2731142"/>
          <a:ext cx="9519592" cy="2381750"/>
        </p:xfrm>
        <a:graphic>
          <a:graphicData uri="http://schemas.openxmlformats.org/drawingml/2006/table">
            <a:tbl>
              <a:tblPr firstRow="1" bandRow="1">
                <a:tableStyleId>{0E3FDE45-AF77-4B5C-9715-49D594BDF05E}</a:tableStyleId>
              </a:tblPr>
              <a:tblGrid>
                <a:gridCol w="9519592">
                  <a:extLst>
                    <a:ext uri="{9D8B030D-6E8A-4147-A177-3AD203B41FA5}">
                      <a16:colId xmlns:a16="http://schemas.microsoft.com/office/drawing/2014/main" val="2475546180"/>
                    </a:ext>
                  </a:extLst>
                </a:gridCol>
              </a:tblGrid>
              <a:tr h="476350">
                <a:tc>
                  <a:txBody>
                    <a:bodyPr/>
                    <a:lstStyle/>
                    <a:p>
                      <a:endParaRPr lang="en-US" dirty="0"/>
                    </a:p>
                  </a:txBody>
                  <a:tcP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61906385"/>
                  </a:ext>
                </a:extLst>
              </a:tr>
              <a:tr h="476350">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3E0EB">
                        <a:alpha val="69804"/>
                      </a:srgbClr>
                    </a:solidFill>
                  </a:tcPr>
                </a:tc>
                <a:extLst>
                  <a:ext uri="{0D108BD9-81ED-4DB2-BD59-A6C34878D82A}">
                    <a16:rowId xmlns:a16="http://schemas.microsoft.com/office/drawing/2014/main" val="3743645606"/>
                  </a:ext>
                </a:extLst>
              </a:tr>
              <a:tr h="476350">
                <a:tc>
                  <a:txBody>
                    <a:bodyPr/>
                    <a:lstStyle/>
                    <a:p>
                      <a:endParaRPr lang="en-US"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76747907"/>
                  </a:ext>
                </a:extLst>
              </a:tr>
              <a:tr h="476350">
                <a:tc>
                  <a:txBody>
                    <a:bodyPr/>
                    <a:lstStyle/>
                    <a:p>
                      <a:endParaRPr lang="en-US" dirty="0"/>
                    </a:p>
                  </a:txBody>
                  <a:tcPr>
                    <a:lnL>
                      <a:noFill/>
                    </a:lnL>
                    <a:lnR>
                      <a:noFill/>
                    </a:lnR>
                    <a:lnT>
                      <a:noFill/>
                    </a:lnT>
                    <a:lnB>
                      <a:noFill/>
                    </a:lnB>
                    <a:lnTlToBr w="12700" cmpd="sng">
                      <a:noFill/>
                      <a:prstDash val="solid"/>
                    </a:lnTlToBr>
                    <a:lnBlToTr w="12700" cmpd="sng">
                      <a:noFill/>
                      <a:prstDash val="solid"/>
                    </a:lnBlToTr>
                    <a:solidFill>
                      <a:srgbClr val="D3E1EA">
                        <a:alpha val="69804"/>
                      </a:srgbClr>
                    </a:solidFill>
                  </a:tcPr>
                </a:tc>
                <a:extLst>
                  <a:ext uri="{0D108BD9-81ED-4DB2-BD59-A6C34878D82A}">
                    <a16:rowId xmlns:a16="http://schemas.microsoft.com/office/drawing/2014/main" val="1376862603"/>
                  </a:ext>
                </a:extLst>
              </a:tr>
              <a:tr h="476350">
                <a:tc>
                  <a:txBody>
                    <a:bodyPr/>
                    <a:lstStyle/>
                    <a:p>
                      <a:endParaRPr lang="en-US" dirty="0"/>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891078392"/>
                  </a:ext>
                </a:extLst>
              </a:tr>
            </a:tbl>
          </a:graphicData>
        </a:graphic>
      </p:graphicFrame>
      <p:sp>
        <p:nvSpPr>
          <p:cNvPr id="8" name="Content Placeholder 2">
            <a:extLst>
              <a:ext uri="{FF2B5EF4-FFF2-40B4-BE49-F238E27FC236}">
                <a16:creationId xmlns:a16="http://schemas.microsoft.com/office/drawing/2014/main" id="{34FA84B1-B026-ABFF-C8FA-260097A9F1C0}"/>
              </a:ext>
            </a:extLst>
          </p:cNvPr>
          <p:cNvSpPr txBox="1">
            <a:spLocks/>
          </p:cNvSpPr>
          <p:nvPr/>
        </p:nvSpPr>
        <p:spPr bwMode="auto">
          <a:xfrm>
            <a:off x="912286" y="2666775"/>
            <a:ext cx="10358967" cy="349852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457200" indent="-457200">
              <a:lnSpc>
                <a:spcPct val="120000"/>
              </a:lnSpc>
              <a:spcBef>
                <a:spcPts val="300"/>
              </a:spcBef>
              <a:spcAft>
                <a:spcPts val="0"/>
              </a:spcAft>
              <a:buFont typeface="+mj-lt"/>
              <a:buAutoNum type="arabicPeriod"/>
            </a:pPr>
            <a:r>
              <a:rPr lang="en-US" sz="2500" b="0" kern="0" dirty="0"/>
              <a:t>Tumor lysis syndrome (TLS)</a:t>
            </a:r>
          </a:p>
          <a:p>
            <a:pPr marL="457200" indent="-457200">
              <a:lnSpc>
                <a:spcPct val="120000"/>
              </a:lnSpc>
              <a:spcBef>
                <a:spcPts val="300"/>
              </a:spcBef>
              <a:spcAft>
                <a:spcPts val="0"/>
              </a:spcAft>
              <a:buFont typeface="+mj-lt"/>
              <a:buAutoNum type="arabicPeriod"/>
            </a:pPr>
            <a:r>
              <a:rPr lang="en-US" sz="2500" b="0" kern="0" dirty="0"/>
              <a:t>Rapid reduction in white blood cell (WBC</a:t>
            </a:r>
            <a:r>
              <a:rPr lang="en-US" sz="2500" b="0" kern="0"/>
              <a:t>) count</a:t>
            </a:r>
            <a:endParaRPr lang="en-US" sz="2500" b="0" kern="0" dirty="0"/>
          </a:p>
          <a:p>
            <a:pPr marL="457200" indent="-457200">
              <a:lnSpc>
                <a:spcPct val="120000"/>
              </a:lnSpc>
              <a:spcBef>
                <a:spcPts val="300"/>
              </a:spcBef>
              <a:spcAft>
                <a:spcPts val="0"/>
              </a:spcAft>
              <a:buFont typeface="+mj-lt"/>
              <a:buAutoNum type="arabicPeriod"/>
            </a:pPr>
            <a:r>
              <a:rPr lang="en-US" sz="2500" b="0" kern="0" dirty="0"/>
              <a:t>Both TLS and rapid reduction in WBC count</a:t>
            </a:r>
          </a:p>
          <a:p>
            <a:pPr marL="457200" indent="-457200">
              <a:lnSpc>
                <a:spcPct val="120000"/>
              </a:lnSpc>
              <a:spcBef>
                <a:spcPts val="300"/>
              </a:spcBef>
              <a:spcAft>
                <a:spcPts val="0"/>
              </a:spcAft>
              <a:buFont typeface="+mj-lt"/>
              <a:buAutoNum type="arabicPeriod"/>
            </a:pPr>
            <a:r>
              <a:rPr lang="en-US" sz="2500" b="0" kern="0" dirty="0"/>
              <a:t>Neither TLS nor rapid reduction in WBC count</a:t>
            </a:r>
          </a:p>
          <a:p>
            <a:pPr marL="457200" indent="-457200">
              <a:lnSpc>
                <a:spcPct val="120000"/>
              </a:lnSpc>
              <a:spcBef>
                <a:spcPts val="300"/>
              </a:spcBef>
              <a:spcAft>
                <a:spcPts val="0"/>
              </a:spcAft>
              <a:buFont typeface="+mj-lt"/>
              <a:buAutoNum type="arabicPeriod"/>
            </a:pPr>
            <a:r>
              <a:rPr lang="en-US" sz="2500" b="0" kern="0" dirty="0"/>
              <a:t>I don’t know</a:t>
            </a:r>
          </a:p>
        </p:txBody>
      </p:sp>
    </p:spTree>
    <p:extLst>
      <p:ext uri="{BB962C8B-B14F-4D97-AF65-F5344CB8AC3E}">
        <p14:creationId xmlns:p14="http://schemas.microsoft.com/office/powerpoint/2010/main" val="6376562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10AFE-C5F5-75F2-3596-367E9BB067E0}"/>
              </a:ext>
            </a:extLst>
          </p:cNvPr>
          <p:cNvSpPr>
            <a:spLocks noGrp="1"/>
          </p:cNvSpPr>
          <p:nvPr>
            <p:ph type="title"/>
          </p:nvPr>
        </p:nvSpPr>
        <p:spPr/>
        <p:txBody>
          <a:bodyPr/>
          <a:lstStyle/>
          <a:p>
            <a:pPr algn="l"/>
            <a:r>
              <a:rPr lang="en-US" dirty="0"/>
              <a:t>The anti-CD20 monoclonal antibody obinutuzumab…</a:t>
            </a:r>
          </a:p>
        </p:txBody>
      </p:sp>
      <p:graphicFrame>
        <p:nvGraphicFramePr>
          <p:cNvPr id="7" name="Table 6">
            <a:extLst>
              <a:ext uri="{FF2B5EF4-FFF2-40B4-BE49-F238E27FC236}">
                <a16:creationId xmlns:a16="http://schemas.microsoft.com/office/drawing/2014/main" id="{A2B919E7-1456-6431-35E9-BD3D58515011}"/>
              </a:ext>
            </a:extLst>
          </p:cNvPr>
          <p:cNvGraphicFramePr>
            <a:graphicFrameLocks noGrp="1"/>
          </p:cNvGraphicFramePr>
          <p:nvPr>
            <p:extLst>
              <p:ext uri="{D42A27DB-BD31-4B8C-83A1-F6EECF244321}">
                <p14:modId xmlns:p14="http://schemas.microsoft.com/office/powerpoint/2010/main" val="3468875273"/>
              </p:ext>
            </p:extLst>
          </p:nvPr>
        </p:nvGraphicFramePr>
        <p:xfrm>
          <a:off x="695400" y="1939054"/>
          <a:ext cx="10441160" cy="2819800"/>
        </p:xfrm>
        <a:graphic>
          <a:graphicData uri="http://schemas.openxmlformats.org/drawingml/2006/table">
            <a:tbl>
              <a:tblPr firstRow="1" bandRow="1">
                <a:tableStyleId>{0E3FDE45-AF77-4B5C-9715-49D594BDF05E}</a:tableStyleId>
              </a:tblPr>
              <a:tblGrid>
                <a:gridCol w="10441160">
                  <a:extLst>
                    <a:ext uri="{9D8B030D-6E8A-4147-A177-3AD203B41FA5}">
                      <a16:colId xmlns:a16="http://schemas.microsoft.com/office/drawing/2014/main" val="2475546180"/>
                    </a:ext>
                  </a:extLst>
                </a:gridCol>
              </a:tblGrid>
              <a:tr h="476350">
                <a:tc>
                  <a:txBody>
                    <a:bodyPr/>
                    <a:lstStyle/>
                    <a:p>
                      <a:endParaRPr lang="en-US" dirty="0"/>
                    </a:p>
                  </a:txBody>
                  <a:tcP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61906385"/>
                  </a:ext>
                </a:extLst>
              </a:tr>
              <a:tr h="476350">
                <a:tc>
                  <a:txBody>
                    <a:bodyPr/>
                    <a:lstStyle/>
                    <a:p>
                      <a:endParaRPr lang="en-US" dirty="0"/>
                    </a:p>
                    <a:p>
                      <a:endParaRPr lang="en-US" dirty="0"/>
                    </a:p>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3E0EB">
                        <a:alpha val="69804"/>
                      </a:srgbClr>
                    </a:solidFill>
                  </a:tcPr>
                </a:tc>
                <a:extLst>
                  <a:ext uri="{0D108BD9-81ED-4DB2-BD59-A6C34878D82A}">
                    <a16:rowId xmlns:a16="http://schemas.microsoft.com/office/drawing/2014/main" val="3743645606"/>
                  </a:ext>
                </a:extLst>
              </a:tr>
              <a:tr h="476350">
                <a:tc>
                  <a:txBody>
                    <a:bodyPr/>
                    <a:lstStyle/>
                    <a:p>
                      <a:endParaRPr lang="en-US"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76747907"/>
                  </a:ext>
                </a:extLst>
              </a:tr>
              <a:tr h="476350">
                <a:tc>
                  <a:txBody>
                    <a:bodyPr/>
                    <a:lstStyle/>
                    <a:p>
                      <a:endParaRPr lang="en-US" dirty="0"/>
                    </a:p>
                  </a:txBody>
                  <a:tcPr>
                    <a:lnL>
                      <a:noFill/>
                    </a:lnL>
                    <a:lnR>
                      <a:noFill/>
                    </a:lnR>
                    <a:lnT>
                      <a:noFill/>
                    </a:lnT>
                    <a:lnB>
                      <a:noFill/>
                    </a:lnB>
                    <a:lnTlToBr w="12700" cmpd="sng">
                      <a:noFill/>
                      <a:prstDash val="solid"/>
                    </a:lnTlToBr>
                    <a:lnBlToTr w="12700" cmpd="sng">
                      <a:noFill/>
                      <a:prstDash val="solid"/>
                    </a:lnBlToTr>
                    <a:solidFill>
                      <a:srgbClr val="D3E1EA">
                        <a:alpha val="69804"/>
                      </a:srgbClr>
                    </a:solidFill>
                  </a:tcPr>
                </a:tc>
                <a:extLst>
                  <a:ext uri="{0D108BD9-81ED-4DB2-BD59-A6C34878D82A}">
                    <a16:rowId xmlns:a16="http://schemas.microsoft.com/office/drawing/2014/main" val="1376862603"/>
                  </a:ext>
                </a:extLst>
              </a:tr>
              <a:tr h="476350">
                <a:tc>
                  <a:txBody>
                    <a:bodyPr/>
                    <a:lstStyle/>
                    <a:p>
                      <a:endParaRPr lang="en-US" dirty="0"/>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891078392"/>
                  </a:ext>
                </a:extLst>
              </a:tr>
            </a:tbl>
          </a:graphicData>
        </a:graphic>
      </p:graphicFrame>
      <p:sp>
        <p:nvSpPr>
          <p:cNvPr id="8" name="Content Placeholder 2">
            <a:extLst>
              <a:ext uri="{FF2B5EF4-FFF2-40B4-BE49-F238E27FC236}">
                <a16:creationId xmlns:a16="http://schemas.microsoft.com/office/drawing/2014/main" id="{34FA84B1-B026-ABFF-C8FA-260097A9F1C0}"/>
              </a:ext>
            </a:extLst>
          </p:cNvPr>
          <p:cNvSpPr txBox="1">
            <a:spLocks/>
          </p:cNvSpPr>
          <p:nvPr/>
        </p:nvSpPr>
        <p:spPr bwMode="auto">
          <a:xfrm>
            <a:off x="912286" y="1874687"/>
            <a:ext cx="10358967" cy="349852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457200" indent="-457200">
              <a:lnSpc>
                <a:spcPct val="120000"/>
              </a:lnSpc>
              <a:spcBef>
                <a:spcPts val="300"/>
              </a:spcBef>
              <a:spcAft>
                <a:spcPts val="0"/>
              </a:spcAft>
              <a:buFont typeface="+mj-lt"/>
              <a:buAutoNum type="arabicPeriod"/>
            </a:pPr>
            <a:r>
              <a:rPr lang="en-US" sz="2500" b="0" kern="0" dirty="0"/>
              <a:t>Has a similar mechanism of action to rituximab</a:t>
            </a:r>
          </a:p>
          <a:p>
            <a:pPr marL="457200" indent="-457200">
              <a:lnSpc>
                <a:spcPct val="120000"/>
              </a:lnSpc>
              <a:spcBef>
                <a:spcPts val="300"/>
              </a:spcBef>
              <a:spcAft>
                <a:spcPts val="0"/>
              </a:spcAft>
              <a:buFont typeface="+mj-lt"/>
              <a:buAutoNum type="arabicPeriod"/>
            </a:pPr>
            <a:r>
              <a:rPr lang="en-US" sz="2500" b="0" kern="0" dirty="0"/>
              <a:t>Is indicated as first-line treatment for CLL in combination with chlorambucil, ibrutinib	or venetoclax</a:t>
            </a:r>
          </a:p>
          <a:p>
            <a:pPr marL="457200" indent="-457200">
              <a:lnSpc>
                <a:spcPct val="120000"/>
              </a:lnSpc>
              <a:spcBef>
                <a:spcPts val="300"/>
              </a:spcBef>
              <a:spcAft>
                <a:spcPts val="0"/>
              </a:spcAft>
              <a:buFont typeface="+mj-lt"/>
              <a:buAutoNum type="arabicPeriod"/>
            </a:pPr>
            <a:r>
              <a:rPr lang="en-US" sz="2500" b="0" kern="0" dirty="0"/>
              <a:t>Both 1 and 2</a:t>
            </a:r>
          </a:p>
          <a:p>
            <a:pPr marL="457200" indent="-457200">
              <a:lnSpc>
                <a:spcPct val="120000"/>
              </a:lnSpc>
              <a:spcBef>
                <a:spcPts val="300"/>
              </a:spcBef>
              <a:spcAft>
                <a:spcPts val="0"/>
              </a:spcAft>
              <a:buFont typeface="+mj-lt"/>
              <a:buAutoNum type="arabicPeriod"/>
            </a:pPr>
            <a:r>
              <a:rPr lang="en-US" sz="2500" b="0" kern="0" dirty="0"/>
              <a:t>Neither 1 nor 2</a:t>
            </a:r>
          </a:p>
          <a:p>
            <a:pPr marL="457200" indent="-457200">
              <a:lnSpc>
                <a:spcPct val="120000"/>
              </a:lnSpc>
              <a:spcBef>
                <a:spcPts val="300"/>
              </a:spcBef>
              <a:spcAft>
                <a:spcPts val="0"/>
              </a:spcAft>
              <a:buFont typeface="+mj-lt"/>
              <a:buAutoNum type="arabicPeriod"/>
            </a:pPr>
            <a:r>
              <a:rPr lang="en-US" sz="2500" b="0" kern="0" dirty="0"/>
              <a:t>I don’t know</a:t>
            </a:r>
          </a:p>
        </p:txBody>
      </p:sp>
    </p:spTree>
    <p:extLst>
      <p:ext uri="{BB962C8B-B14F-4D97-AF65-F5344CB8AC3E}">
        <p14:creationId xmlns:p14="http://schemas.microsoft.com/office/powerpoint/2010/main" val="33441839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2" descr="Davisda_Graph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143001"/>
            <a:ext cx="4038600" cy="5108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38" name="Title 1"/>
          <p:cNvSpPr>
            <a:spLocks noGrp="1"/>
          </p:cNvSpPr>
          <p:nvPr>
            <p:ph type="title"/>
          </p:nvPr>
        </p:nvSpPr>
        <p:spPr/>
        <p:txBody>
          <a:bodyPr/>
          <a:lstStyle/>
          <a:p>
            <a:r>
              <a:rPr lang="en-US" dirty="0">
                <a:latin typeface="Arial" charset="0"/>
                <a:ea typeface="ＭＳ Ｐゴシック" charset="0"/>
                <a:cs typeface="ＭＳ Ｐゴシック" charset="0"/>
              </a:rPr>
              <a:t>Mechanism of Action of Venetoclax (ABT-199)</a:t>
            </a:r>
          </a:p>
        </p:txBody>
      </p:sp>
      <p:sp>
        <p:nvSpPr>
          <p:cNvPr id="66562" name="Content Placeholder 2"/>
          <p:cNvSpPr>
            <a:spLocks noGrp="1"/>
          </p:cNvSpPr>
          <p:nvPr>
            <p:ph idx="1"/>
          </p:nvPr>
        </p:nvSpPr>
        <p:spPr>
          <a:xfrm>
            <a:off x="6172200" y="1371600"/>
            <a:ext cx="3733800" cy="4724400"/>
          </a:xfrm>
        </p:spPr>
        <p:txBody>
          <a:bodyPr/>
          <a:lstStyle/>
          <a:p>
            <a:pPr>
              <a:defRPr/>
            </a:pPr>
            <a:r>
              <a:rPr lang="en-US" sz="2200" dirty="0">
                <a:latin typeface="Arial" charset="0"/>
                <a:ea typeface="ＭＳ Ｐゴシック" charset="0"/>
                <a:cs typeface="ＭＳ Ｐゴシック" charset="0"/>
              </a:rPr>
              <a:t>B</a:t>
            </a:r>
            <a:r>
              <a:rPr lang="en-US" sz="2400" dirty="0"/>
              <a:t>cl</a:t>
            </a:r>
            <a:r>
              <a:rPr lang="en-US" sz="2200" dirty="0">
                <a:latin typeface="Arial" charset="0"/>
                <a:ea typeface="ＭＳ Ｐゴシック" charset="0"/>
                <a:cs typeface="ＭＳ Ｐゴシック" charset="0"/>
              </a:rPr>
              <a:t>-2 functions to prevent cell death by apoptosis</a:t>
            </a:r>
          </a:p>
          <a:p>
            <a:pPr marL="0" indent="0">
              <a:buNone/>
              <a:defRPr/>
            </a:pPr>
            <a:endParaRPr lang="en-US" sz="2200" dirty="0">
              <a:latin typeface="Arial" charset="0"/>
              <a:ea typeface="ＭＳ Ｐゴシック" charset="0"/>
              <a:cs typeface="ＭＳ Ｐゴシック" charset="0"/>
            </a:endParaRPr>
          </a:p>
          <a:p>
            <a:pPr>
              <a:defRPr/>
            </a:pPr>
            <a:r>
              <a:rPr lang="en-US" sz="2200" dirty="0">
                <a:latin typeface="Arial" charset="0"/>
                <a:ea typeface="ＭＳ Ｐゴシック" charset="0"/>
                <a:cs typeface="ＭＳ Ｐゴシック" charset="0"/>
              </a:rPr>
              <a:t>Venetoclax is specific for B</a:t>
            </a:r>
            <a:r>
              <a:rPr lang="en-US" sz="2400" dirty="0"/>
              <a:t>cl</a:t>
            </a:r>
            <a:r>
              <a:rPr lang="en-US" sz="2200" dirty="0">
                <a:latin typeface="Arial" charset="0"/>
                <a:ea typeface="ＭＳ Ｐゴシック" charset="0"/>
                <a:cs typeface="ＭＳ Ｐゴシック" charset="0"/>
              </a:rPr>
              <a:t>-2 and inhibits its function, thereby removing the block on apoptosis</a:t>
            </a:r>
          </a:p>
        </p:txBody>
      </p:sp>
      <p:sp>
        <p:nvSpPr>
          <p:cNvPr id="65540" name="Rectangle 1027"/>
          <p:cNvSpPr>
            <a:spLocks noChangeArrowheads="1"/>
          </p:cNvSpPr>
          <p:nvPr/>
        </p:nvSpPr>
        <p:spPr bwMode="auto">
          <a:xfrm>
            <a:off x="609600" y="6351588"/>
            <a:ext cx="10972800" cy="429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80" tIns="91440" bIns="91440" anchor="b"/>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rPr>
              <a:t>Adapted from </a:t>
            </a:r>
            <a:r>
              <a:rPr kumimoji="0" lang="en-US" sz="1600" b="0" i="0" u="none" strike="noStrike" kern="1200" cap="none" spc="0" normalizeH="0" baseline="0" noProof="0" dirty="0" err="1">
                <a:ln>
                  <a:noFill/>
                </a:ln>
                <a:solidFill>
                  <a:srgbClr val="FFFFFF"/>
                </a:solidFill>
                <a:effectLst/>
                <a:uLnTx/>
                <a:uFillTx/>
                <a:latin typeface="Arial" charset="0"/>
                <a:ea typeface="ＭＳ Ｐゴシック" charset="0"/>
              </a:rPr>
              <a:t>Davids</a:t>
            </a: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rPr>
              <a:t> MS, </a:t>
            </a:r>
            <a:r>
              <a:rPr kumimoji="0" lang="en-US" sz="1600" b="0" i="0" u="none" strike="noStrike" kern="1200" cap="none" spc="0" normalizeH="0" baseline="0" noProof="0" dirty="0" err="1">
                <a:ln>
                  <a:noFill/>
                </a:ln>
                <a:solidFill>
                  <a:srgbClr val="FFFFFF"/>
                </a:solidFill>
                <a:effectLst/>
                <a:uLnTx/>
                <a:uFillTx/>
                <a:latin typeface="Arial" charset="0"/>
                <a:ea typeface="ＭＳ Ｐゴシック" charset="0"/>
              </a:rPr>
              <a:t>Letai</a:t>
            </a: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rPr>
              <a:t> A. </a:t>
            </a:r>
            <a:r>
              <a:rPr kumimoji="0" lang="en-US" sz="1600" b="0" i="1" u="none" strike="noStrike" kern="1200" cap="none" spc="0" normalizeH="0" baseline="0" noProof="0" dirty="0">
                <a:ln>
                  <a:noFill/>
                </a:ln>
                <a:solidFill>
                  <a:srgbClr val="FFFFFF"/>
                </a:solidFill>
                <a:effectLst/>
                <a:uLnTx/>
                <a:uFillTx/>
                <a:latin typeface="Arial" charset="0"/>
                <a:ea typeface="ＭＳ Ｐゴシック" charset="0"/>
              </a:rPr>
              <a:t>Cancer Cell </a:t>
            </a: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rPr>
              <a:t>2013;23(2):139-41.</a:t>
            </a:r>
          </a:p>
        </p:txBody>
      </p:sp>
      <p:sp>
        <p:nvSpPr>
          <p:cNvPr id="65541" name="TextBox 1"/>
          <p:cNvSpPr txBox="1">
            <a:spLocks noChangeArrowheads="1"/>
          </p:cNvSpPr>
          <p:nvPr/>
        </p:nvSpPr>
        <p:spPr bwMode="auto">
          <a:xfrm>
            <a:off x="3505200" y="2209800"/>
            <a:ext cx="13716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charset="0"/>
                <a:ea typeface="ＭＳ Ｐゴシック" charset="0"/>
              </a:rPr>
              <a:t>ABT-199</a:t>
            </a:r>
          </a:p>
        </p:txBody>
      </p:sp>
      <p:sp>
        <p:nvSpPr>
          <p:cNvPr id="65542" name="TextBox 6"/>
          <p:cNvSpPr txBox="1">
            <a:spLocks noChangeArrowheads="1"/>
          </p:cNvSpPr>
          <p:nvPr/>
        </p:nvSpPr>
        <p:spPr bwMode="auto">
          <a:xfrm>
            <a:off x="4876800" y="3581400"/>
            <a:ext cx="13716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FFFFFF"/>
                </a:solidFill>
                <a:effectLst/>
                <a:uLnTx/>
                <a:uFillTx/>
                <a:latin typeface="Arial" charset="0"/>
                <a:ea typeface="ＭＳ Ｐゴシック" charset="0"/>
              </a:rPr>
              <a:t>Bcl</a:t>
            </a:r>
            <a:r>
              <a:rPr kumimoji="0" lang="en-US" sz="1800" b="0" i="0" u="none" strike="noStrike" kern="1200" cap="none" spc="0" normalizeH="0" baseline="0" noProof="0" dirty="0">
                <a:ln>
                  <a:noFill/>
                </a:ln>
                <a:solidFill>
                  <a:srgbClr val="FFFFFF"/>
                </a:solidFill>
                <a:effectLst/>
                <a:uLnTx/>
                <a:uFillTx/>
                <a:latin typeface="Arial" charset="0"/>
                <a:ea typeface="ＭＳ Ｐゴシック" charset="0"/>
              </a:rPr>
              <a:t>-XL</a:t>
            </a:r>
          </a:p>
        </p:txBody>
      </p:sp>
      <p:sp>
        <p:nvSpPr>
          <p:cNvPr id="65543" name="TextBox 7"/>
          <p:cNvSpPr txBox="1">
            <a:spLocks noChangeArrowheads="1"/>
          </p:cNvSpPr>
          <p:nvPr/>
        </p:nvSpPr>
        <p:spPr bwMode="auto">
          <a:xfrm>
            <a:off x="3124200" y="3581400"/>
            <a:ext cx="13716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ＭＳ Ｐゴシック" charset="0"/>
              </a:rPr>
              <a:t>Bcl-2</a:t>
            </a:r>
          </a:p>
        </p:txBody>
      </p:sp>
      <p:sp>
        <p:nvSpPr>
          <p:cNvPr id="65544" name="TextBox 8"/>
          <p:cNvSpPr txBox="1">
            <a:spLocks noChangeArrowheads="1"/>
          </p:cNvSpPr>
          <p:nvPr/>
        </p:nvSpPr>
        <p:spPr bwMode="auto">
          <a:xfrm>
            <a:off x="4876800" y="4800600"/>
            <a:ext cx="13716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charset="0"/>
                <a:ea typeface="ＭＳ Ｐゴシック" charset="0"/>
              </a:rPr>
              <a:t>Platelet</a:t>
            </a:r>
          </a:p>
        </p:txBody>
      </p:sp>
      <p:sp>
        <p:nvSpPr>
          <p:cNvPr id="65545" name="TextBox 9"/>
          <p:cNvSpPr txBox="1">
            <a:spLocks noChangeArrowheads="1"/>
          </p:cNvSpPr>
          <p:nvPr/>
        </p:nvSpPr>
        <p:spPr bwMode="auto">
          <a:xfrm>
            <a:off x="3124200" y="4800600"/>
            <a:ext cx="13716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charset="0"/>
                <a:ea typeface="ＭＳ Ｐゴシック" charset="0"/>
              </a:rPr>
              <a:t>Tumor cell</a:t>
            </a:r>
          </a:p>
        </p:txBody>
      </p:sp>
      <p:cxnSp>
        <p:nvCxnSpPr>
          <p:cNvPr id="5" name="Straight Connector 4"/>
          <p:cNvCxnSpPr/>
          <p:nvPr/>
        </p:nvCxnSpPr>
        <p:spPr bwMode="auto">
          <a:xfrm>
            <a:off x="3657600" y="3048000"/>
            <a:ext cx="76200" cy="533400"/>
          </a:xfrm>
          <a:prstGeom prst="line">
            <a:avLst/>
          </a:prstGeom>
          <a:solidFill>
            <a:schemeClr val="accent1"/>
          </a:solidFill>
          <a:ln w="2857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5547" name="Oval 15"/>
          <p:cNvSpPr>
            <a:spLocks noChangeArrowheads="1"/>
          </p:cNvSpPr>
          <p:nvPr/>
        </p:nvSpPr>
        <p:spPr bwMode="auto">
          <a:xfrm>
            <a:off x="3352800" y="3581400"/>
            <a:ext cx="990600" cy="381000"/>
          </a:xfrm>
          <a:prstGeom prst="ellipse">
            <a:avLst/>
          </a:prstGeom>
          <a:noFill/>
          <a:ln w="190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5548" name="Oval 20"/>
          <p:cNvSpPr>
            <a:spLocks noChangeArrowheads="1"/>
          </p:cNvSpPr>
          <p:nvPr/>
        </p:nvSpPr>
        <p:spPr bwMode="auto">
          <a:xfrm>
            <a:off x="4953000" y="3581400"/>
            <a:ext cx="1295400" cy="381000"/>
          </a:xfrm>
          <a:prstGeom prst="ellipse">
            <a:avLst/>
          </a:prstGeom>
          <a:noFill/>
          <a:ln w="190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553543194"/>
      </p:ext>
    </p:extLst>
  </p:cSld>
  <p:clrMapOvr>
    <a:masterClrMapping/>
  </p:clrMapOvr>
  <p:transition spd="slow" advClick="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975BC99F-F940-1443-B7B6-F450129851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367" y="692696"/>
            <a:ext cx="11393266" cy="5040560"/>
          </a:xfrm>
          <a:prstGeom prst="rect">
            <a:avLst/>
          </a:prstGeom>
        </p:spPr>
      </p:pic>
      <p:sp>
        <p:nvSpPr>
          <p:cNvPr id="5" name="TextBox 4">
            <a:extLst>
              <a:ext uri="{FF2B5EF4-FFF2-40B4-BE49-F238E27FC236}">
                <a16:creationId xmlns:a16="http://schemas.microsoft.com/office/drawing/2014/main" id="{09B1C26E-040A-B743-A4A0-9969B6C7743A}"/>
              </a:ext>
            </a:extLst>
          </p:cNvPr>
          <p:cNvSpPr txBox="1"/>
          <p:nvPr/>
        </p:nvSpPr>
        <p:spPr>
          <a:xfrm>
            <a:off x="7201601" y="5302369"/>
            <a:ext cx="4663456"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a:ln>
                  <a:noFill/>
                </a:ln>
                <a:solidFill>
                  <a:srgbClr val="2173A7"/>
                </a:solidFill>
                <a:effectLst/>
                <a:uLnTx/>
                <a:uFillTx/>
                <a:latin typeface="Arial" pitchFamily="-72" charset="0"/>
                <a:ea typeface="MS PGothic" charset="0"/>
              </a:rPr>
              <a:t>J Clin Oncol </a:t>
            </a:r>
            <a:r>
              <a:rPr kumimoji="0" lang="en-US" sz="2200" b="1" i="0" u="none" strike="noStrike" kern="1200" cap="none" spc="0" normalizeH="0" baseline="0" noProof="0" dirty="0">
                <a:ln>
                  <a:noFill/>
                </a:ln>
                <a:solidFill>
                  <a:srgbClr val="2173A7"/>
                </a:solidFill>
                <a:effectLst/>
                <a:uLnTx/>
                <a:uFillTx/>
                <a:latin typeface="Arial" pitchFamily="-72" charset="0"/>
                <a:ea typeface="MS PGothic" charset="0"/>
              </a:rPr>
              <a:t>2021</a:t>
            </a:r>
            <a:r>
              <a:rPr kumimoji="0" lang="en-US" sz="2200" b="1" i="1" u="none" strike="noStrike" kern="1200" cap="none" spc="0" normalizeH="0" baseline="0" noProof="0" dirty="0">
                <a:ln>
                  <a:noFill/>
                </a:ln>
                <a:solidFill>
                  <a:srgbClr val="2173A7"/>
                </a:solidFill>
                <a:effectLst/>
                <a:uLnTx/>
                <a:uFillTx/>
                <a:latin typeface="Arial" pitchFamily="-72" charset="0"/>
                <a:ea typeface="MS PGothic" charset="0"/>
              </a:rPr>
              <a:t>;</a:t>
            </a:r>
            <a:r>
              <a:rPr kumimoji="0" lang="en-US" sz="2200" b="1" i="0" u="none" strike="noStrike" kern="1200" cap="none" spc="0" normalizeH="0" baseline="0" noProof="0" dirty="0">
                <a:ln>
                  <a:noFill/>
                </a:ln>
                <a:solidFill>
                  <a:srgbClr val="2173A7"/>
                </a:solidFill>
                <a:effectLst/>
                <a:uLnTx/>
                <a:uFillTx/>
                <a:latin typeface="Arial" pitchFamily="-72" charset="0"/>
                <a:ea typeface="MS PGothic" charset="0"/>
              </a:rPr>
              <a:t>39(36):4049-60.</a:t>
            </a:r>
          </a:p>
        </p:txBody>
      </p:sp>
    </p:spTree>
    <p:extLst>
      <p:ext uri="{BB962C8B-B14F-4D97-AF65-F5344CB8AC3E}">
        <p14:creationId xmlns:p14="http://schemas.microsoft.com/office/powerpoint/2010/main" val="28872578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03A71-BD6B-834D-808C-CFC270BDF1F1}"/>
              </a:ext>
            </a:extLst>
          </p:cNvPr>
          <p:cNvSpPr>
            <a:spLocks noGrp="1"/>
          </p:cNvSpPr>
          <p:nvPr>
            <p:ph type="title"/>
          </p:nvPr>
        </p:nvSpPr>
        <p:spPr>
          <a:xfrm>
            <a:off x="912286" y="227013"/>
            <a:ext cx="10358967" cy="825723"/>
          </a:xfrm>
        </p:spPr>
        <p:txBody>
          <a:bodyPr/>
          <a:lstStyle/>
          <a:p>
            <a:pPr algn="l"/>
            <a:r>
              <a:rPr lang="en-US" dirty="0"/>
              <a:t>CLL14 Update: Progression-Free Survival </a:t>
            </a:r>
          </a:p>
        </p:txBody>
      </p:sp>
      <p:sp>
        <p:nvSpPr>
          <p:cNvPr id="3" name="TextBox 2">
            <a:extLst>
              <a:ext uri="{FF2B5EF4-FFF2-40B4-BE49-F238E27FC236}">
                <a16:creationId xmlns:a16="http://schemas.microsoft.com/office/drawing/2014/main" id="{FCFB6A73-805B-CC46-AF63-A1B81C45DAB7}"/>
              </a:ext>
            </a:extLst>
          </p:cNvPr>
          <p:cNvSpPr txBox="1"/>
          <p:nvPr/>
        </p:nvSpPr>
        <p:spPr>
          <a:xfrm>
            <a:off x="754238" y="6566528"/>
            <a:ext cx="4130361"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Al-</a:t>
            </a:r>
            <a:r>
              <a:rPr lang="en-US" sz="1500" b="0" dirty="0" err="1">
                <a:solidFill>
                  <a:schemeClr val="tx1"/>
                </a:solidFill>
                <a:latin typeface="Calibri" panose="020F0502020204030204" pitchFamily="34" charset="0"/>
                <a:cs typeface="Calibri" panose="020F0502020204030204" pitchFamily="34" charset="0"/>
              </a:rPr>
              <a:t>Sawaf</a:t>
            </a:r>
            <a:r>
              <a:rPr lang="en-US" sz="1500" b="0" dirty="0">
                <a:solidFill>
                  <a:schemeClr val="tx1"/>
                </a:solidFill>
                <a:latin typeface="Calibri" panose="020F0502020204030204" pitchFamily="34" charset="0"/>
                <a:cs typeface="Calibri" panose="020F0502020204030204" pitchFamily="34" charset="0"/>
              </a:rPr>
              <a:t> O et al. </a:t>
            </a:r>
            <a:r>
              <a:rPr lang="en-US" sz="1500" b="0" i="1" dirty="0">
                <a:solidFill>
                  <a:schemeClr val="tx1"/>
                </a:solidFill>
                <a:latin typeface="Calibri" panose="020F0502020204030204" pitchFamily="34" charset="0"/>
                <a:cs typeface="Calibri" panose="020F0502020204030204" pitchFamily="34" charset="0"/>
              </a:rPr>
              <a:t>J Clin Oncol </a:t>
            </a:r>
            <a:r>
              <a:rPr lang="en-US" sz="1500" b="0" dirty="0">
                <a:solidFill>
                  <a:schemeClr val="tx1"/>
                </a:solidFill>
                <a:latin typeface="Calibri" panose="020F0502020204030204" pitchFamily="34" charset="0"/>
                <a:cs typeface="Calibri" panose="020F0502020204030204" pitchFamily="34" charset="0"/>
              </a:rPr>
              <a:t>2021;39(36):4049-60.</a:t>
            </a:r>
          </a:p>
        </p:txBody>
      </p:sp>
      <p:pic>
        <p:nvPicPr>
          <p:cNvPr id="5" name="Picture 4">
            <a:extLst>
              <a:ext uri="{FF2B5EF4-FFF2-40B4-BE49-F238E27FC236}">
                <a16:creationId xmlns:a16="http://schemas.microsoft.com/office/drawing/2014/main" id="{5EC6CDB5-6DAB-C347-9A56-DC08FFFFDF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011" y="1052736"/>
            <a:ext cx="10358967" cy="4922346"/>
          </a:xfrm>
          <a:prstGeom prst="rect">
            <a:avLst/>
          </a:prstGeom>
        </p:spPr>
      </p:pic>
      <p:sp>
        <p:nvSpPr>
          <p:cNvPr id="7" name="Rectangle 6">
            <a:extLst>
              <a:ext uri="{FF2B5EF4-FFF2-40B4-BE49-F238E27FC236}">
                <a16:creationId xmlns:a16="http://schemas.microsoft.com/office/drawing/2014/main" id="{DFC84FFA-13F4-EF49-A140-05F093BC7E2C}"/>
              </a:ext>
            </a:extLst>
          </p:cNvPr>
          <p:cNvSpPr/>
          <p:nvPr/>
        </p:nvSpPr>
        <p:spPr bwMode="auto">
          <a:xfrm>
            <a:off x="884011" y="5975082"/>
            <a:ext cx="10358967" cy="502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TextBox 5">
            <a:extLst>
              <a:ext uri="{FF2B5EF4-FFF2-40B4-BE49-F238E27FC236}">
                <a16:creationId xmlns:a16="http://schemas.microsoft.com/office/drawing/2014/main" id="{675A9161-F0AD-CE49-AC2A-A2B11CCC94E8}"/>
              </a:ext>
            </a:extLst>
          </p:cNvPr>
          <p:cNvSpPr txBox="1"/>
          <p:nvPr/>
        </p:nvSpPr>
        <p:spPr>
          <a:xfrm>
            <a:off x="5015880" y="5959694"/>
            <a:ext cx="3729995" cy="338554"/>
          </a:xfrm>
          <a:prstGeom prst="rect">
            <a:avLst/>
          </a:prstGeom>
          <a:noFill/>
        </p:spPr>
        <p:txBody>
          <a:bodyPr wrap="none" rtlCol="0">
            <a:spAutoFit/>
          </a:bodyPr>
          <a:lstStyle/>
          <a:p>
            <a:r>
              <a:rPr lang="en-US" sz="1600" dirty="0">
                <a:solidFill>
                  <a:schemeClr val="tx1"/>
                </a:solidFill>
              </a:rPr>
              <a:t>Time in Months from Randomization</a:t>
            </a:r>
          </a:p>
        </p:txBody>
      </p:sp>
      <p:sp>
        <p:nvSpPr>
          <p:cNvPr id="8" name="TextBox 7">
            <a:extLst>
              <a:ext uri="{FF2B5EF4-FFF2-40B4-BE49-F238E27FC236}">
                <a16:creationId xmlns:a16="http://schemas.microsoft.com/office/drawing/2014/main" id="{ABC05E20-4EC9-F04B-AC40-DDB5A1C1CB25}"/>
              </a:ext>
            </a:extLst>
          </p:cNvPr>
          <p:cNvSpPr txBox="1"/>
          <p:nvPr/>
        </p:nvSpPr>
        <p:spPr>
          <a:xfrm>
            <a:off x="5231904" y="1119078"/>
            <a:ext cx="2903359" cy="369332"/>
          </a:xfrm>
          <a:prstGeom prst="rect">
            <a:avLst/>
          </a:prstGeom>
          <a:noFill/>
        </p:spPr>
        <p:txBody>
          <a:bodyPr wrap="none" rtlCol="0">
            <a:spAutoFit/>
          </a:bodyPr>
          <a:lstStyle/>
          <a:p>
            <a:r>
              <a:rPr lang="en-US" sz="1800" dirty="0"/>
              <a:t>Median F/U: 52.4 months</a:t>
            </a:r>
          </a:p>
        </p:txBody>
      </p:sp>
      <p:graphicFrame>
        <p:nvGraphicFramePr>
          <p:cNvPr id="9" name="Table 9">
            <a:extLst>
              <a:ext uri="{FF2B5EF4-FFF2-40B4-BE49-F238E27FC236}">
                <a16:creationId xmlns:a16="http://schemas.microsoft.com/office/drawing/2014/main" id="{8E5331D9-8844-1F49-9C98-3DEDF525ED36}"/>
              </a:ext>
            </a:extLst>
          </p:cNvPr>
          <p:cNvGraphicFramePr>
            <a:graphicFrameLocks noGrp="1"/>
          </p:cNvGraphicFramePr>
          <p:nvPr/>
        </p:nvGraphicFramePr>
        <p:xfrm>
          <a:off x="4884600" y="3861048"/>
          <a:ext cx="3861275" cy="1249680"/>
        </p:xfrm>
        <a:graphic>
          <a:graphicData uri="http://schemas.openxmlformats.org/drawingml/2006/table">
            <a:tbl>
              <a:tblPr firstRow="1" bandRow="1">
                <a:tableStyleId>{21E4AEA4-8DFA-4A89-87EB-49C32662AFE0}</a:tableStyleId>
              </a:tblPr>
              <a:tblGrid>
                <a:gridCol w="1340995">
                  <a:extLst>
                    <a:ext uri="{9D8B030D-6E8A-4147-A177-3AD203B41FA5}">
                      <a16:colId xmlns:a16="http://schemas.microsoft.com/office/drawing/2014/main" val="3339400053"/>
                    </a:ext>
                  </a:extLst>
                </a:gridCol>
                <a:gridCol w="1440160">
                  <a:extLst>
                    <a:ext uri="{9D8B030D-6E8A-4147-A177-3AD203B41FA5}">
                      <a16:colId xmlns:a16="http://schemas.microsoft.com/office/drawing/2014/main" val="378527646"/>
                    </a:ext>
                  </a:extLst>
                </a:gridCol>
                <a:gridCol w="1080120">
                  <a:extLst>
                    <a:ext uri="{9D8B030D-6E8A-4147-A177-3AD203B41FA5}">
                      <a16:colId xmlns:a16="http://schemas.microsoft.com/office/drawing/2014/main" val="2488820581"/>
                    </a:ext>
                  </a:extLst>
                </a:gridCol>
              </a:tblGrid>
              <a:tr h="500543">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600" dirty="0"/>
                        <a:t>Ven-Obi</a:t>
                      </a:r>
                    </a:p>
                    <a:p>
                      <a:pPr algn="ctr"/>
                      <a:r>
                        <a:rPr lang="en-US" sz="1600" dirty="0"/>
                        <a:t>(n = 216)</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600" dirty="0" err="1"/>
                        <a:t>Clb</a:t>
                      </a:r>
                      <a:r>
                        <a:rPr lang="en-US" sz="1600" dirty="0"/>
                        <a:t>-Obi</a:t>
                      </a:r>
                    </a:p>
                    <a:p>
                      <a:pPr algn="ctr"/>
                      <a:r>
                        <a:rPr lang="en-US" sz="1600" dirty="0"/>
                        <a:t>(n = 216)</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855106541"/>
                  </a:ext>
                </a:extLst>
              </a:tr>
              <a:tr h="289788">
                <a:tc>
                  <a:txBody>
                    <a:bodyPr/>
                    <a:lstStyle/>
                    <a:p>
                      <a:r>
                        <a:rPr lang="en-US" sz="1600" dirty="0"/>
                        <a:t>Median PFS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0EF"/>
                    </a:solidFill>
                  </a:tcPr>
                </a:tc>
                <a:tc>
                  <a:txBody>
                    <a:bodyPr/>
                    <a:lstStyle/>
                    <a:p>
                      <a:pPr algn="ctr"/>
                      <a:r>
                        <a:rPr lang="en-US" sz="1600" dirty="0"/>
                        <a:t>Not reached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0EF"/>
                    </a:solidFill>
                  </a:tcPr>
                </a:tc>
                <a:tc>
                  <a:txBody>
                    <a:bodyPr/>
                    <a:lstStyle/>
                    <a:p>
                      <a:pPr algn="ctr"/>
                      <a:r>
                        <a:rPr lang="en-US" sz="1600" dirty="0"/>
                        <a:t>36.4 </a:t>
                      </a:r>
                      <a:r>
                        <a:rPr lang="en-US" sz="1600" dirty="0" err="1"/>
                        <a:t>mo</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0EF"/>
                    </a:solidFill>
                  </a:tcPr>
                </a:tc>
                <a:extLst>
                  <a:ext uri="{0D108BD9-81ED-4DB2-BD59-A6C34878D82A}">
                    <a16:rowId xmlns:a16="http://schemas.microsoft.com/office/drawing/2014/main" val="4057601064"/>
                  </a:ext>
                </a:extLst>
              </a:tr>
              <a:tr h="289788">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US" sz="1600" dirty="0"/>
                        <a:t>HR: 0.33, </a:t>
                      </a:r>
                      <a:r>
                        <a:rPr lang="en-US" sz="1600" i="1" dirty="0"/>
                        <a:t>p</a:t>
                      </a:r>
                      <a:r>
                        <a:rPr lang="en-US" sz="1600" dirty="0"/>
                        <a:t> &lt; 0.0001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dirty="0"/>
                    </a:p>
                  </a:txBody>
                  <a:tcPr/>
                </a:tc>
                <a:extLst>
                  <a:ext uri="{0D108BD9-81ED-4DB2-BD59-A6C34878D82A}">
                    <a16:rowId xmlns:a16="http://schemas.microsoft.com/office/drawing/2014/main" val="2046245945"/>
                  </a:ext>
                </a:extLst>
              </a:tr>
            </a:tbl>
          </a:graphicData>
        </a:graphic>
      </p:graphicFrame>
      <p:sp>
        <p:nvSpPr>
          <p:cNvPr id="10" name="TextBox 9">
            <a:extLst>
              <a:ext uri="{FF2B5EF4-FFF2-40B4-BE49-F238E27FC236}">
                <a16:creationId xmlns:a16="http://schemas.microsoft.com/office/drawing/2014/main" id="{C4ABC052-130A-7D46-A3A7-716797B90A07}"/>
              </a:ext>
            </a:extLst>
          </p:cNvPr>
          <p:cNvSpPr txBox="1"/>
          <p:nvPr/>
        </p:nvSpPr>
        <p:spPr>
          <a:xfrm>
            <a:off x="2670495" y="3136883"/>
            <a:ext cx="4428209" cy="738664"/>
          </a:xfrm>
          <a:prstGeom prst="rect">
            <a:avLst/>
          </a:prstGeom>
          <a:noFill/>
        </p:spPr>
        <p:txBody>
          <a:bodyPr wrap="square" rtlCol="0">
            <a:spAutoFit/>
          </a:bodyPr>
          <a:lstStyle/>
          <a:p>
            <a:r>
              <a:rPr lang="en-US" sz="1400" b="0" dirty="0">
                <a:solidFill>
                  <a:schemeClr val="tx1"/>
                </a:solidFill>
              </a:rPr>
              <a:t>PFS significantly longer for Ven-Obi in patients with TP53 aberrations and for those with and without IGHV mutations</a:t>
            </a:r>
          </a:p>
        </p:txBody>
      </p:sp>
    </p:spTree>
    <p:extLst>
      <p:ext uri="{BB962C8B-B14F-4D97-AF65-F5344CB8AC3E}">
        <p14:creationId xmlns:p14="http://schemas.microsoft.com/office/powerpoint/2010/main" val="29714684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03A71-BD6B-834D-808C-CFC270BDF1F1}"/>
              </a:ext>
            </a:extLst>
          </p:cNvPr>
          <p:cNvSpPr>
            <a:spLocks noGrp="1"/>
          </p:cNvSpPr>
          <p:nvPr>
            <p:ph type="title"/>
          </p:nvPr>
        </p:nvSpPr>
        <p:spPr>
          <a:xfrm>
            <a:off x="912286" y="227013"/>
            <a:ext cx="10358967" cy="825723"/>
          </a:xfrm>
        </p:spPr>
        <p:txBody>
          <a:bodyPr/>
          <a:lstStyle/>
          <a:p>
            <a:pPr algn="l"/>
            <a:r>
              <a:rPr lang="en-US" dirty="0"/>
              <a:t>CLL14 Update: Overall Survival </a:t>
            </a:r>
          </a:p>
        </p:txBody>
      </p:sp>
      <p:sp>
        <p:nvSpPr>
          <p:cNvPr id="3" name="TextBox 2">
            <a:extLst>
              <a:ext uri="{FF2B5EF4-FFF2-40B4-BE49-F238E27FC236}">
                <a16:creationId xmlns:a16="http://schemas.microsoft.com/office/drawing/2014/main" id="{FCFB6A73-805B-CC46-AF63-A1B81C45DAB7}"/>
              </a:ext>
            </a:extLst>
          </p:cNvPr>
          <p:cNvSpPr txBox="1"/>
          <p:nvPr/>
        </p:nvSpPr>
        <p:spPr>
          <a:xfrm>
            <a:off x="754238" y="6566528"/>
            <a:ext cx="4130361"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Al-</a:t>
            </a:r>
            <a:r>
              <a:rPr lang="en-US" sz="1500" b="0" dirty="0" err="1">
                <a:solidFill>
                  <a:schemeClr val="tx1"/>
                </a:solidFill>
                <a:latin typeface="Calibri" panose="020F0502020204030204" pitchFamily="34" charset="0"/>
                <a:cs typeface="Calibri" panose="020F0502020204030204" pitchFamily="34" charset="0"/>
              </a:rPr>
              <a:t>Sawaf</a:t>
            </a:r>
            <a:r>
              <a:rPr lang="en-US" sz="1500" b="0" dirty="0">
                <a:solidFill>
                  <a:schemeClr val="tx1"/>
                </a:solidFill>
                <a:latin typeface="Calibri" panose="020F0502020204030204" pitchFamily="34" charset="0"/>
                <a:cs typeface="Calibri" panose="020F0502020204030204" pitchFamily="34" charset="0"/>
              </a:rPr>
              <a:t> O et al. </a:t>
            </a:r>
            <a:r>
              <a:rPr lang="en-US" sz="1500" b="0" i="1" dirty="0">
                <a:solidFill>
                  <a:schemeClr val="tx1"/>
                </a:solidFill>
                <a:latin typeface="Calibri" panose="020F0502020204030204" pitchFamily="34" charset="0"/>
                <a:cs typeface="Calibri" panose="020F0502020204030204" pitchFamily="34" charset="0"/>
              </a:rPr>
              <a:t>J Clin Oncol </a:t>
            </a:r>
            <a:r>
              <a:rPr lang="en-US" sz="1500" b="0" dirty="0">
                <a:solidFill>
                  <a:schemeClr val="tx1"/>
                </a:solidFill>
                <a:latin typeface="Calibri" panose="020F0502020204030204" pitchFamily="34" charset="0"/>
                <a:cs typeface="Calibri" panose="020F0502020204030204" pitchFamily="34" charset="0"/>
              </a:rPr>
              <a:t>2021;39(36):4049-60.</a:t>
            </a:r>
          </a:p>
        </p:txBody>
      </p:sp>
      <p:sp>
        <p:nvSpPr>
          <p:cNvPr id="7" name="Rectangle 6">
            <a:extLst>
              <a:ext uri="{FF2B5EF4-FFF2-40B4-BE49-F238E27FC236}">
                <a16:creationId xmlns:a16="http://schemas.microsoft.com/office/drawing/2014/main" id="{DFC84FFA-13F4-EF49-A140-05F093BC7E2C}"/>
              </a:ext>
            </a:extLst>
          </p:cNvPr>
          <p:cNvSpPr/>
          <p:nvPr/>
        </p:nvSpPr>
        <p:spPr bwMode="auto">
          <a:xfrm>
            <a:off x="739995" y="6009708"/>
            <a:ext cx="10236659" cy="40489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TextBox 5">
            <a:extLst>
              <a:ext uri="{FF2B5EF4-FFF2-40B4-BE49-F238E27FC236}">
                <a16:creationId xmlns:a16="http://schemas.microsoft.com/office/drawing/2014/main" id="{675A9161-F0AD-CE49-AC2A-A2B11CCC94E8}"/>
              </a:ext>
            </a:extLst>
          </p:cNvPr>
          <p:cNvSpPr txBox="1"/>
          <p:nvPr/>
        </p:nvSpPr>
        <p:spPr>
          <a:xfrm>
            <a:off x="4871864" y="5994320"/>
            <a:ext cx="3729995" cy="338554"/>
          </a:xfrm>
          <a:prstGeom prst="rect">
            <a:avLst/>
          </a:prstGeom>
          <a:noFill/>
        </p:spPr>
        <p:txBody>
          <a:bodyPr wrap="none" rtlCol="0">
            <a:spAutoFit/>
          </a:bodyPr>
          <a:lstStyle/>
          <a:p>
            <a:r>
              <a:rPr lang="en-US" sz="1600" dirty="0">
                <a:solidFill>
                  <a:schemeClr val="tx1"/>
                </a:solidFill>
              </a:rPr>
              <a:t>Time in Months from Randomization</a:t>
            </a:r>
          </a:p>
        </p:txBody>
      </p:sp>
      <p:sp>
        <p:nvSpPr>
          <p:cNvPr id="8" name="TextBox 7">
            <a:extLst>
              <a:ext uri="{FF2B5EF4-FFF2-40B4-BE49-F238E27FC236}">
                <a16:creationId xmlns:a16="http://schemas.microsoft.com/office/drawing/2014/main" id="{ABC05E20-4EC9-F04B-AC40-DDB5A1C1CB25}"/>
              </a:ext>
            </a:extLst>
          </p:cNvPr>
          <p:cNvSpPr txBox="1"/>
          <p:nvPr/>
        </p:nvSpPr>
        <p:spPr>
          <a:xfrm>
            <a:off x="5087888" y="1153704"/>
            <a:ext cx="2903359" cy="369332"/>
          </a:xfrm>
          <a:prstGeom prst="rect">
            <a:avLst/>
          </a:prstGeom>
          <a:noFill/>
        </p:spPr>
        <p:txBody>
          <a:bodyPr wrap="none" rtlCol="0">
            <a:spAutoFit/>
          </a:bodyPr>
          <a:lstStyle/>
          <a:p>
            <a:r>
              <a:rPr lang="en-US" sz="1800" dirty="0"/>
              <a:t>Median F/U: 52.4 months</a:t>
            </a:r>
          </a:p>
        </p:txBody>
      </p:sp>
      <p:pic>
        <p:nvPicPr>
          <p:cNvPr id="11" name="Picture 10" descr="Chart, line chart&#10;&#10;Description automatically generated">
            <a:extLst>
              <a:ext uri="{FF2B5EF4-FFF2-40B4-BE49-F238E27FC236}">
                <a16:creationId xmlns:a16="http://schemas.microsoft.com/office/drawing/2014/main" id="{82D4968C-D5F4-4DA7-E834-8B73A15DF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198" y="1102750"/>
            <a:ext cx="10200456" cy="4920484"/>
          </a:xfrm>
          <a:prstGeom prst="rect">
            <a:avLst/>
          </a:prstGeom>
        </p:spPr>
      </p:pic>
      <p:sp>
        <p:nvSpPr>
          <p:cNvPr id="12" name="TextBox 11">
            <a:extLst>
              <a:ext uri="{FF2B5EF4-FFF2-40B4-BE49-F238E27FC236}">
                <a16:creationId xmlns:a16="http://schemas.microsoft.com/office/drawing/2014/main" id="{38A55235-CE98-070E-9586-89BE5E25D73E}"/>
              </a:ext>
            </a:extLst>
          </p:cNvPr>
          <p:cNvSpPr txBox="1"/>
          <p:nvPr/>
        </p:nvSpPr>
        <p:spPr>
          <a:xfrm>
            <a:off x="4511824" y="3175961"/>
            <a:ext cx="4942379" cy="830997"/>
          </a:xfrm>
          <a:prstGeom prst="rect">
            <a:avLst/>
          </a:prstGeom>
          <a:noFill/>
        </p:spPr>
        <p:txBody>
          <a:bodyPr wrap="none" rtlCol="0">
            <a:spAutoFit/>
          </a:bodyPr>
          <a:lstStyle/>
          <a:p>
            <a:r>
              <a:rPr lang="en-US" sz="2400" dirty="0"/>
              <a:t>4-y OS estimate: 85.4% vs 83.1%</a:t>
            </a:r>
          </a:p>
          <a:p>
            <a:r>
              <a:rPr lang="en-US" sz="2400" dirty="0"/>
              <a:t>HR: 0.85, </a:t>
            </a:r>
            <a:r>
              <a:rPr lang="en-US" sz="2400" i="1" dirty="0"/>
              <a:t>p</a:t>
            </a:r>
            <a:r>
              <a:rPr lang="en-US" sz="2400" dirty="0"/>
              <a:t> = 0.49</a:t>
            </a:r>
          </a:p>
        </p:txBody>
      </p:sp>
    </p:spTree>
    <p:extLst>
      <p:ext uri="{BB962C8B-B14F-4D97-AF65-F5344CB8AC3E}">
        <p14:creationId xmlns:p14="http://schemas.microsoft.com/office/powerpoint/2010/main" val="22949739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114656"/>
            <a:ext cx="10668000" cy="1143000"/>
          </a:xfrm>
        </p:spPr>
        <p:txBody>
          <a:bodyPr/>
          <a:lstStyle/>
          <a:p>
            <a:r>
              <a:rPr lang="en-US" altLang="en-US" sz="2500" dirty="0"/>
              <a:t>Venetoclax Dose Initiation</a:t>
            </a:r>
            <a:endParaRPr lang="en-US" sz="2500" dirty="0"/>
          </a:p>
        </p:txBody>
      </p:sp>
      <p:sp>
        <p:nvSpPr>
          <p:cNvPr id="6" name="TextBox 5">
            <a:extLst>
              <a:ext uri="{FF2B5EF4-FFF2-40B4-BE49-F238E27FC236}">
                <a16:creationId xmlns:a16="http://schemas.microsoft.com/office/drawing/2014/main" id="{334F2DF9-D01D-E644-9576-459965A8487A}"/>
              </a:ext>
            </a:extLst>
          </p:cNvPr>
          <p:cNvSpPr txBox="1"/>
          <p:nvPr/>
        </p:nvSpPr>
        <p:spPr>
          <a:xfrm>
            <a:off x="228600" y="6474023"/>
            <a:ext cx="3579826"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charset="0"/>
                <a:cs typeface="+mn-cs"/>
              </a:rPr>
              <a:t>Courtesy of </a:t>
            </a:r>
            <a:r>
              <a:rPr kumimoji="0" lang="en-US" sz="1400" b="0" i="0" u="none" strike="noStrike" kern="1200" cap="none" spc="0" normalizeH="0" baseline="0" noProof="0" dirty="0">
                <a:ln>
                  <a:noFill/>
                </a:ln>
                <a:solidFill>
                  <a:srgbClr val="000000"/>
                </a:solidFill>
                <a:effectLst/>
                <a:uLnTx/>
                <a:uFillTx/>
                <a:latin typeface="Arial"/>
                <a:ea typeface="ＭＳ Ｐゴシック" charset="0"/>
                <a:cs typeface="Calibri" panose="020F0502020204030204" pitchFamily="34" charset="0"/>
              </a:rPr>
              <a:t>Matthew S Davids, MD, MMSc</a:t>
            </a:r>
            <a:endParaRPr kumimoji="0" lang="en-US" sz="1400" b="0" i="0" u="none" strike="noStrike" kern="1200" cap="none" spc="0" normalizeH="0" baseline="0" noProof="0" dirty="0">
              <a:ln>
                <a:noFill/>
              </a:ln>
              <a:solidFill>
                <a:srgbClr val="000000"/>
              </a:solidFill>
              <a:effectLst/>
              <a:uLnTx/>
              <a:uFillTx/>
              <a:latin typeface="Arial"/>
              <a:ea typeface="ＭＳ Ｐゴシック" charset="0"/>
              <a:cs typeface="+mn-cs"/>
            </a:endParaRPr>
          </a:p>
        </p:txBody>
      </p:sp>
      <p:pic>
        <p:nvPicPr>
          <p:cNvPr id="3" name="Picture 2" descr="A picture containing graphical user interface&#10;&#10;Description automatically generated">
            <a:extLst>
              <a:ext uri="{FF2B5EF4-FFF2-40B4-BE49-F238E27FC236}">
                <a16:creationId xmlns:a16="http://schemas.microsoft.com/office/drawing/2014/main" id="{9204E8E5-AE04-4D47-B154-ACFDC5E4B4C2}"/>
              </a:ext>
            </a:extLst>
          </p:cNvPr>
          <p:cNvPicPr>
            <a:picLocks noChangeAspect="1"/>
          </p:cNvPicPr>
          <p:nvPr/>
        </p:nvPicPr>
        <p:blipFill>
          <a:blip r:embed="rId2"/>
          <a:stretch>
            <a:fillRect/>
          </a:stretch>
        </p:blipFill>
        <p:spPr>
          <a:xfrm>
            <a:off x="609600" y="1066800"/>
            <a:ext cx="10515600" cy="5334000"/>
          </a:xfrm>
          <a:prstGeom prst="rect">
            <a:avLst/>
          </a:prstGeom>
        </p:spPr>
      </p:pic>
    </p:spTree>
    <p:extLst>
      <p:ext uri="{BB962C8B-B14F-4D97-AF65-F5344CB8AC3E}">
        <p14:creationId xmlns:p14="http://schemas.microsoft.com/office/powerpoint/2010/main" val="13052374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114656"/>
            <a:ext cx="10668000" cy="1143000"/>
          </a:xfrm>
        </p:spPr>
        <p:txBody>
          <a:bodyPr/>
          <a:lstStyle/>
          <a:p>
            <a:r>
              <a:rPr lang="en-US" altLang="en-US" sz="2500" dirty="0"/>
              <a:t>Venetoclax: TLS Prophylaxis and Monitoring</a:t>
            </a:r>
            <a:endParaRPr lang="en-US" sz="2500" dirty="0"/>
          </a:p>
        </p:txBody>
      </p:sp>
      <p:sp>
        <p:nvSpPr>
          <p:cNvPr id="6" name="TextBox 5">
            <a:extLst>
              <a:ext uri="{FF2B5EF4-FFF2-40B4-BE49-F238E27FC236}">
                <a16:creationId xmlns:a16="http://schemas.microsoft.com/office/drawing/2014/main" id="{334F2DF9-D01D-E644-9576-459965A8487A}"/>
              </a:ext>
            </a:extLst>
          </p:cNvPr>
          <p:cNvSpPr txBox="1"/>
          <p:nvPr/>
        </p:nvSpPr>
        <p:spPr>
          <a:xfrm>
            <a:off x="228600" y="6474023"/>
            <a:ext cx="3579826"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charset="0"/>
                <a:cs typeface="+mn-cs"/>
              </a:rPr>
              <a:t>Courtesy of </a:t>
            </a:r>
            <a:r>
              <a:rPr kumimoji="0" lang="en-US" sz="1400" b="0" i="0" u="none" strike="noStrike" kern="1200" cap="none" spc="0" normalizeH="0" baseline="0" noProof="0" dirty="0">
                <a:ln>
                  <a:noFill/>
                </a:ln>
                <a:solidFill>
                  <a:srgbClr val="000000"/>
                </a:solidFill>
                <a:effectLst/>
                <a:uLnTx/>
                <a:uFillTx/>
                <a:latin typeface="Arial"/>
                <a:ea typeface="ＭＳ Ｐゴシック" charset="0"/>
                <a:cs typeface="Calibri" panose="020F0502020204030204" pitchFamily="34" charset="0"/>
              </a:rPr>
              <a:t>Matthew S Davids, MD, MMSc</a:t>
            </a:r>
            <a:endParaRPr kumimoji="0" lang="en-US" sz="1400" b="0" i="0" u="none" strike="noStrike" kern="1200" cap="none" spc="0" normalizeH="0" baseline="0" noProof="0" dirty="0">
              <a:ln>
                <a:noFill/>
              </a:ln>
              <a:solidFill>
                <a:srgbClr val="000000"/>
              </a:solidFill>
              <a:effectLst/>
              <a:uLnTx/>
              <a:uFillTx/>
              <a:latin typeface="Arial"/>
              <a:ea typeface="ＭＳ Ｐゴシック" charset="0"/>
              <a:cs typeface="+mn-cs"/>
            </a:endParaRPr>
          </a:p>
        </p:txBody>
      </p:sp>
      <p:pic>
        <p:nvPicPr>
          <p:cNvPr id="5" name="Picture 4" descr="Graphical user interface, text, application, email&#10;&#10;Description automatically generated">
            <a:extLst>
              <a:ext uri="{FF2B5EF4-FFF2-40B4-BE49-F238E27FC236}">
                <a16:creationId xmlns:a16="http://schemas.microsoft.com/office/drawing/2014/main" id="{A58C46FE-F392-024C-9322-15EA854D5DED}"/>
              </a:ext>
            </a:extLst>
          </p:cNvPr>
          <p:cNvPicPr>
            <a:picLocks noChangeAspect="1"/>
          </p:cNvPicPr>
          <p:nvPr/>
        </p:nvPicPr>
        <p:blipFill>
          <a:blip r:embed="rId2"/>
          <a:stretch>
            <a:fillRect/>
          </a:stretch>
        </p:blipFill>
        <p:spPr>
          <a:xfrm>
            <a:off x="762000" y="1143000"/>
            <a:ext cx="10668000" cy="5257800"/>
          </a:xfrm>
          <a:prstGeom prst="rect">
            <a:avLst/>
          </a:prstGeom>
        </p:spPr>
      </p:pic>
    </p:spTree>
    <p:extLst>
      <p:ext uri="{BB962C8B-B14F-4D97-AF65-F5344CB8AC3E}">
        <p14:creationId xmlns:p14="http://schemas.microsoft.com/office/powerpoint/2010/main" val="4188111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EC56D0-A4FF-B84E-9EB3-CF0FB4A1DE9F}"/>
              </a:ext>
            </a:extLst>
          </p:cNvPr>
          <p:cNvSpPr>
            <a:spLocks noGrp="1"/>
          </p:cNvSpPr>
          <p:nvPr>
            <p:ph type="title"/>
          </p:nvPr>
        </p:nvSpPr>
        <p:spPr>
          <a:xfrm>
            <a:off x="916516" y="1929376"/>
            <a:ext cx="10358967" cy="2409899"/>
          </a:xfrm>
        </p:spPr>
        <p:txBody>
          <a:bodyPr/>
          <a:lstStyle/>
          <a:p>
            <a:pPr algn="l"/>
            <a:r>
              <a:rPr lang="en-US" sz="3600" dirty="0"/>
              <a:t>Fixed-Duration (FD) Ibrutinib (</a:t>
            </a:r>
            <a:r>
              <a:rPr lang="en-US" sz="3600" dirty="0" err="1"/>
              <a:t>Ibr</a:t>
            </a:r>
            <a:r>
              <a:rPr lang="en-US" sz="3600" dirty="0"/>
              <a:t>) + Venetoclax (Ven) for First-Line Treatment of Chronic Lymphocytic Leukemia (CLL) in Patients (pts) with High-Risk Features: Phase 2 CAPTIVATE Study </a:t>
            </a:r>
          </a:p>
        </p:txBody>
      </p:sp>
      <p:sp>
        <p:nvSpPr>
          <p:cNvPr id="5" name="Content Placeholder 4">
            <a:extLst>
              <a:ext uri="{FF2B5EF4-FFF2-40B4-BE49-F238E27FC236}">
                <a16:creationId xmlns:a16="http://schemas.microsoft.com/office/drawing/2014/main" id="{87FADB1C-EBB6-4D4F-8923-67FF0AF75AAE}"/>
              </a:ext>
            </a:extLst>
          </p:cNvPr>
          <p:cNvSpPr>
            <a:spLocks noGrp="1"/>
          </p:cNvSpPr>
          <p:nvPr>
            <p:ph idx="1"/>
          </p:nvPr>
        </p:nvSpPr>
        <p:spPr>
          <a:xfrm>
            <a:off x="839416" y="4365104"/>
            <a:ext cx="10358967" cy="1143000"/>
          </a:xfrm>
        </p:spPr>
        <p:txBody>
          <a:bodyPr/>
          <a:lstStyle/>
          <a:p>
            <a:pPr marL="98425" indent="0">
              <a:spcBef>
                <a:spcPts val="0"/>
              </a:spcBef>
              <a:spcAft>
                <a:spcPts val="0"/>
              </a:spcAft>
              <a:buNone/>
            </a:pPr>
            <a:r>
              <a:rPr lang="en-US" b="0" dirty="0"/>
              <a:t>Allan JN et al.</a:t>
            </a:r>
          </a:p>
          <a:p>
            <a:pPr marL="98425" indent="0">
              <a:spcBef>
                <a:spcPts val="0"/>
              </a:spcBef>
              <a:spcAft>
                <a:spcPts val="0"/>
              </a:spcAft>
              <a:buNone/>
            </a:pPr>
            <a:r>
              <a:rPr lang="en-US" b="0" dirty="0"/>
              <a:t>AACR 2022;Abstract CTMS02.</a:t>
            </a:r>
          </a:p>
        </p:txBody>
      </p:sp>
    </p:spTree>
    <p:extLst>
      <p:ext uri="{BB962C8B-B14F-4D97-AF65-F5344CB8AC3E}">
        <p14:creationId xmlns:p14="http://schemas.microsoft.com/office/powerpoint/2010/main" val="17467679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F1B4A-DFAD-9C4B-A173-70FC8BE8D786}"/>
              </a:ext>
            </a:extLst>
          </p:cNvPr>
          <p:cNvSpPr>
            <a:spLocks noGrp="1"/>
          </p:cNvSpPr>
          <p:nvPr>
            <p:ph type="title"/>
          </p:nvPr>
        </p:nvSpPr>
        <p:spPr/>
        <p:txBody>
          <a:bodyPr/>
          <a:lstStyle/>
          <a:p>
            <a:r>
              <a:rPr lang="en-US" dirty="0"/>
              <a:t>CAPTIVATE Study Design </a:t>
            </a:r>
          </a:p>
        </p:txBody>
      </p:sp>
      <p:sp>
        <p:nvSpPr>
          <p:cNvPr id="3" name="TextBox 2">
            <a:extLst>
              <a:ext uri="{FF2B5EF4-FFF2-40B4-BE49-F238E27FC236}">
                <a16:creationId xmlns:a16="http://schemas.microsoft.com/office/drawing/2014/main" id="{FD877265-0BDC-D94E-A0AD-432B677C1F15}"/>
              </a:ext>
            </a:extLst>
          </p:cNvPr>
          <p:cNvSpPr txBox="1"/>
          <p:nvPr/>
        </p:nvSpPr>
        <p:spPr>
          <a:xfrm>
            <a:off x="80804" y="6477097"/>
            <a:ext cx="320292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Ghia P et al. ASCO 2021;Abstract 7051.</a:t>
            </a:r>
          </a:p>
        </p:txBody>
      </p:sp>
      <p:pic>
        <p:nvPicPr>
          <p:cNvPr id="5" name="Picture 4" descr="Diagram, text&#10;&#10;Description automatically generated">
            <a:extLst>
              <a:ext uri="{FF2B5EF4-FFF2-40B4-BE49-F238E27FC236}">
                <a16:creationId xmlns:a16="http://schemas.microsoft.com/office/drawing/2014/main" id="{5E65676E-9F67-F64C-81B8-801C134062A1}"/>
              </a:ext>
            </a:extLst>
          </p:cNvPr>
          <p:cNvPicPr>
            <a:picLocks noChangeAspect="1"/>
          </p:cNvPicPr>
          <p:nvPr/>
        </p:nvPicPr>
        <p:blipFill>
          <a:blip r:embed="rId2"/>
          <a:stretch>
            <a:fillRect/>
          </a:stretch>
        </p:blipFill>
        <p:spPr>
          <a:xfrm>
            <a:off x="199771" y="1226653"/>
            <a:ext cx="11792458" cy="4404693"/>
          </a:xfrm>
          <a:prstGeom prst="rect">
            <a:avLst/>
          </a:prstGeom>
        </p:spPr>
      </p:pic>
      <p:sp>
        <p:nvSpPr>
          <p:cNvPr id="6" name="Rectangle 5">
            <a:extLst>
              <a:ext uri="{FF2B5EF4-FFF2-40B4-BE49-F238E27FC236}">
                <a16:creationId xmlns:a16="http://schemas.microsoft.com/office/drawing/2014/main" id="{64107B4D-47E7-9F4E-B175-44F8CCBD0432}"/>
              </a:ext>
            </a:extLst>
          </p:cNvPr>
          <p:cNvSpPr/>
          <p:nvPr/>
        </p:nvSpPr>
        <p:spPr bwMode="auto">
          <a:xfrm>
            <a:off x="9056233" y="1216136"/>
            <a:ext cx="2935995" cy="443899"/>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Tree>
    <p:extLst>
      <p:ext uri="{BB962C8B-B14F-4D97-AF65-F5344CB8AC3E}">
        <p14:creationId xmlns:p14="http://schemas.microsoft.com/office/powerpoint/2010/main" val="33009372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864096"/>
          </a:xfrm>
        </p:spPr>
        <p:txBody>
          <a:bodyPr/>
          <a:lstStyle/>
          <a:p>
            <a:r>
              <a:rPr lang="en-US" sz="3200" dirty="0">
                <a:solidFill>
                  <a:srgbClr val="0432FF"/>
                </a:solidFill>
              </a:rPr>
              <a:t>Dr Mato — Disclosures</a:t>
            </a:r>
          </a:p>
        </p:txBody>
      </p:sp>
      <p:graphicFrame>
        <p:nvGraphicFramePr>
          <p:cNvPr id="4" name="Content Placeholder 3">
            <a:extLst>
              <a:ext uri="{FF2B5EF4-FFF2-40B4-BE49-F238E27FC236}">
                <a16:creationId xmlns:a16="http://schemas.microsoft.com/office/drawing/2014/main" id="{2E43E36F-B0BC-4F4F-A708-983A9CEF7BB7}"/>
              </a:ext>
            </a:extLst>
          </p:cNvPr>
          <p:cNvGraphicFramePr>
            <a:graphicFrameLocks/>
          </p:cNvGraphicFramePr>
          <p:nvPr>
            <p:extLst>
              <p:ext uri="{D42A27DB-BD31-4B8C-83A1-F6EECF244321}">
                <p14:modId xmlns:p14="http://schemas.microsoft.com/office/powerpoint/2010/main" val="956790852"/>
              </p:ext>
            </p:extLst>
          </p:nvPr>
        </p:nvGraphicFramePr>
        <p:xfrm>
          <a:off x="335359" y="1124744"/>
          <a:ext cx="11521280" cy="4594860"/>
        </p:xfrm>
        <a:graphic>
          <a:graphicData uri="http://schemas.openxmlformats.org/drawingml/2006/table">
            <a:tbl>
              <a:tblPr firstRow="1" bandRow="1">
                <a:tableStyleId>{F2DE63D5-997A-4646-A377-4702673A728D}</a:tableStyleId>
              </a:tblPr>
              <a:tblGrid>
                <a:gridCol w="3168352">
                  <a:extLst>
                    <a:ext uri="{9D8B030D-6E8A-4147-A177-3AD203B41FA5}">
                      <a16:colId xmlns:a16="http://schemas.microsoft.com/office/drawing/2014/main" val="20000"/>
                    </a:ext>
                  </a:extLst>
                </a:gridCol>
                <a:gridCol w="8352928">
                  <a:extLst>
                    <a:ext uri="{9D8B030D-6E8A-4147-A177-3AD203B41FA5}">
                      <a16:colId xmlns:a16="http://schemas.microsoft.com/office/drawing/2014/main" val="20001"/>
                    </a:ext>
                  </a:extLst>
                </a:gridCol>
              </a:tblGrid>
              <a:tr h="792088">
                <a:tc>
                  <a:txBody>
                    <a:bodyPr/>
                    <a:lstStyle/>
                    <a:p>
                      <a:pPr algn="l"/>
                      <a:r>
                        <a:rPr lang="en-US" b="1" dirty="0">
                          <a:solidFill>
                            <a:schemeClr val="tx1"/>
                          </a:solidFill>
                        </a:rPr>
                        <a:t>Consultant and/or Advisor</a:t>
                      </a:r>
                      <a:endParaRPr lang="en-US" sz="1800" b="1" kern="1200" baseline="0" dirty="0">
                        <a:solidFill>
                          <a:schemeClr val="tx1"/>
                        </a:solidFill>
                        <a:latin typeface="Calibri" panose="020F0502020204030204" pitchFamily="34" charset="0"/>
                        <a:ea typeface="+mn-ea"/>
                        <a:cs typeface="Calibri" panose="020F0502020204030204" pitchFamily="34" charset="0"/>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AbbVie Inc, </a:t>
                      </a:r>
                      <a:r>
                        <a:rPr lang="en-US" b="0" dirty="0" err="1">
                          <a:solidFill>
                            <a:schemeClr val="tx1"/>
                          </a:solidFill>
                        </a:rPr>
                        <a:t>Acerta</a:t>
                      </a:r>
                      <a:r>
                        <a:rPr lang="en-US" b="0" dirty="0">
                          <a:solidFill>
                            <a:schemeClr val="tx1"/>
                          </a:solidFill>
                        </a:rPr>
                        <a:t> Pharma — A member of the AstraZeneca Group, Adaptive Biotechnologies Corporation, Celgene Corporation, DTRM Biopharma Co Ltd, </a:t>
                      </a:r>
                      <a:br>
                        <a:rPr lang="en-US" b="0" dirty="0">
                          <a:solidFill>
                            <a:schemeClr val="tx1"/>
                          </a:solidFill>
                        </a:rPr>
                      </a:br>
                      <a:r>
                        <a:rPr lang="en-US" b="0" dirty="0">
                          <a:solidFill>
                            <a:schemeClr val="tx1"/>
                          </a:solidFill>
                        </a:rPr>
                        <a:t>Genentech, a member of the Roche Group, Genmab, Johnson &amp; Johnson Services Inc, </a:t>
                      </a:r>
                      <a:br>
                        <a:rPr lang="en-US" b="0" dirty="0">
                          <a:solidFill>
                            <a:schemeClr val="tx1"/>
                          </a:solidFill>
                        </a:rPr>
                      </a:br>
                      <a:r>
                        <a:rPr lang="en-US" b="0" dirty="0" err="1">
                          <a:solidFill>
                            <a:schemeClr val="tx1"/>
                          </a:solidFill>
                        </a:rPr>
                        <a:t>Nurix</a:t>
                      </a:r>
                      <a:r>
                        <a:rPr lang="en-US" b="0" dirty="0">
                          <a:solidFill>
                            <a:schemeClr val="tx1"/>
                          </a:solidFill>
                        </a:rPr>
                        <a:t> Therapeutics Inc, </a:t>
                      </a:r>
                      <a:r>
                        <a:rPr lang="en-US" b="0" dirty="0" err="1">
                          <a:solidFill>
                            <a:schemeClr val="tx1"/>
                          </a:solidFill>
                        </a:rPr>
                        <a:t>Octapharma</a:t>
                      </a:r>
                      <a:r>
                        <a:rPr lang="en-US" b="0" dirty="0">
                          <a:solidFill>
                            <a:schemeClr val="tx1"/>
                          </a:solidFill>
                        </a:rPr>
                        <a:t> Plasma, Pharmacyclics LLC, an AbbVie Company, </a:t>
                      </a:r>
                      <a:br>
                        <a:rPr lang="en-US" b="0" dirty="0">
                          <a:solidFill>
                            <a:schemeClr val="tx1"/>
                          </a:solidFill>
                        </a:rPr>
                      </a:br>
                      <a:r>
                        <a:rPr lang="en-US" b="0" dirty="0" err="1">
                          <a:solidFill>
                            <a:schemeClr val="tx1"/>
                          </a:solidFill>
                        </a:rPr>
                        <a:t>Sunesis</a:t>
                      </a:r>
                      <a:r>
                        <a:rPr lang="en-US" b="0" dirty="0">
                          <a:solidFill>
                            <a:schemeClr val="tx1"/>
                          </a:solidFill>
                        </a:rPr>
                        <a:t> Pharmaceuticals Inc, TG Therapeutics Inc, </a:t>
                      </a:r>
                      <a:r>
                        <a:rPr lang="en-US" b="0" dirty="0" err="1">
                          <a:solidFill>
                            <a:schemeClr val="tx1"/>
                          </a:solidFill>
                        </a:rPr>
                        <a:t>Verastem</a:t>
                      </a:r>
                      <a:r>
                        <a:rPr lang="en-US" b="0" dirty="0">
                          <a:solidFill>
                            <a:schemeClr val="tx1"/>
                          </a:solidFill>
                        </a:rPr>
                        <a:t> Inc</a:t>
                      </a:r>
                      <a:endParaRPr lang="en-US" sz="1800" b="0" kern="1200" baseline="0" dirty="0">
                        <a:solidFill>
                          <a:schemeClr val="tx1"/>
                        </a:solidFill>
                        <a:latin typeface="Calibri" panose="020F0502020204030204" pitchFamily="34" charset="0"/>
                        <a:ea typeface="+mn-ea"/>
                        <a:cs typeface="Calibri" panose="020F0502020204030204" pitchFamily="34" charset="0"/>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92088">
                <a:tc>
                  <a:txBody>
                    <a:bodyPr/>
                    <a:lstStyle/>
                    <a:p>
                      <a:pPr algn="l"/>
                      <a:r>
                        <a:rPr lang="en-US" sz="1800" b="1" i="0" u="none" strike="noStrike" kern="1200" dirty="0">
                          <a:solidFill>
                            <a:schemeClr val="tx1"/>
                          </a:solidFill>
                          <a:effectLst/>
                          <a:latin typeface="+mn-lt"/>
                          <a:ea typeface="+mn-ea"/>
                          <a:cs typeface="+mn-cs"/>
                        </a:rPr>
                        <a:t>Data Safety Monitoring Board</a:t>
                      </a:r>
                      <a:endParaRPr lang="en-US" sz="1800" b="1" kern="1200" baseline="0" dirty="0">
                        <a:solidFill>
                          <a:schemeClr val="tx1"/>
                        </a:solidFill>
                        <a:latin typeface="Calibri" panose="020F0502020204030204" pitchFamily="34" charset="0"/>
                        <a:ea typeface="+mn-ea"/>
                        <a:cs typeface="Calibri" panose="020F0502020204030204" pitchFamily="34" charset="0"/>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tx1"/>
                          </a:solidFill>
                          <a:effectLst/>
                          <a:latin typeface="+mn-lt"/>
                          <a:ea typeface="+mn-ea"/>
                          <a:cs typeface="+mn-cs"/>
                        </a:rPr>
                        <a:t>AbbVie Inc, </a:t>
                      </a:r>
                      <a:r>
                        <a:rPr lang="en-US" sz="1800" b="0" i="0" u="none" strike="noStrike" kern="1200" dirty="0" err="1">
                          <a:solidFill>
                            <a:schemeClr val="tx1"/>
                          </a:solidFill>
                          <a:effectLst/>
                          <a:latin typeface="+mn-lt"/>
                          <a:ea typeface="+mn-ea"/>
                          <a:cs typeface="+mn-cs"/>
                        </a:rPr>
                        <a:t>Acerta</a:t>
                      </a:r>
                      <a:r>
                        <a:rPr lang="en-US" sz="1800" b="0" i="0" u="none" strike="noStrike" kern="1200" dirty="0">
                          <a:solidFill>
                            <a:schemeClr val="tx1"/>
                          </a:solidFill>
                          <a:effectLst/>
                          <a:latin typeface="+mn-lt"/>
                          <a:ea typeface="+mn-ea"/>
                          <a:cs typeface="+mn-cs"/>
                        </a:rPr>
                        <a:t> Pharma — A member of the AstraZeneca Group, Adaptive Biotechnologies Corporation, Celgene Corporation, DTRM Biopharma Co Ltd, </a:t>
                      </a:r>
                      <a:br>
                        <a:rPr lang="en-US" sz="1800" b="0" i="0" u="none" strike="noStrike" kern="1200" dirty="0">
                          <a:solidFill>
                            <a:schemeClr val="tx1"/>
                          </a:solidFill>
                          <a:effectLst/>
                          <a:latin typeface="+mn-lt"/>
                          <a:ea typeface="+mn-ea"/>
                          <a:cs typeface="+mn-cs"/>
                        </a:rPr>
                      </a:br>
                      <a:r>
                        <a:rPr lang="en-US" sz="1800" b="0" i="0" u="none" strike="noStrike" kern="1200" dirty="0">
                          <a:solidFill>
                            <a:schemeClr val="tx1"/>
                          </a:solidFill>
                          <a:effectLst/>
                          <a:latin typeface="+mn-lt"/>
                          <a:ea typeface="+mn-ea"/>
                          <a:cs typeface="+mn-cs"/>
                        </a:rPr>
                        <a:t>Genentech, a member of the Roche Group, Genmab, Johnson &amp; Johnson Services Inc, </a:t>
                      </a:r>
                      <a:br>
                        <a:rPr lang="en-US" sz="1800" b="0" i="0" u="none" strike="noStrike" kern="1200" dirty="0">
                          <a:solidFill>
                            <a:schemeClr val="tx1"/>
                          </a:solidFill>
                          <a:effectLst/>
                          <a:latin typeface="+mn-lt"/>
                          <a:ea typeface="+mn-ea"/>
                          <a:cs typeface="+mn-cs"/>
                        </a:rPr>
                      </a:br>
                      <a:r>
                        <a:rPr lang="en-US" sz="1800" b="0" i="0" u="none" strike="noStrike" kern="1200" dirty="0" err="1">
                          <a:solidFill>
                            <a:schemeClr val="tx1"/>
                          </a:solidFill>
                          <a:effectLst/>
                          <a:latin typeface="+mn-lt"/>
                          <a:ea typeface="+mn-ea"/>
                          <a:cs typeface="+mn-cs"/>
                        </a:rPr>
                        <a:t>Nurix</a:t>
                      </a:r>
                      <a:r>
                        <a:rPr lang="en-US" sz="1800" b="0" i="0" u="none" strike="noStrike" kern="1200" dirty="0">
                          <a:solidFill>
                            <a:schemeClr val="tx1"/>
                          </a:solidFill>
                          <a:effectLst/>
                          <a:latin typeface="+mn-lt"/>
                          <a:ea typeface="+mn-ea"/>
                          <a:cs typeface="+mn-cs"/>
                        </a:rPr>
                        <a:t> Therapeutics Inc, </a:t>
                      </a:r>
                      <a:r>
                        <a:rPr lang="en-US" sz="1800" b="0" i="0" u="none" strike="noStrike" kern="1200" dirty="0" err="1">
                          <a:solidFill>
                            <a:schemeClr val="tx1"/>
                          </a:solidFill>
                          <a:effectLst/>
                          <a:latin typeface="+mn-lt"/>
                          <a:ea typeface="+mn-ea"/>
                          <a:cs typeface="+mn-cs"/>
                        </a:rPr>
                        <a:t>Octapharma</a:t>
                      </a:r>
                      <a:r>
                        <a:rPr lang="en-US" sz="1800" b="0" i="0" u="none" strike="noStrike" kern="1200" dirty="0">
                          <a:solidFill>
                            <a:schemeClr val="tx1"/>
                          </a:solidFill>
                          <a:effectLst/>
                          <a:latin typeface="+mn-lt"/>
                          <a:ea typeface="+mn-ea"/>
                          <a:cs typeface="+mn-cs"/>
                        </a:rPr>
                        <a:t> Plasma, Pharmacyclics LLC, an AbbVie Company, </a:t>
                      </a:r>
                      <a:br>
                        <a:rPr lang="en-US" sz="1800" b="0" i="0" u="none" strike="noStrike" kern="1200" dirty="0">
                          <a:solidFill>
                            <a:schemeClr val="tx1"/>
                          </a:solidFill>
                          <a:effectLst/>
                          <a:latin typeface="+mn-lt"/>
                          <a:ea typeface="+mn-ea"/>
                          <a:cs typeface="+mn-cs"/>
                        </a:rPr>
                      </a:br>
                      <a:r>
                        <a:rPr lang="en-US" sz="1800" b="0" i="0" u="none" strike="noStrike" kern="1200" dirty="0" err="1">
                          <a:solidFill>
                            <a:schemeClr val="tx1"/>
                          </a:solidFill>
                          <a:effectLst/>
                          <a:latin typeface="+mn-lt"/>
                          <a:ea typeface="+mn-ea"/>
                          <a:cs typeface="+mn-cs"/>
                        </a:rPr>
                        <a:t>Sunesis</a:t>
                      </a:r>
                      <a:r>
                        <a:rPr lang="en-US" sz="1800" b="0" i="0" u="none" strike="noStrike" kern="1200">
                          <a:solidFill>
                            <a:schemeClr val="tx1"/>
                          </a:solidFill>
                          <a:effectLst/>
                          <a:latin typeface="+mn-lt"/>
                          <a:ea typeface="+mn-ea"/>
                          <a:cs typeface="+mn-cs"/>
                        </a:rPr>
                        <a:t> Pharmaceuticals </a:t>
                      </a:r>
                      <a:r>
                        <a:rPr lang="en-US" sz="1800" b="0" i="0" u="none" strike="noStrike" kern="1200" dirty="0">
                          <a:solidFill>
                            <a:schemeClr val="tx1"/>
                          </a:solidFill>
                          <a:effectLst/>
                          <a:latin typeface="+mn-lt"/>
                          <a:ea typeface="+mn-ea"/>
                          <a:cs typeface="+mn-cs"/>
                        </a:rPr>
                        <a:t>Inc, TG Therapeutics Inc, </a:t>
                      </a:r>
                      <a:r>
                        <a:rPr lang="en-US" sz="1800" b="0" i="0" u="none" strike="noStrike" kern="1200" dirty="0" err="1">
                          <a:solidFill>
                            <a:schemeClr val="tx1"/>
                          </a:solidFill>
                          <a:effectLst/>
                          <a:latin typeface="+mn-lt"/>
                          <a:ea typeface="+mn-ea"/>
                          <a:cs typeface="+mn-cs"/>
                        </a:rPr>
                        <a:t>Verastem</a:t>
                      </a:r>
                      <a:r>
                        <a:rPr lang="en-US" sz="1800" b="0" i="0" u="none" strike="noStrike" kern="1200" dirty="0">
                          <a:solidFill>
                            <a:schemeClr val="tx1"/>
                          </a:solidFill>
                          <a:effectLst/>
                          <a:latin typeface="+mn-lt"/>
                          <a:ea typeface="+mn-ea"/>
                          <a:cs typeface="+mn-cs"/>
                        </a:rPr>
                        <a:t> Inc</a:t>
                      </a:r>
                      <a:endParaRPr lang="en-US"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13340286"/>
                  </a:ext>
                </a:extLst>
              </a:tr>
              <a:tr h="792088">
                <a:tc>
                  <a:txBody>
                    <a:bodyPr/>
                    <a:lstStyle/>
                    <a:p>
                      <a:pPr algn="l"/>
                      <a:r>
                        <a:rPr lang="en-US" sz="1800" b="1" i="0" u="none" strike="noStrike" kern="1200" dirty="0">
                          <a:solidFill>
                            <a:schemeClr val="tx1"/>
                          </a:solidFill>
                          <a:effectLst/>
                          <a:latin typeface="+mn-lt"/>
                          <a:ea typeface="+mn-ea"/>
                          <a:cs typeface="+mn-cs"/>
                        </a:rPr>
                        <a:t>Grant/Research Support</a:t>
                      </a:r>
                      <a:endParaRPr lang="en-US" sz="1800" b="1" kern="1200" baseline="0" dirty="0">
                        <a:solidFill>
                          <a:schemeClr val="tx1"/>
                        </a:solidFill>
                        <a:latin typeface="Calibri" panose="020F0502020204030204" pitchFamily="34" charset="0"/>
                        <a:ea typeface="+mn-ea"/>
                        <a:cs typeface="Calibri" panose="020F0502020204030204" pitchFamily="34" charset="0"/>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tx1"/>
                          </a:solidFill>
                          <a:effectLst/>
                          <a:latin typeface="+mn-lt"/>
                          <a:ea typeface="+mn-ea"/>
                          <a:cs typeface="+mn-cs"/>
                        </a:rPr>
                        <a:t>AbbVie Inc, </a:t>
                      </a:r>
                      <a:r>
                        <a:rPr lang="en-US" sz="1800" b="0" i="0" u="none" strike="noStrike" kern="1200" dirty="0" err="1">
                          <a:solidFill>
                            <a:schemeClr val="tx1"/>
                          </a:solidFill>
                          <a:effectLst/>
                          <a:latin typeface="+mn-lt"/>
                          <a:ea typeface="+mn-ea"/>
                          <a:cs typeface="+mn-cs"/>
                        </a:rPr>
                        <a:t>Acerta</a:t>
                      </a:r>
                      <a:r>
                        <a:rPr lang="en-US" sz="1800" b="0" i="0" u="none" strike="noStrike" kern="1200" dirty="0">
                          <a:solidFill>
                            <a:schemeClr val="tx1"/>
                          </a:solidFill>
                          <a:effectLst/>
                          <a:latin typeface="+mn-lt"/>
                          <a:ea typeface="+mn-ea"/>
                          <a:cs typeface="+mn-cs"/>
                        </a:rPr>
                        <a:t> Pharma — A member of the AstraZeneca Group, Adaptive Biotechnologies Corporation, DTRM Biopharma Co Ltd, Genentech, a member of the Roche Group, Genmab, Johnson &amp; Johnson Services Inc, </a:t>
                      </a:r>
                      <a:r>
                        <a:rPr lang="en-US" sz="1800" b="0" i="0" u="none" strike="noStrike" kern="1200" dirty="0" err="1">
                          <a:solidFill>
                            <a:schemeClr val="tx1"/>
                          </a:solidFill>
                          <a:effectLst/>
                          <a:latin typeface="+mn-lt"/>
                          <a:ea typeface="+mn-ea"/>
                          <a:cs typeface="+mn-cs"/>
                        </a:rPr>
                        <a:t>Loxo</a:t>
                      </a:r>
                      <a:r>
                        <a:rPr lang="en-US" sz="1800" b="0" i="0" u="none" strike="noStrike" kern="1200" dirty="0">
                          <a:solidFill>
                            <a:schemeClr val="tx1"/>
                          </a:solidFill>
                          <a:effectLst/>
                          <a:latin typeface="+mn-lt"/>
                          <a:ea typeface="+mn-ea"/>
                          <a:cs typeface="+mn-cs"/>
                        </a:rPr>
                        <a:t> Oncology Inc, a wholly owned subsidiary of Eli Lilly &amp; Company, </a:t>
                      </a:r>
                      <a:r>
                        <a:rPr lang="en-US" sz="1800" b="0" i="0" u="none" strike="noStrike" kern="1200" dirty="0" err="1">
                          <a:solidFill>
                            <a:schemeClr val="tx1"/>
                          </a:solidFill>
                          <a:effectLst/>
                          <a:latin typeface="+mn-lt"/>
                          <a:ea typeface="+mn-ea"/>
                          <a:cs typeface="+mn-cs"/>
                        </a:rPr>
                        <a:t>Nurix</a:t>
                      </a:r>
                      <a:r>
                        <a:rPr lang="en-US" sz="1800" b="0" i="0" u="none" strike="noStrike" kern="1200" dirty="0">
                          <a:solidFill>
                            <a:schemeClr val="tx1"/>
                          </a:solidFill>
                          <a:effectLst/>
                          <a:latin typeface="+mn-lt"/>
                          <a:ea typeface="+mn-ea"/>
                          <a:cs typeface="+mn-cs"/>
                        </a:rPr>
                        <a:t> Therapeutics Inc, </a:t>
                      </a:r>
                      <a:r>
                        <a:rPr lang="en-US" sz="1800" b="0" i="0" u="none" strike="noStrike" kern="1200" dirty="0" err="1">
                          <a:solidFill>
                            <a:schemeClr val="tx1"/>
                          </a:solidFill>
                          <a:effectLst/>
                          <a:latin typeface="+mn-lt"/>
                          <a:ea typeface="+mn-ea"/>
                          <a:cs typeface="+mn-cs"/>
                        </a:rPr>
                        <a:t>Octapharma</a:t>
                      </a:r>
                      <a:r>
                        <a:rPr lang="en-US" sz="1800" b="0" i="0" u="none" strike="noStrike" kern="1200" dirty="0">
                          <a:solidFill>
                            <a:schemeClr val="tx1"/>
                          </a:solidFill>
                          <a:effectLst/>
                          <a:latin typeface="+mn-lt"/>
                          <a:ea typeface="+mn-ea"/>
                          <a:cs typeface="+mn-cs"/>
                        </a:rPr>
                        <a:t> Plasma, </a:t>
                      </a:r>
                      <a:br>
                        <a:rPr lang="en-US" sz="1800" b="0" i="0" u="none" strike="noStrike" kern="1200" dirty="0">
                          <a:solidFill>
                            <a:schemeClr val="tx1"/>
                          </a:solidFill>
                          <a:effectLst/>
                          <a:latin typeface="+mn-lt"/>
                          <a:ea typeface="+mn-ea"/>
                          <a:cs typeface="+mn-cs"/>
                        </a:rPr>
                      </a:br>
                      <a:r>
                        <a:rPr lang="en-US" sz="1800" b="0" i="0" u="none" strike="noStrike" kern="1200" dirty="0">
                          <a:solidFill>
                            <a:schemeClr val="tx1"/>
                          </a:solidFill>
                          <a:effectLst/>
                          <a:latin typeface="+mn-lt"/>
                          <a:ea typeface="+mn-ea"/>
                          <a:cs typeface="+mn-cs"/>
                        </a:rPr>
                        <a:t>Pharmacyclics LLC, an AbbVie Company, Regeneron Pharmaceuticals Inc, </a:t>
                      </a:r>
                      <a:r>
                        <a:rPr lang="en-US" sz="1800" b="0" i="0" u="none" strike="noStrike" kern="1200" dirty="0" err="1">
                          <a:solidFill>
                            <a:schemeClr val="tx1"/>
                          </a:solidFill>
                          <a:effectLst/>
                          <a:latin typeface="+mn-lt"/>
                          <a:ea typeface="+mn-ea"/>
                          <a:cs typeface="+mn-cs"/>
                        </a:rPr>
                        <a:t>Sunesis</a:t>
                      </a:r>
                      <a:r>
                        <a:rPr lang="en-US" sz="1800" b="0" i="0" u="none" strike="noStrike" kern="1200" dirty="0">
                          <a:solidFill>
                            <a:schemeClr val="tx1"/>
                          </a:solidFill>
                          <a:effectLst/>
                          <a:latin typeface="+mn-lt"/>
                          <a:ea typeface="+mn-ea"/>
                          <a:cs typeface="+mn-cs"/>
                        </a:rPr>
                        <a:t> </a:t>
                      </a:r>
                      <a:br>
                        <a:rPr lang="en-US" sz="1800" b="0" i="0" u="none" strike="noStrike" kern="1200" dirty="0">
                          <a:solidFill>
                            <a:schemeClr val="tx1"/>
                          </a:solidFill>
                          <a:effectLst/>
                          <a:latin typeface="+mn-lt"/>
                          <a:ea typeface="+mn-ea"/>
                          <a:cs typeface="+mn-cs"/>
                        </a:rPr>
                      </a:br>
                      <a:r>
                        <a:rPr lang="en-US" sz="1800" b="0" i="0" u="none" strike="noStrike" kern="1200" dirty="0">
                          <a:solidFill>
                            <a:schemeClr val="tx1"/>
                          </a:solidFill>
                          <a:effectLst/>
                          <a:latin typeface="+mn-lt"/>
                          <a:ea typeface="+mn-ea"/>
                          <a:cs typeface="+mn-cs"/>
                        </a:rPr>
                        <a:t>Pharmaceuticals Inc, TG Therapeutics Inc</a:t>
                      </a:r>
                      <a:endParaRPr lang="en-US"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01512839"/>
                  </a:ext>
                </a:extLst>
              </a:tr>
            </a:tbl>
          </a:graphicData>
        </a:graphic>
      </p:graphicFrame>
    </p:spTree>
    <p:custDataLst>
      <p:tags r:id="rId1"/>
    </p:custDataLst>
    <p:extLst>
      <p:ext uri="{BB962C8B-B14F-4D97-AF65-F5344CB8AC3E}">
        <p14:creationId xmlns:p14="http://schemas.microsoft.com/office/powerpoint/2010/main" val="5149819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9EAB2-F3AB-B349-B15F-10B93809D398}"/>
              </a:ext>
            </a:extLst>
          </p:cNvPr>
          <p:cNvSpPr>
            <a:spLocks noGrp="1"/>
          </p:cNvSpPr>
          <p:nvPr>
            <p:ph type="title"/>
          </p:nvPr>
        </p:nvSpPr>
        <p:spPr>
          <a:xfrm>
            <a:off x="912287" y="97576"/>
            <a:ext cx="10080258" cy="1143000"/>
          </a:xfrm>
        </p:spPr>
        <p:txBody>
          <a:bodyPr/>
          <a:lstStyle/>
          <a:p>
            <a:pPr algn="l"/>
            <a:r>
              <a:rPr lang="en-US" dirty="0"/>
              <a:t>CAPTIVATE: Efficacy and Safety Summary of Fixed-Duration First-Line Ibrutinib and Venetoclax  </a:t>
            </a:r>
          </a:p>
        </p:txBody>
      </p:sp>
      <p:graphicFrame>
        <p:nvGraphicFramePr>
          <p:cNvPr id="4" name="Table 4">
            <a:extLst>
              <a:ext uri="{FF2B5EF4-FFF2-40B4-BE49-F238E27FC236}">
                <a16:creationId xmlns:a16="http://schemas.microsoft.com/office/drawing/2014/main" id="{2F902B81-BD66-424F-BB1E-CE8C9248C666}"/>
              </a:ext>
            </a:extLst>
          </p:cNvPr>
          <p:cNvGraphicFramePr>
            <a:graphicFrameLocks noGrp="1"/>
          </p:cNvGraphicFramePr>
          <p:nvPr>
            <p:ph idx="1"/>
            <p:extLst>
              <p:ext uri="{D42A27DB-BD31-4B8C-83A1-F6EECF244321}">
                <p14:modId xmlns:p14="http://schemas.microsoft.com/office/powerpoint/2010/main" val="2723372956"/>
              </p:ext>
            </p:extLst>
          </p:nvPr>
        </p:nvGraphicFramePr>
        <p:xfrm>
          <a:off x="2312043" y="1268760"/>
          <a:ext cx="7559451" cy="5059680"/>
        </p:xfrm>
        <a:graphic>
          <a:graphicData uri="http://schemas.openxmlformats.org/drawingml/2006/table">
            <a:tbl>
              <a:tblPr firstRow="1" bandRow="1">
                <a:tableStyleId>{21E4AEA4-8DFA-4A89-87EB-49C32662AFE0}</a:tableStyleId>
              </a:tblPr>
              <a:tblGrid>
                <a:gridCol w="4288013">
                  <a:extLst>
                    <a:ext uri="{9D8B030D-6E8A-4147-A177-3AD203B41FA5}">
                      <a16:colId xmlns:a16="http://schemas.microsoft.com/office/drawing/2014/main" val="354491810"/>
                    </a:ext>
                  </a:extLst>
                </a:gridCol>
                <a:gridCol w="3271438">
                  <a:extLst>
                    <a:ext uri="{9D8B030D-6E8A-4147-A177-3AD203B41FA5}">
                      <a16:colId xmlns:a16="http://schemas.microsoft.com/office/drawing/2014/main" val="2402847874"/>
                    </a:ext>
                  </a:extLst>
                </a:gridCol>
              </a:tblGrid>
              <a:tr h="582833">
                <a:tc>
                  <a:txBody>
                    <a:bodyPr/>
                    <a:lstStyle/>
                    <a:p>
                      <a:r>
                        <a:rPr lang="en-US" sz="2000" dirty="0"/>
                        <a:t>Efficacy outcomes</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000" dirty="0"/>
                        <a:t>Pts with high-risk features </a:t>
                      </a:r>
                    </a:p>
                    <a:p>
                      <a:pPr algn="ctr"/>
                      <a:r>
                        <a:rPr lang="en-US" sz="2000" dirty="0"/>
                        <a:t>(N = 129)</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4191773589"/>
                  </a:ext>
                </a:extLst>
              </a:tr>
              <a:tr h="349044">
                <a:tc>
                  <a:txBody>
                    <a:bodyPr/>
                    <a:lstStyle/>
                    <a:p>
                      <a:r>
                        <a:rPr lang="en-US" sz="2000" dirty="0"/>
                        <a:t>Overall response 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24503483"/>
                  </a:ext>
                </a:extLst>
              </a:tr>
              <a:tr h="349044">
                <a:tc>
                  <a:txBody>
                    <a:bodyPr/>
                    <a:lstStyle/>
                    <a:p>
                      <a:r>
                        <a:rPr lang="en-US" sz="2000" dirty="0"/>
                        <a:t>Complete response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4ED"/>
                    </a:solidFill>
                  </a:tcPr>
                </a:tc>
                <a:tc>
                  <a:txBody>
                    <a:bodyPr/>
                    <a:lstStyle/>
                    <a:p>
                      <a:pPr algn="ctr"/>
                      <a:r>
                        <a:rPr lang="en-US" sz="2000" dirty="0"/>
                        <a:t>59%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4ED"/>
                    </a:solidFill>
                  </a:tcPr>
                </a:tc>
                <a:extLst>
                  <a:ext uri="{0D108BD9-81ED-4DB2-BD59-A6C34878D82A}">
                    <a16:rowId xmlns:a16="http://schemas.microsoft.com/office/drawing/2014/main" val="2619142790"/>
                  </a:ext>
                </a:extLst>
              </a:tr>
              <a:tr h="349044">
                <a:tc>
                  <a:txBody>
                    <a:bodyPr/>
                    <a:lstStyle/>
                    <a:p>
                      <a:r>
                        <a:rPr lang="en-US" sz="2000" dirty="0"/>
                        <a:t>18-mo </a:t>
                      </a:r>
                      <a:r>
                        <a:rPr lang="en-US" sz="2000" dirty="0" err="1"/>
                        <a:t>DoR</a:t>
                      </a:r>
                      <a:r>
                        <a:rPr lang="en-US" sz="2000" dirty="0"/>
                        <a:t> 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95%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68900151"/>
                  </a:ext>
                </a:extLst>
              </a:tr>
              <a:tr h="349044">
                <a:tc>
                  <a:txBody>
                    <a:bodyPr/>
                    <a:lstStyle/>
                    <a:p>
                      <a:r>
                        <a:rPr lang="en-US" sz="2000" dirty="0" err="1"/>
                        <a:t>uMRD</a:t>
                      </a:r>
                      <a:r>
                        <a:rPr lang="en-US" sz="2000" dirty="0"/>
                        <a:t> &lt;10</a:t>
                      </a:r>
                      <a:r>
                        <a:rPr lang="en-US" sz="2000" baseline="30000" dirty="0"/>
                        <a:t>-4</a:t>
                      </a:r>
                      <a:r>
                        <a:rPr lang="en-US" sz="2000" dirty="0"/>
                        <a:t> by flow – peripheral blood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4ED"/>
                    </a:solidFill>
                  </a:tcPr>
                </a:tc>
                <a:tc>
                  <a:txBody>
                    <a:bodyPr/>
                    <a:lstStyle/>
                    <a:p>
                      <a:pPr algn="ctr"/>
                      <a:r>
                        <a:rPr lang="en-US" sz="2000" dirty="0"/>
                        <a:t>88%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4ED"/>
                    </a:solidFill>
                  </a:tcPr>
                </a:tc>
                <a:extLst>
                  <a:ext uri="{0D108BD9-81ED-4DB2-BD59-A6C34878D82A}">
                    <a16:rowId xmlns:a16="http://schemas.microsoft.com/office/drawing/2014/main" val="1215457181"/>
                  </a:ext>
                </a:extLst>
              </a:tr>
              <a:tr h="349044">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dirty="0" err="1"/>
                        <a:t>uMRD</a:t>
                      </a:r>
                      <a:r>
                        <a:rPr lang="en-US" sz="2000" dirty="0"/>
                        <a:t> &lt;10</a:t>
                      </a:r>
                      <a:r>
                        <a:rPr lang="en-US" sz="2000" baseline="30000" dirty="0"/>
                        <a:t>-4</a:t>
                      </a:r>
                      <a:r>
                        <a:rPr lang="en-US" sz="2000" dirty="0"/>
                        <a:t> by flow – bone marrow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41774295"/>
                  </a:ext>
                </a:extLst>
              </a:tr>
              <a:tr h="349044">
                <a:tc>
                  <a:txBody>
                    <a:bodyPr/>
                    <a:lstStyle/>
                    <a:p>
                      <a:r>
                        <a:rPr lang="en-US" sz="2000" dirty="0"/>
                        <a:t>24-mo PFS 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4ED"/>
                    </a:solidFill>
                  </a:tcPr>
                </a:tc>
                <a:tc>
                  <a:txBody>
                    <a:bodyPr/>
                    <a:lstStyle/>
                    <a:p>
                      <a:pPr algn="ctr"/>
                      <a:r>
                        <a:rPr lang="en-US" sz="2000" dirty="0"/>
                        <a:t>94%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4ED"/>
                    </a:solidFill>
                  </a:tcPr>
                </a:tc>
                <a:extLst>
                  <a:ext uri="{0D108BD9-81ED-4DB2-BD59-A6C34878D82A}">
                    <a16:rowId xmlns:a16="http://schemas.microsoft.com/office/drawing/2014/main" val="2453990746"/>
                  </a:ext>
                </a:extLst>
              </a:tr>
              <a:tr h="349044">
                <a:tc>
                  <a:txBody>
                    <a:bodyPr/>
                    <a:lstStyle/>
                    <a:p>
                      <a:r>
                        <a:rPr lang="en-US" sz="2000" dirty="0"/>
                        <a:t>24-mo OS 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37126460"/>
                  </a:ext>
                </a:extLst>
              </a:tr>
              <a:tr h="349044">
                <a:tc gridSpan="2">
                  <a:txBody>
                    <a:bodyPr/>
                    <a:lstStyle/>
                    <a:p>
                      <a:r>
                        <a:rPr lang="en-US" sz="2000" b="1" dirty="0">
                          <a:solidFill>
                            <a:schemeClr val="bg1"/>
                          </a:solidFill>
                        </a:rPr>
                        <a:t>Grade 3/4 adverse events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hMerge="1">
                  <a:txBody>
                    <a:bodyPr/>
                    <a:lstStyle/>
                    <a:p>
                      <a:pPr algn="ctr"/>
                      <a:endParaRPr lang="en-US" sz="2000" b="1" dirty="0"/>
                    </a:p>
                  </a:txBody>
                  <a:tcPr>
                    <a:solidFill>
                      <a:srgbClr val="3333CC"/>
                    </a:solidFill>
                  </a:tcPr>
                </a:tc>
                <a:extLst>
                  <a:ext uri="{0D108BD9-81ED-4DB2-BD59-A6C34878D82A}">
                    <a16:rowId xmlns:a16="http://schemas.microsoft.com/office/drawing/2014/main" val="3853431289"/>
                  </a:ext>
                </a:extLst>
              </a:tr>
              <a:tr h="349044">
                <a:tc>
                  <a:txBody>
                    <a:bodyPr/>
                    <a:lstStyle/>
                    <a:p>
                      <a:r>
                        <a:rPr lang="en-US" sz="2000" dirty="0"/>
                        <a:t>Neutropenia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4ED"/>
                    </a:solidFill>
                  </a:tcPr>
                </a:tc>
                <a:tc>
                  <a:txBody>
                    <a:bodyPr/>
                    <a:lstStyle/>
                    <a:p>
                      <a:pPr algn="ctr"/>
                      <a:r>
                        <a:rPr lang="en-US" sz="2000" dirty="0"/>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4ED"/>
                    </a:solidFill>
                  </a:tcPr>
                </a:tc>
                <a:extLst>
                  <a:ext uri="{0D108BD9-81ED-4DB2-BD59-A6C34878D82A}">
                    <a16:rowId xmlns:a16="http://schemas.microsoft.com/office/drawing/2014/main" val="3557613876"/>
                  </a:ext>
                </a:extLst>
              </a:tr>
              <a:tr h="349044">
                <a:tc>
                  <a:txBody>
                    <a:bodyPr/>
                    <a:lstStyle/>
                    <a:p>
                      <a:r>
                        <a:rPr lang="en-US" sz="2000" dirty="0"/>
                        <a:t>Hypertension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83920233"/>
                  </a:ext>
                </a:extLst>
              </a:tr>
              <a:tr h="349044">
                <a:tc>
                  <a:txBody>
                    <a:bodyPr/>
                    <a:lstStyle/>
                    <a:p>
                      <a:r>
                        <a:rPr lang="en-US" sz="2000" dirty="0"/>
                        <a:t>Neutrophil count decreased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4ED"/>
                    </a:solidFill>
                  </a:tcPr>
                </a:tc>
                <a:tc>
                  <a:txBody>
                    <a:bodyPr/>
                    <a:lstStyle/>
                    <a:p>
                      <a:pPr algn="ctr"/>
                      <a:r>
                        <a:rPr lang="en-US" sz="2000" dirty="0"/>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4ED"/>
                    </a:solidFill>
                  </a:tcPr>
                </a:tc>
                <a:extLst>
                  <a:ext uri="{0D108BD9-81ED-4DB2-BD59-A6C34878D82A}">
                    <a16:rowId xmlns:a16="http://schemas.microsoft.com/office/drawing/2014/main" val="3056638745"/>
                  </a:ext>
                </a:extLst>
              </a:tr>
            </a:tbl>
          </a:graphicData>
        </a:graphic>
      </p:graphicFrame>
      <p:sp>
        <p:nvSpPr>
          <p:cNvPr id="5" name="Content Placeholder 4">
            <a:extLst>
              <a:ext uri="{FF2B5EF4-FFF2-40B4-BE49-F238E27FC236}">
                <a16:creationId xmlns:a16="http://schemas.microsoft.com/office/drawing/2014/main" id="{8B186B93-6938-954C-8D27-423DA894761E}"/>
              </a:ext>
            </a:extLst>
          </p:cNvPr>
          <p:cNvSpPr txBox="1">
            <a:spLocks/>
          </p:cNvSpPr>
          <p:nvPr/>
        </p:nvSpPr>
        <p:spPr bwMode="auto">
          <a:xfrm>
            <a:off x="187807" y="6522975"/>
            <a:ext cx="4248472" cy="21602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spcBef>
                <a:spcPts val="0"/>
              </a:spcBef>
              <a:spcAft>
                <a:spcPts val="0"/>
              </a:spcAft>
              <a:buFont typeface="Arial" pitchFamily="-72" charset="0"/>
              <a:buNone/>
            </a:pPr>
            <a:r>
              <a:rPr lang="en-US" sz="1500" b="0" kern="0" dirty="0"/>
              <a:t>Allan JN et al. AACR 2022;Abstract CT028.</a:t>
            </a:r>
          </a:p>
        </p:txBody>
      </p:sp>
    </p:spTree>
    <p:extLst>
      <p:ext uri="{BB962C8B-B14F-4D97-AF65-F5344CB8AC3E}">
        <p14:creationId xmlns:p14="http://schemas.microsoft.com/office/powerpoint/2010/main" val="14853275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A32B1CF4-A41D-364C-A26F-78E7B5D866B4}"/>
              </a:ext>
            </a:extLst>
          </p:cNvPr>
          <p:cNvSpPr txBox="1">
            <a:spLocks noGrp="1"/>
          </p:cNvSpPr>
          <p:nvPr>
            <p:ph type="title"/>
          </p:nvPr>
        </p:nvSpPr>
        <p:spPr>
          <a:xfrm>
            <a:off x="1303751" y="1340768"/>
            <a:ext cx="9976825" cy="2469232"/>
          </a:xfrm>
          <a:prstGeom prst="rect">
            <a:avLst/>
          </a:prstGeom>
        </p:spPr>
        <p:txBody>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r>
              <a:rPr lang="en-US" sz="3600" dirty="0"/>
              <a:t>Fixed-Duration Ibrutinib and Venetoclax (I + V) versus Chlorambucil plus Obinutuzumab (</a:t>
            </a:r>
            <a:r>
              <a:rPr lang="en-US" sz="3600" dirty="0" err="1"/>
              <a:t>Clb</a:t>
            </a:r>
            <a:r>
              <a:rPr lang="en-US" sz="3600" dirty="0"/>
              <a:t> + O) for First-Line (1L) Chronic Lymphocytic Leukemia (CLL): Primary Analysis of the Phase 3 GLOW Study</a:t>
            </a:r>
          </a:p>
        </p:txBody>
      </p:sp>
      <p:sp>
        <p:nvSpPr>
          <p:cNvPr id="5" name="Content Placeholder 3">
            <a:extLst>
              <a:ext uri="{FF2B5EF4-FFF2-40B4-BE49-F238E27FC236}">
                <a16:creationId xmlns:a16="http://schemas.microsoft.com/office/drawing/2014/main" id="{DCB9CFCD-5A1E-B648-9E4B-83AE75C1B3CD}"/>
              </a:ext>
            </a:extLst>
          </p:cNvPr>
          <p:cNvSpPr txBox="1">
            <a:spLocks/>
          </p:cNvSpPr>
          <p:nvPr/>
        </p:nvSpPr>
        <p:spPr>
          <a:xfrm>
            <a:off x="1227551" y="4257174"/>
            <a:ext cx="9745249" cy="1181100"/>
          </a:xfrm>
          <a:prstGeom prst="rect">
            <a:avLst/>
          </a:prstGeom>
        </p:spPr>
        <p:txBody>
          <a:bodyPr/>
          <a:lstStyle>
            <a:lvl1pPr marL="342906" indent="-342906" algn="l" rtl="0" eaLnBrk="0" fontAlgn="base" hangingPunct="0">
              <a:spcBef>
                <a:spcPct val="20000"/>
              </a:spcBef>
              <a:spcAft>
                <a:spcPct val="0"/>
              </a:spcAft>
              <a:buChar char="•"/>
              <a:defRPr sz="2500">
                <a:solidFill>
                  <a:srgbClr val="002060"/>
                </a:solidFill>
                <a:latin typeface="+mn-lt"/>
                <a:ea typeface="+mn-ea"/>
                <a:cs typeface="+mn-cs"/>
              </a:defRPr>
            </a:lvl1pPr>
            <a:lvl2pPr marL="742962" indent="-285755" algn="l" rtl="0" eaLnBrk="0" fontAlgn="base" hangingPunct="0">
              <a:spcBef>
                <a:spcPct val="20000"/>
              </a:spcBef>
              <a:spcAft>
                <a:spcPct val="0"/>
              </a:spcAft>
              <a:buChar char="–"/>
              <a:defRPr sz="2500">
                <a:solidFill>
                  <a:srgbClr val="002060"/>
                </a:solidFill>
                <a:latin typeface="+mn-lt"/>
                <a:ea typeface="+mn-ea"/>
              </a:defRPr>
            </a:lvl2pPr>
            <a:lvl3pPr marL="1143019" indent="-228604" algn="l" rtl="0" eaLnBrk="0" fontAlgn="base" hangingPunct="0">
              <a:spcBef>
                <a:spcPct val="20000"/>
              </a:spcBef>
              <a:spcAft>
                <a:spcPct val="0"/>
              </a:spcAft>
              <a:buChar char="•"/>
              <a:defRPr sz="2500">
                <a:solidFill>
                  <a:srgbClr val="002060"/>
                </a:solidFill>
                <a:latin typeface="+mn-lt"/>
                <a:ea typeface="+mn-ea"/>
              </a:defRPr>
            </a:lvl3pPr>
            <a:lvl4pPr marL="1600227" indent="-228604" algn="l" rtl="0" eaLnBrk="0" fontAlgn="base" hangingPunct="0">
              <a:spcBef>
                <a:spcPct val="20000"/>
              </a:spcBef>
              <a:spcAft>
                <a:spcPct val="0"/>
              </a:spcAft>
              <a:buChar char="–"/>
              <a:defRPr sz="2500">
                <a:solidFill>
                  <a:srgbClr val="002060"/>
                </a:solidFill>
                <a:latin typeface="+mn-lt"/>
                <a:ea typeface="+mn-ea"/>
              </a:defRPr>
            </a:lvl4pPr>
            <a:lvl5pPr marL="2057434" indent="-228604" algn="l" rtl="0" eaLnBrk="0" fontAlgn="base" hangingPunct="0">
              <a:spcBef>
                <a:spcPct val="20000"/>
              </a:spcBef>
              <a:spcAft>
                <a:spcPct val="0"/>
              </a:spcAft>
              <a:buChar char="»"/>
              <a:defRPr sz="2500">
                <a:solidFill>
                  <a:srgbClr val="002060"/>
                </a:solidFill>
                <a:latin typeface="+mn-lt"/>
                <a:ea typeface="+mn-ea"/>
              </a:defRPr>
            </a:lvl5pPr>
            <a:lvl6pPr marL="2514642" indent="-228604" algn="l" rtl="0" fontAlgn="base">
              <a:spcBef>
                <a:spcPct val="20000"/>
              </a:spcBef>
              <a:spcAft>
                <a:spcPct val="0"/>
              </a:spcAft>
              <a:buChar char="»"/>
              <a:defRPr sz="2500">
                <a:solidFill>
                  <a:schemeClr val="bg1"/>
                </a:solidFill>
                <a:latin typeface="+mn-lt"/>
                <a:ea typeface="+mn-ea"/>
              </a:defRPr>
            </a:lvl6pPr>
            <a:lvl7pPr marL="2971849" indent="-228604" algn="l" rtl="0" fontAlgn="base">
              <a:spcBef>
                <a:spcPct val="20000"/>
              </a:spcBef>
              <a:spcAft>
                <a:spcPct val="0"/>
              </a:spcAft>
              <a:buChar char="»"/>
              <a:defRPr sz="2500">
                <a:solidFill>
                  <a:schemeClr val="bg1"/>
                </a:solidFill>
                <a:latin typeface="+mn-lt"/>
                <a:ea typeface="+mn-ea"/>
              </a:defRPr>
            </a:lvl7pPr>
            <a:lvl8pPr marL="3429057" indent="-228604" algn="l" rtl="0" fontAlgn="base">
              <a:spcBef>
                <a:spcPct val="20000"/>
              </a:spcBef>
              <a:spcAft>
                <a:spcPct val="0"/>
              </a:spcAft>
              <a:buChar char="»"/>
              <a:defRPr sz="2500">
                <a:solidFill>
                  <a:schemeClr val="bg1"/>
                </a:solidFill>
                <a:latin typeface="+mn-lt"/>
                <a:ea typeface="+mn-ea"/>
              </a:defRPr>
            </a:lvl8pPr>
            <a:lvl9pPr marL="3886265" indent="-228604" algn="l" rtl="0" fontAlgn="base">
              <a:spcBef>
                <a:spcPct val="20000"/>
              </a:spcBef>
              <a:spcAft>
                <a:spcPct val="0"/>
              </a:spcAft>
              <a:buChar char="»"/>
              <a:defRPr sz="2500">
                <a:solidFill>
                  <a:schemeClr val="bg1"/>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9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Kater</a:t>
            </a:r>
            <a:r>
              <a:rPr kumimoji="0" lang="en-US" sz="2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 et al.</a:t>
            </a:r>
            <a:br>
              <a:rPr kumimoji="0" lang="en-US" sz="2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2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EHA 2021;Abstract LB1902.</a:t>
            </a:r>
          </a:p>
        </p:txBody>
      </p:sp>
    </p:spTree>
    <p:extLst>
      <p:ext uri="{BB962C8B-B14F-4D97-AF65-F5344CB8AC3E}">
        <p14:creationId xmlns:p14="http://schemas.microsoft.com/office/powerpoint/2010/main" val="31293312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084" y="321827"/>
            <a:ext cx="10369152" cy="825729"/>
          </a:xfrm>
        </p:spPr>
        <p:txBody>
          <a:bodyPr/>
          <a:lstStyle/>
          <a:p>
            <a:r>
              <a:rPr lang="en-US" sz="3600" dirty="0"/>
              <a:t>GLOW: Study Design and Endpoints</a:t>
            </a:r>
            <a:endParaRPr lang="en-US" sz="3600" b="1" dirty="0"/>
          </a:p>
        </p:txBody>
      </p:sp>
      <p:sp>
        <p:nvSpPr>
          <p:cNvPr id="7" name="TextBox 6">
            <a:extLst>
              <a:ext uri="{FF2B5EF4-FFF2-40B4-BE49-F238E27FC236}">
                <a16:creationId xmlns:a16="http://schemas.microsoft.com/office/drawing/2014/main" id="{4F4331F6-3094-FE4C-8741-05457D091EDA}"/>
              </a:ext>
            </a:extLst>
          </p:cNvPr>
          <p:cNvSpPr txBox="1"/>
          <p:nvPr/>
        </p:nvSpPr>
        <p:spPr>
          <a:xfrm>
            <a:off x="119336" y="6396335"/>
            <a:ext cx="4536504"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Kater</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et al. EHA 2021;Abstract LB1902.</a:t>
            </a:r>
          </a:p>
        </p:txBody>
      </p:sp>
      <p:pic>
        <p:nvPicPr>
          <p:cNvPr id="4" name="Picture 3" descr="Diagram&#10;&#10;Description automatically generated">
            <a:extLst>
              <a:ext uri="{FF2B5EF4-FFF2-40B4-BE49-F238E27FC236}">
                <a16:creationId xmlns:a16="http://schemas.microsoft.com/office/drawing/2014/main" id="{3C7664A1-1FD0-2249-BA49-C9C39DAD8A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36" y="1147556"/>
            <a:ext cx="11934649" cy="4562888"/>
          </a:xfrm>
          <a:prstGeom prst="rect">
            <a:avLst/>
          </a:prstGeom>
        </p:spPr>
      </p:pic>
    </p:spTree>
    <p:extLst>
      <p:ext uri="{BB962C8B-B14F-4D97-AF65-F5344CB8AC3E}">
        <p14:creationId xmlns:p14="http://schemas.microsoft.com/office/powerpoint/2010/main" val="1018695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6C048-C7C3-6F4B-A887-6031F79A5B6D}"/>
              </a:ext>
            </a:extLst>
          </p:cNvPr>
          <p:cNvSpPr>
            <a:spLocks noGrp="1"/>
          </p:cNvSpPr>
          <p:nvPr>
            <p:ph type="title"/>
          </p:nvPr>
        </p:nvSpPr>
        <p:spPr>
          <a:xfrm>
            <a:off x="912286" y="91734"/>
            <a:ext cx="10358967" cy="1143000"/>
          </a:xfrm>
        </p:spPr>
        <p:txBody>
          <a:bodyPr/>
          <a:lstStyle/>
          <a:p>
            <a:pPr algn="l"/>
            <a:r>
              <a:rPr lang="en-US" dirty="0"/>
              <a:t>GLOW: First-Line Ibrutinib/Venetoclax versus Obinutuzumab/ Chlorambucil</a:t>
            </a:r>
            <a:br>
              <a:rPr lang="en-US" dirty="0"/>
            </a:br>
            <a:r>
              <a:rPr lang="en-US" sz="2400" dirty="0"/>
              <a:t>IRC-Assessed Progression-Free Survival (PFS)</a:t>
            </a:r>
          </a:p>
        </p:txBody>
      </p:sp>
      <p:sp>
        <p:nvSpPr>
          <p:cNvPr id="3" name="TextBox 2">
            <a:extLst>
              <a:ext uri="{FF2B5EF4-FFF2-40B4-BE49-F238E27FC236}">
                <a16:creationId xmlns:a16="http://schemas.microsoft.com/office/drawing/2014/main" id="{2E76571A-328C-6A4F-86F3-BF93B6D23FA5}"/>
              </a:ext>
            </a:extLst>
          </p:cNvPr>
          <p:cNvSpPr txBox="1"/>
          <p:nvPr/>
        </p:nvSpPr>
        <p:spPr>
          <a:xfrm>
            <a:off x="119336" y="6518965"/>
            <a:ext cx="3057119"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Munir T et al. ASH 2021;Abstract 70.</a:t>
            </a:r>
          </a:p>
        </p:txBody>
      </p:sp>
      <p:pic>
        <p:nvPicPr>
          <p:cNvPr id="7" name="Picture 6" descr="Chart&#10;&#10;Description automatically generated with medium confidence">
            <a:extLst>
              <a:ext uri="{FF2B5EF4-FFF2-40B4-BE49-F238E27FC236}">
                <a16:creationId xmlns:a16="http://schemas.microsoft.com/office/drawing/2014/main" id="{CDBFBC19-C137-8348-8913-C829D6FE5E6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356532" y="1370013"/>
            <a:ext cx="11470473" cy="4147219"/>
          </a:xfrm>
          <a:prstGeom prst="rect">
            <a:avLst/>
          </a:prstGeom>
        </p:spPr>
      </p:pic>
      <p:sp>
        <p:nvSpPr>
          <p:cNvPr id="4" name="TextBox 3">
            <a:extLst>
              <a:ext uri="{FF2B5EF4-FFF2-40B4-BE49-F238E27FC236}">
                <a16:creationId xmlns:a16="http://schemas.microsoft.com/office/drawing/2014/main" id="{EE0A4B78-C0E2-F84C-8B47-EF1EA87BD32B}"/>
              </a:ext>
            </a:extLst>
          </p:cNvPr>
          <p:cNvSpPr txBox="1"/>
          <p:nvPr/>
        </p:nvSpPr>
        <p:spPr>
          <a:xfrm>
            <a:off x="7176120" y="4005064"/>
            <a:ext cx="4369338" cy="246221"/>
          </a:xfrm>
          <a:prstGeom prst="rect">
            <a:avLst/>
          </a:prstGeom>
          <a:solidFill>
            <a:srgbClr val="EBEFEB"/>
          </a:solidFill>
        </p:spPr>
        <p:txBody>
          <a:bodyPr wrap="none" lIns="0" tIns="0" rIns="0" bIns="0" rtlCol="0">
            <a:spAutoFit/>
          </a:bodyPr>
          <a:lstStyle/>
          <a:p>
            <a:r>
              <a:rPr lang="en-US" sz="1600" b="0" dirty="0">
                <a:solidFill>
                  <a:srgbClr val="495B6B"/>
                </a:solidFill>
                <a:latin typeface="Calibri" panose="020F0502020204030204" pitchFamily="34" charset="0"/>
                <a:cs typeface="Calibri" panose="020F0502020204030204" pitchFamily="34" charset="0"/>
              </a:rPr>
              <a:t>30-month PFS: 80.5% for </a:t>
            </a:r>
            <a:r>
              <a:rPr lang="en-US" sz="1600" b="0" dirty="0" err="1">
                <a:solidFill>
                  <a:srgbClr val="495B6B"/>
                </a:solidFill>
                <a:latin typeface="Calibri" panose="020F0502020204030204" pitchFamily="34" charset="0"/>
                <a:cs typeface="Calibri" panose="020F0502020204030204" pitchFamily="34" charset="0"/>
              </a:rPr>
              <a:t>Ibr+Ven</a:t>
            </a:r>
            <a:r>
              <a:rPr lang="en-US" sz="1600" b="0" dirty="0">
                <a:solidFill>
                  <a:srgbClr val="495B6B"/>
                </a:solidFill>
                <a:latin typeface="Calibri" panose="020F0502020204030204" pitchFamily="34" charset="0"/>
                <a:cs typeface="Calibri" panose="020F0502020204030204" pitchFamily="34" charset="0"/>
              </a:rPr>
              <a:t> vs 35.8% for </a:t>
            </a:r>
            <a:r>
              <a:rPr lang="en-US" sz="1600" b="0" dirty="0" err="1">
                <a:solidFill>
                  <a:srgbClr val="495B6B"/>
                </a:solidFill>
                <a:latin typeface="Calibri" panose="020F0502020204030204" pitchFamily="34" charset="0"/>
                <a:cs typeface="Calibri" panose="020F0502020204030204" pitchFamily="34" charset="0"/>
              </a:rPr>
              <a:t>Clb+O</a:t>
            </a:r>
            <a:endParaRPr lang="en-US" sz="1600" b="0" dirty="0">
              <a:solidFill>
                <a:srgbClr val="495B6B"/>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26866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6C048-C7C3-6F4B-A887-6031F79A5B6D}"/>
              </a:ext>
            </a:extLst>
          </p:cNvPr>
          <p:cNvSpPr>
            <a:spLocks noGrp="1"/>
          </p:cNvSpPr>
          <p:nvPr>
            <p:ph type="title"/>
          </p:nvPr>
        </p:nvSpPr>
        <p:spPr>
          <a:xfrm>
            <a:off x="912286" y="85964"/>
            <a:ext cx="10358967" cy="897731"/>
          </a:xfrm>
        </p:spPr>
        <p:txBody>
          <a:bodyPr/>
          <a:lstStyle/>
          <a:p>
            <a:pPr algn="l"/>
            <a:r>
              <a:rPr lang="en-US" dirty="0"/>
              <a:t>GLOW: </a:t>
            </a:r>
            <a:r>
              <a:rPr lang="en-US" dirty="0" err="1"/>
              <a:t>uMRD</a:t>
            </a:r>
            <a:r>
              <a:rPr lang="en-US" dirty="0"/>
              <a:t> Rate &lt;10</a:t>
            </a:r>
            <a:r>
              <a:rPr lang="en-US" baseline="30000" dirty="0"/>
              <a:t>-4</a:t>
            </a:r>
          </a:p>
        </p:txBody>
      </p:sp>
      <p:pic>
        <p:nvPicPr>
          <p:cNvPr id="5" name="Picture 4" descr="Chart, waterfall chart&#10;&#10;Description automatically generated">
            <a:extLst>
              <a:ext uri="{FF2B5EF4-FFF2-40B4-BE49-F238E27FC236}">
                <a16:creationId xmlns:a16="http://schemas.microsoft.com/office/drawing/2014/main" id="{1167E697-A52E-BD4E-8093-3FC041C9F59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482051" y="998638"/>
            <a:ext cx="10969118" cy="4860723"/>
          </a:xfrm>
          <a:prstGeom prst="rect">
            <a:avLst/>
          </a:prstGeom>
        </p:spPr>
      </p:pic>
      <p:sp>
        <p:nvSpPr>
          <p:cNvPr id="7" name="TextBox 6">
            <a:extLst>
              <a:ext uri="{FF2B5EF4-FFF2-40B4-BE49-F238E27FC236}">
                <a16:creationId xmlns:a16="http://schemas.microsoft.com/office/drawing/2014/main" id="{CD848CE0-D1F7-6A49-A0C4-94B5E679A63F}"/>
              </a:ext>
            </a:extLst>
          </p:cNvPr>
          <p:cNvSpPr txBox="1"/>
          <p:nvPr/>
        </p:nvSpPr>
        <p:spPr>
          <a:xfrm>
            <a:off x="119336" y="6518965"/>
            <a:ext cx="3057119"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Munir T et al. ASH 2021;Abstract 70.</a:t>
            </a:r>
          </a:p>
        </p:txBody>
      </p:sp>
    </p:spTree>
    <p:extLst>
      <p:ext uri="{BB962C8B-B14F-4D97-AF65-F5344CB8AC3E}">
        <p14:creationId xmlns:p14="http://schemas.microsoft.com/office/powerpoint/2010/main" val="14982724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70E1B2-50AC-3A02-4B57-601B31DB04FF}"/>
              </a:ext>
            </a:extLst>
          </p:cNvPr>
          <p:cNvSpPr>
            <a:spLocks noGrp="1"/>
          </p:cNvSpPr>
          <p:nvPr>
            <p:ph type="title"/>
          </p:nvPr>
        </p:nvSpPr>
        <p:spPr/>
        <p:txBody>
          <a:bodyPr/>
          <a:lstStyle/>
          <a:p>
            <a:r>
              <a:rPr lang="en-US" dirty="0"/>
              <a:t>Patients with CLL starting on venetoclax/anti-CD20 antibody </a:t>
            </a:r>
          </a:p>
        </p:txBody>
      </p:sp>
      <p:sp>
        <p:nvSpPr>
          <p:cNvPr id="6" name="Content Placeholder 5">
            <a:extLst>
              <a:ext uri="{FF2B5EF4-FFF2-40B4-BE49-F238E27FC236}">
                <a16:creationId xmlns:a16="http://schemas.microsoft.com/office/drawing/2014/main" id="{2530AE76-8242-2685-019B-729150FF04F0}"/>
              </a:ext>
            </a:extLst>
          </p:cNvPr>
          <p:cNvSpPr>
            <a:spLocks noGrp="1"/>
          </p:cNvSpPr>
          <p:nvPr>
            <p:ph idx="1"/>
          </p:nvPr>
        </p:nvSpPr>
        <p:spPr/>
        <p:txBody>
          <a:bodyPr/>
          <a:lstStyle/>
          <a:p>
            <a:pPr lvl="0"/>
            <a:r>
              <a:rPr lang="en-US" sz="3200" dirty="0"/>
              <a:t>How do you explain to patients what venetoclax is and the potential benefits of this agent and how it is combined with an anti-CD20 antibody?   </a:t>
            </a:r>
          </a:p>
        </p:txBody>
      </p:sp>
      <p:sp>
        <p:nvSpPr>
          <p:cNvPr id="2402307" name="Rectangle 3">
            <a:extLst>
              <a:ext uri="{FF2B5EF4-FFF2-40B4-BE49-F238E27FC236}">
                <a16:creationId xmlns:a16="http://schemas.microsoft.com/office/drawing/2014/main" id="{012B1CAB-8773-45D6-BD18-CD7FAD05EF5A}"/>
              </a:ext>
            </a:extLst>
          </p:cNvPr>
          <p:cNvSpPr>
            <a:spLocks noGrp="1" noChangeArrowheads="1"/>
          </p:cNvSpPr>
          <p:nvPr>
            <p:ph type="body" sz="quarter" idx="10"/>
          </p:nvPr>
        </p:nvSpPr>
        <p:spPr/>
        <p:txBody>
          <a:bodyPr/>
          <a:lstStyle/>
          <a:p>
            <a:r>
              <a:rPr lang="en-US" dirty="0"/>
              <a:t>Questions — Lowell L Hart, MD</a:t>
            </a:r>
          </a:p>
        </p:txBody>
      </p:sp>
      <p:pic>
        <p:nvPicPr>
          <p:cNvPr id="7" name="Picture 6">
            <a:extLst>
              <a:ext uri="{FF2B5EF4-FFF2-40B4-BE49-F238E27FC236}">
                <a16:creationId xmlns:a16="http://schemas.microsoft.com/office/drawing/2014/main" id="{96214C2F-0C3A-2A13-761E-0CC6B7C6E5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5624" y="148390"/>
            <a:ext cx="1261872" cy="1261872"/>
          </a:xfrm>
          <a:prstGeom prst="rect">
            <a:avLst/>
          </a:prstGeom>
        </p:spPr>
      </p:pic>
    </p:spTree>
    <p:extLst>
      <p:ext uri="{BB962C8B-B14F-4D97-AF65-F5344CB8AC3E}">
        <p14:creationId xmlns:p14="http://schemas.microsoft.com/office/powerpoint/2010/main" val="4093973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D94C31-3746-2FAB-5408-B03CE24E1229}"/>
              </a:ext>
            </a:extLst>
          </p:cNvPr>
          <p:cNvSpPr>
            <a:spLocks noGrp="1"/>
          </p:cNvSpPr>
          <p:nvPr>
            <p:ph type="title"/>
          </p:nvPr>
        </p:nvSpPr>
        <p:spPr/>
        <p:txBody>
          <a:bodyPr/>
          <a:lstStyle/>
          <a:p>
            <a:r>
              <a:rPr lang="en-US" dirty="0"/>
              <a:t>Patients with CLL starting on venetoclax/anti-CD20 antibody</a:t>
            </a:r>
          </a:p>
        </p:txBody>
      </p:sp>
      <p:sp>
        <p:nvSpPr>
          <p:cNvPr id="9" name="Content Placeholder 8">
            <a:extLst>
              <a:ext uri="{FF2B5EF4-FFF2-40B4-BE49-F238E27FC236}">
                <a16:creationId xmlns:a16="http://schemas.microsoft.com/office/drawing/2014/main" id="{23F6F039-CA47-267E-A244-43129690C1E0}"/>
              </a:ext>
            </a:extLst>
          </p:cNvPr>
          <p:cNvSpPr>
            <a:spLocks noGrp="1"/>
          </p:cNvSpPr>
          <p:nvPr>
            <p:ph idx="1"/>
          </p:nvPr>
        </p:nvSpPr>
        <p:spPr/>
        <p:txBody>
          <a:bodyPr numCol="1"/>
          <a:lstStyle/>
          <a:p>
            <a:pPr lvl="0"/>
            <a:r>
              <a:rPr lang="en-US" sz="3200" dirty="0"/>
              <a:t>What are some of the issues you discuss with patients about to begin a venetoclax/anti-CD20 antibody combination?   </a:t>
            </a:r>
          </a:p>
          <a:p>
            <a:pPr lvl="0"/>
            <a:r>
              <a:rPr lang="en-US" sz="3200" dirty="0"/>
              <a:t>How do you explain the process to prevent tumor lysis syndrome?  </a:t>
            </a:r>
          </a:p>
          <a:p>
            <a:pPr lvl="0"/>
            <a:r>
              <a:rPr lang="en-US" sz="3200" dirty="0"/>
              <a:t>What are some of the psychosocial issues that arise in this situation?</a:t>
            </a:r>
          </a:p>
        </p:txBody>
      </p:sp>
      <p:sp>
        <p:nvSpPr>
          <p:cNvPr id="4" name="Text Placeholder 3">
            <a:extLst>
              <a:ext uri="{FF2B5EF4-FFF2-40B4-BE49-F238E27FC236}">
                <a16:creationId xmlns:a16="http://schemas.microsoft.com/office/drawing/2014/main" id="{FC1CE22C-7DA6-BC45-225F-EDAC27E21E2F}"/>
              </a:ext>
            </a:extLst>
          </p:cNvPr>
          <p:cNvSpPr>
            <a:spLocks noGrp="1"/>
          </p:cNvSpPr>
          <p:nvPr>
            <p:ph type="body" sz="quarter" idx="10"/>
          </p:nvPr>
        </p:nvSpPr>
        <p:spPr/>
        <p:txBody>
          <a:bodyPr/>
          <a:lstStyle/>
          <a:p>
            <a:r>
              <a:rPr lang="en-US" sz="3200" dirty="0"/>
              <a:t>Questions — Lesley Camille Ballance, MSN, FNP-BC</a:t>
            </a:r>
          </a:p>
        </p:txBody>
      </p:sp>
      <p:pic>
        <p:nvPicPr>
          <p:cNvPr id="6" name="Picture 5">
            <a:extLst>
              <a:ext uri="{FF2B5EF4-FFF2-40B4-BE49-F238E27FC236}">
                <a16:creationId xmlns:a16="http://schemas.microsoft.com/office/drawing/2014/main" id="{062F4322-4C2D-E591-BB64-284D0109C13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5624" y="148390"/>
            <a:ext cx="1261872" cy="1261872"/>
          </a:xfrm>
          <a:prstGeom prst="rect">
            <a:avLst/>
          </a:prstGeom>
        </p:spPr>
      </p:pic>
    </p:spTree>
    <p:extLst>
      <p:ext uri="{BB962C8B-B14F-4D97-AF65-F5344CB8AC3E}">
        <p14:creationId xmlns:p14="http://schemas.microsoft.com/office/powerpoint/2010/main" val="3132564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D94C31-3746-2FAB-5408-B03CE24E1229}"/>
              </a:ext>
            </a:extLst>
          </p:cNvPr>
          <p:cNvSpPr>
            <a:spLocks noGrp="1"/>
          </p:cNvSpPr>
          <p:nvPr>
            <p:ph type="title"/>
          </p:nvPr>
        </p:nvSpPr>
        <p:spPr/>
        <p:txBody>
          <a:bodyPr/>
          <a:lstStyle/>
          <a:p>
            <a:r>
              <a:rPr lang="en-US" dirty="0"/>
              <a:t>Patients with CLL starting on venetoclax/anti-CD20 antibody</a:t>
            </a:r>
          </a:p>
        </p:txBody>
      </p:sp>
      <p:sp>
        <p:nvSpPr>
          <p:cNvPr id="9" name="Content Placeholder 8">
            <a:extLst>
              <a:ext uri="{FF2B5EF4-FFF2-40B4-BE49-F238E27FC236}">
                <a16:creationId xmlns:a16="http://schemas.microsoft.com/office/drawing/2014/main" id="{23F6F039-CA47-267E-A244-43129690C1E0}"/>
              </a:ext>
            </a:extLst>
          </p:cNvPr>
          <p:cNvSpPr>
            <a:spLocks noGrp="1"/>
          </p:cNvSpPr>
          <p:nvPr>
            <p:ph idx="1"/>
          </p:nvPr>
        </p:nvSpPr>
        <p:spPr/>
        <p:txBody>
          <a:bodyPr numCol="2"/>
          <a:lstStyle/>
          <a:p>
            <a:pPr marL="98425" indent="0">
              <a:buNone/>
            </a:pPr>
            <a:r>
              <a:rPr lang="en-US" sz="2400" dirty="0"/>
              <a:t>Potential Problems</a:t>
            </a:r>
          </a:p>
          <a:p>
            <a:r>
              <a:rPr lang="en-US" sz="2400" dirty="0"/>
              <a:t>TLS</a:t>
            </a:r>
          </a:p>
          <a:p>
            <a:r>
              <a:rPr lang="en-US" sz="2400" dirty="0"/>
              <a:t>Neutropenia</a:t>
            </a:r>
          </a:p>
          <a:p>
            <a:r>
              <a:rPr lang="en-US" sz="2400" dirty="0"/>
              <a:t>B-cell aplasia </a:t>
            </a:r>
          </a:p>
          <a:p>
            <a:r>
              <a:rPr lang="en-US" sz="2400" dirty="0"/>
              <a:t>Treatment intensity </a:t>
            </a:r>
          </a:p>
          <a:p>
            <a:r>
              <a:rPr lang="en-US" sz="2400" dirty="0"/>
              <a:t>Pt Example: 71-year-old female with SLL started on front-line therapy with Venetoclax and Obinutuzumab   </a:t>
            </a:r>
          </a:p>
          <a:p>
            <a:pPr marL="98425" indent="0">
              <a:buNone/>
            </a:pPr>
            <a:r>
              <a:rPr lang="en-US" sz="2400" dirty="0"/>
              <a:t>Psychosocial Issues  </a:t>
            </a:r>
          </a:p>
          <a:p>
            <a:r>
              <a:rPr lang="en-US" sz="2400" dirty="0"/>
              <a:t>Anxiety over new therapy</a:t>
            </a:r>
          </a:p>
          <a:p>
            <a:r>
              <a:rPr lang="en-US" sz="2400" dirty="0"/>
              <a:t>Financial worries </a:t>
            </a:r>
          </a:p>
          <a:p>
            <a:r>
              <a:rPr lang="en-US" sz="2400" dirty="0"/>
              <a:t>Travel</a:t>
            </a:r>
          </a:p>
          <a:p>
            <a:r>
              <a:rPr lang="en-US" sz="2400" dirty="0"/>
              <a:t>Family support</a:t>
            </a:r>
          </a:p>
        </p:txBody>
      </p:sp>
      <p:sp>
        <p:nvSpPr>
          <p:cNvPr id="4" name="Text Placeholder 3">
            <a:extLst>
              <a:ext uri="{FF2B5EF4-FFF2-40B4-BE49-F238E27FC236}">
                <a16:creationId xmlns:a16="http://schemas.microsoft.com/office/drawing/2014/main" id="{FC1CE22C-7DA6-BC45-225F-EDAC27E21E2F}"/>
              </a:ext>
            </a:extLst>
          </p:cNvPr>
          <p:cNvSpPr>
            <a:spLocks noGrp="1"/>
          </p:cNvSpPr>
          <p:nvPr>
            <p:ph type="body" sz="quarter" idx="10"/>
          </p:nvPr>
        </p:nvSpPr>
        <p:spPr/>
        <p:txBody>
          <a:bodyPr/>
          <a:lstStyle/>
          <a:p>
            <a:r>
              <a:rPr lang="en-US" sz="3200" dirty="0"/>
              <a:t>Commentary — Lesley Camille Ballance, MSN, FNP-BC</a:t>
            </a:r>
          </a:p>
        </p:txBody>
      </p:sp>
      <p:pic>
        <p:nvPicPr>
          <p:cNvPr id="6" name="Picture 5">
            <a:extLst>
              <a:ext uri="{FF2B5EF4-FFF2-40B4-BE49-F238E27FC236}">
                <a16:creationId xmlns:a16="http://schemas.microsoft.com/office/drawing/2014/main" id="{062F4322-4C2D-E591-BB64-284D0109C13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5624" y="148390"/>
            <a:ext cx="1261872" cy="1261872"/>
          </a:xfrm>
          <a:prstGeom prst="rect">
            <a:avLst/>
          </a:prstGeom>
        </p:spPr>
      </p:pic>
    </p:spTree>
    <p:extLst>
      <p:ext uri="{BB962C8B-B14F-4D97-AF65-F5344CB8AC3E}">
        <p14:creationId xmlns:p14="http://schemas.microsoft.com/office/powerpoint/2010/main" val="25792127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A3F9C8-19A4-FB90-F554-E20044203808}"/>
              </a:ext>
            </a:extLst>
          </p:cNvPr>
          <p:cNvSpPr/>
          <p:nvPr/>
        </p:nvSpPr>
        <p:spPr bwMode="auto">
          <a:xfrm>
            <a:off x="767409" y="3312408"/>
            <a:ext cx="10512305" cy="54864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416053"/>
            <a:ext cx="10512306" cy="4799013"/>
          </a:xfrm>
        </p:spPr>
        <p:txBody>
          <a:bodyPr/>
          <a:lstStyle/>
          <a:p>
            <a:pPr marL="98425" indent="0">
              <a:lnSpc>
                <a:spcPct val="100000"/>
              </a:lnSpc>
              <a:spcBef>
                <a:spcPts val="2200"/>
              </a:spcBef>
              <a:spcAft>
                <a:spcPts val="0"/>
              </a:spcAft>
              <a:buNone/>
            </a:pPr>
            <a:r>
              <a:rPr lang="en-US" sz="2500" dirty="0">
                <a:solidFill>
                  <a:srgbClr val="0432FF"/>
                </a:solidFill>
              </a:rPr>
              <a:t>Module 1 – </a:t>
            </a:r>
            <a:r>
              <a:rPr lang="en-US" sz="2500" dirty="0">
                <a:solidFill>
                  <a:schemeClr val="tx1"/>
                </a:solidFill>
              </a:rPr>
              <a:t>Overview of CLL</a:t>
            </a:r>
          </a:p>
          <a:p>
            <a:pPr marL="98425" indent="0">
              <a:lnSpc>
                <a:spcPct val="100000"/>
              </a:lnSpc>
              <a:spcBef>
                <a:spcPts val="2200"/>
              </a:spcBef>
              <a:spcAft>
                <a:spcPts val="0"/>
              </a:spcAft>
              <a:buNone/>
            </a:pPr>
            <a:r>
              <a:rPr lang="en-US" sz="2500" dirty="0">
                <a:solidFill>
                  <a:srgbClr val="0432FF"/>
                </a:solidFill>
              </a:rPr>
              <a:t>Module 2 – </a:t>
            </a:r>
            <a:r>
              <a:rPr lang="en-US" sz="2500" dirty="0">
                <a:solidFill>
                  <a:schemeClr val="tx1"/>
                </a:solidFill>
              </a:rPr>
              <a:t>Bruton Tyrosine Kinase Inhibitors</a:t>
            </a:r>
          </a:p>
          <a:p>
            <a:pPr marL="98425" indent="0">
              <a:lnSpc>
                <a:spcPct val="100000"/>
              </a:lnSpc>
              <a:spcBef>
                <a:spcPts val="2200"/>
              </a:spcBef>
              <a:spcAft>
                <a:spcPts val="0"/>
              </a:spcAft>
              <a:buNone/>
            </a:pPr>
            <a:r>
              <a:rPr lang="en-US" sz="2500" dirty="0">
                <a:solidFill>
                  <a:srgbClr val="0432FF"/>
                </a:solidFill>
              </a:rPr>
              <a:t>Module 3 – </a:t>
            </a:r>
            <a:r>
              <a:rPr lang="en-US" sz="2500" dirty="0">
                <a:solidFill>
                  <a:schemeClr val="tx1"/>
                </a:solidFill>
              </a:rPr>
              <a:t>Venetoclax and Anti-CD20 Antibody Therapy</a:t>
            </a:r>
          </a:p>
          <a:p>
            <a:pPr marL="98425" indent="0">
              <a:lnSpc>
                <a:spcPct val="100000"/>
              </a:lnSpc>
              <a:spcBef>
                <a:spcPts val="2200"/>
              </a:spcBef>
              <a:spcAft>
                <a:spcPts val="0"/>
              </a:spcAft>
              <a:buNone/>
            </a:pPr>
            <a:r>
              <a:rPr lang="en-US" sz="2500" dirty="0">
                <a:solidFill>
                  <a:schemeClr val="bg1"/>
                </a:solidFill>
              </a:rPr>
              <a:t>Module 4 – Future Strategies</a:t>
            </a:r>
          </a:p>
        </p:txBody>
      </p:sp>
    </p:spTree>
    <p:extLst>
      <p:ext uri="{BB962C8B-B14F-4D97-AF65-F5344CB8AC3E}">
        <p14:creationId xmlns:p14="http://schemas.microsoft.com/office/powerpoint/2010/main" val="6302772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A5A0D6-D211-424D-9C4B-B7787C6D80D3}"/>
              </a:ext>
            </a:extLst>
          </p:cNvPr>
          <p:cNvPicPr>
            <a:picLocks noChangeAspect="1"/>
          </p:cNvPicPr>
          <p:nvPr/>
        </p:nvPicPr>
        <p:blipFill>
          <a:blip r:embed="rId2"/>
          <a:stretch>
            <a:fillRect/>
          </a:stretch>
        </p:blipFill>
        <p:spPr>
          <a:xfrm>
            <a:off x="2671234" y="3752851"/>
            <a:ext cx="2366433" cy="2971800"/>
          </a:xfrm>
          <a:prstGeom prst="rect">
            <a:avLst/>
          </a:prstGeom>
          <a:ln>
            <a:no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4BAC2152-E521-4539-8647-B6A764C303ED}"/>
              </a:ext>
            </a:extLst>
          </p:cNvPr>
          <p:cNvPicPr>
            <a:picLocks noChangeAspect="1"/>
          </p:cNvPicPr>
          <p:nvPr/>
        </p:nvPicPr>
        <p:blipFill>
          <a:blip r:embed="rId3"/>
          <a:stretch>
            <a:fillRect/>
          </a:stretch>
        </p:blipFill>
        <p:spPr>
          <a:xfrm>
            <a:off x="6487583" y="3789040"/>
            <a:ext cx="2487084" cy="2817283"/>
          </a:xfrm>
          <a:prstGeom prst="rect">
            <a:avLst/>
          </a:prstGeom>
          <a:ln>
            <a:noFill/>
          </a:ln>
          <a:effectLst>
            <a:outerShdw blurRad="50800" dist="38100" dir="2700000" algn="tl" rotWithShape="0">
              <a:prstClr val="black">
                <a:alpha val="40000"/>
              </a:prstClr>
            </a:outerShdw>
          </a:effectLst>
        </p:spPr>
      </p:pic>
      <p:pic>
        <p:nvPicPr>
          <p:cNvPr id="132103" name="Picture 9">
            <a:extLst>
              <a:ext uri="{FF2B5EF4-FFF2-40B4-BE49-F238E27FC236}">
                <a16:creationId xmlns:a16="http://schemas.microsoft.com/office/drawing/2014/main" id="{64A95FE0-2200-4C8A-8D54-2C721016B7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0151" y="721784"/>
            <a:ext cx="3439583" cy="253153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4" name="Picture 10">
            <a:extLst>
              <a:ext uri="{FF2B5EF4-FFF2-40B4-BE49-F238E27FC236}">
                <a16:creationId xmlns:a16="http://schemas.microsoft.com/office/drawing/2014/main" id="{DBA6610A-8F4E-4051-B118-FD78162E57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217" y="810685"/>
            <a:ext cx="2224616" cy="244263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Image result for zanubrutinib">
            <a:extLst>
              <a:ext uri="{FF2B5EF4-FFF2-40B4-BE49-F238E27FC236}">
                <a16:creationId xmlns:a16="http://schemas.microsoft.com/office/drawing/2014/main" id="{5D65A7EF-3FFE-489F-9C9D-F9F82C2E27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93051" y="1551518"/>
            <a:ext cx="4095749" cy="1113367"/>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7F157DC-43F2-4FBF-977D-8A3725B67C46}"/>
              </a:ext>
            </a:extLst>
          </p:cNvPr>
          <p:cNvSpPr txBox="1"/>
          <p:nvPr/>
        </p:nvSpPr>
        <p:spPr>
          <a:xfrm>
            <a:off x="9639301" y="924984"/>
            <a:ext cx="2114551" cy="158749"/>
          </a:xfrm>
          <a:prstGeom prst="rect">
            <a:avLst/>
          </a:prstGeom>
          <a:noFill/>
        </p:spPr>
        <p:txBody>
          <a:bodyPr lIns="45720" rIns="45720"/>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srgbClr val="000000"/>
                </a:solidFill>
                <a:effectLst/>
                <a:uLnTx/>
                <a:uFillTx/>
                <a:latin typeface="Arial"/>
                <a:ea typeface="MS PGothic" charset="0"/>
                <a:cs typeface="+mn-cs"/>
              </a:rPr>
              <a:t>Zanubrutinib</a:t>
            </a:r>
            <a:endParaRPr kumimoji="0" lang="en-US" sz="1000" b="1"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15" name="TextBox 14">
            <a:extLst>
              <a:ext uri="{FF2B5EF4-FFF2-40B4-BE49-F238E27FC236}">
                <a16:creationId xmlns:a16="http://schemas.microsoft.com/office/drawing/2014/main" id="{793F5CE4-D711-4C91-ADDF-F6A18005D5D7}"/>
              </a:ext>
            </a:extLst>
          </p:cNvPr>
          <p:cNvSpPr txBox="1"/>
          <p:nvPr/>
        </p:nvSpPr>
        <p:spPr>
          <a:xfrm>
            <a:off x="3143672" y="3501008"/>
            <a:ext cx="2114549" cy="158751"/>
          </a:xfrm>
          <a:prstGeom prst="rect">
            <a:avLst/>
          </a:prstGeom>
          <a:noFill/>
        </p:spPr>
        <p:txBody>
          <a:bodyPr lIns="45720" rIns="45720"/>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S PGothic" charset="0"/>
                <a:cs typeface="+mn-cs"/>
              </a:rPr>
              <a:t>ARQ-531 (MK-1026)</a:t>
            </a:r>
          </a:p>
        </p:txBody>
      </p:sp>
      <p:sp>
        <p:nvSpPr>
          <p:cNvPr id="16" name="TextBox 15">
            <a:extLst>
              <a:ext uri="{FF2B5EF4-FFF2-40B4-BE49-F238E27FC236}">
                <a16:creationId xmlns:a16="http://schemas.microsoft.com/office/drawing/2014/main" id="{7DF8D4C3-16FE-4951-8F65-E7DC21FAFB62}"/>
              </a:ext>
            </a:extLst>
          </p:cNvPr>
          <p:cNvSpPr txBox="1"/>
          <p:nvPr/>
        </p:nvSpPr>
        <p:spPr>
          <a:xfrm>
            <a:off x="6888088" y="3501008"/>
            <a:ext cx="2114551" cy="158751"/>
          </a:xfrm>
          <a:prstGeom prst="rect">
            <a:avLst/>
          </a:prstGeom>
          <a:noFill/>
        </p:spPr>
        <p:txBody>
          <a:bodyPr lIns="45720" rIns="45720"/>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srgbClr val="000000"/>
                </a:solidFill>
                <a:effectLst/>
                <a:uLnTx/>
                <a:uFillTx/>
                <a:latin typeface="Arial"/>
                <a:ea typeface="MS PGothic" charset="0"/>
                <a:cs typeface="+mn-cs"/>
              </a:rPr>
              <a:t>Pirtobrutinib</a:t>
            </a:r>
            <a:r>
              <a:rPr kumimoji="0" lang="en-US" sz="1067" b="1" i="0" u="none" strike="noStrike" kern="1200" cap="none" spc="0" normalizeH="0" baseline="0" noProof="0" dirty="0">
                <a:ln>
                  <a:noFill/>
                </a:ln>
                <a:solidFill>
                  <a:srgbClr val="000000"/>
                </a:solidFill>
                <a:effectLst/>
                <a:uLnTx/>
                <a:uFillTx/>
                <a:latin typeface="Arial"/>
                <a:ea typeface="MS PGothic" charset="0"/>
                <a:cs typeface="+mn-cs"/>
              </a:rPr>
              <a:t> (LOXO-305)</a:t>
            </a:r>
          </a:p>
        </p:txBody>
      </p:sp>
      <p:cxnSp>
        <p:nvCxnSpPr>
          <p:cNvPr id="17" name="Straight Connector 16">
            <a:extLst>
              <a:ext uri="{FF2B5EF4-FFF2-40B4-BE49-F238E27FC236}">
                <a16:creationId xmlns:a16="http://schemas.microsoft.com/office/drawing/2014/main" id="{29415A9D-1083-4F34-9336-5612A9164295}"/>
              </a:ext>
            </a:extLst>
          </p:cNvPr>
          <p:cNvCxnSpPr/>
          <p:nvPr/>
        </p:nvCxnSpPr>
        <p:spPr>
          <a:xfrm flipV="1">
            <a:off x="0" y="3429000"/>
            <a:ext cx="12192000" cy="44451"/>
          </a:xfrm>
          <a:prstGeom prst="line">
            <a:avLst/>
          </a:prstGeom>
          <a:ln w="38100"/>
        </p:spPr>
        <p:style>
          <a:lnRef idx="1">
            <a:schemeClr val="dk1"/>
          </a:lnRef>
          <a:fillRef idx="0">
            <a:schemeClr val="dk1"/>
          </a:fillRef>
          <a:effectRef idx="0">
            <a:schemeClr val="dk1"/>
          </a:effectRef>
          <a:fontRef idx="minor">
            <a:schemeClr val="tx1"/>
          </a:fontRef>
        </p:style>
      </p:cxnSp>
      <p:sp>
        <p:nvSpPr>
          <p:cNvPr id="132110" name="Title 1">
            <a:extLst>
              <a:ext uri="{FF2B5EF4-FFF2-40B4-BE49-F238E27FC236}">
                <a16:creationId xmlns:a16="http://schemas.microsoft.com/office/drawing/2014/main" id="{A58D6776-EBC9-492A-9931-511395798960}"/>
              </a:ext>
            </a:extLst>
          </p:cNvPr>
          <p:cNvSpPr txBox="1">
            <a:spLocks noChangeArrowheads="1"/>
          </p:cNvSpPr>
          <p:nvPr/>
        </p:nvSpPr>
        <p:spPr bwMode="auto">
          <a:xfrm>
            <a:off x="202142" y="101090"/>
            <a:ext cx="10515600" cy="593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b"/>
          <a:lstStyle>
            <a:lvl1pPr defTabSz="512763">
              <a:defRPr>
                <a:solidFill>
                  <a:schemeClr val="tx1"/>
                </a:solidFill>
                <a:latin typeface="Calibri" panose="020F0502020204030204" pitchFamily="34" charset="0"/>
              </a:defRPr>
            </a:lvl1pPr>
            <a:lvl2pPr marL="742950" indent="-285750" defTabSz="512763">
              <a:defRPr>
                <a:solidFill>
                  <a:schemeClr val="tx1"/>
                </a:solidFill>
                <a:latin typeface="Calibri" panose="020F0502020204030204" pitchFamily="34" charset="0"/>
              </a:defRPr>
            </a:lvl2pPr>
            <a:lvl3pPr marL="1143000" indent="-228600" defTabSz="512763">
              <a:defRPr>
                <a:solidFill>
                  <a:schemeClr val="tx1"/>
                </a:solidFill>
                <a:latin typeface="Calibri" panose="020F0502020204030204" pitchFamily="34" charset="0"/>
              </a:defRPr>
            </a:lvl3pPr>
            <a:lvl4pPr marL="1600200" indent="-228600" defTabSz="512763">
              <a:defRPr>
                <a:solidFill>
                  <a:schemeClr val="tx1"/>
                </a:solidFill>
                <a:latin typeface="Calibri" panose="020F0502020204030204" pitchFamily="34" charset="0"/>
              </a:defRPr>
            </a:lvl4pPr>
            <a:lvl5pPr marL="2057400" indent="-228600" defTabSz="512763">
              <a:defRPr>
                <a:solidFill>
                  <a:schemeClr val="tx1"/>
                </a:solidFill>
                <a:latin typeface="Calibri" panose="020F0502020204030204" pitchFamily="34" charset="0"/>
              </a:defRPr>
            </a:lvl5pPr>
            <a:lvl6pPr marL="2514600" indent="-228600" defTabSz="512763" eaLnBrk="0" fontAlgn="base" hangingPunct="0">
              <a:spcBef>
                <a:spcPct val="0"/>
              </a:spcBef>
              <a:spcAft>
                <a:spcPct val="0"/>
              </a:spcAft>
              <a:defRPr>
                <a:solidFill>
                  <a:schemeClr val="tx1"/>
                </a:solidFill>
                <a:latin typeface="Calibri" panose="020F0502020204030204" pitchFamily="34" charset="0"/>
              </a:defRPr>
            </a:lvl6pPr>
            <a:lvl7pPr marL="2971800" indent="-228600" defTabSz="512763" eaLnBrk="0" fontAlgn="base" hangingPunct="0">
              <a:spcBef>
                <a:spcPct val="0"/>
              </a:spcBef>
              <a:spcAft>
                <a:spcPct val="0"/>
              </a:spcAft>
              <a:defRPr>
                <a:solidFill>
                  <a:schemeClr val="tx1"/>
                </a:solidFill>
                <a:latin typeface="Calibri" panose="020F0502020204030204" pitchFamily="34" charset="0"/>
              </a:defRPr>
            </a:lvl7pPr>
            <a:lvl8pPr marL="3429000" indent="-228600" defTabSz="512763" eaLnBrk="0" fontAlgn="base" hangingPunct="0">
              <a:spcBef>
                <a:spcPct val="0"/>
              </a:spcBef>
              <a:spcAft>
                <a:spcPct val="0"/>
              </a:spcAft>
              <a:defRPr>
                <a:solidFill>
                  <a:schemeClr val="tx1"/>
                </a:solidFill>
                <a:latin typeface="Calibri" panose="020F0502020204030204" pitchFamily="34" charset="0"/>
              </a:defRPr>
            </a:lvl8pPr>
            <a:lvl9pPr marL="3886200" indent="-228600" defTabSz="51276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512763" rtl="0" eaLnBrk="1" fontAlgn="base" latinLnBrk="0" hangingPunct="1">
              <a:lnSpc>
                <a:spcPct val="9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0331FF"/>
                </a:solidFill>
                <a:effectLst/>
                <a:uLnTx/>
                <a:uFillTx/>
                <a:latin typeface="Calibri" panose="020F0502020204030204" pitchFamily="34" charset="0"/>
                <a:ea typeface="MS PGothic" charset="0"/>
                <a:cs typeface="Calibri" panose="020F0502020204030204" pitchFamily="34" charset="0"/>
              </a:rPr>
              <a:t>Overview of BTK Inhibitors in CLL</a:t>
            </a:r>
          </a:p>
        </p:txBody>
      </p:sp>
      <p:sp>
        <p:nvSpPr>
          <p:cNvPr id="132111" name="Title 1">
            <a:extLst>
              <a:ext uri="{FF2B5EF4-FFF2-40B4-BE49-F238E27FC236}">
                <a16:creationId xmlns:a16="http://schemas.microsoft.com/office/drawing/2014/main" id="{A343715B-D141-4DDB-AF32-BA7502A9EE62}"/>
              </a:ext>
            </a:extLst>
          </p:cNvPr>
          <p:cNvSpPr txBox="1">
            <a:spLocks noChangeArrowheads="1"/>
          </p:cNvSpPr>
          <p:nvPr/>
        </p:nvSpPr>
        <p:spPr bwMode="auto">
          <a:xfrm>
            <a:off x="24342" y="420517"/>
            <a:ext cx="10564284" cy="37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b"/>
          <a:lstStyle>
            <a:lvl1pPr defTabSz="512763">
              <a:defRPr>
                <a:solidFill>
                  <a:schemeClr val="tx1"/>
                </a:solidFill>
                <a:latin typeface="Calibri" panose="020F0502020204030204" pitchFamily="34" charset="0"/>
              </a:defRPr>
            </a:lvl1pPr>
            <a:lvl2pPr marL="742950" indent="-285750" defTabSz="512763">
              <a:defRPr>
                <a:solidFill>
                  <a:schemeClr val="tx1"/>
                </a:solidFill>
                <a:latin typeface="Calibri" panose="020F0502020204030204" pitchFamily="34" charset="0"/>
              </a:defRPr>
            </a:lvl2pPr>
            <a:lvl3pPr marL="1143000" indent="-228600" defTabSz="512763">
              <a:defRPr>
                <a:solidFill>
                  <a:schemeClr val="tx1"/>
                </a:solidFill>
                <a:latin typeface="Calibri" panose="020F0502020204030204" pitchFamily="34" charset="0"/>
              </a:defRPr>
            </a:lvl3pPr>
            <a:lvl4pPr marL="1600200" indent="-228600" defTabSz="512763">
              <a:defRPr>
                <a:solidFill>
                  <a:schemeClr val="tx1"/>
                </a:solidFill>
                <a:latin typeface="Calibri" panose="020F0502020204030204" pitchFamily="34" charset="0"/>
              </a:defRPr>
            </a:lvl4pPr>
            <a:lvl5pPr marL="2057400" indent="-228600" defTabSz="512763">
              <a:defRPr>
                <a:solidFill>
                  <a:schemeClr val="tx1"/>
                </a:solidFill>
                <a:latin typeface="Calibri" panose="020F0502020204030204" pitchFamily="34" charset="0"/>
              </a:defRPr>
            </a:lvl5pPr>
            <a:lvl6pPr marL="2514600" indent="-228600" defTabSz="512763" eaLnBrk="0" fontAlgn="base" hangingPunct="0">
              <a:spcBef>
                <a:spcPct val="0"/>
              </a:spcBef>
              <a:spcAft>
                <a:spcPct val="0"/>
              </a:spcAft>
              <a:defRPr>
                <a:solidFill>
                  <a:schemeClr val="tx1"/>
                </a:solidFill>
                <a:latin typeface="Calibri" panose="020F0502020204030204" pitchFamily="34" charset="0"/>
              </a:defRPr>
            </a:lvl6pPr>
            <a:lvl7pPr marL="2971800" indent="-228600" defTabSz="512763" eaLnBrk="0" fontAlgn="base" hangingPunct="0">
              <a:spcBef>
                <a:spcPct val="0"/>
              </a:spcBef>
              <a:spcAft>
                <a:spcPct val="0"/>
              </a:spcAft>
              <a:defRPr>
                <a:solidFill>
                  <a:schemeClr val="tx1"/>
                </a:solidFill>
                <a:latin typeface="Calibri" panose="020F0502020204030204" pitchFamily="34" charset="0"/>
              </a:defRPr>
            </a:lvl7pPr>
            <a:lvl8pPr marL="3429000" indent="-228600" defTabSz="512763" eaLnBrk="0" fontAlgn="base" hangingPunct="0">
              <a:spcBef>
                <a:spcPct val="0"/>
              </a:spcBef>
              <a:spcAft>
                <a:spcPct val="0"/>
              </a:spcAft>
              <a:defRPr>
                <a:solidFill>
                  <a:schemeClr val="tx1"/>
                </a:solidFill>
                <a:latin typeface="Calibri" panose="020F0502020204030204" pitchFamily="34" charset="0"/>
              </a:defRPr>
            </a:lvl8pPr>
            <a:lvl9pPr marL="3886200" indent="-228600" defTabSz="51276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512763" rtl="0" eaLnBrk="1" fontAlgn="base" latinLnBrk="0" hangingPunct="1">
              <a:lnSpc>
                <a:spcPct val="90000"/>
              </a:lnSpc>
              <a:spcBef>
                <a:spcPct val="0"/>
              </a:spcBef>
              <a:spcAft>
                <a:spcPct val="0"/>
              </a:spcAft>
              <a:buClrTx/>
              <a:buSzTx/>
              <a:buFontTx/>
              <a:buNone/>
              <a:tabLst/>
              <a:defRPr/>
            </a:pPr>
            <a:r>
              <a:rPr kumimoji="0" lang="en-US" altLang="en-US" sz="2000" b="1" i="0" u="sng"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Irreversible</a:t>
            </a:r>
          </a:p>
        </p:txBody>
      </p:sp>
      <p:sp>
        <p:nvSpPr>
          <p:cNvPr id="132112" name="Title 1">
            <a:extLst>
              <a:ext uri="{FF2B5EF4-FFF2-40B4-BE49-F238E27FC236}">
                <a16:creationId xmlns:a16="http://schemas.microsoft.com/office/drawing/2014/main" id="{E6BFB952-5FB3-4DD0-B95D-4DD98CB50949}"/>
              </a:ext>
            </a:extLst>
          </p:cNvPr>
          <p:cNvSpPr txBox="1">
            <a:spLocks noChangeArrowheads="1"/>
          </p:cNvSpPr>
          <p:nvPr/>
        </p:nvSpPr>
        <p:spPr bwMode="auto">
          <a:xfrm>
            <a:off x="48685" y="2743201"/>
            <a:ext cx="4000484" cy="109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b"/>
          <a:lstStyle>
            <a:lvl1pPr defTabSz="512763">
              <a:defRPr>
                <a:solidFill>
                  <a:schemeClr val="tx1"/>
                </a:solidFill>
                <a:latin typeface="Calibri" panose="020F0502020204030204" pitchFamily="34" charset="0"/>
              </a:defRPr>
            </a:lvl1pPr>
            <a:lvl2pPr marL="742950" indent="-285750" defTabSz="512763">
              <a:defRPr>
                <a:solidFill>
                  <a:schemeClr val="tx1"/>
                </a:solidFill>
                <a:latin typeface="Calibri" panose="020F0502020204030204" pitchFamily="34" charset="0"/>
              </a:defRPr>
            </a:lvl2pPr>
            <a:lvl3pPr marL="1143000" indent="-228600" defTabSz="512763">
              <a:defRPr>
                <a:solidFill>
                  <a:schemeClr val="tx1"/>
                </a:solidFill>
                <a:latin typeface="Calibri" panose="020F0502020204030204" pitchFamily="34" charset="0"/>
              </a:defRPr>
            </a:lvl3pPr>
            <a:lvl4pPr marL="1600200" indent="-228600" defTabSz="512763">
              <a:defRPr>
                <a:solidFill>
                  <a:schemeClr val="tx1"/>
                </a:solidFill>
                <a:latin typeface="Calibri" panose="020F0502020204030204" pitchFamily="34" charset="0"/>
              </a:defRPr>
            </a:lvl4pPr>
            <a:lvl5pPr marL="2057400" indent="-228600" defTabSz="512763">
              <a:defRPr>
                <a:solidFill>
                  <a:schemeClr val="tx1"/>
                </a:solidFill>
                <a:latin typeface="Calibri" panose="020F0502020204030204" pitchFamily="34" charset="0"/>
              </a:defRPr>
            </a:lvl5pPr>
            <a:lvl6pPr marL="2514600" indent="-228600" defTabSz="512763" eaLnBrk="0" fontAlgn="base" hangingPunct="0">
              <a:spcBef>
                <a:spcPct val="0"/>
              </a:spcBef>
              <a:spcAft>
                <a:spcPct val="0"/>
              </a:spcAft>
              <a:defRPr>
                <a:solidFill>
                  <a:schemeClr val="tx1"/>
                </a:solidFill>
                <a:latin typeface="Calibri" panose="020F0502020204030204" pitchFamily="34" charset="0"/>
              </a:defRPr>
            </a:lvl6pPr>
            <a:lvl7pPr marL="2971800" indent="-228600" defTabSz="512763" eaLnBrk="0" fontAlgn="base" hangingPunct="0">
              <a:spcBef>
                <a:spcPct val="0"/>
              </a:spcBef>
              <a:spcAft>
                <a:spcPct val="0"/>
              </a:spcAft>
              <a:defRPr>
                <a:solidFill>
                  <a:schemeClr val="tx1"/>
                </a:solidFill>
                <a:latin typeface="Calibri" panose="020F0502020204030204" pitchFamily="34" charset="0"/>
              </a:defRPr>
            </a:lvl7pPr>
            <a:lvl8pPr marL="3429000" indent="-228600" defTabSz="512763" eaLnBrk="0" fontAlgn="base" hangingPunct="0">
              <a:spcBef>
                <a:spcPct val="0"/>
              </a:spcBef>
              <a:spcAft>
                <a:spcPct val="0"/>
              </a:spcAft>
              <a:defRPr>
                <a:solidFill>
                  <a:schemeClr val="tx1"/>
                </a:solidFill>
                <a:latin typeface="Calibri" panose="020F0502020204030204" pitchFamily="34" charset="0"/>
              </a:defRPr>
            </a:lvl8pPr>
            <a:lvl9pPr marL="3886200" indent="-228600" defTabSz="51276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512763" rtl="0" eaLnBrk="1" fontAlgn="base" latinLnBrk="0" hangingPunct="1">
              <a:lnSpc>
                <a:spcPct val="90000"/>
              </a:lnSpc>
              <a:spcBef>
                <a:spcPct val="0"/>
              </a:spcBef>
              <a:spcAft>
                <a:spcPct val="0"/>
              </a:spcAft>
              <a:buClrTx/>
              <a:buSzTx/>
              <a:buFontTx/>
              <a:buNone/>
              <a:tabLst/>
              <a:defRPr/>
            </a:pPr>
            <a:r>
              <a:rPr kumimoji="0" lang="en-US" altLang="en-US" sz="2000" b="1" i="0" u="sng" strike="noStrike" kern="1200" cap="none" spc="0" normalizeH="0" baseline="0" noProof="0">
                <a:ln>
                  <a:noFill/>
                </a:ln>
                <a:solidFill>
                  <a:srgbClr val="000000"/>
                </a:solidFill>
                <a:effectLst/>
                <a:uLnTx/>
                <a:uFillTx/>
                <a:latin typeface="Calibri" panose="020F0502020204030204" pitchFamily="34" charset="0"/>
                <a:ea typeface="MS PGothic" charset="0"/>
                <a:cs typeface="Calibri" panose="020F0502020204030204" pitchFamily="34" charset="0"/>
              </a:rPr>
              <a:t>Reversible</a:t>
            </a:r>
          </a:p>
        </p:txBody>
      </p:sp>
      <p:sp>
        <p:nvSpPr>
          <p:cNvPr id="2" name="TextBox 1">
            <a:extLst>
              <a:ext uri="{FF2B5EF4-FFF2-40B4-BE49-F238E27FC236}">
                <a16:creationId xmlns:a16="http://schemas.microsoft.com/office/drawing/2014/main" id="{7E275A36-3CB0-6D48-88AA-8077B83AFC55}"/>
              </a:ext>
            </a:extLst>
          </p:cNvPr>
          <p:cNvSpPr txBox="1"/>
          <p:nvPr/>
        </p:nvSpPr>
        <p:spPr>
          <a:xfrm>
            <a:off x="7893051" y="6606323"/>
            <a:ext cx="3485121" cy="323165"/>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mn-cs"/>
              </a:rPr>
              <a:t>Courtesy of Matthew S </a:t>
            </a: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mn-cs"/>
              </a:rPr>
              <a:t>Davids</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mn-cs"/>
              </a:rPr>
              <a:t>, MD, </a:t>
            </a: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mn-cs"/>
              </a:rPr>
              <a:t>MMSc</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mn-cs"/>
            </a:endParaRPr>
          </a:p>
        </p:txBody>
      </p:sp>
    </p:spTree>
    <p:extLst>
      <p:ext uri="{BB962C8B-B14F-4D97-AF65-F5344CB8AC3E}">
        <p14:creationId xmlns:p14="http://schemas.microsoft.com/office/powerpoint/2010/main" val="271672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556792"/>
            <a:ext cx="9940905" cy="4799013"/>
          </a:xfrm>
        </p:spPr>
        <p:txBody>
          <a:bodyPr/>
          <a:lstStyle/>
          <a:p>
            <a:pPr marL="98425" indent="0">
              <a:buNone/>
            </a:pPr>
            <a:r>
              <a:rPr lang="en-US" sz="2500" b="0" dirty="0"/>
              <a:t>This activity is supported by educational grants from  AstraZeneca Pharmaceuticals LP, Genentech, a member of the Roche Group, and Pharmacyclics LLC, an AbbVie Company and Janssen Biotech Inc, administered by Janssen Scientific Affairs LLC.</a:t>
            </a:r>
          </a:p>
        </p:txBody>
      </p:sp>
      <p:sp>
        <p:nvSpPr>
          <p:cNvPr id="4" name="Title 1">
            <a:extLst>
              <a:ext uri="{FF2B5EF4-FFF2-40B4-BE49-F238E27FC236}">
                <a16:creationId xmlns:a16="http://schemas.microsoft.com/office/drawing/2014/main" id="{97EC2B02-B2AF-9C4C-9FA8-EF1415368F07}"/>
              </a:ext>
            </a:extLst>
          </p:cNvPr>
          <p:cNvSpPr txBox="1">
            <a:spLocks/>
          </p:cNvSpPr>
          <p:nvPr/>
        </p:nvSpPr>
        <p:spPr bwMode="auto">
          <a:xfrm>
            <a:off x="912286" y="3771544"/>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a:t>Research To Practice CME Planning Committee Members, </a:t>
            </a:r>
            <a:br>
              <a:rPr lang="en-US" kern="0"/>
            </a:br>
            <a:r>
              <a:rPr lang="en-US" kern="0"/>
              <a:t>Staff and Reviewers</a:t>
            </a:r>
            <a:endParaRPr lang="en-US" kern="0" dirty="0"/>
          </a:p>
        </p:txBody>
      </p:sp>
      <p:sp>
        <p:nvSpPr>
          <p:cNvPr id="5" name="Content Placeholder 2">
            <a:extLst>
              <a:ext uri="{FF2B5EF4-FFF2-40B4-BE49-F238E27FC236}">
                <a16:creationId xmlns:a16="http://schemas.microsoft.com/office/drawing/2014/main" id="{EA4152C0-508A-1E4C-BFC4-3FB95DEF758B}"/>
              </a:ext>
            </a:extLst>
          </p:cNvPr>
          <p:cNvSpPr txBox="1">
            <a:spLocks/>
          </p:cNvSpPr>
          <p:nvPr/>
        </p:nvSpPr>
        <p:spPr bwMode="auto">
          <a:xfrm>
            <a:off x="912286" y="4960584"/>
            <a:ext cx="10358967" cy="143688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buFont typeface="Arial" pitchFamily="-72" charset="0"/>
              <a:buNone/>
            </a:pPr>
            <a:r>
              <a:rPr lang="en-US" sz="2500" b="0" kern="0"/>
              <a:t>Planners, scientific staff and independent reviewers for Research To Practice have no relevant conflicts of interest to disclose.</a:t>
            </a:r>
            <a:endParaRPr lang="en-US" sz="2500" b="0" kern="0" dirty="0"/>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768389-F691-FF4F-8F31-F59C0A2B697E}"/>
              </a:ext>
            </a:extLst>
          </p:cNvPr>
          <p:cNvSpPr>
            <a:spLocks noGrp="1"/>
          </p:cNvSpPr>
          <p:nvPr>
            <p:ph type="title"/>
          </p:nvPr>
        </p:nvSpPr>
        <p:spPr>
          <a:xfrm>
            <a:off x="1199457" y="1844824"/>
            <a:ext cx="9787996" cy="2520280"/>
          </a:xfrm>
        </p:spPr>
        <p:txBody>
          <a:bodyPr/>
          <a:lstStyle/>
          <a:p>
            <a:pPr algn="l"/>
            <a:r>
              <a:rPr lang="en-US" sz="3600" dirty="0" err="1"/>
              <a:t>Pirtobrutinib</a:t>
            </a:r>
            <a:r>
              <a:rPr lang="en-US" sz="3600" dirty="0"/>
              <a:t>, a Next Generation, Highly Selective, Non-Covalent BTK Inhibitor in Previously Treated CLL/SLL: Updated Results from the Phase 1/2 BRUIN Study </a:t>
            </a:r>
          </a:p>
        </p:txBody>
      </p:sp>
      <p:sp>
        <p:nvSpPr>
          <p:cNvPr id="4" name="Content Placeholder 3">
            <a:extLst>
              <a:ext uri="{FF2B5EF4-FFF2-40B4-BE49-F238E27FC236}">
                <a16:creationId xmlns:a16="http://schemas.microsoft.com/office/drawing/2014/main" id="{0719175A-5124-D142-B2D2-927AA55B900E}"/>
              </a:ext>
            </a:extLst>
          </p:cNvPr>
          <p:cNvSpPr>
            <a:spLocks noGrp="1"/>
          </p:cNvSpPr>
          <p:nvPr>
            <p:ph idx="1"/>
          </p:nvPr>
        </p:nvSpPr>
        <p:spPr>
          <a:xfrm>
            <a:off x="1199456" y="4365104"/>
            <a:ext cx="10358967" cy="1080120"/>
          </a:xfrm>
        </p:spPr>
        <p:txBody>
          <a:bodyPr/>
          <a:lstStyle/>
          <a:p>
            <a:pPr marL="98425" indent="0">
              <a:spcBef>
                <a:spcPts val="0"/>
              </a:spcBef>
              <a:spcAft>
                <a:spcPts val="0"/>
              </a:spcAft>
              <a:buNone/>
            </a:pPr>
            <a:r>
              <a:rPr lang="en-US" b="0" dirty="0"/>
              <a:t>Mato AR et al.</a:t>
            </a:r>
          </a:p>
          <a:p>
            <a:pPr marL="98425" indent="0">
              <a:spcBef>
                <a:spcPts val="0"/>
              </a:spcBef>
              <a:spcAft>
                <a:spcPts val="0"/>
              </a:spcAft>
              <a:buNone/>
            </a:pPr>
            <a:r>
              <a:rPr lang="en-US" b="0" dirty="0"/>
              <a:t>ASH 2021;Abstract 391.</a:t>
            </a:r>
          </a:p>
        </p:txBody>
      </p:sp>
    </p:spTree>
    <p:extLst>
      <p:ext uri="{BB962C8B-B14F-4D97-AF65-F5344CB8AC3E}">
        <p14:creationId xmlns:p14="http://schemas.microsoft.com/office/powerpoint/2010/main" val="519703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94311-B3D1-A843-B957-59497E34FB81}"/>
              </a:ext>
            </a:extLst>
          </p:cNvPr>
          <p:cNvSpPr>
            <a:spLocks noGrp="1"/>
          </p:cNvSpPr>
          <p:nvPr>
            <p:ph type="title"/>
          </p:nvPr>
        </p:nvSpPr>
        <p:spPr>
          <a:xfrm>
            <a:off x="912286" y="188870"/>
            <a:ext cx="10358967" cy="965200"/>
          </a:xfrm>
        </p:spPr>
        <p:txBody>
          <a:bodyPr/>
          <a:lstStyle/>
          <a:p>
            <a:pPr algn="l"/>
            <a:r>
              <a:rPr lang="en-US" dirty="0"/>
              <a:t>BRUIN: </a:t>
            </a:r>
            <a:r>
              <a:rPr lang="en-US" dirty="0" err="1"/>
              <a:t>Pirtobrutinib</a:t>
            </a:r>
            <a:r>
              <a:rPr lang="en-US" dirty="0"/>
              <a:t> Efficacy in Patients with BTK-Pretreated CLL or Small Lymphocytic Lymphoma (SLL)</a:t>
            </a:r>
          </a:p>
        </p:txBody>
      </p:sp>
      <p:sp>
        <p:nvSpPr>
          <p:cNvPr id="6" name="TextBox 5">
            <a:extLst>
              <a:ext uri="{FF2B5EF4-FFF2-40B4-BE49-F238E27FC236}">
                <a16:creationId xmlns:a16="http://schemas.microsoft.com/office/drawing/2014/main" id="{A8C4187E-D112-084E-B238-F7428C635E20}"/>
              </a:ext>
            </a:extLst>
          </p:cNvPr>
          <p:cNvSpPr txBox="1"/>
          <p:nvPr/>
        </p:nvSpPr>
        <p:spPr>
          <a:xfrm>
            <a:off x="0" y="6534835"/>
            <a:ext cx="3622835" cy="323165"/>
          </a:xfrm>
          <a:prstGeom prst="rect">
            <a:avLst/>
          </a:prstGeom>
          <a:noFill/>
        </p:spPr>
        <p:txBody>
          <a:bodyPr wrap="square">
            <a:spAutoFit/>
          </a:bodyPr>
          <a:lstStyle/>
          <a:p>
            <a:pPr marL="12700">
              <a:spcBef>
                <a:spcPts val="0"/>
              </a:spcBef>
              <a:spcAft>
                <a:spcPts val="0"/>
              </a:spcAft>
              <a:buNone/>
            </a:pPr>
            <a:r>
              <a:rPr lang="en-US" sz="1500" b="0" dirty="0">
                <a:solidFill>
                  <a:schemeClr val="tx1"/>
                </a:solidFill>
                <a:latin typeface="Calibri" panose="020F0502020204030204" pitchFamily="34" charset="0"/>
                <a:cs typeface="Calibri" panose="020F0502020204030204" pitchFamily="34" charset="0"/>
              </a:rPr>
              <a:t>Mato AR et al. ASH 2021;Abstract 391.</a:t>
            </a:r>
          </a:p>
        </p:txBody>
      </p:sp>
      <p:pic>
        <p:nvPicPr>
          <p:cNvPr id="5" name="Picture 4" descr="A picture containing table&#10;&#10;Description automatically generated">
            <a:extLst>
              <a:ext uri="{FF2B5EF4-FFF2-40B4-BE49-F238E27FC236}">
                <a16:creationId xmlns:a16="http://schemas.microsoft.com/office/drawing/2014/main" id="{7ED17EAC-D1B6-3D41-ABB0-50978CB095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286" y="1339153"/>
            <a:ext cx="10085914" cy="4991100"/>
          </a:xfrm>
          <a:prstGeom prst="rect">
            <a:avLst/>
          </a:prstGeom>
        </p:spPr>
      </p:pic>
    </p:spTree>
    <p:extLst>
      <p:ext uri="{BB962C8B-B14F-4D97-AF65-F5344CB8AC3E}">
        <p14:creationId xmlns:p14="http://schemas.microsoft.com/office/powerpoint/2010/main" val="26414364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187"/>
            <a:ext cx="12192000" cy="1200328"/>
          </a:xfrm>
          <a:solidFill>
            <a:srgbClr val="DAEDEF"/>
          </a:solidFill>
        </p:spPr>
        <p:txBody>
          <a:bodyPr/>
          <a:lstStyle/>
          <a:p>
            <a:r>
              <a:rPr lang="en-US" sz="3200" b="1" dirty="0"/>
              <a:t>Chimeric Antigen Receptor (CAR) Modified T Cells</a:t>
            </a:r>
          </a:p>
        </p:txBody>
      </p:sp>
      <p:sp>
        <p:nvSpPr>
          <p:cNvPr id="21" name="TextBox 20"/>
          <p:cNvSpPr txBox="1"/>
          <p:nvPr/>
        </p:nvSpPr>
        <p:spPr>
          <a:xfrm>
            <a:off x="7169615" y="1906975"/>
            <a:ext cx="4338419" cy="1200329"/>
          </a:xfrm>
          <a:prstGeom prst="rect">
            <a:avLst/>
          </a:prstGeom>
          <a:noFill/>
          <a:ln>
            <a:noFill/>
          </a:ln>
        </p:spPr>
        <p:txBody>
          <a:bodyPr wrap="square" rtlCol="0">
            <a:spAutoFit/>
          </a:bodyPr>
          <a:lstStyle/>
          <a:p>
            <a:pPr marL="342900" marR="0" lvl="0" indent="-342900" algn="l" defTabSz="91347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Genetically engineered T cells altered to express an artificial receptor, CAR</a:t>
            </a:r>
          </a:p>
        </p:txBody>
      </p:sp>
      <p:grpSp>
        <p:nvGrpSpPr>
          <p:cNvPr id="22" name="Group 21"/>
          <p:cNvGrpSpPr/>
          <p:nvPr/>
        </p:nvGrpSpPr>
        <p:grpSpPr>
          <a:xfrm>
            <a:off x="575359" y="1768495"/>
            <a:ext cx="2143673" cy="4439463"/>
            <a:chOff x="1340069" y="1192330"/>
            <a:chExt cx="2143673" cy="4439463"/>
          </a:xfrm>
        </p:grpSpPr>
        <p:grpSp>
          <p:nvGrpSpPr>
            <p:cNvPr id="23" name="Group 22"/>
            <p:cNvGrpSpPr/>
            <p:nvPr/>
          </p:nvGrpSpPr>
          <p:grpSpPr>
            <a:xfrm>
              <a:off x="1340069" y="1561662"/>
              <a:ext cx="2143673" cy="4070131"/>
              <a:chOff x="1340069" y="1561662"/>
              <a:chExt cx="2143673" cy="4070131"/>
            </a:xfrm>
          </p:grpSpPr>
          <p:pic>
            <p:nvPicPr>
              <p:cNvPr id="25" name="Picture 24"/>
              <p:cNvPicPr>
                <a:picLocks noChangeAspect="1"/>
              </p:cNvPicPr>
              <p:nvPr/>
            </p:nvPicPr>
            <p:blipFill>
              <a:blip r:embed="rId2"/>
              <a:stretch>
                <a:fillRect/>
              </a:stretch>
            </p:blipFill>
            <p:spPr>
              <a:xfrm>
                <a:off x="1448676" y="1561662"/>
                <a:ext cx="2035066" cy="4070131"/>
              </a:xfrm>
              <a:prstGeom prst="rect">
                <a:avLst/>
              </a:prstGeom>
            </p:spPr>
          </p:pic>
          <p:sp>
            <p:nvSpPr>
              <p:cNvPr id="26" name="Rectangle 25"/>
              <p:cNvSpPr/>
              <p:nvPr/>
            </p:nvSpPr>
            <p:spPr bwMode="auto">
              <a:xfrm>
                <a:off x="1340069" y="1561662"/>
                <a:ext cx="324069" cy="277648"/>
              </a:xfrm>
              <a:prstGeom prst="rect">
                <a:avLst/>
              </a:prstGeom>
              <a:solidFill>
                <a:srgbClr val="FFFFFF"/>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grpSp>
        <p:sp>
          <p:nvSpPr>
            <p:cNvPr id="24" name="TextBox 23"/>
            <p:cNvSpPr txBox="1"/>
            <p:nvPr/>
          </p:nvSpPr>
          <p:spPr>
            <a:xfrm>
              <a:off x="1448676" y="1192330"/>
              <a:ext cx="1634244" cy="369332"/>
            </a:xfrm>
            <a:prstGeom prst="rect">
              <a:avLst/>
            </a:prstGeom>
            <a:noFill/>
          </p:spPr>
          <p:txBody>
            <a:bodyPr wrap="none" rtlCol="0">
              <a:spAutoFit/>
            </a:bodyPr>
            <a:lstStyle/>
            <a:p>
              <a:pPr marL="0" marR="0" lvl="0" indent="0" algn="ctr" defTabSz="91347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00FF"/>
                  </a:solidFill>
                  <a:effectLst/>
                  <a:uLnTx/>
                  <a:uFillTx/>
                  <a:latin typeface="Arial"/>
                  <a:ea typeface="ＭＳ Ｐゴシック"/>
                  <a:cs typeface="+mn-cs"/>
                </a:rPr>
                <a:t>Normal T cell</a:t>
              </a:r>
            </a:p>
          </p:txBody>
        </p:sp>
      </p:grpSp>
      <p:grpSp>
        <p:nvGrpSpPr>
          <p:cNvPr id="27" name="Group 26"/>
          <p:cNvGrpSpPr/>
          <p:nvPr/>
        </p:nvGrpSpPr>
        <p:grpSpPr>
          <a:xfrm>
            <a:off x="3686585" y="1770859"/>
            <a:ext cx="3139936" cy="4437099"/>
            <a:chOff x="5185540" y="1194694"/>
            <a:chExt cx="3139936" cy="4437099"/>
          </a:xfrm>
        </p:grpSpPr>
        <p:grpSp>
          <p:nvGrpSpPr>
            <p:cNvPr id="28" name="Group 27"/>
            <p:cNvGrpSpPr/>
            <p:nvPr/>
          </p:nvGrpSpPr>
          <p:grpSpPr>
            <a:xfrm>
              <a:off x="5185540" y="1561662"/>
              <a:ext cx="1558597" cy="4070131"/>
              <a:chOff x="5185540" y="1561662"/>
              <a:chExt cx="1558597" cy="4070131"/>
            </a:xfrm>
          </p:grpSpPr>
          <p:pic>
            <p:nvPicPr>
              <p:cNvPr id="32" name="Picture 31"/>
              <p:cNvPicPr>
                <a:picLocks noChangeAspect="1"/>
              </p:cNvPicPr>
              <p:nvPr/>
            </p:nvPicPr>
            <p:blipFill>
              <a:blip r:embed="rId3"/>
              <a:stretch>
                <a:fillRect/>
              </a:stretch>
            </p:blipFill>
            <p:spPr>
              <a:xfrm>
                <a:off x="5185540" y="1564026"/>
                <a:ext cx="1558597" cy="4067767"/>
              </a:xfrm>
              <a:prstGeom prst="rect">
                <a:avLst/>
              </a:prstGeom>
            </p:spPr>
          </p:pic>
          <p:sp>
            <p:nvSpPr>
              <p:cNvPr id="33" name="Rectangle 32"/>
              <p:cNvSpPr/>
              <p:nvPr/>
            </p:nvSpPr>
            <p:spPr bwMode="auto">
              <a:xfrm>
                <a:off x="5185540" y="1561662"/>
                <a:ext cx="358667" cy="338959"/>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48" charset="-128"/>
                  <a:cs typeface="+mn-cs"/>
                </a:endParaRPr>
              </a:p>
            </p:txBody>
          </p:sp>
        </p:grpSp>
        <p:sp>
          <p:nvSpPr>
            <p:cNvPr id="29" name="TextBox 28"/>
            <p:cNvSpPr txBox="1"/>
            <p:nvPr/>
          </p:nvSpPr>
          <p:spPr>
            <a:xfrm>
              <a:off x="5257489" y="1194694"/>
              <a:ext cx="1339053" cy="369332"/>
            </a:xfrm>
            <a:prstGeom prst="rect">
              <a:avLst/>
            </a:prstGeom>
            <a:noFill/>
          </p:spPr>
          <p:txBody>
            <a:bodyPr wrap="none" rtlCol="0">
              <a:spAutoFit/>
            </a:bodyPr>
            <a:lstStyle/>
            <a:p>
              <a:pPr marL="0" marR="0" lvl="0" indent="0" algn="ctr" defTabSz="91347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00FF"/>
                  </a:solidFill>
                  <a:effectLst/>
                  <a:uLnTx/>
                  <a:uFillTx/>
                  <a:latin typeface="Arial"/>
                  <a:ea typeface="ＭＳ Ｐゴシック"/>
                  <a:cs typeface="+mn-cs"/>
                </a:rPr>
                <a:t>CAR T cell</a:t>
              </a:r>
            </a:p>
          </p:txBody>
        </p:sp>
        <p:sp>
          <p:nvSpPr>
            <p:cNvPr id="30" name="TextBox 29"/>
            <p:cNvSpPr txBox="1"/>
            <p:nvPr/>
          </p:nvSpPr>
          <p:spPr>
            <a:xfrm>
              <a:off x="6596542" y="3590300"/>
              <a:ext cx="1728934" cy="384721"/>
            </a:xfrm>
            <a:prstGeom prst="rect">
              <a:avLst/>
            </a:prstGeom>
            <a:noFill/>
          </p:spPr>
          <p:txBody>
            <a:bodyPr wrap="none" rtlCol="0">
              <a:spAutoFit/>
            </a:bodyPr>
            <a:lstStyle/>
            <a:p>
              <a:pPr marL="0" marR="0" lvl="0" indent="0" algn="l" defTabSz="91347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Arial"/>
                  <a:ea typeface="ＭＳ Ｐゴシック"/>
                  <a:cs typeface="+mn-cs"/>
                </a:rPr>
                <a:t>Target antigen</a:t>
              </a:r>
            </a:p>
          </p:txBody>
        </p:sp>
        <p:cxnSp>
          <p:nvCxnSpPr>
            <p:cNvPr id="31" name="Straight Connector 30"/>
            <p:cNvCxnSpPr>
              <a:endCxn id="30" idx="1"/>
            </p:cNvCxnSpPr>
            <p:nvPr/>
          </p:nvCxnSpPr>
          <p:spPr bwMode="auto">
            <a:xfrm flipV="1">
              <a:off x="6087241" y="3782661"/>
              <a:ext cx="509301" cy="106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sp>
        <p:nvSpPr>
          <p:cNvPr id="35" name="TextBox 34"/>
          <p:cNvSpPr txBox="1"/>
          <p:nvPr/>
        </p:nvSpPr>
        <p:spPr>
          <a:xfrm>
            <a:off x="6389163" y="6476197"/>
            <a:ext cx="4825780" cy="276775"/>
          </a:xfrm>
          <a:prstGeom prst="rect">
            <a:avLst/>
          </a:prstGeom>
          <a:noFill/>
        </p:spPr>
        <p:txBody>
          <a:bodyPr wrap="square" lIns="91213" tIns="45609" rIns="91213" bIns="45609" rtlCol="0">
            <a:spAutoFit/>
          </a:bodyPr>
          <a:lstStyle/>
          <a:p>
            <a:pPr marL="0" marR="0" lvl="0" indent="0" algn="r" defTabSz="456109"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Adapted from </a:t>
            </a:r>
            <a:r>
              <a:rPr kumimoji="0" lang="en-GB" sz="12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a:cs typeface="Calibri" panose="020F0502020204030204" pitchFamily="34" charset="0"/>
              </a:rPr>
              <a:t>Hinrichs</a:t>
            </a:r>
            <a:r>
              <a:rPr kumimoji="0" lang="en-GB" sz="12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 &amp; </a:t>
            </a:r>
            <a:r>
              <a:rPr kumimoji="0" lang="en-GB" sz="12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a:cs typeface="Calibri" panose="020F0502020204030204" pitchFamily="34" charset="0"/>
              </a:rPr>
              <a:t>Restifo</a:t>
            </a:r>
            <a:r>
              <a:rPr kumimoji="0" lang="en-GB" sz="12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 Nat Biotech 2013</a:t>
            </a:r>
          </a:p>
        </p:txBody>
      </p:sp>
      <p:sp>
        <p:nvSpPr>
          <p:cNvPr id="36" name="TextBox 35"/>
          <p:cNvSpPr txBox="1"/>
          <p:nvPr/>
        </p:nvSpPr>
        <p:spPr>
          <a:xfrm>
            <a:off x="5147231" y="3697197"/>
            <a:ext cx="2492990" cy="369332"/>
          </a:xfrm>
          <a:prstGeom prst="rect">
            <a:avLst/>
          </a:prstGeom>
          <a:noFill/>
        </p:spPr>
        <p:txBody>
          <a:bodyPr wrap="none" rtlCol="0">
            <a:spAutoFit/>
          </a:bodyPr>
          <a:lstStyle/>
          <a:p>
            <a:pPr marL="0" marR="0" lvl="0" indent="0" algn="l" defTabSz="91347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cs typeface="+mn-cs"/>
              </a:rPr>
              <a:t>Ag-recognition domain</a:t>
            </a:r>
          </a:p>
        </p:txBody>
      </p:sp>
      <p:sp>
        <p:nvSpPr>
          <p:cNvPr id="38" name="TextBox 37"/>
          <p:cNvSpPr txBox="1"/>
          <p:nvPr/>
        </p:nvSpPr>
        <p:spPr>
          <a:xfrm>
            <a:off x="5132861" y="3226104"/>
            <a:ext cx="1955583" cy="369332"/>
          </a:xfrm>
          <a:prstGeom prst="rect">
            <a:avLst/>
          </a:prstGeom>
          <a:noFill/>
        </p:spPr>
        <p:txBody>
          <a:bodyPr wrap="none" rtlCol="0">
            <a:spAutoFit/>
          </a:bodyPr>
          <a:lstStyle/>
          <a:p>
            <a:pPr marL="0" marR="0" lvl="0" indent="0" algn="l" defTabSz="91347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cs typeface="+mn-cs"/>
              </a:rPr>
              <a:t>Signaling domain</a:t>
            </a:r>
          </a:p>
        </p:txBody>
      </p:sp>
      <p:cxnSp>
        <p:nvCxnSpPr>
          <p:cNvPr id="39" name="Straight Connector 38"/>
          <p:cNvCxnSpPr/>
          <p:nvPr/>
        </p:nvCxnSpPr>
        <p:spPr bwMode="auto">
          <a:xfrm>
            <a:off x="4612279" y="3917964"/>
            <a:ext cx="509301" cy="6631"/>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42" name="Straight Connector 41"/>
          <p:cNvCxnSpPr/>
          <p:nvPr/>
        </p:nvCxnSpPr>
        <p:spPr bwMode="auto">
          <a:xfrm flipV="1">
            <a:off x="4417934" y="3427847"/>
            <a:ext cx="702103" cy="22531"/>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3" name="TextBox 2">
            <a:extLst>
              <a:ext uri="{FF2B5EF4-FFF2-40B4-BE49-F238E27FC236}">
                <a16:creationId xmlns:a16="http://schemas.microsoft.com/office/drawing/2014/main" id="{6ADB0C62-8D70-B34A-8B11-45EC0C906080}"/>
              </a:ext>
            </a:extLst>
          </p:cNvPr>
          <p:cNvSpPr txBox="1"/>
          <p:nvPr/>
        </p:nvSpPr>
        <p:spPr>
          <a:xfrm>
            <a:off x="228600" y="6449704"/>
            <a:ext cx="2982611"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Courtesy of Sattva S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Neelapu</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MD</a:t>
            </a:r>
          </a:p>
        </p:txBody>
      </p:sp>
    </p:spTree>
    <p:extLst>
      <p:ext uri="{BB962C8B-B14F-4D97-AF65-F5344CB8AC3E}">
        <p14:creationId xmlns:p14="http://schemas.microsoft.com/office/powerpoint/2010/main" val="7363246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Rectangle 33"/>
          <p:cNvSpPr/>
          <p:nvPr/>
        </p:nvSpPr>
        <p:spPr>
          <a:xfrm>
            <a:off x="359704" y="980728"/>
            <a:ext cx="11472591" cy="5121561"/>
          </a:xfrm>
          <a:prstGeom prst="rect">
            <a:avLst/>
          </a:prstGeom>
          <a:solidFill>
            <a:srgbClr val="FEFFFF"/>
          </a:solidFill>
          <a:ln w="25400">
            <a:solidFill>
              <a:srgbClr val="49AFE3"/>
            </a:solidFill>
            <a:miter/>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a:latin typeface="Arial"/>
                <a:ea typeface="Arial"/>
                <a:cs typeface="Arial"/>
                <a:sym typeface="Arial"/>
              </a:defRPr>
            </a:pPr>
            <a:endParaRPr kumimoji="0" sz="1800" b="0" i="0" u="none" strike="noStrike" kern="1200" cap="none" spc="0" normalizeH="0" baseline="0" noProof="0">
              <a:ln>
                <a:noFill/>
              </a:ln>
              <a:solidFill>
                <a:prstClr val="black"/>
              </a:solidFill>
              <a:effectLst/>
              <a:uLnTx/>
              <a:uFillTx/>
              <a:latin typeface="Arial"/>
              <a:cs typeface="Arial"/>
              <a:sym typeface="Arial"/>
            </a:endParaRPr>
          </a:p>
        </p:txBody>
      </p:sp>
      <p:grpSp>
        <p:nvGrpSpPr>
          <p:cNvPr id="469" name="Group 5"/>
          <p:cNvGrpSpPr/>
          <p:nvPr/>
        </p:nvGrpSpPr>
        <p:grpSpPr>
          <a:xfrm>
            <a:off x="1462503" y="2391050"/>
            <a:ext cx="2197865" cy="2260069"/>
            <a:chOff x="0" y="0"/>
            <a:chExt cx="2053652" cy="2111774"/>
          </a:xfrm>
        </p:grpSpPr>
        <p:pic>
          <p:nvPicPr>
            <p:cNvPr id="462" name="Picture 8" descr="Picture 8"/>
            <p:cNvPicPr>
              <a:picLocks noChangeAspect="1"/>
            </p:cNvPicPr>
            <p:nvPr/>
          </p:nvPicPr>
          <p:blipFill>
            <a:blip r:embed="rId3"/>
            <a:stretch>
              <a:fillRect/>
            </a:stretch>
          </p:blipFill>
          <p:spPr>
            <a:xfrm>
              <a:off x="102231" y="178073"/>
              <a:ext cx="1884197" cy="1823170"/>
            </a:xfrm>
            <a:prstGeom prst="rect">
              <a:avLst/>
            </a:prstGeom>
            <a:ln w="12700" cap="flat">
              <a:noFill/>
              <a:miter lim="400000"/>
            </a:ln>
            <a:effectLst/>
          </p:spPr>
        </p:pic>
        <p:pic>
          <p:nvPicPr>
            <p:cNvPr id="463" name="Picture 35" descr="Picture 35"/>
            <p:cNvPicPr>
              <a:picLocks noChangeAspect="1"/>
            </p:cNvPicPr>
            <p:nvPr/>
          </p:nvPicPr>
          <p:blipFill>
            <a:blip r:embed="rId4"/>
            <a:stretch>
              <a:fillRect/>
            </a:stretch>
          </p:blipFill>
          <p:spPr>
            <a:xfrm rot="3861976">
              <a:off x="1753667" y="454509"/>
              <a:ext cx="108606" cy="492894"/>
            </a:xfrm>
            <a:prstGeom prst="rect">
              <a:avLst/>
            </a:prstGeom>
            <a:ln w="12700" cap="flat">
              <a:noFill/>
              <a:miter lim="400000"/>
            </a:ln>
            <a:effectLst/>
          </p:spPr>
        </p:pic>
        <p:pic>
          <p:nvPicPr>
            <p:cNvPr id="464" name="Picture 36" descr="Picture 36"/>
            <p:cNvPicPr>
              <a:picLocks noChangeAspect="1"/>
            </p:cNvPicPr>
            <p:nvPr/>
          </p:nvPicPr>
          <p:blipFill>
            <a:blip r:embed="rId5"/>
            <a:stretch>
              <a:fillRect/>
            </a:stretch>
          </p:blipFill>
          <p:spPr>
            <a:xfrm>
              <a:off x="1027437" y="0"/>
              <a:ext cx="96069" cy="436001"/>
            </a:xfrm>
            <a:prstGeom prst="rect">
              <a:avLst/>
            </a:prstGeom>
            <a:ln w="12700" cap="flat">
              <a:noFill/>
              <a:miter lim="400000"/>
            </a:ln>
            <a:effectLst/>
          </p:spPr>
        </p:pic>
        <p:pic>
          <p:nvPicPr>
            <p:cNvPr id="465" name="Picture 38" descr="Picture 38"/>
            <p:cNvPicPr>
              <a:picLocks noChangeAspect="1"/>
            </p:cNvPicPr>
            <p:nvPr/>
          </p:nvPicPr>
          <p:blipFill>
            <a:blip r:embed="rId6"/>
            <a:stretch>
              <a:fillRect/>
            </a:stretch>
          </p:blipFill>
          <p:spPr>
            <a:xfrm rot="18639708">
              <a:off x="219827" y="411544"/>
              <a:ext cx="94310" cy="428022"/>
            </a:xfrm>
            <a:prstGeom prst="rect">
              <a:avLst/>
            </a:prstGeom>
            <a:ln w="12700" cap="flat">
              <a:noFill/>
              <a:miter lim="400000"/>
            </a:ln>
            <a:effectLst/>
          </p:spPr>
        </p:pic>
        <p:pic>
          <p:nvPicPr>
            <p:cNvPr id="466" name="Picture 39" descr="Picture 39"/>
            <p:cNvPicPr>
              <a:picLocks noChangeAspect="1"/>
            </p:cNvPicPr>
            <p:nvPr/>
          </p:nvPicPr>
          <p:blipFill>
            <a:blip r:embed="rId4"/>
            <a:stretch>
              <a:fillRect/>
            </a:stretch>
          </p:blipFill>
          <p:spPr>
            <a:xfrm rot="6895858" flipH="1">
              <a:off x="1697790" y="1319760"/>
              <a:ext cx="104079" cy="472355"/>
            </a:xfrm>
            <a:prstGeom prst="rect">
              <a:avLst/>
            </a:prstGeom>
            <a:ln w="12700" cap="flat">
              <a:noFill/>
              <a:miter lim="400000"/>
            </a:ln>
            <a:effectLst/>
          </p:spPr>
        </p:pic>
        <p:pic>
          <p:nvPicPr>
            <p:cNvPr id="467" name="Picture 40" descr="Picture 40"/>
            <p:cNvPicPr>
              <a:picLocks noChangeAspect="1"/>
            </p:cNvPicPr>
            <p:nvPr/>
          </p:nvPicPr>
          <p:blipFill>
            <a:blip r:embed="rId7"/>
            <a:stretch>
              <a:fillRect/>
            </a:stretch>
          </p:blipFill>
          <p:spPr>
            <a:xfrm rot="10800000" flipH="1">
              <a:off x="888411" y="1718912"/>
              <a:ext cx="86563" cy="392863"/>
            </a:xfrm>
            <a:prstGeom prst="rect">
              <a:avLst/>
            </a:prstGeom>
            <a:ln w="12700" cap="flat">
              <a:noFill/>
              <a:miter lim="400000"/>
            </a:ln>
            <a:effectLst/>
          </p:spPr>
        </p:pic>
        <p:pic>
          <p:nvPicPr>
            <p:cNvPr id="468" name="Picture 41" descr="Picture 41"/>
            <p:cNvPicPr>
              <a:picLocks noChangeAspect="1"/>
            </p:cNvPicPr>
            <p:nvPr/>
          </p:nvPicPr>
          <p:blipFill>
            <a:blip r:embed="rId8"/>
            <a:stretch>
              <a:fillRect/>
            </a:stretch>
          </p:blipFill>
          <p:spPr>
            <a:xfrm rot="14267043" flipH="1">
              <a:off x="152407" y="1294850"/>
              <a:ext cx="90375" cy="410157"/>
            </a:xfrm>
            <a:prstGeom prst="rect">
              <a:avLst/>
            </a:prstGeom>
            <a:ln w="12700" cap="flat">
              <a:noFill/>
              <a:miter lim="400000"/>
            </a:ln>
            <a:effectLst/>
          </p:spPr>
        </p:pic>
      </p:grpSp>
      <p:grpSp>
        <p:nvGrpSpPr>
          <p:cNvPr id="481" name="Group 6"/>
          <p:cNvGrpSpPr/>
          <p:nvPr/>
        </p:nvGrpSpPr>
        <p:grpSpPr>
          <a:xfrm>
            <a:off x="6888907" y="2228899"/>
            <a:ext cx="2941243" cy="2615283"/>
            <a:chOff x="0" y="0"/>
            <a:chExt cx="2748253" cy="2443681"/>
          </a:xfrm>
        </p:grpSpPr>
        <p:pic>
          <p:nvPicPr>
            <p:cNvPr id="472" name="Picture 29" descr="Picture 29"/>
            <p:cNvPicPr>
              <a:picLocks noChangeAspect="1"/>
            </p:cNvPicPr>
            <p:nvPr/>
          </p:nvPicPr>
          <p:blipFill>
            <a:blip r:embed="rId9"/>
            <a:stretch>
              <a:fillRect/>
            </a:stretch>
          </p:blipFill>
          <p:spPr>
            <a:xfrm>
              <a:off x="502002" y="452766"/>
              <a:ext cx="1859133" cy="1605616"/>
            </a:xfrm>
            <a:prstGeom prst="rect">
              <a:avLst/>
            </a:prstGeom>
            <a:ln w="12700" cap="flat">
              <a:noFill/>
              <a:miter lim="400000"/>
            </a:ln>
            <a:effectLst/>
          </p:spPr>
        </p:pic>
        <p:pic>
          <p:nvPicPr>
            <p:cNvPr id="473" name="Picture 43" descr="Picture 43"/>
            <p:cNvPicPr>
              <a:picLocks noChangeAspect="1"/>
            </p:cNvPicPr>
            <p:nvPr/>
          </p:nvPicPr>
          <p:blipFill>
            <a:blip r:embed="rId10"/>
            <a:stretch>
              <a:fillRect/>
            </a:stretch>
          </p:blipFill>
          <p:spPr>
            <a:xfrm rot="1274813">
              <a:off x="675005" y="1594175"/>
              <a:ext cx="136704" cy="677209"/>
            </a:xfrm>
            <a:prstGeom prst="rect">
              <a:avLst/>
            </a:prstGeom>
            <a:ln w="12700" cap="flat">
              <a:noFill/>
              <a:miter lim="400000"/>
            </a:ln>
            <a:effectLst/>
          </p:spPr>
        </p:pic>
        <p:pic>
          <p:nvPicPr>
            <p:cNvPr id="474" name="Picture 44" descr="Picture 44"/>
            <p:cNvPicPr>
              <a:picLocks noChangeAspect="1"/>
            </p:cNvPicPr>
            <p:nvPr/>
          </p:nvPicPr>
          <p:blipFill>
            <a:blip r:embed="rId10"/>
            <a:stretch>
              <a:fillRect/>
            </a:stretch>
          </p:blipFill>
          <p:spPr>
            <a:xfrm rot="5400000">
              <a:off x="259888" y="920610"/>
              <a:ext cx="131461" cy="651237"/>
            </a:xfrm>
            <a:prstGeom prst="rect">
              <a:avLst/>
            </a:prstGeom>
            <a:ln w="12700" cap="flat">
              <a:noFill/>
              <a:miter lim="400000"/>
            </a:ln>
            <a:effectLst/>
          </p:spPr>
        </p:pic>
        <p:pic>
          <p:nvPicPr>
            <p:cNvPr id="475" name="Picture 45" descr="Picture 45"/>
            <p:cNvPicPr>
              <a:picLocks noChangeAspect="1"/>
            </p:cNvPicPr>
            <p:nvPr/>
          </p:nvPicPr>
          <p:blipFill>
            <a:blip r:embed="rId10"/>
            <a:stretch>
              <a:fillRect/>
            </a:stretch>
          </p:blipFill>
          <p:spPr>
            <a:xfrm rot="19917085" flipH="1">
              <a:off x="2064078" y="1601823"/>
              <a:ext cx="131462" cy="651238"/>
            </a:xfrm>
            <a:prstGeom prst="rect">
              <a:avLst/>
            </a:prstGeom>
            <a:ln w="12700" cap="flat">
              <a:noFill/>
              <a:miter lim="400000"/>
            </a:ln>
            <a:effectLst/>
          </p:spPr>
        </p:pic>
        <p:pic>
          <p:nvPicPr>
            <p:cNvPr id="476" name="Picture 46" descr="Picture 46"/>
            <p:cNvPicPr>
              <a:picLocks noChangeAspect="1"/>
            </p:cNvPicPr>
            <p:nvPr/>
          </p:nvPicPr>
          <p:blipFill>
            <a:blip r:embed="rId10"/>
            <a:stretch>
              <a:fillRect/>
            </a:stretch>
          </p:blipFill>
          <p:spPr>
            <a:xfrm rot="8993635" flipH="1">
              <a:off x="564246" y="226618"/>
              <a:ext cx="136704" cy="677209"/>
            </a:xfrm>
            <a:prstGeom prst="rect">
              <a:avLst/>
            </a:prstGeom>
            <a:ln w="12700" cap="flat">
              <a:noFill/>
              <a:miter lim="400000"/>
            </a:ln>
            <a:effectLst/>
          </p:spPr>
        </p:pic>
        <p:pic>
          <p:nvPicPr>
            <p:cNvPr id="477" name="Picture 47" descr="Picture 47"/>
            <p:cNvPicPr>
              <a:picLocks noChangeAspect="1"/>
            </p:cNvPicPr>
            <p:nvPr/>
          </p:nvPicPr>
          <p:blipFill>
            <a:blip r:embed="rId10"/>
            <a:stretch>
              <a:fillRect/>
            </a:stretch>
          </p:blipFill>
          <p:spPr>
            <a:xfrm rot="12408152">
              <a:off x="2009248" y="193316"/>
              <a:ext cx="131462" cy="651237"/>
            </a:xfrm>
            <a:prstGeom prst="rect">
              <a:avLst/>
            </a:prstGeom>
            <a:ln w="12700" cap="flat">
              <a:noFill/>
              <a:miter lim="400000"/>
            </a:ln>
            <a:effectLst/>
          </p:spPr>
        </p:pic>
        <p:pic>
          <p:nvPicPr>
            <p:cNvPr id="478" name="Picture 48" descr="Picture 48"/>
            <p:cNvPicPr>
              <a:picLocks noChangeAspect="1"/>
            </p:cNvPicPr>
            <p:nvPr/>
          </p:nvPicPr>
          <p:blipFill>
            <a:blip r:embed="rId10"/>
            <a:stretch>
              <a:fillRect/>
            </a:stretch>
          </p:blipFill>
          <p:spPr>
            <a:xfrm rot="16200000" flipH="1">
              <a:off x="2356905" y="884896"/>
              <a:ext cx="131461" cy="651238"/>
            </a:xfrm>
            <a:prstGeom prst="rect">
              <a:avLst/>
            </a:prstGeom>
            <a:ln w="12700" cap="flat">
              <a:noFill/>
              <a:miter lim="400000"/>
            </a:ln>
            <a:effectLst/>
          </p:spPr>
        </p:pic>
        <p:pic>
          <p:nvPicPr>
            <p:cNvPr id="479" name="Picture 49" descr="Picture 49"/>
            <p:cNvPicPr>
              <a:picLocks noChangeAspect="1"/>
            </p:cNvPicPr>
            <p:nvPr/>
          </p:nvPicPr>
          <p:blipFill>
            <a:blip r:embed="rId10"/>
            <a:stretch>
              <a:fillRect/>
            </a:stretch>
          </p:blipFill>
          <p:spPr>
            <a:xfrm rot="10454572">
              <a:off x="1252599" y="4951"/>
              <a:ext cx="131461" cy="651238"/>
            </a:xfrm>
            <a:prstGeom prst="rect">
              <a:avLst/>
            </a:prstGeom>
            <a:ln w="12700" cap="flat">
              <a:noFill/>
              <a:miter lim="400000"/>
            </a:ln>
            <a:effectLst/>
          </p:spPr>
        </p:pic>
        <p:pic>
          <p:nvPicPr>
            <p:cNvPr id="480" name="Picture 50" descr="Picture 50"/>
            <p:cNvPicPr>
              <a:picLocks noChangeAspect="1"/>
            </p:cNvPicPr>
            <p:nvPr/>
          </p:nvPicPr>
          <p:blipFill>
            <a:blip r:embed="rId10"/>
            <a:stretch>
              <a:fillRect/>
            </a:stretch>
          </p:blipFill>
          <p:spPr>
            <a:xfrm rot="157899" flipH="1">
              <a:off x="1393704" y="1789770"/>
              <a:ext cx="131462" cy="651237"/>
            </a:xfrm>
            <a:prstGeom prst="rect">
              <a:avLst/>
            </a:prstGeom>
            <a:ln w="12700" cap="flat">
              <a:noFill/>
              <a:miter lim="400000"/>
            </a:ln>
            <a:effectLst/>
          </p:spPr>
        </p:pic>
      </p:grpSp>
      <p:pic>
        <p:nvPicPr>
          <p:cNvPr id="482" name="Picture 54" descr="Picture 54"/>
          <p:cNvPicPr>
            <a:picLocks noChangeAspect="1"/>
          </p:cNvPicPr>
          <p:nvPr/>
        </p:nvPicPr>
        <p:blipFill>
          <a:blip r:embed="rId11"/>
          <a:stretch>
            <a:fillRect/>
          </a:stretch>
        </p:blipFill>
        <p:spPr>
          <a:xfrm rot="5400000">
            <a:off x="2414842" y="3103537"/>
            <a:ext cx="266996" cy="754946"/>
          </a:xfrm>
          <a:prstGeom prst="rect">
            <a:avLst/>
          </a:prstGeom>
          <a:ln w="12700">
            <a:miter lim="400000"/>
          </a:ln>
        </p:spPr>
      </p:pic>
      <p:sp>
        <p:nvSpPr>
          <p:cNvPr id="483" name="Straight Arrow Connector 11"/>
          <p:cNvSpPr/>
          <p:nvPr/>
        </p:nvSpPr>
        <p:spPr>
          <a:xfrm flipV="1">
            <a:off x="2256107" y="3508734"/>
            <a:ext cx="314125" cy="212285"/>
          </a:xfrm>
          <a:prstGeom prst="line">
            <a:avLst/>
          </a:prstGeom>
          <a:ln w="25400">
            <a:solidFill>
              <a:srgbClr val="FFFF00"/>
            </a:solidFill>
            <a:miter/>
            <a:tailEnd type="oval"/>
          </a:ln>
        </p:spPr>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1200" cap="none" spc="0" normalizeH="0" baseline="0" noProof="0">
              <a:ln>
                <a:noFill/>
              </a:ln>
              <a:solidFill>
                <a:srgbClr val="FFFFFF"/>
              </a:solidFill>
              <a:effectLst/>
              <a:uLnTx/>
              <a:uFillTx/>
              <a:latin typeface="Arial"/>
              <a:cs typeface="Arial"/>
              <a:sym typeface="Arial"/>
            </a:endParaRPr>
          </a:p>
        </p:txBody>
      </p:sp>
      <p:pic>
        <p:nvPicPr>
          <p:cNvPr id="484" name="Picture 55" descr="Picture 55"/>
          <p:cNvPicPr>
            <a:picLocks noChangeAspect="1"/>
          </p:cNvPicPr>
          <p:nvPr/>
        </p:nvPicPr>
        <p:blipFill>
          <a:blip r:embed="rId12"/>
          <a:stretch>
            <a:fillRect/>
          </a:stretch>
        </p:blipFill>
        <p:spPr>
          <a:xfrm rot="5400000">
            <a:off x="3254003" y="3216475"/>
            <a:ext cx="253740" cy="674293"/>
          </a:xfrm>
          <a:prstGeom prst="rect">
            <a:avLst/>
          </a:prstGeom>
          <a:ln w="12700">
            <a:miter lim="400000"/>
          </a:ln>
        </p:spPr>
      </p:pic>
      <p:pic>
        <p:nvPicPr>
          <p:cNvPr id="485" name="Picture 56" descr="Picture 56"/>
          <p:cNvPicPr>
            <a:picLocks noChangeAspect="1"/>
          </p:cNvPicPr>
          <p:nvPr/>
        </p:nvPicPr>
        <p:blipFill>
          <a:blip r:embed="rId13"/>
          <a:stretch>
            <a:fillRect/>
          </a:stretch>
        </p:blipFill>
        <p:spPr>
          <a:xfrm rot="2121553">
            <a:off x="2915090" y="2524946"/>
            <a:ext cx="223154" cy="592140"/>
          </a:xfrm>
          <a:prstGeom prst="rect">
            <a:avLst/>
          </a:prstGeom>
          <a:ln w="12700">
            <a:miter lim="400000"/>
          </a:ln>
        </p:spPr>
      </p:pic>
      <p:pic>
        <p:nvPicPr>
          <p:cNvPr id="486" name="Picture 57" descr="Picture 57"/>
          <p:cNvPicPr>
            <a:picLocks noChangeAspect="1"/>
          </p:cNvPicPr>
          <p:nvPr/>
        </p:nvPicPr>
        <p:blipFill>
          <a:blip r:embed="rId14"/>
          <a:stretch>
            <a:fillRect/>
          </a:stretch>
        </p:blipFill>
        <p:spPr>
          <a:xfrm rot="20043774">
            <a:off x="2058592" y="2553176"/>
            <a:ext cx="195446" cy="535931"/>
          </a:xfrm>
          <a:prstGeom prst="rect">
            <a:avLst/>
          </a:prstGeom>
          <a:ln w="12700">
            <a:miter lim="400000"/>
          </a:ln>
        </p:spPr>
      </p:pic>
      <p:pic>
        <p:nvPicPr>
          <p:cNvPr id="487" name="Picture 58" descr="Picture 58"/>
          <p:cNvPicPr>
            <a:picLocks noChangeAspect="1"/>
          </p:cNvPicPr>
          <p:nvPr/>
        </p:nvPicPr>
        <p:blipFill>
          <a:blip r:embed="rId15"/>
          <a:stretch>
            <a:fillRect/>
          </a:stretch>
        </p:blipFill>
        <p:spPr>
          <a:xfrm rot="16200000">
            <a:off x="1593332" y="3183597"/>
            <a:ext cx="231570" cy="632052"/>
          </a:xfrm>
          <a:prstGeom prst="rect">
            <a:avLst/>
          </a:prstGeom>
          <a:ln w="12700">
            <a:miter lim="400000"/>
          </a:ln>
        </p:spPr>
      </p:pic>
      <p:pic>
        <p:nvPicPr>
          <p:cNvPr id="488" name="Picture 59" descr="Picture 59"/>
          <p:cNvPicPr>
            <a:picLocks noChangeAspect="1"/>
          </p:cNvPicPr>
          <p:nvPr/>
        </p:nvPicPr>
        <p:blipFill>
          <a:blip r:embed="rId16"/>
          <a:stretch>
            <a:fillRect/>
          </a:stretch>
        </p:blipFill>
        <p:spPr>
          <a:xfrm rot="13113233">
            <a:off x="1961650" y="3873177"/>
            <a:ext cx="211615" cy="620677"/>
          </a:xfrm>
          <a:prstGeom prst="rect">
            <a:avLst/>
          </a:prstGeom>
          <a:ln w="12700">
            <a:miter lim="400000"/>
          </a:ln>
        </p:spPr>
      </p:pic>
      <p:pic>
        <p:nvPicPr>
          <p:cNvPr id="489" name="Picture 60" descr="Picture 60"/>
          <p:cNvPicPr>
            <a:picLocks noChangeAspect="1"/>
          </p:cNvPicPr>
          <p:nvPr/>
        </p:nvPicPr>
        <p:blipFill>
          <a:blip r:embed="rId17"/>
          <a:stretch>
            <a:fillRect/>
          </a:stretch>
        </p:blipFill>
        <p:spPr>
          <a:xfrm rot="9668090">
            <a:off x="2773917" y="3934929"/>
            <a:ext cx="243878" cy="638154"/>
          </a:xfrm>
          <a:prstGeom prst="rect">
            <a:avLst/>
          </a:prstGeom>
          <a:ln w="12700">
            <a:miter lim="400000"/>
          </a:ln>
        </p:spPr>
      </p:pic>
      <p:pic>
        <p:nvPicPr>
          <p:cNvPr id="490" name="Picture 26" descr="Picture 26"/>
          <p:cNvPicPr>
            <a:picLocks noChangeAspect="1"/>
          </p:cNvPicPr>
          <p:nvPr/>
        </p:nvPicPr>
        <p:blipFill>
          <a:blip r:embed="rId18"/>
          <a:stretch>
            <a:fillRect/>
          </a:stretch>
        </p:blipFill>
        <p:spPr>
          <a:xfrm>
            <a:off x="7079529" y="2531045"/>
            <a:ext cx="2539744" cy="1971347"/>
          </a:xfrm>
          <a:prstGeom prst="rect">
            <a:avLst/>
          </a:prstGeom>
          <a:ln w="12700">
            <a:miter lim="400000"/>
          </a:ln>
        </p:spPr>
      </p:pic>
      <p:sp>
        <p:nvSpPr>
          <p:cNvPr id="491" name="TextBox 16"/>
          <p:cNvSpPr txBox="1"/>
          <p:nvPr/>
        </p:nvSpPr>
        <p:spPr>
          <a:xfrm>
            <a:off x="1842284" y="1223666"/>
            <a:ext cx="1520122" cy="3752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913851">
              <a:defRPr b="1">
                <a:latin typeface="Arial"/>
                <a:ea typeface="Arial"/>
                <a:cs typeface="Arial"/>
                <a:sym typeface="Arial"/>
              </a:defRPr>
            </a:lvl1pPr>
          </a:lstStyle>
          <a:p>
            <a:pPr marL="0" marR="0" lvl="0" indent="0" algn="ctr" defTabSz="913851"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Arial"/>
                <a:cs typeface="Arial"/>
                <a:sym typeface="Arial"/>
              </a:rPr>
              <a:t>T cell</a:t>
            </a:r>
          </a:p>
        </p:txBody>
      </p:sp>
      <p:sp>
        <p:nvSpPr>
          <p:cNvPr id="492" name="TextBox 61"/>
          <p:cNvSpPr txBox="1"/>
          <p:nvPr/>
        </p:nvSpPr>
        <p:spPr>
          <a:xfrm>
            <a:off x="156422" y="2552309"/>
            <a:ext cx="1520122"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3851" rtl="0" eaLnBrk="1" fontAlgn="auto" latinLnBrk="0" hangingPunct="1">
              <a:lnSpc>
                <a:spcPct val="100000"/>
              </a:lnSpc>
              <a:spcBef>
                <a:spcPts val="0"/>
              </a:spcBef>
              <a:spcAft>
                <a:spcPts val="0"/>
              </a:spcAft>
              <a:buClrTx/>
              <a:buSzTx/>
              <a:buFontTx/>
              <a:buNone/>
              <a:tabLst/>
              <a:defRPr sz="1400">
                <a:latin typeface="Arial"/>
                <a:ea typeface="Arial"/>
                <a:cs typeface="Arial"/>
                <a:sym typeface="Arial"/>
              </a:defRPr>
            </a:pPr>
            <a:r>
              <a:rPr kumimoji="0" sz="1600" b="0" i="0" u="none" strike="noStrike" kern="1200" cap="none" spc="0" normalizeH="0" baseline="0" noProof="0" dirty="0">
                <a:ln>
                  <a:noFill/>
                </a:ln>
                <a:solidFill>
                  <a:prstClr val="black"/>
                </a:solidFill>
                <a:effectLst/>
                <a:uLnTx/>
                <a:uFillTx/>
                <a:latin typeface="Arial"/>
                <a:cs typeface="Arial"/>
                <a:sym typeface="Arial"/>
              </a:rPr>
              <a:t>Viral DNA</a:t>
            </a:r>
            <a:br>
              <a:rPr kumimoji="0" sz="1600" b="0" i="0" u="none" strike="noStrike" kern="1200" cap="none" spc="0" normalizeH="0" baseline="0" noProof="0" dirty="0">
                <a:ln>
                  <a:noFill/>
                </a:ln>
                <a:solidFill>
                  <a:prstClr val="black"/>
                </a:solidFill>
                <a:effectLst/>
                <a:uLnTx/>
                <a:uFillTx/>
                <a:latin typeface="Arial"/>
                <a:cs typeface="Arial"/>
                <a:sym typeface="Arial"/>
              </a:rPr>
            </a:br>
            <a:r>
              <a:rPr kumimoji="0" sz="1600" b="0" i="0" u="none" strike="noStrike" kern="1200" cap="none" spc="0" normalizeH="0" baseline="0" noProof="0" dirty="0">
                <a:ln>
                  <a:noFill/>
                </a:ln>
                <a:solidFill>
                  <a:prstClr val="black"/>
                </a:solidFill>
                <a:effectLst/>
                <a:uLnTx/>
                <a:uFillTx/>
                <a:latin typeface="Arial"/>
                <a:cs typeface="Arial"/>
                <a:sym typeface="Arial"/>
              </a:rPr>
              <a:t>Insertion</a:t>
            </a:r>
          </a:p>
        </p:txBody>
      </p:sp>
      <p:sp>
        <p:nvSpPr>
          <p:cNvPr id="493" name="TextBox 62"/>
          <p:cNvSpPr txBox="1"/>
          <p:nvPr/>
        </p:nvSpPr>
        <p:spPr>
          <a:xfrm>
            <a:off x="7376152" y="1223666"/>
            <a:ext cx="1842024" cy="3752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913851">
              <a:defRPr b="1">
                <a:latin typeface="Arial"/>
                <a:ea typeface="Arial"/>
                <a:cs typeface="Arial"/>
                <a:sym typeface="Arial"/>
              </a:defRPr>
            </a:lvl1pPr>
          </a:lstStyle>
          <a:p>
            <a:pPr marL="0" marR="0" lvl="0" indent="0" algn="ctr" defTabSz="913851"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a:ln>
                  <a:noFill/>
                </a:ln>
                <a:solidFill>
                  <a:prstClr val="black"/>
                </a:solidFill>
                <a:effectLst/>
                <a:uLnTx/>
                <a:uFillTx/>
                <a:latin typeface="Arial"/>
                <a:cs typeface="Arial"/>
                <a:sym typeface="Arial"/>
              </a:rPr>
              <a:t>Tumor cell</a:t>
            </a:r>
          </a:p>
        </p:txBody>
      </p:sp>
      <p:sp>
        <p:nvSpPr>
          <p:cNvPr id="494" name="TextBox 17"/>
          <p:cNvSpPr txBox="1"/>
          <p:nvPr/>
        </p:nvSpPr>
        <p:spPr>
          <a:xfrm>
            <a:off x="3463818" y="1990367"/>
            <a:ext cx="1478837"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13851">
              <a:defRPr sz="1400">
                <a:latin typeface="Arial"/>
                <a:ea typeface="Arial"/>
                <a:cs typeface="Arial"/>
                <a:sym typeface="Arial"/>
              </a:defRPr>
            </a:lvl1pPr>
          </a:lstStyle>
          <a:p>
            <a:pPr marL="0" marR="0" lvl="0" indent="0" algn="l" defTabSz="913851" rtl="0" eaLnBrk="1" fontAlgn="auto" latinLnBrk="0" hangingPunct="1">
              <a:lnSpc>
                <a:spcPct val="100000"/>
              </a:lnSpc>
              <a:spcBef>
                <a:spcPts val="0"/>
              </a:spcBef>
              <a:spcAft>
                <a:spcPts val="0"/>
              </a:spcAft>
              <a:buClrTx/>
              <a:buSzTx/>
              <a:buFontTx/>
              <a:buNone/>
              <a:tabLst/>
              <a:defRPr/>
            </a:pPr>
            <a:r>
              <a:rPr kumimoji="0" sz="1600" b="0" i="0" u="none" strike="noStrike" kern="1200" cap="none" spc="0" normalizeH="0" baseline="0" noProof="0" dirty="0">
                <a:ln>
                  <a:noFill/>
                </a:ln>
                <a:solidFill>
                  <a:prstClr val="black"/>
                </a:solidFill>
                <a:effectLst/>
                <a:uLnTx/>
                <a:uFillTx/>
                <a:latin typeface="Arial"/>
                <a:cs typeface="Arial"/>
                <a:sym typeface="Arial"/>
              </a:rPr>
              <a:t>Expression of CAR</a:t>
            </a:r>
          </a:p>
        </p:txBody>
      </p:sp>
      <p:sp>
        <p:nvSpPr>
          <p:cNvPr id="495" name="TextBox 63"/>
          <p:cNvSpPr txBox="1"/>
          <p:nvPr/>
        </p:nvSpPr>
        <p:spPr>
          <a:xfrm>
            <a:off x="4759779" y="5131707"/>
            <a:ext cx="1760923"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0" marR="0" lvl="0" indent="0" algn="l" defTabSz="913851" rtl="0" eaLnBrk="1" fontAlgn="auto" latinLnBrk="0" hangingPunct="1">
              <a:lnSpc>
                <a:spcPct val="100000"/>
              </a:lnSpc>
              <a:spcBef>
                <a:spcPts val="0"/>
              </a:spcBef>
              <a:spcAft>
                <a:spcPts val="0"/>
              </a:spcAft>
              <a:buClrTx/>
              <a:buSzTx/>
              <a:buFontTx/>
              <a:buNone/>
              <a:tabLst/>
              <a:defRPr sz="1400">
                <a:latin typeface="Arial"/>
                <a:ea typeface="Arial"/>
                <a:cs typeface="Arial"/>
                <a:sym typeface="Arial"/>
              </a:defRPr>
            </a:pPr>
            <a:r>
              <a:rPr kumimoji="0" sz="1600" b="0" i="0" u="none" strike="noStrike" kern="1200" cap="none" spc="0" normalizeH="0" baseline="0" noProof="0" dirty="0">
                <a:ln>
                  <a:noFill/>
                </a:ln>
                <a:solidFill>
                  <a:prstClr val="black"/>
                </a:solidFill>
                <a:effectLst/>
                <a:uLnTx/>
                <a:uFillTx/>
                <a:latin typeface="Arial"/>
                <a:cs typeface="Arial"/>
                <a:sym typeface="Arial"/>
              </a:rPr>
              <a:t>CAR T cells</a:t>
            </a:r>
            <a:br>
              <a:rPr kumimoji="0" sz="1600" b="0" i="0" u="none" strike="noStrike" kern="1200" cap="none" spc="0" normalizeH="0" baseline="0" noProof="0" dirty="0">
                <a:ln>
                  <a:noFill/>
                </a:ln>
                <a:solidFill>
                  <a:prstClr val="black"/>
                </a:solidFill>
                <a:effectLst/>
                <a:uLnTx/>
                <a:uFillTx/>
                <a:latin typeface="Arial"/>
                <a:cs typeface="Arial"/>
                <a:sym typeface="Arial"/>
              </a:rPr>
            </a:br>
            <a:r>
              <a:rPr kumimoji="0" sz="1600" b="0" i="0" u="none" strike="noStrike" kern="1200" cap="none" spc="0" normalizeH="0" baseline="0" noProof="0" dirty="0">
                <a:ln>
                  <a:noFill/>
                </a:ln>
                <a:solidFill>
                  <a:prstClr val="black"/>
                </a:solidFill>
                <a:effectLst/>
                <a:uLnTx/>
                <a:uFillTx/>
                <a:latin typeface="Arial"/>
                <a:cs typeface="Arial"/>
                <a:sym typeface="Arial"/>
              </a:rPr>
              <a:t>multiply and release cytokines</a:t>
            </a:r>
          </a:p>
        </p:txBody>
      </p:sp>
      <p:sp>
        <p:nvSpPr>
          <p:cNvPr id="496" name="TextBox 64"/>
          <p:cNvSpPr txBox="1"/>
          <p:nvPr/>
        </p:nvSpPr>
        <p:spPr>
          <a:xfrm>
            <a:off x="8744596" y="5017240"/>
            <a:ext cx="1956203"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13851">
              <a:defRPr sz="1400">
                <a:latin typeface="Arial"/>
                <a:ea typeface="Arial"/>
                <a:cs typeface="Arial"/>
                <a:sym typeface="Arial"/>
              </a:defRPr>
            </a:lvl1pPr>
          </a:lstStyle>
          <a:p>
            <a:pPr marL="0" marR="0" lvl="0" indent="0" algn="l" defTabSz="913851" rtl="0" eaLnBrk="1" fontAlgn="auto" latinLnBrk="0" hangingPunct="1">
              <a:lnSpc>
                <a:spcPct val="100000"/>
              </a:lnSpc>
              <a:spcBef>
                <a:spcPts val="0"/>
              </a:spcBef>
              <a:spcAft>
                <a:spcPts val="0"/>
              </a:spcAft>
              <a:buClrTx/>
              <a:buSzTx/>
              <a:buFontTx/>
              <a:buNone/>
              <a:tabLst/>
              <a:defRPr/>
            </a:pPr>
            <a:r>
              <a:rPr kumimoji="0" sz="1600" b="0" i="0" u="none" strike="noStrike" kern="1200" cap="none" spc="0" normalizeH="0" baseline="0" noProof="0" dirty="0">
                <a:ln>
                  <a:noFill/>
                </a:ln>
                <a:solidFill>
                  <a:prstClr val="black"/>
                </a:solidFill>
                <a:effectLst/>
                <a:uLnTx/>
                <a:uFillTx/>
                <a:latin typeface="Arial"/>
                <a:cs typeface="Arial"/>
                <a:sym typeface="Arial"/>
              </a:rPr>
              <a:t>Tumor cell apoptosis</a:t>
            </a:r>
          </a:p>
        </p:txBody>
      </p:sp>
      <p:sp>
        <p:nvSpPr>
          <p:cNvPr id="497" name="TextBox 65"/>
          <p:cNvSpPr txBox="1"/>
          <p:nvPr/>
        </p:nvSpPr>
        <p:spPr>
          <a:xfrm>
            <a:off x="5145476" y="1729134"/>
            <a:ext cx="2629152"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13851">
              <a:defRPr sz="1400">
                <a:latin typeface="Arial"/>
                <a:ea typeface="Arial"/>
                <a:cs typeface="Arial"/>
                <a:sym typeface="Arial"/>
              </a:defRPr>
            </a:lvl1pPr>
          </a:lstStyle>
          <a:p>
            <a:pPr marL="0" marR="0" lvl="0" indent="0" algn="l" defTabSz="913851" rtl="0" eaLnBrk="1" fontAlgn="auto" latinLnBrk="0" hangingPunct="1">
              <a:lnSpc>
                <a:spcPct val="100000"/>
              </a:lnSpc>
              <a:spcBef>
                <a:spcPts val="0"/>
              </a:spcBef>
              <a:spcAft>
                <a:spcPts val="0"/>
              </a:spcAft>
              <a:buClrTx/>
              <a:buSzTx/>
              <a:buFontTx/>
              <a:buNone/>
              <a:tabLst/>
              <a:defRPr/>
            </a:pPr>
            <a:r>
              <a:rPr kumimoji="0" sz="1600" b="0" i="0" u="none" strike="noStrike" kern="1200" cap="none" spc="0" normalizeH="0" baseline="0" noProof="0">
                <a:ln>
                  <a:noFill/>
                </a:ln>
                <a:solidFill>
                  <a:prstClr val="black"/>
                </a:solidFill>
                <a:effectLst/>
                <a:uLnTx/>
                <a:uFillTx/>
                <a:latin typeface="Arial"/>
                <a:cs typeface="Arial"/>
                <a:sym typeface="Arial"/>
              </a:rPr>
              <a:t>CAR enables T cell to recognize tumor cell antigen</a:t>
            </a:r>
          </a:p>
        </p:txBody>
      </p:sp>
      <p:sp>
        <p:nvSpPr>
          <p:cNvPr id="498" name="TextBox 18"/>
          <p:cNvSpPr txBox="1"/>
          <p:nvPr/>
        </p:nvSpPr>
        <p:spPr>
          <a:xfrm>
            <a:off x="6300207" y="4157965"/>
            <a:ext cx="1145778"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defTabSz="913851">
              <a:defRPr sz="1400">
                <a:latin typeface="Arial"/>
                <a:ea typeface="Arial"/>
                <a:cs typeface="Arial"/>
                <a:sym typeface="Arial"/>
              </a:defRPr>
            </a:lvl1pPr>
          </a:lstStyle>
          <a:p>
            <a:pPr marL="0" marR="0" lvl="0" indent="0" algn="r" defTabSz="913851" rtl="0" eaLnBrk="1" fontAlgn="auto" latinLnBrk="0" hangingPunct="1">
              <a:lnSpc>
                <a:spcPct val="100000"/>
              </a:lnSpc>
              <a:spcBef>
                <a:spcPts val="0"/>
              </a:spcBef>
              <a:spcAft>
                <a:spcPts val="0"/>
              </a:spcAft>
              <a:buClrTx/>
              <a:buSzTx/>
              <a:buFontTx/>
              <a:buNone/>
              <a:tabLst/>
              <a:defRPr/>
            </a:pPr>
            <a:r>
              <a:rPr kumimoji="0" sz="1600" b="0" i="0" u="none" strike="noStrike" kern="1200" cap="none" spc="0" normalizeH="0" baseline="0" noProof="0">
                <a:ln>
                  <a:noFill/>
                </a:ln>
                <a:solidFill>
                  <a:prstClr val="black"/>
                </a:solidFill>
                <a:effectLst/>
                <a:uLnTx/>
                <a:uFillTx/>
                <a:latin typeface="Arial"/>
                <a:cs typeface="Arial"/>
                <a:sym typeface="Arial"/>
              </a:rPr>
              <a:t>Antigen</a:t>
            </a:r>
          </a:p>
        </p:txBody>
      </p:sp>
      <p:sp>
        <p:nvSpPr>
          <p:cNvPr id="499" name="Oval 1"/>
          <p:cNvSpPr/>
          <p:nvPr/>
        </p:nvSpPr>
        <p:spPr>
          <a:xfrm>
            <a:off x="9458296" y="1738185"/>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00" name="Oval 66"/>
          <p:cNvSpPr/>
          <p:nvPr/>
        </p:nvSpPr>
        <p:spPr>
          <a:xfrm>
            <a:off x="9671327" y="1664607"/>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01" name="Oval 67"/>
          <p:cNvSpPr/>
          <p:nvPr/>
        </p:nvSpPr>
        <p:spPr>
          <a:xfrm>
            <a:off x="9758732" y="1843079"/>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02" name="Oval 77"/>
          <p:cNvSpPr/>
          <p:nvPr/>
        </p:nvSpPr>
        <p:spPr>
          <a:xfrm>
            <a:off x="9572598" y="1917606"/>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03" name="Oval 78"/>
          <p:cNvSpPr/>
          <p:nvPr/>
        </p:nvSpPr>
        <p:spPr>
          <a:xfrm>
            <a:off x="9274398" y="1843079"/>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04" name="Oval 79"/>
          <p:cNvSpPr/>
          <p:nvPr/>
        </p:nvSpPr>
        <p:spPr>
          <a:xfrm>
            <a:off x="9275685" y="1628725"/>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05" name="Oval 80"/>
          <p:cNvSpPr/>
          <p:nvPr/>
        </p:nvSpPr>
        <p:spPr>
          <a:xfrm>
            <a:off x="9467077" y="1525918"/>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06" name="Oval 81"/>
          <p:cNvSpPr/>
          <p:nvPr/>
        </p:nvSpPr>
        <p:spPr>
          <a:xfrm>
            <a:off x="9718451" y="2009785"/>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07" name="Oval 82"/>
          <p:cNvSpPr/>
          <p:nvPr/>
        </p:nvSpPr>
        <p:spPr>
          <a:xfrm>
            <a:off x="9639196" y="2161187"/>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08" name="Oval 83"/>
          <p:cNvSpPr/>
          <p:nvPr/>
        </p:nvSpPr>
        <p:spPr>
          <a:xfrm>
            <a:off x="9408304" y="2040469"/>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09" name="Oval 84"/>
          <p:cNvSpPr/>
          <p:nvPr/>
        </p:nvSpPr>
        <p:spPr>
          <a:xfrm>
            <a:off x="9080173" y="1695923"/>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10" name="Oval 86"/>
          <p:cNvSpPr/>
          <p:nvPr/>
        </p:nvSpPr>
        <p:spPr>
          <a:xfrm>
            <a:off x="10524454" y="3341805"/>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11" name="Oval 87"/>
          <p:cNvSpPr/>
          <p:nvPr/>
        </p:nvSpPr>
        <p:spPr>
          <a:xfrm>
            <a:off x="10737485" y="3268227"/>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12" name="Oval 88"/>
          <p:cNvSpPr/>
          <p:nvPr/>
        </p:nvSpPr>
        <p:spPr>
          <a:xfrm>
            <a:off x="10824890" y="3446699"/>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13" name="Oval 89"/>
          <p:cNvSpPr/>
          <p:nvPr/>
        </p:nvSpPr>
        <p:spPr>
          <a:xfrm>
            <a:off x="10638756" y="3521225"/>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14" name="Oval 90"/>
          <p:cNvSpPr/>
          <p:nvPr/>
        </p:nvSpPr>
        <p:spPr>
          <a:xfrm>
            <a:off x="10340558" y="3446699"/>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15" name="Oval 91"/>
          <p:cNvSpPr/>
          <p:nvPr/>
        </p:nvSpPr>
        <p:spPr>
          <a:xfrm>
            <a:off x="10341846" y="3232346"/>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16" name="Oval 92"/>
          <p:cNvSpPr/>
          <p:nvPr/>
        </p:nvSpPr>
        <p:spPr>
          <a:xfrm>
            <a:off x="10533236" y="3129538"/>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17" name="Oval 93"/>
          <p:cNvSpPr/>
          <p:nvPr/>
        </p:nvSpPr>
        <p:spPr>
          <a:xfrm>
            <a:off x="10784610" y="3613406"/>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18" name="Oval 94"/>
          <p:cNvSpPr/>
          <p:nvPr/>
        </p:nvSpPr>
        <p:spPr>
          <a:xfrm>
            <a:off x="10705354" y="3764808"/>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19" name="Oval 95"/>
          <p:cNvSpPr/>
          <p:nvPr/>
        </p:nvSpPr>
        <p:spPr>
          <a:xfrm>
            <a:off x="10474462" y="3644090"/>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20" name="Oval 96"/>
          <p:cNvSpPr/>
          <p:nvPr/>
        </p:nvSpPr>
        <p:spPr>
          <a:xfrm>
            <a:off x="10146333" y="3299543"/>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21" name="Oval 152"/>
          <p:cNvSpPr/>
          <p:nvPr/>
        </p:nvSpPr>
        <p:spPr>
          <a:xfrm>
            <a:off x="7056079" y="5022950"/>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22" name="Oval 153"/>
          <p:cNvSpPr/>
          <p:nvPr/>
        </p:nvSpPr>
        <p:spPr>
          <a:xfrm>
            <a:off x="7269110" y="4949371"/>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23" name="Oval 154"/>
          <p:cNvSpPr/>
          <p:nvPr/>
        </p:nvSpPr>
        <p:spPr>
          <a:xfrm>
            <a:off x="7356515" y="5127843"/>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24" name="Oval 155"/>
          <p:cNvSpPr/>
          <p:nvPr/>
        </p:nvSpPr>
        <p:spPr>
          <a:xfrm>
            <a:off x="7170381" y="5202369"/>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25" name="Oval 156"/>
          <p:cNvSpPr/>
          <p:nvPr/>
        </p:nvSpPr>
        <p:spPr>
          <a:xfrm>
            <a:off x="6872181" y="5127843"/>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26" name="Oval 157"/>
          <p:cNvSpPr/>
          <p:nvPr/>
        </p:nvSpPr>
        <p:spPr>
          <a:xfrm>
            <a:off x="6873468" y="4913490"/>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27" name="Oval 158"/>
          <p:cNvSpPr/>
          <p:nvPr/>
        </p:nvSpPr>
        <p:spPr>
          <a:xfrm>
            <a:off x="7064859" y="4810684"/>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28" name="Oval 159"/>
          <p:cNvSpPr/>
          <p:nvPr/>
        </p:nvSpPr>
        <p:spPr>
          <a:xfrm>
            <a:off x="7316234" y="5294550"/>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29" name="Oval 160"/>
          <p:cNvSpPr/>
          <p:nvPr/>
        </p:nvSpPr>
        <p:spPr>
          <a:xfrm>
            <a:off x="7236979" y="5445951"/>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30" name="Oval 161"/>
          <p:cNvSpPr/>
          <p:nvPr/>
        </p:nvSpPr>
        <p:spPr>
          <a:xfrm>
            <a:off x="7006087" y="5325234"/>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31" name="Oval 162"/>
          <p:cNvSpPr/>
          <p:nvPr/>
        </p:nvSpPr>
        <p:spPr>
          <a:xfrm>
            <a:off x="6677957" y="4980687"/>
            <a:ext cx="147157" cy="147157"/>
          </a:xfrm>
          <a:prstGeom prst="ellipse">
            <a:avLst/>
          </a:prstGeom>
          <a:gradFill>
            <a:gsLst>
              <a:gs pos="0">
                <a:srgbClr val="DBEFF9"/>
              </a:gs>
              <a:gs pos="64000">
                <a:srgbClr val="49AFE3"/>
              </a:gs>
              <a:gs pos="98462">
                <a:srgbClr val="2096D3"/>
              </a:gs>
            </a:gsLst>
            <a:path path="circle">
              <a:fillToRect l="37721" t="-19636" r="62278" b="119636"/>
            </a:path>
          </a:gra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32" name="Oval 2"/>
          <p:cNvSpPr/>
          <p:nvPr/>
        </p:nvSpPr>
        <p:spPr>
          <a:xfrm>
            <a:off x="9030143" y="1212247"/>
            <a:ext cx="1206743" cy="1206743"/>
          </a:xfrm>
          <a:prstGeom prst="ellipse">
            <a:avLst/>
          </a:prstGeom>
          <a:solidFill>
            <a:srgbClr val="FEFFFF"/>
          </a:soli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33" name="Oval 163"/>
          <p:cNvSpPr/>
          <p:nvPr/>
        </p:nvSpPr>
        <p:spPr>
          <a:xfrm>
            <a:off x="9930907" y="2839888"/>
            <a:ext cx="1206743" cy="1206743"/>
          </a:xfrm>
          <a:prstGeom prst="ellipse">
            <a:avLst/>
          </a:prstGeom>
          <a:solidFill>
            <a:srgbClr val="FEFFFF"/>
          </a:soli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sp>
        <p:nvSpPr>
          <p:cNvPr id="534" name="Oval 164"/>
          <p:cNvSpPr/>
          <p:nvPr/>
        </p:nvSpPr>
        <p:spPr>
          <a:xfrm>
            <a:off x="6477725" y="4618604"/>
            <a:ext cx="1206743" cy="1206743"/>
          </a:xfrm>
          <a:prstGeom prst="ellipse">
            <a:avLst/>
          </a:prstGeom>
          <a:solidFill>
            <a:srgbClr val="FEFFFF"/>
          </a:solidFill>
          <a:ln w="12700">
            <a:miter lim="400000"/>
          </a:ln>
        </p:spPr>
        <p:txBody>
          <a:bodyPr lIns="45719" rIns="45719" anchor="ctr"/>
          <a:lstStyle/>
          <a:p>
            <a:pPr marL="0" marR="0" lvl="0" indent="0" algn="ctr" defTabSz="913851"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endParaRPr kumimoji="0" sz="1600" b="0" i="0" u="none" strike="noStrike" kern="1200" cap="none" spc="0" normalizeH="0" baseline="0" noProof="0">
              <a:ln>
                <a:noFill/>
              </a:ln>
              <a:solidFill>
                <a:prstClr val="black"/>
              </a:solidFill>
              <a:effectLst/>
              <a:uLnTx/>
              <a:uFillTx/>
              <a:latin typeface="Arial"/>
              <a:cs typeface="Arial"/>
              <a:sym typeface="Arial"/>
            </a:endParaRPr>
          </a:p>
        </p:txBody>
      </p:sp>
      <p:pic>
        <p:nvPicPr>
          <p:cNvPr id="535" name="Picture 4" descr="Picture 4"/>
          <p:cNvPicPr>
            <a:picLocks noChangeAspect="1"/>
          </p:cNvPicPr>
          <p:nvPr/>
        </p:nvPicPr>
        <p:blipFill>
          <a:blip r:embed="rId19"/>
          <a:srcRect l="54503" b="53199"/>
          <a:stretch>
            <a:fillRect/>
          </a:stretch>
        </p:blipFill>
        <p:spPr>
          <a:xfrm rot="19134891">
            <a:off x="6550212" y="4561555"/>
            <a:ext cx="1312478" cy="1265263"/>
          </a:xfrm>
          <a:prstGeom prst="rect">
            <a:avLst/>
          </a:prstGeom>
          <a:ln w="12700">
            <a:miter lim="400000"/>
          </a:ln>
        </p:spPr>
      </p:pic>
      <p:pic>
        <p:nvPicPr>
          <p:cNvPr id="536" name="Picture 31" descr="Picture 31"/>
          <p:cNvPicPr>
            <a:picLocks noChangeAspect="1"/>
          </p:cNvPicPr>
          <p:nvPr/>
        </p:nvPicPr>
        <p:blipFill>
          <a:blip r:embed="rId19"/>
          <a:srcRect t="15440" r="54679" b="34667"/>
          <a:stretch>
            <a:fillRect/>
          </a:stretch>
        </p:blipFill>
        <p:spPr>
          <a:xfrm rot="18635043" flipH="1">
            <a:off x="8915121" y="1319181"/>
            <a:ext cx="1307081" cy="1348502"/>
          </a:xfrm>
          <a:prstGeom prst="rect">
            <a:avLst/>
          </a:prstGeom>
          <a:ln w="12700">
            <a:miter lim="400000"/>
          </a:ln>
        </p:spPr>
      </p:pic>
      <p:pic>
        <p:nvPicPr>
          <p:cNvPr id="537" name="Picture 30" descr="Picture 30"/>
          <p:cNvPicPr>
            <a:picLocks noChangeAspect="1"/>
          </p:cNvPicPr>
          <p:nvPr/>
        </p:nvPicPr>
        <p:blipFill>
          <a:blip r:embed="rId19"/>
          <a:srcRect l="53905" b="53565"/>
          <a:stretch>
            <a:fillRect/>
          </a:stretch>
        </p:blipFill>
        <p:spPr>
          <a:xfrm rot="20838217" flipH="1">
            <a:off x="9835176" y="2954196"/>
            <a:ext cx="1327898" cy="1253640"/>
          </a:xfrm>
          <a:prstGeom prst="rect">
            <a:avLst/>
          </a:prstGeom>
          <a:ln w="12700">
            <a:miter lim="400000"/>
          </a:ln>
        </p:spPr>
      </p:pic>
      <p:sp>
        <p:nvSpPr>
          <p:cNvPr id="4" name="Title 3">
            <a:extLst>
              <a:ext uri="{FF2B5EF4-FFF2-40B4-BE49-F238E27FC236}">
                <a16:creationId xmlns:a16="http://schemas.microsoft.com/office/drawing/2014/main" id="{93E6DFBB-5BE2-6640-8B4D-A1FA05C904C7}"/>
              </a:ext>
            </a:extLst>
          </p:cNvPr>
          <p:cNvSpPr>
            <a:spLocks noGrp="1"/>
          </p:cNvSpPr>
          <p:nvPr>
            <p:ph type="title"/>
          </p:nvPr>
        </p:nvSpPr>
        <p:spPr/>
        <p:txBody>
          <a:bodyPr/>
          <a:lstStyle/>
          <a:p>
            <a:r>
              <a:rPr lang="en-US" dirty="0">
                <a:solidFill>
                  <a:srgbClr val="0432FF"/>
                </a:solidFill>
                <a:latin typeface="Calibri" panose="020F0502020204030204" pitchFamily="34" charset="0"/>
                <a:cs typeface="Calibri" panose="020F0502020204030204" pitchFamily="34" charset="0"/>
              </a:rPr>
              <a:t>CAR T Cells: Mechanism of Action</a:t>
            </a:r>
          </a:p>
        </p:txBody>
      </p:sp>
    </p:spTree>
    <p:extLst>
      <p:ext uri="{BB962C8B-B14F-4D97-AF65-F5344CB8AC3E}">
        <p14:creationId xmlns:p14="http://schemas.microsoft.com/office/powerpoint/2010/main" val="555728523"/>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64284F3-126B-BD4E-980E-2C797CD6AE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1143000"/>
            <a:ext cx="7416824" cy="5353956"/>
          </a:xfrm>
          <a:prstGeom prst="rect">
            <a:avLst/>
          </a:prstGeom>
        </p:spPr>
      </p:pic>
      <p:sp>
        <p:nvSpPr>
          <p:cNvPr id="8" name="TextBox 7">
            <a:extLst>
              <a:ext uri="{FF2B5EF4-FFF2-40B4-BE49-F238E27FC236}">
                <a16:creationId xmlns:a16="http://schemas.microsoft.com/office/drawing/2014/main" id="{F9B83D88-ABA9-724F-84A9-1B06AF9BA34E}"/>
              </a:ext>
            </a:extLst>
          </p:cNvPr>
          <p:cNvSpPr txBox="1"/>
          <p:nvPr/>
        </p:nvSpPr>
        <p:spPr>
          <a:xfrm>
            <a:off x="152400" y="6519446"/>
            <a:ext cx="3581237"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Modification, Courtesy, David Porter, MD</a:t>
            </a:r>
          </a:p>
        </p:txBody>
      </p:sp>
      <p:grpSp>
        <p:nvGrpSpPr>
          <p:cNvPr id="5" name="Group 4">
            <a:extLst>
              <a:ext uri="{FF2B5EF4-FFF2-40B4-BE49-F238E27FC236}">
                <a16:creationId xmlns:a16="http://schemas.microsoft.com/office/drawing/2014/main" id="{1A266ED5-77CC-9043-B7B7-2C9AD7E39F43}"/>
              </a:ext>
            </a:extLst>
          </p:cNvPr>
          <p:cNvGrpSpPr/>
          <p:nvPr/>
        </p:nvGrpSpPr>
        <p:grpSpPr>
          <a:xfrm>
            <a:off x="4872334" y="3319458"/>
            <a:ext cx="2686050" cy="415498"/>
            <a:chOff x="2438400" y="3429000"/>
            <a:chExt cx="3581400" cy="553996"/>
          </a:xfrm>
        </p:grpSpPr>
        <p:cxnSp>
          <p:nvCxnSpPr>
            <p:cNvPr id="6" name="Straight Arrow Connector 5">
              <a:extLst>
                <a:ext uri="{FF2B5EF4-FFF2-40B4-BE49-F238E27FC236}">
                  <a16:creationId xmlns:a16="http://schemas.microsoft.com/office/drawing/2014/main" id="{0490E15C-C2FF-B34E-8D02-3C490D6307BF}"/>
                </a:ext>
              </a:extLst>
            </p:cNvPr>
            <p:cNvCxnSpPr/>
            <p:nvPr/>
          </p:nvCxnSpPr>
          <p:spPr>
            <a:xfrm flipV="1">
              <a:off x="2438400" y="3657600"/>
              <a:ext cx="3581400" cy="76200"/>
            </a:xfrm>
            <a:prstGeom prst="straightConnector1">
              <a:avLst/>
            </a:prstGeom>
            <a:ln w="57150" cmpd="sng">
              <a:solidFill>
                <a:schemeClr val="accent2"/>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2301997F-18B4-7E40-86C8-543C5F0FD4E8}"/>
                </a:ext>
              </a:extLst>
            </p:cNvPr>
            <p:cNvSpPr txBox="1"/>
            <p:nvPr/>
          </p:nvSpPr>
          <p:spPr>
            <a:xfrm>
              <a:off x="3657600" y="3429000"/>
              <a:ext cx="1634037" cy="553996"/>
            </a:xfrm>
            <a:prstGeom prst="rect">
              <a:avLst/>
            </a:prstGeom>
            <a:solidFill>
              <a:schemeClr val="bg1"/>
            </a:solidFill>
          </p:spPr>
          <p:txBody>
            <a:bodyPr wrap="none" rtlCol="0">
              <a:spAutoFit/>
            </a:bodyPr>
            <a:lstStyle/>
            <a:p>
              <a:pPr marL="0" marR="0" lvl="0" indent="0" algn="l" defTabSz="685800" rtl="0" eaLnBrk="0" fontAlgn="auto" latinLnBrk="0" hangingPunct="0">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7-14 days</a:t>
              </a:r>
            </a:p>
          </p:txBody>
        </p:sp>
      </p:grpSp>
      <p:sp>
        <p:nvSpPr>
          <p:cNvPr id="4" name="Title 3">
            <a:extLst>
              <a:ext uri="{FF2B5EF4-FFF2-40B4-BE49-F238E27FC236}">
                <a16:creationId xmlns:a16="http://schemas.microsoft.com/office/drawing/2014/main" id="{B9DE5C8E-6C89-534A-8BFF-C158069F57F0}"/>
              </a:ext>
            </a:extLst>
          </p:cNvPr>
          <p:cNvSpPr>
            <a:spLocks noGrp="1"/>
          </p:cNvSpPr>
          <p:nvPr>
            <p:ph type="title"/>
          </p:nvPr>
        </p:nvSpPr>
        <p:spPr>
          <a:xfrm>
            <a:off x="912286" y="0"/>
            <a:ext cx="10358967" cy="1143000"/>
          </a:xfrm>
        </p:spPr>
        <p:txBody>
          <a:bodyPr/>
          <a:lstStyle/>
          <a:p>
            <a:r>
              <a:rPr lang="en-US" sz="2800" dirty="0">
                <a:latin typeface="Calibri" panose="020F0502020204030204" pitchFamily="34" charset="0"/>
                <a:cs typeface="Calibri" panose="020F0502020204030204" pitchFamily="34" charset="0"/>
                <a:sym typeface="Helvetica Light"/>
              </a:rPr>
              <a:t>Overview of CAR T-Cell Therapy</a:t>
            </a:r>
            <a:endParaRPr lang="en-US"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679244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36131-F0B9-754C-316A-2C26CDA76BA8}"/>
              </a:ext>
            </a:extLst>
          </p:cNvPr>
          <p:cNvSpPr>
            <a:spLocks noGrp="1"/>
          </p:cNvSpPr>
          <p:nvPr>
            <p:ph type="title"/>
          </p:nvPr>
        </p:nvSpPr>
        <p:spPr/>
        <p:txBody>
          <a:bodyPr/>
          <a:lstStyle/>
          <a:p>
            <a:r>
              <a:rPr lang="en-US" dirty="0"/>
              <a:t>Patients with CLL who have exhausted all approved treatment options: Future directions</a:t>
            </a:r>
          </a:p>
        </p:txBody>
      </p:sp>
      <p:sp>
        <p:nvSpPr>
          <p:cNvPr id="3" name="Content Placeholder 2">
            <a:extLst>
              <a:ext uri="{FF2B5EF4-FFF2-40B4-BE49-F238E27FC236}">
                <a16:creationId xmlns:a16="http://schemas.microsoft.com/office/drawing/2014/main" id="{95A6119D-B02D-334F-8335-EA7D7120DCB3}"/>
              </a:ext>
            </a:extLst>
          </p:cNvPr>
          <p:cNvSpPr>
            <a:spLocks noGrp="1"/>
          </p:cNvSpPr>
          <p:nvPr>
            <p:ph idx="1"/>
          </p:nvPr>
        </p:nvSpPr>
        <p:spPr/>
        <p:txBody>
          <a:bodyPr/>
          <a:lstStyle/>
          <a:p>
            <a:pPr lvl="0"/>
            <a:r>
              <a:rPr lang="en-US" sz="3200" dirty="0"/>
              <a:t>What are your thoughts about these novel strategies: </a:t>
            </a:r>
            <a:r>
              <a:rPr lang="en-US" sz="3200" dirty="0" err="1"/>
              <a:t>pirtobrutinib</a:t>
            </a:r>
            <a:r>
              <a:rPr lang="en-US" sz="3200" dirty="0"/>
              <a:t>, CAR T-cell therapy and bispecific antibodies?</a:t>
            </a:r>
          </a:p>
          <a:p>
            <a:pPr lvl="0"/>
            <a:r>
              <a:rPr lang="en-US" sz="3200" dirty="0"/>
              <a:t>How do you explain to patients who are eligible for clinical trials with these agents how they work? </a:t>
            </a:r>
          </a:p>
        </p:txBody>
      </p:sp>
      <p:sp>
        <p:nvSpPr>
          <p:cNvPr id="4" name="Text Placeholder 3">
            <a:extLst>
              <a:ext uri="{FF2B5EF4-FFF2-40B4-BE49-F238E27FC236}">
                <a16:creationId xmlns:a16="http://schemas.microsoft.com/office/drawing/2014/main" id="{794916D5-ABBB-F4E5-2EC1-99F4698E1761}"/>
              </a:ext>
            </a:extLst>
          </p:cNvPr>
          <p:cNvSpPr>
            <a:spLocks noGrp="1"/>
          </p:cNvSpPr>
          <p:nvPr>
            <p:ph type="body" sz="quarter" idx="10"/>
          </p:nvPr>
        </p:nvSpPr>
        <p:spPr/>
        <p:txBody>
          <a:bodyPr/>
          <a:lstStyle/>
          <a:p>
            <a:r>
              <a:rPr lang="en-US" dirty="0"/>
              <a:t>Questions — Anthony R Mato, MD, MSCE</a:t>
            </a:r>
          </a:p>
        </p:txBody>
      </p:sp>
      <p:pic>
        <p:nvPicPr>
          <p:cNvPr id="6" name="Picture 5">
            <a:extLst>
              <a:ext uri="{FF2B5EF4-FFF2-40B4-BE49-F238E27FC236}">
                <a16:creationId xmlns:a16="http://schemas.microsoft.com/office/drawing/2014/main" id="{2E428479-42B0-8FEA-4446-BBC1D7ACDA9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5624" y="148390"/>
            <a:ext cx="1261872" cy="1261872"/>
          </a:xfrm>
          <a:prstGeom prst="rect">
            <a:avLst/>
          </a:prstGeom>
        </p:spPr>
      </p:pic>
    </p:spTree>
    <p:extLst>
      <p:ext uri="{BB962C8B-B14F-4D97-AF65-F5344CB8AC3E}">
        <p14:creationId xmlns:p14="http://schemas.microsoft.com/office/powerpoint/2010/main" val="26977590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D98753-2EA4-C144-E6EC-13830F1CEF55}"/>
              </a:ext>
            </a:extLst>
          </p:cNvPr>
          <p:cNvSpPr>
            <a:spLocks noGrp="1"/>
          </p:cNvSpPr>
          <p:nvPr>
            <p:ph type="title"/>
          </p:nvPr>
        </p:nvSpPr>
        <p:spPr>
          <a:xfrm>
            <a:off x="528636" y="1258765"/>
            <a:ext cx="10607040" cy="1097280"/>
          </a:xfrm>
          <a:noFill/>
        </p:spPr>
        <p:txBody>
          <a:bodyPr/>
          <a:lstStyle/>
          <a:p>
            <a:r>
              <a:rPr lang="en-US" dirty="0"/>
              <a:t>Patients with CLL who have exhausted all approved treatment options: Future directions</a:t>
            </a:r>
          </a:p>
        </p:txBody>
      </p:sp>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a:xfrm>
            <a:off x="528636" y="2356045"/>
            <a:ext cx="11039972" cy="4493773"/>
          </a:xfrm>
        </p:spPr>
        <p:txBody>
          <a:bodyPr>
            <a:noAutofit/>
          </a:bodyPr>
          <a:lstStyle/>
          <a:p>
            <a:pPr>
              <a:spcBef>
                <a:spcPts val="300"/>
              </a:spcBef>
              <a:spcAft>
                <a:spcPts val="0"/>
              </a:spcAft>
              <a:buFont typeface="Arial" panose="020B0604020202020204" pitchFamily="34" charset="0"/>
              <a:buChar char="•"/>
            </a:pPr>
            <a:r>
              <a:rPr lang="en-US" sz="2000" dirty="0">
                <a:solidFill>
                  <a:srgbClr val="201F1E"/>
                </a:solidFill>
              </a:rPr>
              <a:t>What are your thoughts about these novel strategies: </a:t>
            </a:r>
            <a:r>
              <a:rPr lang="en-US" sz="2000" dirty="0" err="1">
                <a:solidFill>
                  <a:srgbClr val="201F1E"/>
                </a:solidFill>
              </a:rPr>
              <a:t>pirtobrutinib</a:t>
            </a:r>
            <a:r>
              <a:rPr lang="en-US" sz="2000" dirty="0">
                <a:solidFill>
                  <a:srgbClr val="201F1E"/>
                </a:solidFill>
              </a:rPr>
              <a:t>, CAR T-cell therapy and bispecific antibodies?</a:t>
            </a:r>
          </a:p>
          <a:p>
            <a:pPr lvl="1">
              <a:spcBef>
                <a:spcPts val="300"/>
              </a:spcBef>
              <a:spcAft>
                <a:spcPts val="0"/>
              </a:spcAft>
            </a:pPr>
            <a:r>
              <a:rPr lang="en-US" sz="2000" b="0" dirty="0">
                <a:solidFill>
                  <a:srgbClr val="201F1E"/>
                </a:solidFill>
              </a:rPr>
              <a:t>Discuss emerging data for </a:t>
            </a:r>
            <a:r>
              <a:rPr lang="en-US" sz="2000" b="0" dirty="0" err="1">
                <a:solidFill>
                  <a:srgbClr val="201F1E"/>
                </a:solidFill>
              </a:rPr>
              <a:t>Pirtobrutinib</a:t>
            </a:r>
            <a:r>
              <a:rPr lang="en-US" sz="2000" b="0" dirty="0">
                <a:solidFill>
                  <a:srgbClr val="201F1E"/>
                </a:solidFill>
              </a:rPr>
              <a:t> in terms of clinical activity / safety profile from </a:t>
            </a:r>
            <a:r>
              <a:rPr lang="en-US" sz="2000" b="0">
                <a:solidFill>
                  <a:srgbClr val="201F1E"/>
                </a:solidFill>
              </a:rPr>
              <a:t>BRUIN trial</a:t>
            </a:r>
            <a:endParaRPr lang="en-US" sz="2000" b="0" dirty="0">
              <a:solidFill>
                <a:srgbClr val="201F1E"/>
              </a:solidFill>
            </a:endParaRPr>
          </a:p>
          <a:p>
            <a:pPr lvl="2">
              <a:spcBef>
                <a:spcPts val="300"/>
              </a:spcBef>
              <a:spcAft>
                <a:spcPts val="0"/>
              </a:spcAft>
            </a:pPr>
            <a:r>
              <a:rPr lang="en-US" b="0" dirty="0">
                <a:solidFill>
                  <a:srgbClr val="201F1E"/>
                </a:solidFill>
              </a:rPr>
              <a:t>Focus on low discontinuation rate due to AEs and BTK specific toxicities </a:t>
            </a:r>
          </a:p>
          <a:p>
            <a:pPr lvl="2">
              <a:spcBef>
                <a:spcPts val="300"/>
              </a:spcBef>
              <a:spcAft>
                <a:spcPts val="0"/>
              </a:spcAft>
            </a:pPr>
            <a:r>
              <a:rPr lang="en-US" b="0" dirty="0">
                <a:solidFill>
                  <a:srgbClr val="201F1E"/>
                </a:solidFill>
              </a:rPr>
              <a:t>Focus on data for </a:t>
            </a:r>
            <a:r>
              <a:rPr lang="en-US" b="0" dirty="0" err="1">
                <a:solidFill>
                  <a:srgbClr val="201F1E"/>
                </a:solidFill>
              </a:rPr>
              <a:t>Pirtobrutinib</a:t>
            </a:r>
            <a:r>
              <a:rPr lang="en-US" b="0" dirty="0">
                <a:solidFill>
                  <a:srgbClr val="201F1E"/>
                </a:solidFill>
              </a:rPr>
              <a:t> in </a:t>
            </a:r>
            <a:r>
              <a:rPr lang="en-US" b="0" dirty="0" err="1">
                <a:solidFill>
                  <a:srgbClr val="201F1E"/>
                </a:solidFill>
              </a:rPr>
              <a:t>cBTK</a:t>
            </a:r>
            <a:r>
              <a:rPr lang="en-US" b="0" dirty="0">
                <a:solidFill>
                  <a:srgbClr val="201F1E"/>
                </a:solidFill>
              </a:rPr>
              <a:t> treated patients </a:t>
            </a:r>
          </a:p>
          <a:p>
            <a:pPr lvl="2">
              <a:spcBef>
                <a:spcPts val="300"/>
              </a:spcBef>
              <a:spcAft>
                <a:spcPts val="0"/>
              </a:spcAft>
            </a:pPr>
            <a:r>
              <a:rPr lang="en-US" b="0" dirty="0">
                <a:solidFill>
                  <a:srgbClr val="201F1E"/>
                </a:solidFill>
              </a:rPr>
              <a:t>Focus on data for </a:t>
            </a:r>
            <a:r>
              <a:rPr lang="en-US" b="0" dirty="0" err="1">
                <a:solidFill>
                  <a:srgbClr val="201F1E"/>
                </a:solidFill>
              </a:rPr>
              <a:t>Pirtobrutinib</a:t>
            </a:r>
            <a:r>
              <a:rPr lang="en-US" b="0" dirty="0">
                <a:solidFill>
                  <a:srgbClr val="201F1E"/>
                </a:solidFill>
              </a:rPr>
              <a:t> in double exposed patients </a:t>
            </a:r>
          </a:p>
          <a:p>
            <a:pPr lvl="2">
              <a:spcBef>
                <a:spcPts val="300"/>
              </a:spcBef>
              <a:spcAft>
                <a:spcPts val="0"/>
              </a:spcAft>
            </a:pPr>
            <a:r>
              <a:rPr lang="en-US" b="0" dirty="0">
                <a:solidFill>
                  <a:srgbClr val="201F1E"/>
                </a:solidFill>
              </a:rPr>
              <a:t>Discuss emerging mechanisms of resistance to </a:t>
            </a:r>
            <a:r>
              <a:rPr lang="en-US" b="0" dirty="0" err="1">
                <a:solidFill>
                  <a:srgbClr val="201F1E"/>
                </a:solidFill>
              </a:rPr>
              <a:t>Pirtobrutinib</a:t>
            </a:r>
            <a:r>
              <a:rPr lang="en-US" b="0" dirty="0">
                <a:solidFill>
                  <a:srgbClr val="201F1E"/>
                </a:solidFill>
              </a:rPr>
              <a:t> and emerging strategies to </a:t>
            </a:r>
            <a:br>
              <a:rPr lang="en-US" b="0" dirty="0">
                <a:solidFill>
                  <a:srgbClr val="201F1E"/>
                </a:solidFill>
              </a:rPr>
            </a:br>
            <a:r>
              <a:rPr lang="en-US" b="0" dirty="0">
                <a:solidFill>
                  <a:srgbClr val="201F1E"/>
                </a:solidFill>
              </a:rPr>
              <a:t>address resistance </a:t>
            </a:r>
          </a:p>
          <a:p>
            <a:pPr lvl="1">
              <a:spcBef>
                <a:spcPts val="300"/>
              </a:spcBef>
              <a:spcAft>
                <a:spcPts val="0"/>
              </a:spcAft>
            </a:pPr>
            <a:r>
              <a:rPr lang="en-US" sz="2000" b="0" dirty="0">
                <a:solidFill>
                  <a:srgbClr val="201F1E"/>
                </a:solidFill>
              </a:rPr>
              <a:t>Discuss data for CAR-T (</a:t>
            </a:r>
            <a:r>
              <a:rPr lang="en-US" sz="2000" b="0" dirty="0" err="1">
                <a:solidFill>
                  <a:srgbClr val="201F1E"/>
                </a:solidFill>
              </a:rPr>
              <a:t>Liso-Cel</a:t>
            </a:r>
            <a:r>
              <a:rPr lang="en-US" sz="2000" b="0" dirty="0">
                <a:solidFill>
                  <a:srgbClr val="201F1E"/>
                </a:solidFill>
              </a:rPr>
              <a:t>) in R/R CLL</a:t>
            </a:r>
          </a:p>
          <a:p>
            <a:pPr lvl="1">
              <a:spcBef>
                <a:spcPts val="300"/>
              </a:spcBef>
              <a:spcAft>
                <a:spcPts val="0"/>
              </a:spcAft>
            </a:pPr>
            <a:r>
              <a:rPr lang="en-US" sz="2000" b="0" dirty="0">
                <a:solidFill>
                  <a:srgbClr val="201F1E"/>
                </a:solidFill>
              </a:rPr>
              <a:t>Discuss data for </a:t>
            </a:r>
            <a:r>
              <a:rPr lang="en-US" sz="2000" b="0" dirty="0" err="1">
                <a:solidFill>
                  <a:srgbClr val="202124"/>
                </a:solidFill>
              </a:rPr>
              <a:t>Epcoritamab</a:t>
            </a:r>
            <a:r>
              <a:rPr lang="en-US" sz="2000" b="0" dirty="0">
                <a:solidFill>
                  <a:srgbClr val="202124"/>
                </a:solidFill>
              </a:rPr>
              <a:t> in R/R CLL</a:t>
            </a:r>
            <a:endParaRPr lang="en-US" sz="2000" b="0" dirty="0">
              <a:solidFill>
                <a:srgbClr val="201F1E"/>
              </a:solidFill>
            </a:endParaRPr>
          </a:p>
          <a:p>
            <a:pPr>
              <a:spcBef>
                <a:spcPts val="900"/>
              </a:spcBef>
              <a:spcAft>
                <a:spcPts val="0"/>
              </a:spcAft>
              <a:buFont typeface="Arial" panose="020B0604020202020204" pitchFamily="34" charset="0"/>
              <a:buChar char="•"/>
            </a:pPr>
            <a:r>
              <a:rPr lang="en-US" sz="2000" dirty="0">
                <a:solidFill>
                  <a:srgbClr val="201F1E"/>
                </a:solidFill>
              </a:rPr>
              <a:t>How do you explain to patients who are eligible for clinical trials with these agents how they work?</a:t>
            </a:r>
          </a:p>
          <a:p>
            <a:pPr lvl="1">
              <a:spcBef>
                <a:spcPts val="300"/>
              </a:spcBef>
              <a:spcAft>
                <a:spcPts val="0"/>
              </a:spcAft>
            </a:pPr>
            <a:r>
              <a:rPr lang="en-US" sz="2000" b="0" dirty="0">
                <a:solidFill>
                  <a:srgbClr val="201F1E"/>
                </a:solidFill>
              </a:rPr>
              <a:t>Discuss MOA for </a:t>
            </a:r>
            <a:r>
              <a:rPr lang="en-US" sz="2000" b="0" dirty="0" err="1">
                <a:solidFill>
                  <a:srgbClr val="201F1E"/>
                </a:solidFill>
              </a:rPr>
              <a:t>ncBTK</a:t>
            </a:r>
            <a:r>
              <a:rPr lang="en-US" sz="2000" b="0" dirty="0">
                <a:solidFill>
                  <a:srgbClr val="201F1E"/>
                </a:solidFill>
              </a:rPr>
              <a:t> (focus on </a:t>
            </a:r>
            <a:r>
              <a:rPr lang="en-US" sz="2000" b="0" dirty="0" err="1">
                <a:solidFill>
                  <a:srgbClr val="201F1E"/>
                </a:solidFill>
              </a:rPr>
              <a:t>Pirtobrutinib</a:t>
            </a:r>
            <a:r>
              <a:rPr lang="en-US" sz="2000" b="0" dirty="0">
                <a:solidFill>
                  <a:srgbClr val="201F1E"/>
                </a:solidFill>
              </a:rPr>
              <a:t>) and how it is both similar and different </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Commentary — Anthony R Mato, MD, MSCE</a:t>
            </a:r>
          </a:p>
        </p:txBody>
      </p:sp>
      <p:pic>
        <p:nvPicPr>
          <p:cNvPr id="7" name="Picture 6">
            <a:extLst>
              <a:ext uri="{FF2B5EF4-FFF2-40B4-BE49-F238E27FC236}">
                <a16:creationId xmlns:a16="http://schemas.microsoft.com/office/drawing/2014/main" id="{D0F5BF7B-E716-1910-502C-72329BF7F76D}"/>
              </a:ext>
            </a:extLst>
          </p:cNvPr>
          <p:cNvPicPr>
            <a:picLocks noChangeAspect="1"/>
          </p:cNvPicPr>
          <p:nvPr/>
        </p:nvPicPr>
        <p:blipFill>
          <a:blip r:embed="rId2"/>
          <a:srcRect/>
          <a:stretch/>
        </p:blipFill>
        <p:spPr>
          <a:xfrm>
            <a:off x="10505624" y="148390"/>
            <a:ext cx="1261872" cy="1261872"/>
          </a:xfrm>
          <a:prstGeom prst="rect">
            <a:avLst/>
          </a:prstGeom>
        </p:spPr>
      </p:pic>
    </p:spTree>
    <p:extLst>
      <p:ext uri="{BB962C8B-B14F-4D97-AF65-F5344CB8AC3E}">
        <p14:creationId xmlns:p14="http://schemas.microsoft.com/office/powerpoint/2010/main" val="4006132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p:txBody>
          <a:bodyPr>
            <a:normAutofit/>
          </a:bodyPr>
          <a:lstStyle/>
          <a:p>
            <a:pPr marL="98425" indent="0">
              <a:spcBef>
                <a:spcPts val="300"/>
              </a:spcBef>
              <a:spcAft>
                <a:spcPts val="0"/>
              </a:spcAft>
              <a:buNone/>
            </a:pPr>
            <a:r>
              <a:rPr lang="en-US" dirty="0"/>
              <a:t>Actual clinical experiences with patients who have exhausted all approved treatment options</a:t>
            </a:r>
          </a:p>
          <a:p>
            <a:pPr>
              <a:spcBef>
                <a:spcPts val="300"/>
              </a:spcBef>
              <a:spcAft>
                <a:spcPts val="0"/>
              </a:spcAft>
            </a:pPr>
            <a:r>
              <a:rPr lang="en-US" sz="2200" b="0" dirty="0">
                <a:solidFill>
                  <a:srgbClr val="201F1E"/>
                </a:solidFill>
              </a:rPr>
              <a:t>&gt; 100 pts treated with </a:t>
            </a:r>
            <a:r>
              <a:rPr lang="en-US" sz="2200" b="0" dirty="0" err="1">
                <a:solidFill>
                  <a:srgbClr val="201F1E"/>
                </a:solidFill>
              </a:rPr>
              <a:t>Pirtobrutinib</a:t>
            </a:r>
            <a:r>
              <a:rPr lang="en-US" sz="2200" b="0" dirty="0">
                <a:solidFill>
                  <a:srgbClr val="201F1E"/>
                </a:solidFill>
              </a:rPr>
              <a:t> at MSKCC as monotherapy and in combination </a:t>
            </a:r>
          </a:p>
          <a:p>
            <a:pPr>
              <a:spcBef>
                <a:spcPts val="300"/>
              </a:spcBef>
              <a:spcAft>
                <a:spcPts val="0"/>
              </a:spcAft>
            </a:pPr>
            <a:r>
              <a:rPr lang="en-US" sz="2200" b="0" dirty="0">
                <a:solidFill>
                  <a:srgbClr val="201F1E"/>
                </a:solidFill>
              </a:rPr>
              <a:t>Discuss experience as lead PI on BRUIN trial </a:t>
            </a:r>
          </a:p>
          <a:p>
            <a:pPr>
              <a:spcBef>
                <a:spcPts val="300"/>
              </a:spcBef>
              <a:spcAft>
                <a:spcPts val="0"/>
              </a:spcAft>
            </a:pPr>
            <a:r>
              <a:rPr lang="en-US" sz="2200" b="0" dirty="0">
                <a:solidFill>
                  <a:srgbClr val="201F1E"/>
                </a:solidFill>
              </a:rPr>
              <a:t>US lead for </a:t>
            </a:r>
            <a:r>
              <a:rPr lang="en-US" sz="2200" b="0" dirty="0" err="1">
                <a:solidFill>
                  <a:srgbClr val="202124"/>
                </a:solidFill>
              </a:rPr>
              <a:t>Epcoritamab</a:t>
            </a:r>
            <a:r>
              <a:rPr lang="en-US" sz="2200" b="0" dirty="0">
                <a:solidFill>
                  <a:srgbClr val="202124"/>
                </a:solidFill>
              </a:rPr>
              <a:t> in R/R CLL study.  Discuss patient with R/R CLL who is on </a:t>
            </a:r>
            <a:r>
              <a:rPr lang="en-US" sz="2200" b="0" dirty="0" err="1">
                <a:solidFill>
                  <a:srgbClr val="202124"/>
                </a:solidFill>
              </a:rPr>
              <a:t>Epo</a:t>
            </a:r>
            <a:r>
              <a:rPr lang="en-US" sz="2200" b="0" dirty="0">
                <a:solidFill>
                  <a:srgbClr val="202124"/>
                </a:solidFill>
              </a:rPr>
              <a:t> &gt; 12 months and is MRD undetectable </a:t>
            </a:r>
          </a:p>
          <a:p>
            <a:pPr>
              <a:spcBef>
                <a:spcPts val="300"/>
              </a:spcBef>
              <a:spcAft>
                <a:spcPts val="0"/>
              </a:spcAft>
            </a:pPr>
            <a:r>
              <a:rPr lang="en-US" sz="2200" b="0" dirty="0">
                <a:solidFill>
                  <a:srgbClr val="202124"/>
                </a:solidFill>
              </a:rPr>
              <a:t>Discuss clinical data for </a:t>
            </a:r>
            <a:r>
              <a:rPr lang="en-US" sz="2200" b="0" dirty="0" err="1">
                <a:solidFill>
                  <a:srgbClr val="202124"/>
                </a:solidFill>
              </a:rPr>
              <a:t>Liso-Cel</a:t>
            </a:r>
            <a:r>
              <a:rPr lang="en-US" sz="2200" b="0" dirty="0">
                <a:solidFill>
                  <a:srgbClr val="202124"/>
                </a:solidFill>
              </a:rPr>
              <a:t> in R/R CLL – particular focus on patients with double refractory CLL</a:t>
            </a:r>
            <a:endParaRPr lang="en-US" sz="2200" b="0" dirty="0">
              <a:solidFill>
                <a:srgbClr val="201F1E"/>
              </a:solidFill>
            </a:endParaRP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Commentary — Anthony R Mato, MD, MSCE</a:t>
            </a:r>
          </a:p>
        </p:txBody>
      </p:sp>
      <p:pic>
        <p:nvPicPr>
          <p:cNvPr id="7" name="Picture 6">
            <a:extLst>
              <a:ext uri="{FF2B5EF4-FFF2-40B4-BE49-F238E27FC236}">
                <a16:creationId xmlns:a16="http://schemas.microsoft.com/office/drawing/2014/main" id="{D0F5BF7B-E716-1910-502C-72329BF7F76D}"/>
              </a:ext>
            </a:extLst>
          </p:cNvPr>
          <p:cNvPicPr>
            <a:picLocks noChangeAspect="1"/>
          </p:cNvPicPr>
          <p:nvPr/>
        </p:nvPicPr>
        <p:blipFill>
          <a:blip r:embed="rId2"/>
          <a:srcRect/>
          <a:stretch/>
        </p:blipFill>
        <p:spPr>
          <a:xfrm>
            <a:off x="10505624" y="148390"/>
            <a:ext cx="1261872" cy="1261872"/>
          </a:xfrm>
          <a:prstGeom prst="rect">
            <a:avLst/>
          </a:prstGeom>
        </p:spPr>
      </p:pic>
    </p:spTree>
    <p:extLst>
      <p:ext uri="{BB962C8B-B14F-4D97-AF65-F5344CB8AC3E}">
        <p14:creationId xmlns:p14="http://schemas.microsoft.com/office/powerpoint/2010/main" val="1538354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D98753-2EA4-C144-E6EC-13830F1CEF55}"/>
              </a:ext>
            </a:extLst>
          </p:cNvPr>
          <p:cNvSpPr>
            <a:spLocks noGrp="1"/>
          </p:cNvSpPr>
          <p:nvPr>
            <p:ph type="title"/>
          </p:nvPr>
        </p:nvSpPr>
        <p:spPr/>
        <p:txBody>
          <a:bodyPr>
            <a:noAutofit/>
          </a:bodyPr>
          <a:lstStyle/>
          <a:p>
            <a:r>
              <a:rPr lang="en-US" dirty="0"/>
              <a:t>Patients with CLL who have exhausted all approved treatment options: Future directions </a:t>
            </a:r>
            <a:endParaRPr lang="en-US" sz="2400" dirty="0"/>
          </a:p>
        </p:txBody>
      </p:sp>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p:txBody>
          <a:bodyPr>
            <a:normAutofit/>
          </a:bodyPr>
          <a:lstStyle/>
          <a:p>
            <a:pPr lvl="0"/>
            <a:r>
              <a:rPr lang="en-US" sz="3200" dirty="0"/>
              <a:t>What do you say about potential benefits to patients who are considering clinical trial participation?</a:t>
            </a:r>
          </a:p>
          <a:p>
            <a:pPr lvl="0"/>
            <a:r>
              <a:rPr lang="en-US" sz="3200" dirty="0"/>
              <a:t>How do you dispel common misperceptions of clinical trial participation?</a:t>
            </a:r>
          </a:p>
          <a:p>
            <a:pPr lvl="0"/>
            <a:r>
              <a:rPr lang="en-US" sz="3200" dirty="0"/>
              <a:t>What are some of the psychosocial issues that arise in this situation?</a:t>
            </a:r>
          </a:p>
          <a:p>
            <a:pPr marL="98425" lvl="0" indent="0">
              <a:buNone/>
            </a:pPr>
            <a:endParaRPr lang="en-US" sz="2900" dirty="0"/>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dirty="0"/>
              <a:t>Questions — Amy Goodrich, CRNP </a:t>
            </a:r>
          </a:p>
        </p:txBody>
      </p:sp>
      <p:pic>
        <p:nvPicPr>
          <p:cNvPr id="7" name="Picture 6">
            <a:extLst>
              <a:ext uri="{FF2B5EF4-FFF2-40B4-BE49-F238E27FC236}">
                <a16:creationId xmlns:a16="http://schemas.microsoft.com/office/drawing/2014/main" id="{F3AD3871-39BE-8F42-05F7-FDDBDDB087B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5624" y="148390"/>
            <a:ext cx="1261872" cy="1261872"/>
          </a:xfrm>
          <a:prstGeom prst="rect">
            <a:avLst/>
          </a:prstGeom>
        </p:spPr>
      </p:pic>
    </p:spTree>
    <p:extLst>
      <p:ext uri="{BB962C8B-B14F-4D97-AF65-F5344CB8AC3E}">
        <p14:creationId xmlns:p14="http://schemas.microsoft.com/office/powerpoint/2010/main" val="2001606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D98753-2EA4-C144-E6EC-13830F1CEF55}"/>
              </a:ext>
            </a:extLst>
          </p:cNvPr>
          <p:cNvSpPr>
            <a:spLocks noGrp="1"/>
          </p:cNvSpPr>
          <p:nvPr>
            <p:ph type="title"/>
          </p:nvPr>
        </p:nvSpPr>
        <p:spPr/>
        <p:txBody>
          <a:bodyPr>
            <a:noAutofit/>
          </a:bodyPr>
          <a:lstStyle/>
          <a:p>
            <a:r>
              <a:rPr lang="en-US" dirty="0"/>
              <a:t>Patients with CLL who have exhausted all approved treatment options: Future directions </a:t>
            </a:r>
            <a:endParaRPr lang="en-US" sz="2400" dirty="0"/>
          </a:p>
        </p:txBody>
      </p:sp>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p:txBody>
          <a:bodyPr>
            <a:normAutofit/>
          </a:bodyPr>
          <a:lstStyle/>
          <a:p>
            <a:pPr marL="98425" lvl="0" indent="0">
              <a:buNone/>
            </a:pPr>
            <a:r>
              <a:rPr lang="en-US" dirty="0"/>
              <a:t>What I say about clinical trials</a:t>
            </a:r>
          </a:p>
          <a:p>
            <a:pPr lvl="0"/>
            <a:r>
              <a:rPr lang="en-US" dirty="0"/>
              <a:t>New drug classes/targets have changed the outlook for patients with CLL</a:t>
            </a:r>
          </a:p>
          <a:p>
            <a:pPr lvl="0"/>
            <a:r>
              <a:rPr lang="en-US" dirty="0"/>
              <a:t>New generations of agents have been successful in many drug classes</a:t>
            </a:r>
          </a:p>
          <a:p>
            <a:pPr lvl="0"/>
            <a:r>
              <a:rPr lang="en-US" dirty="0"/>
              <a:t>Many patients have been on and have had benefit from drugs that were not FDA approved when they were initially diagnosed</a:t>
            </a:r>
          </a:p>
          <a:p>
            <a:pPr lvl="0"/>
            <a:r>
              <a:rPr lang="en-US" dirty="0"/>
              <a:t>Opportunity to get something new, balanced with standard of care options, including sequencing</a:t>
            </a:r>
          </a:p>
          <a:p>
            <a:pPr lvl="0"/>
            <a:r>
              <a:rPr lang="en-US" dirty="0"/>
              <a:t>Can withdraw at any time</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dirty="0"/>
              <a:t>Commentary — Amy Goodrich, CRNP </a:t>
            </a:r>
          </a:p>
        </p:txBody>
      </p:sp>
      <p:pic>
        <p:nvPicPr>
          <p:cNvPr id="7" name="Picture 6">
            <a:extLst>
              <a:ext uri="{FF2B5EF4-FFF2-40B4-BE49-F238E27FC236}">
                <a16:creationId xmlns:a16="http://schemas.microsoft.com/office/drawing/2014/main" id="{F3AD3871-39BE-8F42-05F7-FDDBDDB087B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5624" y="148390"/>
            <a:ext cx="1261872" cy="1261872"/>
          </a:xfrm>
          <a:prstGeom prst="rect">
            <a:avLst/>
          </a:prstGeom>
        </p:spPr>
      </p:pic>
    </p:spTree>
    <p:extLst>
      <p:ext uri="{BB962C8B-B14F-4D97-AF65-F5344CB8AC3E}">
        <p14:creationId xmlns:p14="http://schemas.microsoft.com/office/powerpoint/2010/main" val="3474370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4B873E-9987-7348-B160-94F329EABED1}"/>
              </a:ext>
            </a:extLst>
          </p:cNvPr>
          <p:cNvSpPr txBox="1"/>
          <p:nvPr/>
        </p:nvSpPr>
        <p:spPr>
          <a:xfrm>
            <a:off x="911424" y="1905506"/>
            <a:ext cx="10369152" cy="304698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How was it different to take care of this patient </a:t>
            </a:r>
            <a:br>
              <a:rPr kumimoji="0" lang="en-US" sz="32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32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versus another patient in the same oncologic setting? </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What unique biopsychosocial factors (</a:t>
            </a:r>
            <a:r>
              <a:rPr kumimoji="0" lang="en-US" sz="3200" b="1" i="0" u="none" strike="noStrike" kern="1200" cap="none" spc="0" normalizeH="0" baseline="0" noProof="0" dirty="0" err="1">
                <a:ln>
                  <a:noFill/>
                </a:ln>
                <a:solidFill>
                  <a:srgbClr val="3333CC"/>
                </a:solidFill>
                <a:effectLst/>
                <a:uLnTx/>
                <a:uFillTx/>
                <a:latin typeface="Calibri" panose="020F0502020204030204" pitchFamily="34" charset="0"/>
                <a:ea typeface="MS PGothic" charset="0"/>
                <a:cs typeface="Calibri" panose="020F0502020204030204" pitchFamily="34" charset="0"/>
              </a:rPr>
              <a:t>eg</a:t>
            </a:r>
            <a:r>
              <a:rPr kumimoji="0" lang="en-US" sz="32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 attitude, comorbidities, social support) were considered </a:t>
            </a:r>
            <a:br>
              <a:rPr kumimoji="0" lang="en-US" sz="32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32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in the overall management of this case? </a:t>
            </a:r>
          </a:p>
        </p:txBody>
      </p:sp>
    </p:spTree>
    <p:extLst>
      <p:ext uri="{BB962C8B-B14F-4D97-AF65-F5344CB8AC3E}">
        <p14:creationId xmlns:p14="http://schemas.microsoft.com/office/powerpoint/2010/main" val="15056112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p:txBody>
          <a:bodyPr>
            <a:normAutofit/>
          </a:bodyPr>
          <a:lstStyle/>
          <a:p>
            <a:pPr marL="98425" lvl="0" indent="0">
              <a:buNone/>
            </a:pPr>
            <a:r>
              <a:rPr lang="en-US" dirty="0"/>
              <a:t>Dispelling common misperceptions</a:t>
            </a:r>
          </a:p>
          <a:p>
            <a:pPr lvl="0"/>
            <a:r>
              <a:rPr lang="en-US" dirty="0"/>
              <a:t>Chronic nature of CLL allows for repeated discussions about trials, new agents, new combinations</a:t>
            </a:r>
          </a:p>
          <a:p>
            <a:pPr lvl="0"/>
            <a:r>
              <a:rPr lang="en-US" dirty="0"/>
              <a:t>Many R/R patients have been on agents/regimens that did not exist when they were initially diagnosed</a:t>
            </a:r>
          </a:p>
          <a:p>
            <a:pPr lvl="0"/>
            <a:r>
              <a:rPr lang="en-US" dirty="0"/>
              <a:t>For TN patients, the observation period allows for questions, education, patients doing their own research</a:t>
            </a:r>
          </a:p>
          <a:p>
            <a:pPr lvl="0"/>
            <a:r>
              <a:rPr lang="en-US" dirty="0"/>
              <a:t>Can withdraw at any time</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dirty="0"/>
              <a:t>Commentary — Amy Goodrich, CRNP </a:t>
            </a:r>
          </a:p>
        </p:txBody>
      </p:sp>
      <p:pic>
        <p:nvPicPr>
          <p:cNvPr id="7" name="Picture 6">
            <a:extLst>
              <a:ext uri="{FF2B5EF4-FFF2-40B4-BE49-F238E27FC236}">
                <a16:creationId xmlns:a16="http://schemas.microsoft.com/office/drawing/2014/main" id="{F3AD3871-39BE-8F42-05F7-FDDBDDB087B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5624" y="148390"/>
            <a:ext cx="1261872" cy="1261872"/>
          </a:xfrm>
          <a:prstGeom prst="rect">
            <a:avLst/>
          </a:prstGeom>
        </p:spPr>
      </p:pic>
    </p:spTree>
    <p:extLst>
      <p:ext uri="{BB962C8B-B14F-4D97-AF65-F5344CB8AC3E}">
        <p14:creationId xmlns:p14="http://schemas.microsoft.com/office/powerpoint/2010/main" val="8944861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p:txBody>
          <a:bodyPr numCol="2">
            <a:normAutofit lnSpcReduction="10000"/>
          </a:bodyPr>
          <a:lstStyle/>
          <a:p>
            <a:pPr marL="98425" lvl="0" indent="0">
              <a:buNone/>
            </a:pPr>
            <a:r>
              <a:rPr lang="en-US" dirty="0"/>
              <a:t>Patient #2 with benefit from clinical trial participation</a:t>
            </a:r>
          </a:p>
          <a:p>
            <a:pPr lvl="0"/>
            <a:r>
              <a:rPr lang="en-US" b="0" dirty="0"/>
              <a:t>42 </a:t>
            </a:r>
            <a:r>
              <a:rPr lang="en-US" b="0" dirty="0" err="1"/>
              <a:t>yo</a:t>
            </a:r>
            <a:r>
              <a:rPr lang="en-US" b="0" dirty="0"/>
              <a:t> diagnosed with CLL in 1997, 17p deletion</a:t>
            </a:r>
          </a:p>
          <a:p>
            <a:pPr lvl="0"/>
            <a:r>
              <a:rPr lang="en-US" b="0" dirty="0"/>
              <a:t>FCR (1997)</a:t>
            </a:r>
          </a:p>
          <a:p>
            <a:pPr lvl="0"/>
            <a:r>
              <a:rPr lang="en-US" b="0" dirty="0" err="1"/>
              <a:t>Allo</a:t>
            </a:r>
            <a:r>
              <a:rPr lang="en-US" b="0" dirty="0"/>
              <a:t> transplant (1998)</a:t>
            </a:r>
          </a:p>
          <a:p>
            <a:pPr lvl="0"/>
            <a:r>
              <a:rPr lang="en-US" b="0" dirty="0"/>
              <a:t>DLI (2009)</a:t>
            </a:r>
          </a:p>
          <a:p>
            <a:pPr lvl="0"/>
            <a:r>
              <a:rPr lang="en-US" b="0" dirty="0"/>
              <a:t>Lenalidomide on trial 2010</a:t>
            </a:r>
          </a:p>
          <a:p>
            <a:pPr lvl="0"/>
            <a:r>
              <a:rPr lang="en-US" b="0" dirty="0" err="1"/>
              <a:t>Bendamustine</a:t>
            </a:r>
            <a:r>
              <a:rPr lang="en-US" b="0" dirty="0"/>
              <a:t> 2010</a:t>
            </a:r>
          </a:p>
          <a:p>
            <a:pPr lvl="0"/>
            <a:r>
              <a:rPr lang="en-US" b="0" dirty="0"/>
              <a:t>Ofatumumab 2010</a:t>
            </a:r>
          </a:p>
          <a:p>
            <a:pPr lvl="0"/>
            <a:r>
              <a:rPr lang="en-US" b="0" dirty="0"/>
              <a:t>DLI 2010</a:t>
            </a:r>
          </a:p>
          <a:p>
            <a:pPr lvl="0"/>
            <a:r>
              <a:rPr lang="en-US" b="0" dirty="0"/>
              <a:t>CAR-T on trial 4 infusions 2011-2012</a:t>
            </a:r>
          </a:p>
          <a:p>
            <a:pPr lvl="0"/>
            <a:r>
              <a:rPr lang="en-US" b="0" dirty="0" err="1"/>
              <a:t>Bendamustine</a:t>
            </a:r>
            <a:r>
              <a:rPr lang="en-US" b="0" dirty="0"/>
              <a:t> 2012</a:t>
            </a:r>
          </a:p>
          <a:p>
            <a:pPr lvl="0"/>
            <a:r>
              <a:rPr lang="en-US" b="0" dirty="0"/>
              <a:t>Ibrutinib on trial 2013-2018</a:t>
            </a:r>
          </a:p>
          <a:p>
            <a:pPr lvl="0"/>
            <a:r>
              <a:rPr lang="en-US" b="0" dirty="0"/>
              <a:t>Venetoclax 2018, obinutuzumab added 2019</a:t>
            </a:r>
          </a:p>
          <a:p>
            <a:pPr lvl="0"/>
            <a:r>
              <a:rPr lang="en-US" b="0" dirty="0"/>
              <a:t>Chlorambucil + prednisone 2021</a:t>
            </a:r>
          </a:p>
          <a:p>
            <a:r>
              <a:rPr lang="en-US" b="0" dirty="0"/>
              <a:t>Alemtuzumab 2021</a:t>
            </a:r>
          </a:p>
          <a:p>
            <a:pPr lvl="0"/>
            <a:r>
              <a:rPr lang="en-US" b="0" dirty="0"/>
              <a:t>Died at age 66 of infection trying to get on another CAR-T study</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dirty="0"/>
              <a:t>Commentary — Amy Goodrich, CRNP </a:t>
            </a:r>
          </a:p>
        </p:txBody>
      </p:sp>
      <p:pic>
        <p:nvPicPr>
          <p:cNvPr id="7" name="Picture 6">
            <a:extLst>
              <a:ext uri="{FF2B5EF4-FFF2-40B4-BE49-F238E27FC236}">
                <a16:creationId xmlns:a16="http://schemas.microsoft.com/office/drawing/2014/main" id="{F3AD3871-39BE-8F42-05F7-FDDBDDB087B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5624" y="148390"/>
            <a:ext cx="1261872" cy="1261872"/>
          </a:xfrm>
          <a:prstGeom prst="rect">
            <a:avLst/>
          </a:prstGeom>
        </p:spPr>
      </p:pic>
    </p:spTree>
    <p:extLst>
      <p:ext uri="{BB962C8B-B14F-4D97-AF65-F5344CB8AC3E}">
        <p14:creationId xmlns:p14="http://schemas.microsoft.com/office/powerpoint/2010/main" val="7867795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p:txBody>
          <a:bodyPr>
            <a:normAutofit/>
          </a:bodyPr>
          <a:lstStyle/>
          <a:p>
            <a:pPr marL="98425" lvl="0" indent="0">
              <a:buNone/>
            </a:pPr>
            <a:r>
              <a:rPr lang="en-US" dirty="0"/>
              <a:t>Psychosocial issues</a:t>
            </a:r>
          </a:p>
          <a:p>
            <a:pPr lvl="0"/>
            <a:r>
              <a:rPr lang="en-US" dirty="0"/>
              <a:t>Multiple providers across the country</a:t>
            </a:r>
          </a:p>
          <a:p>
            <a:pPr lvl="0"/>
            <a:r>
              <a:rPr lang="en-US" dirty="0"/>
              <a:t>In constant contact with most of his providers</a:t>
            </a:r>
          </a:p>
          <a:p>
            <a:pPr lvl="0"/>
            <a:r>
              <a:rPr lang="en-US" dirty="0"/>
              <a:t>Ultra educated on disease and trials (open and coming)</a:t>
            </a:r>
          </a:p>
          <a:p>
            <a:pPr lvl="0"/>
            <a:r>
              <a:rPr lang="en-US" dirty="0"/>
              <a:t>Minimized symptoms and side effects</a:t>
            </a:r>
          </a:p>
          <a:p>
            <a:pPr lvl="0"/>
            <a:r>
              <a:rPr lang="en-US" dirty="0"/>
              <a:t>Single, estranged from siblings, no children, little social support</a:t>
            </a:r>
          </a:p>
          <a:p>
            <a:pPr lvl="0"/>
            <a:r>
              <a:rPr lang="en-US" dirty="0"/>
              <a:t>Never believed he would run out of treatment options</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dirty="0"/>
              <a:t>Commentary — Amy Goodrich, CRNP </a:t>
            </a:r>
          </a:p>
        </p:txBody>
      </p:sp>
      <p:pic>
        <p:nvPicPr>
          <p:cNvPr id="7" name="Picture 6">
            <a:extLst>
              <a:ext uri="{FF2B5EF4-FFF2-40B4-BE49-F238E27FC236}">
                <a16:creationId xmlns:a16="http://schemas.microsoft.com/office/drawing/2014/main" id="{F3AD3871-39BE-8F42-05F7-FDDBDDB087B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5624" y="148390"/>
            <a:ext cx="1261872" cy="1261872"/>
          </a:xfrm>
          <a:prstGeom prst="rect">
            <a:avLst/>
          </a:prstGeom>
        </p:spPr>
      </p:pic>
    </p:spTree>
    <p:extLst>
      <p:ext uri="{BB962C8B-B14F-4D97-AF65-F5344CB8AC3E}">
        <p14:creationId xmlns:p14="http://schemas.microsoft.com/office/powerpoint/2010/main" val="2329166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DB012-65E5-32F3-D28F-E8ABC795FBE1}"/>
              </a:ext>
            </a:extLst>
          </p:cNvPr>
          <p:cNvSpPr>
            <a:spLocks noGrp="1"/>
          </p:cNvSpPr>
          <p:nvPr>
            <p:ph type="title"/>
          </p:nvPr>
        </p:nvSpPr>
        <p:spPr>
          <a:xfrm>
            <a:off x="916516" y="2564904"/>
            <a:ext cx="10358967" cy="1143000"/>
          </a:xfrm>
        </p:spPr>
        <p:txBody>
          <a:bodyPr/>
          <a:lstStyle/>
          <a:p>
            <a:r>
              <a:rPr lang="en-US" sz="4400" dirty="0"/>
              <a:t>Appendix</a:t>
            </a:r>
          </a:p>
        </p:txBody>
      </p:sp>
    </p:spTree>
    <p:extLst>
      <p:ext uri="{BB962C8B-B14F-4D97-AF65-F5344CB8AC3E}">
        <p14:creationId xmlns:p14="http://schemas.microsoft.com/office/powerpoint/2010/main" val="7950493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A410AB-1A34-804E-8898-144D3175AD21}"/>
              </a:ext>
            </a:extLst>
          </p:cNvPr>
          <p:cNvSpPr>
            <a:spLocks noGrp="1"/>
          </p:cNvSpPr>
          <p:nvPr>
            <p:ph type="title"/>
          </p:nvPr>
        </p:nvSpPr>
        <p:spPr>
          <a:xfrm>
            <a:off x="912286" y="227013"/>
            <a:ext cx="10358967" cy="841374"/>
          </a:xfrm>
        </p:spPr>
        <p:txBody>
          <a:bodyPr/>
          <a:lstStyle/>
          <a:p>
            <a:r>
              <a:rPr lang="en-US" dirty="0"/>
              <a:t>Time to First Therapy Since Chronic Lymphocytic Leukemia (CLL)/Small Cell Lymphoma (SLL) Diagnosis According to CLL-IPI</a:t>
            </a:r>
          </a:p>
        </p:txBody>
      </p:sp>
      <p:sp>
        <p:nvSpPr>
          <p:cNvPr id="9" name="TextBox 8">
            <a:extLst>
              <a:ext uri="{FF2B5EF4-FFF2-40B4-BE49-F238E27FC236}">
                <a16:creationId xmlns:a16="http://schemas.microsoft.com/office/drawing/2014/main" id="{914B9BDF-DA7E-7244-A238-A7D38513AA76}"/>
              </a:ext>
            </a:extLst>
          </p:cNvPr>
          <p:cNvSpPr txBox="1"/>
          <p:nvPr/>
        </p:nvSpPr>
        <p:spPr>
          <a:xfrm>
            <a:off x="0" y="6550223"/>
            <a:ext cx="4891852"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Muchtar</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E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Clin Adv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Hematol</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2021;19(2):92-103.</a:t>
            </a:r>
          </a:p>
        </p:txBody>
      </p:sp>
      <p:pic>
        <p:nvPicPr>
          <p:cNvPr id="3" name="Picture 2" descr="Chart, line chart&#10;&#10;Description automatically generated">
            <a:extLst>
              <a:ext uri="{FF2B5EF4-FFF2-40B4-BE49-F238E27FC236}">
                <a16:creationId xmlns:a16="http://schemas.microsoft.com/office/drawing/2014/main" id="{66D76EA6-68AD-A74F-A15A-CBB6741ADA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2891" y="1068387"/>
            <a:ext cx="6997756" cy="5274291"/>
          </a:xfrm>
          <a:prstGeom prst="rect">
            <a:avLst/>
          </a:prstGeom>
        </p:spPr>
      </p:pic>
      <p:sp>
        <p:nvSpPr>
          <p:cNvPr id="5" name="Rectangle 4">
            <a:extLst>
              <a:ext uri="{FF2B5EF4-FFF2-40B4-BE49-F238E27FC236}">
                <a16:creationId xmlns:a16="http://schemas.microsoft.com/office/drawing/2014/main" id="{9017A9F8-FA31-4741-A27F-9A9CEE887B3E}"/>
              </a:ext>
            </a:extLst>
          </p:cNvPr>
          <p:cNvSpPr/>
          <p:nvPr/>
        </p:nvSpPr>
        <p:spPr bwMode="auto">
          <a:xfrm>
            <a:off x="2592891" y="1068387"/>
            <a:ext cx="478773" cy="27238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34742396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Patient Education: Ibrutinib</a:t>
            </a:r>
            <a:endParaRPr lang="en-US"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912286" y="1196752"/>
            <a:ext cx="10358967" cy="4677243"/>
          </a:xfrm>
        </p:spPr>
        <p:txBody>
          <a:bodyPr/>
          <a:lstStyle/>
          <a:p>
            <a:pPr marL="0" lvl="0" indent="0" defTabSz="914400">
              <a:lnSpc>
                <a:spcPct val="100000"/>
              </a:lnSpc>
              <a:spcBef>
                <a:spcPct val="20000"/>
              </a:spcBef>
              <a:spcAft>
                <a:spcPct val="0"/>
              </a:spcAft>
              <a:buClrTx/>
              <a:buSzTx/>
              <a:buNone/>
            </a:pPr>
            <a:r>
              <a:rPr lang="en-US" sz="2200" dirty="0">
                <a:solidFill>
                  <a:srgbClr val="0432FF"/>
                </a:solidFill>
                <a:latin typeface="Calibri" panose="020F0502020204030204" pitchFamily="34" charset="0"/>
                <a:ea typeface="ＭＳ Ｐゴシック"/>
                <a:cs typeface="Calibri" panose="020F0502020204030204" pitchFamily="34" charset="0"/>
              </a:rPr>
              <a:t>Teaching points</a:t>
            </a:r>
          </a:p>
          <a:p>
            <a:pPr marL="342906" lvl="0" indent="-342906" defTabSz="914400">
              <a:lnSpc>
                <a:spcPct val="100000"/>
              </a:lnSpc>
              <a:spcBef>
                <a:spcPct val="20000"/>
              </a:spcBef>
              <a:spcAft>
                <a:spcPct val="0"/>
              </a:spcAft>
              <a:buClrTx/>
              <a:buSzTx/>
              <a:buFontTx/>
              <a:buChar char="•"/>
            </a:pPr>
            <a:r>
              <a:rPr lang="en-US" sz="2200" b="0" dirty="0">
                <a:solidFill>
                  <a:srgbClr val="002060"/>
                </a:solidFill>
                <a:latin typeface="Calibri" panose="020F0502020204030204" pitchFamily="34" charset="0"/>
                <a:ea typeface="ＭＳ Ｐゴシック"/>
                <a:cs typeface="Calibri" panose="020F0502020204030204" pitchFamily="34" charset="0"/>
              </a:rPr>
              <a:t>Common side effects</a:t>
            </a:r>
          </a:p>
          <a:p>
            <a:pPr marL="742962" lvl="1" indent="-285755" defTabSz="914400">
              <a:lnSpc>
                <a:spcPct val="100000"/>
              </a:lnSpc>
              <a:spcBef>
                <a:spcPct val="20000"/>
              </a:spcBef>
              <a:buClrTx/>
              <a:buSzTx/>
              <a:buFontTx/>
              <a:buChar char="–"/>
            </a:pPr>
            <a:r>
              <a:rPr lang="en-US" sz="2200" b="0" dirty="0">
                <a:solidFill>
                  <a:srgbClr val="002060"/>
                </a:solidFill>
                <a:latin typeface="Calibri" panose="020F0502020204030204" pitchFamily="34" charset="0"/>
                <a:ea typeface="ＭＳ Ｐゴシック"/>
                <a:cs typeface="Calibri" panose="020F0502020204030204" pitchFamily="34" charset="0"/>
              </a:rPr>
              <a:t>Nausea, diarrhea, arthralgias, fatigue, minor bleeding</a:t>
            </a:r>
          </a:p>
          <a:p>
            <a:pPr marL="742962" lvl="1" indent="-285755" defTabSz="914400">
              <a:lnSpc>
                <a:spcPct val="100000"/>
              </a:lnSpc>
              <a:spcBef>
                <a:spcPct val="20000"/>
              </a:spcBef>
              <a:buClrTx/>
              <a:buSzTx/>
              <a:buFontTx/>
              <a:buChar char="–"/>
            </a:pPr>
            <a:r>
              <a:rPr lang="en-US" sz="2200" b="0" dirty="0">
                <a:solidFill>
                  <a:srgbClr val="002060"/>
                </a:solidFill>
                <a:latin typeface="Calibri" panose="020F0502020204030204" pitchFamily="34" charset="0"/>
                <a:ea typeface="ＭＳ Ｐゴシック"/>
                <a:cs typeface="Calibri" panose="020F0502020204030204" pitchFamily="34" charset="0"/>
              </a:rPr>
              <a:t>Prescription and OTC meds to manage; lifestyle/diet changes; holding for procedures</a:t>
            </a:r>
          </a:p>
          <a:p>
            <a:pPr marL="342906" lvl="0" indent="-342906" defTabSz="914400">
              <a:lnSpc>
                <a:spcPct val="100000"/>
              </a:lnSpc>
              <a:spcBef>
                <a:spcPct val="20000"/>
              </a:spcBef>
              <a:spcAft>
                <a:spcPct val="0"/>
              </a:spcAft>
              <a:buClrTx/>
              <a:buSzTx/>
              <a:buFontTx/>
              <a:buChar char="•"/>
            </a:pPr>
            <a:r>
              <a:rPr lang="en-US" sz="2200" b="0" dirty="0">
                <a:solidFill>
                  <a:srgbClr val="002060"/>
                </a:solidFill>
                <a:latin typeface="Calibri" panose="020F0502020204030204" pitchFamily="34" charset="0"/>
                <a:ea typeface="ＭＳ Ｐゴシック"/>
                <a:cs typeface="Calibri" panose="020F0502020204030204" pitchFamily="34" charset="0"/>
              </a:rPr>
              <a:t>Uncommon side effects</a:t>
            </a:r>
          </a:p>
          <a:p>
            <a:pPr marL="742962" lvl="1" indent="-285755" defTabSz="914400">
              <a:lnSpc>
                <a:spcPct val="100000"/>
              </a:lnSpc>
              <a:spcBef>
                <a:spcPct val="20000"/>
              </a:spcBef>
              <a:buClrTx/>
              <a:buSzTx/>
              <a:buFontTx/>
              <a:buChar char="–"/>
            </a:pPr>
            <a:r>
              <a:rPr lang="en-US" sz="2200" b="0" dirty="0">
                <a:solidFill>
                  <a:srgbClr val="002060"/>
                </a:solidFill>
                <a:latin typeface="Calibri" panose="020F0502020204030204" pitchFamily="34" charset="0"/>
                <a:ea typeface="ＭＳ Ｐゴシック"/>
                <a:cs typeface="Calibri" panose="020F0502020204030204" pitchFamily="34" charset="0"/>
              </a:rPr>
              <a:t>Major bleeding</a:t>
            </a:r>
          </a:p>
          <a:p>
            <a:pPr marL="742962" lvl="1" indent="-285755" defTabSz="914400">
              <a:lnSpc>
                <a:spcPct val="100000"/>
              </a:lnSpc>
              <a:spcBef>
                <a:spcPct val="20000"/>
              </a:spcBef>
              <a:buClrTx/>
              <a:buSzTx/>
              <a:buFontTx/>
              <a:buChar char="–"/>
            </a:pPr>
            <a:r>
              <a:rPr lang="en-US" sz="2200" b="0" dirty="0">
                <a:solidFill>
                  <a:srgbClr val="002060"/>
                </a:solidFill>
                <a:latin typeface="Calibri" panose="020F0502020204030204" pitchFamily="34" charset="0"/>
                <a:ea typeface="ＭＳ Ｐゴシック"/>
                <a:cs typeface="Calibri" panose="020F0502020204030204" pitchFamily="34" charset="0"/>
              </a:rPr>
              <a:t>A-fib/flutter</a:t>
            </a:r>
          </a:p>
          <a:p>
            <a:pPr marL="342906" lvl="0" indent="-342906" defTabSz="914400">
              <a:lnSpc>
                <a:spcPct val="100000"/>
              </a:lnSpc>
              <a:spcBef>
                <a:spcPct val="20000"/>
              </a:spcBef>
              <a:spcAft>
                <a:spcPct val="0"/>
              </a:spcAft>
              <a:buClrTx/>
              <a:buSzTx/>
              <a:buFontTx/>
              <a:buChar char="•"/>
            </a:pPr>
            <a:r>
              <a:rPr lang="en-US" sz="2200" b="0" dirty="0">
                <a:solidFill>
                  <a:srgbClr val="002060"/>
                </a:solidFill>
                <a:latin typeface="Calibri" panose="020F0502020204030204" pitchFamily="34" charset="0"/>
                <a:ea typeface="ＭＳ Ｐゴシック"/>
                <a:cs typeface="Calibri" panose="020F0502020204030204" pitchFamily="34" charset="0"/>
              </a:rPr>
              <a:t>Potential for lymphocytosis</a:t>
            </a:r>
          </a:p>
          <a:p>
            <a:pPr marL="342906" lvl="0" indent="-342906" defTabSz="914400">
              <a:lnSpc>
                <a:spcPct val="100000"/>
              </a:lnSpc>
              <a:spcBef>
                <a:spcPct val="20000"/>
              </a:spcBef>
              <a:spcAft>
                <a:spcPct val="0"/>
              </a:spcAft>
              <a:buClrTx/>
              <a:buSzTx/>
              <a:buFontTx/>
              <a:buChar char="•"/>
            </a:pPr>
            <a:r>
              <a:rPr lang="en-US" sz="2200" b="0" dirty="0">
                <a:solidFill>
                  <a:srgbClr val="002060"/>
                </a:solidFill>
                <a:latin typeface="Calibri" panose="020F0502020204030204" pitchFamily="34" charset="0"/>
                <a:ea typeface="ＭＳ Ｐゴシック"/>
                <a:cs typeface="Calibri" panose="020F0502020204030204" pitchFamily="34" charset="0"/>
              </a:rPr>
              <a:t>Contact/emergency numbers</a:t>
            </a:r>
          </a:p>
          <a:p>
            <a:pPr marL="342906" lvl="0" indent="-342906" defTabSz="914400">
              <a:lnSpc>
                <a:spcPct val="100000"/>
              </a:lnSpc>
              <a:spcBef>
                <a:spcPct val="20000"/>
              </a:spcBef>
              <a:spcAft>
                <a:spcPct val="0"/>
              </a:spcAft>
              <a:buClrTx/>
              <a:buSzTx/>
              <a:buFontTx/>
              <a:buChar char="•"/>
            </a:pPr>
            <a:r>
              <a:rPr lang="en-US" sz="2200" b="0" dirty="0">
                <a:solidFill>
                  <a:srgbClr val="002060"/>
                </a:solidFill>
                <a:latin typeface="Calibri" panose="020F0502020204030204" pitchFamily="34" charset="0"/>
                <a:ea typeface="ＭＳ Ｐゴシック"/>
                <a:cs typeface="Calibri" panose="020F0502020204030204" pitchFamily="34" charset="0"/>
              </a:rPr>
              <a:t>Monitoring schedule</a:t>
            </a:r>
          </a:p>
          <a:p>
            <a:pPr marL="742962" lvl="1" indent="-285755" defTabSz="914400">
              <a:lnSpc>
                <a:spcPct val="100000"/>
              </a:lnSpc>
              <a:spcBef>
                <a:spcPct val="20000"/>
              </a:spcBef>
              <a:buClrTx/>
              <a:buSzTx/>
              <a:buFontTx/>
              <a:buChar char="–"/>
            </a:pPr>
            <a:r>
              <a:rPr lang="en-US" sz="2200" b="0" dirty="0">
                <a:solidFill>
                  <a:srgbClr val="002060"/>
                </a:solidFill>
                <a:latin typeface="Calibri" panose="020F0502020204030204" pitchFamily="34" charset="0"/>
                <a:ea typeface="ＭＳ Ｐゴシック"/>
                <a:cs typeface="Calibri" panose="020F0502020204030204" pitchFamily="34" charset="0"/>
              </a:rPr>
              <a:t>I see/touch base weekly until good symptom management</a:t>
            </a:r>
          </a:p>
          <a:p>
            <a:pPr marL="742962" lvl="1" indent="-285755" defTabSz="914400">
              <a:lnSpc>
                <a:spcPct val="100000"/>
              </a:lnSpc>
              <a:spcBef>
                <a:spcPct val="20000"/>
              </a:spcBef>
              <a:buClrTx/>
              <a:buSzTx/>
              <a:buFontTx/>
              <a:buChar char="–"/>
            </a:pPr>
            <a:r>
              <a:rPr lang="en-US" sz="2200" b="0" dirty="0">
                <a:solidFill>
                  <a:srgbClr val="002060"/>
                </a:solidFill>
                <a:latin typeface="Calibri" panose="020F0502020204030204" pitchFamily="34" charset="0"/>
                <a:ea typeface="ＭＳ Ｐゴシック"/>
                <a:cs typeface="Calibri" panose="020F0502020204030204" pitchFamily="34" charset="0"/>
              </a:rPr>
              <a:t>Frequent initial labs, we did TLS monitoring due to bulky adenopathy</a:t>
            </a:r>
          </a:p>
        </p:txBody>
      </p:sp>
      <p:sp>
        <p:nvSpPr>
          <p:cNvPr id="4" name="TextBox 3">
            <a:extLst>
              <a:ext uri="{FF2B5EF4-FFF2-40B4-BE49-F238E27FC236}">
                <a16:creationId xmlns:a16="http://schemas.microsoft.com/office/drawing/2014/main" id="{539E8210-0666-23C0-7303-3CAA76E09E78}"/>
              </a:ext>
            </a:extLst>
          </p:cNvPr>
          <p:cNvSpPr txBox="1"/>
          <p:nvPr/>
        </p:nvSpPr>
        <p:spPr>
          <a:xfrm>
            <a:off x="623392" y="6550223"/>
            <a:ext cx="2583849" cy="30777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Courtesy of </a:t>
            </a:r>
            <a:r>
              <a:rPr kumimoji="0" lang="en-US" altLang="x-none" sz="1400" b="0"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charset="-128"/>
                <a:cs typeface="Calibri" panose="020F0502020204030204" pitchFamily="34" charset="0"/>
              </a:rPr>
              <a:t>Amy Goodrich, CRNP</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3238362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0CD70A5-CF12-1644-B6B3-40B30C60B06F}"/>
              </a:ext>
            </a:extLst>
          </p:cNvPr>
          <p:cNvSpPr>
            <a:spLocks noGrp="1"/>
          </p:cNvSpPr>
          <p:nvPr>
            <p:ph type="title"/>
          </p:nvPr>
        </p:nvSpPr>
        <p:spPr>
          <a:xfrm>
            <a:off x="912286" y="227013"/>
            <a:ext cx="10800338" cy="1143000"/>
          </a:xfrm>
        </p:spPr>
        <p:txBody>
          <a:bodyPr/>
          <a:lstStyle/>
          <a:p>
            <a:pPr algn="l"/>
            <a:r>
              <a:rPr lang="en-US" dirty="0"/>
              <a:t>Patient Education: Ibrutinib</a:t>
            </a:r>
          </a:p>
        </p:txBody>
      </p:sp>
      <p:sp>
        <p:nvSpPr>
          <p:cNvPr id="15" name="Content Placeholder 14">
            <a:extLst>
              <a:ext uri="{FF2B5EF4-FFF2-40B4-BE49-F238E27FC236}">
                <a16:creationId xmlns:a16="http://schemas.microsoft.com/office/drawing/2014/main" id="{73AF9FD1-21F0-7248-92BF-5FC3C8BA9163}"/>
              </a:ext>
            </a:extLst>
          </p:cNvPr>
          <p:cNvSpPr>
            <a:spLocks noGrp="1"/>
          </p:cNvSpPr>
          <p:nvPr>
            <p:ph idx="1"/>
          </p:nvPr>
        </p:nvSpPr>
        <p:spPr>
          <a:xfrm>
            <a:off x="912286" y="1370013"/>
            <a:ext cx="10158671" cy="5037978"/>
          </a:xfrm>
        </p:spPr>
        <p:txBody>
          <a:bodyPr/>
          <a:lstStyle/>
          <a:p>
            <a:pPr marL="409575" indent="-311150">
              <a:spcBef>
                <a:spcPts val="600"/>
              </a:spcBef>
              <a:spcAft>
                <a:spcPts val="0"/>
              </a:spcAft>
              <a:buFont typeface="+mj-lt"/>
              <a:buAutoNum type="arabicPeriod"/>
            </a:pPr>
            <a:r>
              <a:rPr lang="en-US" sz="2100" b="0" dirty="0"/>
              <a:t>Adverse events are common and are often managed by briefly holding for 7 days or less or with supportive care. These include cutaneous toxicities, increased risk for infection (fungal infections), headaches, and myalgias and arthralgias. </a:t>
            </a:r>
          </a:p>
          <a:p>
            <a:pPr marL="409575" indent="-311150">
              <a:spcBef>
                <a:spcPts val="600"/>
              </a:spcBef>
              <a:spcAft>
                <a:spcPts val="0"/>
              </a:spcAft>
              <a:buFont typeface="+mj-lt"/>
              <a:buAutoNum type="arabicPeriod"/>
            </a:pPr>
            <a:r>
              <a:rPr lang="en-US" sz="2100" b="0" dirty="0"/>
              <a:t>During the first 4-6 weeks patients tend to feel fatigued. It is usually better tolerated after the first month. </a:t>
            </a:r>
          </a:p>
          <a:p>
            <a:pPr marL="409575" indent="-311150">
              <a:spcBef>
                <a:spcPts val="600"/>
              </a:spcBef>
              <a:spcAft>
                <a:spcPts val="0"/>
              </a:spcAft>
              <a:buFont typeface="+mj-lt"/>
              <a:buAutoNum type="arabicPeriod"/>
            </a:pPr>
            <a:r>
              <a:rPr lang="en-US" sz="2100" b="0" dirty="0"/>
              <a:t>Weekly labs for the first month to monitor for tumor lysis and organ function.  Peripheralization is common in the first weeks to months. Patients should not be alarmed if WBC count increases. </a:t>
            </a:r>
          </a:p>
          <a:p>
            <a:pPr marL="409575" indent="-311150">
              <a:spcBef>
                <a:spcPts val="600"/>
              </a:spcBef>
              <a:spcAft>
                <a:spcPts val="0"/>
              </a:spcAft>
              <a:buFont typeface="+mj-lt"/>
              <a:buAutoNum type="arabicPeriod"/>
            </a:pPr>
            <a:r>
              <a:rPr lang="en-US" sz="2100" b="0" dirty="0"/>
              <a:t>There is an increased bleeding risk. Will have to hold ibrutinib at least 3-7 days prior to procedures and inform the medical team. </a:t>
            </a:r>
          </a:p>
          <a:p>
            <a:pPr marL="409575" indent="-311150">
              <a:spcBef>
                <a:spcPts val="600"/>
              </a:spcBef>
              <a:spcAft>
                <a:spcPts val="0"/>
              </a:spcAft>
              <a:buFont typeface="+mj-lt"/>
              <a:buAutoNum type="arabicPeriod"/>
            </a:pPr>
            <a:r>
              <a:rPr lang="en-US" sz="2100" b="0" dirty="0"/>
              <a:t>Hypertension and atrial fibrillation can occur at any time. New medications should be reported to avoid drug interactions, especially antiplatelet medications.  </a:t>
            </a:r>
          </a:p>
        </p:txBody>
      </p:sp>
      <p:sp>
        <p:nvSpPr>
          <p:cNvPr id="2" name="TextBox 1">
            <a:extLst>
              <a:ext uri="{FF2B5EF4-FFF2-40B4-BE49-F238E27FC236}">
                <a16:creationId xmlns:a16="http://schemas.microsoft.com/office/drawing/2014/main" id="{3E1EB1DB-1AA9-AA1C-4CFB-E067BA93E191}"/>
              </a:ext>
            </a:extLst>
          </p:cNvPr>
          <p:cNvSpPr txBox="1"/>
          <p:nvPr/>
        </p:nvSpPr>
        <p:spPr>
          <a:xfrm>
            <a:off x="912286" y="6477098"/>
            <a:ext cx="2968441" cy="30777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Courtesy of Kristen E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Battiato</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AGNP-C</a:t>
            </a:r>
          </a:p>
        </p:txBody>
      </p:sp>
    </p:spTree>
    <p:extLst>
      <p:ext uri="{BB962C8B-B14F-4D97-AF65-F5344CB8AC3E}">
        <p14:creationId xmlns:p14="http://schemas.microsoft.com/office/powerpoint/2010/main" val="2938435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8B048477-5A81-7F4A-896D-F5E794B56EE1}"/>
              </a:ext>
            </a:extLst>
          </p:cNvPr>
          <p:cNvSpPr>
            <a:spLocks noGrp="1" noChangeArrowheads="1"/>
          </p:cNvSpPr>
          <p:nvPr>
            <p:ph type="title"/>
          </p:nvPr>
        </p:nvSpPr>
        <p:spPr bwMode="auto">
          <a:xfrm>
            <a:off x="609600" y="38100"/>
            <a:ext cx="8229600"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altLang="en-US" dirty="0" err="1"/>
              <a:t>Acalabrutinib</a:t>
            </a:r>
            <a:endParaRPr lang="en-US" altLang="en-US" dirty="0"/>
          </a:p>
        </p:txBody>
      </p:sp>
      <p:sp>
        <p:nvSpPr>
          <p:cNvPr id="89090" name="Content Placeholder 2">
            <a:extLst>
              <a:ext uri="{FF2B5EF4-FFF2-40B4-BE49-F238E27FC236}">
                <a16:creationId xmlns:a16="http://schemas.microsoft.com/office/drawing/2014/main" id="{44FEA3E9-BE14-DE44-B9FC-E686384D61AD}"/>
              </a:ext>
            </a:extLst>
          </p:cNvPr>
          <p:cNvSpPr>
            <a:spLocks noGrp="1" noChangeArrowheads="1"/>
          </p:cNvSpPr>
          <p:nvPr>
            <p:ph idx="1"/>
          </p:nvPr>
        </p:nvSpPr>
        <p:spPr bwMode="auto">
          <a:xfrm>
            <a:off x="609600" y="914400"/>
            <a:ext cx="9601200" cy="5562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dirty="0">
                <a:latin typeface="Times" pitchFamily="2" charset="0"/>
              </a:rPr>
              <a:t>2</a:t>
            </a:r>
            <a:r>
              <a:rPr lang="en-US" altLang="en-US" sz="2800" baseline="30000" dirty="0">
                <a:latin typeface="Times" pitchFamily="2" charset="0"/>
              </a:rPr>
              <a:t>nd</a:t>
            </a:r>
            <a:r>
              <a:rPr lang="en-US" altLang="en-US" sz="2800" dirty="0">
                <a:latin typeface="Times" pitchFamily="2" charset="0"/>
              </a:rPr>
              <a:t> Generation BTK inhibitor</a:t>
            </a:r>
          </a:p>
          <a:p>
            <a:pPr lvl="1"/>
            <a:r>
              <a:rPr lang="en-US" altLang="en-US" sz="2400" dirty="0">
                <a:latin typeface="Times" pitchFamily="2" charset="0"/>
              </a:rPr>
              <a:t>More selective kinase inhibitor = less AE’s</a:t>
            </a:r>
          </a:p>
          <a:p>
            <a:r>
              <a:rPr lang="en-US" altLang="en-US" sz="2800" dirty="0">
                <a:latin typeface="Times" pitchFamily="2" charset="0"/>
              </a:rPr>
              <a:t>Highly effective</a:t>
            </a:r>
          </a:p>
          <a:p>
            <a:pPr lvl="1"/>
            <a:r>
              <a:rPr lang="en-US" altLang="en-US" sz="2400" dirty="0">
                <a:latin typeface="Times" pitchFamily="2" charset="0"/>
              </a:rPr>
              <a:t>Activity appears comparable to ibrutinib</a:t>
            </a:r>
          </a:p>
          <a:p>
            <a:pPr lvl="1"/>
            <a:r>
              <a:rPr lang="en-US" altLang="en-US" sz="2400" dirty="0">
                <a:latin typeface="Times" pitchFamily="2" charset="0"/>
              </a:rPr>
              <a:t>No 5 year follow up at this point</a:t>
            </a:r>
          </a:p>
          <a:p>
            <a:r>
              <a:rPr lang="en-US" altLang="en-US" sz="2800" dirty="0">
                <a:latin typeface="Times" pitchFamily="2" charset="0"/>
              </a:rPr>
              <a:t>Better tolerated (my opinion)</a:t>
            </a:r>
          </a:p>
          <a:p>
            <a:pPr lvl="1"/>
            <a:r>
              <a:rPr lang="en-US" altLang="en-US" sz="2400" dirty="0">
                <a:latin typeface="Times" pitchFamily="2" charset="0"/>
              </a:rPr>
              <a:t>Less arthralgia, myalgia, HTN, </a:t>
            </a:r>
            <a:r>
              <a:rPr lang="en-US" altLang="en-US" sz="2400" dirty="0" err="1">
                <a:latin typeface="Times" pitchFamily="2" charset="0"/>
              </a:rPr>
              <a:t>Afib</a:t>
            </a:r>
            <a:r>
              <a:rPr lang="en-US" altLang="en-US" sz="2400" dirty="0">
                <a:latin typeface="Times" pitchFamily="2" charset="0"/>
              </a:rPr>
              <a:t>, Bleeding</a:t>
            </a:r>
          </a:p>
          <a:p>
            <a:pPr lvl="1"/>
            <a:r>
              <a:rPr lang="en-US" altLang="en-US" sz="2400" dirty="0">
                <a:latin typeface="Times" pitchFamily="2" charset="0"/>
              </a:rPr>
              <a:t>Does cause headache – caffeine helps</a:t>
            </a:r>
          </a:p>
          <a:p>
            <a:r>
              <a:rPr lang="en-US" altLang="en-US" sz="2800" dirty="0">
                <a:latin typeface="Times" pitchFamily="2" charset="0"/>
              </a:rPr>
              <a:t>Other issues</a:t>
            </a:r>
          </a:p>
          <a:p>
            <a:pPr lvl="1"/>
            <a:r>
              <a:rPr lang="en-US" altLang="en-US" sz="2400" dirty="0">
                <a:latin typeface="Times" pitchFamily="2" charset="0"/>
              </a:rPr>
              <a:t>100 mg po BID</a:t>
            </a:r>
          </a:p>
          <a:p>
            <a:pPr lvl="1"/>
            <a:r>
              <a:rPr lang="en-US" altLang="en-US" sz="2400" dirty="0">
                <a:latin typeface="Times" pitchFamily="2" charset="0"/>
              </a:rPr>
              <a:t>Can’t be on proton pump inhibitor</a:t>
            </a:r>
          </a:p>
          <a:p>
            <a:pPr lvl="1"/>
            <a:r>
              <a:rPr lang="en-US" altLang="en-US" sz="2400" dirty="0">
                <a:latin typeface="Times" pitchFamily="2" charset="0"/>
              </a:rPr>
              <a:t>Should take on empty stomach</a:t>
            </a:r>
          </a:p>
          <a:p>
            <a:pPr lvl="1"/>
            <a:endParaRPr lang="en-US" altLang="en-US" dirty="0">
              <a:latin typeface="Times" pitchFamily="2" charset="0"/>
            </a:endParaRPr>
          </a:p>
        </p:txBody>
      </p:sp>
      <p:sp>
        <p:nvSpPr>
          <p:cNvPr id="4" name="TextBox 3">
            <a:extLst>
              <a:ext uri="{FF2B5EF4-FFF2-40B4-BE49-F238E27FC236}">
                <a16:creationId xmlns:a16="http://schemas.microsoft.com/office/drawing/2014/main" id="{956C3568-4B9B-404B-97CE-BD25D2EF1BDB}"/>
              </a:ext>
            </a:extLst>
          </p:cNvPr>
          <p:cNvSpPr txBox="1"/>
          <p:nvPr/>
        </p:nvSpPr>
        <p:spPr>
          <a:xfrm>
            <a:off x="9314289" y="6172200"/>
            <a:ext cx="2877711"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Courtesy of Brad S Kahl, MD</a:t>
            </a:r>
          </a:p>
        </p:txBody>
      </p:sp>
    </p:spTree>
    <p:extLst>
      <p:ext uri="{BB962C8B-B14F-4D97-AF65-F5344CB8AC3E}">
        <p14:creationId xmlns:p14="http://schemas.microsoft.com/office/powerpoint/2010/main" val="301946286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Patient Education: Acalabrutinib/Obinutuzumab</a:t>
            </a:r>
          </a:p>
        </p:txBody>
      </p:sp>
      <p:sp>
        <p:nvSpPr>
          <p:cNvPr id="3" name="Content Placeholder 2"/>
          <p:cNvSpPr>
            <a:spLocks noGrp="1"/>
          </p:cNvSpPr>
          <p:nvPr>
            <p:ph idx="1"/>
          </p:nvPr>
        </p:nvSpPr>
        <p:spPr/>
        <p:txBody>
          <a:bodyPr>
            <a:noAutofit/>
          </a:bodyPr>
          <a:lstStyle/>
          <a:p>
            <a:pPr marL="0" indent="0">
              <a:spcBef>
                <a:spcPts val="1400"/>
              </a:spcBef>
              <a:spcAft>
                <a:spcPts val="800"/>
              </a:spcAft>
              <a:buNone/>
            </a:pPr>
            <a:r>
              <a:rPr lang="en-US" sz="2000" b="1" dirty="0">
                <a:solidFill>
                  <a:srgbClr val="0432FF"/>
                </a:solidFill>
                <a:latin typeface="Calibri" panose="020F0502020204030204" pitchFamily="34" charset="0"/>
                <a:cs typeface="Calibri" panose="020F0502020204030204" pitchFamily="34" charset="0"/>
              </a:rPr>
              <a:t>Pharmacy consultation re potential drug interactions</a:t>
            </a:r>
          </a:p>
          <a:p>
            <a:pPr>
              <a:spcBef>
                <a:spcPts val="400"/>
              </a:spcBef>
              <a:spcAft>
                <a:spcPts val="800"/>
              </a:spcAft>
            </a:pPr>
            <a:r>
              <a:rPr lang="en-US" sz="2000" dirty="0">
                <a:latin typeface="Calibri" panose="020F0502020204030204" pitchFamily="34" charset="0"/>
                <a:cs typeface="Calibri" panose="020F0502020204030204" pitchFamily="34" charset="0"/>
              </a:rPr>
              <a:t>CYP3A4 interactions - Avoid strong inhibitors &amp; inducers</a:t>
            </a:r>
          </a:p>
          <a:p>
            <a:pPr lvl="1">
              <a:spcBef>
                <a:spcPts val="400"/>
              </a:spcBef>
              <a:spcAft>
                <a:spcPts val="800"/>
              </a:spcAft>
            </a:pPr>
            <a:r>
              <a:rPr lang="en-US" sz="2000" dirty="0">
                <a:latin typeface="Calibri" panose="020F0502020204030204" pitchFamily="34" charset="0"/>
                <a:cs typeface="Calibri" panose="020F0502020204030204" pitchFamily="34" charset="0"/>
              </a:rPr>
              <a:t>Azole antifungals, </a:t>
            </a:r>
            <a:r>
              <a:rPr lang="en-US" sz="2000" dirty="0" err="1">
                <a:latin typeface="Calibri" panose="020F0502020204030204" pitchFamily="34" charset="0"/>
                <a:cs typeface="Calibri" panose="020F0502020204030204" pitchFamily="34" charset="0"/>
              </a:rPr>
              <a:t>mycin</a:t>
            </a:r>
            <a:r>
              <a:rPr lang="en-US" sz="2000" dirty="0">
                <a:latin typeface="Calibri" panose="020F0502020204030204" pitchFamily="34" charset="0"/>
                <a:cs typeface="Calibri" panose="020F0502020204030204" pitchFamily="34" charset="0"/>
              </a:rPr>
              <a:t> antibiotics, protease inhibitors, </a:t>
            </a:r>
            <a:r>
              <a:rPr lang="en-US" sz="2000" dirty="0" err="1">
                <a:latin typeface="Calibri" panose="020F0502020204030204" pitchFamily="34" charset="0"/>
                <a:cs typeface="Calibri" panose="020F0502020204030204" pitchFamily="34" charset="0"/>
              </a:rPr>
              <a:t>etc</a:t>
            </a:r>
            <a:endParaRPr lang="en-US" sz="2000" dirty="0">
              <a:latin typeface="Calibri" panose="020F0502020204030204" pitchFamily="34" charset="0"/>
              <a:cs typeface="Calibri" panose="020F0502020204030204" pitchFamily="34" charset="0"/>
            </a:endParaRPr>
          </a:p>
          <a:p>
            <a:pPr lvl="1">
              <a:spcBef>
                <a:spcPts val="400"/>
              </a:spcBef>
              <a:spcAft>
                <a:spcPts val="800"/>
              </a:spcAft>
            </a:pPr>
            <a:r>
              <a:rPr lang="en-US" sz="2000" dirty="0">
                <a:latin typeface="Calibri" panose="020F0502020204030204" pitchFamily="34" charset="0"/>
                <a:cs typeface="Calibri" panose="020F0502020204030204" pitchFamily="34" charset="0"/>
              </a:rPr>
              <a:t>Moderate – consider dose adjustment</a:t>
            </a:r>
          </a:p>
          <a:p>
            <a:pPr lvl="1">
              <a:spcBef>
                <a:spcPts val="400"/>
              </a:spcBef>
              <a:spcAft>
                <a:spcPts val="800"/>
              </a:spcAft>
            </a:pPr>
            <a:r>
              <a:rPr lang="en-US" sz="2000" dirty="0">
                <a:latin typeface="Calibri" panose="020F0502020204030204" pitchFamily="34" charset="0"/>
                <a:cs typeface="Calibri" panose="020F0502020204030204" pitchFamily="34" charset="0"/>
              </a:rPr>
              <a:t>Avoid grapefruit/juice and Seville oranges</a:t>
            </a:r>
          </a:p>
          <a:p>
            <a:pPr>
              <a:spcBef>
                <a:spcPts val="400"/>
              </a:spcBef>
              <a:spcAft>
                <a:spcPts val="800"/>
              </a:spcAft>
            </a:pPr>
            <a:r>
              <a:rPr lang="en-US" sz="2000" dirty="0">
                <a:latin typeface="Calibri" panose="020F0502020204030204" pitchFamily="34" charset="0"/>
                <a:cs typeface="Calibri" panose="020F0502020204030204" pitchFamily="34" charset="0"/>
              </a:rPr>
              <a:t>Avoid antacids or calcium supplements and H2 receptor antagonists for 2 hours before and after </a:t>
            </a:r>
            <a:r>
              <a:rPr lang="en-US" sz="2000" dirty="0" err="1">
                <a:latin typeface="Calibri" panose="020F0502020204030204" pitchFamily="34" charset="0"/>
                <a:cs typeface="Calibri" panose="020F0502020204030204" pitchFamily="34" charset="0"/>
              </a:rPr>
              <a:t>acalabrutinib</a:t>
            </a:r>
            <a:endParaRPr lang="en-US" sz="2000" dirty="0">
              <a:latin typeface="Calibri" panose="020F0502020204030204" pitchFamily="34" charset="0"/>
              <a:cs typeface="Calibri" panose="020F0502020204030204" pitchFamily="34" charset="0"/>
            </a:endParaRPr>
          </a:p>
          <a:p>
            <a:pPr>
              <a:spcBef>
                <a:spcPts val="400"/>
              </a:spcBef>
              <a:spcAft>
                <a:spcPts val="800"/>
              </a:spcAft>
            </a:pPr>
            <a:r>
              <a:rPr lang="en-US" sz="2000" dirty="0">
                <a:latin typeface="Calibri" panose="020F0502020204030204" pitchFamily="34" charset="0"/>
                <a:cs typeface="Calibri" panose="020F0502020204030204" pitchFamily="34" charset="0"/>
              </a:rPr>
              <a:t>Avoid proton pump inhibitors due to potential decrease in drug exposure</a:t>
            </a:r>
          </a:p>
          <a:p>
            <a:pPr marL="0" indent="0">
              <a:spcBef>
                <a:spcPts val="1400"/>
              </a:spcBef>
              <a:spcAft>
                <a:spcPts val="800"/>
              </a:spcAft>
              <a:buNone/>
            </a:pPr>
            <a:r>
              <a:rPr lang="en-US" sz="2000" b="1" dirty="0">
                <a:solidFill>
                  <a:srgbClr val="0432FF"/>
                </a:solidFill>
                <a:latin typeface="Calibri" panose="020F0502020204030204" pitchFamily="34" charset="0"/>
                <a:cs typeface="Calibri" panose="020F0502020204030204" pitchFamily="34" charset="0"/>
              </a:rPr>
              <a:t>Take with water, with or without food</a:t>
            </a:r>
          </a:p>
          <a:p>
            <a:pPr marL="0" indent="0">
              <a:spcBef>
                <a:spcPts val="1400"/>
              </a:spcBef>
              <a:spcAft>
                <a:spcPts val="800"/>
              </a:spcAft>
              <a:buNone/>
            </a:pPr>
            <a:r>
              <a:rPr lang="en-US" sz="2000" b="1" dirty="0">
                <a:solidFill>
                  <a:srgbClr val="0432FF"/>
                </a:solidFill>
                <a:latin typeface="Calibri" panose="020F0502020204030204" pitchFamily="34" charset="0"/>
                <a:cs typeface="Calibri" panose="020F0502020204030204" pitchFamily="34" charset="0"/>
              </a:rPr>
              <a:t>Possible tumor lysis syndrome</a:t>
            </a:r>
          </a:p>
          <a:p>
            <a:pPr>
              <a:spcBef>
                <a:spcPts val="400"/>
              </a:spcBef>
              <a:spcAft>
                <a:spcPts val="800"/>
              </a:spcAft>
            </a:pPr>
            <a:r>
              <a:rPr lang="en-US" sz="2000" dirty="0">
                <a:latin typeface="Calibri" panose="020F0502020204030204" pitchFamily="34" charset="0"/>
                <a:cs typeface="Calibri" panose="020F0502020204030204" pitchFamily="34" charset="0"/>
              </a:rPr>
              <a:t>Allopurinol x 10 days at start of therapy</a:t>
            </a:r>
          </a:p>
        </p:txBody>
      </p:sp>
      <p:sp>
        <p:nvSpPr>
          <p:cNvPr id="4" name="TextBox 3">
            <a:extLst>
              <a:ext uri="{FF2B5EF4-FFF2-40B4-BE49-F238E27FC236}">
                <a16:creationId xmlns:a16="http://schemas.microsoft.com/office/drawing/2014/main" id="{7A9324A0-99E3-EE56-7EAF-4607FAB8F2BF}"/>
              </a:ext>
            </a:extLst>
          </p:cNvPr>
          <p:cNvSpPr txBox="1"/>
          <p:nvPr/>
        </p:nvSpPr>
        <p:spPr>
          <a:xfrm>
            <a:off x="767408" y="6550223"/>
            <a:ext cx="3439724" cy="30777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Courtesy of Robin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Klebig</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APRN, CNP, AOCNP</a:t>
            </a:r>
          </a:p>
        </p:txBody>
      </p:sp>
    </p:spTree>
    <p:extLst>
      <p:ext uri="{BB962C8B-B14F-4D97-AF65-F5344CB8AC3E}">
        <p14:creationId xmlns:p14="http://schemas.microsoft.com/office/powerpoint/2010/main" val="152244345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Patient Education: Acalabrutinib/Obinutuzumab</a:t>
            </a:r>
          </a:p>
        </p:txBody>
      </p:sp>
      <p:sp>
        <p:nvSpPr>
          <p:cNvPr id="3" name="Content Placeholder 2"/>
          <p:cNvSpPr>
            <a:spLocks noGrp="1"/>
          </p:cNvSpPr>
          <p:nvPr>
            <p:ph idx="1"/>
          </p:nvPr>
        </p:nvSpPr>
        <p:spPr/>
        <p:txBody>
          <a:bodyPr>
            <a:normAutofit/>
          </a:bodyPr>
          <a:lstStyle/>
          <a:p>
            <a:pPr marL="0" indent="0">
              <a:spcBef>
                <a:spcPts val="1600"/>
              </a:spcBef>
              <a:spcAft>
                <a:spcPts val="800"/>
              </a:spcAft>
              <a:buNone/>
            </a:pPr>
            <a:r>
              <a:rPr lang="en-US" sz="2000" b="1" dirty="0" err="1">
                <a:solidFill>
                  <a:srgbClr val="0432FF"/>
                </a:solidFill>
                <a:latin typeface="Calibri" panose="020F0502020204030204" pitchFamily="34" charset="0"/>
                <a:cs typeface="Calibri" panose="020F0502020204030204" pitchFamily="34" charset="0"/>
              </a:rPr>
              <a:t>Acalabrutinib</a:t>
            </a:r>
            <a:r>
              <a:rPr lang="en-US" sz="2000" b="1" dirty="0">
                <a:solidFill>
                  <a:srgbClr val="0432FF"/>
                </a:solidFill>
                <a:latin typeface="Calibri" panose="020F0502020204030204" pitchFamily="34" charset="0"/>
                <a:cs typeface="Calibri" panose="020F0502020204030204" pitchFamily="34" charset="0"/>
              </a:rPr>
              <a:t> is typically very well tolerated</a:t>
            </a:r>
          </a:p>
          <a:p>
            <a:pPr marL="0" indent="0">
              <a:spcBef>
                <a:spcPts val="1600"/>
              </a:spcBef>
              <a:spcAft>
                <a:spcPts val="800"/>
              </a:spcAft>
              <a:buNone/>
            </a:pPr>
            <a:r>
              <a:rPr lang="en-US" sz="2000" b="1" dirty="0">
                <a:solidFill>
                  <a:srgbClr val="0432FF"/>
                </a:solidFill>
                <a:latin typeface="Calibri" panose="020F0502020204030204" pitchFamily="34" charset="0"/>
                <a:cs typeface="Calibri" panose="020F0502020204030204" pitchFamily="34" charset="0"/>
              </a:rPr>
              <a:t>Bleeding tendency with BTK inhibitors </a:t>
            </a:r>
          </a:p>
          <a:p>
            <a:pPr>
              <a:spcBef>
                <a:spcPts val="400"/>
              </a:spcBef>
              <a:spcAft>
                <a:spcPts val="800"/>
              </a:spcAft>
            </a:pPr>
            <a:r>
              <a:rPr lang="en-US" sz="2000" dirty="0">
                <a:latin typeface="Calibri" panose="020F0502020204030204" pitchFamily="34" charset="0"/>
                <a:cs typeface="Calibri" panose="020F0502020204030204" pitchFamily="34" charset="0"/>
              </a:rPr>
              <a:t>May note easy bleeding/bruising/</a:t>
            </a:r>
            <a:r>
              <a:rPr lang="en-US" sz="2000" dirty="0" err="1">
                <a:latin typeface="Calibri" panose="020F0502020204030204" pitchFamily="34" charset="0"/>
                <a:cs typeface="Calibri" panose="020F0502020204030204" pitchFamily="34" charset="0"/>
              </a:rPr>
              <a:t>petechiae</a:t>
            </a:r>
            <a:endParaRPr lang="en-US" sz="2000" dirty="0">
              <a:latin typeface="Calibri" panose="020F0502020204030204" pitchFamily="34" charset="0"/>
              <a:cs typeface="Calibri" panose="020F0502020204030204" pitchFamily="34" charset="0"/>
            </a:endParaRPr>
          </a:p>
          <a:p>
            <a:pPr>
              <a:spcBef>
                <a:spcPts val="400"/>
              </a:spcBef>
              <a:spcAft>
                <a:spcPts val="800"/>
              </a:spcAft>
            </a:pPr>
            <a:r>
              <a:rPr lang="en-US" sz="2000" dirty="0">
                <a:latin typeface="Calibri" panose="020F0502020204030204" pitchFamily="34" charset="0"/>
                <a:cs typeface="Calibri" panose="020F0502020204030204" pitchFamily="34" charset="0"/>
              </a:rPr>
              <a:t>Avoid NSAIDs, ASA, vitamin E, fish oil</a:t>
            </a:r>
          </a:p>
          <a:p>
            <a:pPr>
              <a:spcBef>
                <a:spcPts val="400"/>
              </a:spcBef>
              <a:spcAft>
                <a:spcPts val="800"/>
              </a:spcAft>
            </a:pPr>
            <a:r>
              <a:rPr lang="en-US" sz="2000" dirty="0">
                <a:latin typeface="Calibri" panose="020F0502020204030204" pitchFamily="34" charset="0"/>
                <a:cs typeface="Calibri" panose="020F0502020204030204" pitchFamily="34" charset="0"/>
              </a:rPr>
              <a:t>Hold </a:t>
            </a:r>
            <a:r>
              <a:rPr lang="en-US" sz="2000" dirty="0" err="1">
                <a:latin typeface="Calibri" panose="020F0502020204030204" pitchFamily="34" charset="0"/>
                <a:cs typeface="Calibri" panose="020F0502020204030204" pitchFamily="34" charset="0"/>
              </a:rPr>
              <a:t>acalabrutinib</a:t>
            </a:r>
            <a:r>
              <a:rPr lang="en-US" sz="2000" dirty="0">
                <a:latin typeface="Calibri" panose="020F0502020204030204" pitchFamily="34" charset="0"/>
                <a:cs typeface="Calibri" panose="020F0502020204030204" pitchFamily="34" charset="0"/>
              </a:rPr>
              <a:t> 3 days prior to and 3 days following minor procedure; 7 days for major procedure</a:t>
            </a:r>
          </a:p>
          <a:p>
            <a:pPr marL="0" indent="0">
              <a:spcBef>
                <a:spcPts val="1600"/>
              </a:spcBef>
              <a:spcAft>
                <a:spcPts val="800"/>
              </a:spcAft>
              <a:buNone/>
            </a:pPr>
            <a:r>
              <a:rPr lang="en-US" sz="2000" b="1" dirty="0">
                <a:solidFill>
                  <a:srgbClr val="0432FF"/>
                </a:solidFill>
                <a:latin typeface="Calibri" panose="020F0502020204030204" pitchFamily="34" charset="0"/>
                <a:cs typeface="Calibri" panose="020F0502020204030204" pitchFamily="34" charset="0"/>
              </a:rPr>
              <a:t>Headache is likely</a:t>
            </a:r>
          </a:p>
          <a:p>
            <a:pPr>
              <a:spcBef>
                <a:spcPts val="400"/>
              </a:spcBef>
              <a:spcAft>
                <a:spcPts val="800"/>
              </a:spcAft>
            </a:pPr>
            <a:r>
              <a:rPr lang="en-US" sz="2000" dirty="0">
                <a:latin typeface="Calibri" panose="020F0502020204030204" pitchFamily="34" charset="0"/>
                <a:cs typeface="Calibri" panose="020F0502020204030204" pitchFamily="34" charset="0"/>
              </a:rPr>
              <a:t>Usually temporary, first month or so</a:t>
            </a:r>
          </a:p>
          <a:p>
            <a:pPr>
              <a:spcBef>
                <a:spcPts val="400"/>
              </a:spcBef>
              <a:spcAft>
                <a:spcPts val="800"/>
              </a:spcAft>
            </a:pPr>
            <a:r>
              <a:rPr lang="en-US" sz="2000" dirty="0">
                <a:latin typeface="Calibri" panose="020F0502020204030204" pitchFamily="34" charset="0"/>
                <a:cs typeface="Calibri" panose="020F0502020204030204" pitchFamily="34" charset="0"/>
              </a:rPr>
              <a:t>Typically easily managed with acetaminophen</a:t>
            </a:r>
          </a:p>
        </p:txBody>
      </p:sp>
      <p:sp>
        <p:nvSpPr>
          <p:cNvPr id="4" name="TextBox 3">
            <a:extLst>
              <a:ext uri="{FF2B5EF4-FFF2-40B4-BE49-F238E27FC236}">
                <a16:creationId xmlns:a16="http://schemas.microsoft.com/office/drawing/2014/main" id="{BE27CEFB-7EE8-B075-6A38-E4564E086793}"/>
              </a:ext>
            </a:extLst>
          </p:cNvPr>
          <p:cNvSpPr txBox="1"/>
          <p:nvPr/>
        </p:nvSpPr>
        <p:spPr>
          <a:xfrm>
            <a:off x="836341" y="6434254"/>
            <a:ext cx="3487814" cy="30777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Courtesy of Robin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Klebig</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APRN, CNP, AOCNP</a:t>
            </a:r>
          </a:p>
        </p:txBody>
      </p:sp>
    </p:spTree>
    <p:extLst>
      <p:ext uri="{BB962C8B-B14F-4D97-AF65-F5344CB8AC3E}">
        <p14:creationId xmlns:p14="http://schemas.microsoft.com/office/powerpoint/2010/main" val="80334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79D512-6722-DA41-A90C-5E8B8DC317AA}"/>
              </a:ext>
            </a:extLst>
          </p:cNvPr>
          <p:cNvSpPr>
            <a:spLocks noGrp="1"/>
          </p:cNvSpPr>
          <p:nvPr>
            <p:ph type="title"/>
          </p:nvPr>
        </p:nvSpPr>
        <p:spPr/>
        <p:txBody>
          <a:bodyPr/>
          <a:lstStyle/>
          <a:p>
            <a:pPr algn="l"/>
            <a:r>
              <a:rPr lang="en-US" dirty="0"/>
              <a:t>I feel very satisfied with my work.</a:t>
            </a:r>
          </a:p>
        </p:txBody>
      </p:sp>
      <p:graphicFrame>
        <p:nvGraphicFramePr>
          <p:cNvPr id="8" name="Table 7">
            <a:extLst>
              <a:ext uri="{FF2B5EF4-FFF2-40B4-BE49-F238E27FC236}">
                <a16:creationId xmlns:a16="http://schemas.microsoft.com/office/drawing/2014/main" id="{D73EB67F-B6F0-9280-4648-47739B8C4461}"/>
              </a:ext>
            </a:extLst>
          </p:cNvPr>
          <p:cNvGraphicFramePr>
            <a:graphicFrameLocks noGrp="1"/>
          </p:cNvGraphicFramePr>
          <p:nvPr/>
        </p:nvGraphicFramePr>
        <p:xfrm>
          <a:off x="695400" y="1867046"/>
          <a:ext cx="9519592" cy="2858100"/>
        </p:xfrm>
        <a:graphic>
          <a:graphicData uri="http://schemas.openxmlformats.org/drawingml/2006/table">
            <a:tbl>
              <a:tblPr firstRow="1" bandRow="1">
                <a:tableStyleId>{0E3FDE45-AF77-4B5C-9715-49D594BDF05E}</a:tableStyleId>
              </a:tblPr>
              <a:tblGrid>
                <a:gridCol w="9519592">
                  <a:extLst>
                    <a:ext uri="{9D8B030D-6E8A-4147-A177-3AD203B41FA5}">
                      <a16:colId xmlns:a16="http://schemas.microsoft.com/office/drawing/2014/main" val="2475546180"/>
                    </a:ext>
                  </a:extLst>
                </a:gridCol>
              </a:tblGrid>
              <a:tr h="476350">
                <a:tc>
                  <a:txBody>
                    <a:bodyPr/>
                    <a:lstStyle/>
                    <a:p>
                      <a:endParaRPr lang="en-US" dirty="0"/>
                    </a:p>
                  </a:txBody>
                  <a:tcP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61906385"/>
                  </a:ext>
                </a:extLst>
              </a:tr>
              <a:tr h="476350">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3E0EB">
                        <a:alpha val="69804"/>
                      </a:srgbClr>
                    </a:solidFill>
                  </a:tcPr>
                </a:tc>
                <a:extLst>
                  <a:ext uri="{0D108BD9-81ED-4DB2-BD59-A6C34878D82A}">
                    <a16:rowId xmlns:a16="http://schemas.microsoft.com/office/drawing/2014/main" val="3743645606"/>
                  </a:ext>
                </a:extLst>
              </a:tr>
              <a:tr h="476350">
                <a:tc>
                  <a:txBody>
                    <a:bodyPr/>
                    <a:lstStyle/>
                    <a:p>
                      <a:endParaRPr lang="en-US"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76747907"/>
                  </a:ext>
                </a:extLst>
              </a:tr>
              <a:tr h="476350">
                <a:tc>
                  <a:txBody>
                    <a:bodyPr/>
                    <a:lstStyle/>
                    <a:p>
                      <a:endParaRPr lang="en-US" dirty="0"/>
                    </a:p>
                  </a:txBody>
                  <a:tcPr>
                    <a:lnL>
                      <a:noFill/>
                    </a:lnL>
                    <a:lnR>
                      <a:noFill/>
                    </a:lnR>
                    <a:lnT>
                      <a:noFill/>
                    </a:lnT>
                    <a:lnB>
                      <a:noFill/>
                    </a:lnB>
                    <a:lnTlToBr w="12700" cmpd="sng">
                      <a:noFill/>
                      <a:prstDash val="solid"/>
                    </a:lnTlToBr>
                    <a:lnBlToTr w="12700" cmpd="sng">
                      <a:noFill/>
                      <a:prstDash val="solid"/>
                    </a:lnBlToTr>
                    <a:solidFill>
                      <a:srgbClr val="D3E1EA">
                        <a:alpha val="69804"/>
                      </a:srgbClr>
                    </a:solidFill>
                  </a:tcPr>
                </a:tc>
                <a:extLst>
                  <a:ext uri="{0D108BD9-81ED-4DB2-BD59-A6C34878D82A}">
                    <a16:rowId xmlns:a16="http://schemas.microsoft.com/office/drawing/2014/main" val="1376862603"/>
                  </a:ext>
                </a:extLst>
              </a:tr>
              <a:tr h="476350">
                <a:tc>
                  <a:txBody>
                    <a:bodyPr/>
                    <a:lstStyle/>
                    <a:p>
                      <a:endParaRPr lang="en-US" dirty="0"/>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891078392"/>
                  </a:ext>
                </a:extLst>
              </a:tr>
              <a:tr h="476350">
                <a:tc>
                  <a:txBody>
                    <a:bodyPr/>
                    <a:lstStyle/>
                    <a:p>
                      <a:endParaRPr lang="en-US" dirty="0"/>
                    </a:p>
                  </a:txBody>
                  <a:tcPr>
                    <a:lnL>
                      <a:noFill/>
                    </a:lnL>
                    <a:lnR>
                      <a:noFill/>
                    </a:lnR>
                    <a:lnT>
                      <a:noFill/>
                    </a:lnT>
                    <a:lnB>
                      <a:noFill/>
                    </a:lnB>
                    <a:lnTlToBr w="12700" cmpd="sng">
                      <a:noFill/>
                      <a:prstDash val="solid"/>
                    </a:lnTlToBr>
                    <a:lnBlToTr w="12700" cmpd="sng">
                      <a:noFill/>
                      <a:prstDash val="solid"/>
                    </a:lnBlToTr>
                    <a:solidFill>
                      <a:srgbClr val="D3E1EA">
                        <a:alpha val="69804"/>
                      </a:srgbClr>
                    </a:solidFill>
                  </a:tcPr>
                </a:tc>
                <a:extLst>
                  <a:ext uri="{0D108BD9-81ED-4DB2-BD59-A6C34878D82A}">
                    <a16:rowId xmlns:a16="http://schemas.microsoft.com/office/drawing/2014/main" val="3370923107"/>
                  </a:ext>
                </a:extLst>
              </a:tr>
            </a:tbl>
          </a:graphicData>
        </a:graphic>
      </p:graphicFrame>
      <p:sp>
        <p:nvSpPr>
          <p:cNvPr id="2" name="Content Placeholder 1">
            <a:extLst>
              <a:ext uri="{FF2B5EF4-FFF2-40B4-BE49-F238E27FC236}">
                <a16:creationId xmlns:a16="http://schemas.microsoft.com/office/drawing/2014/main" id="{445F3F3B-FD5F-7245-B13E-0093415906BC}"/>
              </a:ext>
            </a:extLst>
          </p:cNvPr>
          <p:cNvSpPr>
            <a:spLocks noGrp="1"/>
          </p:cNvSpPr>
          <p:nvPr>
            <p:ph idx="1"/>
          </p:nvPr>
        </p:nvSpPr>
        <p:spPr>
          <a:xfrm>
            <a:off x="912286" y="1939078"/>
            <a:ext cx="10358967" cy="4442250"/>
          </a:xfrm>
        </p:spPr>
        <p:txBody>
          <a:bodyPr/>
          <a:lstStyle/>
          <a:p>
            <a:pPr marL="514350" indent="-514350">
              <a:spcBef>
                <a:spcPts val="600"/>
              </a:spcBef>
              <a:spcAft>
                <a:spcPts val="0"/>
              </a:spcAft>
              <a:buFont typeface="+mj-lt"/>
              <a:buAutoNum type="arabicPeriod"/>
            </a:pPr>
            <a:r>
              <a:rPr lang="en-US" sz="2500" b="0" dirty="0"/>
              <a:t>Never</a:t>
            </a:r>
          </a:p>
          <a:p>
            <a:pPr marL="514350" indent="-514350">
              <a:spcBef>
                <a:spcPts val="600"/>
              </a:spcBef>
              <a:spcAft>
                <a:spcPts val="0"/>
              </a:spcAft>
              <a:buFont typeface="+mj-lt"/>
              <a:buAutoNum type="arabicPeriod"/>
            </a:pPr>
            <a:r>
              <a:rPr lang="en-US" sz="2500" b="0" dirty="0"/>
              <a:t>A few times per year</a:t>
            </a:r>
          </a:p>
          <a:p>
            <a:pPr marL="514350" indent="-514350">
              <a:spcBef>
                <a:spcPts val="600"/>
              </a:spcBef>
              <a:spcAft>
                <a:spcPts val="0"/>
              </a:spcAft>
              <a:buFont typeface="+mj-lt"/>
              <a:buAutoNum type="arabicPeriod"/>
            </a:pPr>
            <a:r>
              <a:rPr lang="en-US" sz="2500" b="0" dirty="0"/>
              <a:t>Once a month</a:t>
            </a:r>
          </a:p>
          <a:p>
            <a:pPr marL="514350" indent="-514350">
              <a:spcBef>
                <a:spcPts val="600"/>
              </a:spcBef>
              <a:spcAft>
                <a:spcPts val="0"/>
              </a:spcAft>
              <a:buFont typeface="+mj-lt"/>
              <a:buAutoNum type="arabicPeriod"/>
            </a:pPr>
            <a:r>
              <a:rPr lang="en-US" sz="2500" b="0" dirty="0"/>
              <a:t>A few times per month</a:t>
            </a:r>
          </a:p>
          <a:p>
            <a:pPr marL="514350" indent="-514350">
              <a:spcBef>
                <a:spcPts val="600"/>
              </a:spcBef>
              <a:spcAft>
                <a:spcPts val="0"/>
              </a:spcAft>
              <a:buFont typeface="+mj-lt"/>
              <a:buAutoNum type="arabicPeriod"/>
            </a:pPr>
            <a:r>
              <a:rPr lang="en-US" sz="2500" b="0" dirty="0"/>
              <a:t>Once a week</a:t>
            </a:r>
          </a:p>
          <a:p>
            <a:pPr marL="514350" indent="-514350">
              <a:spcBef>
                <a:spcPts val="600"/>
              </a:spcBef>
              <a:spcAft>
                <a:spcPts val="0"/>
              </a:spcAft>
              <a:buFont typeface="+mj-lt"/>
              <a:buAutoNum type="arabicPeriod"/>
            </a:pPr>
            <a:r>
              <a:rPr lang="en-US" sz="2500" b="0" dirty="0"/>
              <a:t>A few times per week</a:t>
            </a:r>
          </a:p>
          <a:p>
            <a:pPr marL="514350" indent="-514350">
              <a:spcBef>
                <a:spcPts val="600"/>
              </a:spcBef>
              <a:spcAft>
                <a:spcPts val="0"/>
              </a:spcAft>
              <a:buFont typeface="+mj-lt"/>
              <a:buAutoNum type="arabicPeriod"/>
            </a:pPr>
            <a:r>
              <a:rPr lang="en-US" sz="2500" b="0" dirty="0"/>
              <a:t>Every day</a:t>
            </a:r>
          </a:p>
        </p:txBody>
      </p:sp>
    </p:spTree>
    <p:extLst>
      <p:ext uri="{BB962C8B-B14F-4D97-AF65-F5344CB8AC3E}">
        <p14:creationId xmlns:p14="http://schemas.microsoft.com/office/powerpoint/2010/main" val="5215438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Patient Education: Acalabrutinib/Obinutuzumab</a:t>
            </a:r>
          </a:p>
        </p:txBody>
      </p:sp>
      <p:sp>
        <p:nvSpPr>
          <p:cNvPr id="3" name="Content Placeholder 2"/>
          <p:cNvSpPr>
            <a:spLocks noGrp="1"/>
          </p:cNvSpPr>
          <p:nvPr>
            <p:ph idx="1"/>
          </p:nvPr>
        </p:nvSpPr>
        <p:spPr>
          <a:xfrm>
            <a:off x="912287" y="1416053"/>
            <a:ext cx="5399738" cy="4677243"/>
          </a:xfrm>
        </p:spPr>
        <p:txBody>
          <a:bodyPr>
            <a:noAutofit/>
          </a:bodyPr>
          <a:lstStyle/>
          <a:p>
            <a:pPr marL="0" indent="0">
              <a:spcBef>
                <a:spcPts val="1200"/>
              </a:spcBef>
              <a:spcAft>
                <a:spcPts val="0"/>
              </a:spcAft>
              <a:buNone/>
            </a:pPr>
            <a:r>
              <a:rPr lang="en-US" sz="2000" b="1" dirty="0">
                <a:solidFill>
                  <a:srgbClr val="0432FF"/>
                </a:solidFill>
                <a:latin typeface="Calibri" panose="020F0502020204030204" pitchFamily="34" charset="0"/>
                <a:cs typeface="Calibri" panose="020F0502020204030204" pitchFamily="34" charset="0"/>
              </a:rPr>
              <a:t>Risk for atrial fibrillation</a:t>
            </a:r>
          </a:p>
          <a:p>
            <a:pPr>
              <a:spcBef>
                <a:spcPts val="400"/>
              </a:spcBef>
              <a:spcAft>
                <a:spcPts val="0"/>
              </a:spcAft>
            </a:pPr>
            <a:r>
              <a:rPr lang="en-US" sz="2000" dirty="0">
                <a:latin typeface="Calibri" panose="020F0502020204030204" pitchFamily="34" charset="0"/>
                <a:cs typeface="Calibri" panose="020F0502020204030204" pitchFamily="34" charset="0"/>
              </a:rPr>
              <a:t>Watch for palpitations, lightheadedness, syncope, dyspnea, irregular rapid pulse</a:t>
            </a:r>
          </a:p>
          <a:p>
            <a:pPr marL="0" indent="0">
              <a:spcBef>
                <a:spcPts val="1200"/>
              </a:spcBef>
              <a:spcAft>
                <a:spcPts val="0"/>
              </a:spcAft>
              <a:buNone/>
            </a:pPr>
            <a:r>
              <a:rPr lang="en-US" sz="2000" b="1" dirty="0">
                <a:solidFill>
                  <a:srgbClr val="0432FF"/>
                </a:solidFill>
                <a:latin typeface="Calibri" panose="020F0502020204030204" pitchFamily="34" charset="0"/>
                <a:cs typeface="Calibri" panose="020F0502020204030204" pitchFamily="34" charset="0"/>
              </a:rPr>
              <a:t>Risk for hypertension</a:t>
            </a:r>
          </a:p>
          <a:p>
            <a:pPr marL="0" indent="0">
              <a:spcBef>
                <a:spcPts val="1200"/>
              </a:spcBef>
              <a:spcAft>
                <a:spcPts val="0"/>
              </a:spcAft>
              <a:buNone/>
            </a:pPr>
            <a:r>
              <a:rPr lang="en-US" sz="2000" b="1" dirty="0">
                <a:solidFill>
                  <a:srgbClr val="0432FF"/>
                </a:solidFill>
                <a:latin typeface="Calibri" panose="020F0502020204030204" pitchFamily="34" charset="0"/>
                <a:cs typeface="Calibri" panose="020F0502020204030204" pitchFamily="34" charset="0"/>
              </a:rPr>
              <a:t>Diarrhea</a:t>
            </a:r>
          </a:p>
          <a:p>
            <a:pPr>
              <a:spcBef>
                <a:spcPts val="400"/>
              </a:spcBef>
              <a:spcAft>
                <a:spcPts val="0"/>
              </a:spcAft>
            </a:pPr>
            <a:r>
              <a:rPr lang="en-US" sz="2000" dirty="0" err="1">
                <a:latin typeface="Calibri" panose="020F0502020204030204" pitchFamily="34" charset="0"/>
                <a:cs typeface="Calibri" panose="020F0502020204030204" pitchFamily="34" charset="0"/>
              </a:rPr>
              <a:t>Loperamide</a:t>
            </a:r>
            <a:r>
              <a:rPr lang="en-US" sz="2000" dirty="0">
                <a:latin typeface="Calibri" panose="020F0502020204030204" pitchFamily="34" charset="0"/>
                <a:cs typeface="Calibri" panose="020F0502020204030204" pitchFamily="34" charset="0"/>
              </a:rPr>
              <a:t> prn</a:t>
            </a:r>
          </a:p>
          <a:p>
            <a:pPr>
              <a:spcBef>
                <a:spcPts val="400"/>
              </a:spcBef>
              <a:spcAft>
                <a:spcPts val="0"/>
              </a:spcAft>
            </a:pPr>
            <a:r>
              <a:rPr lang="en-US" sz="2000" dirty="0">
                <a:latin typeface="Calibri" panose="020F0502020204030204" pitchFamily="34" charset="0"/>
                <a:cs typeface="Calibri" panose="020F0502020204030204" pitchFamily="34" charset="0"/>
              </a:rPr>
              <a:t>Record # stools per day at baseline</a:t>
            </a:r>
          </a:p>
          <a:p>
            <a:pPr marL="0" indent="0">
              <a:spcBef>
                <a:spcPts val="1200"/>
              </a:spcBef>
              <a:spcAft>
                <a:spcPts val="0"/>
              </a:spcAft>
              <a:buNone/>
            </a:pPr>
            <a:r>
              <a:rPr lang="en-US" sz="2000" b="1" dirty="0">
                <a:solidFill>
                  <a:srgbClr val="0432FF"/>
                </a:solidFill>
                <a:latin typeface="Calibri" panose="020F0502020204030204" pitchFamily="34" charset="0"/>
                <a:cs typeface="Calibri" panose="020F0502020204030204" pitchFamily="34" charset="0"/>
              </a:rPr>
              <a:t>Myalgia/arthralgia</a:t>
            </a:r>
          </a:p>
          <a:p>
            <a:pPr>
              <a:spcBef>
                <a:spcPts val="400"/>
              </a:spcBef>
              <a:spcAft>
                <a:spcPts val="0"/>
              </a:spcAft>
            </a:pPr>
            <a:r>
              <a:rPr lang="en-US" sz="2000" dirty="0">
                <a:latin typeface="Calibri" panose="020F0502020204030204" pitchFamily="34" charset="0"/>
                <a:cs typeface="Calibri" panose="020F0502020204030204" pitchFamily="34" charset="0"/>
              </a:rPr>
              <a:t>Recommend increase activity, movement, stretching</a:t>
            </a:r>
          </a:p>
          <a:p>
            <a:pPr>
              <a:spcBef>
                <a:spcPts val="400"/>
              </a:spcBef>
              <a:spcAft>
                <a:spcPts val="0"/>
              </a:spcAft>
            </a:pPr>
            <a:r>
              <a:rPr lang="en-US" sz="2000" dirty="0">
                <a:latin typeface="Calibri" panose="020F0502020204030204" pitchFamily="34" charset="0"/>
                <a:cs typeface="Calibri" panose="020F0502020204030204" pitchFamily="34" charset="0"/>
              </a:rPr>
              <a:t>Treat symptomatically</a:t>
            </a:r>
          </a:p>
          <a:p>
            <a:pPr marL="0" indent="0">
              <a:spcBef>
                <a:spcPts val="600"/>
              </a:spcBef>
              <a:spcAft>
                <a:spcPts val="0"/>
              </a:spcAft>
              <a:buNone/>
            </a:pPr>
            <a:r>
              <a:rPr lang="en-US" sz="2000" b="1" dirty="0">
                <a:solidFill>
                  <a:srgbClr val="0432FF"/>
                </a:solidFill>
                <a:latin typeface="Calibri" panose="020F0502020204030204" pitchFamily="34" charset="0"/>
                <a:cs typeface="Calibri" panose="020F0502020204030204" pitchFamily="34" charset="0"/>
              </a:rPr>
              <a:t>Nausea </a:t>
            </a:r>
          </a:p>
          <a:p>
            <a:pPr marL="0" indent="0">
              <a:spcBef>
                <a:spcPts val="600"/>
              </a:spcBef>
              <a:spcAft>
                <a:spcPts val="0"/>
              </a:spcAft>
              <a:buNone/>
            </a:pPr>
            <a:r>
              <a:rPr lang="en-US" sz="2000" b="1" dirty="0">
                <a:solidFill>
                  <a:srgbClr val="0432FF"/>
                </a:solidFill>
                <a:latin typeface="Calibri" panose="020F0502020204030204" pitchFamily="34" charset="0"/>
                <a:cs typeface="Calibri" panose="020F0502020204030204" pitchFamily="34" charset="0"/>
              </a:rPr>
              <a:t>Rash </a:t>
            </a:r>
          </a:p>
        </p:txBody>
      </p:sp>
      <p:sp>
        <p:nvSpPr>
          <p:cNvPr id="4" name="Content Placeholder 2">
            <a:extLst>
              <a:ext uri="{FF2B5EF4-FFF2-40B4-BE49-F238E27FC236}">
                <a16:creationId xmlns:a16="http://schemas.microsoft.com/office/drawing/2014/main" id="{8995315D-1D67-2C4F-AF59-21A7EA0B9F86}"/>
              </a:ext>
            </a:extLst>
          </p:cNvPr>
          <p:cNvSpPr txBox="1">
            <a:spLocks/>
          </p:cNvSpPr>
          <p:nvPr/>
        </p:nvSpPr>
        <p:spPr bwMode="auto">
          <a:xfrm>
            <a:off x="6705600" y="1303020"/>
            <a:ext cx="5715000" cy="50292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6" indent="-342906" algn="l" rtl="0" eaLnBrk="0" fontAlgn="base" hangingPunct="0">
              <a:spcBef>
                <a:spcPct val="20000"/>
              </a:spcBef>
              <a:spcAft>
                <a:spcPct val="0"/>
              </a:spcAft>
              <a:buChar char="•"/>
              <a:defRPr sz="2500">
                <a:solidFill>
                  <a:srgbClr val="002060"/>
                </a:solidFill>
                <a:latin typeface="+mn-lt"/>
                <a:ea typeface="+mn-ea"/>
                <a:cs typeface="+mn-cs"/>
              </a:defRPr>
            </a:lvl1pPr>
            <a:lvl2pPr marL="742962" indent="-285755" algn="l" rtl="0" eaLnBrk="0" fontAlgn="base" hangingPunct="0">
              <a:spcBef>
                <a:spcPct val="20000"/>
              </a:spcBef>
              <a:spcAft>
                <a:spcPct val="0"/>
              </a:spcAft>
              <a:buChar char="–"/>
              <a:defRPr sz="2500">
                <a:solidFill>
                  <a:srgbClr val="002060"/>
                </a:solidFill>
                <a:latin typeface="+mn-lt"/>
                <a:ea typeface="+mn-ea"/>
              </a:defRPr>
            </a:lvl2pPr>
            <a:lvl3pPr marL="1143019" indent="-228604" algn="l" rtl="0" eaLnBrk="0" fontAlgn="base" hangingPunct="0">
              <a:spcBef>
                <a:spcPct val="20000"/>
              </a:spcBef>
              <a:spcAft>
                <a:spcPct val="0"/>
              </a:spcAft>
              <a:buChar char="•"/>
              <a:defRPr sz="2500">
                <a:solidFill>
                  <a:srgbClr val="002060"/>
                </a:solidFill>
                <a:latin typeface="+mn-lt"/>
                <a:ea typeface="+mn-ea"/>
              </a:defRPr>
            </a:lvl3pPr>
            <a:lvl4pPr marL="1600227" indent="-228604" algn="l" rtl="0" eaLnBrk="0" fontAlgn="base" hangingPunct="0">
              <a:spcBef>
                <a:spcPct val="20000"/>
              </a:spcBef>
              <a:spcAft>
                <a:spcPct val="0"/>
              </a:spcAft>
              <a:buChar char="–"/>
              <a:defRPr sz="2500">
                <a:solidFill>
                  <a:srgbClr val="002060"/>
                </a:solidFill>
                <a:latin typeface="+mn-lt"/>
                <a:ea typeface="+mn-ea"/>
              </a:defRPr>
            </a:lvl4pPr>
            <a:lvl5pPr marL="2057434" indent="-228604" algn="l" rtl="0" eaLnBrk="0" fontAlgn="base" hangingPunct="0">
              <a:spcBef>
                <a:spcPct val="20000"/>
              </a:spcBef>
              <a:spcAft>
                <a:spcPct val="0"/>
              </a:spcAft>
              <a:buChar char="»"/>
              <a:defRPr sz="2500">
                <a:solidFill>
                  <a:srgbClr val="002060"/>
                </a:solidFill>
                <a:latin typeface="+mn-lt"/>
                <a:ea typeface="+mn-ea"/>
              </a:defRPr>
            </a:lvl5pPr>
            <a:lvl6pPr marL="2514642" indent="-228604" algn="l" rtl="0" fontAlgn="base">
              <a:spcBef>
                <a:spcPct val="20000"/>
              </a:spcBef>
              <a:spcAft>
                <a:spcPct val="0"/>
              </a:spcAft>
              <a:buChar char="»"/>
              <a:defRPr sz="2500">
                <a:solidFill>
                  <a:schemeClr val="bg1"/>
                </a:solidFill>
                <a:latin typeface="+mn-lt"/>
                <a:ea typeface="+mn-ea"/>
              </a:defRPr>
            </a:lvl6pPr>
            <a:lvl7pPr marL="2971849" indent="-228604" algn="l" rtl="0" fontAlgn="base">
              <a:spcBef>
                <a:spcPct val="20000"/>
              </a:spcBef>
              <a:spcAft>
                <a:spcPct val="0"/>
              </a:spcAft>
              <a:buChar char="»"/>
              <a:defRPr sz="2500">
                <a:solidFill>
                  <a:schemeClr val="bg1"/>
                </a:solidFill>
                <a:latin typeface="+mn-lt"/>
                <a:ea typeface="+mn-ea"/>
              </a:defRPr>
            </a:lvl7pPr>
            <a:lvl8pPr marL="3429057" indent="-228604" algn="l" rtl="0" fontAlgn="base">
              <a:spcBef>
                <a:spcPct val="20000"/>
              </a:spcBef>
              <a:spcAft>
                <a:spcPct val="0"/>
              </a:spcAft>
              <a:buChar char="»"/>
              <a:defRPr sz="2500">
                <a:solidFill>
                  <a:schemeClr val="bg1"/>
                </a:solidFill>
                <a:latin typeface="+mn-lt"/>
                <a:ea typeface="+mn-ea"/>
              </a:defRPr>
            </a:lvl8pPr>
            <a:lvl9pPr marL="3886265" indent="-228604" algn="l" rtl="0" fontAlgn="base">
              <a:spcBef>
                <a:spcPct val="20000"/>
              </a:spcBef>
              <a:spcAft>
                <a:spcPct val="0"/>
              </a:spcAft>
              <a:buChar char="»"/>
              <a:defRPr sz="2500">
                <a:solidFill>
                  <a:schemeClr val="bg1"/>
                </a:solidFill>
                <a:latin typeface="+mn-lt"/>
                <a:ea typeface="+mn-ea"/>
              </a:defRPr>
            </a:lvl9pPr>
          </a:lstStyle>
          <a:p>
            <a:pPr marL="0" marR="0" lvl="0" indent="0" algn="l" defTabSz="914400" rtl="0" eaLnBrk="0" fontAlgn="base" latinLnBrk="0" hangingPunct="0">
              <a:lnSpc>
                <a:spcPct val="100000"/>
              </a:lnSpc>
              <a:spcBef>
                <a:spcPts val="1824"/>
              </a:spcBef>
              <a:spcAft>
                <a:spcPts val="600"/>
              </a:spcAft>
              <a:buClrTx/>
              <a:buSzTx/>
              <a:buFontTx/>
              <a:buNone/>
              <a:tabLst/>
              <a:defRPr/>
            </a:pPr>
            <a:r>
              <a:rPr kumimoji="0" lang="en-US" sz="2000" b="1" i="0" u="none" strike="noStrike" kern="0" cap="none" spc="0" normalizeH="0" baseline="0" noProof="0" dirty="0" err="1">
                <a:ln>
                  <a:noFill/>
                </a:ln>
                <a:solidFill>
                  <a:srgbClr val="0432FF"/>
                </a:solidFill>
                <a:effectLst/>
                <a:uLnTx/>
                <a:uFillTx/>
                <a:latin typeface="Calibri" panose="020F0502020204030204" pitchFamily="34" charset="0"/>
                <a:ea typeface="ＭＳ Ｐゴシック"/>
                <a:cs typeface="Calibri" panose="020F0502020204030204" pitchFamily="34" charset="0"/>
              </a:rPr>
              <a:t>Cytopenias</a:t>
            </a:r>
            <a:endParaRPr kumimoji="0" lang="en-US" sz="2000" b="1" i="0" u="none" strike="noStrike" kern="0" cap="none" spc="0" normalizeH="0" baseline="0" noProof="0" dirty="0">
              <a:ln>
                <a:noFill/>
              </a:ln>
              <a:solidFill>
                <a:srgbClr val="0432FF"/>
              </a:solidFill>
              <a:effectLst/>
              <a:uLnTx/>
              <a:uFillTx/>
              <a:latin typeface="Calibri" panose="020F0502020204030204" pitchFamily="34" charset="0"/>
              <a:ea typeface="ＭＳ Ｐゴシック"/>
              <a:cs typeface="Calibri" panose="020F0502020204030204" pitchFamily="34" charset="0"/>
            </a:endParaRPr>
          </a:p>
          <a:p>
            <a:pPr marL="342906" marR="0" lvl="0" indent="-342906" algn="l" defTabSz="914400" rtl="0" eaLnBrk="0" fontAlgn="base" latinLnBrk="0" hangingPunct="0">
              <a:lnSpc>
                <a:spcPct val="100000"/>
              </a:lnSpc>
              <a:spcBef>
                <a:spcPts val="400"/>
              </a:spcBef>
              <a:spcAft>
                <a:spcPts val="600"/>
              </a:spcAft>
              <a:buClrTx/>
              <a:buSzTx/>
              <a:buFontTx/>
              <a:buChar char="•"/>
              <a:tabLst/>
              <a:defRPr/>
            </a:pPr>
            <a:r>
              <a:rPr kumimoji="0" lang="en-US" sz="2000" b="0" i="0" u="none" strike="noStrike" kern="0" cap="none" spc="0" normalizeH="0" baseline="0" noProof="0" dirty="0">
                <a:ln>
                  <a:noFill/>
                </a:ln>
                <a:solidFill>
                  <a:srgbClr val="002060"/>
                </a:solidFill>
                <a:effectLst/>
                <a:uLnTx/>
                <a:uFillTx/>
                <a:latin typeface="Calibri" panose="020F0502020204030204" pitchFamily="34" charset="0"/>
                <a:ea typeface="ＭＳ Ｐゴシック"/>
                <a:cs typeface="Calibri" panose="020F0502020204030204" pitchFamily="34" charset="0"/>
              </a:rPr>
              <a:t>Anemia </a:t>
            </a:r>
          </a:p>
          <a:p>
            <a:pPr marL="742962" marR="0" lvl="1" indent="-285755" algn="l" defTabSz="914400" rtl="0" eaLnBrk="0" fontAlgn="base" latinLnBrk="0" hangingPunct="0">
              <a:lnSpc>
                <a:spcPct val="100000"/>
              </a:lnSpc>
              <a:spcBef>
                <a:spcPts val="400"/>
              </a:spcBef>
              <a:spcAft>
                <a:spcPts val="600"/>
              </a:spcAft>
              <a:buClrTx/>
              <a:buSzTx/>
              <a:buFontTx/>
              <a:buChar char="–"/>
              <a:tabLst/>
              <a:defRPr/>
            </a:pPr>
            <a:r>
              <a:rPr kumimoji="0" lang="en-US" sz="2000" b="0" i="0" u="none" strike="noStrike" kern="0" cap="none" spc="0" normalizeH="0" baseline="0" noProof="0" dirty="0">
                <a:ln>
                  <a:noFill/>
                </a:ln>
                <a:solidFill>
                  <a:srgbClr val="002060"/>
                </a:solidFill>
                <a:effectLst/>
                <a:uLnTx/>
                <a:uFillTx/>
                <a:latin typeface="Calibri" panose="020F0502020204030204" pitchFamily="34" charset="0"/>
                <a:ea typeface="ＭＳ Ｐゴシック"/>
                <a:cs typeface="Calibri" panose="020F0502020204030204" pitchFamily="34" charset="0"/>
              </a:rPr>
              <a:t>Typically not transfusion requiring</a:t>
            </a:r>
          </a:p>
          <a:p>
            <a:pPr marL="342906" marR="0" lvl="0" indent="-342906" algn="l" defTabSz="914400" rtl="0" eaLnBrk="0" fontAlgn="base" latinLnBrk="0" hangingPunct="0">
              <a:lnSpc>
                <a:spcPct val="100000"/>
              </a:lnSpc>
              <a:spcBef>
                <a:spcPts val="400"/>
              </a:spcBef>
              <a:spcAft>
                <a:spcPts val="600"/>
              </a:spcAft>
              <a:buClrTx/>
              <a:buSzTx/>
              <a:buFontTx/>
              <a:buChar char="•"/>
              <a:tabLst/>
              <a:defRPr/>
            </a:pPr>
            <a:r>
              <a:rPr kumimoji="0" lang="en-US" sz="2000" b="0" i="0" u="none" strike="noStrike" kern="0" cap="none" spc="0" normalizeH="0" baseline="0" noProof="0" dirty="0">
                <a:ln>
                  <a:noFill/>
                </a:ln>
                <a:solidFill>
                  <a:srgbClr val="002060"/>
                </a:solidFill>
                <a:effectLst/>
                <a:uLnTx/>
                <a:uFillTx/>
                <a:latin typeface="Calibri" panose="020F0502020204030204" pitchFamily="34" charset="0"/>
                <a:ea typeface="ＭＳ Ｐゴシック"/>
                <a:cs typeface="Calibri" panose="020F0502020204030204" pitchFamily="34" charset="0"/>
              </a:rPr>
              <a:t>Leukopenia, neutropenia, lymphocytopenia</a:t>
            </a:r>
          </a:p>
          <a:p>
            <a:pPr marL="742962" marR="0" lvl="1" indent="-285755" algn="l" defTabSz="914400" rtl="0" eaLnBrk="0" fontAlgn="base" latinLnBrk="0" hangingPunct="0">
              <a:lnSpc>
                <a:spcPct val="100000"/>
              </a:lnSpc>
              <a:spcBef>
                <a:spcPts val="400"/>
              </a:spcBef>
              <a:spcAft>
                <a:spcPts val="600"/>
              </a:spcAft>
              <a:buClrTx/>
              <a:buSzTx/>
              <a:buFontTx/>
              <a:buChar char="–"/>
              <a:tabLst/>
              <a:defRPr/>
            </a:pPr>
            <a:r>
              <a:rPr kumimoji="0" lang="en-US" sz="2000" b="0" i="0" u="none" strike="noStrike" kern="0" cap="none" spc="0" normalizeH="0" baseline="0" noProof="0" dirty="0">
                <a:ln>
                  <a:noFill/>
                </a:ln>
                <a:solidFill>
                  <a:srgbClr val="002060"/>
                </a:solidFill>
                <a:effectLst/>
                <a:uLnTx/>
                <a:uFillTx/>
                <a:latin typeface="Calibri" panose="020F0502020204030204" pitchFamily="34" charset="0"/>
                <a:ea typeface="ＭＳ Ｐゴシック"/>
                <a:cs typeface="Calibri" panose="020F0502020204030204" pitchFamily="34" charset="0"/>
              </a:rPr>
              <a:t>Increased infection risk</a:t>
            </a:r>
          </a:p>
          <a:p>
            <a:pPr marL="342906" marR="0" lvl="0" indent="-342906" algn="l" defTabSz="914400" rtl="0" eaLnBrk="0" fontAlgn="base" latinLnBrk="0" hangingPunct="0">
              <a:lnSpc>
                <a:spcPct val="100000"/>
              </a:lnSpc>
              <a:spcBef>
                <a:spcPts val="400"/>
              </a:spcBef>
              <a:spcAft>
                <a:spcPts val="600"/>
              </a:spcAft>
              <a:buClrTx/>
              <a:buSzTx/>
              <a:buFontTx/>
              <a:buChar char="•"/>
              <a:tabLst/>
              <a:defRPr/>
            </a:pPr>
            <a:r>
              <a:rPr kumimoji="0" lang="en-US" sz="2000" b="0" i="0" u="none" strike="noStrike" kern="0" cap="none" spc="0" normalizeH="0" baseline="0" noProof="0" dirty="0">
                <a:ln>
                  <a:noFill/>
                </a:ln>
                <a:solidFill>
                  <a:srgbClr val="002060"/>
                </a:solidFill>
                <a:effectLst/>
                <a:uLnTx/>
                <a:uFillTx/>
                <a:latin typeface="Calibri" panose="020F0502020204030204" pitchFamily="34" charset="0"/>
                <a:ea typeface="ＭＳ Ｐゴシック"/>
                <a:cs typeface="Calibri" panose="020F0502020204030204" pitchFamily="34" charset="0"/>
              </a:rPr>
              <a:t>Thrombocytopenia</a:t>
            </a:r>
          </a:p>
          <a:p>
            <a:pPr marL="342906" marR="0" lvl="0" indent="-342906" algn="l" defTabSz="914400" rtl="0" eaLnBrk="0" fontAlgn="base" latinLnBrk="0" hangingPunct="0">
              <a:lnSpc>
                <a:spcPct val="100000"/>
              </a:lnSpc>
              <a:spcBef>
                <a:spcPts val="400"/>
              </a:spcBef>
              <a:spcAft>
                <a:spcPts val="600"/>
              </a:spcAft>
              <a:buClrTx/>
              <a:buSzTx/>
              <a:buFontTx/>
              <a:buChar char="•"/>
              <a:tabLst/>
              <a:defRPr/>
            </a:pPr>
            <a:r>
              <a:rPr kumimoji="0" lang="en-US" sz="2000" b="0" i="0" u="none" strike="noStrike" kern="0" cap="none" spc="0" normalizeH="0" baseline="0" noProof="0" dirty="0">
                <a:ln>
                  <a:noFill/>
                </a:ln>
                <a:solidFill>
                  <a:srgbClr val="002060"/>
                </a:solidFill>
                <a:effectLst/>
                <a:uLnTx/>
                <a:uFillTx/>
                <a:latin typeface="Calibri" panose="020F0502020204030204" pitchFamily="34" charset="0"/>
                <a:ea typeface="ＭＳ Ｐゴシック"/>
                <a:cs typeface="Calibri" panose="020F0502020204030204" pitchFamily="34" charset="0"/>
              </a:rPr>
              <a:t>Monitor weekly during 1</a:t>
            </a:r>
            <a:r>
              <a:rPr kumimoji="0" lang="en-US" sz="2000" b="0" i="0" u="none" strike="noStrike" kern="0" cap="none" spc="0" normalizeH="0" baseline="30000" noProof="0" dirty="0">
                <a:ln>
                  <a:noFill/>
                </a:ln>
                <a:solidFill>
                  <a:srgbClr val="002060"/>
                </a:solidFill>
                <a:effectLst/>
                <a:uLnTx/>
                <a:uFillTx/>
                <a:latin typeface="Calibri" panose="020F0502020204030204" pitchFamily="34" charset="0"/>
                <a:ea typeface="ＭＳ Ｐゴシック"/>
                <a:cs typeface="Calibri" panose="020F0502020204030204" pitchFamily="34" charset="0"/>
              </a:rPr>
              <a:t>st</a:t>
            </a:r>
            <a:r>
              <a:rPr kumimoji="0" lang="en-US" sz="2000" b="0" i="0" u="none" strike="noStrike" kern="0" cap="none" spc="0" normalizeH="0" baseline="0" noProof="0" dirty="0">
                <a:ln>
                  <a:noFill/>
                </a:ln>
                <a:solidFill>
                  <a:srgbClr val="002060"/>
                </a:solidFill>
                <a:effectLst/>
                <a:uLnTx/>
                <a:uFillTx/>
                <a:latin typeface="Calibri" panose="020F0502020204030204" pitchFamily="34" charset="0"/>
                <a:ea typeface="ＭＳ Ｐゴシック"/>
                <a:cs typeface="Calibri" panose="020F0502020204030204" pitchFamily="34" charset="0"/>
              </a:rPr>
              <a:t> month</a:t>
            </a:r>
          </a:p>
          <a:p>
            <a:pPr marL="342906" marR="0" lvl="0" indent="-342906" algn="l" defTabSz="914400" rtl="0" eaLnBrk="0" fontAlgn="base" latinLnBrk="0" hangingPunct="0">
              <a:lnSpc>
                <a:spcPct val="100000"/>
              </a:lnSpc>
              <a:spcBef>
                <a:spcPts val="400"/>
              </a:spcBef>
              <a:spcAft>
                <a:spcPts val="600"/>
              </a:spcAft>
              <a:buClrTx/>
              <a:buSzTx/>
              <a:buFontTx/>
              <a:buChar char="•"/>
              <a:tabLst/>
              <a:defRPr/>
            </a:pPr>
            <a:r>
              <a:rPr kumimoji="0" lang="en-US" sz="2000" b="0" i="0" u="none" strike="noStrike" kern="0" cap="none" spc="0" normalizeH="0" baseline="0" noProof="0" dirty="0">
                <a:ln>
                  <a:noFill/>
                </a:ln>
                <a:solidFill>
                  <a:srgbClr val="002060"/>
                </a:solidFill>
                <a:effectLst/>
                <a:uLnTx/>
                <a:uFillTx/>
                <a:latin typeface="Calibri" panose="020F0502020204030204" pitchFamily="34" charset="0"/>
                <a:ea typeface="ＭＳ Ｐゴシック"/>
                <a:cs typeface="Calibri" panose="020F0502020204030204" pitchFamily="34" charset="0"/>
              </a:rPr>
              <a:t>Consider dose adjustment if limiting</a:t>
            </a:r>
          </a:p>
          <a:p>
            <a:pPr marL="0" marR="0" lvl="0" indent="0" algn="l" defTabSz="914400" rtl="0" eaLnBrk="0" fontAlgn="base" latinLnBrk="0" hangingPunct="0">
              <a:lnSpc>
                <a:spcPct val="100000"/>
              </a:lnSpc>
              <a:spcBef>
                <a:spcPts val="1824"/>
              </a:spcBef>
              <a:spcAft>
                <a:spcPts val="600"/>
              </a:spcAft>
              <a:buClrTx/>
              <a:buSzTx/>
              <a:buFontTx/>
              <a:buNone/>
              <a:tabLst/>
              <a:defRPr/>
            </a:pPr>
            <a:r>
              <a:rPr kumimoji="0" lang="en-US" sz="2000" b="1" i="0" u="none" strike="noStrike" kern="0" cap="none" spc="0" normalizeH="0" baseline="0" noProof="0" dirty="0">
                <a:ln>
                  <a:noFill/>
                </a:ln>
                <a:solidFill>
                  <a:srgbClr val="0432FF"/>
                </a:solidFill>
                <a:effectLst/>
                <a:uLnTx/>
                <a:uFillTx/>
                <a:latin typeface="Calibri" panose="020F0502020204030204" pitchFamily="34" charset="0"/>
                <a:ea typeface="ＭＳ Ｐゴシック"/>
                <a:cs typeface="Calibri" panose="020F0502020204030204" pitchFamily="34" charset="0"/>
              </a:rPr>
              <a:t>Take acalabrutinib </a:t>
            </a:r>
            <a:r>
              <a:rPr kumimoji="0" lang="en-US" sz="2000" b="1" i="1" u="none" strike="noStrike" kern="0" cap="none" spc="0" normalizeH="0" baseline="0" noProof="0" dirty="0">
                <a:ln>
                  <a:noFill/>
                </a:ln>
                <a:solidFill>
                  <a:srgbClr val="0432FF"/>
                </a:solidFill>
                <a:effectLst/>
                <a:uLnTx/>
                <a:uFillTx/>
                <a:latin typeface="Calibri" panose="020F0502020204030204" pitchFamily="34" charset="0"/>
                <a:ea typeface="ＭＳ Ｐゴシック"/>
                <a:cs typeface="Calibri" panose="020F0502020204030204" pitchFamily="34" charset="0"/>
              </a:rPr>
              <a:t>indefinitely</a:t>
            </a:r>
            <a:r>
              <a:rPr kumimoji="0" lang="en-US" sz="2000" b="1" i="0" u="none" strike="noStrike" kern="0" cap="none" spc="0" normalizeH="0" baseline="0" noProof="0" dirty="0">
                <a:ln>
                  <a:noFill/>
                </a:ln>
                <a:solidFill>
                  <a:srgbClr val="0432FF"/>
                </a:solidFill>
                <a:effectLst/>
                <a:uLnTx/>
                <a:uFillTx/>
                <a:latin typeface="Calibri" panose="020F0502020204030204" pitchFamily="34" charset="0"/>
                <a:ea typeface="ＭＳ Ｐゴシック"/>
                <a:cs typeface="Calibri" panose="020F0502020204030204" pitchFamily="34" charset="0"/>
              </a:rPr>
              <a:t>, as long as responding if no CR</a:t>
            </a:r>
          </a:p>
        </p:txBody>
      </p:sp>
      <p:sp>
        <p:nvSpPr>
          <p:cNvPr id="6" name="TextBox 5">
            <a:extLst>
              <a:ext uri="{FF2B5EF4-FFF2-40B4-BE49-F238E27FC236}">
                <a16:creationId xmlns:a16="http://schemas.microsoft.com/office/drawing/2014/main" id="{EBEB62F2-EA21-9AC6-9ED6-35A12D759027}"/>
              </a:ext>
            </a:extLst>
          </p:cNvPr>
          <p:cNvSpPr txBox="1"/>
          <p:nvPr/>
        </p:nvSpPr>
        <p:spPr>
          <a:xfrm>
            <a:off x="695400" y="6519600"/>
            <a:ext cx="3487814" cy="30777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Courtesy of Robin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Klebig</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APRN, CNP, AOCNP</a:t>
            </a:r>
          </a:p>
        </p:txBody>
      </p:sp>
    </p:spTree>
    <p:extLst>
      <p:ext uri="{BB962C8B-B14F-4D97-AF65-F5344CB8AC3E}">
        <p14:creationId xmlns:p14="http://schemas.microsoft.com/office/powerpoint/2010/main" val="28300452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9436C-9863-DA4B-9022-D42121A73367}"/>
              </a:ext>
            </a:extLst>
          </p:cNvPr>
          <p:cNvSpPr>
            <a:spLocks noGrp="1"/>
          </p:cNvSpPr>
          <p:nvPr>
            <p:ph type="title"/>
          </p:nvPr>
        </p:nvSpPr>
        <p:spPr>
          <a:xfrm>
            <a:off x="912286" y="93056"/>
            <a:ext cx="10358967" cy="1143000"/>
          </a:xfrm>
        </p:spPr>
        <p:txBody>
          <a:bodyPr/>
          <a:lstStyle/>
          <a:p>
            <a:pPr algn="l"/>
            <a:r>
              <a:rPr lang="en-US" dirty="0"/>
              <a:t>ELEVATE-RR: Characterization of Adverse Events with Acalabrutinib versus Ibrutinib </a:t>
            </a:r>
          </a:p>
        </p:txBody>
      </p:sp>
      <p:pic>
        <p:nvPicPr>
          <p:cNvPr id="3" name="Picture 2">
            <a:extLst>
              <a:ext uri="{FF2B5EF4-FFF2-40B4-BE49-F238E27FC236}">
                <a16:creationId xmlns:a16="http://schemas.microsoft.com/office/drawing/2014/main" id="{7D88343D-9B11-6244-AEF4-579AB7138351}"/>
              </a:ext>
            </a:extLst>
          </p:cNvPr>
          <p:cNvPicPr>
            <a:picLocks noChangeAspect="1"/>
          </p:cNvPicPr>
          <p:nvPr/>
        </p:nvPicPr>
        <p:blipFill>
          <a:blip r:embed="rId2"/>
          <a:stretch>
            <a:fillRect/>
          </a:stretch>
        </p:blipFill>
        <p:spPr>
          <a:xfrm>
            <a:off x="453093" y="1370013"/>
            <a:ext cx="10818160" cy="5067611"/>
          </a:xfrm>
          <a:prstGeom prst="rect">
            <a:avLst/>
          </a:prstGeom>
        </p:spPr>
      </p:pic>
      <p:sp>
        <p:nvSpPr>
          <p:cNvPr id="4" name="TextBox 3">
            <a:extLst>
              <a:ext uri="{FF2B5EF4-FFF2-40B4-BE49-F238E27FC236}">
                <a16:creationId xmlns:a16="http://schemas.microsoft.com/office/drawing/2014/main" id="{3167B7B5-09D3-9545-95C7-7CA9E018A594}"/>
              </a:ext>
            </a:extLst>
          </p:cNvPr>
          <p:cNvSpPr txBox="1"/>
          <p:nvPr/>
        </p:nvSpPr>
        <p:spPr>
          <a:xfrm>
            <a:off x="36443" y="6453336"/>
            <a:ext cx="352237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Seymour JF et al. ASH 2021;Abstract 3721.</a:t>
            </a:r>
          </a:p>
        </p:txBody>
      </p:sp>
      <p:sp>
        <p:nvSpPr>
          <p:cNvPr id="5" name="Rectangle 4">
            <a:extLst>
              <a:ext uri="{FF2B5EF4-FFF2-40B4-BE49-F238E27FC236}">
                <a16:creationId xmlns:a16="http://schemas.microsoft.com/office/drawing/2014/main" id="{4840A285-9F98-A248-8D04-4E5ED4F048B5}"/>
              </a:ext>
            </a:extLst>
          </p:cNvPr>
          <p:cNvSpPr/>
          <p:nvPr/>
        </p:nvSpPr>
        <p:spPr bwMode="auto">
          <a:xfrm>
            <a:off x="2567608" y="2780928"/>
            <a:ext cx="1440160" cy="792088"/>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Rectangle 5">
            <a:extLst>
              <a:ext uri="{FF2B5EF4-FFF2-40B4-BE49-F238E27FC236}">
                <a16:creationId xmlns:a16="http://schemas.microsoft.com/office/drawing/2014/main" id="{2ABA9EFC-F5E8-BE48-8A7B-CCEB44FF559B}"/>
              </a:ext>
            </a:extLst>
          </p:cNvPr>
          <p:cNvSpPr/>
          <p:nvPr/>
        </p:nvSpPr>
        <p:spPr bwMode="auto">
          <a:xfrm>
            <a:off x="2567608" y="4581128"/>
            <a:ext cx="1440160" cy="504056"/>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7" name="Rectangle 6">
            <a:extLst>
              <a:ext uri="{FF2B5EF4-FFF2-40B4-BE49-F238E27FC236}">
                <a16:creationId xmlns:a16="http://schemas.microsoft.com/office/drawing/2014/main" id="{9DEFB87B-A819-9D43-9349-AC02B02834B5}"/>
              </a:ext>
            </a:extLst>
          </p:cNvPr>
          <p:cNvSpPr/>
          <p:nvPr/>
        </p:nvSpPr>
        <p:spPr bwMode="auto">
          <a:xfrm>
            <a:off x="2567608" y="5301208"/>
            <a:ext cx="1440160" cy="1080120"/>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38968033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48A58B-6979-494C-B264-34024DA00C96}"/>
              </a:ext>
            </a:extLst>
          </p:cNvPr>
          <p:cNvSpPr>
            <a:spLocks noGrp="1"/>
          </p:cNvSpPr>
          <p:nvPr>
            <p:ph type="title"/>
          </p:nvPr>
        </p:nvSpPr>
        <p:spPr>
          <a:xfrm>
            <a:off x="912286" y="73126"/>
            <a:ext cx="10358967" cy="746720"/>
          </a:xfrm>
        </p:spPr>
        <p:txBody>
          <a:bodyPr/>
          <a:lstStyle/>
          <a:p>
            <a:pPr algn="l"/>
            <a:r>
              <a:rPr lang="en-US" dirty="0"/>
              <a:t>ALPINE: Zanubrutinib versus Ibrutinib for Relapsed CLL</a:t>
            </a:r>
            <a:br>
              <a:rPr lang="en-US" dirty="0"/>
            </a:br>
            <a:r>
              <a:rPr lang="en-US" sz="2400" dirty="0"/>
              <a:t>Response and Investigator-Assessed Progression-Free Survival</a:t>
            </a:r>
          </a:p>
        </p:txBody>
      </p:sp>
      <p:sp>
        <p:nvSpPr>
          <p:cNvPr id="6" name="TextBox 5">
            <a:extLst>
              <a:ext uri="{FF2B5EF4-FFF2-40B4-BE49-F238E27FC236}">
                <a16:creationId xmlns:a16="http://schemas.microsoft.com/office/drawing/2014/main" id="{839BD8F2-1FE1-004E-9A6C-F37F2F8888A6}"/>
              </a:ext>
            </a:extLst>
          </p:cNvPr>
          <p:cNvSpPr txBox="1"/>
          <p:nvPr/>
        </p:nvSpPr>
        <p:spPr>
          <a:xfrm>
            <a:off x="0" y="6534835"/>
            <a:ext cx="4057115" cy="323165"/>
          </a:xfrm>
          <a:prstGeom prst="rect">
            <a:avLst/>
          </a:prstGeom>
          <a:noFill/>
        </p:spPr>
        <p:txBody>
          <a:bodyPr wrap="square">
            <a:spAutoFit/>
          </a:bodyPr>
          <a:lstStyle/>
          <a:p>
            <a:pPr marL="12700" marR="0" lvl="0" indent="-12700" algn="l" defTabSz="455613" rtl="0" eaLnBrk="1" fontAlgn="base"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Hillmen P et al. EHA 2021;Abstract LBA1900.</a:t>
            </a:r>
          </a:p>
        </p:txBody>
      </p:sp>
      <p:pic>
        <p:nvPicPr>
          <p:cNvPr id="8" name="Picture 7" descr="Chart, line chart&#10;&#10;Description automatically generated">
            <a:extLst>
              <a:ext uri="{FF2B5EF4-FFF2-40B4-BE49-F238E27FC236}">
                <a16:creationId xmlns:a16="http://schemas.microsoft.com/office/drawing/2014/main" id="{B4C3A18F-98E3-6A40-B8B8-422C9B55DE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650" y="804729"/>
            <a:ext cx="10680700" cy="5067300"/>
          </a:xfrm>
          <a:prstGeom prst="rect">
            <a:avLst/>
          </a:prstGeom>
        </p:spPr>
      </p:pic>
      <p:sp>
        <p:nvSpPr>
          <p:cNvPr id="9" name="Rectangle 8">
            <a:extLst>
              <a:ext uri="{FF2B5EF4-FFF2-40B4-BE49-F238E27FC236}">
                <a16:creationId xmlns:a16="http://schemas.microsoft.com/office/drawing/2014/main" id="{31F69BBD-4BFB-4243-9756-84D4DBEF9F8B}"/>
              </a:ext>
            </a:extLst>
          </p:cNvPr>
          <p:cNvSpPr/>
          <p:nvPr/>
        </p:nvSpPr>
        <p:spPr bwMode="auto">
          <a:xfrm>
            <a:off x="755650" y="5872029"/>
            <a:ext cx="10680700" cy="59283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0" name="TextBox 9">
            <a:extLst>
              <a:ext uri="{FF2B5EF4-FFF2-40B4-BE49-F238E27FC236}">
                <a16:creationId xmlns:a16="http://schemas.microsoft.com/office/drawing/2014/main" id="{39E3EC49-3D65-BE46-B874-79347F7D93E7}"/>
              </a:ext>
            </a:extLst>
          </p:cNvPr>
          <p:cNvSpPr txBox="1"/>
          <p:nvPr/>
        </p:nvSpPr>
        <p:spPr>
          <a:xfrm>
            <a:off x="5231904" y="5999167"/>
            <a:ext cx="2956259"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72" charset="0"/>
                <a:ea typeface="MS PGothic" charset="0"/>
              </a:rPr>
              <a:t>Months from Randomization</a:t>
            </a:r>
          </a:p>
        </p:txBody>
      </p:sp>
      <p:graphicFrame>
        <p:nvGraphicFramePr>
          <p:cNvPr id="11" name="Table 11">
            <a:extLst>
              <a:ext uri="{FF2B5EF4-FFF2-40B4-BE49-F238E27FC236}">
                <a16:creationId xmlns:a16="http://schemas.microsoft.com/office/drawing/2014/main" id="{C21EBB4F-71B7-CB42-825C-1CB91631C37B}"/>
              </a:ext>
            </a:extLst>
          </p:cNvPr>
          <p:cNvGraphicFramePr>
            <a:graphicFrameLocks noGrp="1"/>
          </p:cNvGraphicFramePr>
          <p:nvPr/>
        </p:nvGraphicFramePr>
        <p:xfrm>
          <a:off x="4871864" y="2776072"/>
          <a:ext cx="5675204" cy="2123440"/>
        </p:xfrm>
        <a:graphic>
          <a:graphicData uri="http://schemas.openxmlformats.org/drawingml/2006/table">
            <a:tbl>
              <a:tblPr firstRow="1" bandRow="1">
                <a:tableStyleId>{21E4AEA4-8DFA-4A89-87EB-49C32662AFE0}</a:tableStyleId>
              </a:tblPr>
              <a:tblGrid>
                <a:gridCol w="2592287">
                  <a:extLst>
                    <a:ext uri="{9D8B030D-6E8A-4147-A177-3AD203B41FA5}">
                      <a16:colId xmlns:a16="http://schemas.microsoft.com/office/drawing/2014/main" val="4175462097"/>
                    </a:ext>
                  </a:extLst>
                </a:gridCol>
                <a:gridCol w="1446383">
                  <a:extLst>
                    <a:ext uri="{9D8B030D-6E8A-4147-A177-3AD203B41FA5}">
                      <a16:colId xmlns:a16="http://schemas.microsoft.com/office/drawing/2014/main" val="3434454359"/>
                    </a:ext>
                  </a:extLst>
                </a:gridCol>
                <a:gridCol w="1636534">
                  <a:extLst>
                    <a:ext uri="{9D8B030D-6E8A-4147-A177-3AD203B41FA5}">
                      <a16:colId xmlns:a16="http://schemas.microsoft.com/office/drawing/2014/main" val="2436557400"/>
                    </a:ext>
                  </a:extLst>
                </a:gridCol>
              </a:tblGrid>
              <a:tr h="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Zanubrutinib</a:t>
                      </a:r>
                    </a:p>
                    <a:p>
                      <a:pPr algn="ctr"/>
                      <a:r>
                        <a:rPr lang="en-US" dirty="0"/>
                        <a:t>(n = 207)</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Ibrutinib</a:t>
                      </a:r>
                    </a:p>
                    <a:p>
                      <a:pPr algn="ctr"/>
                      <a:r>
                        <a:rPr lang="en-US" dirty="0"/>
                        <a:t>(n = 208)</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674356380"/>
                  </a:ext>
                </a:extLst>
              </a:tr>
              <a:tr h="370840">
                <a:tc>
                  <a:txBody>
                    <a:bodyPr/>
                    <a:lstStyle/>
                    <a:p>
                      <a:r>
                        <a:rPr lang="en-US" dirty="0"/>
                        <a:t>12-month event-free 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0EF"/>
                    </a:solidFill>
                  </a:tcPr>
                </a:tc>
                <a:tc>
                  <a:txBody>
                    <a:bodyPr/>
                    <a:lstStyle/>
                    <a:p>
                      <a:pPr algn="ctr"/>
                      <a:r>
                        <a:rPr lang="en-US" dirty="0"/>
                        <a:t>94.9%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0EF"/>
                    </a:solidFill>
                  </a:tcPr>
                </a:tc>
                <a:tc>
                  <a:txBody>
                    <a:bodyPr/>
                    <a:lstStyle/>
                    <a:p>
                      <a:pPr algn="ctr"/>
                      <a:r>
                        <a:rPr lang="en-US" dirty="0"/>
                        <a:t>84.0%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0EF"/>
                    </a:solidFill>
                  </a:tcPr>
                </a:tc>
                <a:extLst>
                  <a:ext uri="{0D108BD9-81ED-4DB2-BD59-A6C34878D82A}">
                    <a16:rowId xmlns:a16="http://schemas.microsoft.com/office/drawing/2014/main" val="472700062"/>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US" dirty="0"/>
                        <a:t>HR: 0.40, </a:t>
                      </a:r>
                      <a:r>
                        <a:rPr lang="en-US" i="1" dirty="0"/>
                        <a:t>p</a:t>
                      </a:r>
                      <a:r>
                        <a:rPr lang="en-US" dirty="0"/>
                        <a:t> = 0.0007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tc>
                <a:extLst>
                  <a:ext uri="{0D108BD9-81ED-4DB2-BD59-A6C34878D82A}">
                    <a16:rowId xmlns:a16="http://schemas.microsoft.com/office/drawing/2014/main" val="4031721193"/>
                  </a:ext>
                </a:extLst>
              </a:tr>
              <a:tr h="370840">
                <a:tc>
                  <a:txBody>
                    <a:bodyPr/>
                    <a:lstStyle/>
                    <a:p>
                      <a:r>
                        <a:rPr lang="en-US" dirty="0"/>
                        <a:t>ORR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0EF"/>
                    </a:solidFill>
                  </a:tcPr>
                </a:tc>
                <a:tc>
                  <a:txBody>
                    <a:bodyPr/>
                    <a:lstStyle/>
                    <a:p>
                      <a:pPr algn="ctr"/>
                      <a:r>
                        <a:rPr lang="en-US" dirty="0"/>
                        <a:t>78.3%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0EF"/>
                    </a:solidFill>
                  </a:tcPr>
                </a:tc>
                <a:tc>
                  <a:txBody>
                    <a:bodyPr/>
                    <a:lstStyle/>
                    <a:p>
                      <a:pPr algn="ctr"/>
                      <a:r>
                        <a:rPr lang="en-US" dirty="0"/>
                        <a:t>62.5%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0EF"/>
                    </a:solidFill>
                  </a:tcPr>
                </a:tc>
                <a:extLst>
                  <a:ext uri="{0D108BD9-81ED-4DB2-BD59-A6C34878D82A}">
                    <a16:rowId xmlns:a16="http://schemas.microsoft.com/office/drawing/2014/main" val="1925384381"/>
                  </a:ext>
                </a:extLst>
              </a:tr>
              <a:tr h="370840">
                <a:tc>
                  <a:txBody>
                    <a:bodyPr/>
                    <a:lstStyle/>
                    <a:p>
                      <a:r>
                        <a:rPr lang="en-US" dirty="0"/>
                        <a:t>ORR for del(17p)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83.3%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53.8%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31549925"/>
                  </a:ext>
                </a:extLst>
              </a:tr>
            </a:tbl>
          </a:graphicData>
        </a:graphic>
      </p:graphicFrame>
    </p:spTree>
    <p:extLst>
      <p:ext uri="{BB962C8B-B14F-4D97-AF65-F5344CB8AC3E}">
        <p14:creationId xmlns:p14="http://schemas.microsoft.com/office/powerpoint/2010/main" val="22562008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48A58B-6979-494C-B264-34024DA00C96}"/>
              </a:ext>
            </a:extLst>
          </p:cNvPr>
          <p:cNvSpPr>
            <a:spLocks noGrp="1"/>
          </p:cNvSpPr>
          <p:nvPr>
            <p:ph type="title"/>
          </p:nvPr>
        </p:nvSpPr>
        <p:spPr>
          <a:xfrm>
            <a:off x="912286" y="73126"/>
            <a:ext cx="10358967" cy="1483666"/>
          </a:xfrm>
        </p:spPr>
        <p:txBody>
          <a:bodyPr/>
          <a:lstStyle/>
          <a:p>
            <a:pPr algn="l"/>
            <a:r>
              <a:rPr lang="en-US" dirty="0"/>
              <a:t>ALPINE: Adverse Events of Special Interest</a:t>
            </a:r>
          </a:p>
        </p:txBody>
      </p:sp>
      <p:pic>
        <p:nvPicPr>
          <p:cNvPr id="3" name="Picture 2" descr="Table&#10;&#10;Description automatically generated">
            <a:extLst>
              <a:ext uri="{FF2B5EF4-FFF2-40B4-BE49-F238E27FC236}">
                <a16:creationId xmlns:a16="http://schemas.microsoft.com/office/drawing/2014/main" id="{47F076D4-39D9-2040-9D2C-8D504317B1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232" y="1412776"/>
            <a:ext cx="10671482" cy="4435822"/>
          </a:xfrm>
          <a:prstGeom prst="rect">
            <a:avLst/>
          </a:prstGeom>
        </p:spPr>
      </p:pic>
      <p:sp>
        <p:nvSpPr>
          <p:cNvPr id="5" name="Rectangle 4">
            <a:extLst>
              <a:ext uri="{FF2B5EF4-FFF2-40B4-BE49-F238E27FC236}">
                <a16:creationId xmlns:a16="http://schemas.microsoft.com/office/drawing/2014/main" id="{31C9EBE0-3B81-AB43-97C7-37953B7A148A}"/>
              </a:ext>
            </a:extLst>
          </p:cNvPr>
          <p:cNvSpPr/>
          <p:nvPr/>
        </p:nvSpPr>
        <p:spPr bwMode="auto">
          <a:xfrm>
            <a:off x="3935760" y="2132856"/>
            <a:ext cx="7343954" cy="1008112"/>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7" name="TextBox 6">
            <a:extLst>
              <a:ext uri="{FF2B5EF4-FFF2-40B4-BE49-F238E27FC236}">
                <a16:creationId xmlns:a16="http://schemas.microsoft.com/office/drawing/2014/main" id="{9D6184FB-6713-AE48-9192-86630ABED454}"/>
              </a:ext>
            </a:extLst>
          </p:cNvPr>
          <p:cNvSpPr txBox="1"/>
          <p:nvPr/>
        </p:nvSpPr>
        <p:spPr>
          <a:xfrm>
            <a:off x="0" y="6534835"/>
            <a:ext cx="4057115" cy="323165"/>
          </a:xfrm>
          <a:prstGeom prst="rect">
            <a:avLst/>
          </a:prstGeom>
          <a:noFill/>
        </p:spPr>
        <p:txBody>
          <a:bodyPr wrap="square">
            <a:spAutoFit/>
          </a:bodyPr>
          <a:lstStyle/>
          <a:p>
            <a:pPr marL="12700" marR="0" lvl="0" indent="-12700" algn="l" defTabSz="455613" rtl="0" eaLnBrk="1" fontAlgn="base"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Hillmen P et al. EHA 2021;Abstract LBA1900.</a:t>
            </a:r>
          </a:p>
        </p:txBody>
      </p:sp>
    </p:spTree>
    <p:extLst>
      <p:ext uri="{BB962C8B-B14F-4D97-AF65-F5344CB8AC3E}">
        <p14:creationId xmlns:p14="http://schemas.microsoft.com/office/powerpoint/2010/main" val="3240107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B95EE-AF91-D442-93DE-6B266E8B3C71}"/>
              </a:ext>
            </a:extLst>
          </p:cNvPr>
          <p:cNvSpPr>
            <a:spLocks noGrp="1"/>
          </p:cNvSpPr>
          <p:nvPr>
            <p:ph type="title"/>
          </p:nvPr>
        </p:nvSpPr>
        <p:spPr/>
        <p:txBody>
          <a:bodyPr/>
          <a:lstStyle/>
          <a:p>
            <a:pPr algn="l"/>
            <a:r>
              <a:rPr lang="en-US" dirty="0"/>
              <a:t>SEQUOIA: Adverse Events (AEs) of Interest</a:t>
            </a:r>
          </a:p>
        </p:txBody>
      </p:sp>
      <p:pic>
        <p:nvPicPr>
          <p:cNvPr id="6" name="Picture 5" descr="Table&#10;&#10;Description automatically generated">
            <a:extLst>
              <a:ext uri="{FF2B5EF4-FFF2-40B4-BE49-F238E27FC236}">
                <a16:creationId xmlns:a16="http://schemas.microsoft.com/office/drawing/2014/main" id="{470B5A5F-555D-094C-9AEE-27F64A9A8D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7468" y="1124744"/>
            <a:ext cx="9577064" cy="5163287"/>
          </a:xfrm>
          <a:prstGeom prst="rect">
            <a:avLst/>
          </a:prstGeom>
        </p:spPr>
      </p:pic>
      <p:sp>
        <p:nvSpPr>
          <p:cNvPr id="7" name="TextBox 6">
            <a:extLst>
              <a:ext uri="{FF2B5EF4-FFF2-40B4-BE49-F238E27FC236}">
                <a16:creationId xmlns:a16="http://schemas.microsoft.com/office/drawing/2014/main" id="{5E203CF7-277D-9848-AA25-F801B323347C}"/>
              </a:ext>
            </a:extLst>
          </p:cNvPr>
          <p:cNvSpPr txBox="1"/>
          <p:nvPr/>
        </p:nvSpPr>
        <p:spPr>
          <a:xfrm>
            <a:off x="47328" y="6525344"/>
            <a:ext cx="3096617"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Tam CS et al. ASH 2021;Abstract 396.</a:t>
            </a:r>
          </a:p>
        </p:txBody>
      </p:sp>
    </p:spTree>
    <p:extLst>
      <p:ext uri="{BB962C8B-B14F-4D97-AF65-F5344CB8AC3E}">
        <p14:creationId xmlns:p14="http://schemas.microsoft.com/office/powerpoint/2010/main" val="8636130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a:extLst>
              <a:ext uri="{FF2B5EF4-FFF2-40B4-BE49-F238E27FC236}">
                <a16:creationId xmlns:a16="http://schemas.microsoft.com/office/drawing/2014/main" id="{8C6B7305-5284-9B47-B0A1-0DD191D84E63}"/>
              </a:ext>
            </a:extLst>
          </p:cNvPr>
          <p:cNvSpPr>
            <a:spLocks noGrp="1" noChangeArrowheads="1"/>
          </p:cNvSpPr>
          <p:nvPr>
            <p:ph type="title"/>
          </p:nvPr>
        </p:nvSpPr>
        <p:spPr bwMode="auto">
          <a:xfrm>
            <a:off x="533400" y="38100"/>
            <a:ext cx="8229600"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altLang="en-US" dirty="0"/>
              <a:t>Obinutuzumab</a:t>
            </a:r>
          </a:p>
        </p:txBody>
      </p:sp>
      <p:sp>
        <p:nvSpPr>
          <p:cNvPr id="93186" name="Content Placeholder 2">
            <a:extLst>
              <a:ext uri="{FF2B5EF4-FFF2-40B4-BE49-F238E27FC236}">
                <a16:creationId xmlns:a16="http://schemas.microsoft.com/office/drawing/2014/main" id="{3C048378-FAFA-F94D-B2E6-BCCDCE647383}"/>
              </a:ext>
            </a:extLst>
          </p:cNvPr>
          <p:cNvSpPr>
            <a:spLocks noGrp="1" noChangeArrowheads="1"/>
          </p:cNvSpPr>
          <p:nvPr>
            <p:ph idx="1"/>
          </p:nvPr>
        </p:nvSpPr>
        <p:spPr bwMode="auto">
          <a:xfrm>
            <a:off x="685800" y="838200"/>
            <a:ext cx="8229600" cy="5638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dirty="0">
                <a:latin typeface="Times" pitchFamily="2" charset="0"/>
              </a:rPr>
              <a:t>Anti-CD20 </a:t>
            </a:r>
            <a:r>
              <a:rPr lang="en-US" altLang="en-US" sz="2800" dirty="0" err="1">
                <a:latin typeface="Times" pitchFamily="2" charset="0"/>
              </a:rPr>
              <a:t>MoAb</a:t>
            </a:r>
            <a:endParaRPr lang="en-US" altLang="en-US" sz="2800" dirty="0">
              <a:latin typeface="Times" pitchFamily="2" charset="0"/>
            </a:endParaRPr>
          </a:p>
          <a:p>
            <a:pPr lvl="1"/>
            <a:r>
              <a:rPr lang="en-US" altLang="en-US" sz="2400" dirty="0">
                <a:latin typeface="Times" pitchFamily="2" charset="0"/>
              </a:rPr>
              <a:t>Designed to be a new and improved rituximab</a:t>
            </a:r>
          </a:p>
          <a:p>
            <a:pPr lvl="1"/>
            <a:r>
              <a:rPr lang="en-US" altLang="en-US" sz="2400" dirty="0">
                <a:latin typeface="Times" pitchFamily="2" charset="0"/>
              </a:rPr>
              <a:t>Better than rituximab for CLL</a:t>
            </a:r>
          </a:p>
          <a:p>
            <a:r>
              <a:rPr lang="en-US" altLang="en-US" sz="2800" dirty="0">
                <a:latin typeface="Times" pitchFamily="2" charset="0"/>
              </a:rPr>
              <a:t>Dosing: 1000 mg flat dose</a:t>
            </a:r>
          </a:p>
          <a:p>
            <a:pPr lvl="1"/>
            <a:r>
              <a:rPr lang="en-US" altLang="en-US" sz="2400" dirty="0">
                <a:latin typeface="Times" pitchFamily="2" charset="0"/>
              </a:rPr>
              <a:t>Cycle 1: Day 1 (100mg), 2 (900mg), 8, 15</a:t>
            </a:r>
          </a:p>
          <a:p>
            <a:pPr lvl="1"/>
            <a:r>
              <a:rPr lang="en-US" altLang="en-US" sz="2400" dirty="0">
                <a:latin typeface="Times" pitchFamily="2" charset="0"/>
              </a:rPr>
              <a:t>Cycle 2-6 Day 1</a:t>
            </a:r>
          </a:p>
          <a:p>
            <a:r>
              <a:rPr lang="en-US" altLang="en-US" sz="2800" dirty="0">
                <a:latin typeface="Times" pitchFamily="2" charset="0"/>
              </a:rPr>
              <a:t>When to use it</a:t>
            </a:r>
          </a:p>
          <a:p>
            <a:pPr lvl="1"/>
            <a:r>
              <a:rPr lang="en-US" altLang="en-US" sz="2400" dirty="0">
                <a:latin typeface="Times" pitchFamily="2" charset="0"/>
              </a:rPr>
              <a:t>If using venetoclax 12-month time limited therapy, combine with obinutuzumab</a:t>
            </a:r>
          </a:p>
          <a:p>
            <a:pPr lvl="1"/>
            <a:r>
              <a:rPr lang="en-US" altLang="en-US" sz="2400" dirty="0">
                <a:latin typeface="Times" pitchFamily="2" charset="0"/>
              </a:rPr>
              <a:t>If using BTKi obinutuzumab, use is optional</a:t>
            </a:r>
          </a:p>
          <a:p>
            <a:pPr lvl="2"/>
            <a:r>
              <a:rPr lang="en-US" altLang="en-US" sz="2000" dirty="0">
                <a:latin typeface="Times" pitchFamily="2" charset="0"/>
              </a:rPr>
              <a:t>Improves outcomes marginally</a:t>
            </a:r>
          </a:p>
          <a:p>
            <a:pPr lvl="2"/>
            <a:r>
              <a:rPr lang="en-US" altLang="en-US" sz="2000" dirty="0">
                <a:latin typeface="Times" pitchFamily="2" charset="0"/>
              </a:rPr>
              <a:t>Adds some toxicity (mostly infections)</a:t>
            </a:r>
          </a:p>
        </p:txBody>
      </p:sp>
      <p:sp>
        <p:nvSpPr>
          <p:cNvPr id="4" name="TextBox 3">
            <a:extLst>
              <a:ext uri="{FF2B5EF4-FFF2-40B4-BE49-F238E27FC236}">
                <a16:creationId xmlns:a16="http://schemas.microsoft.com/office/drawing/2014/main" id="{4D56DBA0-6210-9E40-8907-37A423DBBAD9}"/>
              </a:ext>
            </a:extLst>
          </p:cNvPr>
          <p:cNvSpPr txBox="1"/>
          <p:nvPr/>
        </p:nvSpPr>
        <p:spPr>
          <a:xfrm>
            <a:off x="9314289" y="6172200"/>
            <a:ext cx="2877711"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Courtesy of Brad S Kahl, MD</a:t>
            </a:r>
          </a:p>
        </p:txBody>
      </p:sp>
    </p:spTree>
    <p:extLst>
      <p:ext uri="{BB962C8B-B14F-4D97-AF65-F5344CB8AC3E}">
        <p14:creationId xmlns:p14="http://schemas.microsoft.com/office/powerpoint/2010/main" val="333990651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D79BA8A1-E3A2-9D48-A2C7-972F90A58BD8}"/>
              </a:ext>
            </a:extLst>
          </p:cNvPr>
          <p:cNvSpPr>
            <a:spLocks noGrp="1" noChangeArrowheads="1"/>
          </p:cNvSpPr>
          <p:nvPr>
            <p:ph type="title"/>
          </p:nvPr>
        </p:nvSpPr>
        <p:spPr bwMode="auto">
          <a:xfrm>
            <a:off x="533400" y="0"/>
            <a:ext cx="82296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altLang="en-US" dirty="0"/>
              <a:t>Venetoclax</a:t>
            </a:r>
          </a:p>
        </p:txBody>
      </p:sp>
      <p:sp>
        <p:nvSpPr>
          <p:cNvPr id="90114" name="Content Placeholder 2">
            <a:extLst>
              <a:ext uri="{FF2B5EF4-FFF2-40B4-BE49-F238E27FC236}">
                <a16:creationId xmlns:a16="http://schemas.microsoft.com/office/drawing/2014/main" id="{AB163631-EA8F-DF4F-AC79-9ECD478B9D8B}"/>
              </a:ext>
            </a:extLst>
          </p:cNvPr>
          <p:cNvSpPr>
            <a:spLocks noGrp="1" noChangeArrowheads="1"/>
          </p:cNvSpPr>
          <p:nvPr>
            <p:ph idx="1"/>
          </p:nvPr>
        </p:nvSpPr>
        <p:spPr bwMode="auto">
          <a:xfrm>
            <a:off x="685800" y="990600"/>
            <a:ext cx="8229600" cy="5287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dirty="0">
                <a:latin typeface="Times" pitchFamily="2" charset="0"/>
              </a:rPr>
              <a:t>BCL-2 inhibitor</a:t>
            </a:r>
          </a:p>
          <a:p>
            <a:pPr lvl="1"/>
            <a:r>
              <a:rPr lang="en-US" altLang="en-US" sz="2400" dirty="0">
                <a:latin typeface="Times" pitchFamily="2" charset="0"/>
              </a:rPr>
              <a:t>No lymphocytosis</a:t>
            </a:r>
          </a:p>
          <a:p>
            <a:r>
              <a:rPr lang="en-US" altLang="en-US" sz="2800" dirty="0">
                <a:latin typeface="Times" pitchFamily="2" charset="0"/>
              </a:rPr>
              <a:t>Highly effective</a:t>
            </a:r>
          </a:p>
          <a:p>
            <a:pPr lvl="1"/>
            <a:r>
              <a:rPr lang="en-US" altLang="en-US" sz="2400" dirty="0">
                <a:latin typeface="Times" pitchFamily="2" charset="0"/>
              </a:rPr>
              <a:t>Remission “deeper" than with </a:t>
            </a:r>
            <a:r>
              <a:rPr lang="en-US" altLang="en-US" sz="2400" dirty="0" err="1">
                <a:latin typeface="Times" pitchFamily="2" charset="0"/>
              </a:rPr>
              <a:t>BTKi’s</a:t>
            </a:r>
            <a:r>
              <a:rPr lang="en-US" altLang="en-US" sz="2400" dirty="0">
                <a:latin typeface="Times" pitchFamily="2" charset="0"/>
              </a:rPr>
              <a:t> </a:t>
            </a:r>
          </a:p>
          <a:p>
            <a:pPr lvl="2"/>
            <a:r>
              <a:rPr lang="en-US" altLang="en-US" sz="2000" dirty="0">
                <a:latin typeface="Times" pitchFamily="2" charset="0"/>
              </a:rPr>
              <a:t>More complete responses.  More MRD negativity. </a:t>
            </a:r>
          </a:p>
          <a:p>
            <a:pPr lvl="1"/>
            <a:r>
              <a:rPr lang="en-US" altLang="en-US" sz="2400" dirty="0">
                <a:latin typeface="Times" pitchFamily="2" charset="0"/>
              </a:rPr>
              <a:t>Developed as a 12-month “time limited therapy” when used with obinutuzumab in 1</a:t>
            </a:r>
            <a:r>
              <a:rPr lang="en-US" altLang="en-US" sz="2400" baseline="30000" dirty="0">
                <a:latin typeface="Times" pitchFamily="2" charset="0"/>
              </a:rPr>
              <a:t>st</a:t>
            </a:r>
            <a:r>
              <a:rPr lang="en-US" altLang="en-US" sz="2400" dirty="0">
                <a:latin typeface="Times" pitchFamily="2" charset="0"/>
              </a:rPr>
              <a:t> line</a:t>
            </a:r>
          </a:p>
          <a:p>
            <a:pPr lvl="1"/>
            <a:r>
              <a:rPr lang="en-US" altLang="en-US" sz="2400" dirty="0">
                <a:latin typeface="Times" pitchFamily="2" charset="0"/>
              </a:rPr>
              <a:t>Responses in ~90%. No 5-year data yet. </a:t>
            </a:r>
          </a:p>
          <a:p>
            <a:r>
              <a:rPr lang="en-US" altLang="en-US" sz="2800" dirty="0">
                <a:latin typeface="Times" pitchFamily="2" charset="0"/>
              </a:rPr>
              <a:t>Generally well tolerated</a:t>
            </a:r>
          </a:p>
          <a:p>
            <a:pPr lvl="1"/>
            <a:r>
              <a:rPr lang="en-US" altLang="en-US" sz="2400" dirty="0">
                <a:latin typeface="Times" pitchFamily="2" charset="0"/>
              </a:rPr>
              <a:t>GI side effects, </a:t>
            </a:r>
            <a:r>
              <a:rPr lang="en-US" altLang="en-US" sz="2400" dirty="0" err="1">
                <a:latin typeface="Times" pitchFamily="2" charset="0"/>
              </a:rPr>
              <a:t>cytopenias</a:t>
            </a:r>
            <a:endParaRPr lang="en-US" altLang="en-US" sz="2400" dirty="0">
              <a:latin typeface="Times" pitchFamily="2" charset="0"/>
            </a:endParaRPr>
          </a:p>
          <a:p>
            <a:r>
              <a:rPr lang="en-US" altLang="en-US" sz="2800" dirty="0">
                <a:latin typeface="Times" pitchFamily="2" charset="0"/>
              </a:rPr>
              <a:t>Tumor Lysis Syndrome</a:t>
            </a:r>
          </a:p>
        </p:txBody>
      </p:sp>
      <p:sp>
        <p:nvSpPr>
          <p:cNvPr id="4" name="TextBox 3">
            <a:extLst>
              <a:ext uri="{FF2B5EF4-FFF2-40B4-BE49-F238E27FC236}">
                <a16:creationId xmlns:a16="http://schemas.microsoft.com/office/drawing/2014/main" id="{68359275-973F-2B4C-8A2C-A3D3F1279D0B}"/>
              </a:ext>
            </a:extLst>
          </p:cNvPr>
          <p:cNvSpPr txBox="1"/>
          <p:nvPr/>
        </p:nvSpPr>
        <p:spPr>
          <a:xfrm>
            <a:off x="9314289" y="6172200"/>
            <a:ext cx="2877711"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Courtesy of Brad S Kahl, MD</a:t>
            </a:r>
          </a:p>
        </p:txBody>
      </p:sp>
    </p:spTree>
    <p:extLst>
      <p:ext uri="{BB962C8B-B14F-4D97-AF65-F5344CB8AC3E}">
        <p14:creationId xmlns:p14="http://schemas.microsoft.com/office/powerpoint/2010/main" val="89546743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Patient Education: Venetoclax</a:t>
            </a:r>
          </a:p>
        </p:txBody>
      </p:sp>
      <p:sp>
        <p:nvSpPr>
          <p:cNvPr id="3" name="Content Placeholder 2"/>
          <p:cNvSpPr>
            <a:spLocks noGrp="1"/>
          </p:cNvSpPr>
          <p:nvPr>
            <p:ph idx="1"/>
          </p:nvPr>
        </p:nvSpPr>
        <p:spPr/>
        <p:txBody>
          <a:bodyPr>
            <a:normAutofit/>
          </a:bodyPr>
          <a:lstStyle/>
          <a:p>
            <a:pPr>
              <a:spcAft>
                <a:spcPts val="1200"/>
              </a:spcAft>
            </a:pPr>
            <a:r>
              <a:rPr lang="en-US" sz="2000" dirty="0">
                <a:latin typeface="Calibri" panose="020F0502020204030204" pitchFamily="34" charset="0"/>
                <a:cs typeface="Calibri" panose="020F0502020204030204" pitchFamily="34" charset="0"/>
              </a:rPr>
              <a:t>Pharmacy consultation re potential drug interactions</a:t>
            </a:r>
          </a:p>
          <a:p>
            <a:pPr lvl="1">
              <a:spcAft>
                <a:spcPts val="1200"/>
              </a:spcAft>
            </a:pPr>
            <a:r>
              <a:rPr lang="en-US" sz="2000" dirty="0">
                <a:latin typeface="Calibri" panose="020F0502020204030204" pitchFamily="34" charset="0"/>
                <a:cs typeface="Calibri" panose="020F0502020204030204" pitchFamily="34" charset="0"/>
              </a:rPr>
              <a:t>CYP3A4 interactions - Avoid strong inhibitors &amp; inducers</a:t>
            </a:r>
          </a:p>
          <a:p>
            <a:pPr lvl="2">
              <a:spcAft>
                <a:spcPts val="1200"/>
              </a:spcAft>
            </a:pPr>
            <a:r>
              <a:rPr lang="en-US" sz="2000" dirty="0">
                <a:latin typeface="Calibri" panose="020F0502020204030204" pitchFamily="34" charset="0"/>
                <a:cs typeface="Calibri" panose="020F0502020204030204" pitchFamily="34" charset="0"/>
              </a:rPr>
              <a:t>Azole antifungals, </a:t>
            </a:r>
            <a:r>
              <a:rPr lang="en-US" sz="2000" dirty="0" err="1">
                <a:latin typeface="Calibri" panose="020F0502020204030204" pitchFamily="34" charset="0"/>
                <a:cs typeface="Calibri" panose="020F0502020204030204" pitchFamily="34" charset="0"/>
              </a:rPr>
              <a:t>mycin</a:t>
            </a:r>
            <a:r>
              <a:rPr lang="en-US" sz="2000" dirty="0">
                <a:latin typeface="Calibri" panose="020F0502020204030204" pitchFamily="34" charset="0"/>
                <a:cs typeface="Calibri" panose="020F0502020204030204" pitchFamily="34" charset="0"/>
              </a:rPr>
              <a:t> antibiotics, protease inhibitors, </a:t>
            </a:r>
            <a:r>
              <a:rPr lang="en-US" sz="2000" dirty="0" err="1">
                <a:latin typeface="Calibri" panose="020F0502020204030204" pitchFamily="34" charset="0"/>
                <a:cs typeface="Calibri" panose="020F0502020204030204" pitchFamily="34" charset="0"/>
              </a:rPr>
              <a:t>etc</a:t>
            </a:r>
            <a:endParaRPr lang="en-US" sz="2000" dirty="0">
              <a:latin typeface="Calibri" panose="020F0502020204030204" pitchFamily="34" charset="0"/>
              <a:cs typeface="Calibri" panose="020F0502020204030204" pitchFamily="34" charset="0"/>
            </a:endParaRPr>
          </a:p>
          <a:p>
            <a:pPr lvl="2">
              <a:spcAft>
                <a:spcPts val="1200"/>
              </a:spcAft>
            </a:pPr>
            <a:r>
              <a:rPr lang="en-US" sz="2000" dirty="0">
                <a:latin typeface="Calibri" panose="020F0502020204030204" pitchFamily="34" charset="0"/>
                <a:cs typeface="Calibri" panose="020F0502020204030204" pitchFamily="34" charset="0"/>
              </a:rPr>
              <a:t>Moderate – consider dose adjustment</a:t>
            </a:r>
          </a:p>
          <a:p>
            <a:pPr lvl="2">
              <a:spcAft>
                <a:spcPts val="1200"/>
              </a:spcAft>
            </a:pPr>
            <a:r>
              <a:rPr lang="en-US" sz="2000" dirty="0">
                <a:latin typeface="Calibri" panose="020F0502020204030204" pitchFamily="34" charset="0"/>
                <a:cs typeface="Calibri" panose="020F0502020204030204" pitchFamily="34" charset="0"/>
              </a:rPr>
              <a:t>Avoid grapefruit/juice, Seville oranges, and starfruit</a:t>
            </a:r>
          </a:p>
          <a:p>
            <a:pPr marL="457200" lvl="1" indent="0">
              <a:spcAft>
                <a:spcPts val="1200"/>
              </a:spcAft>
              <a:buNone/>
            </a:pPr>
            <a:endParaRPr lang="en-US" sz="2000" dirty="0">
              <a:latin typeface="Calibri" panose="020F0502020204030204" pitchFamily="34" charset="0"/>
              <a:cs typeface="Calibri" panose="020F0502020204030204" pitchFamily="34" charset="0"/>
            </a:endParaRPr>
          </a:p>
          <a:p>
            <a:pPr>
              <a:spcAft>
                <a:spcPts val="1200"/>
              </a:spcAft>
            </a:pPr>
            <a:r>
              <a:rPr lang="en-US" sz="2000" dirty="0">
                <a:latin typeface="Calibri" panose="020F0502020204030204" pitchFamily="34" charset="0"/>
                <a:cs typeface="Calibri" panose="020F0502020204030204" pitchFamily="34" charset="0"/>
              </a:rPr>
              <a:t>Take with food and water, same time each day</a:t>
            </a:r>
          </a:p>
          <a:p>
            <a:pPr marL="0" indent="0">
              <a:buNone/>
            </a:pPr>
            <a:endParaRPr lang="en-US" sz="300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311A506C-6D9B-AA77-2C7C-E9DCDF504CCC}"/>
              </a:ext>
            </a:extLst>
          </p:cNvPr>
          <p:cNvSpPr txBox="1"/>
          <p:nvPr/>
        </p:nvSpPr>
        <p:spPr>
          <a:xfrm>
            <a:off x="695400" y="6519600"/>
            <a:ext cx="3487814" cy="30777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Courtesy of Robin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Klebig</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APRN, CNP, AOCNP</a:t>
            </a:r>
          </a:p>
        </p:txBody>
      </p:sp>
    </p:spTree>
    <p:extLst>
      <p:ext uri="{BB962C8B-B14F-4D97-AF65-F5344CB8AC3E}">
        <p14:creationId xmlns:p14="http://schemas.microsoft.com/office/powerpoint/2010/main" val="360175788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Patient Education: Venetoclax</a:t>
            </a:r>
          </a:p>
        </p:txBody>
      </p:sp>
      <p:sp>
        <p:nvSpPr>
          <p:cNvPr id="3" name="Content Placeholder 2"/>
          <p:cNvSpPr>
            <a:spLocks noGrp="1"/>
          </p:cNvSpPr>
          <p:nvPr>
            <p:ph idx="1"/>
          </p:nvPr>
        </p:nvSpPr>
        <p:spPr>
          <a:xfrm>
            <a:off x="912287" y="1416053"/>
            <a:ext cx="5399738" cy="4677243"/>
          </a:xfrm>
        </p:spPr>
        <p:txBody>
          <a:bodyPr>
            <a:normAutofit fontScale="92500" lnSpcReduction="20000"/>
          </a:bodyPr>
          <a:lstStyle/>
          <a:p>
            <a:pPr marL="0" indent="0">
              <a:spcAft>
                <a:spcPts val="600"/>
              </a:spcAft>
              <a:buNone/>
            </a:pPr>
            <a:r>
              <a:rPr lang="en-US" sz="2000" b="1" dirty="0">
                <a:solidFill>
                  <a:srgbClr val="0432FF"/>
                </a:solidFill>
                <a:latin typeface="Calibri" panose="020F0502020204030204" pitchFamily="34" charset="0"/>
                <a:cs typeface="Calibri" panose="020F0502020204030204" pitchFamily="34" charset="0"/>
              </a:rPr>
              <a:t>Potential for tumor lysis syndrome</a:t>
            </a:r>
          </a:p>
          <a:p>
            <a:pPr>
              <a:spcAft>
                <a:spcPts val="600"/>
              </a:spcAft>
            </a:pPr>
            <a:r>
              <a:rPr lang="en-US" sz="2000" dirty="0">
                <a:latin typeface="Calibri" panose="020F0502020204030204" pitchFamily="34" charset="0"/>
                <a:cs typeface="Calibri" panose="020F0502020204030204" pitchFamily="34" charset="0"/>
              </a:rPr>
              <a:t>5 week ramp up to goal dose</a:t>
            </a:r>
          </a:p>
          <a:p>
            <a:pPr>
              <a:spcAft>
                <a:spcPts val="600"/>
              </a:spcAft>
            </a:pPr>
            <a:r>
              <a:rPr lang="en-US" sz="2000" dirty="0">
                <a:latin typeface="Calibri" panose="020F0502020204030204" pitchFamily="34" charset="0"/>
                <a:cs typeface="Calibri" panose="020F0502020204030204" pitchFamily="34" charset="0"/>
              </a:rPr>
              <a:t>Hospitalization for weekly ramp up (bulky)</a:t>
            </a:r>
          </a:p>
          <a:p>
            <a:pPr>
              <a:spcAft>
                <a:spcPts val="600"/>
              </a:spcAft>
            </a:pPr>
            <a:r>
              <a:rPr lang="en-US" sz="2000" dirty="0">
                <a:latin typeface="Calibri" panose="020F0502020204030204" pitchFamily="34" charset="0"/>
                <a:cs typeface="Calibri" panose="020F0502020204030204" pitchFamily="34" charset="0"/>
              </a:rPr>
              <a:t>TLS lab monitoring q8h x 24 hours</a:t>
            </a:r>
          </a:p>
          <a:p>
            <a:pPr>
              <a:spcAft>
                <a:spcPts val="600"/>
              </a:spcAft>
            </a:pPr>
            <a:r>
              <a:rPr lang="en-US" sz="2000" dirty="0">
                <a:latin typeface="Calibri" panose="020F0502020204030204" pitchFamily="34" charset="0"/>
                <a:cs typeface="Calibri" panose="020F0502020204030204" pitchFamily="34" charset="0"/>
              </a:rPr>
              <a:t>Allopurinol</a:t>
            </a:r>
          </a:p>
          <a:p>
            <a:pPr>
              <a:spcAft>
                <a:spcPts val="600"/>
              </a:spcAft>
            </a:pPr>
            <a:r>
              <a:rPr lang="en-US" sz="2000" dirty="0">
                <a:latin typeface="Calibri" panose="020F0502020204030204" pitchFamily="34" charset="0"/>
                <a:cs typeface="Calibri" panose="020F0502020204030204" pitchFamily="34" charset="0"/>
              </a:rPr>
              <a:t>Hydration</a:t>
            </a:r>
          </a:p>
          <a:p>
            <a:pPr marL="0" indent="0">
              <a:spcAft>
                <a:spcPts val="600"/>
              </a:spcAft>
              <a:buNone/>
            </a:pPr>
            <a:r>
              <a:rPr lang="en-US" sz="2000" b="1" dirty="0">
                <a:solidFill>
                  <a:srgbClr val="0432FF"/>
                </a:solidFill>
                <a:latin typeface="Calibri" panose="020F0502020204030204" pitchFamily="34" charset="0"/>
                <a:cs typeface="Calibri" panose="020F0502020204030204" pitchFamily="34" charset="0"/>
              </a:rPr>
              <a:t>Nausea</a:t>
            </a:r>
          </a:p>
          <a:p>
            <a:pPr>
              <a:spcAft>
                <a:spcPts val="600"/>
              </a:spcAft>
            </a:pPr>
            <a:r>
              <a:rPr lang="en-US" sz="2000" dirty="0">
                <a:latin typeface="Calibri" panose="020F0502020204030204" pitchFamily="34" charset="0"/>
                <a:cs typeface="Calibri" panose="020F0502020204030204" pitchFamily="34" charset="0"/>
              </a:rPr>
              <a:t>prn antiemetic</a:t>
            </a:r>
          </a:p>
          <a:p>
            <a:pPr marL="0" indent="0">
              <a:spcAft>
                <a:spcPts val="600"/>
              </a:spcAft>
              <a:buNone/>
            </a:pPr>
            <a:r>
              <a:rPr lang="en-US" sz="2000" b="1" dirty="0">
                <a:solidFill>
                  <a:srgbClr val="0432FF"/>
                </a:solidFill>
                <a:latin typeface="Calibri" panose="020F0502020204030204" pitchFamily="34" charset="0"/>
                <a:cs typeface="Calibri" panose="020F0502020204030204" pitchFamily="34" charset="0"/>
              </a:rPr>
              <a:t>Diarrhea</a:t>
            </a:r>
          </a:p>
          <a:p>
            <a:pPr>
              <a:spcAft>
                <a:spcPts val="600"/>
              </a:spcAft>
            </a:pPr>
            <a:r>
              <a:rPr lang="en-US" sz="2000" dirty="0" err="1">
                <a:latin typeface="Calibri" panose="020F0502020204030204" pitchFamily="34" charset="0"/>
                <a:cs typeface="Calibri" panose="020F0502020204030204" pitchFamily="34" charset="0"/>
              </a:rPr>
              <a:t>Loperamide</a:t>
            </a:r>
            <a:r>
              <a:rPr lang="en-US" sz="2000" dirty="0">
                <a:latin typeface="Calibri" panose="020F0502020204030204" pitchFamily="34" charset="0"/>
                <a:cs typeface="Calibri" panose="020F0502020204030204" pitchFamily="34" charset="0"/>
              </a:rPr>
              <a:t> prn</a:t>
            </a:r>
          </a:p>
          <a:p>
            <a:pPr>
              <a:spcAft>
                <a:spcPts val="600"/>
              </a:spcAft>
            </a:pPr>
            <a:r>
              <a:rPr lang="en-US" sz="2000" dirty="0">
                <a:latin typeface="Calibri" panose="020F0502020204030204" pitchFamily="34" charset="0"/>
                <a:cs typeface="Calibri" panose="020F0502020204030204" pitchFamily="34" charset="0"/>
              </a:rPr>
              <a:t>Record # stools per day at baseline</a:t>
            </a:r>
          </a:p>
          <a:p>
            <a:pPr marL="0" indent="0">
              <a:spcAft>
                <a:spcPts val="0"/>
              </a:spcAft>
              <a:buNone/>
            </a:pPr>
            <a:endParaRPr lang="en-US" sz="2400" b="1" dirty="0">
              <a:solidFill>
                <a:srgbClr val="0432FF"/>
              </a:solidFill>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p:txBody>
      </p:sp>
      <p:sp>
        <p:nvSpPr>
          <p:cNvPr id="4" name="Content Placeholder 2">
            <a:extLst>
              <a:ext uri="{FF2B5EF4-FFF2-40B4-BE49-F238E27FC236}">
                <a16:creationId xmlns:a16="http://schemas.microsoft.com/office/drawing/2014/main" id="{B8EA4D4E-7228-744C-8AAE-D05EA09B2CAE}"/>
              </a:ext>
            </a:extLst>
          </p:cNvPr>
          <p:cNvSpPr txBox="1">
            <a:spLocks/>
          </p:cNvSpPr>
          <p:nvPr/>
        </p:nvSpPr>
        <p:spPr bwMode="auto">
          <a:xfrm>
            <a:off x="6477000" y="1371600"/>
            <a:ext cx="5486400" cy="50292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6" indent="-342906" algn="l" rtl="0" eaLnBrk="0" fontAlgn="base" hangingPunct="0">
              <a:spcBef>
                <a:spcPct val="20000"/>
              </a:spcBef>
              <a:spcAft>
                <a:spcPct val="0"/>
              </a:spcAft>
              <a:buChar char="•"/>
              <a:defRPr sz="2500">
                <a:solidFill>
                  <a:srgbClr val="002060"/>
                </a:solidFill>
                <a:latin typeface="+mn-lt"/>
                <a:ea typeface="+mn-ea"/>
                <a:cs typeface="+mn-cs"/>
              </a:defRPr>
            </a:lvl1pPr>
            <a:lvl2pPr marL="742962" indent="-285755" algn="l" rtl="0" eaLnBrk="0" fontAlgn="base" hangingPunct="0">
              <a:spcBef>
                <a:spcPct val="20000"/>
              </a:spcBef>
              <a:spcAft>
                <a:spcPct val="0"/>
              </a:spcAft>
              <a:buChar char="–"/>
              <a:defRPr sz="2500">
                <a:solidFill>
                  <a:srgbClr val="002060"/>
                </a:solidFill>
                <a:latin typeface="+mn-lt"/>
                <a:ea typeface="+mn-ea"/>
              </a:defRPr>
            </a:lvl2pPr>
            <a:lvl3pPr marL="1143019" indent="-228604" algn="l" rtl="0" eaLnBrk="0" fontAlgn="base" hangingPunct="0">
              <a:spcBef>
                <a:spcPct val="20000"/>
              </a:spcBef>
              <a:spcAft>
                <a:spcPct val="0"/>
              </a:spcAft>
              <a:buChar char="•"/>
              <a:defRPr sz="2500">
                <a:solidFill>
                  <a:srgbClr val="002060"/>
                </a:solidFill>
                <a:latin typeface="+mn-lt"/>
                <a:ea typeface="+mn-ea"/>
              </a:defRPr>
            </a:lvl3pPr>
            <a:lvl4pPr marL="1600227" indent="-228604" algn="l" rtl="0" eaLnBrk="0" fontAlgn="base" hangingPunct="0">
              <a:spcBef>
                <a:spcPct val="20000"/>
              </a:spcBef>
              <a:spcAft>
                <a:spcPct val="0"/>
              </a:spcAft>
              <a:buChar char="–"/>
              <a:defRPr sz="2500">
                <a:solidFill>
                  <a:srgbClr val="002060"/>
                </a:solidFill>
                <a:latin typeface="+mn-lt"/>
                <a:ea typeface="+mn-ea"/>
              </a:defRPr>
            </a:lvl4pPr>
            <a:lvl5pPr marL="2057434" indent="-228604" algn="l" rtl="0" eaLnBrk="0" fontAlgn="base" hangingPunct="0">
              <a:spcBef>
                <a:spcPct val="20000"/>
              </a:spcBef>
              <a:spcAft>
                <a:spcPct val="0"/>
              </a:spcAft>
              <a:buChar char="»"/>
              <a:defRPr sz="2500">
                <a:solidFill>
                  <a:srgbClr val="002060"/>
                </a:solidFill>
                <a:latin typeface="+mn-lt"/>
                <a:ea typeface="+mn-ea"/>
              </a:defRPr>
            </a:lvl5pPr>
            <a:lvl6pPr marL="2514642" indent="-228604" algn="l" rtl="0" fontAlgn="base">
              <a:spcBef>
                <a:spcPct val="20000"/>
              </a:spcBef>
              <a:spcAft>
                <a:spcPct val="0"/>
              </a:spcAft>
              <a:buChar char="»"/>
              <a:defRPr sz="2500">
                <a:solidFill>
                  <a:schemeClr val="bg1"/>
                </a:solidFill>
                <a:latin typeface="+mn-lt"/>
                <a:ea typeface="+mn-ea"/>
              </a:defRPr>
            </a:lvl6pPr>
            <a:lvl7pPr marL="2971849" indent="-228604" algn="l" rtl="0" fontAlgn="base">
              <a:spcBef>
                <a:spcPct val="20000"/>
              </a:spcBef>
              <a:spcAft>
                <a:spcPct val="0"/>
              </a:spcAft>
              <a:buChar char="»"/>
              <a:defRPr sz="2500">
                <a:solidFill>
                  <a:schemeClr val="bg1"/>
                </a:solidFill>
                <a:latin typeface="+mn-lt"/>
                <a:ea typeface="+mn-ea"/>
              </a:defRPr>
            </a:lvl7pPr>
            <a:lvl8pPr marL="3429057" indent="-228604" algn="l" rtl="0" fontAlgn="base">
              <a:spcBef>
                <a:spcPct val="20000"/>
              </a:spcBef>
              <a:spcAft>
                <a:spcPct val="0"/>
              </a:spcAft>
              <a:buChar char="»"/>
              <a:defRPr sz="2500">
                <a:solidFill>
                  <a:schemeClr val="bg1"/>
                </a:solidFill>
                <a:latin typeface="+mn-lt"/>
                <a:ea typeface="+mn-ea"/>
              </a:defRPr>
            </a:lvl8pPr>
            <a:lvl9pPr marL="3886265" indent="-228604" algn="l" rtl="0" fontAlgn="base">
              <a:spcBef>
                <a:spcPct val="20000"/>
              </a:spcBef>
              <a:spcAft>
                <a:spcPct val="0"/>
              </a:spcAft>
              <a:buChar char="»"/>
              <a:defRPr sz="2500">
                <a:solidFill>
                  <a:schemeClr val="bg1"/>
                </a:solidFill>
                <a:latin typeface="+mn-lt"/>
                <a:ea typeface="+mn-ea"/>
              </a:defRPr>
            </a:lvl9pPr>
          </a:lstStyle>
          <a:p>
            <a:pPr marL="0" marR="0" lvl="0" indent="0" algn="l" defTabSz="914400" rtl="0" eaLnBrk="0" fontAlgn="base" latinLnBrk="0" hangingPunct="0">
              <a:lnSpc>
                <a:spcPct val="100000"/>
              </a:lnSpc>
              <a:spcBef>
                <a:spcPct val="20000"/>
              </a:spcBef>
              <a:spcAft>
                <a:spcPts val="600"/>
              </a:spcAft>
              <a:buClrTx/>
              <a:buSzTx/>
              <a:buFontTx/>
              <a:buNone/>
              <a:tabLst/>
              <a:defRPr/>
            </a:pPr>
            <a:r>
              <a:rPr kumimoji="0" lang="en-US" sz="2000" b="1" i="0" u="none" strike="noStrike" kern="0" cap="none" spc="0" normalizeH="0" baseline="0" noProof="0" dirty="0" err="1">
                <a:ln>
                  <a:noFill/>
                </a:ln>
                <a:solidFill>
                  <a:srgbClr val="0432FF"/>
                </a:solidFill>
                <a:effectLst/>
                <a:uLnTx/>
                <a:uFillTx/>
                <a:latin typeface="Calibri" panose="020F0502020204030204" pitchFamily="34" charset="0"/>
                <a:ea typeface="ＭＳ Ｐゴシック"/>
                <a:cs typeface="Calibri" panose="020F0502020204030204" pitchFamily="34" charset="0"/>
              </a:rPr>
              <a:t>Cytopenias</a:t>
            </a:r>
            <a:endParaRPr kumimoji="0" lang="en-US" sz="2000" b="1" i="0" u="none" strike="noStrike" kern="0" cap="none" spc="0" normalizeH="0" baseline="0" noProof="0" dirty="0">
              <a:ln>
                <a:noFill/>
              </a:ln>
              <a:solidFill>
                <a:srgbClr val="0432FF"/>
              </a:solidFill>
              <a:effectLst/>
              <a:uLnTx/>
              <a:uFillTx/>
              <a:latin typeface="Calibri" panose="020F0502020204030204" pitchFamily="34" charset="0"/>
              <a:ea typeface="ＭＳ Ｐゴシック"/>
              <a:cs typeface="Calibri" panose="020F0502020204030204" pitchFamily="34" charset="0"/>
            </a:endParaRPr>
          </a:p>
          <a:p>
            <a:pPr marL="342906" marR="0" lvl="0" indent="-342906" algn="l" defTabSz="914400" rtl="0" eaLnBrk="0" fontAlgn="base" latinLnBrk="0" hangingPunct="0">
              <a:lnSpc>
                <a:spcPct val="100000"/>
              </a:lnSpc>
              <a:spcBef>
                <a:spcPct val="20000"/>
              </a:spcBef>
              <a:spcAft>
                <a:spcPts val="600"/>
              </a:spcAft>
              <a:buClrTx/>
              <a:buSzTx/>
              <a:buFontTx/>
              <a:buChar char="•"/>
              <a:tabLst/>
              <a:defRPr/>
            </a:pPr>
            <a:r>
              <a:rPr kumimoji="0" lang="en-US" sz="2000" b="0" i="0" u="none" strike="noStrike" kern="0" cap="none" spc="0" normalizeH="0" baseline="0" noProof="0" dirty="0">
                <a:ln>
                  <a:noFill/>
                </a:ln>
                <a:solidFill>
                  <a:srgbClr val="002060"/>
                </a:solidFill>
                <a:effectLst/>
                <a:uLnTx/>
                <a:uFillTx/>
                <a:latin typeface="Calibri" panose="020F0502020204030204" pitchFamily="34" charset="0"/>
                <a:ea typeface="ＭＳ Ｐゴシック"/>
                <a:cs typeface="Calibri" panose="020F0502020204030204" pitchFamily="34" charset="0"/>
              </a:rPr>
              <a:t>Neutropenia</a:t>
            </a:r>
          </a:p>
          <a:p>
            <a:pPr marL="742962" marR="0" lvl="1" indent="-285755" algn="l" defTabSz="914400" rtl="0" eaLnBrk="0" fontAlgn="base" latinLnBrk="0" hangingPunct="0">
              <a:lnSpc>
                <a:spcPct val="100000"/>
              </a:lnSpc>
              <a:spcBef>
                <a:spcPct val="20000"/>
              </a:spcBef>
              <a:spcAft>
                <a:spcPts val="600"/>
              </a:spcAft>
              <a:buClrTx/>
              <a:buSzTx/>
              <a:buFontTx/>
              <a:buChar char="–"/>
              <a:tabLst/>
              <a:defRPr/>
            </a:pPr>
            <a:r>
              <a:rPr kumimoji="0" lang="en-US" sz="2000" b="0" i="0" u="none" strike="noStrike" kern="0" cap="none" spc="0" normalizeH="0" baseline="0" noProof="0" dirty="0">
                <a:ln>
                  <a:noFill/>
                </a:ln>
                <a:solidFill>
                  <a:srgbClr val="002060"/>
                </a:solidFill>
                <a:effectLst/>
                <a:uLnTx/>
                <a:uFillTx/>
                <a:latin typeface="Calibri" panose="020F0502020204030204" pitchFamily="34" charset="0"/>
                <a:ea typeface="ＭＳ Ｐゴシック"/>
                <a:cs typeface="Calibri" panose="020F0502020204030204" pitchFamily="34" charset="0"/>
              </a:rPr>
              <a:t>Increased infection risk</a:t>
            </a:r>
          </a:p>
          <a:p>
            <a:pPr marL="342906" marR="0" lvl="0" indent="-342906" algn="l" defTabSz="914400" rtl="0" eaLnBrk="0" fontAlgn="base" latinLnBrk="0" hangingPunct="0">
              <a:lnSpc>
                <a:spcPct val="100000"/>
              </a:lnSpc>
              <a:spcBef>
                <a:spcPct val="20000"/>
              </a:spcBef>
              <a:spcAft>
                <a:spcPts val="600"/>
              </a:spcAft>
              <a:buClrTx/>
              <a:buSzTx/>
              <a:buFontTx/>
              <a:buChar char="•"/>
              <a:tabLst/>
              <a:defRPr/>
            </a:pPr>
            <a:r>
              <a:rPr kumimoji="0" lang="en-US" sz="2000" b="0" i="0" u="none" strike="noStrike" kern="0" cap="none" spc="0" normalizeH="0" baseline="0" noProof="0" dirty="0">
                <a:ln>
                  <a:noFill/>
                </a:ln>
                <a:solidFill>
                  <a:srgbClr val="002060"/>
                </a:solidFill>
                <a:effectLst/>
                <a:uLnTx/>
                <a:uFillTx/>
                <a:latin typeface="Calibri" panose="020F0502020204030204" pitchFamily="34" charset="0"/>
                <a:ea typeface="ＭＳ Ｐゴシック"/>
                <a:cs typeface="Calibri" panose="020F0502020204030204" pitchFamily="34" charset="0"/>
              </a:rPr>
              <a:t>Thrombocytopenia</a:t>
            </a:r>
          </a:p>
          <a:p>
            <a:pPr marL="742962" marR="0" lvl="1" indent="-285755" algn="l" defTabSz="914400" rtl="0" eaLnBrk="0" fontAlgn="base" latinLnBrk="0" hangingPunct="0">
              <a:lnSpc>
                <a:spcPct val="100000"/>
              </a:lnSpc>
              <a:spcBef>
                <a:spcPct val="20000"/>
              </a:spcBef>
              <a:spcAft>
                <a:spcPts val="600"/>
              </a:spcAft>
              <a:buClrTx/>
              <a:buSzTx/>
              <a:buFontTx/>
              <a:buChar char="–"/>
              <a:tabLst/>
              <a:defRPr/>
            </a:pPr>
            <a:r>
              <a:rPr kumimoji="0" lang="en-US" sz="2000" b="0" i="0" u="none" strike="noStrike" kern="0" cap="none" spc="0" normalizeH="0" baseline="0" noProof="0" dirty="0">
                <a:ln>
                  <a:noFill/>
                </a:ln>
                <a:solidFill>
                  <a:srgbClr val="002060"/>
                </a:solidFill>
                <a:effectLst/>
                <a:uLnTx/>
                <a:uFillTx/>
                <a:latin typeface="Calibri" panose="020F0502020204030204" pitchFamily="34" charset="0"/>
                <a:ea typeface="ＭＳ Ｐゴシック"/>
                <a:cs typeface="Calibri" panose="020F0502020204030204" pitchFamily="34" charset="0"/>
              </a:rPr>
              <a:t>Bleeding risk</a:t>
            </a:r>
          </a:p>
          <a:p>
            <a:pPr marL="342906" marR="0" lvl="0" indent="-342906" algn="l" defTabSz="914400" rtl="0" eaLnBrk="0" fontAlgn="base" latinLnBrk="0" hangingPunct="0">
              <a:lnSpc>
                <a:spcPct val="100000"/>
              </a:lnSpc>
              <a:spcBef>
                <a:spcPct val="20000"/>
              </a:spcBef>
              <a:spcAft>
                <a:spcPts val="600"/>
              </a:spcAft>
              <a:buClrTx/>
              <a:buSzTx/>
              <a:buFontTx/>
              <a:buChar char="•"/>
              <a:tabLst/>
              <a:defRPr/>
            </a:pPr>
            <a:r>
              <a:rPr kumimoji="0" lang="en-US" sz="2000" b="0" i="0" u="none" strike="noStrike" kern="0" cap="none" spc="0" normalizeH="0" baseline="0" noProof="0" dirty="0">
                <a:ln>
                  <a:noFill/>
                </a:ln>
                <a:solidFill>
                  <a:srgbClr val="002060"/>
                </a:solidFill>
                <a:effectLst/>
                <a:uLnTx/>
                <a:uFillTx/>
                <a:latin typeface="Calibri" panose="020F0502020204030204" pitchFamily="34" charset="0"/>
                <a:ea typeface="ＭＳ Ｐゴシック"/>
                <a:cs typeface="Calibri" panose="020F0502020204030204" pitchFamily="34" charset="0"/>
              </a:rPr>
              <a:t>Anemia </a:t>
            </a:r>
          </a:p>
          <a:p>
            <a:pPr marL="742962" marR="0" lvl="1" indent="-285755" algn="l" defTabSz="914400" rtl="0" eaLnBrk="0" fontAlgn="base" latinLnBrk="0" hangingPunct="0">
              <a:lnSpc>
                <a:spcPct val="100000"/>
              </a:lnSpc>
              <a:spcBef>
                <a:spcPct val="20000"/>
              </a:spcBef>
              <a:spcAft>
                <a:spcPts val="600"/>
              </a:spcAft>
              <a:buClrTx/>
              <a:buSzTx/>
              <a:buFontTx/>
              <a:buChar char="–"/>
              <a:tabLst/>
              <a:defRPr/>
            </a:pPr>
            <a:r>
              <a:rPr kumimoji="0" lang="en-US" sz="2000" b="0" i="0" u="none" strike="noStrike" kern="0" cap="none" spc="0" normalizeH="0" baseline="0" noProof="0" dirty="0">
                <a:ln>
                  <a:noFill/>
                </a:ln>
                <a:solidFill>
                  <a:srgbClr val="002060"/>
                </a:solidFill>
                <a:effectLst/>
                <a:uLnTx/>
                <a:uFillTx/>
                <a:latin typeface="Calibri" panose="020F0502020204030204" pitchFamily="34" charset="0"/>
                <a:ea typeface="ＭＳ Ｐゴシック"/>
                <a:cs typeface="Calibri" panose="020F0502020204030204" pitchFamily="34" charset="0"/>
              </a:rPr>
              <a:t>Typically not transfusion requiring</a:t>
            </a:r>
          </a:p>
          <a:p>
            <a:pPr marL="342906" marR="0" lvl="0" indent="-342906" algn="l" defTabSz="914400" rtl="0" eaLnBrk="0" fontAlgn="base" latinLnBrk="0" hangingPunct="0">
              <a:lnSpc>
                <a:spcPct val="100000"/>
              </a:lnSpc>
              <a:spcBef>
                <a:spcPct val="20000"/>
              </a:spcBef>
              <a:spcAft>
                <a:spcPct val="0"/>
              </a:spcAft>
              <a:buClrTx/>
              <a:buSzTx/>
              <a:buFontTx/>
              <a:buChar char="•"/>
              <a:tabLst/>
              <a:defRPr/>
            </a:pPr>
            <a:endParaRPr kumimoji="0" lang="en-US" sz="2000" b="0" i="0" u="none" strike="noStrike" kern="0" cap="none" spc="0" normalizeH="0" baseline="0" noProof="0" dirty="0">
              <a:ln>
                <a:noFill/>
              </a:ln>
              <a:solidFill>
                <a:srgbClr val="002060"/>
              </a:solidFill>
              <a:effectLst/>
              <a:uLnTx/>
              <a:uFillTx/>
              <a:latin typeface="Calibri" panose="020F0502020204030204" pitchFamily="34" charset="0"/>
              <a:ea typeface="ＭＳ Ｐゴシック"/>
              <a:cs typeface="Calibri" panose="020F0502020204030204" pitchFamily="34" charset="0"/>
            </a:endParaRPr>
          </a:p>
        </p:txBody>
      </p:sp>
      <p:sp>
        <p:nvSpPr>
          <p:cNvPr id="5" name="TextBox 4">
            <a:extLst>
              <a:ext uri="{FF2B5EF4-FFF2-40B4-BE49-F238E27FC236}">
                <a16:creationId xmlns:a16="http://schemas.microsoft.com/office/drawing/2014/main" id="{2B79006B-4B3A-3E0F-955E-977FCF067DD3}"/>
              </a:ext>
            </a:extLst>
          </p:cNvPr>
          <p:cNvSpPr txBox="1"/>
          <p:nvPr/>
        </p:nvSpPr>
        <p:spPr>
          <a:xfrm>
            <a:off x="695400" y="6519600"/>
            <a:ext cx="3487814" cy="30777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Courtesy of Robin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Klebig</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APRN, CNP, AOCNP</a:t>
            </a:r>
          </a:p>
        </p:txBody>
      </p:sp>
    </p:spTree>
    <p:extLst>
      <p:ext uri="{BB962C8B-B14F-4D97-AF65-F5344CB8AC3E}">
        <p14:creationId xmlns:p14="http://schemas.microsoft.com/office/powerpoint/2010/main" val="35234869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Patient Education: Venetoclax/Obinutuzumab</a:t>
            </a:r>
            <a:endParaRPr lang="en-US"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p:txBody>
          <a:bodyPr/>
          <a:lstStyle/>
          <a:p>
            <a:pPr marL="0" indent="0">
              <a:spcAft>
                <a:spcPts val="1200"/>
              </a:spcAft>
              <a:buNone/>
            </a:pPr>
            <a:r>
              <a:rPr lang="en-US" sz="2000" b="1" dirty="0">
                <a:solidFill>
                  <a:srgbClr val="0432FF"/>
                </a:solidFill>
                <a:latin typeface="Calibri" panose="020F0502020204030204" pitchFamily="34" charset="0"/>
                <a:cs typeface="Calibri" panose="020F0502020204030204" pitchFamily="34" charset="0"/>
              </a:rPr>
              <a:t>Teaching points and challenges</a:t>
            </a:r>
          </a:p>
          <a:p>
            <a:pPr>
              <a:spcAft>
                <a:spcPts val="1200"/>
              </a:spcAft>
            </a:pPr>
            <a:r>
              <a:rPr lang="en-US" sz="2000" dirty="0">
                <a:latin typeface="Calibri" panose="020F0502020204030204" pitchFamily="34" charset="0"/>
                <a:cs typeface="Calibri" panose="020F0502020204030204" pitchFamily="34" charset="0"/>
              </a:rPr>
              <a:t>Obinutuzumab toxicity (infusion reaction, </a:t>
            </a:r>
            <a:r>
              <a:rPr lang="en-US" sz="2000" dirty="0" err="1">
                <a:latin typeface="Calibri" panose="020F0502020204030204" pitchFamily="34" charset="0"/>
                <a:cs typeface="Calibri" panose="020F0502020204030204" pitchFamily="34" charset="0"/>
              </a:rPr>
              <a:t>cytopenias</a:t>
            </a:r>
            <a:r>
              <a:rPr lang="en-US" sz="2000" dirty="0">
                <a:latin typeface="Calibri" panose="020F0502020204030204" pitchFamily="34" charset="0"/>
                <a:cs typeface="Calibri" panose="020F0502020204030204" pitchFamily="34" charset="0"/>
              </a:rPr>
              <a:t>, infection risk) </a:t>
            </a:r>
          </a:p>
          <a:p>
            <a:pPr>
              <a:spcAft>
                <a:spcPts val="1200"/>
              </a:spcAft>
            </a:pPr>
            <a:r>
              <a:rPr lang="en-US" sz="2000" dirty="0">
                <a:latin typeface="Calibri" panose="020F0502020204030204" pitchFamily="34" charset="0"/>
                <a:cs typeface="Calibri" panose="020F0502020204030204" pitchFamily="34" charset="0"/>
              </a:rPr>
              <a:t>Venetoclax toxicity (mainly TLS, some nausea)</a:t>
            </a:r>
          </a:p>
          <a:p>
            <a:pPr>
              <a:spcAft>
                <a:spcPts val="1200"/>
              </a:spcAft>
            </a:pPr>
            <a:r>
              <a:rPr lang="en-US" sz="2000" dirty="0">
                <a:latin typeface="Calibri" panose="020F0502020204030204" pitchFamily="34" charset="0"/>
                <a:cs typeface="Calibri" panose="020F0502020204030204" pitchFamily="34" charset="0"/>
              </a:rPr>
              <a:t>Relatively new combination regimen, health care teams still gaining expertise on patterns of toxicity and management, not typically using obinutuzumab widely</a:t>
            </a:r>
          </a:p>
          <a:p>
            <a:pPr>
              <a:spcAft>
                <a:spcPts val="1200"/>
              </a:spcAft>
            </a:pPr>
            <a:r>
              <a:rPr lang="en-US" sz="2000" dirty="0">
                <a:latin typeface="Calibri" panose="020F0502020204030204" pitchFamily="34" charset="0"/>
                <a:cs typeface="Calibri" panose="020F0502020204030204" pitchFamily="34" charset="0"/>
              </a:rPr>
              <a:t>Mother and children were unaware of diagnosis </a:t>
            </a:r>
          </a:p>
          <a:p>
            <a:pPr>
              <a:spcAft>
                <a:spcPts val="1200"/>
              </a:spcAft>
            </a:pPr>
            <a:r>
              <a:rPr lang="en-US" sz="2000" dirty="0">
                <a:latin typeface="Calibri" panose="020F0502020204030204" pitchFamily="34" charset="0"/>
                <a:cs typeface="Calibri" panose="020F0502020204030204" pitchFamily="34" charset="0"/>
              </a:rPr>
              <a:t>Continuing to work full time was a priority</a:t>
            </a:r>
          </a:p>
          <a:p>
            <a:pPr>
              <a:spcAft>
                <a:spcPts val="1200"/>
              </a:spcAft>
            </a:pPr>
            <a:r>
              <a:rPr lang="en-US" sz="2000" dirty="0">
                <a:latin typeface="Calibri" panose="020F0502020204030204" pitchFamily="34" charset="0"/>
                <a:cs typeface="Calibri" panose="020F0502020204030204" pitchFamily="34" charset="0"/>
              </a:rPr>
              <a:t>Symptomatic anemia</a:t>
            </a:r>
          </a:p>
          <a:p>
            <a:pPr>
              <a:spcAft>
                <a:spcPts val="1200"/>
              </a:spcAft>
            </a:pPr>
            <a:r>
              <a:rPr lang="en-US" sz="2000" dirty="0">
                <a:latin typeface="Calibri" panose="020F0502020204030204" pitchFamily="34" charset="0"/>
                <a:cs typeface="Calibri" panose="020F0502020204030204" pitchFamily="34" charset="0"/>
              </a:rPr>
              <a:t>Daughter active in travel sports, timed transfusions around tournaments</a:t>
            </a:r>
          </a:p>
          <a:p>
            <a:pPr marL="457200" lvl="1" indent="0">
              <a:buNone/>
            </a:pPr>
            <a:endParaRPr lang="en-US" dirty="0">
              <a:latin typeface="Calibri" panose="020F0502020204030204" pitchFamily="34" charset="0"/>
              <a:cs typeface="Calibri" panose="020F0502020204030204" pitchFamily="34" charset="0"/>
            </a:endParaRPr>
          </a:p>
          <a:p>
            <a:pPr lvl="1"/>
            <a:endParaRPr lang="en-US"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7528CB52-8AE1-3C9A-CC15-FD722B1B13D8}"/>
              </a:ext>
            </a:extLst>
          </p:cNvPr>
          <p:cNvSpPr txBox="1"/>
          <p:nvPr/>
        </p:nvSpPr>
        <p:spPr>
          <a:xfrm>
            <a:off x="623392" y="6550223"/>
            <a:ext cx="2631939" cy="30777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Courtesy of </a:t>
            </a:r>
            <a:r>
              <a:rPr kumimoji="0" lang="en-US" altLang="x-none" sz="1400" b="0"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charset="-128"/>
                <a:cs typeface="Calibri" panose="020F0502020204030204" pitchFamily="34" charset="0"/>
              </a:rPr>
              <a:t>Amy Goodrich, CRNP</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3221190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ASCO AM">
      <a:dk1>
        <a:srgbClr val="002457"/>
      </a:dk1>
      <a:lt1>
        <a:srgbClr val="FFFFFF"/>
      </a:lt1>
      <a:dk2>
        <a:srgbClr val="0076A9"/>
      </a:dk2>
      <a:lt2>
        <a:srgbClr val="E7E6E6"/>
      </a:lt2>
      <a:accent1>
        <a:srgbClr val="59CBE8"/>
      </a:accent1>
      <a:accent2>
        <a:srgbClr val="008764"/>
      </a:accent2>
      <a:accent3>
        <a:srgbClr val="F6CF3F"/>
      </a:accent3>
      <a:accent4>
        <a:srgbClr val="59AADE"/>
      </a:accent4>
      <a:accent5>
        <a:srgbClr val="096F76"/>
      </a:accent5>
      <a:accent6>
        <a:srgbClr val="002457"/>
      </a:accent6>
      <a:hlink>
        <a:srgbClr val="59AADE"/>
      </a:hlink>
      <a:folHlink>
        <a:srgbClr val="39B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NYL2014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CC8867_SCC_PowerPointTemplate_ScienceFocused_blue">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pitchFamily="1" charset="-128"/>
            <a:cs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pitchFamily="1" charset="-128"/>
            <a:cs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SCC8867_SCC_PowerPointTemplate_ScienceFocused_blue">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pitchFamily="1" charset="-128"/>
            <a:cs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pitchFamily="1" charset="-128"/>
            <a:cs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ank Presentation">
  <a:themeElements>
    <a:clrScheme name="">
      <a:dk1>
        <a:srgbClr val="FFFFFF"/>
      </a:dk1>
      <a:lt1>
        <a:srgbClr val="FFFFFF"/>
      </a:lt1>
      <a:dk2>
        <a:srgbClr val="000000"/>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19" ma:contentTypeDescription="Create a new document." ma:contentTypeScope="" ma:versionID="83bf1051954f228ef3dccc82cfc58357">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b1f103e14bcb636125a88c7b57b71e20"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96f1686b-f877-4eb8-89ab-3a67a5dc2612" xsi:nil="true"/>
    <TaxCatchAll xmlns="b4104d5b-b872-4636-a728-507be7308f43" xsi:nil="true"/>
    <QID xmlns="96f1686b-f877-4eb8-89ab-3a67a5dc2612" xsi:nil="true"/>
    <lcf76f155ced4ddcb4097134ff3c332f xmlns="96f1686b-f877-4eb8-89ab-3a67a5dc2612">
      <Terms xmlns="http://schemas.microsoft.com/office/infopath/2007/PartnerControls"/>
    </lcf76f155ced4ddcb4097134ff3c332f>
    <TaxKeywordTaxHTField xmlns="b4104d5b-b872-4636-a728-507be7308f43">
      <Terms xmlns="http://schemas.microsoft.com/office/infopath/2007/PartnerControls"/>
    </TaxKeywordTaxHTField>
  </documentManagement>
</p:properties>
</file>

<file path=customXml/itemProps1.xml><?xml version="1.0" encoding="utf-8"?>
<ds:datastoreItem xmlns:ds="http://schemas.openxmlformats.org/officeDocument/2006/customXml" ds:itemID="{9B1E8ACD-8A29-4B83-8626-564F9AD78E3F}"/>
</file>

<file path=customXml/itemProps2.xml><?xml version="1.0" encoding="utf-8"?>
<ds:datastoreItem xmlns:ds="http://schemas.openxmlformats.org/officeDocument/2006/customXml" ds:itemID="{863D1947-4083-4EC4-992A-DDB47E656FB7}"/>
</file>

<file path=customXml/itemProps3.xml><?xml version="1.0" encoding="utf-8"?>
<ds:datastoreItem xmlns:ds="http://schemas.openxmlformats.org/officeDocument/2006/customXml" ds:itemID="{03A14E5C-5493-4B04-88D6-F311093A8FEE}"/>
</file>

<file path=docProps/app.xml><?xml version="1.0" encoding="utf-8"?>
<Properties xmlns="http://schemas.openxmlformats.org/officeDocument/2006/extended-properties" xmlns:vt="http://schemas.openxmlformats.org/officeDocument/2006/docPropsVTypes">
  <Template/>
  <TotalTime>4895</TotalTime>
  <Words>6257</Words>
  <Application>Microsoft Macintosh PowerPoint</Application>
  <PresentationFormat>Widescreen</PresentationFormat>
  <Paragraphs>867</Paragraphs>
  <Slides>111</Slides>
  <Notes>8</Notes>
  <HiddenSlides>0</HiddenSlides>
  <MMClips>0</MMClips>
  <ScaleCrop>false</ScaleCrop>
  <HeadingPairs>
    <vt:vector size="6" baseType="variant">
      <vt:variant>
        <vt:lpstr>Fonts Used</vt:lpstr>
      </vt:variant>
      <vt:variant>
        <vt:i4>9</vt:i4>
      </vt:variant>
      <vt:variant>
        <vt:lpstr>Theme</vt:lpstr>
      </vt:variant>
      <vt:variant>
        <vt:i4>10</vt:i4>
      </vt:variant>
      <vt:variant>
        <vt:lpstr>Slide Titles</vt:lpstr>
      </vt:variant>
      <vt:variant>
        <vt:i4>111</vt:i4>
      </vt:variant>
    </vt:vector>
  </HeadingPairs>
  <TitlesOfParts>
    <vt:vector size="130" baseType="lpstr">
      <vt:lpstr>Arial</vt:lpstr>
      <vt:lpstr>Calibri</vt:lpstr>
      <vt:lpstr>Corbel</vt:lpstr>
      <vt:lpstr>Georgia</vt:lpstr>
      <vt:lpstr>inherit</vt:lpstr>
      <vt:lpstr>Symbol</vt:lpstr>
      <vt:lpstr>Times</vt:lpstr>
      <vt:lpstr>Times New Roman</vt:lpstr>
      <vt:lpstr>Wingdings</vt:lpstr>
      <vt:lpstr>3_Default Design</vt:lpstr>
      <vt:lpstr>5_Default Design</vt:lpstr>
      <vt:lpstr>1_Custom Design</vt:lpstr>
      <vt:lpstr>4_NYL2014_PPT_Slides</vt:lpstr>
      <vt:lpstr>MLC2015_PPT_Slides</vt:lpstr>
      <vt:lpstr>SCC8867_SCC_PowerPointTemplate_ScienceFocused_blue</vt:lpstr>
      <vt:lpstr>6_SCC8867_SCC_PowerPointTemplate_ScienceFocused_blue</vt:lpstr>
      <vt:lpstr>Blank Presentation</vt:lpstr>
      <vt:lpstr>7_Default Design</vt:lpstr>
      <vt:lpstr>6_Default Design</vt:lpstr>
      <vt:lpstr>Chronic Lymphocytic Leukemia  Friday, April 29, 2022 12:15 PM – 1:45 PM PT</vt:lpstr>
      <vt:lpstr>Faculty</vt:lpstr>
      <vt:lpstr>Ms Ballance — Disclosures</vt:lpstr>
      <vt:lpstr>Ms Goodrich — Disclosures</vt:lpstr>
      <vt:lpstr>Dr Hart — Disclosures</vt:lpstr>
      <vt:lpstr>Dr Mato — Disclosures</vt:lpstr>
      <vt:lpstr>Commercial Support</vt:lpstr>
      <vt:lpstr>PowerPoint Presentation</vt:lpstr>
      <vt:lpstr>I feel very satisfied with my work.</vt:lpstr>
      <vt:lpstr>Faculty</vt:lpstr>
      <vt:lpstr>Chronic Lymphocytic Leukemia  Friday, April 29, 2022 12:15 PM – 1:45 PM PT</vt:lpstr>
      <vt:lpstr>Agenda</vt:lpstr>
      <vt:lpstr>Agenda</vt:lpstr>
      <vt:lpstr>Patients with newly diagnosed chronic lymphocytic leukemia (CLL) who feel well and are asymptomatic require treatment if… </vt:lpstr>
      <vt:lpstr>Patients with CLL and which of the following prognostic factors generally do not respond well to chemoimmunotherapy? </vt:lpstr>
      <vt:lpstr>Which of the following patients with CLL should receive the Evusheld antibody?</vt:lpstr>
      <vt:lpstr>CLL Impacts a Significant Number of Patients Worldwide, Predominantly Affecting Older Patients</vt:lpstr>
      <vt:lpstr>Indications for treatment: </vt:lpstr>
      <vt:lpstr>Potential clinical manifestions of CLL</vt:lpstr>
      <vt:lpstr>CLL special consideration</vt:lpstr>
      <vt:lpstr>Patients with abnormal routine CBC found to have CLL</vt:lpstr>
      <vt:lpstr>CLL and COVID-19</vt:lpstr>
      <vt:lpstr>CLL and COVID-19</vt:lpstr>
      <vt:lpstr>Agenda</vt:lpstr>
      <vt:lpstr>Ibrutinib…</vt:lpstr>
      <vt:lpstr>Ibrutinib should be temporarily discontinued for patients scheduled to undergo surgical procedures. </vt:lpstr>
      <vt:lpstr>A new preparation of acalabrutinib has been reported, which will allow patients to receive acalabrutinib concurrently with….</vt:lpstr>
      <vt:lpstr>Which of the following cardiac issues has been reported in patients with CLL receiving BTK (Bruton tyrosine kinase) inhibitors?</vt:lpstr>
      <vt:lpstr>Mechanism of Action of Ibrutinib</vt:lpstr>
      <vt:lpstr>Long-Term Results of Alliance A041202 Show Continued Advantage of Ibrutinib-Based Regimens Compared with Bendamustine Plus Rituximab (BR) Chemoimmunotherapy</vt:lpstr>
      <vt:lpstr>Alliance A041202: First-Line Ibrutinib-Based Regimens versus Bendamustine and Rituximab (BR) Progression-Free Survival </vt:lpstr>
      <vt:lpstr>Ibrutinib and Rituximab Provides Superior Clinical Outcome Compared to FCR in Younger Patients with Chronic Lymphocytic Leukemia (CLL): Extended Follow-Up from the E1912 Trial</vt:lpstr>
      <vt:lpstr>ECOG-ACRIN E1912 Extended Follow-Up: Up-Front  Ibrutinib/Rituximab (IR) Compared to Fludarabine/ Cyclophosphamide/Rituximab (FCR) for Younger Patients with CLL</vt:lpstr>
      <vt:lpstr>PowerPoint Presentation</vt:lpstr>
      <vt:lpstr>ELEVATE-TN: Investigator-Assessed PFS (Overall) </vt:lpstr>
      <vt:lpstr>PowerPoint Presentation</vt:lpstr>
      <vt:lpstr>ELEVATE-RR: Acalabrutinib versus Ibrutinib for Relapsed CLL Independent Review Committee-Assessed Progression-Free Survival (PFS)</vt:lpstr>
      <vt:lpstr>New Acalabrutinib Formulation Enables  Co-Administration with Proton Pump Inhibitors and Dosing in Patients Unable  to Swallow Capsules (ELEVATE-PLUS)   </vt:lpstr>
      <vt:lpstr>SEQUOIA: Results of a Phase 3 Randomized Study of Zanubrutinib versus Bendamustine + Rituximab (BR) in Patients with Treatment-Naïve (TN) Chronic Lymphocytic Leukemia/Small Lymphocytic Lymphoma (CLL/SLL)</vt:lpstr>
      <vt:lpstr>SEQUOIA: First-Line Zanubrutinib versus Bendamustine and Rituximab (BR) Progression-Free Survival by IRC</vt:lpstr>
      <vt:lpstr>Patients with CLL starting on a BTK inhibitor</vt:lpstr>
      <vt:lpstr>Patients with CLL starting on a BTK inhibitor</vt:lpstr>
      <vt:lpstr>PowerPoint Presentation</vt:lpstr>
      <vt:lpstr>Patients with CLL starting on a BTK inhibitor</vt:lpstr>
      <vt:lpstr>Patients with CLL starting on a BTK inhibitor</vt:lpstr>
      <vt:lpstr>PowerPoint Presentation</vt:lpstr>
      <vt:lpstr>PowerPoint Presentation</vt:lpstr>
      <vt:lpstr>PowerPoint Presentation</vt:lpstr>
      <vt:lpstr>Agenda</vt:lpstr>
      <vt:lpstr>Which of the following side effects may be experienced by patients receiving the CLL14 regimen (venetoclax combined with obinutuzumab)?</vt:lpstr>
      <vt:lpstr>The anti-CD20 monoclonal antibody obinutuzumab…</vt:lpstr>
      <vt:lpstr>Mechanism of Action of Venetoclax (ABT-199)</vt:lpstr>
      <vt:lpstr>PowerPoint Presentation</vt:lpstr>
      <vt:lpstr>CLL14 Update: Progression-Free Survival </vt:lpstr>
      <vt:lpstr>CLL14 Update: Overall Survival </vt:lpstr>
      <vt:lpstr>Venetoclax Dose Initiation</vt:lpstr>
      <vt:lpstr>Venetoclax: TLS Prophylaxis and Monitoring</vt:lpstr>
      <vt:lpstr>Fixed-Duration (FD) Ibrutinib (Ibr) + Venetoclax (Ven) for First-Line Treatment of Chronic Lymphocytic Leukemia (CLL) in Patients (pts) with High-Risk Features: Phase 2 CAPTIVATE Study </vt:lpstr>
      <vt:lpstr>CAPTIVATE Study Design </vt:lpstr>
      <vt:lpstr>CAPTIVATE: Efficacy and Safety Summary of Fixed-Duration First-Line Ibrutinib and Venetoclax  </vt:lpstr>
      <vt:lpstr>Fixed-Duration Ibrutinib and Venetoclax (I + V) versus Chlorambucil plus Obinutuzumab (Clb + O) for First-Line (1L) Chronic Lymphocytic Leukemia (CLL): Primary Analysis of the Phase 3 GLOW Study</vt:lpstr>
      <vt:lpstr>GLOW: Study Design and Endpoints</vt:lpstr>
      <vt:lpstr>GLOW: First-Line Ibrutinib/Venetoclax versus Obinutuzumab/ Chlorambucil IRC-Assessed Progression-Free Survival (PFS)</vt:lpstr>
      <vt:lpstr>GLOW: uMRD Rate &lt;10-4</vt:lpstr>
      <vt:lpstr>Patients with CLL starting on venetoclax/anti-CD20 antibody </vt:lpstr>
      <vt:lpstr>Patients with CLL starting on venetoclax/anti-CD20 antibody</vt:lpstr>
      <vt:lpstr>Patients with CLL starting on venetoclax/anti-CD20 antibody</vt:lpstr>
      <vt:lpstr>Agenda</vt:lpstr>
      <vt:lpstr>PowerPoint Presentation</vt:lpstr>
      <vt:lpstr>Pirtobrutinib, a Next Generation, Highly Selective, Non-Covalent BTK Inhibitor in Previously Treated CLL/SLL: Updated Results from the Phase 1/2 BRUIN Study </vt:lpstr>
      <vt:lpstr>BRUIN: Pirtobrutinib Efficacy in Patients with BTK-Pretreated CLL or Small Lymphocytic Lymphoma (SLL)</vt:lpstr>
      <vt:lpstr>Chimeric Antigen Receptor (CAR) Modified T Cells</vt:lpstr>
      <vt:lpstr>CAR T Cells: Mechanism of Action</vt:lpstr>
      <vt:lpstr>Overview of CAR T-Cell Therapy</vt:lpstr>
      <vt:lpstr>Patients with CLL who have exhausted all approved treatment options: Future directions</vt:lpstr>
      <vt:lpstr>Patients with CLL who have exhausted all approved treatment options: Future directions</vt:lpstr>
      <vt:lpstr>PowerPoint Presentation</vt:lpstr>
      <vt:lpstr>Patients with CLL who have exhausted all approved treatment options: Future directions </vt:lpstr>
      <vt:lpstr>Patients with CLL who have exhausted all approved treatment options: Future directions </vt:lpstr>
      <vt:lpstr>PowerPoint Presentation</vt:lpstr>
      <vt:lpstr>PowerPoint Presentation</vt:lpstr>
      <vt:lpstr>PowerPoint Presentation</vt:lpstr>
      <vt:lpstr>Appendix</vt:lpstr>
      <vt:lpstr>Time to First Therapy Since Chronic Lymphocytic Leukemia (CLL)/Small Cell Lymphoma (SLL) Diagnosis According to CLL-IPI</vt:lpstr>
      <vt:lpstr>Patient Education: Ibrutinib</vt:lpstr>
      <vt:lpstr>Patient Education: Ibrutinib</vt:lpstr>
      <vt:lpstr>Acalabrutinib</vt:lpstr>
      <vt:lpstr>Patient Education: Acalabrutinib/Obinutuzumab</vt:lpstr>
      <vt:lpstr>Patient Education: Acalabrutinib/Obinutuzumab</vt:lpstr>
      <vt:lpstr>Patient Education: Acalabrutinib/Obinutuzumab</vt:lpstr>
      <vt:lpstr>ELEVATE-RR: Characterization of Adverse Events with Acalabrutinib versus Ibrutinib </vt:lpstr>
      <vt:lpstr>ALPINE: Zanubrutinib versus Ibrutinib for Relapsed CLL Response and Investigator-Assessed Progression-Free Survival</vt:lpstr>
      <vt:lpstr>ALPINE: Adverse Events of Special Interest</vt:lpstr>
      <vt:lpstr>SEQUOIA: Adverse Events (AEs) of Interest</vt:lpstr>
      <vt:lpstr>Obinutuzumab</vt:lpstr>
      <vt:lpstr>Venetoclax</vt:lpstr>
      <vt:lpstr>Patient Education: Venetoclax</vt:lpstr>
      <vt:lpstr>Patient Education: Venetoclax</vt:lpstr>
      <vt:lpstr>Patient Education: Venetoclax/Obinutuzumab</vt:lpstr>
      <vt:lpstr>Venetoclax: Drug Interactions</vt:lpstr>
      <vt:lpstr>TLS Risk with Venetoclax Is a Continuum Based on Multiple Factors</vt:lpstr>
      <vt:lpstr>GLOW: Safety</vt:lpstr>
      <vt:lpstr>CAR T-Cell Therapy-Associated Cytokine Release Syndrome (CRS)</vt:lpstr>
      <vt:lpstr>Cytokine Release Syndrome (CRS): Common Symptoms </vt:lpstr>
      <vt:lpstr>CAR T-Cell Therapy-Associated Neurologic Toxicity</vt:lpstr>
      <vt:lpstr>CARTOX App for Grading and Management of CRS and ICANS</vt:lpstr>
      <vt:lpstr>PowerPoint Presentation</vt:lpstr>
      <vt:lpstr>PowerPoint Presentation</vt:lpstr>
      <vt:lpstr>PowerPoint Presentation</vt:lpstr>
      <vt:lpstr>TRANSCEND CLL 004: Rates of Cytokine Release Syndrome (CRS), Neurologic Events (NE) and Rehospitalization After Liso-cel Infusion</vt:lpstr>
      <vt:lpstr>TRANSCEND CLL 004: Response and uMRD (10-4) Rates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733</cp:revision>
  <cp:lastPrinted>2020-11-18T16:45:31Z</cp:lastPrinted>
  <dcterms:created xsi:type="dcterms:W3CDTF">2020-11-13T19:02:13Z</dcterms:created>
  <dcterms:modified xsi:type="dcterms:W3CDTF">2022-05-10T19:40:12Z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y fmtid="{D5CDD505-2E9C-101B-9397-08002B2CF9AE}" pid="3" name="TaxKeyword">
    <vt:lpwstr/>
  </property>
</Properties>
</file>